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 id="2147483745" r:id="rId2"/>
  </p:sldMasterIdLst>
  <p:notesMasterIdLst>
    <p:notesMasterId r:id="rId184"/>
  </p:notesMasterIdLst>
  <p:handoutMasterIdLst>
    <p:handoutMasterId r:id="rId185"/>
  </p:handoutMasterIdLst>
  <p:sldIdLst>
    <p:sldId id="450" r:id="rId3"/>
    <p:sldId id="461" r:id="rId4"/>
    <p:sldId id="680" r:id="rId5"/>
    <p:sldId id="463" r:id="rId6"/>
    <p:sldId id="462" r:id="rId7"/>
    <p:sldId id="569" r:id="rId8"/>
    <p:sldId id="570" r:id="rId9"/>
    <p:sldId id="571" r:id="rId10"/>
    <p:sldId id="465" r:id="rId11"/>
    <p:sldId id="681" r:id="rId12"/>
    <p:sldId id="471" r:id="rId13"/>
    <p:sldId id="682" r:id="rId14"/>
    <p:sldId id="684" r:id="rId15"/>
    <p:sldId id="683" r:id="rId16"/>
    <p:sldId id="474" r:id="rId17"/>
    <p:sldId id="476" r:id="rId18"/>
    <p:sldId id="477" r:id="rId19"/>
    <p:sldId id="485" r:id="rId20"/>
    <p:sldId id="685" r:id="rId21"/>
    <p:sldId id="686" r:id="rId22"/>
    <p:sldId id="687" r:id="rId23"/>
    <p:sldId id="478" r:id="rId24"/>
    <p:sldId id="479" r:id="rId25"/>
    <p:sldId id="592" r:id="rId26"/>
    <p:sldId id="688" r:id="rId27"/>
    <p:sldId id="282" r:id="rId28"/>
    <p:sldId id="480" r:id="rId29"/>
    <p:sldId id="650" r:id="rId30"/>
    <p:sldId id="483" r:id="rId31"/>
    <p:sldId id="620" r:id="rId32"/>
    <p:sldId id="689" r:id="rId33"/>
    <p:sldId id="690" r:id="rId34"/>
    <p:sldId id="621" r:id="rId35"/>
    <p:sldId id="637" r:id="rId36"/>
    <p:sldId id="638" r:id="rId37"/>
    <p:sldId id="691" r:id="rId38"/>
    <p:sldId id="639" r:id="rId39"/>
    <p:sldId id="488" r:id="rId40"/>
    <p:sldId id="307" r:id="rId41"/>
    <p:sldId id="489" r:id="rId42"/>
    <p:sldId id="490" r:id="rId43"/>
    <p:sldId id="422" r:id="rId44"/>
    <p:sldId id="491" r:id="rId45"/>
    <p:sldId id="451" r:id="rId46"/>
    <p:sldId id="692" r:id="rId47"/>
    <p:sldId id="625" r:id="rId48"/>
    <p:sldId id="492" r:id="rId49"/>
    <p:sldId id="624" r:id="rId50"/>
    <p:sldId id="573" r:id="rId51"/>
    <p:sldId id="493" r:id="rId52"/>
    <p:sldId id="412" r:id="rId53"/>
    <p:sldId id="494" r:id="rId54"/>
    <p:sldId id="495" r:id="rId55"/>
    <p:sldId id="693" r:id="rId56"/>
    <p:sldId id="694" r:id="rId57"/>
    <p:sldId id="695" r:id="rId58"/>
    <p:sldId id="496" r:id="rId59"/>
    <p:sldId id="497" r:id="rId60"/>
    <p:sldId id="645" r:id="rId61"/>
    <p:sldId id="646" r:id="rId62"/>
    <p:sldId id="575" r:id="rId63"/>
    <p:sldId id="498" r:id="rId64"/>
    <p:sldId id="499" r:id="rId65"/>
    <p:sldId id="697" r:id="rId66"/>
    <p:sldId id="696" r:id="rId67"/>
    <p:sldId id="501" r:id="rId68"/>
    <p:sldId id="574" r:id="rId69"/>
    <p:sldId id="500" r:id="rId70"/>
    <p:sldId id="698" r:id="rId71"/>
    <p:sldId id="502" r:id="rId72"/>
    <p:sldId id="576" r:id="rId73"/>
    <p:sldId id="504" r:id="rId74"/>
    <p:sldId id="505" r:id="rId75"/>
    <p:sldId id="510" r:id="rId76"/>
    <p:sldId id="506" r:id="rId77"/>
    <p:sldId id="577" r:id="rId78"/>
    <p:sldId id="507" r:id="rId79"/>
    <p:sldId id="578" r:id="rId80"/>
    <p:sldId id="579" r:id="rId81"/>
    <p:sldId id="580" r:id="rId82"/>
    <p:sldId id="581" r:id="rId83"/>
    <p:sldId id="582" r:id="rId84"/>
    <p:sldId id="583" r:id="rId85"/>
    <p:sldId id="585" r:id="rId86"/>
    <p:sldId id="586" r:id="rId87"/>
    <p:sldId id="587" r:id="rId88"/>
    <p:sldId id="588" r:id="rId89"/>
    <p:sldId id="589" r:id="rId90"/>
    <p:sldId id="591" r:id="rId91"/>
    <p:sldId id="509" r:id="rId92"/>
    <p:sldId id="699" r:id="rId93"/>
    <p:sldId id="703" r:id="rId94"/>
    <p:sldId id="700" r:id="rId95"/>
    <p:sldId id="704" r:id="rId96"/>
    <p:sldId id="701" r:id="rId97"/>
    <p:sldId id="651" r:id="rId98"/>
    <p:sldId id="705" r:id="rId99"/>
    <p:sldId id="734" r:id="rId100"/>
    <p:sldId id="706" r:id="rId101"/>
    <p:sldId id="707" r:id="rId102"/>
    <p:sldId id="708" r:id="rId103"/>
    <p:sldId id="709" r:id="rId104"/>
    <p:sldId id="710" r:id="rId105"/>
    <p:sldId id="711" r:id="rId106"/>
    <p:sldId id="712" r:id="rId107"/>
    <p:sldId id="511" r:id="rId108"/>
    <p:sldId id="545" r:id="rId109"/>
    <p:sldId id="546" r:id="rId110"/>
    <p:sldId id="713" r:id="rId111"/>
    <p:sldId id="547" r:id="rId112"/>
    <p:sldId id="714" r:id="rId113"/>
    <p:sldId id="715" r:id="rId114"/>
    <p:sldId id="716" r:id="rId115"/>
    <p:sldId id="717" r:id="rId116"/>
    <p:sldId id="548" r:id="rId117"/>
    <p:sldId id="551" r:id="rId118"/>
    <p:sldId id="549" r:id="rId119"/>
    <p:sldId id="552" r:id="rId120"/>
    <p:sldId id="718" r:id="rId121"/>
    <p:sldId id="553" r:id="rId122"/>
    <p:sldId id="599" r:id="rId123"/>
    <p:sldId id="719" r:id="rId124"/>
    <p:sldId id="605" r:id="rId125"/>
    <p:sldId id="600" r:id="rId126"/>
    <p:sldId id="601" r:id="rId127"/>
    <p:sldId id="602" r:id="rId128"/>
    <p:sldId id="725" r:id="rId129"/>
    <p:sldId id="593" r:id="rId130"/>
    <p:sldId id="606" r:id="rId131"/>
    <p:sldId id="594" r:id="rId132"/>
    <p:sldId id="596" r:id="rId133"/>
    <p:sldId id="720" r:id="rId134"/>
    <p:sldId id="721" r:id="rId135"/>
    <p:sldId id="722" r:id="rId136"/>
    <p:sldId id="723" r:id="rId137"/>
    <p:sldId id="726" r:id="rId138"/>
    <p:sldId id="727" r:id="rId139"/>
    <p:sldId id="728" r:id="rId140"/>
    <p:sldId id="729" r:id="rId141"/>
    <p:sldId id="607" r:id="rId142"/>
    <p:sldId id="609" r:id="rId143"/>
    <p:sldId id="597" r:id="rId144"/>
    <p:sldId id="608" r:id="rId145"/>
    <p:sldId id="741" r:id="rId146"/>
    <p:sldId id="735" r:id="rId147"/>
    <p:sldId id="739" r:id="rId148"/>
    <p:sldId id="740" r:id="rId149"/>
    <p:sldId id="742" r:id="rId150"/>
    <p:sldId id="743" r:id="rId151"/>
    <p:sldId id="737" r:id="rId152"/>
    <p:sldId id="738" r:id="rId153"/>
    <p:sldId id="610" r:id="rId154"/>
    <p:sldId id="611" r:id="rId155"/>
    <p:sldId id="613" r:id="rId156"/>
    <p:sldId id="618" r:id="rId157"/>
    <p:sldId id="555" r:id="rId158"/>
    <p:sldId id="556" r:id="rId159"/>
    <p:sldId id="557" r:id="rId160"/>
    <p:sldId id="558" r:id="rId161"/>
    <p:sldId id="559" r:id="rId162"/>
    <p:sldId id="560" r:id="rId163"/>
    <p:sldId id="561" r:id="rId164"/>
    <p:sldId id="562" r:id="rId165"/>
    <p:sldId id="563" r:id="rId166"/>
    <p:sldId id="564" r:id="rId167"/>
    <p:sldId id="565" r:id="rId168"/>
    <p:sldId id="619" r:id="rId169"/>
    <p:sldId id="633" r:id="rId170"/>
    <p:sldId id="634" r:id="rId171"/>
    <p:sldId id="732" r:id="rId172"/>
    <p:sldId id="733" r:id="rId173"/>
    <p:sldId id="731" r:id="rId174"/>
    <p:sldId id="566" r:id="rId175"/>
    <p:sldId id="679" r:id="rId176"/>
    <p:sldId id="631" r:id="rId177"/>
    <p:sldId id="632" r:id="rId178"/>
    <p:sldId id="635" r:id="rId179"/>
    <p:sldId id="636" r:id="rId180"/>
    <p:sldId id="567" r:id="rId181"/>
    <p:sldId id="640" r:id="rId182"/>
    <p:sldId id="654" r:id="rId183"/>
  </p:sldIdLst>
  <p:sldSz cx="9144000" cy="6858000" type="screen4x3"/>
  <p:notesSz cx="9874250" cy="6797675"/>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pitchFamily="18" charset="0"/>
        <a:ea typeface="楷体_GB2312" pitchFamily="49" charset="-122"/>
        <a:cs typeface="+mn-cs"/>
      </a:defRPr>
    </a:lvl9pPr>
  </p:defaultTextStyle>
  <p:extLst>
    <p:ext uri="{521415D9-36F7-43E2-AB2F-B90AF26B5E84}">
      <p14:sectionLst xmlns:p14="http://schemas.microsoft.com/office/powerpoint/2010/main">
        <p14:section name="默认节" id="{3A2E78EE-7B1B-4303-8602-20C765269014}">
          <p14:sldIdLst>
            <p14:sldId id="450"/>
            <p14:sldId id="461"/>
            <p14:sldId id="680"/>
            <p14:sldId id="463"/>
            <p14:sldId id="462"/>
            <p14:sldId id="569"/>
            <p14:sldId id="570"/>
            <p14:sldId id="571"/>
            <p14:sldId id="465"/>
            <p14:sldId id="681"/>
            <p14:sldId id="471"/>
            <p14:sldId id="682"/>
            <p14:sldId id="684"/>
            <p14:sldId id="683"/>
            <p14:sldId id="474"/>
            <p14:sldId id="476"/>
            <p14:sldId id="477"/>
            <p14:sldId id="485"/>
            <p14:sldId id="685"/>
            <p14:sldId id="686"/>
            <p14:sldId id="687"/>
            <p14:sldId id="478"/>
            <p14:sldId id="479"/>
            <p14:sldId id="592"/>
            <p14:sldId id="688"/>
          </p14:sldIdLst>
        </p14:section>
        <p14:section name="无标题节" id="{3181F9C6-B094-459E-B72F-4DB8AF21500D}">
          <p14:sldIdLst>
            <p14:sldId id="282"/>
            <p14:sldId id="480"/>
            <p14:sldId id="650"/>
            <p14:sldId id="483"/>
            <p14:sldId id="620"/>
          </p14:sldIdLst>
        </p14:section>
        <p14:section name="无标题节" id="{1C1AC8FF-405E-4CEF-9382-492777E6D80E}">
          <p14:sldIdLst>
            <p14:sldId id="689"/>
            <p14:sldId id="690"/>
            <p14:sldId id="621"/>
            <p14:sldId id="637"/>
            <p14:sldId id="638"/>
            <p14:sldId id="691"/>
            <p14:sldId id="639"/>
            <p14:sldId id="488"/>
            <p14:sldId id="307"/>
            <p14:sldId id="489"/>
            <p14:sldId id="490"/>
            <p14:sldId id="422"/>
            <p14:sldId id="491"/>
            <p14:sldId id="451"/>
            <p14:sldId id="692"/>
            <p14:sldId id="625"/>
            <p14:sldId id="492"/>
            <p14:sldId id="624"/>
            <p14:sldId id="573"/>
            <p14:sldId id="493"/>
            <p14:sldId id="412"/>
            <p14:sldId id="494"/>
            <p14:sldId id="495"/>
            <p14:sldId id="693"/>
            <p14:sldId id="694"/>
            <p14:sldId id="695"/>
            <p14:sldId id="496"/>
            <p14:sldId id="497"/>
            <p14:sldId id="645"/>
            <p14:sldId id="646"/>
            <p14:sldId id="575"/>
            <p14:sldId id="498"/>
            <p14:sldId id="499"/>
            <p14:sldId id="697"/>
            <p14:sldId id="696"/>
            <p14:sldId id="501"/>
            <p14:sldId id="574"/>
            <p14:sldId id="500"/>
            <p14:sldId id="698"/>
            <p14:sldId id="502"/>
            <p14:sldId id="576"/>
            <p14:sldId id="504"/>
            <p14:sldId id="505"/>
            <p14:sldId id="510"/>
            <p14:sldId id="506"/>
            <p14:sldId id="577"/>
            <p14:sldId id="507"/>
            <p14:sldId id="578"/>
            <p14:sldId id="579"/>
            <p14:sldId id="580"/>
            <p14:sldId id="581"/>
            <p14:sldId id="582"/>
            <p14:sldId id="583"/>
            <p14:sldId id="585"/>
            <p14:sldId id="586"/>
            <p14:sldId id="587"/>
            <p14:sldId id="588"/>
            <p14:sldId id="589"/>
            <p14:sldId id="591"/>
            <p14:sldId id="509"/>
            <p14:sldId id="699"/>
            <p14:sldId id="703"/>
            <p14:sldId id="700"/>
            <p14:sldId id="704"/>
            <p14:sldId id="701"/>
            <p14:sldId id="651"/>
            <p14:sldId id="705"/>
            <p14:sldId id="734"/>
            <p14:sldId id="706"/>
            <p14:sldId id="707"/>
            <p14:sldId id="708"/>
            <p14:sldId id="709"/>
            <p14:sldId id="710"/>
            <p14:sldId id="711"/>
            <p14:sldId id="712"/>
            <p14:sldId id="511"/>
            <p14:sldId id="545"/>
            <p14:sldId id="546"/>
            <p14:sldId id="713"/>
            <p14:sldId id="547"/>
            <p14:sldId id="714"/>
            <p14:sldId id="715"/>
            <p14:sldId id="716"/>
            <p14:sldId id="717"/>
            <p14:sldId id="548"/>
            <p14:sldId id="551"/>
            <p14:sldId id="549"/>
            <p14:sldId id="552"/>
            <p14:sldId id="718"/>
            <p14:sldId id="553"/>
            <p14:sldId id="599"/>
            <p14:sldId id="719"/>
            <p14:sldId id="605"/>
            <p14:sldId id="600"/>
            <p14:sldId id="601"/>
            <p14:sldId id="602"/>
            <p14:sldId id="725"/>
            <p14:sldId id="593"/>
            <p14:sldId id="606"/>
            <p14:sldId id="594"/>
            <p14:sldId id="596"/>
            <p14:sldId id="720"/>
            <p14:sldId id="721"/>
            <p14:sldId id="722"/>
            <p14:sldId id="723"/>
            <p14:sldId id="726"/>
            <p14:sldId id="727"/>
            <p14:sldId id="728"/>
            <p14:sldId id="729"/>
            <p14:sldId id="607"/>
            <p14:sldId id="609"/>
            <p14:sldId id="597"/>
            <p14:sldId id="608"/>
            <p14:sldId id="741"/>
            <p14:sldId id="735"/>
            <p14:sldId id="739"/>
            <p14:sldId id="740"/>
            <p14:sldId id="742"/>
            <p14:sldId id="743"/>
            <p14:sldId id="737"/>
            <p14:sldId id="738"/>
            <p14:sldId id="610"/>
            <p14:sldId id="611"/>
            <p14:sldId id="613"/>
            <p14:sldId id="618"/>
            <p14:sldId id="555"/>
            <p14:sldId id="556"/>
            <p14:sldId id="557"/>
            <p14:sldId id="558"/>
            <p14:sldId id="559"/>
            <p14:sldId id="560"/>
            <p14:sldId id="561"/>
            <p14:sldId id="562"/>
            <p14:sldId id="563"/>
            <p14:sldId id="564"/>
            <p14:sldId id="565"/>
            <p14:sldId id="619"/>
            <p14:sldId id="633"/>
            <p14:sldId id="634"/>
            <p14:sldId id="732"/>
            <p14:sldId id="733"/>
            <p14:sldId id="731"/>
            <p14:sldId id="566"/>
            <p14:sldId id="679"/>
            <p14:sldId id="631"/>
            <p14:sldId id="632"/>
            <p14:sldId id="635"/>
            <p14:sldId id="636"/>
            <p14:sldId id="567"/>
            <p14:sldId id="640"/>
          </p14:sldIdLst>
        </p14:section>
        <p14:section name="无标题节" id="{45B9EAAB-8323-44CF-8420-AB851061CFCD}">
          <p14:sldIdLst>
            <p14:sldId id="654"/>
          </p14:sldIdLst>
        </p14:section>
      </p14:sectionLst>
    </p:ext>
    <p:ext uri="{EFAFB233-063F-42B5-8137-9DF3F51BA10A}">
      <p15:sldGuideLst xmlns:p15="http://schemas.microsoft.com/office/powerpoint/2012/main">
        <p15:guide id="1" orient="horz" pos="3072">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DEFCB"/>
    <a:srgbClr val="99CCFF"/>
    <a:srgbClr val="6600CC"/>
    <a:srgbClr val="400080"/>
    <a:srgbClr val="FFCCFF"/>
    <a:srgbClr val="FF00FF"/>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6" autoAdjust="0"/>
    <p:restoredTop sz="92252" autoAdjust="0"/>
  </p:normalViewPr>
  <p:slideViewPr>
    <p:cSldViewPr>
      <p:cViewPr varScale="1">
        <p:scale>
          <a:sx n="71" d="100"/>
          <a:sy n="71" d="100"/>
        </p:scale>
        <p:origin x="892" y="18"/>
      </p:cViewPr>
      <p:guideLst>
        <p:guide orient="horz" pos="3072"/>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presProps" Target="pres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viewProps" Target="viewProps.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3DF9944A-3844-4E30-84D6-156DC483ED91}" type="datetimeFigureOut">
              <a:rPr lang="zh-CN" altLang="en-US" smtClean="0"/>
              <a:pPr/>
              <a:t>2023/11/7</a:t>
            </a:fld>
            <a:endParaRPr lang="zh-CN" altLang="en-US"/>
          </a:p>
        </p:txBody>
      </p:sp>
      <p:sp>
        <p:nvSpPr>
          <p:cNvPr id="4" name="页脚占位符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30BA6A48-AF61-4865-8668-CF8D559A93CF}" type="slidenum">
              <a:rPr lang="zh-CN" altLang="en-US" smtClean="0"/>
              <a:pPr/>
              <a:t>‹#›</a:t>
            </a:fld>
            <a:endParaRPr lang="zh-CN" altLang="en-US"/>
          </a:p>
        </p:txBody>
      </p:sp>
    </p:spTree>
    <p:extLst>
      <p:ext uri="{BB962C8B-B14F-4D97-AF65-F5344CB8AC3E}">
        <p14:creationId xmlns:p14="http://schemas.microsoft.com/office/powerpoint/2010/main" val="269118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4278842"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charset="-122"/>
              </a:defRPr>
            </a:lvl1pPr>
          </a:lstStyle>
          <a:p>
            <a:pPr>
              <a:defRPr/>
            </a:pPr>
            <a:endParaRPr lang="en-US" altLang="zh-CN"/>
          </a:p>
        </p:txBody>
      </p:sp>
      <p:sp>
        <p:nvSpPr>
          <p:cNvPr id="252931" name="Rectangle 3"/>
          <p:cNvSpPr>
            <a:spLocks noGrp="1" noChangeArrowheads="1"/>
          </p:cNvSpPr>
          <p:nvPr>
            <p:ph type="dt" idx="1"/>
          </p:nvPr>
        </p:nvSpPr>
        <p:spPr bwMode="auto">
          <a:xfrm>
            <a:off x="5593123" y="0"/>
            <a:ext cx="4278842"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charset="-122"/>
              </a:defRPr>
            </a:lvl1pPr>
          </a:lstStyle>
          <a:p>
            <a:pPr>
              <a:defRPr/>
            </a:pPr>
            <a:endParaRPr lang="en-US" altLang="zh-CN"/>
          </a:p>
        </p:txBody>
      </p:sp>
      <p:sp>
        <p:nvSpPr>
          <p:cNvPr id="135172" name="Rectangle 4"/>
          <p:cNvSpPr>
            <a:spLocks noGrp="1" noRot="1" noChangeAspect="1" noChangeArrowheads="1" noTextEdit="1"/>
          </p:cNvSpPr>
          <p:nvPr>
            <p:ph type="sldImg" idx="2"/>
          </p:nvPr>
        </p:nvSpPr>
        <p:spPr bwMode="auto">
          <a:xfrm>
            <a:off x="3236913"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3" name="Rectangle 5"/>
          <p:cNvSpPr>
            <a:spLocks noGrp="1" noChangeArrowheads="1"/>
          </p:cNvSpPr>
          <p:nvPr>
            <p:ph type="body" sz="quarter" idx="3"/>
          </p:nvPr>
        </p:nvSpPr>
        <p:spPr bwMode="auto">
          <a:xfrm>
            <a:off x="987425" y="3228896"/>
            <a:ext cx="789940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2934" name="Rectangle 6"/>
          <p:cNvSpPr>
            <a:spLocks noGrp="1" noChangeArrowheads="1"/>
          </p:cNvSpPr>
          <p:nvPr>
            <p:ph type="ftr" sz="quarter" idx="4"/>
          </p:nvPr>
        </p:nvSpPr>
        <p:spPr bwMode="auto">
          <a:xfrm>
            <a:off x="0" y="6456612"/>
            <a:ext cx="4278842"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charset="-122"/>
              </a:defRPr>
            </a:lvl1pPr>
          </a:lstStyle>
          <a:p>
            <a:pPr>
              <a:defRPr/>
            </a:pPr>
            <a:endParaRPr lang="en-US" altLang="zh-CN"/>
          </a:p>
        </p:txBody>
      </p:sp>
      <p:sp>
        <p:nvSpPr>
          <p:cNvPr id="252935" name="Rectangle 7"/>
          <p:cNvSpPr>
            <a:spLocks noGrp="1" noChangeArrowheads="1"/>
          </p:cNvSpPr>
          <p:nvPr>
            <p:ph type="sldNum" sz="quarter" idx="5"/>
          </p:nvPr>
        </p:nvSpPr>
        <p:spPr bwMode="auto">
          <a:xfrm>
            <a:off x="5593123" y="6456612"/>
            <a:ext cx="4278842"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charset="-122"/>
              </a:defRPr>
            </a:lvl1pPr>
          </a:lstStyle>
          <a:p>
            <a:pPr>
              <a:defRPr/>
            </a:pPr>
            <a:fld id="{AA433A94-A6A4-4D62-9D1C-77CAD2A83224}" type="slidenum">
              <a:rPr lang="en-US" altLang="zh-CN"/>
              <a:pPr>
                <a:defRPr/>
              </a:pPr>
              <a:t>‹#›</a:t>
            </a:fld>
            <a:endParaRPr lang="en-US" altLang="zh-CN"/>
          </a:p>
        </p:txBody>
      </p:sp>
    </p:spTree>
    <p:extLst>
      <p:ext uri="{BB962C8B-B14F-4D97-AF65-F5344CB8AC3E}">
        <p14:creationId xmlns:p14="http://schemas.microsoft.com/office/powerpoint/2010/main" val="3459170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Self-balancing_binary_search_tree"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Reiser4" TargetMode="External"/><Relationship Id="rId2" Type="http://schemas.openxmlformats.org/officeDocument/2006/relationships/slide" Target="../slides/slide180.xml"/><Relationship Id="rId1" Type="http://schemas.openxmlformats.org/officeDocument/2006/relationships/notesMaster" Target="../notesMasters/notesMaster1.xml"/><Relationship Id="rId6" Type="http://schemas.openxmlformats.org/officeDocument/2006/relationships/hyperlink" Target="https://en.wikipedia.org/wiki/Hans_Reiser" TargetMode="External"/><Relationship Id="rId5" Type="http://schemas.openxmlformats.org/officeDocument/2006/relationships/hyperlink" Target="https://en.wikipedia.org/wiki/B+_tree" TargetMode="External"/><Relationship Id="rId4" Type="http://schemas.openxmlformats.org/officeDocument/2006/relationships/hyperlink" Target="https://en.wikipedia.org/wiki/Tree_data_structur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A433A94-A6A4-4D62-9D1C-77CAD2A83224}" type="slidenum">
              <a:rPr lang="en-US" altLang="zh-CN" smtClean="0"/>
              <a:pPr>
                <a:defRPr/>
              </a:pPr>
              <a:t>59</a:t>
            </a:fld>
            <a:endParaRPr lang="en-US" altLang="zh-CN"/>
          </a:p>
        </p:txBody>
      </p:sp>
    </p:spTree>
    <p:extLst>
      <p:ext uri="{BB962C8B-B14F-4D97-AF65-F5344CB8AC3E}">
        <p14:creationId xmlns:p14="http://schemas.microsoft.com/office/powerpoint/2010/main" val="260692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charset="-122"/>
                <a:cs typeface="+mn-cs"/>
              </a:rPr>
              <a:t>B*-tree</a:t>
            </a:r>
            <a:r>
              <a:rPr kumimoji="1" lang="zh-CN" altLang="en-US" sz="1200" b="0" i="0" kern="1200" dirty="0">
                <a:solidFill>
                  <a:schemeClr val="tx1"/>
                </a:solidFill>
                <a:effectLst/>
                <a:latin typeface="Times New Roman" pitchFamily="18" charset="0"/>
                <a:ea typeface="宋体" charset="-122"/>
                <a:cs typeface="+mn-cs"/>
              </a:rPr>
              <a:t>是</a:t>
            </a:r>
            <a:r>
              <a:rPr kumimoji="1" lang="en-US" altLang="zh-CN" sz="1200" b="1" i="0" kern="1200" dirty="0">
                <a:solidFill>
                  <a:schemeClr val="tx1"/>
                </a:solidFill>
                <a:effectLst/>
                <a:latin typeface="Times New Roman" pitchFamily="18" charset="0"/>
                <a:ea typeface="宋体" charset="-122"/>
                <a:cs typeface="+mn-cs"/>
              </a:rPr>
              <a:t>B</a:t>
            </a:r>
            <a:r>
              <a:rPr kumimoji="1" lang="en-US" altLang="zh-CN" sz="1200" b="1" i="0" kern="1200" baseline="30000" dirty="0">
                <a:solidFill>
                  <a:schemeClr val="tx1"/>
                </a:solidFill>
                <a:effectLst/>
                <a:latin typeface="Times New Roman" pitchFamily="18" charset="0"/>
                <a:ea typeface="宋体" charset="-122"/>
                <a:cs typeface="+mn-cs"/>
              </a:rPr>
              <a:t>+</a:t>
            </a:r>
            <a:r>
              <a:rPr kumimoji="1" lang="en-US" altLang="zh-CN" sz="1200" b="1" i="0" kern="1200" dirty="0">
                <a:solidFill>
                  <a:schemeClr val="tx1"/>
                </a:solidFill>
                <a:effectLst/>
                <a:latin typeface="Times New Roman" pitchFamily="18" charset="0"/>
                <a:ea typeface="宋体" charset="-122"/>
                <a:cs typeface="+mn-cs"/>
              </a:rPr>
              <a:t>-tree</a:t>
            </a:r>
            <a:r>
              <a:rPr kumimoji="1" lang="zh-CN" altLang="en-US" sz="1200" b="0" i="0" kern="1200" dirty="0">
                <a:solidFill>
                  <a:schemeClr val="tx1"/>
                </a:solidFill>
                <a:effectLst/>
                <a:latin typeface="Times New Roman" pitchFamily="18" charset="0"/>
                <a:ea typeface="宋体" charset="-122"/>
                <a:cs typeface="+mn-cs"/>
              </a:rPr>
              <a:t>的变体，在</a:t>
            </a:r>
            <a:r>
              <a:rPr kumimoji="1" lang="en-US" altLang="zh-CN" sz="1200" b="1" i="0" kern="1200" dirty="0">
                <a:solidFill>
                  <a:schemeClr val="tx1"/>
                </a:solidFill>
                <a:effectLst/>
                <a:latin typeface="Times New Roman" pitchFamily="18" charset="0"/>
                <a:ea typeface="宋体" charset="-122"/>
                <a:cs typeface="+mn-cs"/>
              </a:rPr>
              <a:t>B</a:t>
            </a:r>
            <a:r>
              <a:rPr kumimoji="1" lang="en-US" altLang="zh-CN" sz="1200" b="1" i="0" kern="1200" baseline="30000" dirty="0">
                <a:solidFill>
                  <a:schemeClr val="tx1"/>
                </a:solidFill>
                <a:effectLst/>
                <a:latin typeface="Times New Roman" pitchFamily="18" charset="0"/>
                <a:ea typeface="宋体" charset="-122"/>
                <a:cs typeface="+mn-cs"/>
              </a:rPr>
              <a:t>+</a:t>
            </a:r>
            <a:r>
              <a:rPr kumimoji="1" lang="zh-CN" altLang="en-US" sz="1200" b="0" i="0" kern="1200" dirty="0">
                <a:solidFill>
                  <a:schemeClr val="tx1"/>
                </a:solidFill>
                <a:effectLst/>
                <a:latin typeface="Times New Roman" pitchFamily="18" charset="0"/>
                <a:ea typeface="宋体" charset="-122"/>
                <a:cs typeface="+mn-cs"/>
              </a:rPr>
              <a:t>树的基础上</a:t>
            </a:r>
            <a:r>
              <a:rPr kumimoji="1" lang="en-US" altLang="zh-CN" sz="1200" b="0" i="0" kern="1200" dirty="0">
                <a:solidFill>
                  <a:schemeClr val="tx1"/>
                </a:solidFill>
                <a:effectLst/>
                <a:latin typeface="Times New Roman" pitchFamily="18" charset="0"/>
                <a:ea typeface="宋体" charset="-122"/>
                <a:cs typeface="+mn-cs"/>
              </a:rPr>
              <a:t>(</a:t>
            </a:r>
            <a:r>
              <a:rPr kumimoji="1" lang="zh-CN" altLang="en-US" sz="1200" b="0" i="0" kern="1200" dirty="0">
                <a:solidFill>
                  <a:schemeClr val="tx1"/>
                </a:solidFill>
                <a:effectLst/>
                <a:latin typeface="Times New Roman" pitchFamily="18" charset="0"/>
                <a:ea typeface="宋体" charset="-122"/>
                <a:cs typeface="+mn-cs"/>
              </a:rPr>
              <a:t>所有的叶子结点中包含了全部关键字的信息，及指向含有这些关键字记录的指针</a:t>
            </a:r>
            <a:r>
              <a:rPr kumimoji="1" lang="en-US" altLang="zh-CN" sz="1200" b="0" i="0" kern="1200" dirty="0">
                <a:solidFill>
                  <a:schemeClr val="tx1"/>
                </a:solidFill>
                <a:effectLst/>
                <a:latin typeface="Times New Roman" pitchFamily="18" charset="0"/>
                <a:ea typeface="宋体" charset="-122"/>
                <a:cs typeface="+mn-cs"/>
              </a:rPr>
              <a:t>)</a:t>
            </a:r>
            <a:r>
              <a:rPr kumimoji="1" lang="zh-CN" altLang="en-US" sz="1200" b="0" i="0" kern="1200" dirty="0">
                <a:solidFill>
                  <a:schemeClr val="tx1"/>
                </a:solidFill>
                <a:effectLst/>
                <a:latin typeface="Times New Roman" pitchFamily="18" charset="0"/>
                <a:ea typeface="宋体" charset="-122"/>
                <a:cs typeface="+mn-cs"/>
              </a:rPr>
              <a:t>，</a:t>
            </a:r>
            <a:r>
              <a:rPr kumimoji="1" lang="en-US" altLang="zh-CN" sz="1200" b="0" i="0" kern="1200" dirty="0">
                <a:solidFill>
                  <a:schemeClr val="tx1"/>
                </a:solidFill>
                <a:effectLst/>
                <a:latin typeface="Times New Roman" pitchFamily="18" charset="0"/>
                <a:ea typeface="宋体" charset="-122"/>
                <a:cs typeface="+mn-cs"/>
              </a:rPr>
              <a:t>B*</a:t>
            </a:r>
            <a:r>
              <a:rPr kumimoji="1" lang="zh-CN" altLang="en-US" sz="1200" b="0" i="0" kern="1200" dirty="0">
                <a:solidFill>
                  <a:schemeClr val="tx1"/>
                </a:solidFill>
                <a:effectLst/>
                <a:latin typeface="Times New Roman" pitchFamily="18" charset="0"/>
                <a:ea typeface="宋体" charset="-122"/>
                <a:cs typeface="+mn-cs"/>
              </a:rPr>
              <a:t>树中非根和非叶子结点再增加指向兄弟的指针；</a:t>
            </a:r>
            <a:r>
              <a:rPr kumimoji="1" lang="en-US" altLang="zh-CN" sz="1200" b="0" i="0" kern="1200" dirty="0">
                <a:solidFill>
                  <a:schemeClr val="tx1"/>
                </a:solidFill>
                <a:effectLst/>
                <a:latin typeface="Times New Roman" pitchFamily="18" charset="0"/>
                <a:ea typeface="宋体" charset="-122"/>
                <a:cs typeface="+mn-cs"/>
              </a:rPr>
              <a:t>B*</a:t>
            </a:r>
            <a:r>
              <a:rPr kumimoji="1" lang="zh-CN" altLang="en-US" sz="1200" b="0" i="0" kern="1200" dirty="0">
                <a:solidFill>
                  <a:schemeClr val="tx1"/>
                </a:solidFill>
                <a:effectLst/>
                <a:latin typeface="Times New Roman" pitchFamily="18" charset="0"/>
                <a:ea typeface="宋体" charset="-122"/>
                <a:cs typeface="+mn-cs"/>
              </a:rPr>
              <a:t>树定义了非叶子结点关键字个数至少为</a:t>
            </a:r>
            <a:r>
              <a:rPr kumimoji="1" lang="en-US" altLang="zh-CN" sz="1200" b="0" i="0" kern="1200" dirty="0">
                <a:solidFill>
                  <a:schemeClr val="tx1"/>
                </a:solidFill>
                <a:effectLst/>
                <a:latin typeface="Times New Roman" pitchFamily="18" charset="0"/>
                <a:ea typeface="宋体" charset="-122"/>
                <a:cs typeface="+mn-cs"/>
              </a:rPr>
              <a:t>(2/3)*M</a:t>
            </a:r>
            <a:r>
              <a:rPr kumimoji="1" lang="zh-CN" altLang="en-US" sz="1200" b="0" i="0" kern="1200" dirty="0">
                <a:solidFill>
                  <a:schemeClr val="tx1"/>
                </a:solidFill>
                <a:effectLst/>
                <a:latin typeface="Times New Roman" pitchFamily="18" charset="0"/>
                <a:ea typeface="宋体" charset="-122"/>
                <a:cs typeface="+mn-cs"/>
              </a:rPr>
              <a:t>，即块的最低使用率为</a:t>
            </a:r>
            <a:r>
              <a:rPr kumimoji="1" lang="en-US" altLang="zh-CN" sz="1200" b="0" i="0" kern="1200" dirty="0">
                <a:solidFill>
                  <a:schemeClr val="tx1"/>
                </a:solidFill>
                <a:effectLst/>
                <a:latin typeface="Times New Roman" pitchFamily="18" charset="0"/>
                <a:ea typeface="宋体" charset="-122"/>
                <a:cs typeface="+mn-cs"/>
              </a:rPr>
              <a:t>2/3.</a:t>
            </a:r>
          </a:p>
          <a:p>
            <a:r>
              <a:rPr kumimoji="1" lang="en-US" altLang="zh-CN" sz="1200" b="0" i="0" kern="1200" dirty="0">
                <a:solidFill>
                  <a:schemeClr val="tx1"/>
                </a:solidFill>
                <a:effectLst/>
                <a:latin typeface="Times New Roman" pitchFamily="18" charset="0"/>
                <a:ea typeface="宋体" charset="-122"/>
                <a:cs typeface="+mn-cs"/>
              </a:rPr>
              <a:t>B*</a:t>
            </a:r>
            <a:r>
              <a:rPr kumimoji="1" lang="zh-CN" altLang="en-US" sz="1200" b="0" i="0" kern="1200" dirty="0">
                <a:solidFill>
                  <a:schemeClr val="tx1"/>
                </a:solidFill>
                <a:effectLst/>
                <a:latin typeface="Times New Roman" pitchFamily="18" charset="0"/>
                <a:ea typeface="宋体" charset="-122"/>
                <a:cs typeface="+mn-cs"/>
              </a:rPr>
              <a:t>树的分裂：当一个结点满时，如果它的下一个兄弟结点未满，那么将一部分数据移到兄弟结点中，再在原结点插入关键字，最后修改父结点中兄弟结点的关键字（因为兄弟结点的关键字范围改变了）；如果兄弟也满了，则在原结点与兄弟结点之间增加新结点，并各复制</a:t>
            </a:r>
            <a:r>
              <a:rPr kumimoji="1" lang="en-US" altLang="zh-CN" sz="1200" b="0" i="0" kern="1200" dirty="0">
                <a:solidFill>
                  <a:schemeClr val="tx1"/>
                </a:solidFill>
                <a:effectLst/>
                <a:latin typeface="Times New Roman" pitchFamily="18" charset="0"/>
                <a:ea typeface="宋体" charset="-122"/>
                <a:cs typeface="+mn-cs"/>
              </a:rPr>
              <a:t>1/3</a:t>
            </a:r>
            <a:r>
              <a:rPr kumimoji="1" lang="zh-CN" altLang="en-US" sz="1200" b="0" i="0" kern="1200" dirty="0">
                <a:solidFill>
                  <a:schemeClr val="tx1"/>
                </a:solidFill>
                <a:effectLst/>
                <a:latin typeface="Times New Roman" pitchFamily="18" charset="0"/>
                <a:ea typeface="宋体" charset="-122"/>
                <a:cs typeface="+mn-cs"/>
              </a:rPr>
              <a:t>的数据到新结点，最后在父结点增加新结点的指针。</a:t>
            </a:r>
          </a:p>
          <a:p>
            <a:r>
              <a:rPr kumimoji="1" lang="zh-CN" altLang="en-US" sz="1200" b="0" i="0" kern="1200" dirty="0">
                <a:solidFill>
                  <a:schemeClr val="tx1"/>
                </a:solidFill>
                <a:effectLst/>
                <a:latin typeface="Times New Roman" pitchFamily="18" charset="0"/>
                <a:ea typeface="宋体" charset="-122"/>
                <a:cs typeface="+mn-cs"/>
              </a:rPr>
              <a:t>所以，</a:t>
            </a:r>
            <a:r>
              <a:rPr kumimoji="1" lang="en-US" altLang="zh-CN" sz="1200" b="0" i="0" kern="1200" dirty="0">
                <a:solidFill>
                  <a:schemeClr val="tx1"/>
                </a:solidFill>
                <a:effectLst/>
                <a:latin typeface="Times New Roman" pitchFamily="18" charset="0"/>
                <a:ea typeface="宋体" charset="-122"/>
                <a:cs typeface="+mn-cs"/>
              </a:rPr>
              <a:t>B*</a:t>
            </a:r>
            <a:r>
              <a:rPr kumimoji="1" lang="zh-CN" altLang="en-US" sz="1200" b="0" i="0" kern="1200" dirty="0">
                <a:solidFill>
                  <a:schemeClr val="tx1"/>
                </a:solidFill>
                <a:effectLst/>
                <a:latin typeface="Times New Roman" pitchFamily="18" charset="0"/>
                <a:ea typeface="宋体" charset="-122"/>
                <a:cs typeface="+mn-cs"/>
              </a:rPr>
              <a:t>树分配新结点的概率比</a:t>
            </a:r>
            <a:r>
              <a:rPr kumimoji="1" lang="en-US" altLang="zh-CN" sz="1200" b="0" i="0" kern="1200" dirty="0">
                <a:solidFill>
                  <a:schemeClr val="tx1"/>
                </a:solidFill>
                <a:effectLst/>
                <a:latin typeface="Times New Roman" pitchFamily="18" charset="0"/>
                <a:ea typeface="宋体" charset="-122"/>
                <a:cs typeface="+mn-cs"/>
              </a:rPr>
              <a:t>B+</a:t>
            </a:r>
            <a:r>
              <a:rPr kumimoji="1" lang="zh-CN" altLang="en-US" sz="1200" b="0" i="0" kern="1200" dirty="0">
                <a:solidFill>
                  <a:schemeClr val="tx1"/>
                </a:solidFill>
                <a:effectLst/>
                <a:latin typeface="Times New Roman" pitchFamily="18" charset="0"/>
                <a:ea typeface="宋体" charset="-122"/>
                <a:cs typeface="+mn-cs"/>
              </a:rPr>
              <a:t>树要低，空间使用率更高；</a:t>
            </a:r>
          </a:p>
          <a:p>
            <a:r>
              <a:rPr kumimoji="1" lang="en-US" altLang="zh-CN" sz="1200" b="0" i="0" kern="1200" dirty="0">
                <a:solidFill>
                  <a:schemeClr val="tx1"/>
                </a:solidFill>
                <a:effectLst/>
                <a:latin typeface="Times New Roman" pitchFamily="18" charset="0"/>
                <a:ea typeface="宋体" charset="-122"/>
                <a:cs typeface="+mn-cs"/>
              </a:rPr>
              <a:t>In </a:t>
            </a:r>
            <a:r>
              <a:rPr kumimoji="1" lang="en-US" altLang="zh-CN" sz="1200" b="0" i="0" u="none" strike="noStrike" kern="1200" dirty="0">
                <a:solidFill>
                  <a:schemeClr val="tx1"/>
                </a:solidFill>
                <a:effectLst/>
                <a:latin typeface="Times New Roman" pitchFamily="18" charset="0"/>
                <a:ea typeface="宋体" charset="-122"/>
                <a:cs typeface="+mn-cs"/>
                <a:hlinkClick r:id="rId3" tooltip="Computer science"/>
              </a:rPr>
              <a:t>computer science</a:t>
            </a:r>
            <a:r>
              <a:rPr kumimoji="1" lang="en-US" altLang="zh-CN" sz="1200" b="0" i="0" kern="1200">
                <a:solidFill>
                  <a:schemeClr val="tx1"/>
                </a:solidFill>
                <a:effectLst/>
                <a:latin typeface="Times New Roman" pitchFamily="18" charset="0"/>
                <a:ea typeface="宋体" charset="-122"/>
                <a:cs typeface="+mn-cs"/>
              </a:rPr>
              <a:t>, a </a:t>
            </a:r>
            <a:r>
              <a:rPr kumimoji="1" lang="en-US" altLang="zh-CN" sz="1200" b="1" i="0" kern="1200">
                <a:solidFill>
                  <a:schemeClr val="tx1"/>
                </a:solidFill>
                <a:effectLst/>
                <a:latin typeface="Times New Roman" pitchFamily="18" charset="0"/>
                <a:ea typeface="宋体" charset="-122"/>
                <a:cs typeface="+mn-cs"/>
              </a:rPr>
              <a:t>dancing </a:t>
            </a:r>
            <a:r>
              <a:rPr kumimoji="1" lang="en-US" altLang="zh-CN" sz="1200" b="1" i="0" kern="1200" dirty="0">
                <a:solidFill>
                  <a:schemeClr val="tx1"/>
                </a:solidFill>
                <a:effectLst/>
                <a:latin typeface="Times New Roman" pitchFamily="18" charset="0"/>
                <a:ea typeface="宋体" charset="-122"/>
                <a:cs typeface="+mn-cs"/>
              </a:rPr>
              <a:t>tree</a:t>
            </a:r>
            <a:r>
              <a:rPr kumimoji="1" lang="en-US" altLang="zh-CN" sz="1200" b="0" i="0" kern="1200" dirty="0">
                <a:solidFill>
                  <a:schemeClr val="tx1"/>
                </a:solidFill>
                <a:effectLst/>
                <a:latin typeface="Times New Roman" pitchFamily="18" charset="0"/>
                <a:ea typeface="宋体" charset="-122"/>
                <a:cs typeface="+mn-cs"/>
              </a:rPr>
              <a:t> </a:t>
            </a:r>
            <a:r>
              <a:rPr kumimoji="1" lang="en-US" altLang="zh-CN" sz="1200" b="0" i="0" kern="1200">
                <a:solidFill>
                  <a:schemeClr val="tx1"/>
                </a:solidFill>
                <a:effectLst/>
                <a:latin typeface="Times New Roman" pitchFamily="18" charset="0"/>
                <a:ea typeface="宋体" charset="-122"/>
                <a:cs typeface="+mn-cs"/>
              </a:rPr>
              <a:t>is a</a:t>
            </a:r>
            <a:r>
              <a:rPr kumimoji="1" lang="en-US" altLang="zh-CN" sz="1200" b="0" i="0" kern="1200" dirty="0">
                <a:solidFill>
                  <a:schemeClr val="tx1"/>
                </a:solidFill>
                <a:effectLst/>
                <a:latin typeface="Times New Roman" pitchFamily="18" charset="0"/>
                <a:ea typeface="宋体" charset="-122"/>
                <a:cs typeface="+mn-cs"/>
              </a:rPr>
              <a:t> </a:t>
            </a:r>
            <a:r>
              <a:rPr kumimoji="1" lang="en-US" altLang="zh-CN" sz="1200" b="0" i="0" u="none" strike="noStrike" kern="1200">
                <a:solidFill>
                  <a:schemeClr val="tx1"/>
                </a:solidFill>
                <a:effectLst/>
                <a:latin typeface="Times New Roman" pitchFamily="18" charset="0"/>
                <a:ea typeface="宋体" charset="-122"/>
                <a:cs typeface="+mn-cs"/>
                <a:hlinkClick r:id="rId4" tooltip="Tree data structure"/>
              </a:rPr>
              <a:t>tree data </a:t>
            </a:r>
            <a:r>
              <a:rPr kumimoji="1" lang="en-US" altLang="zh-CN" sz="1200" b="0" i="0" u="none" strike="noStrike" kern="1200" dirty="0">
                <a:solidFill>
                  <a:schemeClr val="tx1"/>
                </a:solidFill>
                <a:effectLst/>
                <a:latin typeface="Times New Roman" pitchFamily="18" charset="0"/>
                <a:ea typeface="宋体" charset="-122"/>
                <a:cs typeface="+mn-cs"/>
                <a:hlinkClick r:id="rId4" tooltip="Tree data structure"/>
              </a:rPr>
              <a:t>structure</a:t>
            </a:r>
            <a:r>
              <a:rPr kumimoji="1" lang="en-US" altLang="zh-CN" sz="1200" b="0" i="0" kern="1200">
                <a:solidFill>
                  <a:schemeClr val="tx1"/>
                </a:solidFill>
                <a:effectLst/>
                <a:latin typeface="Times New Roman" pitchFamily="18" charset="0"/>
                <a:ea typeface="宋体" charset="-122"/>
                <a:cs typeface="+mn-cs"/>
              </a:rPr>
              <a:t> similar </a:t>
            </a:r>
            <a:r>
              <a:rPr kumimoji="1" lang="en-US" altLang="zh-CN" sz="1200" b="0" i="0" kern="1200" dirty="0">
                <a:solidFill>
                  <a:schemeClr val="tx1"/>
                </a:solidFill>
                <a:effectLst/>
                <a:latin typeface="Times New Roman" pitchFamily="18" charset="0"/>
                <a:ea typeface="宋体" charset="-122"/>
                <a:cs typeface="+mn-cs"/>
              </a:rPr>
              <a:t>to </a:t>
            </a:r>
            <a:r>
              <a:rPr kumimoji="1" lang="en-US" altLang="zh-CN" sz="1200" b="0" i="0" u="none" strike="noStrike" kern="1200" dirty="0">
                <a:solidFill>
                  <a:schemeClr val="tx1"/>
                </a:solidFill>
                <a:effectLst/>
                <a:latin typeface="Times New Roman" pitchFamily="18" charset="0"/>
                <a:ea typeface="宋体" charset="-122"/>
                <a:cs typeface="+mn-cs"/>
                <a:hlinkClick r:id="rId5" tooltip="B+ tree"/>
              </a:rPr>
              <a:t>B+ trees</a:t>
            </a:r>
            <a:r>
              <a:rPr kumimoji="1" lang="en-US" altLang="zh-CN" sz="1200" b="0" i="0" kern="1200" dirty="0">
                <a:solidFill>
                  <a:schemeClr val="tx1"/>
                </a:solidFill>
                <a:effectLst/>
                <a:latin typeface="Times New Roman" pitchFamily="18" charset="0"/>
                <a:ea typeface="宋体" charset="-122"/>
                <a:cs typeface="+mn-cs"/>
              </a:rPr>
              <a:t>. </a:t>
            </a:r>
            <a:r>
              <a:rPr kumimoji="1" lang="en-US" altLang="zh-CN" sz="1200" b="0" i="0" kern="1200">
                <a:solidFill>
                  <a:schemeClr val="tx1"/>
                </a:solidFill>
                <a:effectLst/>
                <a:latin typeface="Times New Roman" pitchFamily="18" charset="0"/>
                <a:ea typeface="宋体" charset="-122"/>
                <a:cs typeface="+mn-cs"/>
              </a:rPr>
              <a:t>It was </a:t>
            </a:r>
            <a:r>
              <a:rPr kumimoji="1" lang="en-US" altLang="zh-CN" sz="1200" b="0" i="0" kern="1200" dirty="0">
                <a:solidFill>
                  <a:schemeClr val="tx1"/>
                </a:solidFill>
                <a:effectLst/>
                <a:latin typeface="Times New Roman" pitchFamily="18" charset="0"/>
                <a:ea typeface="宋体" charset="-122"/>
                <a:cs typeface="+mn-cs"/>
              </a:rPr>
              <a:t>invented by</a:t>
            </a:r>
            <a:r>
              <a:rPr kumimoji="1" lang="en-US" altLang="zh-CN" sz="1200" b="0" i="0" kern="1200">
                <a:solidFill>
                  <a:schemeClr val="tx1"/>
                </a:solidFill>
                <a:effectLst/>
                <a:latin typeface="Times New Roman" pitchFamily="18" charset="0"/>
                <a:ea typeface="宋体" charset="-122"/>
                <a:cs typeface="+mn-cs"/>
              </a:rPr>
              <a:t> </a:t>
            </a:r>
            <a:r>
              <a:rPr kumimoji="1" lang="en-US" altLang="zh-CN" sz="1200" b="0" i="0" u="none" strike="noStrike" kern="1200">
                <a:solidFill>
                  <a:schemeClr val="tx1"/>
                </a:solidFill>
                <a:effectLst/>
                <a:latin typeface="Times New Roman" pitchFamily="18" charset="0"/>
                <a:ea typeface="宋体" charset="-122"/>
                <a:cs typeface="+mn-cs"/>
                <a:hlinkClick r:id="rId6" tooltip="Hans Reiser"/>
              </a:rPr>
              <a:t>Hans </a:t>
            </a:r>
            <a:r>
              <a:rPr kumimoji="1" lang="en-US" altLang="zh-CN" sz="1200" b="0" i="0" u="none" strike="noStrike" kern="1200" dirty="0" err="1">
                <a:solidFill>
                  <a:schemeClr val="tx1"/>
                </a:solidFill>
                <a:effectLst/>
                <a:latin typeface="Times New Roman" pitchFamily="18" charset="0"/>
                <a:ea typeface="宋体" charset="-122"/>
                <a:cs typeface="+mn-cs"/>
                <a:hlinkClick r:id="rId6" tooltip="Hans Reiser"/>
              </a:rPr>
              <a:t>Reiser</a:t>
            </a:r>
            <a:r>
              <a:rPr kumimoji="1" lang="en-US" altLang="zh-CN" sz="1200" b="0" i="0" kern="1200" dirty="0">
                <a:solidFill>
                  <a:schemeClr val="tx1"/>
                </a:solidFill>
                <a:effectLst/>
                <a:latin typeface="Times New Roman" pitchFamily="18" charset="0"/>
                <a:ea typeface="宋体" charset="-122"/>
                <a:cs typeface="+mn-cs"/>
              </a:rPr>
              <a:t>, for use by the </a:t>
            </a:r>
            <a:r>
              <a:rPr kumimoji="1" lang="en-US" altLang="zh-CN" sz="1200" b="0" i="0" u="none" strike="noStrike" kern="1200" dirty="0">
                <a:solidFill>
                  <a:schemeClr val="tx1"/>
                </a:solidFill>
                <a:effectLst/>
                <a:latin typeface="Times New Roman" pitchFamily="18" charset="0"/>
                <a:ea typeface="宋体" charset="-122"/>
                <a:cs typeface="+mn-cs"/>
                <a:hlinkClick r:id="rId7" tooltip="Reiser4"/>
              </a:rPr>
              <a:t>Reiser4</a:t>
            </a:r>
            <a:r>
              <a:rPr kumimoji="1" lang="en-US" altLang="zh-CN" sz="1200" b="0" i="0" kern="1200" dirty="0">
                <a:solidFill>
                  <a:schemeClr val="tx1"/>
                </a:solidFill>
                <a:effectLst/>
                <a:latin typeface="Times New Roman" pitchFamily="18" charset="0"/>
                <a:ea typeface="宋体" charset="-122"/>
                <a:cs typeface="+mn-cs"/>
              </a:rPr>
              <a:t> file system</a:t>
            </a:r>
            <a:r>
              <a:rPr kumimoji="1" lang="en-US" altLang="zh-CN" sz="1200" b="0" i="0" kern="1200">
                <a:solidFill>
                  <a:schemeClr val="tx1"/>
                </a:solidFill>
                <a:effectLst/>
                <a:latin typeface="Times New Roman" pitchFamily="18" charset="0"/>
                <a:ea typeface="宋体" charset="-122"/>
                <a:cs typeface="+mn-cs"/>
              </a:rPr>
              <a:t>. As </a:t>
            </a:r>
            <a:r>
              <a:rPr kumimoji="1" lang="en-US" altLang="zh-CN" sz="1200" b="0" i="0" kern="1200" dirty="0">
                <a:solidFill>
                  <a:schemeClr val="tx1"/>
                </a:solidFill>
                <a:effectLst/>
                <a:latin typeface="Times New Roman" pitchFamily="18" charset="0"/>
                <a:ea typeface="宋体" charset="-122"/>
                <a:cs typeface="+mn-cs"/>
              </a:rPr>
              <a:t>opposed to</a:t>
            </a:r>
            <a:r>
              <a:rPr kumimoji="1" lang="en-US" altLang="zh-CN" sz="1200" b="0" i="0" kern="1200">
                <a:solidFill>
                  <a:schemeClr val="tx1"/>
                </a:solidFill>
                <a:effectLst/>
                <a:latin typeface="Times New Roman" pitchFamily="18" charset="0"/>
                <a:ea typeface="宋体" charset="-122"/>
                <a:cs typeface="+mn-cs"/>
              </a:rPr>
              <a:t> </a:t>
            </a:r>
            <a:r>
              <a:rPr kumimoji="1" lang="en-US" altLang="zh-CN" sz="1200" b="0" i="0" u="none" strike="noStrike" kern="1200">
                <a:solidFill>
                  <a:schemeClr val="tx1"/>
                </a:solidFill>
                <a:effectLst/>
                <a:latin typeface="Times New Roman" pitchFamily="18" charset="0"/>
                <a:ea typeface="宋体" charset="-122"/>
                <a:cs typeface="+mn-cs"/>
                <a:hlinkClick r:id="rId8" tooltip="Self-balancing binary search tree"/>
              </a:rPr>
              <a:t>self-balancing binary search </a:t>
            </a:r>
            <a:r>
              <a:rPr kumimoji="1" lang="en-US" altLang="zh-CN" sz="1200" b="0" i="0" u="none" strike="noStrike" kern="1200" dirty="0">
                <a:solidFill>
                  <a:schemeClr val="tx1"/>
                </a:solidFill>
                <a:effectLst/>
                <a:latin typeface="Times New Roman" pitchFamily="18" charset="0"/>
                <a:ea typeface="宋体" charset="-122"/>
                <a:cs typeface="+mn-cs"/>
                <a:hlinkClick r:id="rId8" tooltip="Self-balancing binary search tree"/>
              </a:rPr>
              <a:t>trees</a:t>
            </a:r>
            <a:r>
              <a:rPr kumimoji="1" lang="en-US" altLang="zh-CN" sz="1200" b="0" i="0" kern="1200">
                <a:solidFill>
                  <a:schemeClr val="tx1"/>
                </a:solidFill>
                <a:effectLst/>
                <a:latin typeface="Times New Roman" pitchFamily="18" charset="0"/>
                <a:ea typeface="宋体" charset="-122"/>
                <a:cs typeface="+mn-cs"/>
              </a:rPr>
              <a:t> that attempt </a:t>
            </a:r>
            <a:r>
              <a:rPr kumimoji="1" lang="en-US" altLang="zh-CN" sz="1200" b="0" i="0" kern="1200" dirty="0">
                <a:solidFill>
                  <a:schemeClr val="tx1"/>
                </a:solidFill>
                <a:effectLst/>
                <a:latin typeface="Times New Roman" pitchFamily="18" charset="0"/>
                <a:ea typeface="宋体" charset="-122"/>
                <a:cs typeface="+mn-cs"/>
              </a:rPr>
              <a:t>to keep their </a:t>
            </a:r>
            <a:r>
              <a:rPr kumimoji="1" lang="en-US" altLang="zh-CN" sz="1200" b="0" i="0" kern="1200">
                <a:solidFill>
                  <a:schemeClr val="tx1"/>
                </a:solidFill>
                <a:effectLst/>
                <a:latin typeface="Times New Roman" pitchFamily="18" charset="0"/>
                <a:ea typeface="宋体" charset="-122"/>
                <a:cs typeface="+mn-cs"/>
              </a:rPr>
              <a:t>nodes balanced at all </a:t>
            </a:r>
            <a:r>
              <a:rPr kumimoji="1" lang="en-US" altLang="zh-CN" sz="1200" b="0" i="0" kern="1200" dirty="0">
                <a:solidFill>
                  <a:schemeClr val="tx1"/>
                </a:solidFill>
                <a:effectLst/>
                <a:latin typeface="Times New Roman" pitchFamily="18" charset="0"/>
                <a:ea typeface="宋体" charset="-122"/>
                <a:cs typeface="+mn-cs"/>
              </a:rPr>
              <a:t>times</a:t>
            </a:r>
            <a:r>
              <a:rPr kumimoji="1" lang="en-US" altLang="zh-CN" sz="1200" b="0" i="0" kern="1200">
                <a:solidFill>
                  <a:schemeClr val="tx1"/>
                </a:solidFill>
                <a:effectLst/>
                <a:latin typeface="Times New Roman" pitchFamily="18" charset="0"/>
                <a:ea typeface="宋体" charset="-122"/>
                <a:cs typeface="+mn-cs"/>
              </a:rPr>
              <a:t>, dancing </a:t>
            </a:r>
            <a:r>
              <a:rPr kumimoji="1" lang="en-US" altLang="zh-CN" sz="1200" b="0" i="0" kern="1200" dirty="0">
                <a:solidFill>
                  <a:schemeClr val="tx1"/>
                </a:solidFill>
                <a:effectLst/>
                <a:latin typeface="Times New Roman" pitchFamily="18" charset="0"/>
                <a:ea typeface="宋体" charset="-122"/>
                <a:cs typeface="+mn-cs"/>
              </a:rPr>
              <a:t>trees </a:t>
            </a:r>
            <a:r>
              <a:rPr kumimoji="1" lang="en-US" altLang="zh-CN" sz="1200" b="0" i="0" kern="1200">
                <a:solidFill>
                  <a:schemeClr val="tx1"/>
                </a:solidFill>
                <a:effectLst/>
                <a:latin typeface="Times New Roman" pitchFamily="18" charset="0"/>
                <a:ea typeface="宋体" charset="-122"/>
                <a:cs typeface="+mn-cs"/>
              </a:rPr>
              <a:t>only balance </a:t>
            </a:r>
            <a:r>
              <a:rPr kumimoji="1" lang="en-US" altLang="zh-CN" sz="1200" b="0" i="0" kern="1200" dirty="0">
                <a:solidFill>
                  <a:schemeClr val="tx1"/>
                </a:solidFill>
                <a:effectLst/>
                <a:latin typeface="Times New Roman" pitchFamily="18" charset="0"/>
                <a:ea typeface="宋体" charset="-122"/>
                <a:cs typeface="+mn-cs"/>
              </a:rPr>
              <a:t>their nodes when </a:t>
            </a:r>
            <a:r>
              <a:rPr kumimoji="1" lang="en-US" altLang="zh-CN" sz="1200" b="0" i="0" kern="1200">
                <a:solidFill>
                  <a:schemeClr val="tx1"/>
                </a:solidFill>
                <a:effectLst/>
                <a:latin typeface="Times New Roman" pitchFamily="18" charset="0"/>
                <a:ea typeface="宋体" charset="-122"/>
                <a:cs typeface="+mn-cs"/>
              </a:rPr>
              <a:t>flushing data to a </a:t>
            </a:r>
            <a:r>
              <a:rPr kumimoji="1" lang="en-US" altLang="zh-CN" sz="1200" b="0" i="0" kern="1200" dirty="0">
                <a:solidFill>
                  <a:schemeClr val="tx1"/>
                </a:solidFill>
                <a:effectLst/>
                <a:latin typeface="Times New Roman" pitchFamily="18" charset="0"/>
                <a:ea typeface="宋体" charset="-122"/>
                <a:cs typeface="+mn-cs"/>
              </a:rPr>
              <a:t>disk (</a:t>
            </a:r>
            <a:r>
              <a:rPr kumimoji="1" lang="en-US" altLang="zh-CN" sz="1200" b="0" i="0" kern="1200">
                <a:solidFill>
                  <a:schemeClr val="tx1"/>
                </a:solidFill>
                <a:effectLst/>
                <a:latin typeface="Times New Roman" pitchFamily="18" charset="0"/>
                <a:ea typeface="宋体" charset="-122"/>
                <a:cs typeface="+mn-cs"/>
              </a:rPr>
              <a:t>either because </a:t>
            </a:r>
            <a:r>
              <a:rPr kumimoji="1" lang="en-US" altLang="zh-CN" sz="1200" b="0" i="0" kern="1200" dirty="0">
                <a:solidFill>
                  <a:schemeClr val="tx1"/>
                </a:solidFill>
                <a:effectLst/>
                <a:latin typeface="Times New Roman" pitchFamily="18" charset="0"/>
                <a:ea typeface="宋体" charset="-122"/>
                <a:cs typeface="+mn-cs"/>
              </a:rPr>
              <a:t>of </a:t>
            </a:r>
            <a:r>
              <a:rPr kumimoji="1" lang="en-US" altLang="zh-CN" sz="1200" b="0" i="0" kern="1200">
                <a:solidFill>
                  <a:schemeClr val="tx1"/>
                </a:solidFill>
                <a:effectLst/>
                <a:latin typeface="Times New Roman" pitchFamily="18" charset="0"/>
                <a:ea typeface="宋体" charset="-122"/>
                <a:cs typeface="+mn-cs"/>
              </a:rPr>
              <a:t>memory constraints or because a transaction has </a:t>
            </a:r>
            <a:r>
              <a:rPr kumimoji="1" lang="en-US" altLang="zh-CN" sz="1200" b="0" i="0" kern="1200" dirty="0">
                <a:solidFill>
                  <a:schemeClr val="tx1"/>
                </a:solidFill>
                <a:effectLst/>
                <a:latin typeface="Times New Roman" pitchFamily="18" charset="0"/>
                <a:ea typeface="宋体" charset="-122"/>
                <a:cs typeface="+mn-cs"/>
              </a:rPr>
              <a:t>completed)</a:t>
            </a:r>
            <a:endParaRPr lang="zh-CN" altLang="en-US" dirty="0"/>
          </a:p>
        </p:txBody>
      </p:sp>
      <p:sp>
        <p:nvSpPr>
          <p:cNvPr id="4" name="灯片编号占位符 3"/>
          <p:cNvSpPr>
            <a:spLocks noGrp="1"/>
          </p:cNvSpPr>
          <p:nvPr>
            <p:ph type="sldNum" sz="quarter" idx="10"/>
          </p:nvPr>
        </p:nvSpPr>
        <p:spPr/>
        <p:txBody>
          <a:bodyPr/>
          <a:lstStyle/>
          <a:p>
            <a:pPr>
              <a:defRPr/>
            </a:pPr>
            <a:fld id="{AA433A94-A6A4-4D62-9D1C-77CAD2A83224}" type="slidenum">
              <a:rPr lang="en-US" altLang="zh-CN" smtClean="0"/>
              <a:pPr>
                <a:defRPr/>
              </a:pPr>
              <a:t>180</a:t>
            </a:fld>
            <a:endParaRPr lang="en-US" altLang="zh-CN"/>
          </a:p>
        </p:txBody>
      </p:sp>
    </p:spTree>
    <p:extLst>
      <p:ext uri="{BB962C8B-B14F-4D97-AF65-F5344CB8AC3E}">
        <p14:creationId xmlns:p14="http://schemas.microsoft.com/office/powerpoint/2010/main" val="209091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fld id="{B90FBFFE-D4E7-4289-A053-E9B3C599B372}" type="slidenum">
              <a:rPr lang="en-US" altLang="zh-CN" sz="1200" b="0" smtClean="0">
                <a:ea typeface="宋体" charset="-122"/>
              </a:rPr>
              <a:pPr eaLnBrk="1" hangingPunct="1"/>
              <a:t>79</a:t>
            </a:fld>
            <a:endParaRPr lang="en-US" altLang="zh-CN" sz="1200" b="0">
              <a:ea typeface="宋体" charset="-122"/>
            </a:endParaRPr>
          </a:p>
        </p:txBody>
      </p:sp>
      <p:sp>
        <p:nvSpPr>
          <p:cNvPr id="138243"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38244"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endParaRPr lang="zh-CN" altLang="zh-CN"/>
          </a:p>
        </p:txBody>
      </p:sp>
    </p:spTree>
    <p:extLst>
      <p:ext uri="{BB962C8B-B14F-4D97-AF65-F5344CB8AC3E}">
        <p14:creationId xmlns:p14="http://schemas.microsoft.com/office/powerpoint/2010/main" val="32090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fld id="{F5E295CD-CD72-40C5-94E9-1775D652A6E7}" type="slidenum">
              <a:rPr lang="en-US" altLang="zh-CN" sz="1200" b="0" smtClean="0">
                <a:ea typeface="宋体" charset="-122"/>
              </a:rPr>
              <a:pPr eaLnBrk="1" hangingPunct="1"/>
              <a:t>80</a:t>
            </a:fld>
            <a:endParaRPr lang="en-US" altLang="zh-CN" sz="1200" b="0">
              <a:ea typeface="宋体" charset="-122"/>
            </a:endParaRPr>
          </a:p>
        </p:txBody>
      </p:sp>
      <p:sp>
        <p:nvSpPr>
          <p:cNvPr id="139267"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39268"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endParaRPr lang="zh-CN" altLang="zh-CN">
              <a:solidFill>
                <a:srgbClr val="FF0000"/>
              </a:solidFill>
            </a:endParaRPr>
          </a:p>
        </p:txBody>
      </p:sp>
    </p:spTree>
    <p:extLst>
      <p:ext uri="{BB962C8B-B14F-4D97-AF65-F5344CB8AC3E}">
        <p14:creationId xmlns:p14="http://schemas.microsoft.com/office/powerpoint/2010/main" val="25759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fld id="{86EE307A-270E-4B4C-A77D-B785EC6D7615}" type="slidenum">
              <a:rPr lang="en-US" altLang="zh-CN" sz="1200" b="0" smtClean="0">
                <a:ea typeface="宋体" charset="-122"/>
              </a:rPr>
              <a:pPr eaLnBrk="1" hangingPunct="1"/>
              <a:t>81</a:t>
            </a:fld>
            <a:endParaRPr lang="en-US" altLang="zh-CN" sz="1200" b="0">
              <a:ea typeface="宋体" charset="-122"/>
            </a:endParaRPr>
          </a:p>
        </p:txBody>
      </p:sp>
      <p:sp>
        <p:nvSpPr>
          <p:cNvPr id="140291"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0292"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endParaRPr lang="zh-CN" altLang="zh-CN"/>
          </a:p>
        </p:txBody>
      </p:sp>
    </p:spTree>
    <p:extLst>
      <p:ext uri="{BB962C8B-B14F-4D97-AF65-F5344CB8AC3E}">
        <p14:creationId xmlns:p14="http://schemas.microsoft.com/office/powerpoint/2010/main" val="369005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fld id="{89ABD1F9-9BCD-423F-9FA5-89C7FE8DBBFA}" type="slidenum">
              <a:rPr lang="en-US" altLang="zh-CN" sz="1200" b="0" smtClean="0">
                <a:ea typeface="宋体" charset="-122"/>
              </a:rPr>
              <a:pPr eaLnBrk="1" hangingPunct="1"/>
              <a:t>82</a:t>
            </a:fld>
            <a:endParaRPr lang="en-US" altLang="zh-CN" sz="1200" b="0">
              <a:ea typeface="宋体" charset="-122"/>
            </a:endParaRPr>
          </a:p>
        </p:txBody>
      </p:sp>
      <p:sp>
        <p:nvSpPr>
          <p:cNvPr id="141315"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1316"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endParaRPr lang="zh-CN" altLang="zh-CN"/>
          </a:p>
        </p:txBody>
      </p:sp>
    </p:spTree>
    <p:extLst>
      <p:ext uri="{BB962C8B-B14F-4D97-AF65-F5344CB8AC3E}">
        <p14:creationId xmlns:p14="http://schemas.microsoft.com/office/powerpoint/2010/main" val="234053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fld id="{1F91EB22-B5AA-4F71-8279-F9421BC6F9DA}" type="slidenum">
              <a:rPr lang="en-US" altLang="zh-CN" sz="1200" b="0" smtClean="0">
                <a:ea typeface="宋体" charset="-122"/>
              </a:rPr>
              <a:pPr eaLnBrk="1" hangingPunct="1"/>
              <a:t>83</a:t>
            </a:fld>
            <a:endParaRPr lang="en-US" altLang="zh-CN" sz="1200" b="0">
              <a:ea typeface="宋体" charset="-122"/>
            </a:endParaRPr>
          </a:p>
        </p:txBody>
      </p:sp>
      <p:sp>
        <p:nvSpPr>
          <p:cNvPr id="142339"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2340"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endParaRPr lang="zh-CN" altLang="zh-CN">
              <a:solidFill>
                <a:srgbClr val="FF0000"/>
              </a:solidFill>
            </a:endParaRPr>
          </a:p>
        </p:txBody>
      </p:sp>
    </p:spTree>
    <p:extLst>
      <p:ext uri="{BB962C8B-B14F-4D97-AF65-F5344CB8AC3E}">
        <p14:creationId xmlns:p14="http://schemas.microsoft.com/office/powerpoint/2010/main" val="339745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fld id="{F4F33779-6086-4CB1-A1BC-C5A877981EFC}" type="slidenum">
              <a:rPr lang="en-US" altLang="zh-CN" sz="1200" b="0" smtClean="0">
                <a:ea typeface="宋体" charset="-122"/>
              </a:rPr>
              <a:pPr eaLnBrk="1" hangingPunct="1"/>
              <a:t>84</a:t>
            </a:fld>
            <a:endParaRPr lang="en-US" altLang="zh-CN" sz="1200" b="0">
              <a:ea typeface="宋体" charset="-122"/>
            </a:endParaRPr>
          </a:p>
        </p:txBody>
      </p:sp>
      <p:sp>
        <p:nvSpPr>
          <p:cNvPr id="143363" name="Rectangle 2"/>
          <p:cNvSpPr>
            <a:spLocks noGrp="1" noRot="1" noChangeAspect="1" noChangeArrowheads="1" noTextEdit="1"/>
          </p:cNvSpPr>
          <p:nvPr>
            <p:ph type="sldImg"/>
          </p:nvPr>
        </p:nvSpPr>
        <p:spPr>
          <a:xfrm>
            <a:off x="3209925" y="495300"/>
            <a:ext cx="3454400" cy="2590800"/>
          </a:xfrm>
          <a:solidFill>
            <a:srgbClr val="FFFFFF"/>
          </a:solidFill>
          <a:ln/>
        </p:spPr>
      </p:sp>
      <p:sp>
        <p:nvSpPr>
          <p:cNvPr id="143364" name="Rectangle 3"/>
          <p:cNvSpPr>
            <a:spLocks noGrp="1" noChangeArrowheads="1"/>
          </p:cNvSpPr>
          <p:nvPr>
            <p:ph type="body" idx="1"/>
          </p:nvPr>
        </p:nvSpPr>
        <p:spPr>
          <a:xfrm>
            <a:off x="1302853" y="3251320"/>
            <a:ext cx="7268545" cy="3031810"/>
          </a:xfrm>
          <a:solidFill>
            <a:srgbClr val="FFFFFF"/>
          </a:solidFill>
          <a:ln>
            <a:solidFill>
              <a:srgbClr val="000000"/>
            </a:solidFill>
          </a:ln>
        </p:spPr>
        <p:txBody>
          <a:bodyPr lIns="89584" tIns="44792" rIns="89584" bIns="44792"/>
          <a:lstStyle/>
          <a:p>
            <a:pPr eaLnBrk="1" hangingPunct="1"/>
            <a:r>
              <a:rPr lang="en-US" altLang="zh-CN"/>
              <a:t>2005</a:t>
            </a:r>
          </a:p>
        </p:txBody>
      </p:sp>
    </p:spTree>
    <p:extLst>
      <p:ext uri="{BB962C8B-B14F-4D97-AF65-F5344CB8AC3E}">
        <p14:creationId xmlns:p14="http://schemas.microsoft.com/office/powerpoint/2010/main" val="194463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A433A94-A6A4-4D62-9D1C-77CAD2A83224}" type="slidenum">
              <a:rPr lang="en-US" altLang="zh-CN" smtClean="0"/>
              <a:pPr>
                <a:defRPr/>
              </a:pPr>
              <a:t>101</a:t>
            </a:fld>
            <a:endParaRPr lang="en-US" altLang="zh-CN"/>
          </a:p>
        </p:txBody>
      </p:sp>
    </p:spTree>
    <p:extLst>
      <p:ext uri="{BB962C8B-B14F-4D97-AF65-F5344CB8AC3E}">
        <p14:creationId xmlns:p14="http://schemas.microsoft.com/office/powerpoint/2010/main" val="416814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A433A94-A6A4-4D62-9D1C-77CAD2A83224}" type="slidenum">
              <a:rPr lang="en-US" altLang="zh-CN" smtClean="0"/>
              <a:pPr>
                <a:defRPr/>
              </a:pPr>
              <a:t>106</a:t>
            </a:fld>
            <a:endParaRPr lang="en-US" altLang="zh-CN"/>
          </a:p>
        </p:txBody>
      </p:sp>
    </p:spTree>
    <p:extLst>
      <p:ext uri="{BB962C8B-B14F-4D97-AF65-F5344CB8AC3E}">
        <p14:creationId xmlns:p14="http://schemas.microsoft.com/office/powerpoint/2010/main" val="1662838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4.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4.png"/><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828800" cy="1752600"/>
          </a:xfrm>
          <a:prstGeom prst="rect">
            <a:avLst/>
          </a:prstGeom>
          <a:gradFill rotWithShape="0">
            <a:gsLst>
              <a:gs pos="0">
                <a:schemeClr val="bg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sp>
        <p:nvSpPr>
          <p:cNvPr id="5" name="Rectangle 4"/>
          <p:cNvSpPr>
            <a:spLocks noChangeArrowheads="1"/>
          </p:cNvSpPr>
          <p:nvPr/>
        </p:nvSpPr>
        <p:spPr bwMode="auto">
          <a:xfrm>
            <a:off x="0" y="3810000"/>
            <a:ext cx="1828800" cy="3046413"/>
          </a:xfrm>
          <a:prstGeom prst="rect">
            <a:avLst/>
          </a:prstGeom>
          <a:gradFill rotWithShape="0">
            <a:gsLst>
              <a:gs pos="0">
                <a:schemeClr val="accent1"/>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1950"/>
            <a:ext cx="1828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1"/>
          <p:cNvGraphicFramePr>
            <a:graphicFrameLocks noChangeAspect="1"/>
          </p:cNvGraphicFramePr>
          <p:nvPr/>
        </p:nvGraphicFramePr>
        <p:xfrm>
          <a:off x="7848600" y="152400"/>
          <a:ext cx="1295400" cy="1295400"/>
        </p:xfrm>
        <a:graphic>
          <a:graphicData uri="http://schemas.openxmlformats.org/presentationml/2006/ole">
            <mc:AlternateContent xmlns:mc="http://schemas.openxmlformats.org/markup-compatibility/2006">
              <mc:Choice xmlns:v="urn:schemas-microsoft-com:vml" Requires="v">
                <p:oleObj spid="_x0000_s139306" name="Image" r:id="rId4" imgW="2539683" imgH="2539683" progId="">
                  <p:embed/>
                </p:oleObj>
              </mc:Choice>
              <mc:Fallback>
                <p:oleObj name="Image" r:id="rId4" imgW="2539683" imgH="253968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524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2"/>
          <p:cNvSpPr>
            <a:spLocks noChangeArrowheads="1"/>
          </p:cNvSpPr>
          <p:nvPr/>
        </p:nvSpPr>
        <p:spPr bwMode="auto">
          <a:xfrm>
            <a:off x="1828800" y="3886200"/>
            <a:ext cx="7315200" cy="2286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pic>
        <p:nvPicPr>
          <p:cNvPr id="9" name="Picture 13" descr="back-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36871" name="Rectangle 7"/>
          <p:cNvSpPr>
            <a:spLocks noGrp="1" noChangeArrowheads="1"/>
          </p:cNvSpPr>
          <p:nvPr>
            <p:ph type="subTitle" sz="quarter" idx="1"/>
          </p:nvPr>
        </p:nvSpPr>
        <p:spPr>
          <a:xfrm>
            <a:off x="1828800" y="4191000"/>
            <a:ext cx="6400800" cy="1752600"/>
          </a:xfrm>
        </p:spPr>
        <p:txBody>
          <a:bodyPr/>
          <a:lstStyle>
            <a:lvl1pPr marL="0" indent="0" algn="r">
              <a:buFont typeface="Symbol" pitchFamily="18" charset="2"/>
              <a:buNone/>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88317770"/>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sldNum" sz="quarter" idx="12"/>
          </p:nvPr>
        </p:nvSpPr>
        <p:spPr>
          <a:ln/>
        </p:spPr>
        <p:txBody>
          <a:bodyPr/>
          <a:lstStyle>
            <a:lvl1pPr>
              <a:defRPr/>
            </a:lvl1pPr>
          </a:lstStyle>
          <a:p>
            <a:pPr>
              <a:defRPr/>
            </a:pPr>
            <a:fld id="{B2D65E7C-50B1-4D2B-8887-F3D1FDB6EC14}" type="slidenum">
              <a:rPr lang="en-US" altLang="zh-CN" smtClean="0"/>
              <a:pPr>
                <a:defRPr/>
              </a:pPr>
              <a:t>‹#›</a:t>
            </a:fld>
            <a:endParaRPr lang="en-US" altLang="zh-CN"/>
          </a:p>
        </p:txBody>
      </p:sp>
    </p:spTree>
    <p:extLst>
      <p:ext uri="{BB962C8B-B14F-4D97-AF65-F5344CB8AC3E}">
        <p14:creationId xmlns:p14="http://schemas.microsoft.com/office/powerpoint/2010/main" val="358867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3627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sldNum" sz="quarter" idx="12"/>
          </p:nvPr>
        </p:nvSpPr>
        <p:spPr>
          <a:ln/>
        </p:spPr>
        <p:txBody>
          <a:bodyPr/>
          <a:lstStyle>
            <a:lvl1pPr>
              <a:defRPr/>
            </a:lvl1pPr>
          </a:lstStyle>
          <a:p>
            <a:pPr>
              <a:defRPr/>
            </a:pPr>
            <a:fld id="{4533B3C8-3353-402C-B767-A5E69471F2B5}" type="slidenum">
              <a:rPr lang="en-US" altLang="zh-CN" smtClean="0"/>
              <a:pPr>
                <a:defRPr/>
              </a:pPr>
              <a:t>‹#›</a:t>
            </a:fld>
            <a:endParaRPr lang="en-US" altLang="zh-CN"/>
          </a:p>
        </p:txBody>
      </p:sp>
    </p:spTree>
    <p:extLst>
      <p:ext uri="{BB962C8B-B14F-4D97-AF65-F5344CB8AC3E}">
        <p14:creationId xmlns:p14="http://schemas.microsoft.com/office/powerpoint/2010/main" val="53413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828800" cy="1752600"/>
          </a:xfrm>
          <a:prstGeom prst="rect">
            <a:avLst/>
          </a:prstGeom>
          <a:gradFill rotWithShape="0">
            <a:gsLst>
              <a:gs pos="0">
                <a:schemeClr val="bg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spcBef>
                <a:spcPct val="50000"/>
              </a:spcBef>
            </a:pPr>
            <a:endParaRPr kumimoji="0" lang="zh-CN" altLang="zh-CN">
              <a:solidFill>
                <a:srgbClr val="393939"/>
              </a:solidFill>
              <a:latin typeface="Times New Roman" pitchFamily="18" charset="0"/>
            </a:endParaRPr>
          </a:p>
        </p:txBody>
      </p:sp>
      <p:sp>
        <p:nvSpPr>
          <p:cNvPr id="5" name="Rectangle 4"/>
          <p:cNvSpPr>
            <a:spLocks noChangeArrowheads="1"/>
          </p:cNvSpPr>
          <p:nvPr/>
        </p:nvSpPr>
        <p:spPr bwMode="auto">
          <a:xfrm>
            <a:off x="0" y="3810000"/>
            <a:ext cx="1828800" cy="3046413"/>
          </a:xfrm>
          <a:prstGeom prst="rect">
            <a:avLst/>
          </a:prstGeom>
          <a:gradFill rotWithShape="0">
            <a:gsLst>
              <a:gs pos="0">
                <a:schemeClr val="accent1"/>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spcBef>
                <a:spcPct val="50000"/>
              </a:spcBef>
            </a:pPr>
            <a:endParaRPr kumimoji="0" lang="zh-CN" altLang="zh-CN">
              <a:solidFill>
                <a:srgbClr val="393939"/>
              </a:solidFill>
              <a:latin typeface="Times New Roman" pitchFamily="18" charset="0"/>
            </a:endParaRPr>
          </a:p>
        </p:txBody>
      </p:sp>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1950"/>
            <a:ext cx="1828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1"/>
          <p:cNvGraphicFramePr>
            <a:graphicFrameLocks noChangeAspect="1"/>
          </p:cNvGraphicFramePr>
          <p:nvPr/>
        </p:nvGraphicFramePr>
        <p:xfrm>
          <a:off x="7848600" y="152400"/>
          <a:ext cx="1295400" cy="1295400"/>
        </p:xfrm>
        <a:graphic>
          <a:graphicData uri="http://schemas.openxmlformats.org/presentationml/2006/ole">
            <mc:AlternateContent xmlns:mc="http://schemas.openxmlformats.org/markup-compatibility/2006">
              <mc:Choice xmlns:v="urn:schemas-microsoft-com:vml" Requires="v">
                <p:oleObj spid="_x0000_s140330" name="Image" r:id="rId4" imgW="2539683" imgH="2539683" progId="">
                  <p:embed/>
                </p:oleObj>
              </mc:Choice>
              <mc:Fallback>
                <p:oleObj name="Image" r:id="rId4" imgW="2539683" imgH="253968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524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2"/>
          <p:cNvSpPr>
            <a:spLocks noChangeArrowheads="1"/>
          </p:cNvSpPr>
          <p:nvPr/>
        </p:nvSpPr>
        <p:spPr bwMode="auto">
          <a:xfrm>
            <a:off x="1828800" y="3886200"/>
            <a:ext cx="7315200" cy="2286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eaLnBrk="1" hangingPunct="1">
              <a:spcBef>
                <a:spcPct val="50000"/>
              </a:spcBef>
            </a:pPr>
            <a:endParaRPr lang="zh-CN" altLang="en-US" sz="1800" b="1">
              <a:solidFill>
                <a:srgbClr val="000000"/>
              </a:solidFill>
              <a:latin typeface="Times New Roman" pitchFamily="18" charset="0"/>
            </a:endParaRPr>
          </a:p>
        </p:txBody>
      </p:sp>
      <p:pic>
        <p:nvPicPr>
          <p:cNvPr id="9" name="Picture 13" descr="back-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36871" name="Rectangle 7"/>
          <p:cNvSpPr>
            <a:spLocks noGrp="1" noChangeArrowheads="1"/>
          </p:cNvSpPr>
          <p:nvPr>
            <p:ph type="subTitle" sz="quarter" idx="1"/>
          </p:nvPr>
        </p:nvSpPr>
        <p:spPr>
          <a:xfrm>
            <a:off x="1828800" y="4191000"/>
            <a:ext cx="6400800" cy="1752600"/>
          </a:xfrm>
        </p:spPr>
        <p:txBody>
          <a:bodyPr/>
          <a:lstStyle>
            <a:lvl1pPr marL="0" indent="0" algn="r">
              <a:buFont typeface="Symbol" pitchFamily="18" charset="2"/>
              <a:buNone/>
              <a:defRPr/>
            </a:lvl1pPr>
          </a:lstStyle>
          <a:p>
            <a:r>
              <a:rPr lang="zh-CN" altLang="en-US"/>
              <a:t>单击此处编辑母版副标题样式</a:t>
            </a:r>
            <a:endParaRPr lang="en-US" altLang="zh-CN"/>
          </a:p>
        </p:txBody>
      </p:sp>
      <p:sp>
        <p:nvSpPr>
          <p:cNvPr id="11" name="Rectangle 9"/>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solidFill>
                <a:srgbClr val="393939"/>
              </a:solidFill>
            </a:endParaRPr>
          </a:p>
        </p:txBody>
      </p:sp>
      <p:sp>
        <p:nvSpPr>
          <p:cNvPr id="12" name="Rectangle 10"/>
          <p:cNvSpPr>
            <a:spLocks noGrp="1" noChangeArrowheads="1"/>
          </p:cNvSpPr>
          <p:nvPr>
            <p:ph type="sldNum" sz="quarter" idx="12"/>
          </p:nvPr>
        </p:nvSpPr>
        <p:spPr>
          <a:xfrm>
            <a:off x="7239000" y="6400800"/>
            <a:ext cx="1905000" cy="457200"/>
          </a:xfrm>
        </p:spPr>
        <p:txBody>
          <a:bodyPr/>
          <a:lstStyle>
            <a:lvl1pPr algn="r">
              <a:defRPr/>
            </a:lvl1pPr>
          </a:lstStyle>
          <a:p>
            <a:pPr>
              <a:defRPr/>
            </a:pPr>
            <a:fld id="{A7641021-E7F3-4D2A-8F0B-DA325118D351}"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33618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199" y="1371600"/>
            <a:ext cx="8681839"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sldNum" sz="quarter" idx="11"/>
          </p:nvPr>
        </p:nvSpPr>
        <p:spPr/>
        <p:txBody>
          <a:bodyPr/>
          <a:lstStyle>
            <a:lvl1pPr>
              <a:defRPr/>
            </a:lvl1pPr>
          </a:lstStyle>
          <a:p>
            <a:pPr>
              <a:defRPr/>
            </a:pPr>
            <a:fld id="{A6B5CF24-81FF-43E3-A83F-2846DD05B1C8}" type="slidenum">
              <a:rPr lang="en-US" altLang="zh-CN">
                <a:solidFill>
                  <a:srgbClr val="393939"/>
                </a:solidFill>
              </a:rPr>
              <a:pPr>
                <a:defRPr/>
              </a:pPr>
              <a:t>‹#›</a:t>
            </a:fld>
            <a:endParaRPr lang="en-US" altLang="zh-CN">
              <a:solidFill>
                <a:srgbClr val="393939"/>
              </a:solidFill>
            </a:endParaRPr>
          </a:p>
        </p:txBody>
      </p:sp>
      <p:sp>
        <p:nvSpPr>
          <p:cNvPr id="8" name="矩形 7"/>
          <p:cNvSpPr/>
          <p:nvPr/>
        </p:nvSpPr>
        <p:spPr>
          <a:xfrm>
            <a:off x="6444208" y="6400800"/>
            <a:ext cx="881973" cy="369332"/>
          </a:xfrm>
          <a:prstGeom prst="rect">
            <a:avLst/>
          </a:prstGeom>
          <a:noFill/>
          <a:effectLst>
            <a:glow rad="228600">
              <a:schemeClr val="accent3">
                <a:satMod val="175000"/>
                <a:alpha val="40000"/>
              </a:schemeClr>
            </a:glow>
          </a:effectLst>
        </p:spPr>
        <p:txBody>
          <a:bodyPr wrap="none">
            <a:spAutoFit/>
          </a:bodyPr>
          <a:lstStyle/>
          <a:p>
            <a:pPr algn="ctr" eaLnBrk="1" hangingPunct="1"/>
            <a:r>
              <a:rPr lang="zh-CN" altLang="en-US" sz="1800" b="1" dirty="0">
                <a:solidFill>
                  <a:srgbClr val="0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高春晓</a:t>
            </a:r>
          </a:p>
        </p:txBody>
      </p:sp>
      <p:pic>
        <p:nvPicPr>
          <p:cNvPr id="7" name="图片 6"/>
          <p:cNvPicPr>
            <a:picLocks noChangeAspect="1"/>
          </p:cNvPicPr>
          <p:nvPr/>
        </p:nvPicPr>
        <p:blipFill>
          <a:blip r:embed="rId2"/>
          <a:stretch>
            <a:fillRect/>
          </a:stretch>
        </p:blipFill>
        <p:spPr>
          <a:xfrm>
            <a:off x="7500739" y="6390134"/>
            <a:ext cx="1638300" cy="361950"/>
          </a:xfrm>
          <a:prstGeom prst="rect">
            <a:avLst/>
          </a:prstGeom>
        </p:spPr>
      </p:pic>
    </p:spTree>
    <p:extLst>
      <p:ext uri="{BB962C8B-B14F-4D97-AF65-F5344CB8AC3E}">
        <p14:creationId xmlns:p14="http://schemas.microsoft.com/office/powerpoint/2010/main" val="416017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6" name="Rectangle 9"/>
          <p:cNvSpPr>
            <a:spLocks noGrp="1" noChangeArrowheads="1"/>
          </p:cNvSpPr>
          <p:nvPr>
            <p:ph type="sldNum" sz="quarter" idx="12"/>
          </p:nvPr>
        </p:nvSpPr>
        <p:spPr>
          <a:ln/>
        </p:spPr>
        <p:txBody>
          <a:bodyPr/>
          <a:lstStyle>
            <a:lvl1pPr>
              <a:defRPr/>
            </a:lvl1pPr>
          </a:lstStyle>
          <a:p>
            <a:pPr>
              <a:defRPr/>
            </a:pPr>
            <a:fld id="{7019EC69-744B-406A-B89A-C2AD04F01E6E}"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4088961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7" name="Rectangle 9"/>
          <p:cNvSpPr>
            <a:spLocks noGrp="1" noChangeArrowheads="1"/>
          </p:cNvSpPr>
          <p:nvPr>
            <p:ph type="sldNum" sz="quarter" idx="12"/>
          </p:nvPr>
        </p:nvSpPr>
        <p:spPr>
          <a:ln/>
        </p:spPr>
        <p:txBody>
          <a:bodyPr/>
          <a:lstStyle>
            <a:lvl1pPr>
              <a:defRPr/>
            </a:lvl1pPr>
          </a:lstStyle>
          <a:p>
            <a:pPr>
              <a:defRPr/>
            </a:pPr>
            <a:fld id="{897FC6AF-5332-44C0-BD73-A2ECEDA7273C}"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1190067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9" name="Rectangle 9"/>
          <p:cNvSpPr>
            <a:spLocks noGrp="1" noChangeArrowheads="1"/>
          </p:cNvSpPr>
          <p:nvPr>
            <p:ph type="sldNum" sz="quarter" idx="12"/>
          </p:nvPr>
        </p:nvSpPr>
        <p:spPr>
          <a:ln/>
        </p:spPr>
        <p:txBody>
          <a:bodyPr/>
          <a:lstStyle>
            <a:lvl1pPr>
              <a:defRPr/>
            </a:lvl1pPr>
          </a:lstStyle>
          <a:p>
            <a:pPr>
              <a:defRPr/>
            </a:pPr>
            <a:fld id="{C9C87714-C223-4201-AB09-9D6386F5C202}"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191912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5" name="Rectangle 9"/>
          <p:cNvSpPr>
            <a:spLocks noGrp="1" noChangeArrowheads="1"/>
          </p:cNvSpPr>
          <p:nvPr>
            <p:ph type="sldNum" sz="quarter" idx="12"/>
          </p:nvPr>
        </p:nvSpPr>
        <p:spPr>
          <a:ln/>
        </p:spPr>
        <p:txBody>
          <a:bodyPr/>
          <a:lstStyle>
            <a:lvl1pPr>
              <a:defRPr/>
            </a:lvl1pPr>
          </a:lstStyle>
          <a:p>
            <a:pPr>
              <a:defRPr/>
            </a:pPr>
            <a:fld id="{F13AD828-C094-4D6C-B3F0-EAD22ABF230A}"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3975297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4" name="Rectangle 9"/>
          <p:cNvSpPr>
            <a:spLocks noGrp="1" noChangeArrowheads="1"/>
          </p:cNvSpPr>
          <p:nvPr>
            <p:ph type="sldNum" sz="quarter" idx="12"/>
          </p:nvPr>
        </p:nvSpPr>
        <p:spPr>
          <a:ln/>
        </p:spPr>
        <p:txBody>
          <a:bodyPr/>
          <a:lstStyle>
            <a:lvl1pPr>
              <a:defRPr/>
            </a:lvl1pPr>
          </a:lstStyle>
          <a:p>
            <a:pPr>
              <a:defRPr/>
            </a:pPr>
            <a:fld id="{6D474DE3-8111-4FE0-8C99-5A6C5D9F4410}"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2275425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7" name="Rectangle 9"/>
          <p:cNvSpPr>
            <a:spLocks noGrp="1" noChangeArrowheads="1"/>
          </p:cNvSpPr>
          <p:nvPr>
            <p:ph type="sldNum" sz="quarter" idx="12"/>
          </p:nvPr>
        </p:nvSpPr>
        <p:spPr>
          <a:ln/>
        </p:spPr>
        <p:txBody>
          <a:bodyPr/>
          <a:lstStyle>
            <a:lvl1pPr>
              <a:defRPr/>
            </a:lvl1pPr>
          </a:lstStyle>
          <a:p>
            <a:pPr>
              <a:defRPr/>
            </a:pPr>
            <a:fld id="{D4E232CE-86EE-40F0-B373-03553C6488FE}"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153909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323529" y="1124744"/>
            <a:ext cx="8815510" cy="5276056"/>
          </a:xfrm>
        </p:spPr>
        <p:txBody>
          <a:bodyPr/>
          <a:lstStyle>
            <a:lvl1pPr>
              <a:defRPr sz="2800">
                <a:solidFill>
                  <a:srgbClr val="000000"/>
                </a:solidFill>
              </a:defRPr>
            </a:lvl1pPr>
            <a:lvl2pPr>
              <a:defRPr sz="28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9"/>
          <p:cNvSpPr>
            <a:spLocks noGrp="1" noChangeArrowheads="1"/>
          </p:cNvSpPr>
          <p:nvPr>
            <p:ph type="sldNum" sz="quarter" idx="11"/>
          </p:nvPr>
        </p:nvSpPr>
        <p:spPr/>
        <p:txBody>
          <a:bodyPr/>
          <a:lstStyle>
            <a:lvl1pPr>
              <a:defRPr/>
            </a:lvl1pPr>
          </a:lstStyle>
          <a:p>
            <a:pPr>
              <a:defRPr/>
            </a:pPr>
            <a:fld id="{585A8F5F-97C1-4ECB-8AFF-ADAC99A19FCA}" type="slidenum">
              <a:rPr lang="en-US" altLang="zh-CN" smtClean="0"/>
              <a:pPr>
                <a:defRPr/>
              </a:pPr>
              <a:t>‹#›</a:t>
            </a:fld>
            <a:endParaRPr lang="en-US" altLang="zh-CN"/>
          </a:p>
        </p:txBody>
      </p:sp>
      <p:sp>
        <p:nvSpPr>
          <p:cNvPr id="5" name="矩形 4"/>
          <p:cNvSpPr/>
          <p:nvPr userDrawn="1"/>
        </p:nvSpPr>
        <p:spPr>
          <a:xfrm>
            <a:off x="827584" y="6515656"/>
            <a:ext cx="881973" cy="369332"/>
          </a:xfrm>
          <a:prstGeom prst="rect">
            <a:avLst/>
          </a:prstGeom>
        </p:spPr>
        <p:txBody>
          <a:bodyPr wrap="none">
            <a:spAutoFit/>
          </a:bodyPr>
          <a:lstStyle/>
          <a:p>
            <a:pPr algn="ctr" eaLnBrk="1" hangingPunct="1"/>
            <a:r>
              <a:rPr lang="zh-CN" altLang="en-US" sz="1800" dirty="0">
                <a:latin typeface="华文楷体" panose="02010600040101010101" pitchFamily="2" charset="-122"/>
                <a:ea typeface="华文楷体" panose="02010600040101010101" pitchFamily="2" charset="-122"/>
              </a:rPr>
              <a:t>高春晓</a:t>
            </a:r>
          </a:p>
        </p:txBody>
      </p:sp>
    </p:spTree>
    <p:extLst>
      <p:ext uri="{BB962C8B-B14F-4D97-AF65-F5344CB8AC3E}">
        <p14:creationId xmlns:p14="http://schemas.microsoft.com/office/powerpoint/2010/main" val="24314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7" name="Rectangle 9"/>
          <p:cNvSpPr>
            <a:spLocks noGrp="1" noChangeArrowheads="1"/>
          </p:cNvSpPr>
          <p:nvPr>
            <p:ph type="sldNum" sz="quarter" idx="12"/>
          </p:nvPr>
        </p:nvSpPr>
        <p:spPr>
          <a:ln/>
        </p:spPr>
        <p:txBody>
          <a:bodyPr/>
          <a:lstStyle>
            <a:lvl1pPr>
              <a:defRPr/>
            </a:lvl1pPr>
          </a:lstStyle>
          <a:p>
            <a:pPr>
              <a:defRPr/>
            </a:pPr>
            <a:fld id="{4B775875-9457-45B3-A403-2C9118FA580B}"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1497833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6" name="Rectangle 9"/>
          <p:cNvSpPr>
            <a:spLocks noGrp="1" noChangeArrowheads="1"/>
          </p:cNvSpPr>
          <p:nvPr>
            <p:ph type="sldNum" sz="quarter" idx="12"/>
          </p:nvPr>
        </p:nvSpPr>
        <p:spPr>
          <a:ln/>
        </p:spPr>
        <p:txBody>
          <a:bodyPr/>
          <a:lstStyle>
            <a:lvl1pPr>
              <a:defRPr/>
            </a:lvl1pPr>
          </a:lstStyle>
          <a:p>
            <a:pPr>
              <a:defRPr/>
            </a:pPr>
            <a:fld id="{0D062A8F-E825-4C9B-8228-25082F1366A8}"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2817989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3627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solidFill>
                <a:srgbClr val="393939"/>
              </a:solidFill>
            </a:endParaRPr>
          </a:p>
        </p:txBody>
      </p:sp>
      <p:sp>
        <p:nvSpPr>
          <p:cNvPr id="6" name="Rectangle 9"/>
          <p:cNvSpPr>
            <a:spLocks noGrp="1" noChangeArrowheads="1"/>
          </p:cNvSpPr>
          <p:nvPr>
            <p:ph type="sldNum" sz="quarter" idx="12"/>
          </p:nvPr>
        </p:nvSpPr>
        <p:spPr>
          <a:ln/>
        </p:spPr>
        <p:txBody>
          <a:bodyPr/>
          <a:lstStyle>
            <a:lvl1pPr>
              <a:defRPr/>
            </a:lvl1pPr>
          </a:lstStyle>
          <a:p>
            <a:pPr>
              <a:defRPr/>
            </a:pPr>
            <a:fld id="{DB626440-4F20-44C6-AB24-27F2053A58B8}" type="slidenum">
              <a:rPr lang="en-US" altLang="zh-CN">
                <a:solidFill>
                  <a:srgbClr val="393939"/>
                </a:solidFill>
              </a:rPr>
              <a:pPr>
                <a:defRPr/>
              </a:pPr>
              <a:t>‹#›</a:t>
            </a:fld>
            <a:endParaRPr lang="en-US" altLang="zh-CN">
              <a:solidFill>
                <a:srgbClr val="393939"/>
              </a:solidFill>
            </a:endParaRPr>
          </a:p>
        </p:txBody>
      </p:sp>
    </p:spTree>
    <p:extLst>
      <p:ext uri="{BB962C8B-B14F-4D97-AF65-F5344CB8AC3E}">
        <p14:creationId xmlns:p14="http://schemas.microsoft.com/office/powerpoint/2010/main" val="96133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9"/>
          <p:cNvSpPr>
            <a:spLocks noGrp="1" noChangeArrowheads="1"/>
          </p:cNvSpPr>
          <p:nvPr>
            <p:ph type="sldNum" sz="quarter" idx="12"/>
          </p:nvPr>
        </p:nvSpPr>
        <p:spPr>
          <a:ln/>
        </p:spPr>
        <p:txBody>
          <a:bodyPr/>
          <a:lstStyle>
            <a:lvl1pPr>
              <a:defRPr/>
            </a:lvl1pPr>
          </a:lstStyle>
          <a:p>
            <a:pPr>
              <a:defRPr/>
            </a:pPr>
            <a:fld id="{FCB8F78C-9E7B-4C14-A47F-2C4F71AFB311}" type="slidenum">
              <a:rPr lang="en-US" altLang="zh-CN" smtClean="0"/>
              <a:pPr>
                <a:defRPr/>
              </a:pPr>
              <a:t>‹#›</a:t>
            </a:fld>
            <a:endParaRPr lang="en-US" altLang="zh-CN"/>
          </a:p>
        </p:txBody>
      </p:sp>
    </p:spTree>
    <p:extLst>
      <p:ext uri="{BB962C8B-B14F-4D97-AF65-F5344CB8AC3E}">
        <p14:creationId xmlns:p14="http://schemas.microsoft.com/office/powerpoint/2010/main" val="380911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8768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2"/>
          </p:nvPr>
        </p:nvSpPr>
        <p:spPr>
          <a:ln/>
        </p:spPr>
        <p:txBody>
          <a:bodyPr/>
          <a:lstStyle>
            <a:lvl1pPr>
              <a:defRPr/>
            </a:lvl1pPr>
          </a:lstStyle>
          <a:p>
            <a:pPr>
              <a:defRPr/>
            </a:pPr>
            <a:fld id="{362C93D9-4A90-4A1B-B4AE-FD78F1035FE0}" type="slidenum">
              <a:rPr lang="en-US" altLang="zh-CN" smtClean="0"/>
              <a:pPr>
                <a:defRPr/>
              </a:pPr>
              <a:t>‹#›</a:t>
            </a:fld>
            <a:endParaRPr lang="en-US" altLang="zh-CN"/>
          </a:p>
        </p:txBody>
      </p:sp>
    </p:spTree>
    <p:extLst>
      <p:ext uri="{BB962C8B-B14F-4D97-AF65-F5344CB8AC3E}">
        <p14:creationId xmlns:p14="http://schemas.microsoft.com/office/powerpoint/2010/main" val="101239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9"/>
          <p:cNvSpPr>
            <a:spLocks noGrp="1" noChangeArrowheads="1"/>
          </p:cNvSpPr>
          <p:nvPr>
            <p:ph type="sldNum" sz="quarter" idx="12"/>
          </p:nvPr>
        </p:nvSpPr>
        <p:spPr>
          <a:ln/>
        </p:spPr>
        <p:txBody>
          <a:bodyPr/>
          <a:lstStyle>
            <a:lvl1pPr>
              <a:defRPr/>
            </a:lvl1pPr>
          </a:lstStyle>
          <a:p>
            <a:pPr>
              <a:defRPr/>
            </a:pPr>
            <a:fld id="{7DA11B41-A197-4087-BA63-927ABB6BEFE4}" type="slidenum">
              <a:rPr lang="en-US" altLang="zh-CN" smtClean="0"/>
              <a:pPr>
                <a:defRPr/>
              </a:pPr>
              <a:t>‹#›</a:t>
            </a:fld>
            <a:endParaRPr lang="en-US" altLang="zh-CN"/>
          </a:p>
        </p:txBody>
      </p:sp>
    </p:spTree>
    <p:extLst>
      <p:ext uri="{BB962C8B-B14F-4D97-AF65-F5344CB8AC3E}">
        <p14:creationId xmlns:p14="http://schemas.microsoft.com/office/powerpoint/2010/main" val="269761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Rectangle 9"/>
          <p:cNvSpPr>
            <a:spLocks noGrp="1" noChangeArrowheads="1"/>
          </p:cNvSpPr>
          <p:nvPr>
            <p:ph type="sldNum" sz="quarter" idx="12"/>
          </p:nvPr>
        </p:nvSpPr>
        <p:spPr>
          <a:ln/>
        </p:spPr>
        <p:txBody>
          <a:bodyPr/>
          <a:lstStyle>
            <a:lvl1pPr>
              <a:defRPr/>
            </a:lvl1pPr>
          </a:lstStyle>
          <a:p>
            <a:pPr>
              <a:defRPr/>
            </a:pPr>
            <a:fld id="{5D71BF61-A9FB-4E22-B784-FA385AD5D1B5}" type="slidenum">
              <a:rPr lang="en-US" altLang="zh-CN" smtClean="0"/>
              <a:pPr>
                <a:defRPr/>
              </a:pPr>
              <a:t>‹#›</a:t>
            </a:fld>
            <a:endParaRPr lang="en-US" altLang="zh-CN"/>
          </a:p>
        </p:txBody>
      </p:sp>
    </p:spTree>
    <p:extLst>
      <p:ext uri="{BB962C8B-B14F-4D97-AF65-F5344CB8AC3E}">
        <p14:creationId xmlns:p14="http://schemas.microsoft.com/office/powerpoint/2010/main" val="813977425"/>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a:ln/>
        </p:spPr>
        <p:txBody>
          <a:bodyPr/>
          <a:lstStyle>
            <a:lvl1pPr>
              <a:defRPr/>
            </a:lvl1pPr>
          </a:lstStyle>
          <a:p>
            <a:pPr>
              <a:defRPr/>
            </a:pPr>
            <a:fld id="{C7216DCB-6944-4F8E-8C78-9BE409BB35C8}" type="slidenum">
              <a:rPr lang="en-US" altLang="zh-CN" smtClean="0"/>
              <a:pPr>
                <a:defRPr/>
              </a:pPr>
              <a:t>‹#›</a:t>
            </a:fld>
            <a:endParaRPr lang="en-US" altLang="zh-CN"/>
          </a:p>
        </p:txBody>
      </p:sp>
    </p:spTree>
    <p:extLst>
      <p:ext uri="{BB962C8B-B14F-4D97-AF65-F5344CB8AC3E}">
        <p14:creationId xmlns:p14="http://schemas.microsoft.com/office/powerpoint/2010/main" val="249698943"/>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9"/>
          <p:cNvSpPr>
            <a:spLocks noGrp="1" noChangeArrowheads="1"/>
          </p:cNvSpPr>
          <p:nvPr>
            <p:ph type="sldNum" sz="quarter" idx="12"/>
          </p:nvPr>
        </p:nvSpPr>
        <p:spPr>
          <a:ln/>
        </p:spPr>
        <p:txBody>
          <a:bodyPr/>
          <a:lstStyle>
            <a:lvl1pPr>
              <a:defRPr/>
            </a:lvl1pPr>
          </a:lstStyle>
          <a:p>
            <a:pPr>
              <a:defRPr/>
            </a:pPr>
            <a:fld id="{8B4196AC-41DA-461F-9249-E08F1AA8DC8C}" type="slidenum">
              <a:rPr lang="en-US" altLang="zh-CN" smtClean="0"/>
              <a:pPr>
                <a:defRPr/>
              </a:pPr>
              <a:t>‹#›</a:t>
            </a:fld>
            <a:endParaRPr lang="en-US" altLang="zh-CN"/>
          </a:p>
        </p:txBody>
      </p:sp>
    </p:spTree>
    <p:extLst>
      <p:ext uri="{BB962C8B-B14F-4D97-AF65-F5344CB8AC3E}">
        <p14:creationId xmlns:p14="http://schemas.microsoft.com/office/powerpoint/2010/main" val="84473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9"/>
          <p:cNvSpPr>
            <a:spLocks noGrp="1" noChangeArrowheads="1"/>
          </p:cNvSpPr>
          <p:nvPr>
            <p:ph type="sldNum" sz="quarter" idx="12"/>
          </p:nvPr>
        </p:nvSpPr>
        <p:spPr>
          <a:ln/>
        </p:spPr>
        <p:txBody>
          <a:bodyPr/>
          <a:lstStyle>
            <a:lvl1pPr>
              <a:defRPr/>
            </a:lvl1pPr>
          </a:lstStyle>
          <a:p>
            <a:pPr>
              <a:defRPr/>
            </a:pPr>
            <a:fld id="{6BE36C32-DBAC-4D95-B81A-64074FE15F3E}" type="slidenum">
              <a:rPr lang="en-US" altLang="zh-CN" smtClean="0"/>
              <a:pPr>
                <a:defRPr/>
              </a:pPr>
              <a:t>‹#›</a:t>
            </a:fld>
            <a:endParaRPr lang="en-US" altLang="zh-CN"/>
          </a:p>
        </p:txBody>
      </p:sp>
    </p:spTree>
    <p:extLst>
      <p:ext uri="{BB962C8B-B14F-4D97-AF65-F5344CB8AC3E}">
        <p14:creationId xmlns:p14="http://schemas.microsoft.com/office/powerpoint/2010/main" val="355119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304800" cy="53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pic>
        <p:nvPicPr>
          <p:cNvPr id="1028"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24809"/>
            <a:ext cx="3048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title"/>
          </p:nvPr>
        </p:nvSpPr>
        <p:spPr bwMode="auto">
          <a:xfrm>
            <a:off x="457200" y="228600"/>
            <a:ext cx="8686800" cy="74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5846" name="Rectangle 6"/>
          <p:cNvSpPr>
            <a:spLocks noGrp="1" noChangeArrowheads="1"/>
          </p:cNvSpPr>
          <p:nvPr>
            <p:ph type="body" idx="1"/>
          </p:nvPr>
        </p:nvSpPr>
        <p:spPr bwMode="auto">
          <a:xfrm>
            <a:off x="107504" y="1126521"/>
            <a:ext cx="9036496" cy="519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5849" name="Rectangle 9"/>
          <p:cNvSpPr>
            <a:spLocks noGrp="1" noChangeArrowheads="1"/>
          </p:cNvSpPr>
          <p:nvPr>
            <p:ph type="sldNum" sz="quarter" idx="4"/>
          </p:nvPr>
        </p:nvSpPr>
        <p:spPr bwMode="auto">
          <a:xfrm>
            <a:off x="3124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spcBef>
                <a:spcPct val="0"/>
              </a:spcBef>
              <a:defRPr kumimoji="0" sz="1400" b="0">
                <a:solidFill>
                  <a:schemeClr val="tx1"/>
                </a:solidFill>
              </a:defRPr>
            </a:lvl1pPr>
          </a:lstStyle>
          <a:p>
            <a:pPr>
              <a:defRPr/>
            </a:pPr>
            <a:fld id="{E78A369B-E910-4637-B2A2-C6636BC1FB81}" type="slidenum">
              <a:rPr lang="en-US" altLang="zh-CN" smtClean="0"/>
              <a:pPr>
                <a:defRPr/>
              </a:pPr>
              <a:t>‹#›</a:t>
            </a:fld>
            <a:endParaRPr lang="en-US" altLang="zh-CN"/>
          </a:p>
        </p:txBody>
      </p:sp>
      <p:sp>
        <p:nvSpPr>
          <p:cNvPr id="1034" name="Rectangle 10"/>
          <p:cNvSpPr>
            <a:spLocks noChangeArrowheads="1"/>
          </p:cNvSpPr>
          <p:nvPr/>
        </p:nvSpPr>
        <p:spPr bwMode="auto">
          <a:xfrm>
            <a:off x="304800" y="974121"/>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sp>
        <p:nvSpPr>
          <p:cNvPr id="1035" name="Rectangle 11"/>
          <p:cNvSpPr>
            <a:spLocks noChangeArrowheads="1"/>
          </p:cNvSpPr>
          <p:nvPr/>
        </p:nvSpPr>
        <p:spPr bwMode="auto">
          <a:xfrm>
            <a:off x="304800" y="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pic>
        <p:nvPicPr>
          <p:cNvPr id="1037" name="Picture 14" descr="back-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15"/>
          <a:stretch>
            <a:fillRect/>
          </a:stretch>
        </p:blipFill>
        <p:spPr>
          <a:xfrm>
            <a:off x="7500739" y="6495861"/>
            <a:ext cx="1638300" cy="361950"/>
          </a:xfrm>
          <a:prstGeom prst="rect">
            <a:avLst/>
          </a:prstGeom>
        </p:spPr>
      </p:pic>
    </p:spTree>
    <p:extLst>
      <p:ext uri="{BB962C8B-B14F-4D97-AF65-F5344CB8AC3E}">
        <p14:creationId xmlns:p14="http://schemas.microsoft.com/office/powerpoint/2010/main" val="14302465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wipe(left)">
                                      <p:cBhvr>
                                        <p:cTn id="7" dur="500"/>
                                        <p:tgtEl>
                                          <p:spTgt spid="35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wipe(left)">
                                      <p:cBhvr>
                                        <p:cTn id="12" dur="500"/>
                                        <p:tgtEl>
                                          <p:spTgt spid="3584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5846">
                                            <p:txEl>
                                              <p:pRg st="2" end="2"/>
                                            </p:txEl>
                                          </p:spTgt>
                                        </p:tgtEl>
                                        <p:attrNameLst>
                                          <p:attrName>style.visibility</p:attrName>
                                        </p:attrNameLst>
                                      </p:cBhvr>
                                      <p:to>
                                        <p:strVal val="visible"/>
                                      </p:to>
                                    </p:set>
                                    <p:animEffect transition="in" filter="wipe(left)">
                                      <p:cBhvr>
                                        <p:cTn id="15" dur="500"/>
                                        <p:tgtEl>
                                          <p:spTgt spid="3584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5846">
                                            <p:txEl>
                                              <p:pRg st="3" end="3"/>
                                            </p:txEl>
                                          </p:spTgt>
                                        </p:tgtEl>
                                        <p:attrNameLst>
                                          <p:attrName>style.visibility</p:attrName>
                                        </p:attrNameLst>
                                      </p:cBhvr>
                                      <p:to>
                                        <p:strVal val="visible"/>
                                      </p:to>
                                    </p:set>
                                    <p:animEffect transition="in" filter="wipe(left)">
                                      <p:cBhvr>
                                        <p:cTn id="18" dur="500"/>
                                        <p:tgtEl>
                                          <p:spTgt spid="3584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5846">
                                            <p:txEl>
                                              <p:pRg st="4" end="4"/>
                                            </p:txEl>
                                          </p:spTgt>
                                        </p:tgtEl>
                                        <p:attrNameLst>
                                          <p:attrName>style.visibility</p:attrName>
                                        </p:attrNameLst>
                                      </p:cBhvr>
                                      <p:to>
                                        <p:strVal val="visible"/>
                                      </p:to>
                                    </p:set>
                                    <p:animEffect transition="in" filter="wipe(left)">
                                      <p:cBhvr>
                                        <p:cTn id="21" dur="500"/>
                                        <p:tgtEl>
                                          <p:spTgt spid="358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uiExpand="1" build="p" autoUpdateAnimBg="0">
        <p:tmplLst>
          <p:tmpl lvl="1">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Lst>
      </p:bldP>
    </p:bldLst>
  </p:timing>
  <p:hf hdr="0" ftr="0" dt="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2pPr>
      <a:lvl3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3pPr>
      <a:lvl4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4pPr>
      <a:lvl5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6pPr>
      <a:lvl7pPr marL="9144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7pPr>
      <a:lvl8pPr marL="13716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8pPr>
      <a:lvl9pPr marL="18288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304800" cy="53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spcBef>
                <a:spcPct val="50000"/>
              </a:spcBef>
            </a:pPr>
            <a:endParaRPr kumimoji="0" lang="zh-CN" altLang="zh-CN">
              <a:solidFill>
                <a:srgbClr val="393939"/>
              </a:solidFill>
              <a:latin typeface="Times New Roman" pitchFamily="18" charset="0"/>
            </a:endParaRPr>
          </a:p>
        </p:txBody>
      </p:sp>
      <p:sp>
        <p:nvSpPr>
          <p:cNvPr id="1027" name="Rectangle 3"/>
          <p:cNvSpPr>
            <a:spLocks noChangeArrowheads="1"/>
          </p:cNvSpPr>
          <p:nvPr/>
        </p:nvSpPr>
        <p:spPr bwMode="auto">
          <a:xfrm>
            <a:off x="0" y="1373188"/>
            <a:ext cx="304800" cy="5484812"/>
          </a:xfrm>
          <a:prstGeom prst="rect">
            <a:avLst/>
          </a:prstGeom>
          <a:gradFill rotWithShape="0">
            <a:gsLst>
              <a:gs pos="0">
                <a:schemeClr val="accent1"/>
              </a:gs>
              <a:gs pos="100000">
                <a:srgbClr val="F7F7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spcBef>
                <a:spcPct val="50000"/>
              </a:spcBef>
            </a:pPr>
            <a:endParaRPr kumimoji="0" lang="zh-CN" altLang="zh-CN">
              <a:solidFill>
                <a:srgbClr val="393939"/>
              </a:solidFill>
              <a:latin typeface="Times New Roman" pitchFamily="18" charset="0"/>
            </a:endParaRPr>
          </a:p>
        </p:txBody>
      </p:sp>
      <p:pic>
        <p:nvPicPr>
          <p:cNvPr id="1028"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81000"/>
            <a:ext cx="30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title"/>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5846" name="Rectangle 6"/>
          <p:cNvSpPr>
            <a:spLocks noGrp="1" noChangeArrowheads="1"/>
          </p:cNvSpPr>
          <p:nvPr>
            <p:ph type="body" idx="1"/>
          </p:nvPr>
        </p:nvSpPr>
        <p:spPr bwMode="auto">
          <a:xfrm>
            <a:off x="457200" y="13716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848" name="Rectangle 8"/>
          <p:cNvSpPr>
            <a:spLocks noGrp="1" noChangeArrowheads="1"/>
          </p:cNvSpPr>
          <p:nvPr>
            <p:ph type="ftr" sz="quarter" idx="3"/>
          </p:nvPr>
        </p:nvSpPr>
        <p:spPr bwMode="auto">
          <a:xfrm>
            <a:off x="6248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spcBef>
                <a:spcPct val="0"/>
              </a:spcBef>
              <a:defRPr kumimoji="0" sz="1400" b="0">
                <a:solidFill>
                  <a:schemeClr val="tx1"/>
                </a:solidFill>
              </a:defRPr>
            </a:lvl1pPr>
          </a:lstStyle>
          <a:p>
            <a:pPr eaLnBrk="1" hangingPunct="1">
              <a:defRPr/>
            </a:pPr>
            <a:endParaRPr lang="en-US" altLang="zh-CN">
              <a:solidFill>
                <a:srgbClr val="393939"/>
              </a:solidFill>
              <a:latin typeface="Times New Roman" pitchFamily="18" charset="0"/>
            </a:endParaRPr>
          </a:p>
        </p:txBody>
      </p:sp>
      <p:sp>
        <p:nvSpPr>
          <p:cNvPr id="35849" name="Rectangle 9"/>
          <p:cNvSpPr>
            <a:spLocks noGrp="1" noChangeArrowheads="1"/>
          </p:cNvSpPr>
          <p:nvPr>
            <p:ph type="sldNum" sz="quarter" idx="4"/>
          </p:nvPr>
        </p:nvSpPr>
        <p:spPr bwMode="auto">
          <a:xfrm>
            <a:off x="3124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spcBef>
                <a:spcPct val="0"/>
              </a:spcBef>
              <a:defRPr kumimoji="0" sz="1400" b="0">
                <a:solidFill>
                  <a:schemeClr val="tx1"/>
                </a:solidFill>
              </a:defRPr>
            </a:lvl1pPr>
          </a:lstStyle>
          <a:p>
            <a:pPr eaLnBrk="1" hangingPunct="1">
              <a:defRPr/>
            </a:pPr>
            <a:fld id="{AD8C229F-DEE3-449C-9298-564930DF4E6B}" type="slidenum">
              <a:rPr lang="en-US" altLang="zh-CN">
                <a:solidFill>
                  <a:srgbClr val="393939"/>
                </a:solidFill>
                <a:latin typeface="Times New Roman" pitchFamily="18" charset="0"/>
              </a:rPr>
              <a:pPr eaLnBrk="1" hangingPunct="1">
                <a:defRPr/>
              </a:pPr>
              <a:t>‹#›</a:t>
            </a:fld>
            <a:endParaRPr lang="en-US" altLang="zh-CN">
              <a:solidFill>
                <a:srgbClr val="393939"/>
              </a:solidFill>
              <a:latin typeface="Times New Roman" pitchFamily="18" charset="0"/>
            </a:endParaRPr>
          </a:p>
        </p:txBody>
      </p:sp>
      <p:sp>
        <p:nvSpPr>
          <p:cNvPr id="1034" name="Rectangle 10"/>
          <p:cNvSpPr>
            <a:spLocks noChangeArrowheads="1"/>
          </p:cNvSpPr>
          <p:nvPr/>
        </p:nvSpPr>
        <p:spPr bwMode="auto">
          <a:xfrm>
            <a:off x="304800" y="121920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eaLnBrk="1" hangingPunct="1">
              <a:spcBef>
                <a:spcPct val="50000"/>
              </a:spcBef>
            </a:pPr>
            <a:endParaRPr lang="zh-CN" altLang="en-US" sz="1800" b="1">
              <a:solidFill>
                <a:srgbClr val="000000"/>
              </a:solidFill>
              <a:latin typeface="Times New Roman" pitchFamily="18" charset="0"/>
            </a:endParaRPr>
          </a:p>
        </p:txBody>
      </p:sp>
      <p:sp>
        <p:nvSpPr>
          <p:cNvPr id="1035" name="Rectangle 11"/>
          <p:cNvSpPr>
            <a:spLocks noChangeArrowheads="1"/>
          </p:cNvSpPr>
          <p:nvPr/>
        </p:nvSpPr>
        <p:spPr bwMode="auto">
          <a:xfrm>
            <a:off x="304800" y="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eaLnBrk="1" hangingPunct="1">
              <a:spcBef>
                <a:spcPct val="50000"/>
              </a:spcBef>
            </a:pPr>
            <a:endParaRPr lang="zh-CN" altLang="en-US" sz="1800" b="1">
              <a:solidFill>
                <a:srgbClr val="000000"/>
              </a:solidFill>
              <a:latin typeface="Times New Roman" pitchFamily="18" charset="0"/>
            </a:endParaRPr>
          </a:p>
        </p:txBody>
      </p:sp>
      <p:pic>
        <p:nvPicPr>
          <p:cNvPr id="1037" name="Picture 14" descr="back-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30892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wipe(left)">
                                      <p:cBhvr>
                                        <p:cTn id="7" dur="500"/>
                                        <p:tgtEl>
                                          <p:spTgt spid="358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wipe(left)">
                                      <p:cBhvr>
                                        <p:cTn id="12" dur="500"/>
                                        <p:tgtEl>
                                          <p:spTgt spid="358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wipe(left)">
                                      <p:cBhvr>
                                        <p:cTn id="17" dur="500"/>
                                        <p:tgtEl>
                                          <p:spTgt spid="35846">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846">
                                            <p:txEl>
                                              <p:pRg st="3" end="3"/>
                                            </p:txEl>
                                          </p:spTgt>
                                        </p:tgtEl>
                                        <p:attrNameLst>
                                          <p:attrName>style.visibility</p:attrName>
                                        </p:attrNameLst>
                                      </p:cBhvr>
                                      <p:to>
                                        <p:strVal val="visible"/>
                                      </p:to>
                                    </p:set>
                                    <p:animEffect transition="in" filter="wipe(left)">
                                      <p:cBhvr>
                                        <p:cTn id="20" dur="500"/>
                                        <p:tgtEl>
                                          <p:spTgt spid="35846">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846">
                                            <p:txEl>
                                              <p:pRg st="4" end="4"/>
                                            </p:txEl>
                                          </p:spTgt>
                                        </p:tgtEl>
                                        <p:attrNameLst>
                                          <p:attrName>style.visibility</p:attrName>
                                        </p:attrNameLst>
                                      </p:cBhvr>
                                      <p:to>
                                        <p:strVal val="visible"/>
                                      </p:to>
                                    </p:set>
                                    <p:animEffect transition="in" filter="wipe(left)">
                                      <p:cBhvr>
                                        <p:cTn id="23" dur="500"/>
                                        <p:tgtEl>
                                          <p:spTgt spid="358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Lst>
      </p:bldP>
    </p:bldLst>
  </p:timing>
  <p:hf hdr="0" ftr="0" dt="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2pPr>
      <a:lvl3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3pPr>
      <a:lvl4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4pPr>
      <a:lvl5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6pPr>
      <a:lvl7pPr marL="9144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7pPr>
      <a:lvl8pPr marL="13716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8pPr>
      <a:lvl9pPr marL="18288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21.bin"/><Relationship Id="rId4" Type="http://schemas.openxmlformats.org/officeDocument/2006/relationships/image" Target="../media/image40.wmf"/></Relationships>
</file>

<file path=ppt/slides/_rels/slide17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24.bin"/><Relationship Id="rId4" Type="http://schemas.openxmlformats.org/officeDocument/2006/relationships/image" Target="../media/image43.wmf"/></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5.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 Id="rId9" Type="http://schemas.openxmlformats.org/officeDocument/2006/relationships/image" Target="../media/image12.wmf"/></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10.bin"/><Relationship Id="rId7" Type="http://schemas.openxmlformats.org/officeDocument/2006/relationships/image" Target="../media/image130.pn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image" Target="../media/image150.png"/><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academic.research.microsoft.com/Author/3077370/edward-m-mccreight" TargetMode="External"/><Relationship Id="rId2" Type="http://schemas.openxmlformats.org/officeDocument/2006/relationships/hyperlink" Target="http://academic.research.microsoft.com/Author/1008233/rudolf-bayer" TargetMode="External"/><Relationship Id="rId1" Type="http://schemas.openxmlformats.org/officeDocument/2006/relationships/slideLayout" Target="../slideLayouts/slideLayout2.xml"/><Relationship Id="rId4" Type="http://schemas.openxmlformats.org/officeDocument/2006/relationships/hyperlink" Target="http://en.wikipedia.org/wiki/B-tre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ctrTitle" sz="quarter"/>
          </p:nvPr>
        </p:nvSpPr>
        <p:spPr>
          <a:xfrm>
            <a:off x="2123728" y="2132856"/>
            <a:ext cx="6048672" cy="1349375"/>
          </a:xfrm>
        </p:spPr>
        <p:txBody>
          <a:bodyPr/>
          <a:lstStyle/>
          <a:p>
            <a:pPr eaLnBrk="1" hangingPunct="1">
              <a:defRPr/>
            </a:pPr>
            <a:r>
              <a:rPr lang="zh-CN" altLang="en-US" sz="6600" dirty="0">
                <a:latin typeface="华文新魏" pitchFamily="2" charset="-122"/>
                <a:ea typeface="华文新魏" pitchFamily="2" charset="-122"/>
              </a:rPr>
              <a:t>第</a:t>
            </a:r>
            <a:r>
              <a:rPr lang="en-US" altLang="zh-CN" sz="6600" dirty="0">
                <a:latin typeface="华文新魏" pitchFamily="2" charset="-122"/>
                <a:ea typeface="华文新魏" pitchFamily="2" charset="-122"/>
              </a:rPr>
              <a:t>7</a:t>
            </a:r>
            <a:r>
              <a:rPr lang="zh-CN" altLang="en-US" sz="6600" dirty="0">
                <a:latin typeface="华文新魏" pitchFamily="2" charset="-122"/>
                <a:ea typeface="华文新魏" pitchFamily="2" charset="-122"/>
              </a:rPr>
              <a:t>章 查找</a:t>
            </a:r>
          </a:p>
        </p:txBody>
      </p:sp>
      <p:sp>
        <p:nvSpPr>
          <p:cNvPr id="4" name="Rectangle 24"/>
          <p:cNvSpPr>
            <a:spLocks noGrp="1" noChangeArrowheads="1"/>
          </p:cNvSpPr>
          <p:nvPr>
            <p:ph type="sldNum" sz="quarter" idx="4294967295"/>
          </p:nvPr>
        </p:nvSpPr>
        <p:spPr>
          <a:xfrm>
            <a:off x="7010400" y="6248400"/>
            <a:ext cx="2133600" cy="457200"/>
          </a:xfrm>
        </p:spPr>
        <p:txBody>
          <a:bodyPr/>
          <a:lstStyle/>
          <a:p>
            <a:pPr>
              <a:defRPr/>
            </a:pPr>
            <a:fld id="{8ED19ADC-9586-42C5-A5BB-198017C6837C}" type="slidenum">
              <a:rPr lang="en-US" altLang="zh-CN"/>
              <a:pPr>
                <a:defRPr/>
              </a:pPr>
              <a:t>1</a:t>
            </a:fld>
            <a:endParaRPr lang="en-US" altLang="zh-CN"/>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简单查找方法</a:t>
            </a:r>
            <a:r>
              <a:rPr lang="en-US" altLang="zh-CN" dirty="0"/>
              <a:t> </a:t>
            </a:r>
            <a:endParaRPr lang="zh-CN" altLang="en-US" dirty="0"/>
          </a:p>
        </p:txBody>
      </p:sp>
      <p:sp>
        <p:nvSpPr>
          <p:cNvPr id="7" name="内容占位符 6"/>
          <p:cNvSpPr>
            <a:spLocks noGrp="1"/>
          </p:cNvSpPr>
          <p:nvPr>
            <p:ph idx="1"/>
          </p:nvPr>
        </p:nvSpPr>
        <p:spPr/>
        <p:txBody>
          <a:bodyPr/>
          <a:lstStyle/>
          <a:p>
            <a:r>
              <a:rPr lang="en-US" altLang="zh-CN" dirty="0"/>
              <a:t>7.1.1 </a:t>
            </a:r>
            <a:r>
              <a:rPr lang="zh-CN" altLang="en-US" dirty="0"/>
              <a:t>顺序查找法</a:t>
            </a:r>
            <a:endParaRPr lang="en-US" altLang="zh-CN" dirty="0"/>
          </a:p>
          <a:p>
            <a:r>
              <a:rPr lang="zh-CN" altLang="en-US" dirty="0"/>
              <a:t>以</a:t>
            </a:r>
            <a:r>
              <a:rPr lang="zh-CN" altLang="en-US" dirty="0">
                <a:solidFill>
                  <a:srgbClr val="FF0000"/>
                </a:solidFill>
              </a:rPr>
              <a:t>顺序表</a:t>
            </a:r>
            <a:r>
              <a:rPr lang="zh-CN" altLang="en-US" dirty="0"/>
              <a:t>或</a:t>
            </a:r>
            <a:r>
              <a:rPr lang="zh-CN" altLang="en-US" dirty="0">
                <a:solidFill>
                  <a:srgbClr val="FF0000"/>
                </a:solidFill>
              </a:rPr>
              <a:t>线性链表</a:t>
            </a:r>
            <a:r>
              <a:rPr lang="zh-CN" altLang="en-US" dirty="0"/>
              <a:t>表示静态查找表</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a:t>
            </a:fld>
            <a:endParaRPr lang="en-US" altLang="zh-CN"/>
          </a:p>
        </p:txBody>
      </p:sp>
      <p:sp>
        <p:nvSpPr>
          <p:cNvPr id="5" name="矩形 4"/>
          <p:cNvSpPr/>
          <p:nvPr/>
        </p:nvSpPr>
        <p:spPr>
          <a:xfrm>
            <a:off x="683568" y="2276872"/>
            <a:ext cx="7632848" cy="2246769"/>
          </a:xfrm>
          <a:prstGeom prst="rect">
            <a:avLst/>
          </a:prstGeom>
          <a:ln>
            <a:solidFill>
              <a:schemeClr val="tx1">
                <a:lumMod val="60000"/>
                <a:lumOff val="40000"/>
              </a:schemeClr>
            </a:solidFill>
          </a:ln>
        </p:spPr>
        <p:txBody>
          <a:bodyPr wrap="square">
            <a:spAutoFit/>
          </a:bodyPr>
          <a:lstStyle/>
          <a:p>
            <a:pPr>
              <a:buFont typeface="Wingdings" pitchFamily="2" charset="2"/>
              <a:buNone/>
            </a:pPr>
            <a:r>
              <a:rPr lang="en-US" altLang="en-US" dirty="0" err="1">
                <a:solidFill>
                  <a:srgbClr val="CC0000"/>
                </a:solidFill>
              </a:rPr>
              <a:t>typedef</a:t>
            </a:r>
            <a:r>
              <a:rPr lang="en-US" altLang="en-US" dirty="0">
                <a:solidFill>
                  <a:srgbClr val="CC0000"/>
                </a:solidFill>
              </a:rPr>
              <a:t> </a:t>
            </a:r>
            <a:r>
              <a:rPr lang="en-US" altLang="en-US" err="1">
                <a:solidFill>
                  <a:srgbClr val="CC0000"/>
                </a:solidFill>
              </a:rPr>
              <a:t>int</a:t>
            </a:r>
            <a:r>
              <a:rPr lang="en-US" altLang="en-US">
                <a:solidFill>
                  <a:srgbClr val="CC0000"/>
                </a:solidFill>
              </a:rPr>
              <a:t> DataType</a:t>
            </a:r>
            <a:r>
              <a:rPr lang="en-US" altLang="en-US" dirty="0">
                <a:solidFill>
                  <a:srgbClr val="CC0000"/>
                </a:solidFill>
              </a:rPr>
              <a:t>; </a:t>
            </a:r>
            <a:r>
              <a:rPr lang="en-US" altLang="zh-CN" dirty="0">
                <a:solidFill>
                  <a:srgbClr val="CC0000"/>
                </a:solidFill>
              </a:rPr>
              <a:t>		</a:t>
            </a:r>
            <a:r>
              <a:rPr lang="en-US" altLang="zh-CN" dirty="0">
                <a:solidFill>
                  <a:srgbClr val="006600"/>
                </a:solidFill>
              </a:rPr>
              <a:t>//</a:t>
            </a:r>
            <a:r>
              <a:rPr lang="zh-CN" altLang="en-US" dirty="0">
                <a:solidFill>
                  <a:srgbClr val="006600"/>
                </a:solidFill>
              </a:rPr>
              <a:t>查找数据的类型</a:t>
            </a:r>
            <a:r>
              <a:rPr lang="zh-CN" altLang="en-US" dirty="0">
                <a:solidFill>
                  <a:srgbClr val="CC0000"/>
                </a:solidFill>
                <a:ea typeface="隶书" panose="02010509060101010101" pitchFamily="49" charset="-122"/>
              </a:rPr>
              <a:t> </a:t>
            </a:r>
            <a:endParaRPr lang="en-US" altLang="en-US" dirty="0">
              <a:solidFill>
                <a:srgbClr val="CC0000"/>
              </a:solidFill>
            </a:endParaRPr>
          </a:p>
          <a:p>
            <a:pPr>
              <a:buFont typeface="Wingdings" pitchFamily="2" charset="2"/>
              <a:buNone/>
            </a:pPr>
            <a:r>
              <a:rPr lang="en-US" altLang="en-US" dirty="0" err="1">
                <a:solidFill>
                  <a:srgbClr val="CC0000"/>
                </a:solidFill>
              </a:rPr>
              <a:t>typedef</a:t>
            </a:r>
            <a:r>
              <a:rPr lang="en-US" altLang="en-US" dirty="0">
                <a:solidFill>
                  <a:srgbClr val="CC0000"/>
                </a:solidFill>
              </a:rPr>
              <a:t> </a:t>
            </a:r>
            <a:r>
              <a:rPr lang="en-US" altLang="en-US" dirty="0" err="1">
                <a:solidFill>
                  <a:srgbClr val="CC0000"/>
                </a:solidFill>
              </a:rPr>
              <a:t>struct</a:t>
            </a:r>
            <a:r>
              <a:rPr lang="en-US" altLang="en-US" dirty="0">
                <a:solidFill>
                  <a:srgbClr val="CC0000"/>
                </a:solidFill>
              </a:rPr>
              <a:t> {</a:t>
            </a:r>
            <a:r>
              <a:rPr lang="en-US" altLang="zh-CN" dirty="0">
                <a:solidFill>
                  <a:srgbClr val="CC0000"/>
                </a:solidFill>
              </a:rPr>
              <a:t>			</a:t>
            </a:r>
            <a:r>
              <a:rPr lang="en-US" altLang="zh-CN" dirty="0">
                <a:solidFill>
                  <a:srgbClr val="006600"/>
                </a:solidFill>
              </a:rPr>
              <a:t>//</a:t>
            </a:r>
            <a:r>
              <a:rPr lang="zh-CN" altLang="en-US" dirty="0">
                <a:solidFill>
                  <a:srgbClr val="006600"/>
                </a:solidFill>
              </a:rPr>
              <a:t>查找表定义</a:t>
            </a:r>
            <a:endParaRPr lang="en-US" altLang="en-US" dirty="0">
              <a:solidFill>
                <a:srgbClr val="006600"/>
              </a:solidFill>
            </a:endParaRPr>
          </a:p>
          <a:p>
            <a:pPr>
              <a:buFont typeface="Wingdings" pitchFamily="2" charset="2"/>
              <a:buNone/>
            </a:pPr>
            <a:r>
              <a:rPr lang="en-US" altLang="en-US">
                <a:solidFill>
                  <a:srgbClr val="CC0000"/>
                </a:solidFill>
              </a:rPr>
              <a:t>   DataType data[maxSize</a:t>
            </a:r>
            <a:r>
              <a:rPr lang="en-US" altLang="en-US" dirty="0">
                <a:solidFill>
                  <a:srgbClr val="CC0000"/>
                </a:solidFill>
              </a:rPr>
              <a:t>]; </a:t>
            </a:r>
            <a:r>
              <a:rPr lang="en-US" altLang="zh-CN" dirty="0">
                <a:solidFill>
                  <a:srgbClr val="CC0000"/>
                </a:solidFill>
              </a:rPr>
              <a:t>	</a:t>
            </a:r>
            <a:r>
              <a:rPr lang="en-US" altLang="zh-CN" dirty="0">
                <a:solidFill>
                  <a:srgbClr val="006600"/>
                </a:solidFill>
              </a:rPr>
              <a:t>//</a:t>
            </a:r>
            <a:r>
              <a:rPr lang="zh-CN" altLang="en-US" dirty="0">
                <a:solidFill>
                  <a:srgbClr val="006600"/>
                </a:solidFill>
              </a:rPr>
              <a:t>数据存储数组</a:t>
            </a:r>
            <a:endParaRPr lang="en-US" altLang="en-US" dirty="0">
              <a:solidFill>
                <a:srgbClr val="006600"/>
              </a:solidFill>
            </a:endParaRPr>
          </a:p>
          <a:p>
            <a:pPr>
              <a:buFont typeface="Wingdings" pitchFamily="2" charset="2"/>
              <a:buNone/>
            </a:pPr>
            <a:r>
              <a:rPr lang="en-US" altLang="en-US" dirty="0">
                <a:solidFill>
                  <a:srgbClr val="CC0000"/>
                </a:solidFill>
              </a:rPr>
              <a:t>   </a:t>
            </a:r>
            <a:r>
              <a:rPr lang="en-US" altLang="en-US" dirty="0" err="1">
                <a:solidFill>
                  <a:srgbClr val="CC0000"/>
                </a:solidFill>
              </a:rPr>
              <a:t>int</a:t>
            </a:r>
            <a:r>
              <a:rPr lang="en-US" altLang="en-US" dirty="0">
                <a:solidFill>
                  <a:srgbClr val="CC0000"/>
                </a:solidFill>
              </a:rPr>
              <a:t> n; </a:t>
            </a:r>
            <a:r>
              <a:rPr lang="en-US" altLang="zh-CN" dirty="0">
                <a:solidFill>
                  <a:srgbClr val="CC0000"/>
                </a:solidFill>
              </a:rPr>
              <a:t>				</a:t>
            </a:r>
            <a:r>
              <a:rPr lang="en-US" altLang="zh-CN" dirty="0">
                <a:solidFill>
                  <a:srgbClr val="006600"/>
                </a:solidFill>
              </a:rPr>
              <a:t>//</a:t>
            </a:r>
            <a:r>
              <a:rPr lang="zh-CN" altLang="en-US" dirty="0">
                <a:solidFill>
                  <a:srgbClr val="006600"/>
                </a:solidFill>
              </a:rPr>
              <a:t>数组当前长度</a:t>
            </a:r>
            <a:endParaRPr lang="en-US" altLang="en-US" dirty="0">
              <a:solidFill>
                <a:srgbClr val="006600"/>
              </a:solidFill>
            </a:endParaRPr>
          </a:p>
          <a:p>
            <a:pPr>
              <a:buFont typeface="Wingdings" pitchFamily="2" charset="2"/>
              <a:buNone/>
            </a:pPr>
            <a:r>
              <a:rPr lang="en-US" altLang="en-US" dirty="0">
                <a:solidFill>
                  <a:srgbClr val="CC0000"/>
                </a:solidFill>
              </a:rPr>
              <a:t>} </a:t>
            </a:r>
            <a:r>
              <a:rPr lang="en-US" altLang="en-US" dirty="0" err="1">
                <a:solidFill>
                  <a:srgbClr val="CC0000"/>
                </a:solidFill>
              </a:rPr>
              <a:t>SeqList</a:t>
            </a:r>
            <a:r>
              <a:rPr lang="en-US" altLang="en-US" dirty="0">
                <a:solidFill>
                  <a:srgbClr val="CC0000"/>
                </a:solidFill>
              </a:rPr>
              <a:t>, </a:t>
            </a:r>
            <a:r>
              <a:rPr lang="en-US" altLang="en-US" dirty="0" err="1">
                <a:solidFill>
                  <a:srgbClr val="CC0000"/>
                </a:solidFill>
              </a:rPr>
              <a:t>OrderedList</a:t>
            </a:r>
            <a:r>
              <a:rPr lang="en-US" altLang="en-US" dirty="0">
                <a:solidFill>
                  <a:srgbClr val="CC0000"/>
                </a:solidFill>
              </a:rPr>
              <a:t>;</a:t>
            </a:r>
            <a:endParaRPr lang="en-US" altLang="zh-CN" dirty="0">
              <a:solidFill>
                <a:srgbClr val="CC0000"/>
              </a:solidFill>
            </a:endParaRPr>
          </a:p>
        </p:txBody>
      </p:sp>
      <p:sp>
        <p:nvSpPr>
          <p:cNvPr id="8" name="矩形 7"/>
          <p:cNvSpPr/>
          <p:nvPr/>
        </p:nvSpPr>
        <p:spPr>
          <a:xfrm>
            <a:off x="2483768" y="4677390"/>
            <a:ext cx="3587842" cy="461665"/>
          </a:xfrm>
          <a:prstGeom prst="rect">
            <a:avLst/>
          </a:prstGeom>
        </p:spPr>
        <p:txBody>
          <a:bodyPr wrap="none">
            <a:spAutoFit/>
          </a:bodyPr>
          <a:lstStyle/>
          <a:p>
            <a:r>
              <a:rPr lang="zh-CN" altLang="en-US" sz="2400" dirty="0">
                <a:solidFill>
                  <a:schemeClr val="tx2"/>
                </a:solidFill>
                <a:ea typeface="仿宋_GB2312" pitchFamily="49" charset="-122"/>
              </a:rPr>
              <a:t>顺序静态查找表结构定义</a:t>
            </a:r>
            <a:endParaRPr lang="zh-CN" altLang="en-US" sz="2400" dirty="0"/>
          </a:p>
        </p:txBody>
      </p:sp>
    </p:spTree>
    <p:extLst>
      <p:ext uri="{BB962C8B-B14F-4D97-AF65-F5344CB8AC3E}">
        <p14:creationId xmlns:p14="http://schemas.microsoft.com/office/powerpoint/2010/main" val="70045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索引顺序表与分块查找</a:t>
            </a:r>
          </a:p>
        </p:txBody>
      </p:sp>
      <p:sp>
        <p:nvSpPr>
          <p:cNvPr id="3" name="内容占位符 2"/>
          <p:cNvSpPr>
            <a:spLocks noGrp="1"/>
          </p:cNvSpPr>
          <p:nvPr>
            <p:ph idx="1"/>
          </p:nvPr>
        </p:nvSpPr>
        <p:spPr/>
        <p:txBody>
          <a:bodyPr/>
          <a:lstStyle/>
          <a:p>
            <a:pPr marL="533400" indent="-533400" algn="just">
              <a:lnSpc>
                <a:spcPct val="110000"/>
              </a:lnSpc>
            </a:pPr>
            <a:r>
              <a:rPr lang="zh-CN" altLang="en-US" dirty="0">
                <a:solidFill>
                  <a:srgbClr val="003366"/>
                </a:solidFill>
                <a:latin typeface="Times New Roman" panose="02020603050405020304" pitchFamily="18" charset="0"/>
              </a:rPr>
              <a:t>索引可分为 </a:t>
            </a:r>
            <a:r>
              <a:rPr lang="en-US" altLang="zh-CN" dirty="0">
                <a:solidFill>
                  <a:srgbClr val="003366"/>
                </a:solidFill>
                <a:latin typeface="Times New Roman" panose="02020603050405020304" pitchFamily="18" charset="0"/>
              </a:rPr>
              <a:t>2 </a:t>
            </a:r>
            <a:r>
              <a:rPr lang="zh-CN" altLang="en-US" dirty="0">
                <a:solidFill>
                  <a:srgbClr val="003366"/>
                </a:solidFill>
                <a:latin typeface="Times New Roman" panose="02020603050405020304" pitchFamily="18" charset="0"/>
              </a:rPr>
              <a:t>种：</a:t>
            </a:r>
            <a:endParaRPr lang="en-US" altLang="zh-CN" dirty="0">
              <a:solidFill>
                <a:srgbClr val="003366"/>
              </a:solidFill>
              <a:latin typeface="Times New Roman" panose="02020603050405020304" pitchFamily="18" charset="0"/>
            </a:endParaRPr>
          </a:p>
          <a:p>
            <a:pPr marL="533400" indent="-533400" algn="just">
              <a:lnSpc>
                <a:spcPct val="110000"/>
              </a:lnSpc>
            </a:pPr>
            <a:r>
              <a:rPr lang="en-US" altLang="zh-CN" dirty="0">
                <a:solidFill>
                  <a:srgbClr val="CC0000"/>
                </a:solidFill>
              </a:rPr>
              <a:t>1. </a:t>
            </a:r>
            <a:r>
              <a:rPr lang="zh-CN" altLang="en-US" dirty="0">
                <a:solidFill>
                  <a:srgbClr val="CC0000"/>
                </a:solidFill>
              </a:rPr>
              <a:t>稠密索引</a:t>
            </a:r>
            <a:r>
              <a:rPr lang="zh-CN" altLang="en-US" dirty="0">
                <a:solidFill>
                  <a:srgbClr val="003366"/>
                </a:solidFill>
              </a:rPr>
              <a:t>：一个索引项对应数据表中一个元素。当元素在外存中按加入顺序存放而不是按关键码值有序存放时必须采用稠密索引，这时的索引结构叫做</a:t>
            </a:r>
            <a:r>
              <a:rPr lang="zh-CN" altLang="en-US" dirty="0">
                <a:solidFill>
                  <a:srgbClr val="CC0000"/>
                </a:solidFill>
              </a:rPr>
              <a:t>索引非顺序结构</a:t>
            </a:r>
            <a:r>
              <a:rPr lang="zh-CN" altLang="en-US" dirty="0">
                <a:solidFill>
                  <a:srgbClr val="003366"/>
                </a:solidFill>
              </a:rPr>
              <a:t>。</a:t>
            </a:r>
            <a:endParaRPr lang="en-US" altLang="zh-CN" dirty="0">
              <a:solidFill>
                <a:srgbClr val="003366"/>
              </a:solidFill>
            </a:endParaRPr>
          </a:p>
          <a:p>
            <a:pPr marL="533400" indent="-533400" algn="just">
              <a:lnSpc>
                <a:spcPct val="110000"/>
              </a:lnSpc>
            </a:pPr>
            <a:r>
              <a:rPr lang="en-US" altLang="zh-CN" dirty="0">
                <a:solidFill>
                  <a:srgbClr val="CC0000"/>
                </a:solidFill>
              </a:rPr>
              <a:t>2. </a:t>
            </a:r>
            <a:r>
              <a:rPr lang="zh-CN" altLang="en-US" dirty="0">
                <a:solidFill>
                  <a:srgbClr val="CC0000"/>
                </a:solidFill>
              </a:rPr>
              <a:t>稀疏索引</a:t>
            </a:r>
            <a:r>
              <a:rPr lang="zh-CN" altLang="en-US" dirty="0">
                <a:solidFill>
                  <a:srgbClr val="003366"/>
                </a:solidFill>
              </a:rPr>
              <a:t>：当元素在外存中</a:t>
            </a:r>
            <a:r>
              <a:rPr lang="zh-CN" altLang="en-US" dirty="0">
                <a:solidFill>
                  <a:srgbClr val="FF0000"/>
                </a:solidFill>
              </a:rPr>
              <a:t>有序存放</a:t>
            </a:r>
            <a:r>
              <a:rPr lang="zh-CN" altLang="en-US" dirty="0">
                <a:solidFill>
                  <a:srgbClr val="003366"/>
                </a:solidFill>
              </a:rPr>
              <a:t>时，可以把所有 </a:t>
            </a:r>
            <a:r>
              <a:rPr lang="en-US" altLang="zh-CN" i="1" dirty="0">
                <a:solidFill>
                  <a:srgbClr val="003366"/>
                </a:solidFill>
              </a:rPr>
              <a:t>n </a:t>
            </a:r>
            <a:r>
              <a:rPr lang="zh-CN" altLang="en-US" dirty="0">
                <a:solidFill>
                  <a:srgbClr val="003366"/>
                </a:solidFill>
              </a:rPr>
              <a:t>个元素分为 </a:t>
            </a:r>
            <a:r>
              <a:rPr lang="en-US" altLang="zh-CN" i="1" dirty="0">
                <a:solidFill>
                  <a:srgbClr val="003366"/>
                </a:solidFill>
              </a:rPr>
              <a:t>b </a:t>
            </a:r>
            <a:r>
              <a:rPr lang="zh-CN" altLang="en-US" dirty="0">
                <a:solidFill>
                  <a:srgbClr val="003366"/>
                </a:solidFill>
              </a:rPr>
              <a:t>个子表存放，一个索引项对应数据表中一组元素（子表）。第 </a:t>
            </a:r>
            <a:r>
              <a:rPr lang="en-US" altLang="zh-CN" i="1" dirty="0" err="1">
                <a:solidFill>
                  <a:srgbClr val="CC0000"/>
                </a:solidFill>
              </a:rPr>
              <a:t>i</a:t>
            </a:r>
            <a:r>
              <a:rPr lang="zh-CN" altLang="en-US" dirty="0">
                <a:solidFill>
                  <a:srgbClr val="003366"/>
                </a:solidFill>
              </a:rPr>
              <a:t>个索引项是第 </a:t>
            </a:r>
            <a:r>
              <a:rPr lang="en-US" altLang="zh-CN" i="1" dirty="0" err="1">
                <a:solidFill>
                  <a:srgbClr val="003366"/>
                </a:solidFill>
              </a:rPr>
              <a:t>i</a:t>
            </a:r>
            <a:r>
              <a:rPr lang="en-US" altLang="zh-CN" i="1" dirty="0">
                <a:solidFill>
                  <a:srgbClr val="003366"/>
                </a:solidFill>
              </a:rPr>
              <a:t> </a:t>
            </a:r>
            <a:r>
              <a:rPr lang="zh-CN" altLang="en-US" dirty="0">
                <a:solidFill>
                  <a:srgbClr val="003366"/>
                </a:solidFill>
              </a:rPr>
              <a:t>个子表的索引项</a:t>
            </a:r>
            <a:r>
              <a:rPr lang="en-US" altLang="zh-CN" dirty="0">
                <a:solidFill>
                  <a:srgbClr val="003366"/>
                </a:solidFill>
              </a:rPr>
              <a:t>,  </a:t>
            </a:r>
            <a:r>
              <a:rPr lang="en-US" altLang="zh-CN" i="1" dirty="0" err="1">
                <a:solidFill>
                  <a:srgbClr val="003366"/>
                </a:solidFill>
              </a:rPr>
              <a:t>i</a:t>
            </a:r>
            <a:r>
              <a:rPr lang="en-US" altLang="zh-CN" i="1" dirty="0">
                <a:solidFill>
                  <a:srgbClr val="003366"/>
                </a:solidFill>
              </a:rPr>
              <a:t> </a:t>
            </a:r>
            <a:r>
              <a:rPr lang="en-US" altLang="zh-CN" dirty="0">
                <a:solidFill>
                  <a:srgbClr val="003366"/>
                </a:solidFill>
              </a:rPr>
              <a:t>= 0, 1, …, </a:t>
            </a:r>
            <a:r>
              <a:rPr lang="en-US" altLang="zh-CN" i="1" dirty="0">
                <a:solidFill>
                  <a:srgbClr val="003366"/>
                </a:solidFill>
              </a:rPr>
              <a:t>n</a:t>
            </a:r>
            <a:r>
              <a:rPr lang="en-US" altLang="zh-CN" dirty="0">
                <a:solidFill>
                  <a:srgbClr val="003366"/>
                </a:solidFill>
              </a:rPr>
              <a:t>-1</a:t>
            </a:r>
            <a:r>
              <a:rPr lang="zh-CN" altLang="en-US" dirty="0">
                <a:solidFill>
                  <a:srgbClr val="003366"/>
                </a:solidFill>
              </a:rPr>
              <a:t>。这种索引结构叫做</a:t>
            </a:r>
            <a:r>
              <a:rPr lang="zh-CN" altLang="en-US" dirty="0">
                <a:solidFill>
                  <a:srgbClr val="CC0000"/>
                </a:solidFill>
              </a:rPr>
              <a:t>索引顺序结构</a:t>
            </a:r>
            <a:r>
              <a:rPr lang="zh-CN" altLang="en-US" dirty="0">
                <a:solidFill>
                  <a:srgbClr val="003366"/>
                </a:solidFill>
              </a:rPr>
              <a:t>。</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100</a:t>
            </a:fld>
            <a:endParaRPr lang="en-US" altLang="zh-CN"/>
          </a:p>
        </p:txBody>
      </p:sp>
    </p:spTree>
    <p:extLst>
      <p:ext uri="{BB962C8B-B14F-4D97-AF65-F5344CB8AC3E}">
        <p14:creationId xmlns:p14="http://schemas.microsoft.com/office/powerpoint/2010/main" val="4028250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索引顺序表与分块查找</a:t>
            </a:r>
          </a:p>
        </p:txBody>
      </p:sp>
      <p:sp>
        <p:nvSpPr>
          <p:cNvPr id="3" name="内容占位符 2"/>
          <p:cNvSpPr>
            <a:spLocks noGrp="1"/>
          </p:cNvSpPr>
          <p:nvPr>
            <p:ph idx="1"/>
          </p:nvPr>
        </p:nvSpPr>
        <p:spPr/>
        <p:txBody>
          <a:bodyPr/>
          <a:lstStyle/>
          <a:p>
            <a:r>
              <a:rPr lang="zh-CN" altLang="en-US" dirty="0">
                <a:solidFill>
                  <a:srgbClr val="003366"/>
                </a:solidFill>
              </a:rPr>
              <a:t>对索引顺序结构进行查找时，采用</a:t>
            </a:r>
            <a:r>
              <a:rPr lang="zh-CN" altLang="en-US" dirty="0">
                <a:solidFill>
                  <a:srgbClr val="FF0000"/>
                </a:solidFill>
              </a:rPr>
              <a:t>分块查找</a:t>
            </a:r>
            <a:r>
              <a:rPr lang="zh-CN" altLang="en-US" dirty="0">
                <a:solidFill>
                  <a:schemeClr val="tx2"/>
                </a:solidFill>
              </a:rPr>
              <a:t>：</a:t>
            </a:r>
            <a:endParaRPr lang="en-US" altLang="zh-CN" dirty="0">
              <a:solidFill>
                <a:schemeClr val="tx2"/>
              </a:solidFill>
            </a:endParaRPr>
          </a:p>
          <a:p>
            <a:r>
              <a:rPr kumimoji="0" lang="en-US" altLang="zh-CN" dirty="0">
                <a:solidFill>
                  <a:srgbClr val="FF0000"/>
                </a:solidFill>
                <a:latin typeface="Times New Roman" pitchFamily="18" charset="0"/>
                <a:ea typeface="仿宋_GB2312"/>
              </a:rPr>
              <a:t>1. </a:t>
            </a:r>
            <a:r>
              <a:rPr kumimoji="0" lang="zh-CN" altLang="en-US" dirty="0">
                <a:solidFill>
                  <a:srgbClr val="000099"/>
                </a:solidFill>
                <a:latin typeface="Times New Roman" pitchFamily="18" charset="0"/>
                <a:ea typeface="仿宋_GB2312"/>
              </a:rPr>
              <a:t>先在</a:t>
            </a:r>
            <a:r>
              <a:rPr kumimoji="0" lang="zh-CN" altLang="en-US" dirty="0">
                <a:solidFill>
                  <a:srgbClr val="FF0000"/>
                </a:solidFill>
                <a:latin typeface="Times New Roman" pitchFamily="18" charset="0"/>
                <a:ea typeface="仿宋_GB2312"/>
              </a:rPr>
              <a:t>索引表 </a:t>
            </a:r>
            <a:r>
              <a:rPr kumimoji="0" lang="en-US" altLang="zh-CN" i="1" dirty="0">
                <a:solidFill>
                  <a:srgbClr val="FF0000"/>
                </a:solidFill>
                <a:latin typeface="Times New Roman" pitchFamily="18" charset="0"/>
                <a:ea typeface="仿宋_GB2312"/>
              </a:rPr>
              <a:t>ID </a:t>
            </a:r>
            <a:r>
              <a:rPr kumimoji="0" lang="zh-CN" altLang="en-US" dirty="0">
                <a:solidFill>
                  <a:srgbClr val="000099"/>
                </a:solidFill>
                <a:latin typeface="Times New Roman" pitchFamily="18" charset="0"/>
                <a:ea typeface="仿宋_GB2312"/>
              </a:rPr>
              <a:t>中查找给定值 </a:t>
            </a:r>
            <a:r>
              <a:rPr kumimoji="0" lang="en-US" altLang="zh-CN" i="1" dirty="0">
                <a:solidFill>
                  <a:srgbClr val="000099"/>
                </a:solidFill>
                <a:latin typeface="Times New Roman" pitchFamily="18" charset="0"/>
                <a:ea typeface="仿宋_GB2312"/>
              </a:rPr>
              <a:t>K</a:t>
            </a:r>
            <a:r>
              <a:rPr kumimoji="0" lang="en-US" altLang="zh-CN" dirty="0">
                <a:solidFill>
                  <a:srgbClr val="000099"/>
                </a:solidFill>
                <a:latin typeface="Times New Roman" pitchFamily="18" charset="0"/>
                <a:ea typeface="仿宋_GB2312"/>
              </a:rPr>
              <a:t>, </a:t>
            </a:r>
            <a:r>
              <a:rPr kumimoji="0" lang="zh-CN" altLang="en-US" dirty="0">
                <a:solidFill>
                  <a:srgbClr val="000099"/>
                </a:solidFill>
                <a:latin typeface="Times New Roman" pitchFamily="18" charset="0"/>
                <a:ea typeface="仿宋_GB2312"/>
              </a:rPr>
              <a:t>确定满足</a:t>
            </a:r>
          </a:p>
          <a:p>
            <a:pPr marL="990600" lvl="1" indent="-533400">
              <a:lnSpc>
                <a:spcPct val="105000"/>
              </a:lnSpc>
              <a:spcBef>
                <a:spcPct val="15000"/>
              </a:spcBef>
              <a:buClr>
                <a:srgbClr val="FF7C80"/>
              </a:buClr>
              <a:buSzPct val="50000"/>
              <a:buNone/>
            </a:pPr>
            <a:r>
              <a:rPr kumimoji="0" lang="zh-CN" altLang="en-US" i="1" dirty="0">
                <a:solidFill>
                  <a:srgbClr val="FF0000"/>
                </a:solidFill>
                <a:latin typeface="Times New Roman" pitchFamily="18" charset="0"/>
                <a:ea typeface="仿宋_GB2312"/>
              </a:rPr>
              <a:t>          </a:t>
            </a:r>
            <a:r>
              <a:rPr kumimoji="0" lang="en-US" altLang="zh-CN" i="1" dirty="0">
                <a:solidFill>
                  <a:srgbClr val="FF0000"/>
                </a:solidFill>
                <a:latin typeface="Times New Roman" pitchFamily="18" charset="0"/>
                <a:ea typeface="仿宋_GB2312"/>
              </a:rPr>
              <a:t>ID</a:t>
            </a:r>
            <a:r>
              <a:rPr kumimoji="0" lang="en-US" altLang="zh-CN" dirty="0">
                <a:solidFill>
                  <a:srgbClr val="FF0000"/>
                </a:solidFill>
                <a:latin typeface="Times New Roman" pitchFamily="18" charset="0"/>
                <a:ea typeface="仿宋_GB2312"/>
              </a:rPr>
              <a:t>[</a:t>
            </a:r>
            <a:r>
              <a:rPr kumimoji="0" lang="en-US" altLang="zh-CN" i="1" dirty="0">
                <a:solidFill>
                  <a:srgbClr val="FF0000"/>
                </a:solidFill>
                <a:latin typeface="Times New Roman" pitchFamily="18" charset="0"/>
                <a:ea typeface="仿宋_GB2312"/>
              </a:rPr>
              <a:t>i</a:t>
            </a:r>
            <a:r>
              <a:rPr kumimoji="0" lang="en-US" altLang="zh-CN" dirty="0">
                <a:solidFill>
                  <a:srgbClr val="FF0000"/>
                </a:solidFill>
                <a:latin typeface="Times New Roman" pitchFamily="18" charset="0"/>
                <a:ea typeface="仿宋_GB2312"/>
              </a:rPr>
              <a:t>-1</a:t>
            </a:r>
            <a:r>
              <a:rPr kumimoji="0" lang="en-US" altLang="zh-CN">
                <a:solidFill>
                  <a:srgbClr val="FF0000"/>
                </a:solidFill>
                <a:latin typeface="Times New Roman" pitchFamily="18" charset="0"/>
                <a:ea typeface="仿宋_GB2312"/>
              </a:rPr>
              <a:t>].</a:t>
            </a:r>
            <a:r>
              <a:rPr kumimoji="0" lang="en-US" altLang="zh-CN" i="1">
                <a:solidFill>
                  <a:srgbClr val="FF0000"/>
                </a:solidFill>
                <a:latin typeface="Times New Roman" pitchFamily="18" charset="0"/>
                <a:ea typeface="仿宋_GB2312"/>
              </a:rPr>
              <a:t>max_key</a:t>
            </a:r>
            <a:r>
              <a:rPr kumimoji="0" lang="en-US" altLang="zh-CN">
                <a:solidFill>
                  <a:srgbClr val="FF0000"/>
                </a:solidFill>
                <a:latin typeface="Times New Roman" pitchFamily="18" charset="0"/>
                <a:ea typeface="仿宋_GB2312"/>
              </a:rPr>
              <a:t> </a:t>
            </a:r>
            <a:r>
              <a:rPr kumimoji="0" lang="en-US" altLang="zh-CN" dirty="0">
                <a:solidFill>
                  <a:srgbClr val="FF0000"/>
                </a:solidFill>
                <a:latin typeface="Times New Roman" pitchFamily="18" charset="0"/>
                <a:ea typeface="仿宋_GB2312"/>
              </a:rPr>
              <a:t>&lt; </a:t>
            </a:r>
            <a:r>
              <a:rPr kumimoji="0" lang="en-US" altLang="zh-CN" i="1" dirty="0">
                <a:solidFill>
                  <a:srgbClr val="FF0000"/>
                </a:solidFill>
                <a:latin typeface="Times New Roman" pitchFamily="18" charset="0"/>
                <a:ea typeface="仿宋_GB2312"/>
              </a:rPr>
              <a:t>K</a:t>
            </a:r>
            <a:r>
              <a:rPr kumimoji="0" lang="en-US" altLang="zh-CN" dirty="0">
                <a:solidFill>
                  <a:srgbClr val="FF0000"/>
                </a:solidFill>
                <a:latin typeface="Times New Roman" pitchFamily="18" charset="0"/>
                <a:ea typeface="仿宋_GB2312"/>
              </a:rPr>
              <a:t> </a:t>
            </a:r>
            <a:r>
              <a:rPr kumimoji="0" lang="en-US" altLang="zh-CN" dirty="0">
                <a:solidFill>
                  <a:srgbClr val="FF0000"/>
                </a:solidFill>
                <a:latin typeface="Times New Roman" pitchFamily="18" charset="0"/>
                <a:ea typeface="仿宋_GB2312"/>
                <a:sym typeface="Symbol" panose="05050102010706020507" pitchFamily="18" charset="2"/>
              </a:rPr>
              <a:t></a:t>
            </a:r>
            <a:r>
              <a:rPr kumimoji="0" lang="en-US" altLang="zh-CN" i="1" dirty="0">
                <a:solidFill>
                  <a:srgbClr val="FF0000"/>
                </a:solidFill>
                <a:latin typeface="Times New Roman" pitchFamily="18" charset="0"/>
                <a:ea typeface="仿宋_GB2312"/>
              </a:rPr>
              <a:t> ID</a:t>
            </a:r>
            <a:r>
              <a:rPr kumimoji="0" lang="en-US" altLang="zh-CN" dirty="0">
                <a:solidFill>
                  <a:srgbClr val="FF0000"/>
                </a:solidFill>
                <a:latin typeface="Times New Roman" pitchFamily="18" charset="0"/>
                <a:ea typeface="仿宋_GB2312"/>
              </a:rPr>
              <a:t>[</a:t>
            </a:r>
            <a:r>
              <a:rPr kumimoji="0" lang="en-US" altLang="zh-CN" i="1" dirty="0" err="1">
                <a:solidFill>
                  <a:srgbClr val="FF0000"/>
                </a:solidFill>
                <a:latin typeface="Times New Roman" pitchFamily="18" charset="0"/>
                <a:ea typeface="仿宋_GB2312"/>
              </a:rPr>
              <a:t>i</a:t>
            </a:r>
            <a:r>
              <a:rPr kumimoji="0" lang="en-US" altLang="zh-CN">
                <a:solidFill>
                  <a:srgbClr val="FF0000"/>
                </a:solidFill>
                <a:latin typeface="Times New Roman" pitchFamily="18" charset="0"/>
                <a:ea typeface="仿宋_GB2312"/>
              </a:rPr>
              <a:t>].</a:t>
            </a:r>
            <a:r>
              <a:rPr kumimoji="0" lang="en-US" altLang="zh-CN" i="1">
                <a:solidFill>
                  <a:srgbClr val="FF0000"/>
                </a:solidFill>
                <a:latin typeface="Times New Roman" pitchFamily="18" charset="0"/>
                <a:ea typeface="仿宋_GB2312"/>
              </a:rPr>
              <a:t>max_key</a:t>
            </a:r>
            <a:endParaRPr kumimoji="0" lang="en-US" altLang="zh-CN" i="1" dirty="0">
              <a:solidFill>
                <a:srgbClr val="FF0000"/>
              </a:solidFill>
              <a:latin typeface="Times New Roman" pitchFamily="18" charset="0"/>
              <a:ea typeface="仿宋_GB2312"/>
            </a:endParaRPr>
          </a:p>
          <a:p>
            <a:r>
              <a:rPr kumimoji="0" lang="en-US" altLang="zh-CN" dirty="0">
                <a:solidFill>
                  <a:srgbClr val="FF0000"/>
                </a:solidFill>
                <a:latin typeface="Times New Roman" pitchFamily="18" charset="0"/>
                <a:ea typeface="仿宋_GB2312"/>
              </a:rPr>
              <a:t>2. </a:t>
            </a:r>
            <a:r>
              <a:rPr kumimoji="0" lang="zh-CN" altLang="en-US" dirty="0">
                <a:solidFill>
                  <a:srgbClr val="003366"/>
                </a:solidFill>
                <a:latin typeface="Times New Roman" pitchFamily="18" charset="0"/>
                <a:ea typeface="仿宋_GB2312"/>
              </a:rPr>
              <a:t>再在</a:t>
            </a:r>
            <a:r>
              <a:rPr kumimoji="0" lang="zh-CN" altLang="en-US" dirty="0">
                <a:solidFill>
                  <a:srgbClr val="FF0000"/>
                </a:solidFill>
                <a:latin typeface="Times New Roman" pitchFamily="18" charset="0"/>
                <a:ea typeface="仿宋_GB2312"/>
              </a:rPr>
              <a:t>第</a:t>
            </a:r>
            <a:r>
              <a:rPr kumimoji="0" lang="en-US" altLang="zh-CN" i="1" dirty="0" err="1">
                <a:solidFill>
                  <a:srgbClr val="FF0000"/>
                </a:solidFill>
                <a:latin typeface="Times New Roman" pitchFamily="18" charset="0"/>
                <a:ea typeface="仿宋_GB2312"/>
              </a:rPr>
              <a:t>i</a:t>
            </a:r>
            <a:r>
              <a:rPr kumimoji="0" lang="zh-CN" altLang="en-US" dirty="0">
                <a:solidFill>
                  <a:srgbClr val="FF0000"/>
                </a:solidFill>
                <a:latin typeface="Times New Roman" pitchFamily="18" charset="0"/>
                <a:ea typeface="仿宋_GB2312"/>
              </a:rPr>
              <a:t>个子表</a:t>
            </a:r>
            <a:r>
              <a:rPr kumimoji="0" lang="zh-CN" altLang="en-US" dirty="0">
                <a:solidFill>
                  <a:srgbClr val="003366"/>
                </a:solidFill>
                <a:latin typeface="Times New Roman" pitchFamily="18" charset="0"/>
                <a:ea typeface="仿宋_GB2312"/>
              </a:rPr>
              <a:t>中按给定值查找要求的元素</a:t>
            </a:r>
            <a:r>
              <a:rPr kumimoji="0" lang="en-US" altLang="zh-CN" dirty="0">
                <a:solidFill>
                  <a:srgbClr val="003366"/>
                </a:solidFill>
                <a:latin typeface="Times New Roman" pitchFamily="18" charset="0"/>
                <a:ea typeface="仿宋_GB2312"/>
              </a:rPr>
              <a:t>.</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101</a:t>
            </a:fld>
            <a:endParaRPr lang="en-US" altLang="zh-CN"/>
          </a:p>
        </p:txBody>
      </p:sp>
      <p:grpSp>
        <p:nvGrpSpPr>
          <p:cNvPr id="52" name="Group 50"/>
          <p:cNvGrpSpPr>
            <a:grpSpLocks/>
          </p:cNvGrpSpPr>
          <p:nvPr/>
        </p:nvGrpSpPr>
        <p:grpSpPr bwMode="auto">
          <a:xfrm>
            <a:off x="968909" y="3127352"/>
            <a:ext cx="7524750" cy="3427413"/>
            <a:chOff x="492" y="297"/>
            <a:chExt cx="4740" cy="2159"/>
          </a:xfrm>
        </p:grpSpPr>
        <p:sp>
          <p:nvSpPr>
            <p:cNvPr id="53" name="Rectangle 49"/>
            <p:cNvSpPr>
              <a:spLocks noChangeArrowheads="1"/>
            </p:cNvSpPr>
            <p:nvPr/>
          </p:nvSpPr>
          <p:spPr bwMode="auto">
            <a:xfrm>
              <a:off x="2880" y="663"/>
              <a:ext cx="2352" cy="336"/>
            </a:xfrm>
            <a:prstGeom prst="rect">
              <a:avLst/>
            </a:prstGeom>
            <a:solidFill>
              <a:srgbClr val="FFFFFF"/>
            </a:solidFill>
            <a:ln w="28575">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54" name="Rectangle 4"/>
            <p:cNvSpPr>
              <a:spLocks noChangeArrowheads="1"/>
            </p:cNvSpPr>
            <p:nvPr/>
          </p:nvSpPr>
          <p:spPr bwMode="auto">
            <a:xfrm>
              <a:off x="2880" y="1968"/>
              <a:ext cx="2352" cy="336"/>
            </a:xfrm>
            <a:prstGeom prst="rect">
              <a:avLst/>
            </a:prstGeom>
            <a:solidFill>
              <a:srgbClr val="FFFFFF"/>
            </a:solidFill>
            <a:ln w="28575">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55" name="Rectangle 5"/>
            <p:cNvSpPr>
              <a:spLocks noChangeArrowheads="1"/>
            </p:cNvSpPr>
            <p:nvPr/>
          </p:nvSpPr>
          <p:spPr bwMode="auto">
            <a:xfrm>
              <a:off x="2880" y="1536"/>
              <a:ext cx="2352" cy="336"/>
            </a:xfrm>
            <a:prstGeom prst="rect">
              <a:avLst/>
            </a:prstGeom>
            <a:solidFill>
              <a:srgbClr val="FFFFFF"/>
            </a:solidFill>
            <a:ln w="28575">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56" name="Rectangle 6"/>
            <p:cNvSpPr>
              <a:spLocks noChangeArrowheads="1"/>
            </p:cNvSpPr>
            <p:nvPr/>
          </p:nvSpPr>
          <p:spPr bwMode="auto">
            <a:xfrm>
              <a:off x="2880" y="1104"/>
              <a:ext cx="2352" cy="336"/>
            </a:xfrm>
            <a:prstGeom prst="rect">
              <a:avLst/>
            </a:prstGeom>
            <a:solidFill>
              <a:srgbClr val="FFFFFF"/>
            </a:solidFill>
            <a:ln w="28575">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57" name="Text Box 7"/>
            <p:cNvSpPr txBox="1">
              <a:spLocks noChangeArrowheads="1"/>
            </p:cNvSpPr>
            <p:nvPr/>
          </p:nvSpPr>
          <p:spPr bwMode="auto">
            <a:xfrm>
              <a:off x="2924" y="638"/>
              <a:ext cx="2292"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22  12  13  30  29  33</a:t>
              </a:r>
            </a:p>
          </p:txBody>
        </p:sp>
        <p:sp>
          <p:nvSpPr>
            <p:cNvPr id="58" name="Line 8"/>
            <p:cNvSpPr>
              <a:spLocks noChangeShapeType="1"/>
            </p:cNvSpPr>
            <p:nvPr/>
          </p:nvSpPr>
          <p:spPr bwMode="auto">
            <a:xfrm>
              <a:off x="3312" y="672"/>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59" name="Line 9"/>
            <p:cNvSpPr>
              <a:spLocks noChangeShapeType="1"/>
            </p:cNvSpPr>
            <p:nvPr/>
          </p:nvSpPr>
          <p:spPr bwMode="auto">
            <a:xfrm>
              <a:off x="3696" y="672"/>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0" name="Line 10"/>
            <p:cNvSpPr>
              <a:spLocks noChangeShapeType="1"/>
            </p:cNvSpPr>
            <p:nvPr/>
          </p:nvSpPr>
          <p:spPr bwMode="auto">
            <a:xfrm>
              <a:off x="4080" y="672"/>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1" name="Line 11"/>
            <p:cNvSpPr>
              <a:spLocks noChangeShapeType="1"/>
            </p:cNvSpPr>
            <p:nvPr/>
          </p:nvSpPr>
          <p:spPr bwMode="auto">
            <a:xfrm>
              <a:off x="4464" y="672"/>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2" name="Line 12"/>
            <p:cNvSpPr>
              <a:spLocks noChangeShapeType="1"/>
            </p:cNvSpPr>
            <p:nvPr/>
          </p:nvSpPr>
          <p:spPr bwMode="auto">
            <a:xfrm>
              <a:off x="4848" y="672"/>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3" name="Line 13"/>
            <p:cNvSpPr>
              <a:spLocks noChangeShapeType="1"/>
            </p:cNvSpPr>
            <p:nvPr/>
          </p:nvSpPr>
          <p:spPr bwMode="auto">
            <a:xfrm>
              <a:off x="3312" y="1104"/>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4" name="Line 14"/>
            <p:cNvSpPr>
              <a:spLocks noChangeShapeType="1"/>
            </p:cNvSpPr>
            <p:nvPr/>
          </p:nvSpPr>
          <p:spPr bwMode="auto">
            <a:xfrm>
              <a:off x="3696" y="1104"/>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5" name="Line 15"/>
            <p:cNvSpPr>
              <a:spLocks noChangeShapeType="1"/>
            </p:cNvSpPr>
            <p:nvPr/>
          </p:nvSpPr>
          <p:spPr bwMode="auto">
            <a:xfrm>
              <a:off x="4080" y="1104"/>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6" name="Line 16"/>
            <p:cNvSpPr>
              <a:spLocks noChangeShapeType="1"/>
            </p:cNvSpPr>
            <p:nvPr/>
          </p:nvSpPr>
          <p:spPr bwMode="auto">
            <a:xfrm>
              <a:off x="4464" y="1104"/>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7" name="Line 17"/>
            <p:cNvSpPr>
              <a:spLocks noChangeShapeType="1"/>
            </p:cNvSpPr>
            <p:nvPr/>
          </p:nvSpPr>
          <p:spPr bwMode="auto">
            <a:xfrm>
              <a:off x="4848" y="1104"/>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8" name="Line 18"/>
            <p:cNvSpPr>
              <a:spLocks noChangeShapeType="1"/>
            </p:cNvSpPr>
            <p:nvPr/>
          </p:nvSpPr>
          <p:spPr bwMode="auto">
            <a:xfrm>
              <a:off x="3312" y="1536"/>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69" name="Line 19"/>
            <p:cNvSpPr>
              <a:spLocks noChangeShapeType="1"/>
            </p:cNvSpPr>
            <p:nvPr/>
          </p:nvSpPr>
          <p:spPr bwMode="auto">
            <a:xfrm>
              <a:off x="3696" y="1536"/>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0" name="Line 20"/>
            <p:cNvSpPr>
              <a:spLocks noChangeShapeType="1"/>
            </p:cNvSpPr>
            <p:nvPr/>
          </p:nvSpPr>
          <p:spPr bwMode="auto">
            <a:xfrm>
              <a:off x="4080" y="1536"/>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1" name="Line 21"/>
            <p:cNvSpPr>
              <a:spLocks noChangeShapeType="1"/>
            </p:cNvSpPr>
            <p:nvPr/>
          </p:nvSpPr>
          <p:spPr bwMode="auto">
            <a:xfrm>
              <a:off x="4464" y="1536"/>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2" name="Line 22"/>
            <p:cNvSpPr>
              <a:spLocks noChangeShapeType="1"/>
            </p:cNvSpPr>
            <p:nvPr/>
          </p:nvSpPr>
          <p:spPr bwMode="auto">
            <a:xfrm>
              <a:off x="4848" y="1536"/>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3" name="Line 23"/>
            <p:cNvSpPr>
              <a:spLocks noChangeShapeType="1"/>
            </p:cNvSpPr>
            <p:nvPr/>
          </p:nvSpPr>
          <p:spPr bwMode="auto">
            <a:xfrm>
              <a:off x="3312" y="1968"/>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4" name="Line 24"/>
            <p:cNvSpPr>
              <a:spLocks noChangeShapeType="1"/>
            </p:cNvSpPr>
            <p:nvPr/>
          </p:nvSpPr>
          <p:spPr bwMode="auto">
            <a:xfrm>
              <a:off x="3696" y="1968"/>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5" name="Line 25"/>
            <p:cNvSpPr>
              <a:spLocks noChangeShapeType="1"/>
            </p:cNvSpPr>
            <p:nvPr/>
          </p:nvSpPr>
          <p:spPr bwMode="auto">
            <a:xfrm>
              <a:off x="4080" y="1968"/>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6" name="Line 26"/>
            <p:cNvSpPr>
              <a:spLocks noChangeShapeType="1"/>
            </p:cNvSpPr>
            <p:nvPr/>
          </p:nvSpPr>
          <p:spPr bwMode="auto">
            <a:xfrm>
              <a:off x="4464" y="1968"/>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7" name="Line 27"/>
            <p:cNvSpPr>
              <a:spLocks noChangeShapeType="1"/>
            </p:cNvSpPr>
            <p:nvPr/>
          </p:nvSpPr>
          <p:spPr bwMode="auto">
            <a:xfrm>
              <a:off x="4848" y="1968"/>
              <a:ext cx="0" cy="336"/>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8" name="Text Box 28"/>
            <p:cNvSpPr txBox="1">
              <a:spLocks noChangeArrowheads="1"/>
            </p:cNvSpPr>
            <p:nvPr/>
          </p:nvSpPr>
          <p:spPr bwMode="auto">
            <a:xfrm>
              <a:off x="2940" y="1075"/>
              <a:ext cx="2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36  42  44  48  39  40</a:t>
              </a:r>
            </a:p>
          </p:txBody>
        </p:sp>
        <p:sp>
          <p:nvSpPr>
            <p:cNvPr id="79" name="Text Box 29"/>
            <p:cNvSpPr txBox="1">
              <a:spLocks noChangeArrowheads="1"/>
            </p:cNvSpPr>
            <p:nvPr/>
          </p:nvSpPr>
          <p:spPr bwMode="auto">
            <a:xfrm>
              <a:off x="2928" y="1507"/>
              <a:ext cx="2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60  74  56  79  80  66</a:t>
              </a:r>
            </a:p>
          </p:txBody>
        </p:sp>
        <p:sp>
          <p:nvSpPr>
            <p:cNvPr id="80" name="Text Box 30"/>
            <p:cNvSpPr txBox="1">
              <a:spLocks noChangeArrowheads="1"/>
            </p:cNvSpPr>
            <p:nvPr/>
          </p:nvSpPr>
          <p:spPr bwMode="auto">
            <a:xfrm>
              <a:off x="2940" y="1939"/>
              <a:ext cx="19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92  82  88  98  94 </a:t>
              </a:r>
            </a:p>
          </p:txBody>
        </p:sp>
        <p:sp>
          <p:nvSpPr>
            <p:cNvPr id="81" name="Text Box 31"/>
            <p:cNvSpPr txBox="1">
              <a:spLocks noChangeArrowheads="1"/>
            </p:cNvSpPr>
            <p:nvPr/>
          </p:nvSpPr>
          <p:spPr bwMode="auto">
            <a:xfrm>
              <a:off x="2208" y="681"/>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子表</a:t>
              </a:r>
              <a:r>
                <a:rPr kumimoji="1" lang="en-US" altLang="zh-CN"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1</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82" name="Text Box 32"/>
            <p:cNvSpPr txBox="1">
              <a:spLocks noChangeArrowheads="1"/>
            </p:cNvSpPr>
            <p:nvPr/>
          </p:nvSpPr>
          <p:spPr bwMode="auto">
            <a:xfrm>
              <a:off x="2208" y="1113"/>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子表</a:t>
              </a:r>
              <a:r>
                <a:rPr kumimoji="1" lang="en-US" altLang="zh-CN"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2</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83" name="Text Box 33"/>
            <p:cNvSpPr txBox="1">
              <a:spLocks noChangeArrowheads="1"/>
            </p:cNvSpPr>
            <p:nvPr/>
          </p:nvSpPr>
          <p:spPr bwMode="auto">
            <a:xfrm>
              <a:off x="2208" y="1545"/>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子表</a:t>
              </a:r>
              <a:r>
                <a:rPr kumimoji="1" lang="en-US" altLang="zh-CN"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3</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84" name="Text Box 34"/>
            <p:cNvSpPr txBox="1">
              <a:spLocks noChangeArrowheads="1"/>
            </p:cNvSpPr>
            <p:nvPr/>
          </p:nvSpPr>
          <p:spPr bwMode="auto">
            <a:xfrm>
              <a:off x="2208" y="1929"/>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子表</a:t>
              </a:r>
              <a:r>
                <a:rPr kumimoji="1" lang="en-US" altLang="zh-CN" sz="2800" b="1" i="0" u="none" strike="noStrike" kern="0" cap="none" spc="0" normalizeH="0" baseline="0" noProof="0">
                  <a:ln>
                    <a:noFill/>
                  </a:ln>
                  <a:solidFill>
                    <a:srgbClr val="006600"/>
                  </a:solidFill>
                  <a:effectLst/>
                  <a:uLnTx/>
                  <a:uFillTx/>
                  <a:latin typeface="仿宋_GB2312" pitchFamily="49" charset="-122"/>
                  <a:ea typeface="仿宋_GB2312" pitchFamily="49" charset="-122"/>
                </a:rPr>
                <a:t>4</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85" name="Text Box 35"/>
            <p:cNvSpPr txBox="1">
              <a:spLocks noChangeArrowheads="1"/>
            </p:cNvSpPr>
            <p:nvPr/>
          </p:nvSpPr>
          <p:spPr bwMode="auto">
            <a:xfrm>
              <a:off x="2863" y="297"/>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rPr>
                <a:t>数据区</a:t>
              </a:r>
              <a:endParaRPr kumimoji="1" lang="zh-CN" altLang="en-US" sz="2400" b="0" i="0" u="none" strike="noStrike" kern="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endParaRPr>
            </a:p>
          </p:txBody>
        </p:sp>
        <p:sp>
          <p:nvSpPr>
            <p:cNvPr id="86" name="Rectangle 36"/>
            <p:cNvSpPr>
              <a:spLocks noChangeArrowheads="1"/>
            </p:cNvSpPr>
            <p:nvPr/>
          </p:nvSpPr>
          <p:spPr bwMode="auto">
            <a:xfrm>
              <a:off x="720" y="768"/>
              <a:ext cx="1056" cy="1152"/>
            </a:xfrm>
            <a:prstGeom prst="rect">
              <a:avLst/>
            </a:prstGeom>
            <a:solidFill>
              <a:srgbClr val="FFFF66"/>
            </a:solidFill>
            <a:ln w="28575">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87" name="Text Box 37"/>
            <p:cNvSpPr txBox="1">
              <a:spLocks noChangeArrowheads="1"/>
            </p:cNvSpPr>
            <p:nvPr/>
          </p:nvSpPr>
          <p:spPr bwMode="auto">
            <a:xfrm>
              <a:off x="864" y="732"/>
              <a:ext cx="340" cy="1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33</a:t>
              </a:r>
            </a:p>
            <a:p>
              <a:pPr marL="0" marR="0" lvl="0" indent="0"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48</a:t>
              </a:r>
            </a:p>
            <a:p>
              <a:pPr marL="0" marR="0" lvl="0" indent="0"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80</a:t>
              </a:r>
            </a:p>
            <a:p>
              <a:pPr marL="0" marR="0" lvl="0" indent="0"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98</a:t>
              </a:r>
            </a:p>
          </p:txBody>
        </p:sp>
        <p:sp>
          <p:nvSpPr>
            <p:cNvPr id="88" name="Line 38"/>
            <p:cNvSpPr>
              <a:spLocks noChangeShapeType="1"/>
            </p:cNvSpPr>
            <p:nvPr/>
          </p:nvSpPr>
          <p:spPr bwMode="auto">
            <a:xfrm>
              <a:off x="720" y="1056"/>
              <a:ext cx="1056"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9" name="Line 39"/>
            <p:cNvSpPr>
              <a:spLocks noChangeShapeType="1"/>
            </p:cNvSpPr>
            <p:nvPr/>
          </p:nvSpPr>
          <p:spPr bwMode="auto">
            <a:xfrm>
              <a:off x="720" y="1344"/>
              <a:ext cx="1056"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0" name="Line 40"/>
            <p:cNvSpPr>
              <a:spLocks noChangeShapeType="1"/>
            </p:cNvSpPr>
            <p:nvPr/>
          </p:nvSpPr>
          <p:spPr bwMode="auto">
            <a:xfrm>
              <a:off x="720" y="1632"/>
              <a:ext cx="1056"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1" name="Line 41"/>
            <p:cNvSpPr>
              <a:spLocks noChangeShapeType="1"/>
            </p:cNvSpPr>
            <p:nvPr/>
          </p:nvSpPr>
          <p:spPr bwMode="auto">
            <a:xfrm>
              <a:off x="1344" y="768"/>
              <a:ext cx="0" cy="115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2" name="Text Box 42"/>
            <p:cNvSpPr txBox="1">
              <a:spLocks noChangeArrowheads="1"/>
            </p:cNvSpPr>
            <p:nvPr/>
          </p:nvSpPr>
          <p:spPr bwMode="auto">
            <a:xfrm>
              <a:off x="694" y="364"/>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rPr>
                <a:t>索引表</a:t>
              </a:r>
              <a:endParaRPr kumimoji="1" lang="zh-CN" altLang="en-US" sz="2400" b="0" i="0" u="none" strike="noStrike" kern="0" cap="none" spc="0" normalizeH="0" baseline="0" noProof="0">
                <a:ln>
                  <a:noFill/>
                </a:ln>
                <a:solidFill>
                  <a:srgbClr val="000099"/>
                </a:solidFill>
                <a:effectLst/>
                <a:uLnTx/>
                <a:uFillTx/>
                <a:latin typeface="Times New Roman" panose="02020603050405020304" pitchFamily="18" charset="0"/>
                <a:ea typeface="隶书" panose="02010509060101010101" pitchFamily="49" charset="-122"/>
              </a:endParaRPr>
            </a:p>
          </p:txBody>
        </p:sp>
        <p:sp>
          <p:nvSpPr>
            <p:cNvPr id="93" name="Text Box 43"/>
            <p:cNvSpPr txBox="1">
              <a:spLocks noChangeArrowheads="1"/>
            </p:cNvSpPr>
            <p:nvPr/>
          </p:nvSpPr>
          <p:spPr bwMode="auto">
            <a:xfrm>
              <a:off x="492" y="758"/>
              <a:ext cx="228"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5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rPr>
                <a:t>1</a:t>
              </a:r>
            </a:p>
            <a:p>
              <a:pPr marL="0" marR="0" lvl="0" indent="0" defTabSz="914400" eaLnBrk="1" fontAlgn="auto" latinLnBrk="0" hangingPunct="1">
                <a:lnSpc>
                  <a:spcPct val="105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rPr>
                <a:t>2</a:t>
              </a:r>
            </a:p>
            <a:p>
              <a:pPr marL="0" marR="0" lvl="0" indent="0" defTabSz="914400" eaLnBrk="1" fontAlgn="auto" latinLnBrk="0" hangingPunct="1">
                <a:lnSpc>
                  <a:spcPct val="105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rPr>
                <a:t>3</a:t>
              </a:r>
            </a:p>
            <a:p>
              <a:pPr marL="0" marR="0" lvl="0" indent="0" defTabSz="914400" eaLnBrk="1" fontAlgn="auto" latinLnBrk="0" hangingPunct="1">
                <a:lnSpc>
                  <a:spcPct val="105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rPr>
                <a:t>4</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94" name="Line 44"/>
            <p:cNvSpPr>
              <a:spLocks noChangeShapeType="1"/>
            </p:cNvSpPr>
            <p:nvPr/>
          </p:nvSpPr>
          <p:spPr bwMode="auto">
            <a:xfrm flipV="1">
              <a:off x="1536" y="864"/>
              <a:ext cx="720" cy="48"/>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5" name="Line 45"/>
            <p:cNvSpPr>
              <a:spLocks noChangeShapeType="1"/>
            </p:cNvSpPr>
            <p:nvPr/>
          </p:nvSpPr>
          <p:spPr bwMode="auto">
            <a:xfrm>
              <a:off x="1536" y="1200"/>
              <a:ext cx="720" cy="96"/>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6" name="Line 46"/>
            <p:cNvSpPr>
              <a:spLocks noChangeShapeType="1"/>
            </p:cNvSpPr>
            <p:nvPr/>
          </p:nvSpPr>
          <p:spPr bwMode="auto">
            <a:xfrm>
              <a:off x="1536" y="1488"/>
              <a:ext cx="720" cy="240"/>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7" name="Line 47"/>
            <p:cNvSpPr>
              <a:spLocks noChangeShapeType="1"/>
            </p:cNvSpPr>
            <p:nvPr/>
          </p:nvSpPr>
          <p:spPr bwMode="auto">
            <a:xfrm>
              <a:off x="1536" y="1776"/>
              <a:ext cx="720" cy="288"/>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8" name="Text Box 48"/>
            <p:cNvSpPr txBox="1">
              <a:spLocks noChangeArrowheads="1"/>
            </p:cNvSpPr>
            <p:nvPr/>
          </p:nvSpPr>
          <p:spPr bwMode="auto">
            <a:xfrm>
              <a:off x="691" y="1898"/>
              <a:ext cx="1168"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600" b="1" i="1"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rPr>
                <a:t>max_  max</a:t>
              </a:r>
              <a:r>
                <a:rPr kumimoji="1" lang="en-US" altLang="zh-CN" sz="2600" b="1" i="1" u="none" strike="noStrike" kern="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rPr>
                <a:t>_</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600" b="1" i="1" u="none" strike="noStrike" kern="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rPr>
                <a:t>  </a:t>
              </a:r>
              <a:r>
                <a:rPr kumimoji="1" lang="en-US" altLang="zh-CN" sz="2600" b="1" i="1"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rPr>
                <a:t>key     addr</a:t>
              </a:r>
              <a:endParaRPr kumimoji="1" lang="en-US" altLang="zh-CN" sz="2600" b="0"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endParaRPr>
            </a:p>
          </p:txBody>
        </p:sp>
      </p:grpSp>
      <p:cxnSp>
        <p:nvCxnSpPr>
          <p:cNvPr id="100" name="直接连接符 99"/>
          <p:cNvCxnSpPr/>
          <p:nvPr/>
        </p:nvCxnSpPr>
        <p:spPr bwMode="auto">
          <a:xfrm>
            <a:off x="0" y="3233715"/>
            <a:ext cx="9139039"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483369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索引顺序表与分块查找</a:t>
            </a:r>
          </a:p>
        </p:txBody>
      </p:sp>
      <p:sp>
        <p:nvSpPr>
          <p:cNvPr id="3" name="内容占位符 2"/>
          <p:cNvSpPr>
            <a:spLocks noGrp="1"/>
          </p:cNvSpPr>
          <p:nvPr>
            <p:ph idx="1"/>
          </p:nvPr>
        </p:nvSpPr>
        <p:spPr/>
        <p:txBody>
          <a:bodyPr/>
          <a:lstStyle/>
          <a:p>
            <a:pPr marL="533400" indent="-533400" algn="just"/>
            <a:r>
              <a:rPr lang="zh-CN" altLang="en-US" dirty="0">
                <a:solidFill>
                  <a:srgbClr val="003366"/>
                </a:solidFill>
              </a:rPr>
              <a:t>索引顺序查找的查找成功时的平均查找长度</a:t>
            </a:r>
            <a:endParaRPr lang="en-US" altLang="zh-CN" dirty="0">
              <a:solidFill>
                <a:srgbClr val="003366"/>
              </a:solidFill>
            </a:endParaRPr>
          </a:p>
          <a:p>
            <a:pPr marL="533400" indent="-533400" algn="just">
              <a:buClr>
                <a:srgbClr val="FF7C80"/>
              </a:buClr>
              <a:buSzPct val="50000"/>
              <a:buNone/>
            </a:pPr>
            <a:r>
              <a:rPr lang="zh-CN" altLang="en-US" i="1"/>
              <a:t>          </a:t>
            </a:r>
            <a:r>
              <a:rPr lang="en-US" altLang="zh-CN" i="1">
                <a:solidFill>
                  <a:srgbClr val="FF0000"/>
                </a:solidFill>
                <a:latin typeface="Times New Roman" panose="02020603050405020304" pitchFamily="18" charset="0"/>
              </a:rPr>
              <a:t>ASL</a:t>
            </a:r>
            <a:r>
              <a:rPr lang="en-US" altLang="zh-CN" i="1" baseline="-25000">
                <a:solidFill>
                  <a:srgbClr val="FF0000"/>
                </a:solidFill>
                <a:latin typeface="Times New Roman" panose="02020603050405020304" pitchFamily="18" charset="0"/>
              </a:rPr>
              <a:t>IndexSeq</a:t>
            </a:r>
            <a:r>
              <a:rPr lang="en-US" altLang="zh-CN">
                <a:solidFill>
                  <a:srgbClr val="FF0000"/>
                </a:solidFill>
                <a:latin typeface="Times New Roman" panose="02020603050405020304" pitchFamily="18" charset="0"/>
              </a:rPr>
              <a:t> = </a:t>
            </a:r>
            <a:r>
              <a:rPr lang="en-US" altLang="zh-CN" i="1">
                <a:solidFill>
                  <a:srgbClr val="FF0000"/>
                </a:solidFill>
                <a:latin typeface="Times New Roman" panose="02020603050405020304" pitchFamily="18" charset="0"/>
              </a:rPr>
              <a:t>ASL</a:t>
            </a:r>
            <a:r>
              <a:rPr lang="en-US" altLang="zh-CN" i="1" baseline="-25000">
                <a:solidFill>
                  <a:srgbClr val="FF0000"/>
                </a:solidFill>
                <a:latin typeface="Times New Roman" panose="02020603050405020304" pitchFamily="18" charset="0"/>
              </a:rPr>
              <a:t>Index</a:t>
            </a:r>
            <a:r>
              <a:rPr lang="en-US" altLang="zh-CN" baseline="-25000">
                <a:solidFill>
                  <a:srgbClr val="FF0000"/>
                </a:solidFill>
                <a:latin typeface="Times New Roman" panose="02020603050405020304" pitchFamily="18" charset="0"/>
              </a:rPr>
              <a:t> </a:t>
            </a:r>
            <a:r>
              <a:rPr lang="en-US" altLang="zh-CN">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rPr>
              <a:t>ASL</a:t>
            </a:r>
            <a:r>
              <a:rPr lang="en-US" altLang="zh-CN" i="1" baseline="-25000">
                <a:solidFill>
                  <a:srgbClr val="FF0000"/>
                </a:solidFill>
                <a:latin typeface="Times New Roman" panose="02020603050405020304" pitchFamily="18" charset="0"/>
              </a:rPr>
              <a:t>SubList</a:t>
            </a:r>
            <a:endParaRPr lang="en-US" altLang="zh-CN" i="1" baseline="-25000" dirty="0">
              <a:solidFill>
                <a:srgbClr val="FF0000"/>
              </a:solidFill>
              <a:latin typeface="Times New Roman" panose="02020603050405020304" pitchFamily="18" charset="0"/>
            </a:endParaRPr>
          </a:p>
          <a:p>
            <a:pPr marL="533400" indent="-533400" algn="just"/>
            <a:r>
              <a:rPr lang="en-US" altLang="zh-CN" i="1">
                <a:solidFill>
                  <a:srgbClr val="FF0000"/>
                </a:solidFill>
                <a:latin typeface="Times New Roman" panose="02020603050405020304" pitchFamily="18" charset="0"/>
              </a:rPr>
              <a:t>ASL</a:t>
            </a:r>
            <a:r>
              <a:rPr lang="en-US" altLang="zh-CN" i="1" baseline="-25000">
                <a:solidFill>
                  <a:srgbClr val="FF0000"/>
                </a:solidFill>
                <a:latin typeface="Times New Roman" panose="02020603050405020304" pitchFamily="18" charset="0"/>
              </a:rPr>
              <a:t>Index</a:t>
            </a:r>
            <a:r>
              <a:rPr lang="en-US" altLang="zh-CN" baseline="-25000">
                <a:solidFill>
                  <a:srgbClr val="FF0000"/>
                </a:solidFill>
                <a:latin typeface="Times New Roman" panose="02020603050405020304" pitchFamily="18" charset="0"/>
              </a:rPr>
              <a:t> </a:t>
            </a:r>
            <a:r>
              <a:rPr lang="zh-CN" altLang="en-US" dirty="0">
                <a:solidFill>
                  <a:srgbClr val="003366"/>
                </a:solidFill>
                <a:latin typeface="Times New Roman" panose="02020603050405020304" pitchFamily="18" charset="0"/>
              </a:rPr>
              <a:t>是在索引表中查找子表位置的平均查找长度</a:t>
            </a:r>
            <a:r>
              <a:rPr lang="en-US" altLang="zh-CN" dirty="0">
                <a:solidFill>
                  <a:srgbClr val="003366"/>
                </a:solidFill>
                <a:latin typeface="Times New Roman" panose="02020603050405020304" pitchFamily="18" charset="0"/>
              </a:rPr>
              <a:t>.</a:t>
            </a:r>
          </a:p>
          <a:p>
            <a:pPr marL="533400" indent="-533400" algn="just"/>
            <a:r>
              <a:rPr lang="en-US" altLang="zh-CN" i="1">
                <a:solidFill>
                  <a:srgbClr val="FF0000"/>
                </a:solidFill>
                <a:latin typeface="Times New Roman" panose="02020603050405020304" pitchFamily="18" charset="0"/>
              </a:rPr>
              <a:t>ASL</a:t>
            </a:r>
            <a:r>
              <a:rPr lang="en-US" altLang="zh-CN" i="1" baseline="-25000">
                <a:solidFill>
                  <a:srgbClr val="FF0000"/>
                </a:solidFill>
                <a:latin typeface="Times New Roman" panose="02020603050405020304" pitchFamily="18" charset="0"/>
              </a:rPr>
              <a:t>SubList </a:t>
            </a:r>
            <a:r>
              <a:rPr lang="zh-CN" altLang="en-US" dirty="0">
                <a:solidFill>
                  <a:srgbClr val="003366"/>
                </a:solidFill>
                <a:latin typeface="Times New Roman" panose="02020603050405020304" pitchFamily="18" charset="0"/>
              </a:rPr>
              <a:t>是在子表内查找元素位置的查找成功的平均查找长度。</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102</a:t>
            </a:fld>
            <a:endParaRPr lang="en-US" altLang="zh-CN"/>
          </a:p>
        </p:txBody>
      </p:sp>
    </p:spTree>
    <p:extLst>
      <p:ext uri="{BB962C8B-B14F-4D97-AF65-F5344CB8AC3E}">
        <p14:creationId xmlns:p14="http://schemas.microsoft.com/office/powerpoint/2010/main" val="3642239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多级索引与</a:t>
            </a:r>
            <a:r>
              <a:rPr lang="en-US" altLang="zh-CN" dirty="0">
                <a:latin typeface="Times New Roman" panose="02020603050405020304" pitchFamily="18" charset="0"/>
                <a:ea typeface="仿宋_GB2312" pitchFamily="49" charset="-122"/>
              </a:rPr>
              <a:t>m </a:t>
            </a:r>
            <a:r>
              <a:rPr lang="zh-CN" altLang="en-US" dirty="0">
                <a:latin typeface="Times New Roman" panose="02020603050405020304" pitchFamily="18" charset="0"/>
                <a:ea typeface="仿宋_GB2312" pitchFamily="49" charset="-122"/>
              </a:rPr>
              <a:t>叉查找树</a:t>
            </a:r>
            <a:endParaRPr lang="zh-CN" altLang="en-US" dirty="0"/>
          </a:p>
        </p:txBody>
      </p:sp>
      <p:sp>
        <p:nvSpPr>
          <p:cNvPr id="3" name="内容占位符 2"/>
          <p:cNvSpPr>
            <a:spLocks noGrp="1"/>
          </p:cNvSpPr>
          <p:nvPr>
            <p:ph idx="1"/>
          </p:nvPr>
        </p:nvSpPr>
        <p:spPr/>
        <p:txBody>
          <a:bodyPr/>
          <a:lstStyle/>
          <a:p>
            <a:r>
              <a:rPr lang="zh-CN" altLang="en-US" dirty="0"/>
              <a:t>当数据元素数目特别大，索引表本身很大，在内存中放不下，需要分批多次读取外存才能把索引表查找一遍。</a:t>
            </a:r>
          </a:p>
          <a:p>
            <a:r>
              <a:rPr lang="zh-CN" altLang="en-US" dirty="0"/>
              <a:t>此时</a:t>
            </a:r>
            <a:r>
              <a:rPr lang="en-US" altLang="zh-CN" dirty="0"/>
              <a:t>, </a:t>
            </a:r>
            <a:r>
              <a:rPr lang="zh-CN" altLang="en-US" dirty="0"/>
              <a:t>可以建立索引的索引（</a:t>
            </a:r>
            <a:r>
              <a:rPr lang="zh-CN" altLang="en-US" dirty="0">
                <a:solidFill>
                  <a:srgbClr val="FF0000"/>
                </a:solidFill>
              </a:rPr>
              <a:t>二级索引</a:t>
            </a:r>
            <a:r>
              <a:rPr lang="zh-CN" altLang="en-US" dirty="0"/>
              <a:t>）。二级索引中一个索引项对应一个索引块，登记该索引块的最大关键码及该索引块的存储地址。</a:t>
            </a:r>
          </a:p>
          <a:p>
            <a:r>
              <a:rPr lang="zh-CN" altLang="en-US" dirty="0"/>
              <a:t>如果二级索引在内存中也放不下，需要分为许多块多次从外存读入。可以建立二级索引的索引（</a:t>
            </a:r>
            <a:r>
              <a:rPr lang="zh-CN" altLang="en-US" dirty="0">
                <a:solidFill>
                  <a:srgbClr val="FF0000"/>
                </a:solidFill>
              </a:rPr>
              <a:t>三级索引</a:t>
            </a:r>
            <a:r>
              <a:rPr lang="zh-CN" altLang="en-US" dirty="0"/>
              <a:t>）。</a:t>
            </a:r>
            <a:endParaRPr lang="en-US" altLang="zh-CN" dirty="0"/>
          </a:p>
          <a:p>
            <a:r>
              <a:rPr lang="zh-CN" altLang="en-US" dirty="0"/>
              <a:t>这时，访问外存次数等于读入索引次数再加上 </a:t>
            </a:r>
            <a:r>
              <a:rPr lang="en-US" altLang="zh-CN" dirty="0"/>
              <a:t>1 </a:t>
            </a:r>
            <a:r>
              <a:rPr lang="zh-CN" altLang="en-US" dirty="0"/>
              <a:t>次读取元素。</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103</a:t>
            </a:fld>
            <a:endParaRPr lang="en-US" altLang="zh-CN"/>
          </a:p>
        </p:txBody>
      </p:sp>
    </p:spTree>
    <p:extLst>
      <p:ext uri="{BB962C8B-B14F-4D97-AF65-F5344CB8AC3E}">
        <p14:creationId xmlns:p14="http://schemas.microsoft.com/office/powerpoint/2010/main" val="28014733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多级索引与</a:t>
            </a:r>
            <a:r>
              <a:rPr lang="en-US" altLang="zh-CN" dirty="0">
                <a:latin typeface="Times New Roman" panose="02020603050405020304" pitchFamily="18" charset="0"/>
                <a:ea typeface="仿宋_GB2312" pitchFamily="49" charset="-122"/>
              </a:rPr>
              <a:t>m </a:t>
            </a:r>
            <a:r>
              <a:rPr lang="zh-CN" altLang="en-US" dirty="0">
                <a:latin typeface="Times New Roman" panose="02020603050405020304" pitchFamily="18" charset="0"/>
                <a:ea typeface="仿宋_GB2312" pitchFamily="49" charset="-122"/>
              </a:rPr>
              <a:t>叉查找树</a:t>
            </a:r>
            <a:endParaRPr lang="zh-CN" altLang="en-US" dirty="0"/>
          </a:p>
        </p:txBody>
      </p:sp>
      <p:sp>
        <p:nvSpPr>
          <p:cNvPr id="3" name="内容占位符 2"/>
          <p:cNvSpPr>
            <a:spLocks noGrp="1"/>
          </p:cNvSpPr>
          <p:nvPr>
            <p:ph idx="1"/>
          </p:nvPr>
        </p:nvSpPr>
        <p:spPr/>
        <p:txBody>
          <a:bodyPr/>
          <a:lstStyle/>
          <a:p>
            <a:r>
              <a:rPr lang="zh-CN" altLang="en-US" dirty="0"/>
              <a:t>树中每</a:t>
            </a:r>
            <a:r>
              <a:rPr lang="zh-CN" altLang="en-US" dirty="0">
                <a:solidFill>
                  <a:srgbClr val="FF0000"/>
                </a:solidFill>
              </a:rPr>
              <a:t>一个分支结点表示一个索引块</a:t>
            </a:r>
            <a:r>
              <a:rPr lang="en-US" altLang="zh-CN" dirty="0"/>
              <a:t>,  </a:t>
            </a:r>
            <a:r>
              <a:rPr lang="zh-CN" altLang="en-US" dirty="0"/>
              <a:t>每个索引项给出各子树结点的</a:t>
            </a:r>
            <a:r>
              <a:rPr lang="zh-CN" altLang="en-US" dirty="0">
                <a:solidFill>
                  <a:srgbClr val="FF0000"/>
                </a:solidFill>
              </a:rPr>
              <a:t>最大关键码</a:t>
            </a:r>
            <a:r>
              <a:rPr lang="zh-CN" altLang="en-US" dirty="0"/>
              <a:t>和结点地址。</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104</a:t>
            </a:fld>
            <a:endParaRPr lang="en-US" altLang="zh-CN"/>
          </a:p>
        </p:txBody>
      </p:sp>
      <p:grpSp>
        <p:nvGrpSpPr>
          <p:cNvPr id="5" name="Group 52"/>
          <p:cNvGrpSpPr>
            <a:grpSpLocks/>
          </p:cNvGrpSpPr>
          <p:nvPr/>
        </p:nvGrpSpPr>
        <p:grpSpPr bwMode="auto">
          <a:xfrm>
            <a:off x="457200" y="2402475"/>
            <a:ext cx="8474075" cy="3881438"/>
            <a:chOff x="249" y="234"/>
            <a:chExt cx="5338" cy="2445"/>
          </a:xfrm>
        </p:grpSpPr>
        <p:sp>
          <p:nvSpPr>
            <p:cNvPr id="6" name="Rectangle 2"/>
            <p:cNvSpPr>
              <a:spLocks noChangeArrowheads="1"/>
            </p:cNvSpPr>
            <p:nvPr/>
          </p:nvSpPr>
          <p:spPr bwMode="auto">
            <a:xfrm>
              <a:off x="394" y="1318"/>
              <a:ext cx="1574"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7" name="Line 3"/>
            <p:cNvSpPr>
              <a:spLocks noChangeShapeType="1"/>
            </p:cNvSpPr>
            <p:nvPr/>
          </p:nvSpPr>
          <p:spPr bwMode="auto">
            <a:xfrm>
              <a:off x="4896"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 name="Line 4"/>
            <p:cNvSpPr>
              <a:spLocks noChangeShapeType="1"/>
            </p:cNvSpPr>
            <p:nvPr/>
          </p:nvSpPr>
          <p:spPr bwMode="auto">
            <a:xfrm>
              <a:off x="768"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 name="Line 5"/>
            <p:cNvSpPr>
              <a:spLocks noChangeShapeType="1"/>
            </p:cNvSpPr>
            <p:nvPr/>
          </p:nvSpPr>
          <p:spPr bwMode="auto">
            <a:xfrm>
              <a:off x="1440"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 name="Rectangle 7"/>
            <p:cNvSpPr>
              <a:spLocks noChangeArrowheads="1"/>
            </p:cNvSpPr>
            <p:nvPr/>
          </p:nvSpPr>
          <p:spPr bwMode="auto">
            <a:xfrm>
              <a:off x="288" y="2016"/>
              <a:ext cx="480"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 name="Text Box 8"/>
            <p:cNvSpPr txBox="1">
              <a:spLocks noChangeArrowheads="1"/>
            </p:cNvSpPr>
            <p:nvPr/>
          </p:nvSpPr>
          <p:spPr bwMode="auto">
            <a:xfrm>
              <a:off x="249"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02 06</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12" name="Rectangle 9"/>
            <p:cNvSpPr>
              <a:spLocks noChangeArrowheads="1"/>
            </p:cNvSpPr>
            <p:nvPr/>
          </p:nvSpPr>
          <p:spPr bwMode="auto">
            <a:xfrm>
              <a:off x="960" y="2016"/>
              <a:ext cx="480"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 name="Text Box 10"/>
            <p:cNvSpPr txBox="1">
              <a:spLocks noChangeArrowheads="1"/>
            </p:cNvSpPr>
            <p:nvPr/>
          </p:nvSpPr>
          <p:spPr bwMode="auto">
            <a:xfrm>
              <a:off x="911"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11 15</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14" name="Rectangle 11"/>
            <p:cNvSpPr>
              <a:spLocks noChangeArrowheads="1"/>
            </p:cNvSpPr>
            <p:nvPr/>
          </p:nvSpPr>
          <p:spPr bwMode="auto">
            <a:xfrm>
              <a:off x="1642" y="2016"/>
              <a:ext cx="518"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5" name="Text Box 12"/>
            <p:cNvSpPr txBox="1">
              <a:spLocks noChangeArrowheads="1"/>
            </p:cNvSpPr>
            <p:nvPr/>
          </p:nvSpPr>
          <p:spPr bwMode="auto">
            <a:xfrm>
              <a:off x="1632"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18 23</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16" name="Line 13"/>
            <p:cNvSpPr>
              <a:spLocks noChangeShapeType="1"/>
            </p:cNvSpPr>
            <p:nvPr/>
          </p:nvSpPr>
          <p:spPr bwMode="auto">
            <a:xfrm>
              <a:off x="2160"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 name="Rectangle 14"/>
            <p:cNvSpPr>
              <a:spLocks noChangeArrowheads="1"/>
            </p:cNvSpPr>
            <p:nvPr/>
          </p:nvSpPr>
          <p:spPr bwMode="auto">
            <a:xfrm>
              <a:off x="2352" y="2016"/>
              <a:ext cx="480"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 name="Text Box 15"/>
            <p:cNvSpPr txBox="1">
              <a:spLocks noChangeArrowheads="1"/>
            </p:cNvSpPr>
            <p:nvPr/>
          </p:nvSpPr>
          <p:spPr bwMode="auto">
            <a:xfrm>
              <a:off x="2332"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29 32</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19" name="Line 16"/>
            <p:cNvSpPr>
              <a:spLocks noChangeShapeType="1"/>
            </p:cNvSpPr>
            <p:nvPr/>
          </p:nvSpPr>
          <p:spPr bwMode="auto">
            <a:xfrm>
              <a:off x="2832"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0" name="Rectangle 17"/>
            <p:cNvSpPr>
              <a:spLocks noChangeArrowheads="1"/>
            </p:cNvSpPr>
            <p:nvPr/>
          </p:nvSpPr>
          <p:spPr bwMode="auto">
            <a:xfrm>
              <a:off x="3024" y="2016"/>
              <a:ext cx="480"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 name="Text Box 18"/>
            <p:cNvSpPr txBox="1">
              <a:spLocks noChangeArrowheads="1"/>
            </p:cNvSpPr>
            <p:nvPr/>
          </p:nvSpPr>
          <p:spPr bwMode="auto">
            <a:xfrm>
              <a:off x="3004"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38 41</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2" name="Line 19"/>
            <p:cNvSpPr>
              <a:spLocks noChangeShapeType="1"/>
            </p:cNvSpPr>
            <p:nvPr/>
          </p:nvSpPr>
          <p:spPr bwMode="auto">
            <a:xfrm>
              <a:off x="3504"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3" name="Rectangle 20"/>
            <p:cNvSpPr>
              <a:spLocks noChangeArrowheads="1"/>
            </p:cNvSpPr>
            <p:nvPr/>
          </p:nvSpPr>
          <p:spPr bwMode="auto">
            <a:xfrm>
              <a:off x="3696" y="2016"/>
              <a:ext cx="528"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4" name="Text Box 21"/>
            <p:cNvSpPr txBox="1">
              <a:spLocks noChangeArrowheads="1"/>
            </p:cNvSpPr>
            <p:nvPr/>
          </p:nvSpPr>
          <p:spPr bwMode="auto">
            <a:xfrm>
              <a:off x="3696"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45 49</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5" name="Line 22"/>
            <p:cNvSpPr>
              <a:spLocks noChangeShapeType="1"/>
            </p:cNvSpPr>
            <p:nvPr/>
          </p:nvSpPr>
          <p:spPr bwMode="auto">
            <a:xfrm>
              <a:off x="4224" y="2160"/>
              <a:ext cx="192" cy="0"/>
            </a:xfrm>
            <a:prstGeom prst="line">
              <a:avLst/>
            </a:prstGeom>
            <a:noFill/>
            <a:ln w="28575">
              <a:solidFill>
                <a:srgbClr val="0099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6" name="Rectangle 23"/>
            <p:cNvSpPr>
              <a:spLocks noChangeArrowheads="1"/>
            </p:cNvSpPr>
            <p:nvPr/>
          </p:nvSpPr>
          <p:spPr bwMode="auto">
            <a:xfrm>
              <a:off x="4416" y="2016"/>
              <a:ext cx="480"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 name="Text Box 24"/>
            <p:cNvSpPr txBox="1">
              <a:spLocks noChangeArrowheads="1"/>
            </p:cNvSpPr>
            <p:nvPr/>
          </p:nvSpPr>
          <p:spPr bwMode="auto">
            <a:xfrm>
              <a:off x="4367"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52 60</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8" name="Rectangle 25"/>
            <p:cNvSpPr>
              <a:spLocks noChangeArrowheads="1"/>
            </p:cNvSpPr>
            <p:nvPr/>
          </p:nvSpPr>
          <p:spPr bwMode="auto">
            <a:xfrm>
              <a:off x="5088" y="2016"/>
              <a:ext cx="480"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9" name="Text Box 26"/>
            <p:cNvSpPr txBox="1">
              <a:spLocks noChangeArrowheads="1"/>
            </p:cNvSpPr>
            <p:nvPr/>
          </p:nvSpPr>
          <p:spPr bwMode="auto">
            <a:xfrm>
              <a:off x="5039" y="200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77 95</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30" name="Text Box 27"/>
            <p:cNvSpPr txBox="1">
              <a:spLocks noChangeArrowheads="1"/>
            </p:cNvSpPr>
            <p:nvPr/>
          </p:nvSpPr>
          <p:spPr bwMode="auto">
            <a:xfrm>
              <a:off x="1286" y="231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31" name="Text Box 28"/>
            <p:cNvSpPr txBox="1">
              <a:spLocks noChangeArrowheads="1"/>
            </p:cNvSpPr>
            <p:nvPr/>
          </p:nvSpPr>
          <p:spPr bwMode="auto">
            <a:xfrm>
              <a:off x="356" y="1282"/>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(06,  ) (15,  ) (23,  )</a:t>
              </a:r>
            </a:p>
          </p:txBody>
        </p:sp>
        <p:sp>
          <p:nvSpPr>
            <p:cNvPr id="32" name="Rectangle 29"/>
            <p:cNvSpPr>
              <a:spLocks noChangeArrowheads="1"/>
            </p:cNvSpPr>
            <p:nvPr/>
          </p:nvSpPr>
          <p:spPr bwMode="auto">
            <a:xfrm>
              <a:off x="2198" y="1318"/>
              <a:ext cx="1574"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33" name="Text Box 30"/>
            <p:cNvSpPr txBox="1">
              <a:spLocks noChangeArrowheads="1"/>
            </p:cNvSpPr>
            <p:nvPr/>
          </p:nvSpPr>
          <p:spPr bwMode="auto">
            <a:xfrm>
              <a:off x="2193" y="1305"/>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(32,  ) (41,  ) (49,  )</a:t>
              </a:r>
            </a:p>
          </p:txBody>
        </p:sp>
        <p:sp>
          <p:nvSpPr>
            <p:cNvPr id="34" name="Rectangle 31"/>
            <p:cNvSpPr>
              <a:spLocks noChangeArrowheads="1"/>
            </p:cNvSpPr>
            <p:nvPr/>
          </p:nvSpPr>
          <p:spPr bwMode="auto">
            <a:xfrm>
              <a:off x="3974" y="1318"/>
              <a:ext cx="1574"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35" name="Text Box 32"/>
            <p:cNvSpPr txBox="1">
              <a:spLocks noChangeArrowheads="1"/>
            </p:cNvSpPr>
            <p:nvPr/>
          </p:nvSpPr>
          <p:spPr bwMode="auto">
            <a:xfrm>
              <a:off x="3985" y="1305"/>
              <a:ext cx="11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(60,  ) (95,  ) </a:t>
              </a:r>
            </a:p>
          </p:txBody>
        </p:sp>
        <p:sp>
          <p:nvSpPr>
            <p:cNvPr id="36" name="Rectangle 33"/>
            <p:cNvSpPr>
              <a:spLocks noChangeArrowheads="1"/>
            </p:cNvSpPr>
            <p:nvPr/>
          </p:nvSpPr>
          <p:spPr bwMode="auto">
            <a:xfrm>
              <a:off x="2218" y="624"/>
              <a:ext cx="1574" cy="28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37" name="Text Box 34"/>
            <p:cNvSpPr txBox="1">
              <a:spLocks noChangeArrowheads="1"/>
            </p:cNvSpPr>
            <p:nvPr/>
          </p:nvSpPr>
          <p:spPr bwMode="auto">
            <a:xfrm>
              <a:off x="2208" y="602"/>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(23,  ) (49,  ) (95,  )</a:t>
              </a:r>
            </a:p>
          </p:txBody>
        </p:sp>
        <p:sp>
          <p:nvSpPr>
            <p:cNvPr id="38" name="Line 35"/>
            <p:cNvSpPr>
              <a:spLocks noChangeShapeType="1"/>
            </p:cNvSpPr>
            <p:nvPr/>
          </p:nvSpPr>
          <p:spPr bwMode="auto">
            <a:xfrm flipH="1">
              <a:off x="3024" y="384"/>
              <a:ext cx="96"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39" name="Text Box 36"/>
            <p:cNvSpPr txBox="1">
              <a:spLocks noChangeArrowheads="1"/>
            </p:cNvSpPr>
            <p:nvPr/>
          </p:nvSpPr>
          <p:spPr bwMode="auto">
            <a:xfrm>
              <a:off x="3120" y="234"/>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1"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root</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40" name="Line 37"/>
            <p:cNvSpPr>
              <a:spLocks noChangeShapeType="1"/>
            </p:cNvSpPr>
            <p:nvPr/>
          </p:nvSpPr>
          <p:spPr bwMode="auto">
            <a:xfrm flipH="1">
              <a:off x="1776" y="768"/>
              <a:ext cx="864"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1" name="Line 38"/>
            <p:cNvSpPr>
              <a:spLocks noChangeShapeType="1"/>
            </p:cNvSpPr>
            <p:nvPr/>
          </p:nvSpPr>
          <p:spPr bwMode="auto">
            <a:xfrm flipH="1">
              <a:off x="3120" y="768"/>
              <a:ext cx="0"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2" name="Line 39"/>
            <p:cNvSpPr>
              <a:spLocks noChangeShapeType="1"/>
            </p:cNvSpPr>
            <p:nvPr/>
          </p:nvSpPr>
          <p:spPr bwMode="auto">
            <a:xfrm>
              <a:off x="3648" y="768"/>
              <a:ext cx="720"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3" name="Line 40"/>
            <p:cNvSpPr>
              <a:spLocks noChangeShapeType="1"/>
            </p:cNvSpPr>
            <p:nvPr/>
          </p:nvSpPr>
          <p:spPr bwMode="auto">
            <a:xfrm flipH="1">
              <a:off x="624" y="1440"/>
              <a:ext cx="192"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4" name="Line 41"/>
            <p:cNvSpPr>
              <a:spLocks noChangeShapeType="1"/>
            </p:cNvSpPr>
            <p:nvPr/>
          </p:nvSpPr>
          <p:spPr bwMode="auto">
            <a:xfrm flipH="1">
              <a:off x="1200" y="1440"/>
              <a:ext cx="96"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5" name="Line 42"/>
            <p:cNvSpPr>
              <a:spLocks noChangeShapeType="1"/>
            </p:cNvSpPr>
            <p:nvPr/>
          </p:nvSpPr>
          <p:spPr bwMode="auto">
            <a:xfrm>
              <a:off x="1824" y="1440"/>
              <a:ext cx="48"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6" name="Line 43"/>
            <p:cNvSpPr>
              <a:spLocks noChangeShapeType="1"/>
            </p:cNvSpPr>
            <p:nvPr/>
          </p:nvSpPr>
          <p:spPr bwMode="auto">
            <a:xfrm flipH="1">
              <a:off x="2592" y="1440"/>
              <a:ext cx="0"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7" name="Line 44"/>
            <p:cNvSpPr>
              <a:spLocks noChangeShapeType="1"/>
            </p:cNvSpPr>
            <p:nvPr/>
          </p:nvSpPr>
          <p:spPr bwMode="auto">
            <a:xfrm>
              <a:off x="3120" y="1440"/>
              <a:ext cx="96"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8" name="Line 45"/>
            <p:cNvSpPr>
              <a:spLocks noChangeShapeType="1"/>
            </p:cNvSpPr>
            <p:nvPr/>
          </p:nvSpPr>
          <p:spPr bwMode="auto">
            <a:xfrm>
              <a:off x="3648" y="1440"/>
              <a:ext cx="288"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49" name="Line 46"/>
            <p:cNvSpPr>
              <a:spLocks noChangeShapeType="1"/>
            </p:cNvSpPr>
            <p:nvPr/>
          </p:nvSpPr>
          <p:spPr bwMode="auto">
            <a:xfrm>
              <a:off x="4368" y="1440"/>
              <a:ext cx="240"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50" name="Line 47"/>
            <p:cNvSpPr>
              <a:spLocks noChangeShapeType="1"/>
            </p:cNvSpPr>
            <p:nvPr/>
          </p:nvSpPr>
          <p:spPr bwMode="auto">
            <a:xfrm>
              <a:off x="4896" y="1440"/>
              <a:ext cx="384" cy="576"/>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51" name="Line 48"/>
            <p:cNvSpPr>
              <a:spLocks noChangeShapeType="1"/>
            </p:cNvSpPr>
            <p:nvPr/>
          </p:nvSpPr>
          <p:spPr bwMode="auto">
            <a:xfrm flipV="1">
              <a:off x="480" y="2304"/>
              <a:ext cx="0"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52" name="Text Box 49"/>
            <p:cNvSpPr txBox="1">
              <a:spLocks noChangeArrowheads="1"/>
            </p:cNvSpPr>
            <p:nvPr/>
          </p:nvSpPr>
          <p:spPr bwMode="auto">
            <a:xfrm>
              <a:off x="480" y="2352"/>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1" u="none" strike="noStrike" kern="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rPr>
                <a:t>head</a:t>
              </a:r>
              <a:endParaRPr kumimoji="1" lang="en-US" altLang="zh-CN" sz="2400" b="0"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5421558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多级索引与</a:t>
            </a:r>
            <a:r>
              <a:rPr lang="en-US" altLang="zh-CN" dirty="0">
                <a:latin typeface="Times New Roman" panose="02020603050405020304" pitchFamily="18" charset="0"/>
                <a:ea typeface="仿宋_GB2312" pitchFamily="49" charset="-122"/>
              </a:rPr>
              <a:t>m </a:t>
            </a:r>
            <a:r>
              <a:rPr lang="zh-CN" altLang="en-US" dirty="0">
                <a:latin typeface="Times New Roman" panose="02020603050405020304" pitchFamily="18" charset="0"/>
                <a:ea typeface="仿宋_GB2312" pitchFamily="49" charset="-122"/>
              </a:rPr>
              <a:t>叉查找树</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ea typeface="仿宋_GB2312" pitchFamily="49" charset="-122"/>
              </a:rPr>
              <a:t>m </a:t>
            </a:r>
            <a:r>
              <a:rPr lang="zh-CN" altLang="en-US" dirty="0">
                <a:latin typeface="Times New Roman" panose="02020603050405020304" pitchFamily="18" charset="0"/>
                <a:ea typeface="仿宋_GB2312" pitchFamily="49" charset="-122"/>
              </a:rPr>
              <a:t>叉查找树：</a:t>
            </a:r>
            <a:r>
              <a:rPr lang="zh-CN" altLang="en-US" dirty="0">
                <a:solidFill>
                  <a:srgbClr val="003366"/>
                </a:solidFill>
                <a:latin typeface="Times New Roman" panose="02020603050405020304" pitchFamily="18" charset="0"/>
              </a:rPr>
              <a:t>树的叶结点中各索引项给出在数据表中存放的元素的关键码和存放地址</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105</a:t>
            </a:fld>
            <a:endParaRPr lang="en-US" altLang="zh-CN"/>
          </a:p>
        </p:txBody>
      </p:sp>
      <p:grpSp>
        <p:nvGrpSpPr>
          <p:cNvPr id="149" name="Group 148"/>
          <p:cNvGrpSpPr>
            <a:grpSpLocks/>
          </p:cNvGrpSpPr>
          <p:nvPr/>
        </p:nvGrpSpPr>
        <p:grpSpPr bwMode="auto">
          <a:xfrm>
            <a:off x="411241" y="2246313"/>
            <a:ext cx="8713788" cy="4383087"/>
            <a:chOff x="181" y="1357"/>
            <a:chExt cx="5226" cy="2761"/>
          </a:xfrm>
        </p:grpSpPr>
        <p:sp>
          <p:nvSpPr>
            <p:cNvPr id="150" name="Line 2"/>
            <p:cNvSpPr>
              <a:spLocks noChangeShapeType="1"/>
            </p:cNvSpPr>
            <p:nvPr/>
          </p:nvSpPr>
          <p:spPr bwMode="auto">
            <a:xfrm>
              <a:off x="2309" y="1529"/>
              <a:ext cx="1418"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1" name="Line 3"/>
            <p:cNvSpPr>
              <a:spLocks noChangeShapeType="1"/>
            </p:cNvSpPr>
            <p:nvPr/>
          </p:nvSpPr>
          <p:spPr bwMode="auto">
            <a:xfrm flipH="1">
              <a:off x="890" y="1529"/>
              <a:ext cx="1419"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2" name="Line 4"/>
            <p:cNvSpPr>
              <a:spLocks noChangeShapeType="1"/>
            </p:cNvSpPr>
            <p:nvPr/>
          </p:nvSpPr>
          <p:spPr bwMode="auto">
            <a:xfrm>
              <a:off x="890" y="2585"/>
              <a:ext cx="152"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3" name="Line 5"/>
            <p:cNvSpPr>
              <a:spLocks noChangeShapeType="1"/>
            </p:cNvSpPr>
            <p:nvPr/>
          </p:nvSpPr>
          <p:spPr bwMode="auto">
            <a:xfrm flipH="1">
              <a:off x="738"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4" name="Line 6"/>
            <p:cNvSpPr>
              <a:spLocks noChangeShapeType="1"/>
            </p:cNvSpPr>
            <p:nvPr/>
          </p:nvSpPr>
          <p:spPr bwMode="auto">
            <a:xfrm flipV="1">
              <a:off x="890"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5" name="Oval 7"/>
            <p:cNvSpPr>
              <a:spLocks noChangeArrowheads="1"/>
            </p:cNvSpPr>
            <p:nvPr/>
          </p:nvSpPr>
          <p:spPr bwMode="auto">
            <a:xfrm>
              <a:off x="840"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56" name="Line 8"/>
            <p:cNvSpPr>
              <a:spLocks noChangeShapeType="1"/>
            </p:cNvSpPr>
            <p:nvPr/>
          </p:nvSpPr>
          <p:spPr bwMode="auto">
            <a:xfrm>
              <a:off x="434" y="2585"/>
              <a:ext cx="138"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7" name="Line 9"/>
            <p:cNvSpPr>
              <a:spLocks noChangeShapeType="1"/>
            </p:cNvSpPr>
            <p:nvPr/>
          </p:nvSpPr>
          <p:spPr bwMode="auto">
            <a:xfrm flipH="1">
              <a:off x="282"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8" name="Text Box 10"/>
            <p:cNvSpPr txBox="1">
              <a:spLocks noChangeArrowheads="1"/>
            </p:cNvSpPr>
            <p:nvPr/>
          </p:nvSpPr>
          <p:spPr bwMode="auto">
            <a:xfrm>
              <a:off x="981" y="3791"/>
              <a:ext cx="38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800" b="1" i="0" u="none" strike="noStrike" kern="0" cap="none" spc="0" normalizeH="0" baseline="0" noProof="0">
                  <a:ln>
                    <a:noFill/>
                  </a:ln>
                  <a:solidFill>
                    <a:srgbClr val="CC0000"/>
                  </a:solidFill>
                  <a:effectLst/>
                  <a:uLnTx/>
                  <a:uFillTx/>
                  <a:latin typeface="Times New Roman" panose="02020603050405020304" pitchFamily="18" charset="0"/>
                  <a:ea typeface="仿宋_GB2312" pitchFamily="49" charset="-122"/>
                </a:rPr>
                <a:t>多级索引结构形成 </a:t>
              </a:r>
              <a:r>
                <a:rPr kumimoji="1" lang="en-US" altLang="zh-CN" sz="2800" b="1" i="1" u="none" strike="noStrike" kern="0" cap="none" spc="0" normalizeH="0" baseline="0" noProof="0">
                  <a:ln>
                    <a:noFill/>
                  </a:ln>
                  <a:solidFill>
                    <a:srgbClr val="CC0000"/>
                  </a:solidFill>
                  <a:effectLst/>
                  <a:uLnTx/>
                  <a:uFillTx/>
                  <a:latin typeface="Times New Roman" panose="02020603050405020304" pitchFamily="18" charset="0"/>
                  <a:ea typeface="仿宋_GB2312" pitchFamily="49" charset="-122"/>
                </a:rPr>
                <a:t>m </a:t>
              </a:r>
              <a:r>
                <a:rPr kumimoji="1" lang="zh-CN" altLang="en-US" sz="2800" b="1" i="0" u="none" strike="noStrike" kern="0" cap="none" spc="0" normalizeH="0" baseline="0" noProof="0">
                  <a:ln>
                    <a:noFill/>
                  </a:ln>
                  <a:solidFill>
                    <a:srgbClr val="CC0000"/>
                  </a:solidFill>
                  <a:effectLst/>
                  <a:uLnTx/>
                  <a:uFillTx/>
                  <a:latin typeface="Times New Roman" panose="02020603050405020304" pitchFamily="18" charset="0"/>
                  <a:ea typeface="仿宋_GB2312" pitchFamily="49" charset="-122"/>
                </a:rPr>
                <a:t>路查找树</a:t>
              </a:r>
            </a:p>
          </p:txBody>
        </p:sp>
        <p:sp>
          <p:nvSpPr>
            <p:cNvPr id="159" name="Rectangle 11"/>
            <p:cNvSpPr>
              <a:spLocks noChangeArrowheads="1"/>
            </p:cNvSpPr>
            <p:nvPr/>
          </p:nvSpPr>
          <p:spPr bwMode="auto">
            <a:xfrm>
              <a:off x="232"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0" name="Rectangle 12"/>
            <p:cNvSpPr>
              <a:spLocks noChangeArrowheads="1"/>
            </p:cNvSpPr>
            <p:nvPr/>
          </p:nvSpPr>
          <p:spPr bwMode="auto">
            <a:xfrm>
              <a:off x="384"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1" name="Line 13"/>
            <p:cNvSpPr>
              <a:spLocks noChangeShapeType="1"/>
            </p:cNvSpPr>
            <p:nvPr/>
          </p:nvSpPr>
          <p:spPr bwMode="auto">
            <a:xfrm flipV="1">
              <a:off x="282"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2" name="Line 14"/>
            <p:cNvSpPr>
              <a:spLocks noChangeShapeType="1"/>
            </p:cNvSpPr>
            <p:nvPr/>
          </p:nvSpPr>
          <p:spPr bwMode="auto">
            <a:xfrm flipV="1">
              <a:off x="434"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3" name="Oval 15"/>
            <p:cNvSpPr>
              <a:spLocks noChangeArrowheads="1"/>
            </p:cNvSpPr>
            <p:nvPr/>
          </p:nvSpPr>
          <p:spPr bwMode="auto">
            <a:xfrm>
              <a:off x="232"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4" name="Oval 16"/>
            <p:cNvSpPr>
              <a:spLocks noChangeArrowheads="1"/>
            </p:cNvSpPr>
            <p:nvPr/>
          </p:nvSpPr>
          <p:spPr bwMode="auto">
            <a:xfrm>
              <a:off x="384"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5" name="Rectangle 17"/>
            <p:cNvSpPr>
              <a:spLocks noChangeArrowheads="1"/>
            </p:cNvSpPr>
            <p:nvPr/>
          </p:nvSpPr>
          <p:spPr bwMode="auto">
            <a:xfrm>
              <a:off x="536"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6" name="Line 18"/>
            <p:cNvSpPr>
              <a:spLocks noChangeShapeType="1"/>
            </p:cNvSpPr>
            <p:nvPr/>
          </p:nvSpPr>
          <p:spPr bwMode="auto">
            <a:xfrm flipV="1">
              <a:off x="586"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7" name="Oval 19"/>
            <p:cNvSpPr>
              <a:spLocks noChangeArrowheads="1"/>
            </p:cNvSpPr>
            <p:nvPr/>
          </p:nvSpPr>
          <p:spPr bwMode="auto">
            <a:xfrm>
              <a:off x="536"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8" name="Rectangle 20"/>
            <p:cNvSpPr>
              <a:spLocks noChangeArrowheads="1"/>
            </p:cNvSpPr>
            <p:nvPr/>
          </p:nvSpPr>
          <p:spPr bwMode="auto">
            <a:xfrm>
              <a:off x="688"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9" name="Line 21"/>
            <p:cNvSpPr>
              <a:spLocks noChangeShapeType="1"/>
            </p:cNvSpPr>
            <p:nvPr/>
          </p:nvSpPr>
          <p:spPr bwMode="auto">
            <a:xfrm flipV="1">
              <a:off x="738"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0" name="Oval 22"/>
            <p:cNvSpPr>
              <a:spLocks noChangeArrowheads="1"/>
            </p:cNvSpPr>
            <p:nvPr/>
          </p:nvSpPr>
          <p:spPr bwMode="auto">
            <a:xfrm>
              <a:off x="688"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1" name="Rectangle 23"/>
            <p:cNvSpPr>
              <a:spLocks noChangeArrowheads="1"/>
            </p:cNvSpPr>
            <p:nvPr/>
          </p:nvSpPr>
          <p:spPr bwMode="auto">
            <a:xfrm>
              <a:off x="840"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2" name="Line 24"/>
            <p:cNvSpPr>
              <a:spLocks noChangeShapeType="1"/>
            </p:cNvSpPr>
            <p:nvPr/>
          </p:nvSpPr>
          <p:spPr bwMode="auto">
            <a:xfrm flipV="1">
              <a:off x="890"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3" name="Oval 25"/>
            <p:cNvSpPr>
              <a:spLocks noChangeArrowheads="1"/>
            </p:cNvSpPr>
            <p:nvPr/>
          </p:nvSpPr>
          <p:spPr bwMode="auto">
            <a:xfrm>
              <a:off x="840"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4" name="Rectangle 26"/>
            <p:cNvSpPr>
              <a:spLocks noChangeArrowheads="1"/>
            </p:cNvSpPr>
            <p:nvPr/>
          </p:nvSpPr>
          <p:spPr bwMode="auto">
            <a:xfrm>
              <a:off x="992"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5" name="Line 27"/>
            <p:cNvSpPr>
              <a:spLocks noChangeShapeType="1"/>
            </p:cNvSpPr>
            <p:nvPr/>
          </p:nvSpPr>
          <p:spPr bwMode="auto">
            <a:xfrm flipV="1">
              <a:off x="1042"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6" name="Oval 28"/>
            <p:cNvSpPr>
              <a:spLocks noChangeArrowheads="1"/>
            </p:cNvSpPr>
            <p:nvPr/>
          </p:nvSpPr>
          <p:spPr bwMode="auto">
            <a:xfrm>
              <a:off x="992"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7" name="Line 29"/>
            <p:cNvSpPr>
              <a:spLocks noChangeShapeType="1"/>
            </p:cNvSpPr>
            <p:nvPr/>
          </p:nvSpPr>
          <p:spPr bwMode="auto">
            <a:xfrm flipV="1">
              <a:off x="434"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8" name="Oval 30"/>
            <p:cNvSpPr>
              <a:spLocks noChangeArrowheads="1"/>
            </p:cNvSpPr>
            <p:nvPr/>
          </p:nvSpPr>
          <p:spPr bwMode="auto">
            <a:xfrm>
              <a:off x="384"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9" name="Line 31"/>
            <p:cNvSpPr>
              <a:spLocks noChangeShapeType="1"/>
            </p:cNvSpPr>
            <p:nvPr/>
          </p:nvSpPr>
          <p:spPr bwMode="auto">
            <a:xfrm>
              <a:off x="1346" y="2585"/>
              <a:ext cx="152"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0" name="Line 32"/>
            <p:cNvSpPr>
              <a:spLocks noChangeShapeType="1"/>
            </p:cNvSpPr>
            <p:nvPr/>
          </p:nvSpPr>
          <p:spPr bwMode="auto">
            <a:xfrm flipH="1">
              <a:off x="1194"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1" name="Line 33"/>
            <p:cNvSpPr>
              <a:spLocks noChangeShapeType="1"/>
            </p:cNvSpPr>
            <p:nvPr/>
          </p:nvSpPr>
          <p:spPr bwMode="auto">
            <a:xfrm flipV="1">
              <a:off x="1346"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2" name="Oval 34"/>
            <p:cNvSpPr>
              <a:spLocks noChangeArrowheads="1"/>
            </p:cNvSpPr>
            <p:nvPr/>
          </p:nvSpPr>
          <p:spPr bwMode="auto">
            <a:xfrm>
              <a:off x="1296"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3" name="Rectangle 35"/>
            <p:cNvSpPr>
              <a:spLocks noChangeArrowheads="1"/>
            </p:cNvSpPr>
            <p:nvPr/>
          </p:nvSpPr>
          <p:spPr bwMode="auto">
            <a:xfrm>
              <a:off x="1144"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4" name="Line 36"/>
            <p:cNvSpPr>
              <a:spLocks noChangeShapeType="1"/>
            </p:cNvSpPr>
            <p:nvPr/>
          </p:nvSpPr>
          <p:spPr bwMode="auto">
            <a:xfrm flipV="1">
              <a:off x="1194"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5" name="Oval 37"/>
            <p:cNvSpPr>
              <a:spLocks noChangeArrowheads="1"/>
            </p:cNvSpPr>
            <p:nvPr/>
          </p:nvSpPr>
          <p:spPr bwMode="auto">
            <a:xfrm>
              <a:off x="1144"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6" name="Rectangle 38"/>
            <p:cNvSpPr>
              <a:spLocks noChangeArrowheads="1"/>
            </p:cNvSpPr>
            <p:nvPr/>
          </p:nvSpPr>
          <p:spPr bwMode="auto">
            <a:xfrm>
              <a:off x="1296"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7" name="Line 39"/>
            <p:cNvSpPr>
              <a:spLocks noChangeShapeType="1"/>
            </p:cNvSpPr>
            <p:nvPr/>
          </p:nvSpPr>
          <p:spPr bwMode="auto">
            <a:xfrm flipV="1">
              <a:off x="1346"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8" name="Oval 40"/>
            <p:cNvSpPr>
              <a:spLocks noChangeArrowheads="1"/>
            </p:cNvSpPr>
            <p:nvPr/>
          </p:nvSpPr>
          <p:spPr bwMode="auto">
            <a:xfrm>
              <a:off x="1296"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9" name="Rectangle 41"/>
            <p:cNvSpPr>
              <a:spLocks noChangeArrowheads="1"/>
            </p:cNvSpPr>
            <p:nvPr/>
          </p:nvSpPr>
          <p:spPr bwMode="auto">
            <a:xfrm>
              <a:off x="1448"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90" name="Line 42"/>
            <p:cNvSpPr>
              <a:spLocks noChangeShapeType="1"/>
            </p:cNvSpPr>
            <p:nvPr/>
          </p:nvSpPr>
          <p:spPr bwMode="auto">
            <a:xfrm flipV="1">
              <a:off x="1498"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1" name="Oval 43"/>
            <p:cNvSpPr>
              <a:spLocks noChangeArrowheads="1"/>
            </p:cNvSpPr>
            <p:nvPr/>
          </p:nvSpPr>
          <p:spPr bwMode="auto">
            <a:xfrm>
              <a:off x="1448"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92" name="Line 44"/>
            <p:cNvSpPr>
              <a:spLocks noChangeShapeType="1"/>
            </p:cNvSpPr>
            <p:nvPr/>
          </p:nvSpPr>
          <p:spPr bwMode="auto">
            <a:xfrm>
              <a:off x="890" y="2057"/>
              <a:ext cx="456"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3" name="Line 45"/>
            <p:cNvSpPr>
              <a:spLocks noChangeShapeType="1"/>
            </p:cNvSpPr>
            <p:nvPr/>
          </p:nvSpPr>
          <p:spPr bwMode="auto">
            <a:xfrm flipH="1">
              <a:off x="434" y="2057"/>
              <a:ext cx="456"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4" name="Line 46"/>
            <p:cNvSpPr>
              <a:spLocks noChangeShapeType="1"/>
            </p:cNvSpPr>
            <p:nvPr/>
          </p:nvSpPr>
          <p:spPr bwMode="auto">
            <a:xfrm flipV="1">
              <a:off x="890" y="2105"/>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5" name="Oval 47"/>
            <p:cNvSpPr>
              <a:spLocks noChangeArrowheads="1"/>
            </p:cNvSpPr>
            <p:nvPr/>
          </p:nvSpPr>
          <p:spPr bwMode="auto">
            <a:xfrm>
              <a:off x="840" y="1961"/>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96" name="Line 48"/>
            <p:cNvSpPr>
              <a:spLocks noChangeShapeType="1"/>
            </p:cNvSpPr>
            <p:nvPr/>
          </p:nvSpPr>
          <p:spPr bwMode="auto">
            <a:xfrm>
              <a:off x="2309" y="2585"/>
              <a:ext cx="152"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7" name="Line 49"/>
            <p:cNvSpPr>
              <a:spLocks noChangeShapeType="1"/>
            </p:cNvSpPr>
            <p:nvPr/>
          </p:nvSpPr>
          <p:spPr bwMode="auto">
            <a:xfrm flipH="1">
              <a:off x="2157"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8" name="Line 50"/>
            <p:cNvSpPr>
              <a:spLocks noChangeShapeType="1"/>
            </p:cNvSpPr>
            <p:nvPr/>
          </p:nvSpPr>
          <p:spPr bwMode="auto">
            <a:xfrm flipV="1">
              <a:off x="2309"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99" name="Oval 51"/>
            <p:cNvSpPr>
              <a:spLocks noChangeArrowheads="1"/>
            </p:cNvSpPr>
            <p:nvPr/>
          </p:nvSpPr>
          <p:spPr bwMode="auto">
            <a:xfrm>
              <a:off x="2258"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00" name="Line 52"/>
            <p:cNvSpPr>
              <a:spLocks noChangeShapeType="1"/>
            </p:cNvSpPr>
            <p:nvPr/>
          </p:nvSpPr>
          <p:spPr bwMode="auto">
            <a:xfrm>
              <a:off x="1853" y="2585"/>
              <a:ext cx="137"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01" name="Line 53"/>
            <p:cNvSpPr>
              <a:spLocks noChangeShapeType="1"/>
            </p:cNvSpPr>
            <p:nvPr/>
          </p:nvSpPr>
          <p:spPr bwMode="auto">
            <a:xfrm flipH="1">
              <a:off x="1701"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02" name="Rectangle 54"/>
            <p:cNvSpPr>
              <a:spLocks noChangeArrowheads="1"/>
            </p:cNvSpPr>
            <p:nvPr/>
          </p:nvSpPr>
          <p:spPr bwMode="auto">
            <a:xfrm>
              <a:off x="1650" y="3545"/>
              <a:ext cx="102"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03" name="Rectangle 55"/>
            <p:cNvSpPr>
              <a:spLocks noChangeArrowheads="1"/>
            </p:cNvSpPr>
            <p:nvPr/>
          </p:nvSpPr>
          <p:spPr bwMode="auto">
            <a:xfrm>
              <a:off x="1802" y="3545"/>
              <a:ext cx="102"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04" name="Line 56"/>
            <p:cNvSpPr>
              <a:spLocks noChangeShapeType="1"/>
            </p:cNvSpPr>
            <p:nvPr/>
          </p:nvSpPr>
          <p:spPr bwMode="auto">
            <a:xfrm flipV="1">
              <a:off x="1701"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05" name="Line 57"/>
            <p:cNvSpPr>
              <a:spLocks noChangeShapeType="1"/>
            </p:cNvSpPr>
            <p:nvPr/>
          </p:nvSpPr>
          <p:spPr bwMode="auto">
            <a:xfrm flipV="1">
              <a:off x="1853"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06" name="Oval 58"/>
            <p:cNvSpPr>
              <a:spLocks noChangeArrowheads="1"/>
            </p:cNvSpPr>
            <p:nvPr/>
          </p:nvSpPr>
          <p:spPr bwMode="auto">
            <a:xfrm>
              <a:off x="1650" y="3017"/>
              <a:ext cx="102"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07" name="Oval 59"/>
            <p:cNvSpPr>
              <a:spLocks noChangeArrowheads="1"/>
            </p:cNvSpPr>
            <p:nvPr/>
          </p:nvSpPr>
          <p:spPr bwMode="auto">
            <a:xfrm>
              <a:off x="1802" y="3017"/>
              <a:ext cx="102"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08" name="Rectangle 60"/>
            <p:cNvSpPr>
              <a:spLocks noChangeArrowheads="1"/>
            </p:cNvSpPr>
            <p:nvPr/>
          </p:nvSpPr>
          <p:spPr bwMode="auto">
            <a:xfrm>
              <a:off x="1954"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09" name="Line 61"/>
            <p:cNvSpPr>
              <a:spLocks noChangeShapeType="1"/>
            </p:cNvSpPr>
            <p:nvPr/>
          </p:nvSpPr>
          <p:spPr bwMode="auto">
            <a:xfrm flipV="1">
              <a:off x="2005"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10" name="Oval 62"/>
            <p:cNvSpPr>
              <a:spLocks noChangeArrowheads="1"/>
            </p:cNvSpPr>
            <p:nvPr/>
          </p:nvSpPr>
          <p:spPr bwMode="auto">
            <a:xfrm>
              <a:off x="1954"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1" name="Rectangle 63"/>
            <p:cNvSpPr>
              <a:spLocks noChangeArrowheads="1"/>
            </p:cNvSpPr>
            <p:nvPr/>
          </p:nvSpPr>
          <p:spPr bwMode="auto">
            <a:xfrm>
              <a:off x="2106"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2" name="Line 64"/>
            <p:cNvSpPr>
              <a:spLocks noChangeShapeType="1"/>
            </p:cNvSpPr>
            <p:nvPr/>
          </p:nvSpPr>
          <p:spPr bwMode="auto">
            <a:xfrm flipV="1">
              <a:off x="2157"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13" name="Oval 65"/>
            <p:cNvSpPr>
              <a:spLocks noChangeArrowheads="1"/>
            </p:cNvSpPr>
            <p:nvPr/>
          </p:nvSpPr>
          <p:spPr bwMode="auto">
            <a:xfrm>
              <a:off x="2106"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4" name="Rectangle 66"/>
            <p:cNvSpPr>
              <a:spLocks noChangeArrowheads="1"/>
            </p:cNvSpPr>
            <p:nvPr/>
          </p:nvSpPr>
          <p:spPr bwMode="auto">
            <a:xfrm>
              <a:off x="2258"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5" name="Line 67"/>
            <p:cNvSpPr>
              <a:spLocks noChangeShapeType="1"/>
            </p:cNvSpPr>
            <p:nvPr/>
          </p:nvSpPr>
          <p:spPr bwMode="auto">
            <a:xfrm flipV="1">
              <a:off x="2309"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16" name="Oval 68"/>
            <p:cNvSpPr>
              <a:spLocks noChangeArrowheads="1"/>
            </p:cNvSpPr>
            <p:nvPr/>
          </p:nvSpPr>
          <p:spPr bwMode="auto">
            <a:xfrm>
              <a:off x="2258"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7" name="Rectangle 69"/>
            <p:cNvSpPr>
              <a:spLocks noChangeArrowheads="1"/>
            </p:cNvSpPr>
            <p:nvPr/>
          </p:nvSpPr>
          <p:spPr bwMode="auto">
            <a:xfrm>
              <a:off x="2410"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18" name="Line 70"/>
            <p:cNvSpPr>
              <a:spLocks noChangeShapeType="1"/>
            </p:cNvSpPr>
            <p:nvPr/>
          </p:nvSpPr>
          <p:spPr bwMode="auto">
            <a:xfrm flipV="1">
              <a:off x="2461"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19" name="Oval 71"/>
            <p:cNvSpPr>
              <a:spLocks noChangeArrowheads="1"/>
            </p:cNvSpPr>
            <p:nvPr/>
          </p:nvSpPr>
          <p:spPr bwMode="auto">
            <a:xfrm>
              <a:off x="2410"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20" name="Line 72"/>
            <p:cNvSpPr>
              <a:spLocks noChangeShapeType="1"/>
            </p:cNvSpPr>
            <p:nvPr/>
          </p:nvSpPr>
          <p:spPr bwMode="auto">
            <a:xfrm flipV="1">
              <a:off x="1853"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21" name="Oval 73"/>
            <p:cNvSpPr>
              <a:spLocks noChangeArrowheads="1"/>
            </p:cNvSpPr>
            <p:nvPr/>
          </p:nvSpPr>
          <p:spPr bwMode="auto">
            <a:xfrm>
              <a:off x="1802" y="2489"/>
              <a:ext cx="102"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22" name="Line 74"/>
            <p:cNvSpPr>
              <a:spLocks noChangeShapeType="1"/>
            </p:cNvSpPr>
            <p:nvPr/>
          </p:nvSpPr>
          <p:spPr bwMode="auto">
            <a:xfrm>
              <a:off x="2765" y="2585"/>
              <a:ext cx="152"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23" name="Line 75"/>
            <p:cNvSpPr>
              <a:spLocks noChangeShapeType="1"/>
            </p:cNvSpPr>
            <p:nvPr/>
          </p:nvSpPr>
          <p:spPr bwMode="auto">
            <a:xfrm flipH="1">
              <a:off x="2613"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24" name="Line 76"/>
            <p:cNvSpPr>
              <a:spLocks noChangeShapeType="1"/>
            </p:cNvSpPr>
            <p:nvPr/>
          </p:nvSpPr>
          <p:spPr bwMode="auto">
            <a:xfrm flipV="1">
              <a:off x="2765"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25" name="Oval 77"/>
            <p:cNvSpPr>
              <a:spLocks noChangeArrowheads="1"/>
            </p:cNvSpPr>
            <p:nvPr/>
          </p:nvSpPr>
          <p:spPr bwMode="auto">
            <a:xfrm>
              <a:off x="2714"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26" name="Rectangle 78"/>
            <p:cNvSpPr>
              <a:spLocks noChangeArrowheads="1"/>
            </p:cNvSpPr>
            <p:nvPr/>
          </p:nvSpPr>
          <p:spPr bwMode="auto">
            <a:xfrm>
              <a:off x="2562"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27" name="Line 79"/>
            <p:cNvSpPr>
              <a:spLocks noChangeShapeType="1"/>
            </p:cNvSpPr>
            <p:nvPr/>
          </p:nvSpPr>
          <p:spPr bwMode="auto">
            <a:xfrm flipV="1">
              <a:off x="2613"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28" name="Oval 80"/>
            <p:cNvSpPr>
              <a:spLocks noChangeArrowheads="1"/>
            </p:cNvSpPr>
            <p:nvPr/>
          </p:nvSpPr>
          <p:spPr bwMode="auto">
            <a:xfrm>
              <a:off x="2562"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29" name="Rectangle 81"/>
            <p:cNvSpPr>
              <a:spLocks noChangeArrowheads="1"/>
            </p:cNvSpPr>
            <p:nvPr/>
          </p:nvSpPr>
          <p:spPr bwMode="auto">
            <a:xfrm>
              <a:off x="2714"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30" name="Line 82"/>
            <p:cNvSpPr>
              <a:spLocks noChangeShapeType="1"/>
            </p:cNvSpPr>
            <p:nvPr/>
          </p:nvSpPr>
          <p:spPr bwMode="auto">
            <a:xfrm flipV="1">
              <a:off x="2765"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31" name="Oval 83"/>
            <p:cNvSpPr>
              <a:spLocks noChangeArrowheads="1"/>
            </p:cNvSpPr>
            <p:nvPr/>
          </p:nvSpPr>
          <p:spPr bwMode="auto">
            <a:xfrm>
              <a:off x="2714"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32" name="Rectangle 84"/>
            <p:cNvSpPr>
              <a:spLocks noChangeArrowheads="1"/>
            </p:cNvSpPr>
            <p:nvPr/>
          </p:nvSpPr>
          <p:spPr bwMode="auto">
            <a:xfrm>
              <a:off x="2866"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33" name="Line 85"/>
            <p:cNvSpPr>
              <a:spLocks noChangeShapeType="1"/>
            </p:cNvSpPr>
            <p:nvPr/>
          </p:nvSpPr>
          <p:spPr bwMode="auto">
            <a:xfrm flipV="1">
              <a:off x="2917"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34" name="Oval 86"/>
            <p:cNvSpPr>
              <a:spLocks noChangeArrowheads="1"/>
            </p:cNvSpPr>
            <p:nvPr/>
          </p:nvSpPr>
          <p:spPr bwMode="auto">
            <a:xfrm>
              <a:off x="2866"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35" name="Line 87"/>
            <p:cNvSpPr>
              <a:spLocks noChangeShapeType="1"/>
            </p:cNvSpPr>
            <p:nvPr/>
          </p:nvSpPr>
          <p:spPr bwMode="auto">
            <a:xfrm>
              <a:off x="2309" y="2057"/>
              <a:ext cx="456"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36" name="Line 88"/>
            <p:cNvSpPr>
              <a:spLocks noChangeShapeType="1"/>
            </p:cNvSpPr>
            <p:nvPr/>
          </p:nvSpPr>
          <p:spPr bwMode="auto">
            <a:xfrm flipH="1">
              <a:off x="1853" y="2057"/>
              <a:ext cx="456"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37" name="Line 89"/>
            <p:cNvSpPr>
              <a:spLocks noChangeShapeType="1"/>
            </p:cNvSpPr>
            <p:nvPr/>
          </p:nvSpPr>
          <p:spPr bwMode="auto">
            <a:xfrm flipV="1">
              <a:off x="2309" y="2105"/>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38" name="Oval 90"/>
            <p:cNvSpPr>
              <a:spLocks noChangeArrowheads="1"/>
            </p:cNvSpPr>
            <p:nvPr/>
          </p:nvSpPr>
          <p:spPr bwMode="auto">
            <a:xfrm>
              <a:off x="2258" y="1961"/>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39" name="Line 91"/>
            <p:cNvSpPr>
              <a:spLocks noChangeShapeType="1"/>
            </p:cNvSpPr>
            <p:nvPr/>
          </p:nvSpPr>
          <p:spPr bwMode="auto">
            <a:xfrm>
              <a:off x="3727" y="2585"/>
              <a:ext cx="152"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0" name="Line 92"/>
            <p:cNvSpPr>
              <a:spLocks noChangeShapeType="1"/>
            </p:cNvSpPr>
            <p:nvPr/>
          </p:nvSpPr>
          <p:spPr bwMode="auto">
            <a:xfrm flipH="1">
              <a:off x="3575"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1" name="Line 93"/>
            <p:cNvSpPr>
              <a:spLocks noChangeShapeType="1"/>
            </p:cNvSpPr>
            <p:nvPr/>
          </p:nvSpPr>
          <p:spPr bwMode="auto">
            <a:xfrm flipV="1">
              <a:off x="3727"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2" name="Oval 94"/>
            <p:cNvSpPr>
              <a:spLocks noChangeArrowheads="1"/>
            </p:cNvSpPr>
            <p:nvPr/>
          </p:nvSpPr>
          <p:spPr bwMode="auto">
            <a:xfrm>
              <a:off x="3677"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43" name="Line 95"/>
            <p:cNvSpPr>
              <a:spLocks noChangeShapeType="1"/>
            </p:cNvSpPr>
            <p:nvPr/>
          </p:nvSpPr>
          <p:spPr bwMode="auto">
            <a:xfrm>
              <a:off x="3271" y="2585"/>
              <a:ext cx="138"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4" name="Line 96"/>
            <p:cNvSpPr>
              <a:spLocks noChangeShapeType="1"/>
            </p:cNvSpPr>
            <p:nvPr/>
          </p:nvSpPr>
          <p:spPr bwMode="auto">
            <a:xfrm flipH="1">
              <a:off x="3119"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5" name="Rectangle 97"/>
            <p:cNvSpPr>
              <a:spLocks noChangeArrowheads="1"/>
            </p:cNvSpPr>
            <p:nvPr/>
          </p:nvSpPr>
          <p:spPr bwMode="auto">
            <a:xfrm>
              <a:off x="3069"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46" name="Rectangle 98"/>
            <p:cNvSpPr>
              <a:spLocks noChangeArrowheads="1"/>
            </p:cNvSpPr>
            <p:nvPr/>
          </p:nvSpPr>
          <p:spPr bwMode="auto">
            <a:xfrm>
              <a:off x="3221"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47" name="Line 99"/>
            <p:cNvSpPr>
              <a:spLocks noChangeShapeType="1"/>
            </p:cNvSpPr>
            <p:nvPr/>
          </p:nvSpPr>
          <p:spPr bwMode="auto">
            <a:xfrm flipV="1">
              <a:off x="3119"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8" name="Line 100"/>
            <p:cNvSpPr>
              <a:spLocks noChangeShapeType="1"/>
            </p:cNvSpPr>
            <p:nvPr/>
          </p:nvSpPr>
          <p:spPr bwMode="auto">
            <a:xfrm flipV="1">
              <a:off x="3271"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9" name="Oval 101"/>
            <p:cNvSpPr>
              <a:spLocks noChangeArrowheads="1"/>
            </p:cNvSpPr>
            <p:nvPr/>
          </p:nvSpPr>
          <p:spPr bwMode="auto">
            <a:xfrm>
              <a:off x="3069"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0" name="Oval 102"/>
            <p:cNvSpPr>
              <a:spLocks noChangeArrowheads="1"/>
            </p:cNvSpPr>
            <p:nvPr/>
          </p:nvSpPr>
          <p:spPr bwMode="auto">
            <a:xfrm>
              <a:off x="3221"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1" name="Rectangle 103"/>
            <p:cNvSpPr>
              <a:spLocks noChangeArrowheads="1"/>
            </p:cNvSpPr>
            <p:nvPr/>
          </p:nvSpPr>
          <p:spPr bwMode="auto">
            <a:xfrm>
              <a:off x="3373"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2" name="Line 104"/>
            <p:cNvSpPr>
              <a:spLocks noChangeShapeType="1"/>
            </p:cNvSpPr>
            <p:nvPr/>
          </p:nvSpPr>
          <p:spPr bwMode="auto">
            <a:xfrm flipV="1">
              <a:off x="3423"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53" name="Oval 105"/>
            <p:cNvSpPr>
              <a:spLocks noChangeArrowheads="1"/>
            </p:cNvSpPr>
            <p:nvPr/>
          </p:nvSpPr>
          <p:spPr bwMode="auto">
            <a:xfrm>
              <a:off x="3373"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4" name="Rectangle 106"/>
            <p:cNvSpPr>
              <a:spLocks noChangeArrowheads="1"/>
            </p:cNvSpPr>
            <p:nvPr/>
          </p:nvSpPr>
          <p:spPr bwMode="auto">
            <a:xfrm>
              <a:off x="3525"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5" name="Line 107"/>
            <p:cNvSpPr>
              <a:spLocks noChangeShapeType="1"/>
            </p:cNvSpPr>
            <p:nvPr/>
          </p:nvSpPr>
          <p:spPr bwMode="auto">
            <a:xfrm flipV="1">
              <a:off x="3575"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56" name="Oval 108"/>
            <p:cNvSpPr>
              <a:spLocks noChangeArrowheads="1"/>
            </p:cNvSpPr>
            <p:nvPr/>
          </p:nvSpPr>
          <p:spPr bwMode="auto">
            <a:xfrm>
              <a:off x="3525"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7" name="Rectangle 109"/>
            <p:cNvSpPr>
              <a:spLocks noChangeArrowheads="1"/>
            </p:cNvSpPr>
            <p:nvPr/>
          </p:nvSpPr>
          <p:spPr bwMode="auto">
            <a:xfrm>
              <a:off x="3677"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58" name="Line 110"/>
            <p:cNvSpPr>
              <a:spLocks noChangeShapeType="1"/>
            </p:cNvSpPr>
            <p:nvPr/>
          </p:nvSpPr>
          <p:spPr bwMode="auto">
            <a:xfrm flipV="1">
              <a:off x="3727"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59" name="Oval 111"/>
            <p:cNvSpPr>
              <a:spLocks noChangeArrowheads="1"/>
            </p:cNvSpPr>
            <p:nvPr/>
          </p:nvSpPr>
          <p:spPr bwMode="auto">
            <a:xfrm>
              <a:off x="3677"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60" name="Rectangle 112"/>
            <p:cNvSpPr>
              <a:spLocks noChangeArrowheads="1"/>
            </p:cNvSpPr>
            <p:nvPr/>
          </p:nvSpPr>
          <p:spPr bwMode="auto">
            <a:xfrm>
              <a:off x="3829"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61" name="Line 113"/>
            <p:cNvSpPr>
              <a:spLocks noChangeShapeType="1"/>
            </p:cNvSpPr>
            <p:nvPr/>
          </p:nvSpPr>
          <p:spPr bwMode="auto">
            <a:xfrm flipV="1">
              <a:off x="3879"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62" name="Oval 114"/>
            <p:cNvSpPr>
              <a:spLocks noChangeArrowheads="1"/>
            </p:cNvSpPr>
            <p:nvPr/>
          </p:nvSpPr>
          <p:spPr bwMode="auto">
            <a:xfrm>
              <a:off x="3829"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63" name="Line 115"/>
            <p:cNvSpPr>
              <a:spLocks noChangeShapeType="1"/>
            </p:cNvSpPr>
            <p:nvPr/>
          </p:nvSpPr>
          <p:spPr bwMode="auto">
            <a:xfrm flipV="1">
              <a:off x="3271"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64" name="Oval 116"/>
            <p:cNvSpPr>
              <a:spLocks noChangeArrowheads="1"/>
            </p:cNvSpPr>
            <p:nvPr/>
          </p:nvSpPr>
          <p:spPr bwMode="auto">
            <a:xfrm>
              <a:off x="3221"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65" name="Line 117"/>
            <p:cNvSpPr>
              <a:spLocks noChangeShapeType="1"/>
            </p:cNvSpPr>
            <p:nvPr/>
          </p:nvSpPr>
          <p:spPr bwMode="auto">
            <a:xfrm>
              <a:off x="4183" y="2585"/>
              <a:ext cx="152"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66" name="Line 118"/>
            <p:cNvSpPr>
              <a:spLocks noChangeShapeType="1"/>
            </p:cNvSpPr>
            <p:nvPr/>
          </p:nvSpPr>
          <p:spPr bwMode="auto">
            <a:xfrm flipH="1">
              <a:off x="4031" y="2585"/>
              <a:ext cx="152"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67" name="Line 119"/>
            <p:cNvSpPr>
              <a:spLocks noChangeShapeType="1"/>
            </p:cNvSpPr>
            <p:nvPr/>
          </p:nvSpPr>
          <p:spPr bwMode="auto">
            <a:xfrm flipV="1">
              <a:off x="4183" y="2633"/>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68" name="Oval 120"/>
            <p:cNvSpPr>
              <a:spLocks noChangeArrowheads="1"/>
            </p:cNvSpPr>
            <p:nvPr/>
          </p:nvSpPr>
          <p:spPr bwMode="auto">
            <a:xfrm>
              <a:off x="4133" y="2489"/>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69" name="Rectangle 121"/>
            <p:cNvSpPr>
              <a:spLocks noChangeArrowheads="1"/>
            </p:cNvSpPr>
            <p:nvPr/>
          </p:nvSpPr>
          <p:spPr bwMode="auto">
            <a:xfrm>
              <a:off x="3981"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0" name="Line 122"/>
            <p:cNvSpPr>
              <a:spLocks noChangeShapeType="1"/>
            </p:cNvSpPr>
            <p:nvPr/>
          </p:nvSpPr>
          <p:spPr bwMode="auto">
            <a:xfrm flipV="1">
              <a:off x="4031"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71" name="Oval 123"/>
            <p:cNvSpPr>
              <a:spLocks noChangeArrowheads="1"/>
            </p:cNvSpPr>
            <p:nvPr/>
          </p:nvSpPr>
          <p:spPr bwMode="auto">
            <a:xfrm>
              <a:off x="3981"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2" name="Rectangle 124"/>
            <p:cNvSpPr>
              <a:spLocks noChangeArrowheads="1"/>
            </p:cNvSpPr>
            <p:nvPr/>
          </p:nvSpPr>
          <p:spPr bwMode="auto">
            <a:xfrm>
              <a:off x="4133"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3" name="Line 125"/>
            <p:cNvSpPr>
              <a:spLocks noChangeShapeType="1"/>
            </p:cNvSpPr>
            <p:nvPr/>
          </p:nvSpPr>
          <p:spPr bwMode="auto">
            <a:xfrm flipV="1">
              <a:off x="4183"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74" name="Oval 126"/>
            <p:cNvSpPr>
              <a:spLocks noChangeArrowheads="1"/>
            </p:cNvSpPr>
            <p:nvPr/>
          </p:nvSpPr>
          <p:spPr bwMode="auto">
            <a:xfrm>
              <a:off x="4133"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5" name="Rectangle 127"/>
            <p:cNvSpPr>
              <a:spLocks noChangeArrowheads="1"/>
            </p:cNvSpPr>
            <p:nvPr/>
          </p:nvSpPr>
          <p:spPr bwMode="auto">
            <a:xfrm>
              <a:off x="4285" y="3545"/>
              <a:ext cx="101" cy="144"/>
            </a:xfrm>
            <a:prstGeom prst="rect">
              <a:avLst/>
            </a:prstGeom>
            <a:solidFill>
              <a:srgbClr val="FFFF66"/>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6" name="Line 128"/>
            <p:cNvSpPr>
              <a:spLocks noChangeShapeType="1"/>
            </p:cNvSpPr>
            <p:nvPr/>
          </p:nvSpPr>
          <p:spPr bwMode="auto">
            <a:xfrm flipV="1">
              <a:off x="4335" y="3161"/>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77" name="Oval 129"/>
            <p:cNvSpPr>
              <a:spLocks noChangeArrowheads="1"/>
            </p:cNvSpPr>
            <p:nvPr/>
          </p:nvSpPr>
          <p:spPr bwMode="auto">
            <a:xfrm>
              <a:off x="4285" y="3017"/>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78" name="Line 130"/>
            <p:cNvSpPr>
              <a:spLocks noChangeShapeType="1"/>
            </p:cNvSpPr>
            <p:nvPr/>
          </p:nvSpPr>
          <p:spPr bwMode="auto">
            <a:xfrm>
              <a:off x="3727" y="2057"/>
              <a:ext cx="456"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79" name="Line 131"/>
            <p:cNvSpPr>
              <a:spLocks noChangeShapeType="1"/>
            </p:cNvSpPr>
            <p:nvPr/>
          </p:nvSpPr>
          <p:spPr bwMode="auto">
            <a:xfrm flipH="1">
              <a:off x="3271" y="2057"/>
              <a:ext cx="456"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0" name="Line 132"/>
            <p:cNvSpPr>
              <a:spLocks noChangeShapeType="1"/>
            </p:cNvSpPr>
            <p:nvPr/>
          </p:nvSpPr>
          <p:spPr bwMode="auto">
            <a:xfrm flipV="1">
              <a:off x="3727" y="2105"/>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1" name="Oval 133"/>
            <p:cNvSpPr>
              <a:spLocks noChangeArrowheads="1"/>
            </p:cNvSpPr>
            <p:nvPr/>
          </p:nvSpPr>
          <p:spPr bwMode="auto">
            <a:xfrm>
              <a:off x="3677" y="1961"/>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82" name="Line 134"/>
            <p:cNvSpPr>
              <a:spLocks noChangeShapeType="1"/>
            </p:cNvSpPr>
            <p:nvPr/>
          </p:nvSpPr>
          <p:spPr bwMode="auto">
            <a:xfrm flipV="1">
              <a:off x="2309" y="1577"/>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3" name="Oval 135"/>
            <p:cNvSpPr>
              <a:spLocks noChangeArrowheads="1"/>
            </p:cNvSpPr>
            <p:nvPr/>
          </p:nvSpPr>
          <p:spPr bwMode="auto">
            <a:xfrm>
              <a:off x="2258" y="1433"/>
              <a:ext cx="101" cy="144"/>
            </a:xfrm>
            <a:prstGeom prst="ellipse">
              <a:avLst/>
            </a:prstGeom>
            <a:solidFill>
              <a:srgbClr val="FFFF66"/>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32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84" name="Line 136"/>
            <p:cNvSpPr>
              <a:spLocks noChangeShapeType="1"/>
            </p:cNvSpPr>
            <p:nvPr/>
          </p:nvSpPr>
          <p:spPr bwMode="auto">
            <a:xfrm>
              <a:off x="181" y="3353"/>
              <a:ext cx="4306"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5" name="Line 137"/>
            <p:cNvSpPr>
              <a:spLocks noChangeShapeType="1"/>
            </p:cNvSpPr>
            <p:nvPr/>
          </p:nvSpPr>
          <p:spPr bwMode="auto">
            <a:xfrm>
              <a:off x="181" y="2825"/>
              <a:ext cx="4306"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6" name="Line 138"/>
            <p:cNvSpPr>
              <a:spLocks noChangeShapeType="1"/>
            </p:cNvSpPr>
            <p:nvPr/>
          </p:nvSpPr>
          <p:spPr bwMode="auto">
            <a:xfrm>
              <a:off x="181" y="2297"/>
              <a:ext cx="4306"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7" name="Line 139"/>
            <p:cNvSpPr>
              <a:spLocks noChangeShapeType="1"/>
            </p:cNvSpPr>
            <p:nvPr/>
          </p:nvSpPr>
          <p:spPr bwMode="auto">
            <a:xfrm>
              <a:off x="181" y="1769"/>
              <a:ext cx="4306"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88" name="Text Box 140"/>
            <p:cNvSpPr txBox="1">
              <a:spLocks noChangeArrowheads="1"/>
            </p:cNvSpPr>
            <p:nvPr/>
          </p:nvSpPr>
          <p:spPr bwMode="auto">
            <a:xfrm>
              <a:off x="4491" y="3440"/>
              <a:ext cx="70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6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数据区</a:t>
              </a:r>
              <a:endParaRPr kumimoji="1" lang="zh-CN" altLang="en-US" sz="26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89" name="Text Box 141"/>
            <p:cNvSpPr txBox="1">
              <a:spLocks noChangeArrowheads="1"/>
            </p:cNvSpPr>
            <p:nvPr/>
          </p:nvSpPr>
          <p:spPr bwMode="auto">
            <a:xfrm>
              <a:off x="4491" y="2980"/>
              <a:ext cx="90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6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一级索引</a:t>
              </a:r>
              <a:endParaRPr kumimoji="1" lang="zh-CN" altLang="en-US" sz="26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90" name="Text Box 142"/>
            <p:cNvSpPr txBox="1">
              <a:spLocks noChangeArrowheads="1"/>
            </p:cNvSpPr>
            <p:nvPr/>
          </p:nvSpPr>
          <p:spPr bwMode="auto">
            <a:xfrm>
              <a:off x="4491" y="2452"/>
              <a:ext cx="90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6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二级索引</a:t>
              </a:r>
              <a:endParaRPr kumimoji="1" lang="zh-CN" altLang="en-US" sz="26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91" name="Text Box 143"/>
            <p:cNvSpPr txBox="1">
              <a:spLocks noChangeArrowheads="1"/>
            </p:cNvSpPr>
            <p:nvPr/>
          </p:nvSpPr>
          <p:spPr bwMode="auto">
            <a:xfrm>
              <a:off x="4491" y="1924"/>
              <a:ext cx="9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6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三级索引</a:t>
              </a:r>
              <a:endParaRPr kumimoji="1" lang="zh-CN" altLang="en-US" sz="26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292" name="Text Box 144"/>
            <p:cNvSpPr txBox="1">
              <a:spLocks noChangeArrowheads="1"/>
            </p:cNvSpPr>
            <p:nvPr/>
          </p:nvSpPr>
          <p:spPr bwMode="auto">
            <a:xfrm>
              <a:off x="4491" y="1357"/>
              <a:ext cx="90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6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四级索引</a:t>
              </a:r>
              <a:endParaRPr kumimoji="1" lang="zh-CN" altLang="en-US" sz="26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4318619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lang="en-US" altLang="zh-CN" dirty="0"/>
              <a:t>7.4.3  B - </a:t>
            </a:r>
            <a:r>
              <a:rPr lang="zh-CN" altLang="en-US" dirty="0"/>
              <a:t>树</a:t>
            </a:r>
          </a:p>
        </p:txBody>
      </p:sp>
      <p:sp>
        <p:nvSpPr>
          <p:cNvPr id="12293" name="Rectangle 3"/>
          <p:cNvSpPr>
            <a:spLocks noGrp="1" noChangeArrowheads="1"/>
          </p:cNvSpPr>
          <p:nvPr>
            <p:ph idx="1"/>
          </p:nvPr>
        </p:nvSpPr>
        <p:spPr/>
        <p:txBody>
          <a:bodyPr/>
          <a:lstStyle/>
          <a:p>
            <a:pPr eaLnBrk="1" hangingPunct="1"/>
            <a:r>
              <a:rPr lang="en-US" altLang="zh-CN" dirty="0"/>
              <a:t>B-</a:t>
            </a:r>
            <a:r>
              <a:rPr lang="zh-CN" altLang="en-US" dirty="0"/>
              <a:t>树的定义：</a:t>
            </a:r>
            <a:r>
              <a:rPr lang="en-US" altLang="zh-CN" dirty="0"/>
              <a:t>B-</a:t>
            </a:r>
            <a:r>
              <a:rPr lang="zh-CN" altLang="en-US" dirty="0"/>
              <a:t>树是一种高度</a:t>
            </a:r>
            <a:r>
              <a:rPr lang="zh-CN" altLang="en-US" dirty="0">
                <a:solidFill>
                  <a:srgbClr val="FF0000"/>
                </a:solidFill>
              </a:rPr>
              <a:t>平衡</a:t>
            </a:r>
            <a:r>
              <a:rPr lang="zh-CN" altLang="en-US" dirty="0"/>
              <a:t>的</a:t>
            </a:r>
            <a:r>
              <a:rPr lang="en-US" altLang="zh-CN" dirty="0">
                <a:solidFill>
                  <a:srgbClr val="FF0000"/>
                </a:solidFill>
              </a:rPr>
              <a:t>m</a:t>
            </a:r>
            <a:r>
              <a:rPr lang="zh-CN" altLang="en-US" dirty="0">
                <a:solidFill>
                  <a:srgbClr val="FF0000"/>
                </a:solidFill>
              </a:rPr>
              <a:t>叉查找</a:t>
            </a:r>
            <a:r>
              <a:rPr lang="zh-CN" altLang="en-US" dirty="0"/>
              <a:t>树：</a:t>
            </a:r>
          </a:p>
        </p:txBody>
      </p:sp>
      <p:sp>
        <p:nvSpPr>
          <p:cNvPr id="9" name="灯片编号占位符 5"/>
          <p:cNvSpPr>
            <a:spLocks noGrp="1"/>
          </p:cNvSpPr>
          <p:nvPr>
            <p:ph type="sldNum" sz="quarter" idx="11"/>
          </p:nvPr>
        </p:nvSpPr>
        <p:spPr/>
        <p:txBody>
          <a:bodyPr/>
          <a:lstStyle/>
          <a:p>
            <a:pPr>
              <a:defRPr/>
            </a:pPr>
            <a:fld id="{D13D84D7-6ABE-44AA-9A6D-1E3C01C38583}" type="slidenum">
              <a:rPr lang="en-US" altLang="zh-CN"/>
              <a:pPr>
                <a:defRPr/>
              </a:pPr>
              <a:t>106</a:t>
            </a:fld>
            <a:endParaRPr lang="en-US" altLang="zh-CN"/>
          </a:p>
        </p:txBody>
      </p:sp>
      <p:sp>
        <p:nvSpPr>
          <p:cNvPr id="336901" name="Rectangle 5"/>
          <p:cNvSpPr>
            <a:spLocks noChangeArrowheads="1"/>
          </p:cNvSpPr>
          <p:nvPr/>
        </p:nvSpPr>
        <p:spPr bwMode="auto">
          <a:xfrm>
            <a:off x="345966" y="4620592"/>
            <a:ext cx="8641209" cy="2031325"/>
          </a:xfrm>
          <a:prstGeom prst="rect">
            <a:avLst/>
          </a:prstGeom>
          <a:noFill/>
          <a:ln w="952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buFontTx/>
              <a:buChar char="•"/>
            </a:pPr>
            <a:r>
              <a:rPr kumimoji="0" lang="zh-CN" altLang="en-US" dirty="0">
                <a:solidFill>
                  <a:srgbClr val="FF0000"/>
                </a:solidFill>
              </a:rPr>
              <a:t>结点结构</a:t>
            </a:r>
            <a:r>
              <a:rPr kumimoji="0" lang="en-US" altLang="zh-CN" dirty="0"/>
              <a:t>(n, P</a:t>
            </a:r>
            <a:r>
              <a:rPr kumimoji="0" lang="en-US" altLang="zh-CN" baseline="-25000" dirty="0"/>
              <a:t>0</a:t>
            </a:r>
            <a:r>
              <a:rPr kumimoji="0" lang="en-US" altLang="zh-CN" dirty="0"/>
              <a:t>, K</a:t>
            </a:r>
            <a:r>
              <a:rPr kumimoji="0" lang="en-US" altLang="zh-CN" baseline="-25000" dirty="0"/>
              <a:t>1</a:t>
            </a:r>
            <a:r>
              <a:rPr kumimoji="0" lang="en-US" altLang="zh-CN" dirty="0"/>
              <a:t>(D</a:t>
            </a:r>
            <a:r>
              <a:rPr kumimoji="0" lang="en-US" altLang="zh-CN" baseline="-25000" dirty="0"/>
              <a:t>1</a:t>
            </a:r>
            <a:r>
              <a:rPr kumimoji="0" lang="en-US" altLang="zh-CN" dirty="0"/>
              <a:t>), P</a:t>
            </a:r>
            <a:r>
              <a:rPr kumimoji="0" lang="en-US" altLang="zh-CN" baseline="-25000" dirty="0"/>
              <a:t>1</a:t>
            </a:r>
            <a:r>
              <a:rPr kumimoji="0" lang="en-US" altLang="zh-CN" dirty="0"/>
              <a:t>, K</a:t>
            </a:r>
            <a:r>
              <a:rPr kumimoji="0" lang="en-US" altLang="zh-CN" baseline="-25000" dirty="0"/>
              <a:t>2</a:t>
            </a:r>
            <a:r>
              <a:rPr kumimoji="0" lang="en-US" altLang="zh-CN" dirty="0"/>
              <a:t>(D</a:t>
            </a:r>
            <a:r>
              <a:rPr kumimoji="0" lang="en-US" altLang="zh-CN" baseline="-25000" dirty="0"/>
              <a:t>2</a:t>
            </a:r>
            <a:r>
              <a:rPr kumimoji="0" lang="en-US" altLang="zh-CN" dirty="0"/>
              <a:t>), P</a:t>
            </a:r>
            <a:r>
              <a:rPr kumimoji="0" lang="en-US" altLang="zh-CN" baseline="-25000" dirty="0"/>
              <a:t>2</a:t>
            </a:r>
            <a:r>
              <a:rPr kumimoji="0" lang="en-US" altLang="zh-CN" dirty="0"/>
              <a:t>, …, </a:t>
            </a:r>
            <a:r>
              <a:rPr kumimoji="0" lang="en-US" altLang="zh-CN" dirty="0" err="1"/>
              <a:t>K</a:t>
            </a:r>
            <a:r>
              <a:rPr kumimoji="0" lang="en-US" altLang="zh-CN" baseline="-25000" dirty="0" err="1"/>
              <a:t>n</a:t>
            </a:r>
            <a:r>
              <a:rPr kumimoji="0" lang="en-US" altLang="zh-CN" dirty="0"/>
              <a:t>(</a:t>
            </a:r>
            <a:r>
              <a:rPr kumimoji="0" lang="en-US" altLang="zh-CN" dirty="0" err="1"/>
              <a:t>D</a:t>
            </a:r>
            <a:r>
              <a:rPr kumimoji="0" lang="en-US" altLang="zh-CN" baseline="-25000" dirty="0" err="1"/>
              <a:t>n</a:t>
            </a:r>
            <a:r>
              <a:rPr kumimoji="0" lang="en-US" altLang="zh-CN" dirty="0"/>
              <a:t>), </a:t>
            </a:r>
            <a:r>
              <a:rPr kumimoji="0" lang="en-US" altLang="zh-CN" dirty="0" err="1"/>
              <a:t>P</a:t>
            </a:r>
            <a:r>
              <a:rPr kumimoji="0" lang="en-US" altLang="zh-CN" baseline="-25000" dirty="0" err="1"/>
              <a:t>n</a:t>
            </a:r>
            <a:r>
              <a:rPr kumimoji="0" lang="en-US" altLang="zh-CN" dirty="0"/>
              <a:t>)</a:t>
            </a:r>
            <a:endParaRPr kumimoji="0" lang="zh-CN" altLang="en-US" dirty="0"/>
          </a:p>
          <a:p>
            <a:pPr>
              <a:lnSpc>
                <a:spcPct val="150000"/>
              </a:lnSpc>
              <a:buFontTx/>
              <a:buChar char="•"/>
            </a:pPr>
            <a:r>
              <a:rPr kumimoji="0" lang="en-US" altLang="zh-CN" dirty="0">
                <a:solidFill>
                  <a:srgbClr val="FF0000"/>
                </a:solidFill>
              </a:rPr>
              <a:t> </a:t>
            </a:r>
            <a:r>
              <a:rPr kumimoji="0" lang="zh-CN" altLang="en-US" dirty="0">
                <a:solidFill>
                  <a:srgbClr val="FF0000"/>
                </a:solidFill>
              </a:rPr>
              <a:t>性质</a:t>
            </a:r>
            <a:r>
              <a:rPr kumimoji="0" lang="en-US" altLang="zh-CN" dirty="0">
                <a:solidFill>
                  <a:srgbClr val="FF0000"/>
                </a:solidFill>
              </a:rPr>
              <a:t>1</a:t>
            </a:r>
            <a:r>
              <a:rPr kumimoji="0" lang="zh-CN" altLang="en-US" dirty="0">
                <a:solidFill>
                  <a:srgbClr val="FF0000"/>
                </a:solidFill>
              </a:rPr>
              <a:t>：</a:t>
            </a:r>
            <a:r>
              <a:rPr kumimoji="0" lang="zh-CN" altLang="en-US" dirty="0"/>
              <a:t>每个结点有 </a:t>
            </a:r>
            <a:r>
              <a:rPr kumimoji="0" lang="en-US" altLang="zh-CN" dirty="0">
                <a:solidFill>
                  <a:srgbClr val="FF0000"/>
                </a:solidFill>
              </a:rPr>
              <a:t>n </a:t>
            </a:r>
            <a:r>
              <a:rPr kumimoji="0" lang="zh-CN" altLang="en-US" dirty="0">
                <a:solidFill>
                  <a:srgbClr val="FF0000"/>
                </a:solidFill>
              </a:rPr>
              <a:t>个关键字</a:t>
            </a:r>
            <a:r>
              <a:rPr kumimoji="0" lang="zh-CN" altLang="en-US" dirty="0"/>
              <a:t>； </a:t>
            </a:r>
            <a:r>
              <a:rPr kumimoji="0" lang="en-US" altLang="zh-CN" dirty="0">
                <a:solidFill>
                  <a:srgbClr val="FF0000"/>
                </a:solidFill>
              </a:rPr>
              <a:t>n </a:t>
            </a:r>
            <a:r>
              <a:rPr kumimoji="0" lang="zh-CN" altLang="en-US" dirty="0">
                <a:solidFill>
                  <a:srgbClr val="FF0000"/>
                </a:solidFill>
              </a:rPr>
              <a:t>个指向记录的指针 </a:t>
            </a:r>
            <a:r>
              <a:rPr kumimoji="0" lang="en-US" altLang="zh-CN" dirty="0">
                <a:solidFill>
                  <a:srgbClr val="FF0000"/>
                </a:solidFill>
              </a:rPr>
              <a:t>Di</a:t>
            </a:r>
            <a:r>
              <a:rPr kumimoji="0" lang="zh-CN" altLang="en-US" dirty="0"/>
              <a:t>；</a:t>
            </a:r>
            <a:r>
              <a:rPr kumimoji="0" lang="en-US" altLang="zh-CN" dirty="0">
                <a:solidFill>
                  <a:srgbClr val="FF0000"/>
                </a:solidFill>
              </a:rPr>
              <a:t>n+1 </a:t>
            </a:r>
            <a:r>
              <a:rPr kumimoji="0" lang="zh-CN" altLang="en-US" dirty="0">
                <a:solidFill>
                  <a:srgbClr val="FF0000"/>
                </a:solidFill>
              </a:rPr>
              <a:t>个指向子树的指针 </a:t>
            </a:r>
            <a:r>
              <a:rPr kumimoji="0" lang="en-US" altLang="zh-CN" dirty="0">
                <a:solidFill>
                  <a:srgbClr val="FF0000"/>
                </a:solidFill>
              </a:rPr>
              <a:t>Pi</a:t>
            </a:r>
            <a:r>
              <a:rPr kumimoji="0" lang="zh-CN" altLang="en-US" dirty="0"/>
              <a:t>；</a:t>
            </a:r>
            <a:endParaRPr kumimoji="0" lang="en-US" altLang="zh-CN" dirty="0"/>
          </a:p>
        </p:txBody>
      </p:sp>
      <p:sp>
        <p:nvSpPr>
          <p:cNvPr id="336902" name="Text Box 6"/>
          <p:cNvSpPr txBox="1">
            <a:spLocks noChangeArrowheads="1"/>
          </p:cNvSpPr>
          <p:nvPr/>
        </p:nvSpPr>
        <p:spPr bwMode="auto">
          <a:xfrm>
            <a:off x="5143500" y="1773238"/>
            <a:ext cx="3786188" cy="5238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FF0000"/>
                </a:solidFill>
              </a:rPr>
              <a:t>注意：</a:t>
            </a:r>
            <a:r>
              <a:rPr lang="en-US" altLang="zh-CN">
                <a:solidFill>
                  <a:srgbClr val="FF0000"/>
                </a:solidFill>
              </a:rPr>
              <a:t>n</a:t>
            </a:r>
            <a:r>
              <a:rPr lang="zh-CN" altLang="en-US">
                <a:solidFill>
                  <a:srgbClr val="FF0000"/>
                </a:solidFill>
              </a:rPr>
              <a:t>小于树的阶</a:t>
            </a:r>
            <a:r>
              <a:rPr lang="en-US" altLang="zh-CN">
                <a:solidFill>
                  <a:srgbClr val="FF0000"/>
                </a:solidFill>
              </a:rPr>
              <a:t>m</a:t>
            </a:r>
          </a:p>
        </p:txBody>
      </p:sp>
      <p:grpSp>
        <p:nvGrpSpPr>
          <p:cNvPr id="4" name="组合 3"/>
          <p:cNvGrpSpPr/>
          <p:nvPr/>
        </p:nvGrpSpPr>
        <p:grpSpPr>
          <a:xfrm>
            <a:off x="399110" y="1805048"/>
            <a:ext cx="8292682" cy="2517886"/>
            <a:chOff x="399110" y="1805048"/>
            <a:chExt cx="8292682" cy="2517886"/>
          </a:xfrm>
        </p:grpSpPr>
        <p:sp>
          <p:nvSpPr>
            <p:cNvPr id="2" name="TextBox 1"/>
            <p:cNvSpPr txBox="1"/>
            <p:nvPr/>
          </p:nvSpPr>
          <p:spPr>
            <a:xfrm>
              <a:off x="399110" y="2353455"/>
              <a:ext cx="1440408" cy="523220"/>
            </a:xfrm>
            <a:prstGeom prst="rect">
              <a:avLst/>
            </a:prstGeom>
            <a:noFill/>
          </p:spPr>
          <p:txBody>
            <a:bodyPr wrap="square" rtlCol="0">
              <a:spAutoFit/>
            </a:bodyPr>
            <a:lstStyle/>
            <a:p>
              <a:r>
                <a:rPr lang="en-US" altLang="zh-CN" dirty="0"/>
                <a:t>4</a:t>
              </a:r>
              <a:r>
                <a:rPr lang="zh-CN" altLang="en-US" dirty="0"/>
                <a:t>阶</a:t>
              </a:r>
              <a:r>
                <a:rPr lang="en-US" altLang="zh-CN" dirty="0"/>
                <a:t>B-</a:t>
              </a:r>
              <a:r>
                <a:rPr lang="zh-CN" altLang="en-US" dirty="0"/>
                <a:t>树</a:t>
              </a:r>
            </a:p>
          </p:txBody>
        </p:sp>
        <p:grpSp>
          <p:nvGrpSpPr>
            <p:cNvPr id="10" name="组合 9"/>
            <p:cNvGrpSpPr/>
            <p:nvPr/>
          </p:nvGrpSpPr>
          <p:grpSpPr>
            <a:xfrm>
              <a:off x="549442" y="1805048"/>
              <a:ext cx="8142350" cy="2351949"/>
              <a:chOff x="864827" y="1356476"/>
              <a:chExt cx="8142350" cy="2351949"/>
            </a:xfrm>
          </p:grpSpPr>
          <p:sp>
            <p:nvSpPr>
              <p:cNvPr id="11" name="Oval 2"/>
              <p:cNvSpPr>
                <a:spLocks noChangeArrowheads="1"/>
              </p:cNvSpPr>
              <p:nvPr/>
            </p:nvSpPr>
            <p:spPr bwMode="auto">
              <a:xfrm>
                <a:off x="4345335" y="1430362"/>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3"/>
              <p:cNvSpPr>
                <a:spLocks noChangeArrowheads="1"/>
              </p:cNvSpPr>
              <p:nvPr/>
            </p:nvSpPr>
            <p:spPr bwMode="auto">
              <a:xfrm>
                <a:off x="2275706" y="2222525"/>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4"/>
              <p:cNvSpPr>
                <a:spLocks noChangeArrowheads="1"/>
              </p:cNvSpPr>
              <p:nvPr/>
            </p:nvSpPr>
            <p:spPr bwMode="auto">
              <a:xfrm>
                <a:off x="6412260" y="2222525"/>
                <a:ext cx="1666875"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5"/>
              <p:cNvSpPr>
                <a:spLocks noChangeArrowheads="1"/>
              </p:cNvSpPr>
              <p:nvPr/>
            </p:nvSpPr>
            <p:spPr bwMode="auto">
              <a:xfrm>
                <a:off x="864827" y="3015481"/>
                <a:ext cx="1400176"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6"/>
              <p:cNvSpPr>
                <a:spLocks noChangeArrowheads="1"/>
              </p:cNvSpPr>
              <p:nvPr/>
            </p:nvSpPr>
            <p:spPr bwMode="auto">
              <a:xfrm>
                <a:off x="2942456" y="3016275"/>
                <a:ext cx="2133600"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7"/>
              <p:cNvSpPr>
                <a:spLocks noChangeArrowheads="1"/>
              </p:cNvSpPr>
              <p:nvPr/>
            </p:nvSpPr>
            <p:spPr bwMode="auto">
              <a:xfrm>
                <a:off x="5364088"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8"/>
              <p:cNvSpPr>
                <a:spLocks noChangeArrowheads="1"/>
              </p:cNvSpPr>
              <p:nvPr/>
            </p:nvSpPr>
            <p:spPr bwMode="auto">
              <a:xfrm>
                <a:off x="6948264" y="3016275"/>
                <a:ext cx="60007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9"/>
              <p:cNvSpPr>
                <a:spLocks noChangeArrowheads="1"/>
              </p:cNvSpPr>
              <p:nvPr/>
            </p:nvSpPr>
            <p:spPr bwMode="auto">
              <a:xfrm>
                <a:off x="7740352"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0"/>
              <p:cNvSpPr>
                <a:spLocks noChangeShapeType="1"/>
              </p:cNvSpPr>
              <p:nvPr/>
            </p:nvSpPr>
            <p:spPr bwMode="auto">
              <a:xfrm flipH="1">
                <a:off x="2771800" y="1628800"/>
                <a:ext cx="1773560" cy="593725"/>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1"/>
              <p:cNvSpPr>
                <a:spLocks noChangeShapeType="1"/>
              </p:cNvSpPr>
              <p:nvPr/>
            </p:nvSpPr>
            <p:spPr bwMode="auto">
              <a:xfrm flipH="1">
                <a:off x="5974778" y="2420962"/>
                <a:ext cx="704181" cy="594519"/>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2"/>
              <p:cNvSpPr>
                <a:spLocks noChangeShapeType="1"/>
              </p:cNvSpPr>
              <p:nvPr/>
            </p:nvSpPr>
            <p:spPr bwMode="auto">
              <a:xfrm flipH="1">
                <a:off x="7241603" y="2419376"/>
                <a:ext cx="8013" cy="596106"/>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3"/>
              <p:cNvSpPr>
                <a:spLocks noChangeShapeType="1"/>
              </p:cNvSpPr>
              <p:nvPr/>
            </p:nvSpPr>
            <p:spPr bwMode="auto">
              <a:xfrm>
                <a:off x="7879110" y="2420962"/>
                <a:ext cx="60007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4"/>
              <p:cNvSpPr>
                <a:spLocks noChangeShapeType="1"/>
              </p:cNvSpPr>
              <p:nvPr/>
            </p:nvSpPr>
            <p:spPr bwMode="auto">
              <a:xfrm>
                <a:off x="3009131" y="2420962"/>
                <a:ext cx="100012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5"/>
              <p:cNvSpPr>
                <a:spLocks noChangeShapeType="1"/>
              </p:cNvSpPr>
              <p:nvPr/>
            </p:nvSpPr>
            <p:spPr bwMode="auto">
              <a:xfrm>
                <a:off x="48093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6"/>
              <p:cNvSpPr>
                <a:spLocks noChangeShapeType="1"/>
              </p:cNvSpPr>
              <p:nvPr/>
            </p:nvSpPr>
            <p:spPr bwMode="auto">
              <a:xfrm>
                <a:off x="42759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17"/>
              <p:cNvSpPr>
                <a:spLocks noChangeShapeType="1"/>
              </p:cNvSpPr>
              <p:nvPr/>
            </p:nvSpPr>
            <p:spPr bwMode="auto">
              <a:xfrm>
                <a:off x="5497438"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8"/>
              <p:cNvSpPr>
                <a:spLocks noChangeShapeType="1"/>
              </p:cNvSpPr>
              <p:nvPr/>
            </p:nvSpPr>
            <p:spPr bwMode="auto">
              <a:xfrm>
                <a:off x="5997501"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9"/>
              <p:cNvSpPr>
                <a:spLocks noChangeShapeType="1"/>
              </p:cNvSpPr>
              <p:nvPr/>
            </p:nvSpPr>
            <p:spPr bwMode="auto">
              <a:xfrm>
                <a:off x="6497563"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0"/>
              <p:cNvSpPr>
                <a:spLocks noChangeShapeType="1"/>
              </p:cNvSpPr>
              <p:nvPr/>
            </p:nvSpPr>
            <p:spPr bwMode="auto">
              <a:xfrm>
                <a:off x="7014939"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1"/>
              <p:cNvSpPr>
                <a:spLocks noChangeShapeType="1"/>
              </p:cNvSpPr>
              <p:nvPr/>
            </p:nvSpPr>
            <p:spPr bwMode="auto">
              <a:xfrm>
                <a:off x="746025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2"/>
              <p:cNvSpPr>
                <a:spLocks noChangeShapeType="1"/>
              </p:cNvSpPr>
              <p:nvPr/>
            </p:nvSpPr>
            <p:spPr bwMode="auto">
              <a:xfrm>
                <a:off x="7873702"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3"/>
              <p:cNvSpPr>
                <a:spLocks noChangeShapeType="1"/>
              </p:cNvSpPr>
              <p:nvPr/>
            </p:nvSpPr>
            <p:spPr bwMode="auto">
              <a:xfrm>
                <a:off x="8373764"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4"/>
              <p:cNvSpPr>
                <a:spLocks noChangeShapeType="1"/>
              </p:cNvSpPr>
              <p:nvPr/>
            </p:nvSpPr>
            <p:spPr bwMode="auto">
              <a:xfrm>
                <a:off x="887382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5"/>
              <p:cNvSpPr>
                <a:spLocks noChangeShapeType="1"/>
              </p:cNvSpPr>
              <p:nvPr/>
            </p:nvSpPr>
            <p:spPr bwMode="auto">
              <a:xfrm>
                <a:off x="37425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26"/>
              <p:cNvSpPr>
                <a:spLocks noChangeShapeType="1"/>
              </p:cNvSpPr>
              <p:nvPr/>
            </p:nvSpPr>
            <p:spPr bwMode="auto">
              <a:xfrm>
                <a:off x="32091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7"/>
              <p:cNvSpPr>
                <a:spLocks noChangeShapeType="1"/>
              </p:cNvSpPr>
              <p:nvPr/>
            </p:nvSpPr>
            <p:spPr bwMode="auto">
              <a:xfrm>
                <a:off x="2064978"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8"/>
              <p:cNvSpPr>
                <a:spLocks noChangeShapeType="1"/>
              </p:cNvSpPr>
              <p:nvPr/>
            </p:nvSpPr>
            <p:spPr bwMode="auto">
              <a:xfrm>
                <a:off x="1564915"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29"/>
              <p:cNvSpPr>
                <a:spLocks noChangeShapeType="1"/>
              </p:cNvSpPr>
              <p:nvPr/>
            </p:nvSpPr>
            <p:spPr bwMode="auto">
              <a:xfrm>
                <a:off x="1064852"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11"/>
              <p:cNvSpPr>
                <a:spLocks noChangeShapeType="1"/>
              </p:cNvSpPr>
              <p:nvPr/>
            </p:nvSpPr>
            <p:spPr bwMode="auto">
              <a:xfrm flipH="1">
                <a:off x="1598252" y="2420963"/>
                <a:ext cx="877476" cy="594518"/>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14"/>
              <p:cNvSpPr>
                <a:spLocks noChangeShapeType="1"/>
              </p:cNvSpPr>
              <p:nvPr/>
            </p:nvSpPr>
            <p:spPr bwMode="auto">
              <a:xfrm>
                <a:off x="5112097" y="1627212"/>
                <a:ext cx="2100263"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椭圆 40"/>
              <p:cNvSpPr/>
              <p:nvPr/>
            </p:nvSpPr>
            <p:spPr bwMode="auto">
              <a:xfrm>
                <a:off x="4543537" y="1356476"/>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50</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2" name="椭圆 41"/>
              <p:cNvSpPr/>
              <p:nvPr/>
            </p:nvSpPr>
            <p:spPr bwMode="auto">
              <a:xfrm>
                <a:off x="2462798" y="2175520"/>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15</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3" name="椭圆 42"/>
              <p:cNvSpPr/>
              <p:nvPr/>
            </p:nvSpPr>
            <p:spPr bwMode="auto">
              <a:xfrm>
                <a:off x="1034396"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4" name="椭圆 43"/>
              <p:cNvSpPr/>
              <p:nvPr/>
            </p:nvSpPr>
            <p:spPr bwMode="auto">
              <a:xfrm>
                <a:off x="1497092"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5" name="椭圆 44"/>
              <p:cNvSpPr/>
              <p:nvPr/>
            </p:nvSpPr>
            <p:spPr bwMode="auto">
              <a:xfrm>
                <a:off x="5494279"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56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6" name="椭圆 45"/>
              <p:cNvSpPr/>
              <p:nvPr/>
            </p:nvSpPr>
            <p:spPr bwMode="auto">
              <a:xfrm>
                <a:off x="5957570"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62</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7" name="椭圆 46"/>
              <p:cNvSpPr/>
              <p:nvPr/>
            </p:nvSpPr>
            <p:spPr bwMode="auto">
              <a:xfrm>
                <a:off x="7878759" y="2947219"/>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89</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8" name="椭圆 47"/>
              <p:cNvSpPr/>
              <p:nvPr/>
            </p:nvSpPr>
            <p:spPr bwMode="auto">
              <a:xfrm>
                <a:off x="8350164" y="2947219"/>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dirty="0"/>
                  <a:t>96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49" name="椭圆 48"/>
              <p:cNvSpPr/>
              <p:nvPr/>
            </p:nvSpPr>
            <p:spPr bwMode="auto">
              <a:xfrm>
                <a:off x="3195605" y="294563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20</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50" name="椭圆 49"/>
              <p:cNvSpPr/>
              <p:nvPr/>
            </p:nvSpPr>
            <p:spPr bwMode="auto">
              <a:xfrm>
                <a:off x="3742740" y="294563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26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51" name="椭圆 50"/>
              <p:cNvSpPr/>
              <p:nvPr/>
            </p:nvSpPr>
            <p:spPr bwMode="auto">
              <a:xfrm>
                <a:off x="4250701" y="2956473"/>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43</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52" name="椭圆 51"/>
              <p:cNvSpPr/>
              <p:nvPr/>
            </p:nvSpPr>
            <p:spPr bwMode="auto">
              <a:xfrm>
                <a:off x="6977498" y="292658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78</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53" name="椭圆 52"/>
              <p:cNvSpPr/>
              <p:nvPr/>
            </p:nvSpPr>
            <p:spPr bwMode="auto">
              <a:xfrm>
                <a:off x="6664531" y="2152675"/>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71</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54" name="椭圆 53"/>
              <p:cNvSpPr/>
              <p:nvPr/>
            </p:nvSpPr>
            <p:spPr bwMode="auto">
              <a:xfrm>
                <a:off x="7300871" y="2144737"/>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84</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grpSp>
        <p:sp>
          <p:nvSpPr>
            <p:cNvPr id="3" name="矩形 2"/>
            <p:cNvSpPr/>
            <p:nvPr/>
          </p:nvSpPr>
          <p:spPr>
            <a:xfrm>
              <a:off x="62864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5" name="矩形 54"/>
            <p:cNvSpPr/>
            <p:nvPr/>
          </p:nvSpPr>
          <p:spPr>
            <a:xfrm>
              <a:off x="1093809"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6" name="矩形 55"/>
            <p:cNvSpPr/>
            <p:nvPr/>
          </p:nvSpPr>
          <p:spPr>
            <a:xfrm>
              <a:off x="1558975"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7" name="矩形 56"/>
            <p:cNvSpPr/>
            <p:nvPr/>
          </p:nvSpPr>
          <p:spPr>
            <a:xfrm>
              <a:off x="2705622"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8" name="矩形 57"/>
            <p:cNvSpPr/>
            <p:nvPr/>
          </p:nvSpPr>
          <p:spPr>
            <a:xfrm>
              <a:off x="3268917"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9" name="矩形 58"/>
            <p:cNvSpPr/>
            <p:nvPr/>
          </p:nvSpPr>
          <p:spPr>
            <a:xfrm>
              <a:off x="381275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0" name="矩形 59"/>
            <p:cNvSpPr/>
            <p:nvPr/>
          </p:nvSpPr>
          <p:spPr>
            <a:xfrm>
              <a:off x="432776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1" name="矩形 60"/>
            <p:cNvSpPr/>
            <p:nvPr/>
          </p:nvSpPr>
          <p:spPr>
            <a:xfrm>
              <a:off x="6567856"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2" name="矩形 61"/>
            <p:cNvSpPr/>
            <p:nvPr/>
          </p:nvSpPr>
          <p:spPr>
            <a:xfrm>
              <a:off x="7032360"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3" name="矩形 62"/>
            <p:cNvSpPr/>
            <p:nvPr/>
          </p:nvSpPr>
          <p:spPr>
            <a:xfrm>
              <a:off x="5071804"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4" name="矩形 63"/>
            <p:cNvSpPr/>
            <p:nvPr/>
          </p:nvSpPr>
          <p:spPr>
            <a:xfrm>
              <a:off x="5536970"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5" name="矩形 64"/>
            <p:cNvSpPr/>
            <p:nvPr/>
          </p:nvSpPr>
          <p:spPr>
            <a:xfrm>
              <a:off x="6002136"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6" name="矩形 65"/>
            <p:cNvSpPr/>
            <p:nvPr/>
          </p:nvSpPr>
          <p:spPr>
            <a:xfrm>
              <a:off x="747746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7" name="矩形 66"/>
            <p:cNvSpPr/>
            <p:nvPr/>
          </p:nvSpPr>
          <p:spPr>
            <a:xfrm>
              <a:off x="7942629"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8" name="矩形 67"/>
            <p:cNvSpPr/>
            <p:nvPr/>
          </p:nvSpPr>
          <p:spPr>
            <a:xfrm>
              <a:off x="8407795"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6901">
                                            <p:bg/>
                                          </p:spTgt>
                                        </p:tgtEl>
                                        <p:attrNameLst>
                                          <p:attrName>style.visibility</p:attrName>
                                        </p:attrNameLst>
                                      </p:cBhvr>
                                      <p:to>
                                        <p:strVal val="visible"/>
                                      </p:to>
                                    </p:set>
                                    <p:animEffect transition="in" filter="wipe(left)">
                                      <p:cBhvr>
                                        <p:cTn id="7" dur="500"/>
                                        <p:tgtEl>
                                          <p:spTgt spid="33690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901">
                                            <p:txEl>
                                              <p:pRg st="0" end="0"/>
                                            </p:txEl>
                                          </p:spTgt>
                                        </p:tgtEl>
                                        <p:attrNameLst>
                                          <p:attrName>style.visibility</p:attrName>
                                        </p:attrNameLst>
                                      </p:cBhvr>
                                      <p:to>
                                        <p:strVal val="visible"/>
                                      </p:to>
                                    </p:set>
                                    <p:animEffect transition="in" filter="wipe(left)">
                                      <p:cBhvr>
                                        <p:cTn id="12" dur="500"/>
                                        <p:tgtEl>
                                          <p:spTgt spid="3369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6901">
                                            <p:txEl>
                                              <p:pRg st="1" end="1"/>
                                            </p:txEl>
                                          </p:spTgt>
                                        </p:tgtEl>
                                        <p:attrNameLst>
                                          <p:attrName>style.visibility</p:attrName>
                                        </p:attrNameLst>
                                      </p:cBhvr>
                                      <p:to>
                                        <p:strVal val="visible"/>
                                      </p:to>
                                    </p:set>
                                    <p:animEffect transition="in" filter="wipe(left)">
                                      <p:cBhvr>
                                        <p:cTn id="17" dur="500"/>
                                        <p:tgtEl>
                                          <p:spTgt spid="3369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336902"/>
                                        </p:tgtEl>
                                        <p:attrNameLst>
                                          <p:attrName>style.visibility</p:attrName>
                                        </p:attrNameLst>
                                      </p:cBhvr>
                                      <p:to>
                                        <p:strVal val="visible"/>
                                      </p:to>
                                    </p:set>
                                    <p:animEffect transition="in" filter="wipe(down)">
                                      <p:cBhvr>
                                        <p:cTn id="22" dur="580">
                                          <p:stCondLst>
                                            <p:cond delay="0"/>
                                          </p:stCondLst>
                                        </p:cTn>
                                        <p:tgtEl>
                                          <p:spTgt spid="336902"/>
                                        </p:tgtEl>
                                      </p:cBhvr>
                                    </p:animEffect>
                                    <p:anim calcmode="lin" valueType="num">
                                      <p:cBhvr>
                                        <p:cTn id="23" dur="1822" tmFilter="0,0; 0.14,0.36; 0.43,0.73; 0.71,0.91; 1.0,1.0">
                                          <p:stCondLst>
                                            <p:cond delay="0"/>
                                          </p:stCondLst>
                                        </p:cTn>
                                        <p:tgtEl>
                                          <p:spTgt spid="336902"/>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36902"/>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36902"/>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36902"/>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36902"/>
                                        </p:tgtEl>
                                        <p:attrNameLst>
                                          <p:attrName>ppt_y</p:attrName>
                                        </p:attrNameLst>
                                      </p:cBhvr>
                                      <p:tavLst>
                                        <p:tav tm="0" fmla="#ppt_y-sin(pi*$)/81">
                                          <p:val>
                                            <p:fltVal val="0"/>
                                          </p:val>
                                        </p:tav>
                                        <p:tav tm="100000">
                                          <p:val>
                                            <p:fltVal val="1"/>
                                          </p:val>
                                        </p:tav>
                                      </p:tavLst>
                                    </p:anim>
                                    <p:animScale>
                                      <p:cBhvr>
                                        <p:cTn id="28" dur="26">
                                          <p:stCondLst>
                                            <p:cond delay="650"/>
                                          </p:stCondLst>
                                        </p:cTn>
                                        <p:tgtEl>
                                          <p:spTgt spid="336902"/>
                                        </p:tgtEl>
                                      </p:cBhvr>
                                      <p:to x="100000" y="60000"/>
                                    </p:animScale>
                                    <p:animScale>
                                      <p:cBhvr>
                                        <p:cTn id="29" dur="166" decel="50000">
                                          <p:stCondLst>
                                            <p:cond delay="676"/>
                                          </p:stCondLst>
                                        </p:cTn>
                                        <p:tgtEl>
                                          <p:spTgt spid="336902"/>
                                        </p:tgtEl>
                                      </p:cBhvr>
                                      <p:to x="100000" y="100000"/>
                                    </p:animScale>
                                    <p:animScale>
                                      <p:cBhvr>
                                        <p:cTn id="30" dur="26">
                                          <p:stCondLst>
                                            <p:cond delay="1312"/>
                                          </p:stCondLst>
                                        </p:cTn>
                                        <p:tgtEl>
                                          <p:spTgt spid="336902"/>
                                        </p:tgtEl>
                                      </p:cBhvr>
                                      <p:to x="100000" y="80000"/>
                                    </p:animScale>
                                    <p:animScale>
                                      <p:cBhvr>
                                        <p:cTn id="31" dur="166" decel="50000">
                                          <p:stCondLst>
                                            <p:cond delay="1338"/>
                                          </p:stCondLst>
                                        </p:cTn>
                                        <p:tgtEl>
                                          <p:spTgt spid="336902"/>
                                        </p:tgtEl>
                                      </p:cBhvr>
                                      <p:to x="100000" y="100000"/>
                                    </p:animScale>
                                    <p:animScale>
                                      <p:cBhvr>
                                        <p:cTn id="32" dur="26">
                                          <p:stCondLst>
                                            <p:cond delay="1642"/>
                                          </p:stCondLst>
                                        </p:cTn>
                                        <p:tgtEl>
                                          <p:spTgt spid="336902"/>
                                        </p:tgtEl>
                                      </p:cBhvr>
                                      <p:to x="100000" y="90000"/>
                                    </p:animScale>
                                    <p:animScale>
                                      <p:cBhvr>
                                        <p:cTn id="33" dur="166" decel="50000">
                                          <p:stCondLst>
                                            <p:cond delay="1668"/>
                                          </p:stCondLst>
                                        </p:cTn>
                                        <p:tgtEl>
                                          <p:spTgt spid="336902"/>
                                        </p:tgtEl>
                                      </p:cBhvr>
                                      <p:to x="100000" y="100000"/>
                                    </p:animScale>
                                    <p:animScale>
                                      <p:cBhvr>
                                        <p:cTn id="34" dur="26">
                                          <p:stCondLst>
                                            <p:cond delay="1808"/>
                                          </p:stCondLst>
                                        </p:cTn>
                                        <p:tgtEl>
                                          <p:spTgt spid="336902"/>
                                        </p:tgtEl>
                                      </p:cBhvr>
                                      <p:to x="100000" y="95000"/>
                                    </p:animScale>
                                    <p:animScale>
                                      <p:cBhvr>
                                        <p:cTn id="35" dur="166" decel="50000">
                                          <p:stCondLst>
                                            <p:cond delay="1834"/>
                                          </p:stCondLst>
                                        </p:cTn>
                                        <p:tgtEl>
                                          <p:spTgt spid="33690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build="p" animBg="1"/>
      <p:bldP spid="33690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树的定义</a:t>
            </a:r>
          </a:p>
        </p:txBody>
      </p:sp>
      <p:sp>
        <p:nvSpPr>
          <p:cNvPr id="13316" name="Rectangle 9"/>
          <p:cNvSpPr>
            <a:spLocks noGrp="1" noChangeArrowheads="1"/>
          </p:cNvSpPr>
          <p:nvPr>
            <p:ph idx="1"/>
          </p:nvPr>
        </p:nvSpPr>
        <p:spPr>
          <a:xfrm>
            <a:off x="323529" y="3836312"/>
            <a:ext cx="8815510" cy="2564487"/>
          </a:xfrm>
          <a:ln>
            <a:solidFill>
              <a:schemeClr val="hlink"/>
            </a:solidFill>
            <a:miter lim="800000"/>
            <a:headEnd/>
            <a:tailEnd/>
          </a:ln>
        </p:spPr>
        <p:txBody>
          <a:bodyPr/>
          <a:lstStyle/>
          <a:p>
            <a:pPr eaLnBrk="1" hangingPunct="1"/>
            <a:r>
              <a:rPr lang="zh-CN" altLang="en-US" dirty="0">
                <a:solidFill>
                  <a:srgbClr val="FF0000"/>
                </a:solidFill>
              </a:rPr>
              <a:t>性质</a:t>
            </a:r>
            <a:r>
              <a:rPr lang="en-US" altLang="zh-CN" dirty="0">
                <a:solidFill>
                  <a:srgbClr val="FF0000"/>
                </a:solidFill>
              </a:rPr>
              <a:t>2</a:t>
            </a:r>
            <a:r>
              <a:rPr lang="zh-CN" altLang="en-US" dirty="0">
                <a:solidFill>
                  <a:srgbClr val="FF0000"/>
                </a:solidFill>
              </a:rPr>
              <a:t>：</a:t>
            </a:r>
          </a:p>
          <a:p>
            <a:pPr lvl="1" eaLnBrk="1" hangingPunct="1"/>
            <a:r>
              <a:rPr lang="zh-CN" altLang="en-US" dirty="0"/>
              <a:t>每个结点中的多个关键字均自小至大有序排列</a:t>
            </a:r>
            <a:r>
              <a:rPr lang="en-US" altLang="zh-CN" dirty="0"/>
              <a:t>, </a:t>
            </a:r>
            <a:r>
              <a:rPr lang="zh-CN" altLang="en-US" dirty="0"/>
              <a:t>即：</a:t>
            </a:r>
            <a:r>
              <a:rPr lang="en-US" altLang="zh-CN" dirty="0"/>
              <a:t>K</a:t>
            </a:r>
            <a:r>
              <a:rPr lang="en-US" altLang="zh-CN" baseline="-25000" dirty="0"/>
              <a:t>1</a:t>
            </a:r>
            <a:r>
              <a:rPr lang="en-US" altLang="zh-CN" dirty="0"/>
              <a:t>&lt; K</a:t>
            </a:r>
            <a:r>
              <a:rPr lang="en-US" altLang="zh-CN" baseline="-25000" dirty="0"/>
              <a:t>2</a:t>
            </a:r>
            <a:r>
              <a:rPr lang="en-US" altLang="zh-CN" dirty="0"/>
              <a:t> &lt; … &lt; </a:t>
            </a:r>
            <a:r>
              <a:rPr lang="en-US" altLang="zh-CN" dirty="0" err="1"/>
              <a:t>K</a:t>
            </a:r>
            <a:r>
              <a:rPr lang="en-US" altLang="zh-CN" baseline="-25000" dirty="0" err="1"/>
              <a:t>n</a:t>
            </a:r>
            <a:r>
              <a:rPr lang="en-US" altLang="zh-CN" dirty="0"/>
              <a:t>  </a:t>
            </a:r>
            <a:r>
              <a:rPr lang="zh-CN" altLang="en-US" dirty="0"/>
              <a:t>；</a:t>
            </a:r>
          </a:p>
          <a:p>
            <a:pPr lvl="1" eaLnBrk="1" hangingPunct="1"/>
            <a:r>
              <a:rPr lang="zh-CN" altLang="en-US" dirty="0"/>
              <a:t>指针</a:t>
            </a:r>
            <a:r>
              <a:rPr lang="en-US" altLang="zh-CN" dirty="0"/>
              <a:t>P</a:t>
            </a:r>
            <a:r>
              <a:rPr lang="en-US" altLang="zh-CN" baseline="-25000" dirty="0"/>
              <a:t>i-1</a:t>
            </a:r>
            <a:r>
              <a:rPr lang="en-US" altLang="zh-CN" dirty="0"/>
              <a:t> </a:t>
            </a:r>
            <a:r>
              <a:rPr lang="zh-CN" altLang="en-US" dirty="0"/>
              <a:t>所指子树上所有关键字均小于</a:t>
            </a:r>
            <a:r>
              <a:rPr lang="en-US" altLang="zh-CN" dirty="0"/>
              <a:t>K</a:t>
            </a:r>
            <a:r>
              <a:rPr lang="en-US" altLang="zh-CN" baseline="-25000" dirty="0"/>
              <a:t>i </a:t>
            </a:r>
            <a:r>
              <a:rPr lang="en-US" altLang="zh-CN" dirty="0"/>
              <a:t> </a:t>
            </a:r>
            <a:r>
              <a:rPr lang="zh-CN" altLang="en-US" dirty="0"/>
              <a:t>；</a:t>
            </a:r>
          </a:p>
          <a:p>
            <a:pPr lvl="1" eaLnBrk="1" hangingPunct="1"/>
            <a:r>
              <a:rPr lang="zh-CN" altLang="en-US" dirty="0"/>
              <a:t>指针</a:t>
            </a:r>
            <a:r>
              <a:rPr lang="en-US" altLang="zh-CN" dirty="0"/>
              <a:t>P</a:t>
            </a:r>
            <a:r>
              <a:rPr lang="en-US" altLang="zh-CN" baseline="-25000" dirty="0"/>
              <a:t>i </a:t>
            </a:r>
            <a:r>
              <a:rPr lang="zh-CN" altLang="en-US" dirty="0"/>
              <a:t>所指子树上所有关键字均大于</a:t>
            </a:r>
            <a:r>
              <a:rPr lang="en-US" altLang="zh-CN" dirty="0"/>
              <a:t>K</a:t>
            </a:r>
            <a:r>
              <a:rPr lang="en-US" altLang="zh-CN" baseline="-25000" dirty="0"/>
              <a:t>i</a:t>
            </a:r>
            <a:r>
              <a:rPr lang="en-US" altLang="zh-CN" dirty="0"/>
              <a:t>  </a:t>
            </a:r>
            <a:r>
              <a:rPr lang="zh-CN" altLang="en-US" dirty="0"/>
              <a:t>；</a:t>
            </a:r>
          </a:p>
        </p:txBody>
      </p:sp>
      <p:sp>
        <p:nvSpPr>
          <p:cNvPr id="6" name="灯片编号占位符 5"/>
          <p:cNvSpPr>
            <a:spLocks noGrp="1"/>
          </p:cNvSpPr>
          <p:nvPr>
            <p:ph type="sldNum" sz="quarter" idx="11"/>
          </p:nvPr>
        </p:nvSpPr>
        <p:spPr/>
        <p:txBody>
          <a:bodyPr/>
          <a:lstStyle/>
          <a:p>
            <a:pPr>
              <a:defRPr/>
            </a:pPr>
            <a:fld id="{62DE5C36-11F6-4887-BE82-84EF98E1AB04}" type="slidenum">
              <a:rPr lang="en-US" altLang="zh-CN"/>
              <a:pPr>
                <a:defRPr/>
              </a:pPr>
              <a:t>107</a:t>
            </a:fld>
            <a:endParaRPr lang="en-US" altLang="zh-CN"/>
          </a:p>
        </p:txBody>
      </p:sp>
      <p:grpSp>
        <p:nvGrpSpPr>
          <p:cNvPr id="52" name="组合 51"/>
          <p:cNvGrpSpPr/>
          <p:nvPr/>
        </p:nvGrpSpPr>
        <p:grpSpPr>
          <a:xfrm>
            <a:off x="426354" y="1196752"/>
            <a:ext cx="8292682" cy="2517886"/>
            <a:chOff x="399110" y="1805048"/>
            <a:chExt cx="8292682" cy="2517886"/>
          </a:xfrm>
        </p:grpSpPr>
        <p:sp>
          <p:nvSpPr>
            <p:cNvPr id="53" name="TextBox 1"/>
            <p:cNvSpPr txBox="1"/>
            <p:nvPr/>
          </p:nvSpPr>
          <p:spPr>
            <a:xfrm>
              <a:off x="399110" y="2353455"/>
              <a:ext cx="1440408" cy="523220"/>
            </a:xfrm>
            <a:prstGeom prst="rect">
              <a:avLst/>
            </a:prstGeom>
            <a:noFill/>
          </p:spPr>
          <p:txBody>
            <a:bodyPr wrap="square" rtlCol="0">
              <a:spAutoFit/>
            </a:bodyPr>
            <a:lstStyle/>
            <a:p>
              <a:r>
                <a:rPr lang="en-US" altLang="zh-CN" dirty="0"/>
                <a:t>4</a:t>
              </a:r>
              <a:r>
                <a:rPr lang="zh-CN" altLang="en-US" dirty="0"/>
                <a:t>阶</a:t>
              </a:r>
              <a:r>
                <a:rPr lang="en-US" altLang="zh-CN" dirty="0"/>
                <a:t>B-</a:t>
              </a:r>
              <a:r>
                <a:rPr lang="zh-CN" altLang="en-US" dirty="0"/>
                <a:t>树</a:t>
              </a:r>
            </a:p>
          </p:txBody>
        </p:sp>
        <p:grpSp>
          <p:nvGrpSpPr>
            <p:cNvPr id="54" name="组合 53"/>
            <p:cNvGrpSpPr/>
            <p:nvPr/>
          </p:nvGrpSpPr>
          <p:grpSpPr>
            <a:xfrm>
              <a:off x="549442" y="1805048"/>
              <a:ext cx="8142350" cy="2351949"/>
              <a:chOff x="864827" y="1356476"/>
              <a:chExt cx="8142350" cy="2351949"/>
            </a:xfrm>
          </p:grpSpPr>
          <p:sp>
            <p:nvSpPr>
              <p:cNvPr id="70" name="Oval 2"/>
              <p:cNvSpPr>
                <a:spLocks noChangeArrowheads="1"/>
              </p:cNvSpPr>
              <p:nvPr/>
            </p:nvSpPr>
            <p:spPr bwMode="auto">
              <a:xfrm>
                <a:off x="4345335" y="1430362"/>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Oval 3"/>
              <p:cNvSpPr>
                <a:spLocks noChangeArrowheads="1"/>
              </p:cNvSpPr>
              <p:nvPr/>
            </p:nvSpPr>
            <p:spPr bwMode="auto">
              <a:xfrm>
                <a:off x="2275706" y="2222525"/>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4"/>
              <p:cNvSpPr>
                <a:spLocks noChangeArrowheads="1"/>
              </p:cNvSpPr>
              <p:nvPr/>
            </p:nvSpPr>
            <p:spPr bwMode="auto">
              <a:xfrm>
                <a:off x="6412260" y="2222525"/>
                <a:ext cx="1666875"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Oval 5"/>
              <p:cNvSpPr>
                <a:spLocks noChangeArrowheads="1"/>
              </p:cNvSpPr>
              <p:nvPr/>
            </p:nvSpPr>
            <p:spPr bwMode="auto">
              <a:xfrm>
                <a:off x="864827" y="3015481"/>
                <a:ext cx="1400176"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Oval 6"/>
              <p:cNvSpPr>
                <a:spLocks noChangeArrowheads="1"/>
              </p:cNvSpPr>
              <p:nvPr/>
            </p:nvSpPr>
            <p:spPr bwMode="auto">
              <a:xfrm>
                <a:off x="2942456" y="3016275"/>
                <a:ext cx="2133600"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Oval 7"/>
              <p:cNvSpPr>
                <a:spLocks noChangeArrowheads="1"/>
              </p:cNvSpPr>
              <p:nvPr/>
            </p:nvSpPr>
            <p:spPr bwMode="auto">
              <a:xfrm>
                <a:off x="5364088"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Oval 8"/>
              <p:cNvSpPr>
                <a:spLocks noChangeArrowheads="1"/>
              </p:cNvSpPr>
              <p:nvPr/>
            </p:nvSpPr>
            <p:spPr bwMode="auto">
              <a:xfrm>
                <a:off x="6948264" y="3016275"/>
                <a:ext cx="60007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Oval 9"/>
              <p:cNvSpPr>
                <a:spLocks noChangeArrowheads="1"/>
              </p:cNvSpPr>
              <p:nvPr/>
            </p:nvSpPr>
            <p:spPr bwMode="auto">
              <a:xfrm>
                <a:off x="7740352"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10"/>
              <p:cNvSpPr>
                <a:spLocks noChangeShapeType="1"/>
              </p:cNvSpPr>
              <p:nvPr/>
            </p:nvSpPr>
            <p:spPr bwMode="auto">
              <a:xfrm flipH="1">
                <a:off x="2771800" y="1628800"/>
                <a:ext cx="1773560" cy="593725"/>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11"/>
              <p:cNvSpPr>
                <a:spLocks noChangeShapeType="1"/>
              </p:cNvSpPr>
              <p:nvPr/>
            </p:nvSpPr>
            <p:spPr bwMode="auto">
              <a:xfrm flipH="1">
                <a:off x="5974778" y="2420962"/>
                <a:ext cx="704181" cy="594519"/>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12"/>
              <p:cNvSpPr>
                <a:spLocks noChangeShapeType="1"/>
              </p:cNvSpPr>
              <p:nvPr/>
            </p:nvSpPr>
            <p:spPr bwMode="auto">
              <a:xfrm flipH="1">
                <a:off x="7241603" y="2419376"/>
                <a:ext cx="8013" cy="596106"/>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13"/>
              <p:cNvSpPr>
                <a:spLocks noChangeShapeType="1"/>
              </p:cNvSpPr>
              <p:nvPr/>
            </p:nvSpPr>
            <p:spPr bwMode="auto">
              <a:xfrm>
                <a:off x="7879110" y="2420962"/>
                <a:ext cx="60007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14"/>
              <p:cNvSpPr>
                <a:spLocks noChangeShapeType="1"/>
              </p:cNvSpPr>
              <p:nvPr/>
            </p:nvSpPr>
            <p:spPr bwMode="auto">
              <a:xfrm>
                <a:off x="3009131" y="2420962"/>
                <a:ext cx="100012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Line 15"/>
              <p:cNvSpPr>
                <a:spLocks noChangeShapeType="1"/>
              </p:cNvSpPr>
              <p:nvPr/>
            </p:nvSpPr>
            <p:spPr bwMode="auto">
              <a:xfrm>
                <a:off x="48093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16"/>
              <p:cNvSpPr>
                <a:spLocks noChangeShapeType="1"/>
              </p:cNvSpPr>
              <p:nvPr/>
            </p:nvSpPr>
            <p:spPr bwMode="auto">
              <a:xfrm>
                <a:off x="42759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17"/>
              <p:cNvSpPr>
                <a:spLocks noChangeShapeType="1"/>
              </p:cNvSpPr>
              <p:nvPr/>
            </p:nvSpPr>
            <p:spPr bwMode="auto">
              <a:xfrm>
                <a:off x="5497438"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18"/>
              <p:cNvSpPr>
                <a:spLocks noChangeShapeType="1"/>
              </p:cNvSpPr>
              <p:nvPr/>
            </p:nvSpPr>
            <p:spPr bwMode="auto">
              <a:xfrm>
                <a:off x="5997501"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19"/>
              <p:cNvSpPr>
                <a:spLocks noChangeShapeType="1"/>
              </p:cNvSpPr>
              <p:nvPr/>
            </p:nvSpPr>
            <p:spPr bwMode="auto">
              <a:xfrm>
                <a:off x="6497563"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20"/>
              <p:cNvSpPr>
                <a:spLocks noChangeShapeType="1"/>
              </p:cNvSpPr>
              <p:nvPr/>
            </p:nvSpPr>
            <p:spPr bwMode="auto">
              <a:xfrm>
                <a:off x="7014939"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21"/>
              <p:cNvSpPr>
                <a:spLocks noChangeShapeType="1"/>
              </p:cNvSpPr>
              <p:nvPr/>
            </p:nvSpPr>
            <p:spPr bwMode="auto">
              <a:xfrm>
                <a:off x="746025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22"/>
              <p:cNvSpPr>
                <a:spLocks noChangeShapeType="1"/>
              </p:cNvSpPr>
              <p:nvPr/>
            </p:nvSpPr>
            <p:spPr bwMode="auto">
              <a:xfrm>
                <a:off x="7873702"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23"/>
              <p:cNvSpPr>
                <a:spLocks noChangeShapeType="1"/>
              </p:cNvSpPr>
              <p:nvPr/>
            </p:nvSpPr>
            <p:spPr bwMode="auto">
              <a:xfrm>
                <a:off x="8373764"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24"/>
              <p:cNvSpPr>
                <a:spLocks noChangeShapeType="1"/>
              </p:cNvSpPr>
              <p:nvPr/>
            </p:nvSpPr>
            <p:spPr bwMode="auto">
              <a:xfrm>
                <a:off x="887382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25"/>
              <p:cNvSpPr>
                <a:spLocks noChangeShapeType="1"/>
              </p:cNvSpPr>
              <p:nvPr/>
            </p:nvSpPr>
            <p:spPr bwMode="auto">
              <a:xfrm>
                <a:off x="37425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26"/>
              <p:cNvSpPr>
                <a:spLocks noChangeShapeType="1"/>
              </p:cNvSpPr>
              <p:nvPr/>
            </p:nvSpPr>
            <p:spPr bwMode="auto">
              <a:xfrm>
                <a:off x="32091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27"/>
              <p:cNvSpPr>
                <a:spLocks noChangeShapeType="1"/>
              </p:cNvSpPr>
              <p:nvPr/>
            </p:nvSpPr>
            <p:spPr bwMode="auto">
              <a:xfrm>
                <a:off x="2064978"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28"/>
              <p:cNvSpPr>
                <a:spLocks noChangeShapeType="1"/>
              </p:cNvSpPr>
              <p:nvPr/>
            </p:nvSpPr>
            <p:spPr bwMode="auto">
              <a:xfrm>
                <a:off x="1564915"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Line 29"/>
              <p:cNvSpPr>
                <a:spLocks noChangeShapeType="1"/>
              </p:cNvSpPr>
              <p:nvPr/>
            </p:nvSpPr>
            <p:spPr bwMode="auto">
              <a:xfrm>
                <a:off x="1064852"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Line 11"/>
              <p:cNvSpPr>
                <a:spLocks noChangeShapeType="1"/>
              </p:cNvSpPr>
              <p:nvPr/>
            </p:nvSpPr>
            <p:spPr bwMode="auto">
              <a:xfrm flipH="1">
                <a:off x="1598252" y="2420963"/>
                <a:ext cx="877476" cy="594518"/>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Line 14"/>
              <p:cNvSpPr>
                <a:spLocks noChangeShapeType="1"/>
              </p:cNvSpPr>
              <p:nvPr/>
            </p:nvSpPr>
            <p:spPr bwMode="auto">
              <a:xfrm>
                <a:off x="5112097" y="1627212"/>
                <a:ext cx="2100263"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椭圆 99"/>
              <p:cNvSpPr/>
              <p:nvPr/>
            </p:nvSpPr>
            <p:spPr bwMode="auto">
              <a:xfrm>
                <a:off x="4543537" y="1356476"/>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50</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1" name="椭圆 100"/>
              <p:cNvSpPr/>
              <p:nvPr/>
            </p:nvSpPr>
            <p:spPr bwMode="auto">
              <a:xfrm>
                <a:off x="2462798" y="2175520"/>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15</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2" name="椭圆 101"/>
              <p:cNvSpPr/>
              <p:nvPr/>
            </p:nvSpPr>
            <p:spPr bwMode="auto">
              <a:xfrm>
                <a:off x="1034396"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3" name="椭圆 102"/>
              <p:cNvSpPr/>
              <p:nvPr/>
            </p:nvSpPr>
            <p:spPr bwMode="auto">
              <a:xfrm>
                <a:off x="1497092"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4" name="椭圆 103"/>
              <p:cNvSpPr/>
              <p:nvPr/>
            </p:nvSpPr>
            <p:spPr bwMode="auto">
              <a:xfrm>
                <a:off x="5494279"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56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5" name="椭圆 104"/>
              <p:cNvSpPr/>
              <p:nvPr/>
            </p:nvSpPr>
            <p:spPr bwMode="auto">
              <a:xfrm>
                <a:off x="5957570"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62</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6" name="椭圆 105"/>
              <p:cNvSpPr/>
              <p:nvPr/>
            </p:nvSpPr>
            <p:spPr bwMode="auto">
              <a:xfrm>
                <a:off x="7878759" y="2947219"/>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89</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7" name="椭圆 106"/>
              <p:cNvSpPr/>
              <p:nvPr/>
            </p:nvSpPr>
            <p:spPr bwMode="auto">
              <a:xfrm>
                <a:off x="8350164" y="2947219"/>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dirty="0"/>
                  <a:t>96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8" name="椭圆 107"/>
              <p:cNvSpPr/>
              <p:nvPr/>
            </p:nvSpPr>
            <p:spPr bwMode="auto">
              <a:xfrm>
                <a:off x="3195605" y="294563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20</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09" name="椭圆 108"/>
              <p:cNvSpPr/>
              <p:nvPr/>
            </p:nvSpPr>
            <p:spPr bwMode="auto">
              <a:xfrm>
                <a:off x="3742740" y="294563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26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10" name="椭圆 109"/>
              <p:cNvSpPr/>
              <p:nvPr/>
            </p:nvSpPr>
            <p:spPr bwMode="auto">
              <a:xfrm>
                <a:off x="4250701" y="2956473"/>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43</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11" name="椭圆 110"/>
              <p:cNvSpPr/>
              <p:nvPr/>
            </p:nvSpPr>
            <p:spPr bwMode="auto">
              <a:xfrm>
                <a:off x="6977498" y="292658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78</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12" name="椭圆 111"/>
              <p:cNvSpPr/>
              <p:nvPr/>
            </p:nvSpPr>
            <p:spPr bwMode="auto">
              <a:xfrm>
                <a:off x="6664531" y="2152675"/>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71</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113" name="椭圆 112"/>
              <p:cNvSpPr/>
              <p:nvPr/>
            </p:nvSpPr>
            <p:spPr bwMode="auto">
              <a:xfrm>
                <a:off x="7300871" y="2144737"/>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84</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grpSp>
        <p:sp>
          <p:nvSpPr>
            <p:cNvPr id="55" name="矩形 54"/>
            <p:cNvSpPr/>
            <p:nvPr/>
          </p:nvSpPr>
          <p:spPr>
            <a:xfrm>
              <a:off x="62864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6" name="矩形 55"/>
            <p:cNvSpPr/>
            <p:nvPr/>
          </p:nvSpPr>
          <p:spPr>
            <a:xfrm>
              <a:off x="1093809"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7" name="矩形 56"/>
            <p:cNvSpPr/>
            <p:nvPr/>
          </p:nvSpPr>
          <p:spPr>
            <a:xfrm>
              <a:off x="1558975"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8" name="矩形 57"/>
            <p:cNvSpPr/>
            <p:nvPr/>
          </p:nvSpPr>
          <p:spPr>
            <a:xfrm>
              <a:off x="2705622"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59" name="矩形 58"/>
            <p:cNvSpPr/>
            <p:nvPr/>
          </p:nvSpPr>
          <p:spPr>
            <a:xfrm>
              <a:off x="3268917"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0" name="矩形 59"/>
            <p:cNvSpPr/>
            <p:nvPr/>
          </p:nvSpPr>
          <p:spPr>
            <a:xfrm>
              <a:off x="381275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1" name="矩形 60"/>
            <p:cNvSpPr/>
            <p:nvPr/>
          </p:nvSpPr>
          <p:spPr>
            <a:xfrm>
              <a:off x="432776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2" name="矩形 61"/>
            <p:cNvSpPr/>
            <p:nvPr/>
          </p:nvSpPr>
          <p:spPr>
            <a:xfrm>
              <a:off x="6567856"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3" name="矩形 62"/>
            <p:cNvSpPr/>
            <p:nvPr/>
          </p:nvSpPr>
          <p:spPr>
            <a:xfrm>
              <a:off x="7032360"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4" name="矩形 63"/>
            <p:cNvSpPr/>
            <p:nvPr/>
          </p:nvSpPr>
          <p:spPr>
            <a:xfrm>
              <a:off x="5071804"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5" name="矩形 64"/>
            <p:cNvSpPr/>
            <p:nvPr/>
          </p:nvSpPr>
          <p:spPr>
            <a:xfrm>
              <a:off x="5536970"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6" name="矩形 65"/>
            <p:cNvSpPr/>
            <p:nvPr/>
          </p:nvSpPr>
          <p:spPr>
            <a:xfrm>
              <a:off x="6002136"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7" name="矩形 66"/>
            <p:cNvSpPr/>
            <p:nvPr/>
          </p:nvSpPr>
          <p:spPr>
            <a:xfrm>
              <a:off x="747746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8" name="矩形 67"/>
            <p:cNvSpPr/>
            <p:nvPr/>
          </p:nvSpPr>
          <p:spPr>
            <a:xfrm>
              <a:off x="7942629"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69" name="矩形 68"/>
            <p:cNvSpPr/>
            <p:nvPr/>
          </p:nvSpPr>
          <p:spPr>
            <a:xfrm>
              <a:off x="8407795"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树的定义</a:t>
            </a:r>
          </a:p>
        </p:txBody>
      </p:sp>
      <p:sp>
        <p:nvSpPr>
          <p:cNvPr id="13316" name="Rectangle 3"/>
          <p:cNvSpPr>
            <a:spLocks noGrp="1" noChangeArrowheads="1"/>
          </p:cNvSpPr>
          <p:nvPr>
            <p:ph idx="1"/>
          </p:nvPr>
        </p:nvSpPr>
        <p:spPr>
          <a:xfrm>
            <a:off x="323529" y="3713172"/>
            <a:ext cx="8815510" cy="3072118"/>
          </a:xfrm>
          <a:ln>
            <a:solidFill>
              <a:schemeClr val="hlink"/>
            </a:solidFill>
            <a:miter lim="800000"/>
            <a:headEnd/>
            <a:tailEnd/>
          </a:ln>
        </p:spPr>
        <p:txBody>
          <a:bodyPr/>
          <a:lstStyle/>
          <a:p>
            <a:pPr eaLnBrk="1" hangingPunct="1"/>
            <a:r>
              <a:rPr lang="zh-CN" altLang="en-US" sz="2800" dirty="0">
                <a:solidFill>
                  <a:srgbClr val="FF0000"/>
                </a:solidFill>
              </a:rPr>
              <a:t>性质</a:t>
            </a:r>
            <a:r>
              <a:rPr lang="en-US" altLang="zh-CN" sz="2800" dirty="0">
                <a:solidFill>
                  <a:srgbClr val="FF0000"/>
                </a:solidFill>
              </a:rPr>
              <a:t>3</a:t>
            </a:r>
            <a:r>
              <a:rPr lang="zh-CN" altLang="en-US" sz="2800" dirty="0">
                <a:solidFill>
                  <a:srgbClr val="FF0000"/>
                </a:solidFill>
              </a:rPr>
              <a:t>：</a:t>
            </a:r>
          </a:p>
          <a:p>
            <a:pPr lvl="1" eaLnBrk="1" hangingPunct="1"/>
            <a:r>
              <a:rPr lang="zh-CN" altLang="en-US" sz="2800" dirty="0"/>
              <a:t>树中所有叶子结点（失败结点）均在树中的同一层次上；</a:t>
            </a:r>
          </a:p>
          <a:p>
            <a:pPr lvl="1" eaLnBrk="1" hangingPunct="1"/>
            <a:r>
              <a:rPr lang="zh-CN" altLang="en-US" sz="2800" dirty="0">
                <a:solidFill>
                  <a:srgbClr val="FF0000"/>
                </a:solidFill>
              </a:rPr>
              <a:t>根结点</a:t>
            </a:r>
            <a:r>
              <a:rPr lang="zh-CN" altLang="en-US" sz="2800" dirty="0"/>
              <a:t>或为空</a:t>
            </a:r>
            <a:r>
              <a:rPr lang="en-US" altLang="zh-CN" sz="2800" dirty="0"/>
              <a:t>, </a:t>
            </a:r>
            <a:r>
              <a:rPr lang="zh-CN" altLang="en-US" sz="2800" dirty="0"/>
              <a:t>或至少含有两棵子树；</a:t>
            </a:r>
          </a:p>
          <a:p>
            <a:pPr lvl="1" eaLnBrk="1" hangingPunct="1"/>
            <a:r>
              <a:rPr lang="zh-CN" altLang="en-US" sz="2800" dirty="0">
                <a:solidFill>
                  <a:srgbClr val="FF0000"/>
                </a:solidFill>
              </a:rPr>
              <a:t>其余所有结点</a:t>
            </a:r>
            <a:r>
              <a:rPr lang="zh-CN" altLang="en-US" sz="2800" dirty="0"/>
              <a:t>均至少含有</a:t>
            </a:r>
            <a:r>
              <a:rPr kumimoji="1" lang="zh-CN" altLang="en-US" sz="2800" dirty="0">
                <a:sym typeface="Symbol" pitchFamily="18" charset="2"/>
              </a:rPr>
              <a:t></a:t>
            </a:r>
            <a:r>
              <a:rPr kumimoji="1" lang="en-US" altLang="zh-CN" sz="2800" dirty="0"/>
              <a:t>m/2</a:t>
            </a:r>
            <a:r>
              <a:rPr kumimoji="1" lang="en-US" altLang="zh-CN" sz="2800" dirty="0">
                <a:sym typeface="Symbol" pitchFamily="18" charset="2"/>
              </a:rPr>
              <a:t></a:t>
            </a:r>
            <a:r>
              <a:rPr lang="zh-CN" altLang="en-US" sz="2800" dirty="0"/>
              <a:t>棵子树</a:t>
            </a:r>
            <a:r>
              <a:rPr lang="en-US" altLang="zh-CN" sz="2800" dirty="0"/>
              <a:t>, </a:t>
            </a:r>
            <a:r>
              <a:rPr lang="zh-CN" altLang="en-US" sz="2800" dirty="0"/>
              <a:t>至多含有 </a:t>
            </a:r>
            <a:r>
              <a:rPr lang="en-US" altLang="zh-CN" sz="2800" dirty="0"/>
              <a:t>m </a:t>
            </a:r>
            <a:r>
              <a:rPr lang="zh-CN" altLang="en-US" sz="2800" dirty="0"/>
              <a:t>棵子树；</a:t>
            </a:r>
          </a:p>
        </p:txBody>
      </p:sp>
      <p:sp>
        <p:nvSpPr>
          <p:cNvPr id="6" name="灯片编号占位符 3"/>
          <p:cNvSpPr>
            <a:spLocks noGrp="1"/>
          </p:cNvSpPr>
          <p:nvPr>
            <p:ph type="sldNum" sz="quarter" idx="11"/>
          </p:nvPr>
        </p:nvSpPr>
        <p:spPr/>
        <p:txBody>
          <a:bodyPr/>
          <a:lstStyle/>
          <a:p>
            <a:pPr>
              <a:defRPr/>
            </a:pPr>
            <a:fld id="{18840188-4DA3-411D-80BD-564E8E0DFE4A}" type="slidenum">
              <a:rPr lang="en-US" altLang="zh-CN"/>
              <a:pPr>
                <a:defRPr/>
              </a:pPr>
              <a:t>108</a:t>
            </a:fld>
            <a:endParaRPr lang="en-US" altLang="zh-CN"/>
          </a:p>
        </p:txBody>
      </p:sp>
      <p:grpSp>
        <p:nvGrpSpPr>
          <p:cNvPr id="158" name="组合 157"/>
          <p:cNvGrpSpPr/>
          <p:nvPr/>
        </p:nvGrpSpPr>
        <p:grpSpPr>
          <a:xfrm>
            <a:off x="438254" y="974121"/>
            <a:ext cx="8292682" cy="2517886"/>
            <a:chOff x="399110" y="1805048"/>
            <a:chExt cx="8292682" cy="2517886"/>
          </a:xfrm>
        </p:grpSpPr>
        <p:sp>
          <p:nvSpPr>
            <p:cNvPr id="159" name="TextBox 1"/>
            <p:cNvSpPr txBox="1"/>
            <p:nvPr/>
          </p:nvSpPr>
          <p:spPr>
            <a:xfrm>
              <a:off x="399110" y="2353455"/>
              <a:ext cx="1440408" cy="523220"/>
            </a:xfrm>
            <a:prstGeom prst="rect">
              <a:avLst/>
            </a:prstGeom>
            <a:noFill/>
          </p:spPr>
          <p:txBody>
            <a:bodyPr wrap="square" rtlCol="0">
              <a:spAutoFit/>
            </a:bodyPr>
            <a:lstStyle/>
            <a:p>
              <a:r>
                <a:rPr lang="en-US" altLang="zh-CN" dirty="0"/>
                <a:t>4</a:t>
              </a:r>
              <a:r>
                <a:rPr lang="zh-CN" altLang="en-US" dirty="0"/>
                <a:t>阶</a:t>
              </a:r>
              <a:r>
                <a:rPr lang="en-US" altLang="zh-CN" dirty="0"/>
                <a:t>B-</a:t>
              </a:r>
              <a:r>
                <a:rPr lang="zh-CN" altLang="en-US" dirty="0"/>
                <a:t>树</a:t>
              </a:r>
            </a:p>
          </p:txBody>
        </p:sp>
        <p:grpSp>
          <p:nvGrpSpPr>
            <p:cNvPr id="160" name="组合 159"/>
            <p:cNvGrpSpPr/>
            <p:nvPr/>
          </p:nvGrpSpPr>
          <p:grpSpPr>
            <a:xfrm>
              <a:off x="549442" y="1805048"/>
              <a:ext cx="8142350" cy="2351949"/>
              <a:chOff x="864827" y="1356476"/>
              <a:chExt cx="8142350" cy="2351949"/>
            </a:xfrm>
          </p:grpSpPr>
          <p:sp>
            <p:nvSpPr>
              <p:cNvPr id="176" name="Oval 2"/>
              <p:cNvSpPr>
                <a:spLocks noChangeArrowheads="1"/>
              </p:cNvSpPr>
              <p:nvPr/>
            </p:nvSpPr>
            <p:spPr bwMode="auto">
              <a:xfrm>
                <a:off x="4345335" y="1430362"/>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Oval 3"/>
              <p:cNvSpPr>
                <a:spLocks noChangeArrowheads="1"/>
              </p:cNvSpPr>
              <p:nvPr/>
            </p:nvSpPr>
            <p:spPr bwMode="auto">
              <a:xfrm>
                <a:off x="2275706" y="2222525"/>
                <a:ext cx="9334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Oval 4"/>
              <p:cNvSpPr>
                <a:spLocks noChangeArrowheads="1"/>
              </p:cNvSpPr>
              <p:nvPr/>
            </p:nvSpPr>
            <p:spPr bwMode="auto">
              <a:xfrm>
                <a:off x="6412260" y="2222525"/>
                <a:ext cx="1666875"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Oval 5"/>
              <p:cNvSpPr>
                <a:spLocks noChangeArrowheads="1"/>
              </p:cNvSpPr>
              <p:nvPr/>
            </p:nvSpPr>
            <p:spPr bwMode="auto">
              <a:xfrm>
                <a:off x="864827" y="3015481"/>
                <a:ext cx="1400176"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Oval 6"/>
              <p:cNvSpPr>
                <a:spLocks noChangeArrowheads="1"/>
              </p:cNvSpPr>
              <p:nvPr/>
            </p:nvSpPr>
            <p:spPr bwMode="auto">
              <a:xfrm>
                <a:off x="2942456" y="3016275"/>
                <a:ext cx="2133600"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Oval 7"/>
              <p:cNvSpPr>
                <a:spLocks noChangeArrowheads="1"/>
              </p:cNvSpPr>
              <p:nvPr/>
            </p:nvSpPr>
            <p:spPr bwMode="auto">
              <a:xfrm>
                <a:off x="5364088"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Oval 8"/>
              <p:cNvSpPr>
                <a:spLocks noChangeArrowheads="1"/>
              </p:cNvSpPr>
              <p:nvPr/>
            </p:nvSpPr>
            <p:spPr bwMode="auto">
              <a:xfrm>
                <a:off x="6948264" y="3016275"/>
                <a:ext cx="60007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Oval 9"/>
              <p:cNvSpPr>
                <a:spLocks noChangeArrowheads="1"/>
              </p:cNvSpPr>
              <p:nvPr/>
            </p:nvSpPr>
            <p:spPr bwMode="auto">
              <a:xfrm>
                <a:off x="7740352" y="3016275"/>
                <a:ext cx="1266825" cy="3952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Line 10"/>
              <p:cNvSpPr>
                <a:spLocks noChangeShapeType="1"/>
              </p:cNvSpPr>
              <p:nvPr/>
            </p:nvSpPr>
            <p:spPr bwMode="auto">
              <a:xfrm flipH="1">
                <a:off x="2771800" y="1628800"/>
                <a:ext cx="1773560" cy="593725"/>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Line 11"/>
              <p:cNvSpPr>
                <a:spLocks noChangeShapeType="1"/>
              </p:cNvSpPr>
              <p:nvPr/>
            </p:nvSpPr>
            <p:spPr bwMode="auto">
              <a:xfrm flipH="1">
                <a:off x="5974778" y="2420962"/>
                <a:ext cx="704181" cy="594519"/>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
              <p:cNvSpPr>
                <a:spLocks noChangeShapeType="1"/>
              </p:cNvSpPr>
              <p:nvPr/>
            </p:nvSpPr>
            <p:spPr bwMode="auto">
              <a:xfrm flipH="1">
                <a:off x="7241603" y="2419376"/>
                <a:ext cx="8013" cy="596106"/>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3"/>
              <p:cNvSpPr>
                <a:spLocks noChangeShapeType="1"/>
              </p:cNvSpPr>
              <p:nvPr/>
            </p:nvSpPr>
            <p:spPr bwMode="auto">
              <a:xfrm>
                <a:off x="7879110" y="2420962"/>
                <a:ext cx="60007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Line 14"/>
              <p:cNvSpPr>
                <a:spLocks noChangeShapeType="1"/>
              </p:cNvSpPr>
              <p:nvPr/>
            </p:nvSpPr>
            <p:spPr bwMode="auto">
              <a:xfrm>
                <a:off x="3009131" y="2420962"/>
                <a:ext cx="1000125"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5"/>
              <p:cNvSpPr>
                <a:spLocks noChangeShapeType="1"/>
              </p:cNvSpPr>
              <p:nvPr/>
            </p:nvSpPr>
            <p:spPr bwMode="auto">
              <a:xfrm>
                <a:off x="48093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Line 16"/>
              <p:cNvSpPr>
                <a:spLocks noChangeShapeType="1"/>
              </p:cNvSpPr>
              <p:nvPr/>
            </p:nvSpPr>
            <p:spPr bwMode="auto">
              <a:xfrm>
                <a:off x="42759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7"/>
              <p:cNvSpPr>
                <a:spLocks noChangeShapeType="1"/>
              </p:cNvSpPr>
              <p:nvPr/>
            </p:nvSpPr>
            <p:spPr bwMode="auto">
              <a:xfrm>
                <a:off x="5497438"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Line 18"/>
              <p:cNvSpPr>
                <a:spLocks noChangeShapeType="1"/>
              </p:cNvSpPr>
              <p:nvPr/>
            </p:nvSpPr>
            <p:spPr bwMode="auto">
              <a:xfrm>
                <a:off x="5997501"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Line 19"/>
              <p:cNvSpPr>
                <a:spLocks noChangeShapeType="1"/>
              </p:cNvSpPr>
              <p:nvPr/>
            </p:nvSpPr>
            <p:spPr bwMode="auto">
              <a:xfrm>
                <a:off x="6497563"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Line 20"/>
              <p:cNvSpPr>
                <a:spLocks noChangeShapeType="1"/>
              </p:cNvSpPr>
              <p:nvPr/>
            </p:nvSpPr>
            <p:spPr bwMode="auto">
              <a:xfrm>
                <a:off x="7014939"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Line 21"/>
              <p:cNvSpPr>
                <a:spLocks noChangeShapeType="1"/>
              </p:cNvSpPr>
              <p:nvPr/>
            </p:nvSpPr>
            <p:spPr bwMode="auto">
              <a:xfrm>
                <a:off x="746025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Line 22"/>
              <p:cNvSpPr>
                <a:spLocks noChangeShapeType="1"/>
              </p:cNvSpPr>
              <p:nvPr/>
            </p:nvSpPr>
            <p:spPr bwMode="auto">
              <a:xfrm>
                <a:off x="7873702"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Line 23"/>
              <p:cNvSpPr>
                <a:spLocks noChangeShapeType="1"/>
              </p:cNvSpPr>
              <p:nvPr/>
            </p:nvSpPr>
            <p:spPr bwMode="auto">
              <a:xfrm>
                <a:off x="8373764"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Line 24"/>
              <p:cNvSpPr>
                <a:spLocks noChangeShapeType="1"/>
              </p:cNvSpPr>
              <p:nvPr/>
            </p:nvSpPr>
            <p:spPr bwMode="auto">
              <a:xfrm>
                <a:off x="8873827"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Line 25"/>
              <p:cNvSpPr>
                <a:spLocks noChangeShapeType="1"/>
              </p:cNvSpPr>
              <p:nvPr/>
            </p:nvSpPr>
            <p:spPr bwMode="auto">
              <a:xfrm>
                <a:off x="37425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Line 26"/>
              <p:cNvSpPr>
                <a:spLocks noChangeShapeType="1"/>
              </p:cNvSpPr>
              <p:nvPr/>
            </p:nvSpPr>
            <p:spPr bwMode="auto">
              <a:xfrm>
                <a:off x="3209156" y="3213125"/>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Line 27"/>
              <p:cNvSpPr>
                <a:spLocks noChangeShapeType="1"/>
              </p:cNvSpPr>
              <p:nvPr/>
            </p:nvSpPr>
            <p:spPr bwMode="auto">
              <a:xfrm>
                <a:off x="2064978"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Line 28"/>
              <p:cNvSpPr>
                <a:spLocks noChangeShapeType="1"/>
              </p:cNvSpPr>
              <p:nvPr/>
            </p:nvSpPr>
            <p:spPr bwMode="auto">
              <a:xfrm>
                <a:off x="1564915"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Line 29"/>
              <p:cNvSpPr>
                <a:spLocks noChangeShapeType="1"/>
              </p:cNvSpPr>
              <p:nvPr/>
            </p:nvSpPr>
            <p:spPr bwMode="auto">
              <a:xfrm>
                <a:off x="1064852" y="3212331"/>
                <a:ext cx="0" cy="495300"/>
              </a:xfrm>
              <a:prstGeom prst="line">
                <a:avLst/>
              </a:prstGeom>
              <a:noFill/>
              <a:ln w="19050">
                <a:solidFill>
                  <a:srgbClr val="006600"/>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Line 11"/>
              <p:cNvSpPr>
                <a:spLocks noChangeShapeType="1"/>
              </p:cNvSpPr>
              <p:nvPr/>
            </p:nvSpPr>
            <p:spPr bwMode="auto">
              <a:xfrm flipH="1">
                <a:off x="1598252" y="2420963"/>
                <a:ext cx="877476" cy="594518"/>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Line 14"/>
              <p:cNvSpPr>
                <a:spLocks noChangeShapeType="1"/>
              </p:cNvSpPr>
              <p:nvPr/>
            </p:nvSpPr>
            <p:spPr bwMode="auto">
              <a:xfrm>
                <a:off x="5112097" y="1627212"/>
                <a:ext cx="2100263" cy="595313"/>
              </a:xfrm>
              <a:prstGeom prst="line">
                <a:avLst/>
              </a:prstGeom>
              <a:noFill/>
              <a:ln w="19050">
                <a:solidFill>
                  <a:srgbClr val="6600CC"/>
                </a:solidFill>
                <a:round/>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椭圆 205"/>
              <p:cNvSpPr/>
              <p:nvPr/>
            </p:nvSpPr>
            <p:spPr bwMode="auto">
              <a:xfrm>
                <a:off x="4543537" y="1356476"/>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50</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07" name="椭圆 206"/>
              <p:cNvSpPr/>
              <p:nvPr/>
            </p:nvSpPr>
            <p:spPr bwMode="auto">
              <a:xfrm>
                <a:off x="2462798" y="2175520"/>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15</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08" name="椭圆 207"/>
              <p:cNvSpPr/>
              <p:nvPr/>
            </p:nvSpPr>
            <p:spPr bwMode="auto">
              <a:xfrm>
                <a:off x="1034396"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09" name="椭圆 208"/>
              <p:cNvSpPr/>
              <p:nvPr/>
            </p:nvSpPr>
            <p:spPr bwMode="auto">
              <a:xfrm>
                <a:off x="1497092"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0" name="椭圆 209"/>
              <p:cNvSpPr/>
              <p:nvPr/>
            </p:nvSpPr>
            <p:spPr bwMode="auto">
              <a:xfrm>
                <a:off x="5494279"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56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1" name="椭圆 210"/>
              <p:cNvSpPr/>
              <p:nvPr/>
            </p:nvSpPr>
            <p:spPr bwMode="auto">
              <a:xfrm>
                <a:off x="5957570" y="2967608"/>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62</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2" name="椭圆 211"/>
              <p:cNvSpPr/>
              <p:nvPr/>
            </p:nvSpPr>
            <p:spPr bwMode="auto">
              <a:xfrm>
                <a:off x="7878759" y="2947219"/>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89</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3" name="椭圆 212"/>
              <p:cNvSpPr/>
              <p:nvPr/>
            </p:nvSpPr>
            <p:spPr bwMode="auto">
              <a:xfrm>
                <a:off x="8350164" y="2947219"/>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dirty="0"/>
                  <a:t>96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4" name="椭圆 213"/>
              <p:cNvSpPr/>
              <p:nvPr/>
            </p:nvSpPr>
            <p:spPr bwMode="auto">
              <a:xfrm>
                <a:off x="3195605" y="294563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20</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5" name="椭圆 214"/>
              <p:cNvSpPr/>
              <p:nvPr/>
            </p:nvSpPr>
            <p:spPr bwMode="auto">
              <a:xfrm>
                <a:off x="3742740" y="294563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26</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6" name="椭圆 215"/>
              <p:cNvSpPr/>
              <p:nvPr/>
            </p:nvSpPr>
            <p:spPr bwMode="auto">
              <a:xfrm>
                <a:off x="4250701" y="2956473"/>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43</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7" name="椭圆 216"/>
              <p:cNvSpPr/>
              <p:nvPr/>
            </p:nvSpPr>
            <p:spPr bwMode="auto">
              <a:xfrm>
                <a:off x="6977498" y="2926581"/>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78</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8" name="椭圆 217"/>
              <p:cNvSpPr/>
              <p:nvPr/>
            </p:nvSpPr>
            <p:spPr bwMode="auto">
              <a:xfrm>
                <a:off x="6664531" y="2152675"/>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71</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sp>
            <p:nvSpPr>
              <p:cNvPr id="219" name="椭圆 218"/>
              <p:cNvSpPr/>
              <p:nvPr/>
            </p:nvSpPr>
            <p:spPr bwMode="auto">
              <a:xfrm>
                <a:off x="7300871" y="2144737"/>
                <a:ext cx="533400" cy="53340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84</a:t>
                </a:r>
                <a:endPar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p:txBody>
          </p:sp>
        </p:grpSp>
        <p:sp>
          <p:nvSpPr>
            <p:cNvPr id="161" name="矩形 160"/>
            <p:cNvSpPr/>
            <p:nvPr/>
          </p:nvSpPr>
          <p:spPr>
            <a:xfrm>
              <a:off x="62864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2" name="矩形 161"/>
            <p:cNvSpPr/>
            <p:nvPr/>
          </p:nvSpPr>
          <p:spPr>
            <a:xfrm>
              <a:off x="1093809"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3" name="矩形 162"/>
            <p:cNvSpPr/>
            <p:nvPr/>
          </p:nvSpPr>
          <p:spPr>
            <a:xfrm>
              <a:off x="1558975"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4" name="矩形 163"/>
            <p:cNvSpPr/>
            <p:nvPr/>
          </p:nvSpPr>
          <p:spPr>
            <a:xfrm>
              <a:off x="2705622"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5" name="矩形 164"/>
            <p:cNvSpPr/>
            <p:nvPr/>
          </p:nvSpPr>
          <p:spPr>
            <a:xfrm>
              <a:off x="3268917"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6" name="矩形 165"/>
            <p:cNvSpPr/>
            <p:nvPr/>
          </p:nvSpPr>
          <p:spPr>
            <a:xfrm>
              <a:off x="381275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7" name="矩形 166"/>
            <p:cNvSpPr/>
            <p:nvPr/>
          </p:nvSpPr>
          <p:spPr>
            <a:xfrm>
              <a:off x="432776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8" name="矩形 167"/>
            <p:cNvSpPr/>
            <p:nvPr/>
          </p:nvSpPr>
          <p:spPr>
            <a:xfrm>
              <a:off x="6567856"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69" name="矩形 168"/>
            <p:cNvSpPr/>
            <p:nvPr/>
          </p:nvSpPr>
          <p:spPr>
            <a:xfrm>
              <a:off x="7032360"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70" name="矩形 169"/>
            <p:cNvSpPr/>
            <p:nvPr/>
          </p:nvSpPr>
          <p:spPr>
            <a:xfrm>
              <a:off x="5071804"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71" name="矩形 170"/>
            <p:cNvSpPr/>
            <p:nvPr/>
          </p:nvSpPr>
          <p:spPr>
            <a:xfrm>
              <a:off x="5536970"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72" name="矩形 171"/>
            <p:cNvSpPr/>
            <p:nvPr/>
          </p:nvSpPr>
          <p:spPr>
            <a:xfrm>
              <a:off x="6002136"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73" name="矩形 172"/>
            <p:cNvSpPr/>
            <p:nvPr/>
          </p:nvSpPr>
          <p:spPr>
            <a:xfrm>
              <a:off x="7477463"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74" name="矩形 173"/>
            <p:cNvSpPr/>
            <p:nvPr/>
          </p:nvSpPr>
          <p:spPr>
            <a:xfrm>
              <a:off x="7942629"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sp>
          <p:nvSpPr>
            <p:cNvPr id="175" name="矩形 174"/>
            <p:cNvSpPr/>
            <p:nvPr/>
          </p:nvSpPr>
          <p:spPr>
            <a:xfrm>
              <a:off x="8407795" y="4041029"/>
              <a:ext cx="281905" cy="281905"/>
            </a:xfrm>
            <a:prstGeom prst="rect">
              <a:avLst/>
            </a:prstGeom>
            <a:solidFill>
              <a:schemeClr val="bg1"/>
            </a:solidFill>
            <a:ln w="19050">
              <a:solidFill>
                <a:schemeClr val="tx1"/>
              </a:solidFill>
            </a:ln>
          </p:spPr>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500"/>
                                        <p:tgtEl>
                                          <p:spTgt spid="13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wipe(left)">
                                      <p:cBhvr>
                                        <p:cTn id="12" dur="500"/>
                                        <p:tgtEl>
                                          <p:spTgt spid="133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6">
                                            <p:txEl>
                                              <p:pRg st="2" end="2"/>
                                            </p:txEl>
                                          </p:spTgt>
                                        </p:tgtEl>
                                        <p:attrNameLst>
                                          <p:attrName>style.visibility</p:attrName>
                                        </p:attrNameLst>
                                      </p:cBhvr>
                                      <p:to>
                                        <p:strVal val="visible"/>
                                      </p:to>
                                    </p:set>
                                    <p:animEffect transition="in" filter="wipe(left)">
                                      <p:cBhvr>
                                        <p:cTn id="17" dur="500"/>
                                        <p:tgtEl>
                                          <p:spTgt spid="133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
                                            <p:txEl>
                                              <p:pRg st="3" end="3"/>
                                            </p:txEl>
                                          </p:spTgt>
                                        </p:tgtEl>
                                        <p:attrNameLst>
                                          <p:attrName>style.visibility</p:attrName>
                                        </p:attrNameLst>
                                      </p:cBhvr>
                                      <p:to>
                                        <p:strVal val="visible"/>
                                      </p:to>
                                    </p:set>
                                    <p:animEffect transition="in" filter="wipe(left)">
                                      <p:cBhvr>
                                        <p:cTn id="22" dur="500"/>
                                        <p:tgtEl>
                                          <p:spTgt spid="13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bldLvl="2"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 </a:t>
            </a:r>
            <a:r>
              <a:rPr lang="zh-CN" altLang="en-US" dirty="0"/>
              <a:t>树的定义和 </a:t>
            </a:r>
            <a:r>
              <a:rPr lang="en-US" altLang="zh-CN" dirty="0"/>
              <a:t>B </a:t>
            </a:r>
            <a:r>
              <a:rPr lang="zh-CN" altLang="en-US" dirty="0"/>
              <a:t>树结点的定义</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109</a:t>
            </a:fld>
            <a:endParaRPr lang="en-US" altLang="zh-CN"/>
          </a:p>
        </p:txBody>
      </p:sp>
      <p:sp>
        <p:nvSpPr>
          <p:cNvPr id="5" name="Rectangle 5"/>
          <p:cNvSpPr txBox="1">
            <a:spLocks noChangeArrowheads="1"/>
          </p:cNvSpPr>
          <p:nvPr/>
        </p:nvSpPr>
        <p:spPr bwMode="auto">
          <a:xfrm>
            <a:off x="428601" y="2060848"/>
            <a:ext cx="8229600" cy="3672408"/>
          </a:xfrm>
          <a:prstGeom prst="rect">
            <a:avLst/>
          </a:prstGeom>
          <a:solidFill>
            <a:schemeClr val="accent1">
              <a:lumMod val="20000"/>
              <a:lumOff val="80000"/>
            </a:schemeClr>
          </a:solidFill>
          <a:ln w="12700" cap="sq">
            <a:solidFill>
              <a:srgbClr val="000000"/>
            </a:solid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8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buFont typeface="Wingdings" pitchFamily="2" charset="2"/>
              <a:buNone/>
            </a:pPr>
            <a:r>
              <a:rPr lang="en-US" altLang="zh-CN" kern="0" dirty="0" err="1">
                <a:latin typeface="Times New Roman" panose="02020603050405020304" pitchFamily="18" charset="0"/>
              </a:rPr>
              <a:t>typedef</a:t>
            </a:r>
            <a:r>
              <a:rPr lang="en-US" altLang="zh-CN" kern="0" dirty="0">
                <a:latin typeface="Times New Roman" panose="02020603050405020304" pitchFamily="18" charset="0"/>
              </a:rPr>
              <a:t> </a:t>
            </a:r>
            <a:r>
              <a:rPr lang="en-US" altLang="zh-CN" kern="0" dirty="0" err="1">
                <a:latin typeface="Times New Roman" panose="02020603050405020304" pitchFamily="18" charset="0"/>
              </a:rPr>
              <a:t>struct</a:t>
            </a:r>
            <a:r>
              <a:rPr lang="en-US" altLang="zh-CN" kern="0" dirty="0">
                <a:latin typeface="Times New Roman" panose="02020603050405020304" pitchFamily="18" charset="0"/>
              </a:rPr>
              <a:t> node {	//B</a:t>
            </a:r>
            <a:r>
              <a:rPr lang="zh-CN" altLang="en-US" kern="0" dirty="0">
                <a:latin typeface="Times New Roman" panose="02020603050405020304" pitchFamily="18" charset="0"/>
              </a:rPr>
              <a:t>树结点定义</a:t>
            </a:r>
          </a:p>
          <a:p>
            <a:pPr>
              <a:buFont typeface="Wingdings" pitchFamily="2" charset="2"/>
              <a:buNone/>
            </a:pPr>
            <a:r>
              <a:rPr lang="zh-CN" altLang="en-US" kern="0" dirty="0">
                <a:latin typeface="Times New Roman" panose="02020603050405020304" pitchFamily="18" charset="0"/>
              </a:rPr>
              <a:t>	</a:t>
            </a:r>
            <a:r>
              <a:rPr lang="en-US" altLang="zh-CN" kern="0" dirty="0" err="1">
                <a:solidFill>
                  <a:schemeClr val="bg2">
                    <a:lumMod val="50000"/>
                  </a:schemeClr>
                </a:solidFill>
                <a:latin typeface="Times New Roman" panose="02020603050405020304" pitchFamily="18" charset="0"/>
              </a:rPr>
              <a:t>int</a:t>
            </a:r>
            <a:r>
              <a:rPr lang="en-US" altLang="zh-CN" kern="0" dirty="0">
                <a:solidFill>
                  <a:schemeClr val="bg2">
                    <a:lumMod val="50000"/>
                  </a:schemeClr>
                </a:solidFill>
                <a:latin typeface="Times New Roman" panose="02020603050405020304" pitchFamily="18" charset="0"/>
              </a:rPr>
              <a:t> n;</a:t>
            </a:r>
            <a:r>
              <a:rPr lang="en-US" altLang="zh-CN" kern="0" dirty="0">
                <a:latin typeface="Times New Roman" panose="02020603050405020304" pitchFamily="18" charset="0"/>
              </a:rPr>
              <a:t>			//</a:t>
            </a:r>
            <a:r>
              <a:rPr lang="zh-CN" altLang="en-US" kern="0" dirty="0">
                <a:latin typeface="Times New Roman" panose="02020603050405020304" pitchFamily="18" charset="0"/>
              </a:rPr>
              <a:t>结点内关键码个数</a:t>
            </a:r>
          </a:p>
          <a:p>
            <a:pPr>
              <a:buFont typeface="Wingdings" pitchFamily="2" charset="2"/>
              <a:buNone/>
            </a:pPr>
            <a:r>
              <a:rPr lang="zh-CN" altLang="en-US" kern="0" dirty="0">
                <a:latin typeface="Times New Roman" panose="02020603050405020304" pitchFamily="18" charset="0"/>
              </a:rPr>
              <a:t>   	</a:t>
            </a:r>
            <a:r>
              <a:rPr lang="en-US" altLang="zh-CN" kern="0" dirty="0" err="1">
                <a:solidFill>
                  <a:schemeClr val="bg2">
                    <a:lumMod val="50000"/>
                  </a:schemeClr>
                </a:solidFill>
                <a:latin typeface="Times New Roman" panose="02020603050405020304" pitchFamily="18" charset="0"/>
              </a:rPr>
              <a:t>struct</a:t>
            </a:r>
            <a:r>
              <a:rPr lang="en-US" altLang="zh-CN" kern="0" dirty="0">
                <a:solidFill>
                  <a:schemeClr val="bg2">
                    <a:lumMod val="50000"/>
                  </a:schemeClr>
                </a:solidFill>
                <a:latin typeface="Times New Roman" panose="02020603050405020304" pitchFamily="18" charset="0"/>
              </a:rPr>
              <a:t> node *parent;	</a:t>
            </a:r>
            <a:r>
              <a:rPr lang="en-US" altLang="zh-CN" kern="0" dirty="0">
                <a:solidFill>
                  <a:srgbClr val="FF0000"/>
                </a:solidFill>
                <a:latin typeface="Times New Roman" panose="02020603050405020304" pitchFamily="18" charset="0"/>
              </a:rPr>
              <a:t>//</a:t>
            </a:r>
            <a:r>
              <a:rPr lang="zh-CN" altLang="en-US" kern="0" dirty="0">
                <a:solidFill>
                  <a:srgbClr val="FF0000"/>
                </a:solidFill>
                <a:latin typeface="Times New Roman" panose="02020603050405020304" pitchFamily="18" charset="0"/>
              </a:rPr>
              <a:t>双亲指针</a:t>
            </a:r>
          </a:p>
          <a:p>
            <a:pPr>
              <a:buFont typeface="Wingdings" pitchFamily="2" charset="2"/>
              <a:buNone/>
            </a:pPr>
            <a:r>
              <a:rPr lang="zh-CN" altLang="en-US" kern="0" dirty="0">
                <a:latin typeface="Times New Roman" panose="02020603050405020304" pitchFamily="18" charset="0"/>
              </a:rPr>
              <a:t>   	</a:t>
            </a:r>
            <a:r>
              <a:rPr lang="en-US" altLang="zh-CN" kern="0" dirty="0" err="1">
                <a:solidFill>
                  <a:schemeClr val="bg2">
                    <a:lumMod val="50000"/>
                  </a:schemeClr>
                </a:solidFill>
                <a:latin typeface="Times New Roman" panose="02020603050405020304" pitchFamily="18" charset="0"/>
              </a:rPr>
              <a:t>KeyType</a:t>
            </a:r>
            <a:r>
              <a:rPr lang="en-US" altLang="zh-CN" kern="0" dirty="0">
                <a:solidFill>
                  <a:schemeClr val="bg2">
                    <a:lumMod val="50000"/>
                  </a:schemeClr>
                </a:solidFill>
                <a:latin typeface="Times New Roman" panose="02020603050405020304" pitchFamily="18" charset="0"/>
              </a:rPr>
              <a:t> key[m+1];	</a:t>
            </a:r>
            <a:r>
              <a:rPr lang="en-US" altLang="zh-CN" kern="0" dirty="0">
                <a:solidFill>
                  <a:srgbClr val="FF0000"/>
                </a:solidFill>
                <a:latin typeface="Times New Roman" panose="02020603050405020304" pitchFamily="18" charset="0"/>
              </a:rPr>
              <a:t>//</a:t>
            </a:r>
            <a:r>
              <a:rPr lang="zh-CN" altLang="en-US" kern="0" dirty="0">
                <a:solidFill>
                  <a:srgbClr val="FF0000"/>
                </a:solidFill>
                <a:latin typeface="Times New Roman" panose="02020603050405020304" pitchFamily="18" charset="0"/>
              </a:rPr>
              <a:t>关键码数组</a:t>
            </a:r>
            <a:r>
              <a:rPr lang="en-US" altLang="zh-CN" kern="0" dirty="0">
                <a:latin typeface="Times New Roman" panose="02020603050405020304" pitchFamily="18" charset="0"/>
              </a:rPr>
              <a:t>, key[0]</a:t>
            </a:r>
            <a:r>
              <a:rPr lang="zh-CN" altLang="en-US" kern="0" dirty="0">
                <a:latin typeface="Times New Roman" panose="02020603050405020304" pitchFamily="18" charset="0"/>
              </a:rPr>
              <a:t>不用</a:t>
            </a:r>
          </a:p>
          <a:p>
            <a:pPr>
              <a:buFont typeface="Wingdings" pitchFamily="2" charset="2"/>
              <a:buNone/>
            </a:pPr>
            <a:r>
              <a:rPr lang="zh-CN" altLang="en-US" kern="0" dirty="0">
                <a:latin typeface="Times New Roman" panose="02020603050405020304" pitchFamily="18" charset="0"/>
              </a:rPr>
              <a:t>   	</a:t>
            </a:r>
            <a:r>
              <a:rPr lang="en-US" altLang="zh-CN" kern="0" dirty="0" err="1">
                <a:solidFill>
                  <a:schemeClr val="bg2">
                    <a:lumMod val="50000"/>
                  </a:schemeClr>
                </a:solidFill>
                <a:latin typeface="Times New Roman" panose="02020603050405020304" pitchFamily="18" charset="0"/>
              </a:rPr>
              <a:t>struct</a:t>
            </a:r>
            <a:r>
              <a:rPr lang="en-US" altLang="zh-CN" kern="0" dirty="0">
                <a:solidFill>
                  <a:schemeClr val="bg2">
                    <a:lumMod val="50000"/>
                  </a:schemeClr>
                </a:solidFill>
                <a:latin typeface="Times New Roman" panose="02020603050405020304" pitchFamily="18" charset="0"/>
              </a:rPr>
              <a:t> node *</a:t>
            </a:r>
            <a:r>
              <a:rPr lang="en-US" altLang="zh-CN" kern="0" dirty="0" err="1">
                <a:solidFill>
                  <a:schemeClr val="bg2">
                    <a:lumMod val="50000"/>
                  </a:schemeClr>
                </a:solidFill>
                <a:latin typeface="Times New Roman" panose="02020603050405020304" pitchFamily="18" charset="0"/>
              </a:rPr>
              <a:t>ptr</a:t>
            </a:r>
            <a:r>
              <a:rPr lang="en-US" altLang="zh-CN" kern="0" dirty="0">
                <a:solidFill>
                  <a:schemeClr val="bg2">
                    <a:lumMod val="50000"/>
                  </a:schemeClr>
                </a:solidFill>
                <a:latin typeface="Times New Roman" panose="02020603050405020304" pitchFamily="18" charset="0"/>
              </a:rPr>
              <a:t>[m+1];</a:t>
            </a:r>
            <a:r>
              <a:rPr lang="en-US" altLang="zh-CN" kern="0" dirty="0">
                <a:solidFill>
                  <a:srgbClr val="FF0000"/>
                </a:solidFill>
                <a:latin typeface="Times New Roman" panose="02020603050405020304" pitchFamily="18" charset="0"/>
              </a:rPr>
              <a:t>	//</a:t>
            </a:r>
            <a:r>
              <a:rPr lang="zh-CN" altLang="en-US" kern="0" dirty="0">
                <a:solidFill>
                  <a:srgbClr val="FF0000"/>
                </a:solidFill>
                <a:latin typeface="Times New Roman" panose="02020603050405020304" pitchFamily="18" charset="0"/>
              </a:rPr>
              <a:t>子树指针数组</a:t>
            </a:r>
            <a:endParaRPr lang="en-US" altLang="zh-CN" kern="0" dirty="0">
              <a:solidFill>
                <a:srgbClr val="FF0000"/>
              </a:solidFill>
              <a:latin typeface="Times New Roman" panose="02020603050405020304" pitchFamily="18" charset="0"/>
            </a:endParaRPr>
          </a:p>
          <a:p>
            <a:pPr>
              <a:buFont typeface="Wingdings" pitchFamily="2" charset="2"/>
              <a:buNone/>
            </a:pPr>
            <a:r>
              <a:rPr lang="en-US" altLang="zh-CN" kern="0" dirty="0">
                <a:solidFill>
                  <a:srgbClr val="FF0000"/>
                </a:solidFill>
                <a:latin typeface="Times New Roman" panose="02020603050405020304" pitchFamily="18" charset="0"/>
              </a:rPr>
              <a:t>    </a:t>
            </a:r>
            <a:r>
              <a:rPr lang="en-US" altLang="zh-CN" kern="0" dirty="0" err="1">
                <a:solidFill>
                  <a:schemeClr val="bg2">
                    <a:lumMod val="50000"/>
                  </a:schemeClr>
                </a:solidFill>
                <a:latin typeface="Times New Roman" panose="02020603050405020304" pitchFamily="18" charset="0"/>
              </a:rPr>
              <a:t>int</a:t>
            </a:r>
            <a:r>
              <a:rPr lang="en-US" altLang="zh-CN" kern="0" dirty="0">
                <a:solidFill>
                  <a:schemeClr val="bg2">
                    <a:lumMod val="50000"/>
                  </a:schemeClr>
                </a:solidFill>
                <a:latin typeface="Times New Roman" panose="02020603050405020304" pitchFamily="18" charset="0"/>
              </a:rPr>
              <a:t> *</a:t>
            </a:r>
            <a:r>
              <a:rPr lang="en-US" altLang="zh-CN" kern="0" dirty="0" err="1">
                <a:solidFill>
                  <a:schemeClr val="bg2">
                    <a:lumMod val="50000"/>
                  </a:schemeClr>
                </a:solidFill>
                <a:latin typeface="Times New Roman" panose="02020603050405020304" pitchFamily="18" charset="0"/>
              </a:rPr>
              <a:t>recptr</a:t>
            </a:r>
            <a:r>
              <a:rPr lang="en-US" altLang="zh-CN" kern="0" dirty="0">
                <a:solidFill>
                  <a:schemeClr val="bg2">
                    <a:lumMod val="50000"/>
                  </a:schemeClr>
                </a:solidFill>
                <a:latin typeface="Times New Roman" panose="02020603050405020304" pitchFamily="18" charset="0"/>
              </a:rPr>
              <a:t>[m+1];      </a:t>
            </a:r>
            <a:r>
              <a:rPr lang="en-US" altLang="zh-CN" kern="0" dirty="0">
                <a:solidFill>
                  <a:srgbClr val="FF0000"/>
                </a:solidFill>
                <a:latin typeface="Times New Roman" panose="02020603050405020304" pitchFamily="18" charset="0"/>
              </a:rPr>
              <a:t>//</a:t>
            </a:r>
            <a:r>
              <a:rPr lang="zh-CN" altLang="en-US" kern="0" dirty="0">
                <a:solidFill>
                  <a:srgbClr val="FF0000"/>
                </a:solidFill>
                <a:latin typeface="Times New Roman" panose="02020603050405020304" pitchFamily="18" charset="0"/>
              </a:rPr>
              <a:t>指向数据区记录的指针</a:t>
            </a:r>
          </a:p>
          <a:p>
            <a:pPr>
              <a:buFont typeface="Wingdings" pitchFamily="2" charset="2"/>
              <a:buNone/>
            </a:pPr>
            <a:r>
              <a:rPr lang="en-US" altLang="zh-CN" kern="0" dirty="0">
                <a:latin typeface="Times New Roman" panose="02020603050405020304" pitchFamily="18" charset="0"/>
              </a:rPr>
              <a:t>} </a:t>
            </a:r>
            <a:r>
              <a:rPr lang="en-US" altLang="zh-CN" kern="0" dirty="0" err="1">
                <a:solidFill>
                  <a:srgbClr val="FF0000"/>
                </a:solidFill>
                <a:latin typeface="Times New Roman" panose="02020603050405020304" pitchFamily="18" charset="0"/>
              </a:rPr>
              <a:t>BTNode</a:t>
            </a:r>
            <a:r>
              <a:rPr lang="en-US" altLang="zh-CN" kern="0" dirty="0">
                <a:solidFill>
                  <a:srgbClr val="FF0000"/>
                </a:solidFill>
                <a:latin typeface="Times New Roman" panose="02020603050405020304" pitchFamily="18" charset="0"/>
              </a:rPr>
              <a:t>, *</a:t>
            </a:r>
            <a:r>
              <a:rPr lang="en-US" altLang="zh-CN" kern="0" dirty="0" err="1">
                <a:solidFill>
                  <a:srgbClr val="FF0000"/>
                </a:solidFill>
                <a:latin typeface="Times New Roman" panose="02020603050405020304" pitchFamily="18" charset="0"/>
              </a:rPr>
              <a:t>BTree</a:t>
            </a:r>
            <a:r>
              <a:rPr lang="en-US" altLang="zh-CN" kern="0" dirty="0">
                <a:latin typeface="Times New Roman" panose="02020603050405020304" pitchFamily="18" charset="0"/>
              </a:rPr>
              <a:t>;		//B</a:t>
            </a:r>
            <a:r>
              <a:rPr lang="zh-CN" altLang="en-US" kern="0" dirty="0">
                <a:latin typeface="Times New Roman" panose="02020603050405020304" pitchFamily="18" charset="0"/>
              </a:rPr>
              <a:t>树的定义</a:t>
            </a:r>
          </a:p>
          <a:p>
            <a:pPr>
              <a:buFont typeface="Wingdings" pitchFamily="2" charset="2"/>
              <a:buNone/>
            </a:pPr>
            <a:r>
              <a:rPr lang="en-US" altLang="zh-CN" kern="0" dirty="0">
                <a:latin typeface="Times New Roman" panose="02020603050405020304" pitchFamily="18" charset="0"/>
              </a:rPr>
              <a:t>     </a:t>
            </a:r>
            <a:endParaRPr lang="zh-CN" altLang="en-US" kern="0" dirty="0">
              <a:latin typeface="Times New Roman" panose="02020603050405020304" pitchFamily="18" charset="0"/>
            </a:endParaRPr>
          </a:p>
        </p:txBody>
      </p:sp>
      <p:sp>
        <p:nvSpPr>
          <p:cNvPr id="6" name="矩形 5"/>
          <p:cNvSpPr/>
          <p:nvPr/>
        </p:nvSpPr>
        <p:spPr>
          <a:xfrm>
            <a:off x="424245" y="1106741"/>
            <a:ext cx="7215499" cy="954107"/>
          </a:xfrm>
          <a:prstGeom prst="rect">
            <a:avLst/>
          </a:prstGeom>
        </p:spPr>
        <p:txBody>
          <a:bodyPr wrap="square">
            <a:spAutoFit/>
          </a:bodyPr>
          <a:lstStyle/>
          <a:p>
            <a:pPr>
              <a:buFont typeface="Wingdings" pitchFamily="2" charset="2"/>
              <a:buNone/>
            </a:pPr>
            <a:r>
              <a:rPr lang="en-US" altLang="zh-CN" kern="0" dirty="0">
                <a:solidFill>
                  <a:srgbClr val="000000"/>
                </a:solidFill>
              </a:rPr>
              <a:t>#define m 4			//B</a:t>
            </a:r>
            <a:r>
              <a:rPr lang="zh-CN" altLang="en-US" kern="0" dirty="0">
                <a:solidFill>
                  <a:srgbClr val="000000"/>
                </a:solidFill>
              </a:rPr>
              <a:t>树的阶数</a:t>
            </a:r>
          </a:p>
          <a:p>
            <a:pPr>
              <a:buFont typeface="Wingdings" pitchFamily="2" charset="2"/>
              <a:buNone/>
            </a:pPr>
            <a:r>
              <a:rPr lang="en-US" altLang="zh-CN" kern="0" dirty="0" err="1">
                <a:solidFill>
                  <a:srgbClr val="000000"/>
                </a:solidFill>
              </a:rPr>
              <a:t>typedef</a:t>
            </a:r>
            <a:r>
              <a:rPr lang="en-US" altLang="zh-CN" kern="0" dirty="0">
                <a:solidFill>
                  <a:srgbClr val="000000"/>
                </a:solidFill>
              </a:rPr>
              <a:t> </a:t>
            </a:r>
            <a:r>
              <a:rPr lang="en-US" altLang="zh-CN" kern="0" dirty="0" err="1">
                <a:solidFill>
                  <a:srgbClr val="000000"/>
                </a:solidFill>
              </a:rPr>
              <a:t>int</a:t>
            </a:r>
            <a:r>
              <a:rPr lang="en-US" altLang="zh-CN" kern="0" dirty="0">
                <a:solidFill>
                  <a:srgbClr val="000000"/>
                </a:solidFill>
              </a:rPr>
              <a:t> </a:t>
            </a:r>
            <a:r>
              <a:rPr lang="en-US" altLang="zh-CN" kern="0" dirty="0" err="1">
                <a:solidFill>
                  <a:srgbClr val="000000"/>
                </a:solidFill>
              </a:rPr>
              <a:t>KeyType</a:t>
            </a:r>
            <a:r>
              <a:rPr lang="en-US" altLang="zh-CN" kern="0" dirty="0">
                <a:solidFill>
                  <a:srgbClr val="000000"/>
                </a:solidFill>
              </a:rPr>
              <a:t>;	//</a:t>
            </a:r>
            <a:r>
              <a:rPr lang="zh-CN" altLang="en-US" kern="0" dirty="0">
                <a:solidFill>
                  <a:srgbClr val="000000"/>
                </a:solidFill>
              </a:rPr>
              <a:t>关键码类型</a:t>
            </a:r>
          </a:p>
        </p:txBody>
      </p:sp>
      <p:grpSp>
        <p:nvGrpSpPr>
          <p:cNvPr id="7" name="Group 24"/>
          <p:cNvGrpSpPr>
            <a:grpSpLocks/>
          </p:cNvGrpSpPr>
          <p:nvPr/>
        </p:nvGrpSpPr>
        <p:grpSpPr bwMode="auto">
          <a:xfrm>
            <a:off x="1023144" y="5857101"/>
            <a:ext cx="7554912" cy="830262"/>
            <a:chOff x="499" y="3451"/>
            <a:chExt cx="4759" cy="523"/>
          </a:xfrm>
        </p:grpSpPr>
        <p:sp>
          <p:nvSpPr>
            <p:cNvPr id="8" name="Text Box 7"/>
            <p:cNvSpPr txBox="1">
              <a:spLocks noChangeArrowheads="1"/>
            </p:cNvSpPr>
            <p:nvPr/>
          </p:nvSpPr>
          <p:spPr bwMode="auto">
            <a:xfrm>
              <a:off x="544" y="3451"/>
              <a:ext cx="4714"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600"/>
                <a:t>n   ptr</a:t>
              </a:r>
              <a:r>
                <a:rPr lang="en-US" altLang="zh-CN" sz="2600" baseline="-25000"/>
                <a:t>0</a:t>
              </a:r>
              <a:r>
                <a:rPr lang="en-US" altLang="zh-CN" sz="2600"/>
                <a:t>  key</a:t>
              </a:r>
              <a:r>
                <a:rPr lang="en-US" altLang="zh-CN" sz="2600" baseline="-25000"/>
                <a:t>1</a:t>
              </a:r>
              <a:r>
                <a:rPr lang="en-US" altLang="zh-CN" sz="2600"/>
                <a:t>  ptr</a:t>
              </a:r>
              <a:r>
                <a:rPr lang="en-US" altLang="zh-CN" sz="2600" baseline="-25000"/>
                <a:t>1</a:t>
              </a:r>
              <a:r>
                <a:rPr lang="en-US" altLang="zh-CN" sz="2600"/>
                <a:t>  key</a:t>
              </a:r>
              <a:r>
                <a:rPr lang="en-US" altLang="zh-CN" sz="2600" baseline="-25000"/>
                <a:t>2</a:t>
              </a:r>
              <a:r>
                <a:rPr lang="en-US" altLang="zh-CN" sz="2600"/>
                <a:t>  ptr</a:t>
              </a:r>
              <a:r>
                <a:rPr lang="en-US" altLang="zh-CN" sz="2600" baseline="-25000"/>
                <a:t>2</a:t>
              </a:r>
              <a:r>
                <a:rPr lang="en-US" altLang="zh-CN" sz="2600"/>
                <a:t>    …   ptr</a:t>
              </a:r>
              <a:r>
                <a:rPr lang="en-US" altLang="zh-CN" sz="2600" baseline="-25000"/>
                <a:t>n-1</a:t>
              </a:r>
              <a:r>
                <a:rPr lang="en-US" altLang="zh-CN" sz="2600"/>
                <a:t>  key</a:t>
              </a:r>
              <a:r>
                <a:rPr lang="en-US" altLang="zh-CN" sz="2600" baseline="-25000"/>
                <a:t>n</a:t>
              </a:r>
              <a:r>
                <a:rPr lang="en-US" altLang="zh-CN" sz="2600"/>
                <a:t>  ptr</a:t>
              </a:r>
              <a:r>
                <a:rPr lang="en-US" altLang="zh-CN" sz="2600" baseline="-25000"/>
                <a:t>n</a:t>
              </a:r>
              <a:r>
                <a:rPr lang="en-US" altLang="zh-CN"/>
                <a:t>  </a:t>
              </a:r>
            </a:p>
          </p:txBody>
        </p:sp>
        <p:sp>
          <p:nvSpPr>
            <p:cNvPr id="9" name="Rectangle 6"/>
            <p:cNvSpPr>
              <a:spLocks noChangeArrowheads="1"/>
            </p:cNvSpPr>
            <p:nvPr/>
          </p:nvSpPr>
          <p:spPr bwMode="auto">
            <a:xfrm>
              <a:off x="499" y="3475"/>
              <a:ext cx="4694" cy="383"/>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 name="Group 23"/>
            <p:cNvGrpSpPr>
              <a:grpSpLocks/>
            </p:cNvGrpSpPr>
            <p:nvPr/>
          </p:nvGrpSpPr>
          <p:grpSpPr bwMode="auto">
            <a:xfrm>
              <a:off x="816" y="3498"/>
              <a:ext cx="3856" cy="340"/>
              <a:chOff x="816" y="3498"/>
              <a:chExt cx="3856" cy="318"/>
            </a:xfrm>
          </p:grpSpPr>
          <p:sp>
            <p:nvSpPr>
              <p:cNvPr id="16" name="Line 8"/>
              <p:cNvSpPr>
                <a:spLocks noChangeShapeType="1"/>
              </p:cNvSpPr>
              <p:nvPr/>
            </p:nvSpPr>
            <p:spPr bwMode="auto">
              <a:xfrm>
                <a:off x="816"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9"/>
              <p:cNvSpPr>
                <a:spLocks noChangeShapeType="1"/>
              </p:cNvSpPr>
              <p:nvPr/>
            </p:nvSpPr>
            <p:spPr bwMode="auto">
              <a:xfrm>
                <a:off x="1270"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10"/>
              <p:cNvSpPr>
                <a:spLocks noChangeShapeType="1"/>
              </p:cNvSpPr>
              <p:nvPr/>
            </p:nvSpPr>
            <p:spPr bwMode="auto">
              <a:xfrm>
                <a:off x="1746"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11"/>
              <p:cNvSpPr>
                <a:spLocks noChangeShapeType="1"/>
              </p:cNvSpPr>
              <p:nvPr/>
            </p:nvSpPr>
            <p:spPr bwMode="auto">
              <a:xfrm>
                <a:off x="2200"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Line 12"/>
              <p:cNvSpPr>
                <a:spLocks noChangeShapeType="1"/>
              </p:cNvSpPr>
              <p:nvPr/>
            </p:nvSpPr>
            <p:spPr bwMode="auto">
              <a:xfrm>
                <a:off x="2676"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13"/>
              <p:cNvSpPr>
                <a:spLocks noChangeShapeType="1"/>
              </p:cNvSpPr>
              <p:nvPr/>
            </p:nvSpPr>
            <p:spPr bwMode="auto">
              <a:xfrm>
                <a:off x="3152"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14"/>
              <p:cNvSpPr>
                <a:spLocks noChangeShapeType="1"/>
              </p:cNvSpPr>
              <p:nvPr/>
            </p:nvSpPr>
            <p:spPr bwMode="auto">
              <a:xfrm>
                <a:off x="3606"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15"/>
              <p:cNvSpPr>
                <a:spLocks noChangeShapeType="1"/>
              </p:cNvSpPr>
              <p:nvPr/>
            </p:nvSpPr>
            <p:spPr bwMode="auto">
              <a:xfrm>
                <a:off x="4173"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Line 16"/>
              <p:cNvSpPr>
                <a:spLocks noChangeShapeType="1"/>
              </p:cNvSpPr>
              <p:nvPr/>
            </p:nvSpPr>
            <p:spPr bwMode="auto">
              <a:xfrm>
                <a:off x="4672" y="3498"/>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 name="Line 17"/>
            <p:cNvSpPr>
              <a:spLocks noChangeShapeType="1"/>
            </p:cNvSpPr>
            <p:nvPr/>
          </p:nvSpPr>
          <p:spPr bwMode="auto">
            <a:xfrm>
              <a:off x="1043" y="3816"/>
              <a:ext cx="0" cy="158"/>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2" name="Line 18"/>
            <p:cNvSpPr>
              <a:spLocks noChangeShapeType="1"/>
            </p:cNvSpPr>
            <p:nvPr/>
          </p:nvSpPr>
          <p:spPr bwMode="auto">
            <a:xfrm>
              <a:off x="1995" y="3816"/>
              <a:ext cx="0" cy="158"/>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 name="Line 19"/>
            <p:cNvSpPr>
              <a:spLocks noChangeShapeType="1"/>
            </p:cNvSpPr>
            <p:nvPr/>
          </p:nvSpPr>
          <p:spPr bwMode="auto">
            <a:xfrm>
              <a:off x="2948" y="3816"/>
              <a:ext cx="0" cy="158"/>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 name="Line 20"/>
            <p:cNvSpPr>
              <a:spLocks noChangeShapeType="1"/>
            </p:cNvSpPr>
            <p:nvPr/>
          </p:nvSpPr>
          <p:spPr bwMode="auto">
            <a:xfrm>
              <a:off x="3946" y="3816"/>
              <a:ext cx="0" cy="158"/>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5" name="Line 21"/>
            <p:cNvSpPr>
              <a:spLocks noChangeShapeType="1"/>
            </p:cNvSpPr>
            <p:nvPr/>
          </p:nvSpPr>
          <p:spPr bwMode="auto">
            <a:xfrm>
              <a:off x="4989" y="3816"/>
              <a:ext cx="0" cy="158"/>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extLst>
      <p:ext uri="{BB962C8B-B14F-4D97-AF65-F5344CB8AC3E}">
        <p14:creationId xmlns:p14="http://schemas.microsoft.com/office/powerpoint/2010/main" val="23223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7.1.1 </a:t>
            </a:r>
            <a:r>
              <a:rPr lang="zh-CN" altLang="en-US" dirty="0"/>
              <a:t>顺序查找法</a:t>
            </a:r>
            <a:endParaRPr lang="en-US" altLang="zh-CN" dirty="0"/>
          </a:p>
        </p:txBody>
      </p:sp>
      <p:sp>
        <p:nvSpPr>
          <p:cNvPr id="2053" name="Rectangle 3"/>
          <p:cNvSpPr>
            <a:spLocks noGrp="1" noChangeArrowheads="1"/>
          </p:cNvSpPr>
          <p:nvPr>
            <p:ph idx="1"/>
          </p:nvPr>
        </p:nvSpPr>
        <p:spPr/>
        <p:txBody>
          <a:bodyPr/>
          <a:lstStyle/>
          <a:p>
            <a:pPr eaLnBrk="1" hangingPunct="1"/>
            <a:r>
              <a:rPr lang="zh-CN" altLang="en-US" dirty="0"/>
              <a:t>顺序表的查找过程：</a:t>
            </a:r>
            <a:r>
              <a:rPr kumimoji="1" lang="zh-CN" altLang="en-US" dirty="0"/>
              <a:t>从前向后查找</a:t>
            </a:r>
          </a:p>
        </p:txBody>
      </p:sp>
      <p:sp>
        <p:nvSpPr>
          <p:cNvPr id="15" name="灯片编号占位符 5"/>
          <p:cNvSpPr>
            <a:spLocks noGrp="1"/>
          </p:cNvSpPr>
          <p:nvPr>
            <p:ph type="sldNum" sz="quarter" idx="11"/>
          </p:nvPr>
        </p:nvSpPr>
        <p:spPr/>
        <p:txBody>
          <a:bodyPr/>
          <a:lstStyle/>
          <a:p>
            <a:pPr>
              <a:defRPr/>
            </a:pPr>
            <a:fld id="{B4D45D34-F8FB-4C51-8412-763428E0AAF8}" type="slidenum">
              <a:rPr lang="en-US" altLang="zh-CN"/>
              <a:pPr>
                <a:defRPr/>
              </a:pPr>
              <a:t>11</a:t>
            </a:fld>
            <a:endParaRPr lang="en-US" altLang="zh-CN"/>
          </a:p>
        </p:txBody>
      </p:sp>
      <p:sp>
        <p:nvSpPr>
          <p:cNvPr id="271365" name="Text Box 5"/>
          <p:cNvSpPr txBox="1">
            <a:spLocks noChangeArrowheads="1"/>
          </p:cNvSpPr>
          <p:nvPr/>
        </p:nvSpPr>
        <p:spPr bwMode="auto">
          <a:xfrm>
            <a:off x="358836" y="3727562"/>
            <a:ext cx="1090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b="0" dirty="0" err="1">
                <a:solidFill>
                  <a:srgbClr val="000000"/>
                </a:solidFill>
                <a:ea typeface="宋体" charset="-122"/>
              </a:rPr>
              <a:t>L.data</a:t>
            </a:r>
            <a:endParaRPr lang="en-US" altLang="zh-CN" sz="2400" b="0" dirty="0">
              <a:solidFill>
                <a:srgbClr val="000000"/>
              </a:solidFill>
              <a:ea typeface="宋体" charset="-122"/>
            </a:endParaRPr>
          </a:p>
        </p:txBody>
      </p:sp>
      <p:sp>
        <p:nvSpPr>
          <p:cNvPr id="271368" name="Text Box 8"/>
          <p:cNvSpPr txBox="1">
            <a:spLocks noChangeArrowheads="1"/>
          </p:cNvSpPr>
          <p:nvPr/>
        </p:nvSpPr>
        <p:spPr bwMode="auto">
          <a:xfrm>
            <a:off x="684149" y="4678641"/>
            <a:ext cx="459292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5000"/>
              </a:lnSpc>
            </a:pPr>
            <a:r>
              <a:rPr lang="zh-CN" altLang="en-US" dirty="0">
                <a:solidFill>
                  <a:srgbClr val="000000"/>
                </a:solidFill>
              </a:rPr>
              <a:t>假设给定值 </a:t>
            </a:r>
            <a:r>
              <a:rPr lang="en-US" altLang="zh-CN" dirty="0">
                <a:solidFill>
                  <a:srgbClr val="000000"/>
                </a:solidFill>
              </a:rPr>
              <a:t>e=64, </a:t>
            </a:r>
          </a:p>
          <a:p>
            <a:pPr eaLnBrk="1" hangingPunct="1">
              <a:lnSpc>
                <a:spcPct val="125000"/>
              </a:lnSpc>
            </a:pPr>
            <a:r>
              <a:rPr lang="zh-CN" altLang="en-US">
                <a:solidFill>
                  <a:srgbClr val="000000"/>
                </a:solidFill>
              </a:rPr>
              <a:t>要求 </a:t>
            </a:r>
            <a:r>
              <a:rPr lang="en-US" altLang="zh-CN">
                <a:solidFill>
                  <a:srgbClr val="000000"/>
                </a:solidFill>
              </a:rPr>
              <a:t>L.data[k</a:t>
            </a:r>
            <a:r>
              <a:rPr lang="en-US" altLang="zh-CN" dirty="0">
                <a:solidFill>
                  <a:srgbClr val="000000"/>
                </a:solidFill>
              </a:rPr>
              <a:t>] = e,  </a:t>
            </a:r>
            <a:r>
              <a:rPr lang="zh-CN" altLang="en-US" dirty="0">
                <a:solidFill>
                  <a:srgbClr val="000000"/>
                </a:solidFill>
              </a:rPr>
              <a:t>问</a:t>
            </a:r>
            <a:r>
              <a:rPr lang="en-US" altLang="zh-CN" dirty="0">
                <a:solidFill>
                  <a:srgbClr val="000000"/>
                </a:solidFill>
              </a:rPr>
              <a:t>: k = ?</a:t>
            </a:r>
          </a:p>
        </p:txBody>
      </p:sp>
      <p:grpSp>
        <p:nvGrpSpPr>
          <p:cNvPr id="2" name="Group 12"/>
          <p:cNvGrpSpPr>
            <a:grpSpLocks/>
          </p:cNvGrpSpPr>
          <p:nvPr/>
        </p:nvGrpSpPr>
        <p:grpSpPr bwMode="auto">
          <a:xfrm>
            <a:off x="1032974" y="1885026"/>
            <a:ext cx="382587" cy="792163"/>
            <a:chOff x="975" y="1434"/>
            <a:chExt cx="241" cy="499"/>
          </a:xfrm>
        </p:grpSpPr>
        <p:sp>
          <p:nvSpPr>
            <p:cNvPr id="2060" name="Line 6"/>
            <p:cNvSpPr>
              <a:spLocks noChangeShapeType="1"/>
            </p:cNvSpPr>
            <p:nvPr/>
          </p:nvSpPr>
          <p:spPr bwMode="auto">
            <a:xfrm flipH="1">
              <a:off x="975" y="1525"/>
              <a:ext cx="0" cy="408"/>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061" name="Rectangle 9"/>
            <p:cNvSpPr>
              <a:spLocks noChangeArrowheads="1"/>
            </p:cNvSpPr>
            <p:nvPr/>
          </p:nvSpPr>
          <p:spPr bwMode="auto">
            <a:xfrm>
              <a:off x="975" y="143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000000"/>
                  </a:solidFill>
                </a:rPr>
                <a:t>k</a:t>
              </a:r>
            </a:p>
          </p:txBody>
        </p:sp>
      </p:grpSp>
      <p:grpSp>
        <p:nvGrpSpPr>
          <p:cNvPr id="3" name="Group 13"/>
          <p:cNvGrpSpPr>
            <a:grpSpLocks/>
          </p:cNvGrpSpPr>
          <p:nvPr/>
        </p:nvGrpSpPr>
        <p:grpSpPr bwMode="auto">
          <a:xfrm>
            <a:off x="4855312" y="1843466"/>
            <a:ext cx="434975" cy="879475"/>
            <a:chOff x="3379" y="1379"/>
            <a:chExt cx="274" cy="554"/>
          </a:xfrm>
        </p:grpSpPr>
        <p:sp>
          <p:nvSpPr>
            <p:cNvPr id="2058" name="Rectangle 10"/>
            <p:cNvSpPr>
              <a:spLocks noChangeArrowheads="1"/>
            </p:cNvSpPr>
            <p:nvPr/>
          </p:nvSpPr>
          <p:spPr bwMode="auto">
            <a:xfrm>
              <a:off x="3412" y="137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000000"/>
                  </a:solidFill>
                </a:rPr>
                <a:t>k</a:t>
              </a:r>
            </a:p>
          </p:txBody>
        </p:sp>
        <p:sp>
          <p:nvSpPr>
            <p:cNvPr id="2059" name="Line 11"/>
            <p:cNvSpPr>
              <a:spLocks noChangeShapeType="1"/>
            </p:cNvSpPr>
            <p:nvPr/>
          </p:nvSpPr>
          <p:spPr bwMode="auto">
            <a:xfrm flipH="1">
              <a:off x="3379" y="1525"/>
              <a:ext cx="0" cy="408"/>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sp>
        <p:nvSpPr>
          <p:cNvPr id="14" name="Text Box 8"/>
          <p:cNvSpPr txBox="1">
            <a:spLocks noChangeArrowheads="1"/>
          </p:cNvSpPr>
          <p:nvPr/>
        </p:nvSpPr>
        <p:spPr bwMode="auto">
          <a:xfrm>
            <a:off x="6551524" y="4802887"/>
            <a:ext cx="1268296" cy="57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5000"/>
              </a:lnSpc>
            </a:pPr>
            <a:r>
              <a:rPr lang="en-US" altLang="zh-CN" dirty="0">
                <a:solidFill>
                  <a:srgbClr val="000000"/>
                </a:solidFill>
              </a:rPr>
              <a:t>e=60</a:t>
            </a:r>
            <a:r>
              <a:rPr lang="zh-CN" altLang="en-US" dirty="0">
                <a:solidFill>
                  <a:srgbClr val="000000"/>
                </a:solidFill>
              </a:rPr>
              <a:t>？</a:t>
            </a:r>
            <a:endParaRPr lang="en-US" altLang="zh-CN" dirty="0">
              <a:solidFill>
                <a:srgbClr val="000000"/>
              </a:solidFill>
            </a:endParaRPr>
          </a:p>
        </p:txBody>
      </p:sp>
      <p:cxnSp>
        <p:nvCxnSpPr>
          <p:cNvPr id="5" name="直接箭头连接符 4"/>
          <p:cNvCxnSpPr/>
          <p:nvPr/>
        </p:nvCxnSpPr>
        <p:spPr bwMode="auto">
          <a:xfrm>
            <a:off x="7919676" y="3463588"/>
            <a:ext cx="0" cy="617180"/>
          </a:xfrm>
          <a:prstGeom prst="straightConnector1">
            <a:avLst/>
          </a:prstGeom>
          <a:noFill/>
          <a:ln w="25400" cap="sq" cmpd="sng" algn="ctr">
            <a:solidFill>
              <a:srgbClr val="000000"/>
            </a:solidFill>
            <a:prstDash val="solid"/>
            <a:round/>
            <a:headEnd type="triangle" w="med" len="med"/>
            <a:tailEnd type="none" w="med" len="med"/>
          </a:ln>
          <a:effectLst/>
        </p:spPr>
      </p:cxnSp>
      <p:sp>
        <p:nvSpPr>
          <p:cNvPr id="17" name="Text Box 5"/>
          <p:cNvSpPr txBox="1">
            <a:spLocks noChangeArrowheads="1"/>
          </p:cNvSpPr>
          <p:nvPr/>
        </p:nvSpPr>
        <p:spPr bwMode="auto">
          <a:xfrm>
            <a:off x="8127993" y="3661191"/>
            <a:ext cx="6735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b="0" dirty="0" err="1">
                <a:solidFill>
                  <a:srgbClr val="000000"/>
                </a:solidFill>
                <a:ea typeface="宋体" charset="-122"/>
              </a:rPr>
              <a:t>L.n</a:t>
            </a:r>
            <a:endParaRPr lang="en-US" altLang="zh-CN" sz="2400" b="0" dirty="0">
              <a:solidFill>
                <a:srgbClr val="000000"/>
              </a:solidFill>
              <a:ea typeface="宋体"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610898445"/>
              </p:ext>
            </p:extLst>
          </p:nvPr>
        </p:nvGraphicFramePr>
        <p:xfrm>
          <a:off x="684149" y="2708920"/>
          <a:ext cx="8270665" cy="1066800"/>
        </p:xfrm>
        <a:graphic>
          <a:graphicData uri="http://schemas.openxmlformats.org/drawingml/2006/table">
            <a:tbl>
              <a:tblPr firstRow="1" bandRow="1">
                <a:tableStyleId>{5940675A-B579-460E-94D1-54222C63F5DA}</a:tableStyleId>
              </a:tblPr>
              <a:tblGrid>
                <a:gridCol w="636205">
                  <a:extLst>
                    <a:ext uri="{9D8B030D-6E8A-4147-A177-3AD203B41FA5}">
                      <a16:colId xmlns:a16="http://schemas.microsoft.com/office/drawing/2014/main" val="20000"/>
                    </a:ext>
                  </a:extLst>
                </a:gridCol>
                <a:gridCol w="636205">
                  <a:extLst>
                    <a:ext uri="{9D8B030D-6E8A-4147-A177-3AD203B41FA5}">
                      <a16:colId xmlns:a16="http://schemas.microsoft.com/office/drawing/2014/main" val="20001"/>
                    </a:ext>
                  </a:extLst>
                </a:gridCol>
                <a:gridCol w="636205">
                  <a:extLst>
                    <a:ext uri="{9D8B030D-6E8A-4147-A177-3AD203B41FA5}">
                      <a16:colId xmlns:a16="http://schemas.microsoft.com/office/drawing/2014/main" val="20002"/>
                    </a:ext>
                  </a:extLst>
                </a:gridCol>
                <a:gridCol w="636205">
                  <a:extLst>
                    <a:ext uri="{9D8B030D-6E8A-4147-A177-3AD203B41FA5}">
                      <a16:colId xmlns:a16="http://schemas.microsoft.com/office/drawing/2014/main" val="20003"/>
                    </a:ext>
                  </a:extLst>
                </a:gridCol>
                <a:gridCol w="636205">
                  <a:extLst>
                    <a:ext uri="{9D8B030D-6E8A-4147-A177-3AD203B41FA5}">
                      <a16:colId xmlns:a16="http://schemas.microsoft.com/office/drawing/2014/main" val="20004"/>
                    </a:ext>
                  </a:extLst>
                </a:gridCol>
                <a:gridCol w="636205">
                  <a:extLst>
                    <a:ext uri="{9D8B030D-6E8A-4147-A177-3AD203B41FA5}">
                      <a16:colId xmlns:a16="http://schemas.microsoft.com/office/drawing/2014/main" val="20005"/>
                    </a:ext>
                  </a:extLst>
                </a:gridCol>
                <a:gridCol w="636205">
                  <a:extLst>
                    <a:ext uri="{9D8B030D-6E8A-4147-A177-3AD203B41FA5}">
                      <a16:colId xmlns:a16="http://schemas.microsoft.com/office/drawing/2014/main" val="20006"/>
                    </a:ext>
                  </a:extLst>
                </a:gridCol>
                <a:gridCol w="636205">
                  <a:extLst>
                    <a:ext uri="{9D8B030D-6E8A-4147-A177-3AD203B41FA5}">
                      <a16:colId xmlns:a16="http://schemas.microsoft.com/office/drawing/2014/main" val="20007"/>
                    </a:ext>
                  </a:extLst>
                </a:gridCol>
                <a:gridCol w="636205">
                  <a:extLst>
                    <a:ext uri="{9D8B030D-6E8A-4147-A177-3AD203B41FA5}">
                      <a16:colId xmlns:a16="http://schemas.microsoft.com/office/drawing/2014/main" val="20008"/>
                    </a:ext>
                  </a:extLst>
                </a:gridCol>
                <a:gridCol w="636205">
                  <a:extLst>
                    <a:ext uri="{9D8B030D-6E8A-4147-A177-3AD203B41FA5}">
                      <a16:colId xmlns:a16="http://schemas.microsoft.com/office/drawing/2014/main" val="20009"/>
                    </a:ext>
                  </a:extLst>
                </a:gridCol>
                <a:gridCol w="636205">
                  <a:extLst>
                    <a:ext uri="{9D8B030D-6E8A-4147-A177-3AD203B41FA5}">
                      <a16:colId xmlns:a16="http://schemas.microsoft.com/office/drawing/2014/main" val="20010"/>
                    </a:ext>
                  </a:extLst>
                </a:gridCol>
                <a:gridCol w="636205">
                  <a:extLst>
                    <a:ext uri="{9D8B030D-6E8A-4147-A177-3AD203B41FA5}">
                      <a16:colId xmlns:a16="http://schemas.microsoft.com/office/drawing/2014/main" val="20011"/>
                    </a:ext>
                  </a:extLst>
                </a:gridCol>
                <a:gridCol w="636205">
                  <a:extLst>
                    <a:ext uri="{9D8B030D-6E8A-4147-A177-3AD203B41FA5}">
                      <a16:colId xmlns:a16="http://schemas.microsoft.com/office/drawing/2014/main" val="20012"/>
                    </a:ext>
                  </a:extLst>
                </a:gridCol>
              </a:tblGrid>
              <a:tr h="484357">
                <a:tc>
                  <a:txBody>
                    <a:bodyPr/>
                    <a:lstStyle/>
                    <a:p>
                      <a:pPr algn="just">
                        <a:spcAft>
                          <a:spcPts val="0"/>
                        </a:spcAft>
                      </a:pPr>
                      <a:r>
                        <a:rPr lang="en-US" sz="3200" b="1" kern="100" dirty="0">
                          <a:solidFill>
                            <a:srgbClr val="000000"/>
                          </a:solidFill>
                          <a:effectLst/>
                          <a:latin typeface="Times New Roman" panose="02020603050405020304" pitchFamily="18" charset="0"/>
                          <a:ea typeface="宋体" panose="02010600030101010101" pitchFamily="2" charset="-122"/>
                        </a:rPr>
                        <a:t>21</a:t>
                      </a:r>
                      <a:endParaRPr lang="zh-CN" sz="10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dirty="0">
                          <a:solidFill>
                            <a:srgbClr val="000000"/>
                          </a:solidFill>
                          <a:effectLst/>
                          <a:latin typeface="Times New Roman" panose="02020603050405020304" pitchFamily="18" charset="0"/>
                          <a:ea typeface="宋体" panose="02010600030101010101" pitchFamily="2" charset="-122"/>
                        </a:rPr>
                        <a:t>37</a:t>
                      </a:r>
                      <a:endParaRPr lang="zh-CN" sz="10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88</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19</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92</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05</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64</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56</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80</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a:solidFill>
                            <a:srgbClr val="000000"/>
                          </a:solidFill>
                          <a:effectLst/>
                          <a:latin typeface="Times New Roman" panose="02020603050405020304" pitchFamily="18" charset="0"/>
                          <a:ea typeface="宋体" panose="02010600030101010101" pitchFamily="2" charset="-122"/>
                        </a:rPr>
                        <a:t>75</a:t>
                      </a:r>
                      <a:endParaRPr lang="zh-CN" sz="10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3200" b="1" kern="100" dirty="0">
                          <a:solidFill>
                            <a:srgbClr val="000000"/>
                          </a:solidFill>
                          <a:effectLst/>
                          <a:latin typeface="Times New Roman" panose="02020603050405020304" pitchFamily="18" charset="0"/>
                          <a:ea typeface="宋体" panose="02010600030101010101" pitchFamily="2" charset="-122"/>
                        </a:rPr>
                        <a:t>13</a:t>
                      </a:r>
                      <a:endParaRPr lang="zh-CN" sz="10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ltLang="en-US" b="1" dirty="0">
                        <a:solidFill>
                          <a:srgbClr val="000000"/>
                        </a:solidFill>
                      </a:endParaRPr>
                    </a:p>
                  </a:txBody>
                  <a:tcPr/>
                </a:tc>
                <a:tc>
                  <a:txBody>
                    <a:bodyPr/>
                    <a:lstStyle/>
                    <a:p>
                      <a:endParaRPr lang="zh-CN" altLang="en-US" b="1" dirty="0">
                        <a:solidFill>
                          <a:srgbClr val="000000"/>
                        </a:solidFill>
                      </a:endParaRPr>
                    </a:p>
                  </a:txBody>
                  <a:tcPr/>
                </a:tc>
                <a:extLst>
                  <a:ext uri="{0D108BD9-81ED-4DB2-BD59-A6C34878D82A}">
                    <a16:rowId xmlns:a16="http://schemas.microsoft.com/office/drawing/2014/main" val="10000"/>
                  </a:ext>
                </a:extLst>
              </a:tr>
              <a:tr h="484357">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0</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1</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2</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3</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4</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5</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6</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7</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8</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9</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US" altLang="zh-CN" sz="3200" b="1" kern="100" dirty="0">
                          <a:solidFill>
                            <a:srgbClr val="000000"/>
                          </a:solidFill>
                          <a:effectLst/>
                          <a:latin typeface="Times New Roman" panose="02020603050405020304" pitchFamily="18" charset="0"/>
                          <a:ea typeface="宋体" panose="02010600030101010101" pitchFamily="2" charset="-122"/>
                          <a:cs typeface="+mn-cs"/>
                        </a:rPr>
                        <a:t>10</a:t>
                      </a:r>
                      <a:endParaRPr lang="zh-CN" altLang="en-US" sz="3200" b="1" kern="100" dirty="0">
                        <a:solidFill>
                          <a:srgbClr val="000000"/>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zh-CN" altLang="en-US"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zh-CN" altLang="en-US" b="1"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1365"/>
                                        </p:tgtEl>
                                        <p:attrNameLst>
                                          <p:attrName>style.visibility</p:attrName>
                                        </p:attrNameLst>
                                      </p:cBhvr>
                                      <p:to>
                                        <p:strVal val="visible"/>
                                      </p:to>
                                    </p:set>
                                    <p:anim calcmode="lin" valueType="num">
                                      <p:cBhvr additive="base">
                                        <p:cTn id="7" dur="500" fill="hold"/>
                                        <p:tgtEl>
                                          <p:spTgt spid="271365"/>
                                        </p:tgtEl>
                                        <p:attrNameLst>
                                          <p:attrName>ppt_x</p:attrName>
                                        </p:attrNameLst>
                                      </p:cBhvr>
                                      <p:tavLst>
                                        <p:tav tm="0">
                                          <p:val>
                                            <p:strVal val="0-#ppt_w/2"/>
                                          </p:val>
                                        </p:tav>
                                        <p:tav tm="100000">
                                          <p:val>
                                            <p:strVal val="#ppt_x"/>
                                          </p:val>
                                        </p:tav>
                                      </p:tavLst>
                                    </p:anim>
                                    <p:anim calcmode="lin" valueType="num">
                                      <p:cBhvr additive="base">
                                        <p:cTn id="8" dur="500" fill="hold"/>
                                        <p:tgtEl>
                                          <p:spTgt spid="2713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1368"/>
                                        </p:tgtEl>
                                        <p:attrNameLst>
                                          <p:attrName>style.visibility</p:attrName>
                                        </p:attrNameLst>
                                      </p:cBhvr>
                                      <p:to>
                                        <p:strVal val="visible"/>
                                      </p:to>
                                    </p:set>
                                    <p:anim calcmode="lin" valueType="num">
                                      <p:cBhvr additive="base">
                                        <p:cTn id="13" dur="500" fill="hold"/>
                                        <p:tgtEl>
                                          <p:spTgt spid="271368"/>
                                        </p:tgtEl>
                                        <p:attrNameLst>
                                          <p:attrName>ppt_x</p:attrName>
                                        </p:attrNameLst>
                                      </p:cBhvr>
                                      <p:tavLst>
                                        <p:tav tm="0">
                                          <p:val>
                                            <p:strVal val="#ppt_x"/>
                                          </p:val>
                                        </p:tav>
                                        <p:tav tm="100000">
                                          <p:val>
                                            <p:strVal val="#ppt_x"/>
                                          </p:val>
                                        </p:tav>
                                      </p:tavLst>
                                    </p:anim>
                                    <p:anim calcmode="lin" valueType="num">
                                      <p:cBhvr additive="base">
                                        <p:cTn id="14"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eaLnBrk="1" hangingPunct="1">
              <a:defRPr/>
            </a:pPr>
            <a:r>
              <a:rPr lang="en-US" altLang="zh-CN" dirty="0"/>
              <a:t>B-</a:t>
            </a:r>
            <a:r>
              <a:rPr lang="zh-CN" altLang="en-US" dirty="0"/>
              <a:t>树的查找过程</a:t>
            </a:r>
          </a:p>
        </p:txBody>
      </p:sp>
      <p:sp>
        <p:nvSpPr>
          <p:cNvPr id="93188" name="Rectangle 3"/>
          <p:cNvSpPr>
            <a:spLocks noGrp="1" noChangeArrowheads="1"/>
          </p:cNvSpPr>
          <p:nvPr>
            <p:ph idx="1"/>
          </p:nvPr>
        </p:nvSpPr>
        <p:spPr/>
        <p:txBody>
          <a:bodyPr/>
          <a:lstStyle/>
          <a:p>
            <a:pPr eaLnBrk="1" hangingPunct="1"/>
            <a:r>
              <a:rPr lang="en-US" altLang="zh-CN" dirty="0"/>
              <a:t> </a:t>
            </a:r>
            <a:r>
              <a:rPr lang="zh-CN" altLang="en-US" dirty="0"/>
              <a:t>基本过程</a:t>
            </a:r>
          </a:p>
          <a:p>
            <a:pPr lvl="1" eaLnBrk="1" hangingPunct="1"/>
            <a:r>
              <a:rPr lang="zh-CN" altLang="en-US" dirty="0"/>
              <a:t>从根结点出发</a:t>
            </a:r>
          </a:p>
          <a:p>
            <a:pPr lvl="1" eaLnBrk="1" hangingPunct="1"/>
            <a:r>
              <a:rPr lang="zh-CN" altLang="en-US" dirty="0">
                <a:solidFill>
                  <a:srgbClr val="FF0000"/>
                </a:solidFill>
              </a:rPr>
              <a:t>沿指针搜索结点</a:t>
            </a:r>
            <a:r>
              <a:rPr lang="zh-CN" altLang="en-US" dirty="0"/>
              <a:t>和在</a:t>
            </a:r>
            <a:r>
              <a:rPr lang="zh-CN" altLang="en-US" dirty="0">
                <a:solidFill>
                  <a:srgbClr val="FF0000"/>
                </a:solidFill>
              </a:rPr>
              <a:t>结点内进行顺序（或折半）查找</a:t>
            </a:r>
            <a:r>
              <a:rPr lang="zh-CN" altLang="en-US" dirty="0"/>
              <a:t> 两个过程</a:t>
            </a:r>
            <a:r>
              <a:rPr lang="zh-CN" altLang="en-US" dirty="0">
                <a:solidFill>
                  <a:srgbClr val="FF0000"/>
                </a:solidFill>
              </a:rPr>
              <a:t>交叉</a:t>
            </a:r>
            <a:r>
              <a:rPr lang="zh-CN" altLang="en-US" dirty="0"/>
              <a:t>进行。</a:t>
            </a:r>
          </a:p>
          <a:p>
            <a:pPr lvl="1" eaLnBrk="1" hangingPunct="1"/>
            <a:r>
              <a:rPr lang="zh-CN" altLang="en-US" dirty="0"/>
              <a:t>若查找成功</a:t>
            </a:r>
            <a:r>
              <a:rPr lang="en-US" altLang="zh-CN" dirty="0"/>
              <a:t>, </a:t>
            </a:r>
            <a:r>
              <a:rPr lang="zh-CN" altLang="en-US" dirty="0"/>
              <a:t>则返回指向被查关键字所在</a:t>
            </a:r>
            <a:r>
              <a:rPr lang="zh-CN" altLang="en-US" dirty="0">
                <a:solidFill>
                  <a:srgbClr val="FF0000"/>
                </a:solidFill>
              </a:rPr>
              <a:t>结点的指针</a:t>
            </a:r>
            <a:r>
              <a:rPr lang="zh-CN" altLang="en-US" dirty="0"/>
              <a:t>和</a:t>
            </a:r>
            <a:r>
              <a:rPr lang="zh-CN" altLang="en-US" dirty="0">
                <a:solidFill>
                  <a:srgbClr val="FF0000"/>
                </a:solidFill>
              </a:rPr>
              <a:t>关键字在结点中的位置</a:t>
            </a:r>
            <a:r>
              <a:rPr lang="zh-CN" altLang="en-US" dirty="0"/>
              <a:t>；</a:t>
            </a:r>
          </a:p>
          <a:p>
            <a:pPr lvl="1" eaLnBrk="1" hangingPunct="1"/>
            <a:r>
              <a:rPr lang="zh-CN" altLang="en-US" dirty="0"/>
              <a:t>若查找不成功</a:t>
            </a:r>
            <a:r>
              <a:rPr lang="en-US" altLang="zh-CN" dirty="0"/>
              <a:t>, </a:t>
            </a:r>
            <a:r>
              <a:rPr lang="zh-CN" altLang="en-US" dirty="0"/>
              <a:t>则可以</a:t>
            </a:r>
            <a:r>
              <a:rPr lang="zh-CN" altLang="en-US" dirty="0">
                <a:solidFill>
                  <a:srgbClr val="FF0000"/>
                </a:solidFill>
              </a:rPr>
              <a:t>返回插入位置</a:t>
            </a:r>
            <a:r>
              <a:rPr lang="zh-CN" altLang="en-US" dirty="0"/>
              <a:t>。</a:t>
            </a:r>
          </a:p>
          <a:p>
            <a:pPr eaLnBrk="1" hangingPunct="1"/>
            <a:endParaRPr lang="zh-CN" altLang="en-US" dirty="0"/>
          </a:p>
          <a:p>
            <a:pPr eaLnBrk="1" hangingPunct="1"/>
            <a:r>
              <a:rPr lang="zh-CN" altLang="en-US" dirty="0"/>
              <a:t>在查找不成功之后</a:t>
            </a:r>
            <a:r>
              <a:rPr lang="en-US" altLang="zh-CN" dirty="0"/>
              <a:t>, </a:t>
            </a:r>
            <a:r>
              <a:rPr lang="zh-CN" altLang="en-US" dirty="0"/>
              <a:t>可以进行插入。</a:t>
            </a:r>
          </a:p>
        </p:txBody>
      </p:sp>
      <p:sp>
        <p:nvSpPr>
          <p:cNvPr id="6" name="灯片编号占位符 5"/>
          <p:cNvSpPr>
            <a:spLocks noGrp="1"/>
          </p:cNvSpPr>
          <p:nvPr>
            <p:ph type="sldNum" sz="quarter" idx="11"/>
          </p:nvPr>
        </p:nvSpPr>
        <p:spPr/>
        <p:txBody>
          <a:bodyPr/>
          <a:lstStyle/>
          <a:p>
            <a:pPr>
              <a:defRPr/>
            </a:pPr>
            <a:fld id="{3754C1E1-FD3C-4CC7-9C57-B34A3FC9FCF1}" type="slidenum">
              <a:rPr lang="en-US" altLang="zh-CN"/>
              <a:pPr>
                <a:defRPr/>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树的查找过程</a:t>
            </a:r>
          </a:p>
        </p:txBody>
      </p:sp>
      <p:sp>
        <p:nvSpPr>
          <p:cNvPr id="3" name="内容占位符 2"/>
          <p:cNvSpPr>
            <a:spLocks noGrp="1"/>
          </p:cNvSpPr>
          <p:nvPr>
            <p:ph idx="1"/>
          </p:nvPr>
        </p:nvSpPr>
        <p:spPr/>
        <p:txBody>
          <a:bodyPr/>
          <a:lstStyle/>
          <a:p>
            <a:r>
              <a:rPr lang="zh-CN" altLang="en-US" dirty="0"/>
              <a:t>例：</a:t>
            </a:r>
            <a:r>
              <a:rPr lang="en-US" altLang="zh-CN" dirty="0"/>
              <a:t>3</a:t>
            </a:r>
            <a:r>
              <a:rPr lang="zh-CN" altLang="en-US" dirty="0"/>
              <a:t>阶</a:t>
            </a:r>
            <a:r>
              <a:rPr lang="en-US" altLang="zh-CN" dirty="0"/>
              <a:t>B</a:t>
            </a:r>
            <a:r>
              <a:rPr lang="zh-CN" altLang="en-US" dirty="0"/>
              <a:t>树：</a:t>
            </a:r>
            <a:r>
              <a:rPr lang="en-US" altLang="zh-CN" dirty="0"/>
              <a:t>2-3</a:t>
            </a:r>
            <a:r>
              <a:rPr lang="zh-CN" altLang="en-US" dirty="0"/>
              <a:t>树</a:t>
            </a:r>
            <a:endParaRPr lang="en-US" altLang="zh-CN" dirty="0"/>
          </a:p>
          <a:p>
            <a:r>
              <a:rPr lang="en-US" altLang="zh-CN" dirty="0">
                <a:latin typeface="Times New Roman" panose="02020603050405020304" pitchFamily="18" charset="0"/>
              </a:rPr>
              <a:t>B </a:t>
            </a:r>
            <a:r>
              <a:rPr lang="zh-CN" altLang="en-US" dirty="0">
                <a:latin typeface="Times New Roman" panose="02020603050405020304" pitchFamily="18" charset="0"/>
              </a:rPr>
              <a:t>树的查找时间与 </a:t>
            </a:r>
            <a:r>
              <a:rPr lang="en-US" altLang="zh-CN" dirty="0">
                <a:latin typeface="Times New Roman" panose="02020603050405020304" pitchFamily="18" charset="0"/>
              </a:rPr>
              <a:t>B </a:t>
            </a:r>
            <a:r>
              <a:rPr lang="zh-CN" altLang="en-US" dirty="0">
                <a:latin typeface="Times New Roman" panose="02020603050405020304" pitchFamily="18" charset="0"/>
              </a:rPr>
              <a:t>树的</a:t>
            </a:r>
            <a:r>
              <a:rPr lang="zh-CN" altLang="en-US" dirty="0">
                <a:solidFill>
                  <a:srgbClr val="CC0000"/>
                </a:solidFill>
                <a:latin typeface="Times New Roman" panose="02020603050405020304" pitchFamily="18" charset="0"/>
              </a:rPr>
              <a:t>阶数 </a:t>
            </a:r>
            <a:r>
              <a:rPr lang="en-US" altLang="zh-CN" i="1" dirty="0">
                <a:solidFill>
                  <a:srgbClr val="CC0000"/>
                </a:solidFill>
                <a:latin typeface="Times New Roman" panose="02020603050405020304" pitchFamily="18" charset="0"/>
              </a:rPr>
              <a:t>m</a:t>
            </a:r>
            <a:r>
              <a:rPr lang="en-US" altLang="zh-CN" i="1" dirty="0">
                <a:solidFill>
                  <a:srgbClr val="003366"/>
                </a:solidFill>
                <a:latin typeface="Times New Roman" panose="02020603050405020304" pitchFamily="18" charset="0"/>
              </a:rPr>
              <a:t> </a:t>
            </a:r>
            <a:r>
              <a:rPr lang="zh-CN" altLang="en-US" dirty="0">
                <a:latin typeface="Times New Roman" panose="02020603050405020304" pitchFamily="18" charset="0"/>
              </a:rPr>
              <a:t>和</a:t>
            </a:r>
            <a:r>
              <a:rPr lang="en-US" altLang="zh-CN" dirty="0">
                <a:latin typeface="Times New Roman" panose="02020603050405020304" pitchFamily="18" charset="0"/>
              </a:rPr>
              <a:t>B </a:t>
            </a:r>
            <a:r>
              <a:rPr lang="zh-CN" altLang="en-US" dirty="0">
                <a:latin typeface="Times New Roman" panose="02020603050405020304" pitchFamily="18" charset="0"/>
              </a:rPr>
              <a:t>树的</a:t>
            </a:r>
            <a:r>
              <a:rPr lang="zh-CN" altLang="en-US" dirty="0">
                <a:solidFill>
                  <a:srgbClr val="CC0000"/>
                </a:solidFill>
                <a:latin typeface="Times New Roman" panose="02020603050405020304" pitchFamily="18" charset="0"/>
              </a:rPr>
              <a:t>高度 </a:t>
            </a:r>
            <a:r>
              <a:rPr lang="en-US" altLang="zh-CN" i="1" dirty="0">
                <a:solidFill>
                  <a:srgbClr val="CC0000"/>
                </a:solidFill>
                <a:latin typeface="Times New Roman" panose="02020603050405020304" pitchFamily="18" charset="0"/>
              </a:rPr>
              <a:t>h</a:t>
            </a:r>
            <a:r>
              <a:rPr lang="en-US" altLang="zh-CN" i="1" dirty="0">
                <a:solidFill>
                  <a:srgbClr val="003366"/>
                </a:solidFill>
                <a:latin typeface="Times New Roman" panose="02020603050405020304" pitchFamily="18" charset="0"/>
              </a:rPr>
              <a:t> </a:t>
            </a:r>
            <a:r>
              <a:rPr lang="zh-CN" altLang="en-US" dirty="0">
                <a:latin typeface="Times New Roman" panose="02020603050405020304" pitchFamily="18" charset="0"/>
              </a:rPr>
              <a:t>直接有关。</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111</a:t>
            </a:fld>
            <a:endParaRPr lang="en-US" altLang="zh-CN"/>
          </a:p>
        </p:txBody>
      </p:sp>
      <p:grpSp>
        <p:nvGrpSpPr>
          <p:cNvPr id="69" name="Group 33"/>
          <p:cNvGrpSpPr>
            <a:grpSpLocks/>
          </p:cNvGrpSpPr>
          <p:nvPr/>
        </p:nvGrpSpPr>
        <p:grpSpPr bwMode="auto">
          <a:xfrm>
            <a:off x="2007408" y="2023644"/>
            <a:ext cx="4419600" cy="2911475"/>
            <a:chOff x="2727" y="2008"/>
            <a:chExt cx="2784" cy="1834"/>
          </a:xfrm>
        </p:grpSpPr>
        <p:sp>
          <p:nvSpPr>
            <p:cNvPr id="70" name="Rectangle 6" descr="羊皮纸"/>
            <p:cNvSpPr>
              <a:spLocks noChangeArrowheads="1"/>
            </p:cNvSpPr>
            <p:nvPr/>
          </p:nvSpPr>
          <p:spPr bwMode="auto">
            <a:xfrm>
              <a:off x="3927" y="2429"/>
              <a:ext cx="336"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30</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71" name="Line 7"/>
            <p:cNvSpPr>
              <a:spLocks noChangeShapeType="1"/>
            </p:cNvSpPr>
            <p:nvPr/>
          </p:nvSpPr>
          <p:spPr bwMode="auto">
            <a:xfrm flipH="1">
              <a:off x="3495" y="2685"/>
              <a:ext cx="490" cy="32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2" name="Line 8"/>
            <p:cNvSpPr>
              <a:spLocks noChangeShapeType="1"/>
            </p:cNvSpPr>
            <p:nvPr/>
          </p:nvSpPr>
          <p:spPr bwMode="auto">
            <a:xfrm>
              <a:off x="4189" y="2685"/>
              <a:ext cx="554" cy="32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3" name="Rectangle 18" descr="羊皮纸"/>
            <p:cNvSpPr>
              <a:spLocks noChangeArrowheads="1"/>
            </p:cNvSpPr>
            <p:nvPr/>
          </p:nvSpPr>
          <p:spPr bwMode="auto">
            <a:xfrm>
              <a:off x="4887" y="3535"/>
              <a:ext cx="624"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45 50</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74" name="Rectangle 19" descr="羊皮纸"/>
            <p:cNvSpPr>
              <a:spLocks noChangeArrowheads="1"/>
            </p:cNvSpPr>
            <p:nvPr/>
          </p:nvSpPr>
          <p:spPr bwMode="auto">
            <a:xfrm>
              <a:off x="4311" y="3535"/>
              <a:ext cx="336"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35</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75" name="Rectangle 20" descr="羊皮纸"/>
            <p:cNvSpPr>
              <a:spLocks noChangeArrowheads="1"/>
            </p:cNvSpPr>
            <p:nvPr/>
          </p:nvSpPr>
          <p:spPr bwMode="auto">
            <a:xfrm>
              <a:off x="4647" y="2957"/>
              <a:ext cx="336"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40</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76" name="Rectangle 21" descr="羊皮纸"/>
            <p:cNvSpPr>
              <a:spLocks noChangeArrowheads="1"/>
            </p:cNvSpPr>
            <p:nvPr/>
          </p:nvSpPr>
          <p:spPr bwMode="auto">
            <a:xfrm>
              <a:off x="3207" y="2957"/>
              <a:ext cx="336"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20</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77" name="Line 22"/>
            <p:cNvSpPr>
              <a:spLocks noChangeShapeType="1"/>
            </p:cNvSpPr>
            <p:nvPr/>
          </p:nvSpPr>
          <p:spPr bwMode="auto">
            <a:xfrm flipH="1">
              <a:off x="4071" y="2122"/>
              <a:ext cx="76" cy="288"/>
            </a:xfrm>
            <a:prstGeom prst="line">
              <a:avLst/>
            </a:prstGeom>
            <a:noFill/>
            <a:ln w="28575">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8" name="Text Box 23"/>
            <p:cNvSpPr txBox="1">
              <a:spLocks noChangeArrowheads="1"/>
            </p:cNvSpPr>
            <p:nvPr/>
          </p:nvSpPr>
          <p:spPr bwMode="auto">
            <a:xfrm>
              <a:off x="4167" y="2008"/>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1"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root</a:t>
              </a:r>
              <a:endPar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79" name="Line 24"/>
            <p:cNvSpPr>
              <a:spLocks noChangeShapeType="1"/>
            </p:cNvSpPr>
            <p:nvPr/>
          </p:nvSpPr>
          <p:spPr bwMode="auto">
            <a:xfrm>
              <a:off x="4915" y="3207"/>
              <a:ext cx="243" cy="336"/>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0" name="Line 25"/>
            <p:cNvSpPr>
              <a:spLocks noChangeShapeType="1"/>
            </p:cNvSpPr>
            <p:nvPr/>
          </p:nvSpPr>
          <p:spPr bwMode="auto">
            <a:xfrm flipH="1">
              <a:off x="3078" y="3211"/>
              <a:ext cx="192" cy="336"/>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1" name="Line 26"/>
            <p:cNvSpPr>
              <a:spLocks noChangeShapeType="1"/>
            </p:cNvSpPr>
            <p:nvPr/>
          </p:nvSpPr>
          <p:spPr bwMode="auto">
            <a:xfrm flipH="1">
              <a:off x="4515" y="3207"/>
              <a:ext cx="192" cy="336"/>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2" name="Rectangle 27" descr="羊皮纸"/>
            <p:cNvSpPr>
              <a:spLocks noChangeArrowheads="1"/>
            </p:cNvSpPr>
            <p:nvPr/>
          </p:nvSpPr>
          <p:spPr bwMode="auto">
            <a:xfrm>
              <a:off x="2727" y="3516"/>
              <a:ext cx="624"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10 15</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sp>
          <p:nvSpPr>
            <p:cNvPr id="83" name="Line 28"/>
            <p:cNvSpPr>
              <a:spLocks noChangeShapeType="1"/>
            </p:cNvSpPr>
            <p:nvPr/>
          </p:nvSpPr>
          <p:spPr bwMode="auto">
            <a:xfrm>
              <a:off x="3463" y="3207"/>
              <a:ext cx="243" cy="336"/>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4" name="Rectangle 29" descr="羊皮纸"/>
            <p:cNvSpPr>
              <a:spLocks noChangeArrowheads="1"/>
            </p:cNvSpPr>
            <p:nvPr/>
          </p:nvSpPr>
          <p:spPr bwMode="auto">
            <a:xfrm>
              <a:off x="3591" y="3516"/>
              <a:ext cx="336" cy="307"/>
            </a:xfrm>
            <a:prstGeom prst="rect">
              <a:avLst/>
            </a:prstGeom>
            <a:blipFill dpi="0" rotWithShape="0">
              <a:blip r:embed="rId2"/>
              <a:srcRect/>
              <a:tile tx="0" ty="0" sx="100000" sy="100000" flip="none" algn="tl"/>
            </a:blipFill>
            <a:ln w="25400">
              <a:solidFill>
                <a:srgbClr val="0000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25</a:t>
              </a:r>
              <a:endParaRPr kumimoji="1" lang="en-US" altLang="zh-CN" sz="24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endParaRPr>
            </a:p>
          </p:txBody>
        </p:sp>
      </p:grpSp>
      <p:sp>
        <p:nvSpPr>
          <p:cNvPr id="85" name="Text Box 34"/>
          <p:cNvSpPr txBox="1">
            <a:spLocks noChangeArrowheads="1"/>
          </p:cNvSpPr>
          <p:nvPr/>
        </p:nvSpPr>
        <p:spPr bwMode="auto">
          <a:xfrm>
            <a:off x="2294745" y="2672932"/>
            <a:ext cx="1225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kumimoji="0" lang="zh-CN" altLang="en-US" sz="2700">
                <a:solidFill>
                  <a:srgbClr val="CC0000"/>
                </a:solidFill>
                <a:ea typeface="仿宋_GB2312" pitchFamily="49" charset="-122"/>
              </a:rPr>
              <a:t>查找</a:t>
            </a:r>
            <a:r>
              <a:rPr lang="en-US" altLang="zh-CN" sz="2800">
                <a:ea typeface="隶书" panose="02010509060101010101" pitchFamily="49" charset="-122"/>
              </a:rPr>
              <a:t>15</a:t>
            </a:r>
          </a:p>
        </p:txBody>
      </p:sp>
      <p:sp>
        <p:nvSpPr>
          <p:cNvPr id="86" name="Line 35"/>
          <p:cNvSpPr>
            <a:spLocks noChangeShapeType="1"/>
          </p:cNvSpPr>
          <p:nvPr/>
        </p:nvSpPr>
        <p:spPr bwMode="auto">
          <a:xfrm flipH="1">
            <a:off x="3302808" y="3068219"/>
            <a:ext cx="504825" cy="323850"/>
          </a:xfrm>
          <a:prstGeom prst="line">
            <a:avLst/>
          </a:prstGeom>
          <a:noFill/>
          <a:ln w="28575">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3200">
              <a:solidFill>
                <a:srgbClr val="CC3300"/>
              </a:solidFill>
              <a:ea typeface="宋体" panose="02010600030101010101" pitchFamily="2" charset="-122"/>
            </a:endParaRPr>
          </a:p>
        </p:txBody>
      </p:sp>
      <p:sp>
        <p:nvSpPr>
          <p:cNvPr id="87" name="Line 36"/>
          <p:cNvSpPr>
            <a:spLocks noChangeShapeType="1"/>
          </p:cNvSpPr>
          <p:nvPr/>
        </p:nvSpPr>
        <p:spPr bwMode="auto">
          <a:xfrm flipH="1">
            <a:off x="2474133" y="4004844"/>
            <a:ext cx="217487" cy="358775"/>
          </a:xfrm>
          <a:prstGeom prst="line">
            <a:avLst/>
          </a:prstGeom>
          <a:noFill/>
          <a:ln w="28575">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88" name="Text Box 37"/>
          <p:cNvSpPr txBox="1">
            <a:spLocks noChangeArrowheads="1"/>
          </p:cNvSpPr>
          <p:nvPr/>
        </p:nvSpPr>
        <p:spPr bwMode="auto">
          <a:xfrm>
            <a:off x="4887133" y="2744369"/>
            <a:ext cx="1225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700" b="1" i="0" u="none" strike="noStrike" kern="0" cap="none" spc="0" normalizeH="0" baseline="0" noProof="0">
                <a:ln>
                  <a:noFill/>
                </a:ln>
                <a:solidFill>
                  <a:srgbClr val="CC0000"/>
                </a:solidFill>
                <a:effectLst/>
                <a:uLnTx/>
                <a:uFillTx/>
                <a:latin typeface="Times New Roman" panose="02020603050405020304" pitchFamily="18" charset="0"/>
                <a:ea typeface="仿宋_GB2312" pitchFamily="49" charset="-122"/>
              </a:rPr>
              <a:t>查找</a:t>
            </a:r>
            <a:r>
              <a:rPr kumimoji="1" lang="en-US" altLang="zh-CN" sz="28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43</a:t>
            </a:r>
          </a:p>
        </p:txBody>
      </p:sp>
      <p:sp>
        <p:nvSpPr>
          <p:cNvPr id="89" name="Line 38"/>
          <p:cNvSpPr>
            <a:spLocks noChangeShapeType="1"/>
          </p:cNvSpPr>
          <p:nvPr/>
        </p:nvSpPr>
        <p:spPr bwMode="auto">
          <a:xfrm>
            <a:off x="4563283" y="3068219"/>
            <a:ext cx="539750" cy="323850"/>
          </a:xfrm>
          <a:prstGeom prst="line">
            <a:avLst/>
          </a:prstGeom>
          <a:noFill/>
          <a:ln w="28575">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0" name="Line 39"/>
          <p:cNvSpPr>
            <a:spLocks noChangeShapeType="1"/>
          </p:cNvSpPr>
          <p:nvPr/>
        </p:nvSpPr>
        <p:spPr bwMode="auto">
          <a:xfrm>
            <a:off x="5679295" y="4004844"/>
            <a:ext cx="252413" cy="358775"/>
          </a:xfrm>
          <a:prstGeom prst="line">
            <a:avLst/>
          </a:prstGeom>
          <a:noFill/>
          <a:ln w="28575">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1" name="Line 40"/>
          <p:cNvSpPr>
            <a:spLocks noChangeShapeType="1"/>
          </p:cNvSpPr>
          <p:nvPr/>
        </p:nvSpPr>
        <p:spPr bwMode="auto">
          <a:xfrm>
            <a:off x="5534833" y="4831932"/>
            <a:ext cx="0" cy="323850"/>
          </a:xfrm>
          <a:prstGeom prst="line">
            <a:avLst/>
          </a:prstGeom>
          <a:noFill/>
          <a:ln w="28575">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2" name="Line 41"/>
          <p:cNvSpPr>
            <a:spLocks noChangeShapeType="1"/>
          </p:cNvSpPr>
          <p:nvPr/>
        </p:nvSpPr>
        <p:spPr bwMode="auto">
          <a:xfrm>
            <a:off x="5931708"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3" name="Line 42"/>
          <p:cNvSpPr>
            <a:spLocks noChangeShapeType="1"/>
          </p:cNvSpPr>
          <p:nvPr/>
        </p:nvSpPr>
        <p:spPr bwMode="auto">
          <a:xfrm>
            <a:off x="6326995"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4" name="Line 43"/>
          <p:cNvSpPr>
            <a:spLocks noChangeShapeType="1"/>
          </p:cNvSpPr>
          <p:nvPr/>
        </p:nvSpPr>
        <p:spPr bwMode="auto">
          <a:xfrm>
            <a:off x="4995083"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5" name="Line 44"/>
          <p:cNvSpPr>
            <a:spLocks noChangeShapeType="1"/>
          </p:cNvSpPr>
          <p:nvPr/>
        </p:nvSpPr>
        <p:spPr bwMode="auto">
          <a:xfrm>
            <a:off x="4598208"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6" name="Line 45"/>
          <p:cNvSpPr>
            <a:spLocks noChangeShapeType="1"/>
          </p:cNvSpPr>
          <p:nvPr/>
        </p:nvSpPr>
        <p:spPr bwMode="auto">
          <a:xfrm>
            <a:off x="3844145"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7" name="Line 46"/>
          <p:cNvSpPr>
            <a:spLocks noChangeShapeType="1"/>
          </p:cNvSpPr>
          <p:nvPr/>
        </p:nvSpPr>
        <p:spPr bwMode="auto">
          <a:xfrm>
            <a:off x="3447270"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8" name="Line 47"/>
          <p:cNvSpPr>
            <a:spLocks noChangeShapeType="1"/>
          </p:cNvSpPr>
          <p:nvPr/>
        </p:nvSpPr>
        <p:spPr bwMode="auto">
          <a:xfrm>
            <a:off x="2512233"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99" name="Line 48"/>
          <p:cNvSpPr>
            <a:spLocks noChangeShapeType="1"/>
          </p:cNvSpPr>
          <p:nvPr/>
        </p:nvSpPr>
        <p:spPr bwMode="auto">
          <a:xfrm>
            <a:off x="2115358"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100" name="Line 49"/>
          <p:cNvSpPr>
            <a:spLocks noChangeShapeType="1"/>
          </p:cNvSpPr>
          <p:nvPr/>
        </p:nvSpPr>
        <p:spPr bwMode="auto">
          <a:xfrm>
            <a:off x="2907520" y="4831932"/>
            <a:ext cx="0" cy="323850"/>
          </a:xfrm>
          <a:prstGeom prst="line">
            <a:avLst/>
          </a:prstGeom>
          <a:noFill/>
          <a:ln w="28575">
            <a:solidFill>
              <a:srgbClr val="0033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solidFill>
                <a:srgbClr val="CC3300"/>
              </a:solidFill>
              <a:ea typeface="宋体" panose="02010600030101010101" pitchFamily="2" charset="-122"/>
            </a:endParaRPr>
          </a:p>
        </p:txBody>
      </p:sp>
      <p:sp>
        <p:nvSpPr>
          <p:cNvPr id="101" name="矩形 100"/>
          <p:cNvSpPr/>
          <p:nvPr/>
        </p:nvSpPr>
        <p:spPr>
          <a:xfrm>
            <a:off x="328465" y="5355793"/>
            <a:ext cx="8387085" cy="1169551"/>
          </a:xfrm>
          <a:prstGeom prst="rect">
            <a:avLst/>
          </a:prstGeom>
          <a:ln>
            <a:solidFill>
              <a:schemeClr val="tx1">
                <a:lumMod val="60000"/>
                <a:lumOff val="40000"/>
              </a:schemeClr>
            </a:solidFill>
          </a:ln>
        </p:spPr>
        <p:txBody>
          <a:bodyPr wrap="square">
            <a:spAutoFit/>
          </a:bodyPr>
          <a:lstStyle/>
          <a:p>
            <a:r>
              <a:rPr lang="zh-CN" altLang="en-US" dirty="0">
                <a:solidFill>
                  <a:srgbClr val="003366"/>
                </a:solidFill>
                <a:ea typeface="+mn-ea"/>
              </a:rPr>
              <a:t>结点至少</a:t>
            </a:r>
            <a:r>
              <a:rPr lang="zh-CN" altLang="en-US" dirty="0">
                <a:solidFill>
                  <a:srgbClr val="003366"/>
                </a:solidFill>
                <a:ea typeface="+mn-ea"/>
                <a:sym typeface="Symbol" pitchFamily="18" charset="2"/>
              </a:rPr>
              <a:t></a:t>
            </a:r>
            <a:r>
              <a:rPr lang="en-US" altLang="zh-CN" dirty="0">
                <a:solidFill>
                  <a:srgbClr val="003366"/>
                </a:solidFill>
                <a:ea typeface="+mn-ea"/>
              </a:rPr>
              <a:t>m/2</a:t>
            </a:r>
            <a:r>
              <a:rPr lang="en-US" altLang="zh-CN" dirty="0">
                <a:solidFill>
                  <a:srgbClr val="003366"/>
                </a:solidFill>
                <a:ea typeface="+mn-ea"/>
                <a:sym typeface="Symbol" pitchFamily="18" charset="2"/>
              </a:rPr>
              <a:t></a:t>
            </a:r>
            <a:r>
              <a:rPr lang="zh-CN" altLang="en-US" dirty="0">
                <a:solidFill>
                  <a:srgbClr val="003366"/>
                </a:solidFill>
                <a:ea typeface="+mn-ea"/>
              </a:rPr>
              <a:t>棵子树至多有</a:t>
            </a:r>
            <a:r>
              <a:rPr lang="en-US" altLang="zh-CN" dirty="0">
                <a:solidFill>
                  <a:srgbClr val="003366"/>
                </a:solidFill>
                <a:ea typeface="+mn-ea"/>
              </a:rPr>
              <a:t>m</a:t>
            </a:r>
            <a:r>
              <a:rPr lang="zh-CN" altLang="en-US" dirty="0">
                <a:solidFill>
                  <a:srgbClr val="003366"/>
                </a:solidFill>
                <a:ea typeface="+mn-ea"/>
              </a:rPr>
              <a:t>棵子树</a:t>
            </a:r>
          </a:p>
          <a:p>
            <a:pPr lvl="0">
              <a:spcBef>
                <a:spcPct val="50000"/>
              </a:spcBef>
              <a:defRPr/>
            </a:pPr>
            <a:r>
              <a:rPr lang="en-US" altLang="zh-CN" dirty="0">
                <a:solidFill>
                  <a:srgbClr val="003366"/>
                </a:solidFill>
                <a:ea typeface="+mn-ea"/>
              </a:rPr>
              <a:t>m=3,  </a:t>
            </a:r>
            <a:r>
              <a:rPr lang="zh-CN" altLang="en-US" dirty="0">
                <a:solidFill>
                  <a:srgbClr val="003366"/>
                </a:solidFill>
                <a:ea typeface="+mn-ea"/>
              </a:rPr>
              <a:t> </a:t>
            </a:r>
            <a:r>
              <a:rPr lang="zh-CN" altLang="en-US" dirty="0">
                <a:solidFill>
                  <a:srgbClr val="003366"/>
                </a:solidFill>
                <a:ea typeface="+mn-ea"/>
                <a:sym typeface="Symbol" pitchFamily="18" charset="2"/>
              </a:rPr>
              <a:t></a:t>
            </a:r>
            <a:r>
              <a:rPr lang="en-US" altLang="zh-CN" dirty="0">
                <a:solidFill>
                  <a:srgbClr val="003366"/>
                </a:solidFill>
                <a:ea typeface="+mn-ea"/>
              </a:rPr>
              <a:t>m/2</a:t>
            </a:r>
            <a:r>
              <a:rPr lang="en-US" altLang="zh-CN" dirty="0">
                <a:solidFill>
                  <a:srgbClr val="003366"/>
                </a:solidFill>
                <a:ea typeface="+mn-ea"/>
                <a:sym typeface="Symbol" pitchFamily="18" charset="2"/>
              </a:rPr>
              <a:t></a:t>
            </a:r>
            <a:r>
              <a:rPr lang="en-US" altLang="zh-CN" dirty="0">
                <a:solidFill>
                  <a:srgbClr val="003366"/>
                </a:solidFill>
                <a:ea typeface="+mn-ea"/>
              </a:rPr>
              <a:t> -1=1</a:t>
            </a:r>
            <a:r>
              <a:rPr lang="zh-CN" altLang="en-US" dirty="0">
                <a:solidFill>
                  <a:srgbClr val="003366"/>
                </a:solidFill>
                <a:ea typeface="+mn-ea"/>
              </a:rPr>
              <a:t>；</a:t>
            </a:r>
            <a:r>
              <a:rPr lang="zh-CN" altLang="zh-CN" dirty="0">
                <a:solidFill>
                  <a:srgbClr val="003366"/>
                </a:solidFill>
                <a:ea typeface="+mn-ea"/>
              </a:rPr>
              <a:t>至少1个关键字</a:t>
            </a:r>
            <a:r>
              <a:rPr lang="en-US" altLang="zh-CN" dirty="0">
                <a:solidFill>
                  <a:srgbClr val="003366"/>
                </a:solidFill>
                <a:ea typeface="+mn-ea"/>
              </a:rPr>
              <a:t>, </a:t>
            </a:r>
            <a:r>
              <a:rPr lang="zh-CN" altLang="en-US" dirty="0">
                <a:solidFill>
                  <a:srgbClr val="003366"/>
                </a:solidFill>
                <a:ea typeface="+mn-ea"/>
              </a:rPr>
              <a:t>最多</a:t>
            </a:r>
            <a:r>
              <a:rPr lang="en-US" altLang="zh-CN" dirty="0">
                <a:solidFill>
                  <a:srgbClr val="003366"/>
                </a:solidFill>
                <a:ea typeface="+mn-ea"/>
              </a:rPr>
              <a:t>2</a:t>
            </a:r>
            <a:r>
              <a:rPr lang="zh-CN" altLang="en-US" dirty="0">
                <a:solidFill>
                  <a:srgbClr val="003366"/>
                </a:solidFill>
                <a:ea typeface="+mn-ea"/>
              </a:rPr>
              <a:t>个关键字。</a:t>
            </a:r>
          </a:p>
        </p:txBody>
      </p:sp>
    </p:spTree>
    <p:extLst>
      <p:ext uri="{BB962C8B-B14F-4D97-AF65-F5344CB8AC3E}">
        <p14:creationId xmlns:p14="http://schemas.microsoft.com/office/powerpoint/2010/main" val="419034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up)">
                                      <p:cBhvr>
                                        <p:cTn id="12" dur="1000"/>
                                        <p:tgtEl>
                                          <p:spTgt spid="86"/>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1000"/>
                                        <p:tgtEl>
                                          <p:spTgt spid="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wipe(left)">
                                      <p:cBhvr>
                                        <p:cTn id="21" dur="500"/>
                                        <p:tgtEl>
                                          <p:spTgt spid="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wipe(left)">
                                      <p:cBhvr>
                                        <p:cTn id="26" dur="1000"/>
                                        <p:tgtEl>
                                          <p:spTgt spid="8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up)">
                                      <p:cBhvr>
                                        <p:cTn id="30" dur="500"/>
                                        <p:tgtEl>
                                          <p:spTgt spid="90"/>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wipe(up)">
                                      <p:cBhvr>
                                        <p:cTn id="34"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animBg="1"/>
      <p:bldP spid="87" grpId="0" animBg="1"/>
      <p:bldP spid="88" grpId="0"/>
      <p:bldP spid="89" grpId="0" animBg="1"/>
      <p:bldP spid="90" grpId="0" animBg="1"/>
      <p:bldP spid="91"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hangingPunct="1">
              <a:defRPr/>
            </a:pPr>
            <a:r>
              <a:rPr lang="en-US" altLang="zh-CN" dirty="0"/>
              <a:t>B-</a:t>
            </a:r>
            <a:r>
              <a:rPr lang="zh-CN" altLang="en-US" dirty="0"/>
              <a:t>树查找性能分析</a:t>
            </a:r>
          </a:p>
        </p:txBody>
      </p:sp>
      <p:sp>
        <p:nvSpPr>
          <p:cNvPr id="104452" name="Rectangle 3"/>
          <p:cNvSpPr>
            <a:spLocks noGrp="1" noChangeArrowheads="1"/>
          </p:cNvSpPr>
          <p:nvPr>
            <p:ph idx="1"/>
          </p:nvPr>
        </p:nvSpPr>
        <p:spPr/>
        <p:txBody>
          <a:bodyPr/>
          <a:lstStyle/>
          <a:p>
            <a:pPr eaLnBrk="1" hangingPunct="1"/>
            <a:r>
              <a:rPr lang="en-US" altLang="zh-CN" dirty="0"/>
              <a:t> </a:t>
            </a:r>
            <a:r>
              <a:rPr lang="zh-CN" altLang="en-US" dirty="0"/>
              <a:t>在</a:t>
            </a:r>
            <a:r>
              <a:rPr lang="en-US" altLang="zh-CN" dirty="0"/>
              <a:t>B-</a:t>
            </a:r>
            <a:r>
              <a:rPr lang="zh-CN" altLang="en-US" dirty="0"/>
              <a:t>树中进行查找时</a:t>
            </a:r>
            <a:r>
              <a:rPr lang="en-US" altLang="zh-CN" dirty="0"/>
              <a:t>, </a:t>
            </a:r>
            <a:r>
              <a:rPr lang="zh-CN" altLang="en-US" dirty="0"/>
              <a:t>其查找时间主要花费在搜索结点（访问外存）上</a:t>
            </a:r>
            <a:r>
              <a:rPr lang="en-US" altLang="zh-CN" dirty="0"/>
              <a:t>, </a:t>
            </a:r>
            <a:r>
              <a:rPr lang="zh-CN" altLang="en-US" dirty="0"/>
              <a:t>即主要</a:t>
            </a:r>
            <a:r>
              <a:rPr lang="zh-CN" altLang="en-US" dirty="0">
                <a:solidFill>
                  <a:srgbClr val="FF0000"/>
                </a:solidFill>
              </a:rPr>
              <a:t>取决于</a:t>
            </a:r>
            <a:r>
              <a:rPr lang="en-US" altLang="zh-CN" dirty="0">
                <a:solidFill>
                  <a:srgbClr val="FF0000"/>
                </a:solidFill>
              </a:rPr>
              <a:t>B-</a:t>
            </a:r>
            <a:r>
              <a:rPr lang="zh-CN" altLang="en-US" dirty="0">
                <a:solidFill>
                  <a:srgbClr val="FF0000"/>
                </a:solidFill>
              </a:rPr>
              <a:t>树的深度</a:t>
            </a:r>
            <a:r>
              <a:rPr lang="en-US" altLang="zh-CN" i="1" dirty="0">
                <a:solidFill>
                  <a:srgbClr val="FF0000"/>
                </a:solidFill>
              </a:rPr>
              <a:t>h</a:t>
            </a:r>
            <a:r>
              <a:rPr lang="zh-CN" altLang="en-US" dirty="0"/>
              <a:t>。</a:t>
            </a:r>
          </a:p>
          <a:p>
            <a:r>
              <a:rPr lang="zh-CN" altLang="en-US" dirty="0"/>
              <a:t>考虑最坏情况：含</a:t>
            </a:r>
            <a:r>
              <a:rPr lang="en-US" altLang="zh-CN" i="1" dirty="0"/>
              <a:t>N</a:t>
            </a:r>
            <a:r>
              <a:rPr lang="zh-CN" altLang="en-US" dirty="0"/>
              <a:t>个关键字的 </a:t>
            </a:r>
            <a:r>
              <a:rPr lang="en-US" altLang="zh-CN" dirty="0"/>
              <a:t>m </a:t>
            </a:r>
            <a:r>
              <a:rPr lang="zh-CN" altLang="en-US" dirty="0"/>
              <a:t>阶 </a:t>
            </a:r>
            <a:r>
              <a:rPr lang="en-US" altLang="zh-CN" dirty="0"/>
              <a:t>B-</a:t>
            </a:r>
            <a:r>
              <a:rPr lang="zh-CN" altLang="en-US" dirty="0"/>
              <a:t>树可能达到的最大深度 </a:t>
            </a:r>
            <a:r>
              <a:rPr lang="en-US" altLang="zh-CN" i="1" dirty="0"/>
              <a:t>h</a:t>
            </a:r>
            <a:r>
              <a:rPr lang="en-US" altLang="zh-CN" dirty="0"/>
              <a:t> ?</a:t>
            </a:r>
          </a:p>
          <a:p>
            <a:r>
              <a:rPr lang="zh-CN" altLang="en-US" dirty="0">
                <a:latin typeface="Times New Roman" pitchFamily="18" charset="0"/>
                <a:ea typeface="楷体_GB2312" pitchFamily="49" charset="-122"/>
              </a:rPr>
              <a:t>分析：</a:t>
            </a:r>
            <a:endParaRPr lang="en-US" altLang="zh-CN" dirty="0">
              <a:latin typeface="Times New Roman" pitchFamily="18" charset="0"/>
              <a:ea typeface="楷体_GB2312" pitchFamily="49" charset="-122"/>
            </a:endParaRPr>
          </a:p>
          <a:p>
            <a:pPr lvl="1"/>
            <a:r>
              <a:rPr lang="zh-CN" altLang="en-US" dirty="0">
                <a:latin typeface="Times New Roman" pitchFamily="18" charset="0"/>
                <a:ea typeface="楷体_GB2312" pitchFamily="49" charset="-122"/>
              </a:rPr>
              <a:t>设在 </a:t>
            </a:r>
            <a:r>
              <a:rPr lang="en-US" altLang="zh-CN" i="1" dirty="0">
                <a:latin typeface="Times New Roman" pitchFamily="18" charset="0"/>
                <a:ea typeface="楷体_GB2312" pitchFamily="49" charset="-122"/>
              </a:rPr>
              <a:t>m </a:t>
            </a:r>
            <a:r>
              <a:rPr lang="zh-CN" altLang="en-US" dirty="0">
                <a:latin typeface="Times New Roman" pitchFamily="18" charset="0"/>
                <a:ea typeface="楷体_GB2312" pitchFamily="49" charset="-122"/>
              </a:rPr>
              <a:t>阶</a:t>
            </a:r>
            <a:r>
              <a:rPr lang="en-US" altLang="zh-CN" dirty="0">
                <a:latin typeface="Times New Roman" pitchFamily="18" charset="0"/>
                <a:ea typeface="楷体_GB2312" pitchFamily="49" charset="-122"/>
              </a:rPr>
              <a:t>B-</a:t>
            </a:r>
            <a:r>
              <a:rPr lang="zh-CN" altLang="en-US" dirty="0">
                <a:latin typeface="Times New Roman" pitchFamily="18" charset="0"/>
                <a:ea typeface="楷体_GB2312" pitchFamily="49" charset="-122"/>
              </a:rPr>
              <a:t>树中，失败结点位于第 </a:t>
            </a:r>
            <a:r>
              <a:rPr lang="en-US" altLang="zh-CN" i="1" dirty="0">
                <a:latin typeface="Times New Roman" pitchFamily="18" charset="0"/>
                <a:ea typeface="楷体_GB2312" pitchFamily="49" charset="-122"/>
              </a:rPr>
              <a:t>h+</a:t>
            </a:r>
            <a:r>
              <a:rPr lang="en-US" altLang="zh-CN" dirty="0">
                <a:latin typeface="Times New Roman" pitchFamily="18" charset="0"/>
                <a:ea typeface="楷体_GB2312" pitchFamily="49" charset="-122"/>
              </a:rPr>
              <a:t>1</a:t>
            </a:r>
            <a:r>
              <a:rPr lang="zh-CN" altLang="en-US" dirty="0">
                <a:latin typeface="Times New Roman" pitchFamily="18" charset="0"/>
                <a:ea typeface="楷体_GB2312" pitchFamily="49" charset="-122"/>
              </a:rPr>
              <a:t>层，即叶子结点。</a:t>
            </a:r>
            <a:endParaRPr lang="en-US" altLang="zh-CN" dirty="0">
              <a:latin typeface="Times New Roman" pitchFamily="18" charset="0"/>
              <a:ea typeface="楷体_GB2312" pitchFamily="49" charset="-122"/>
            </a:endParaRPr>
          </a:p>
          <a:p>
            <a:pPr lvl="1"/>
            <a:r>
              <a:rPr lang="zh-CN" altLang="en-US" dirty="0">
                <a:latin typeface="Times New Roman" pitchFamily="18" charset="0"/>
                <a:ea typeface="楷体_GB2312" pitchFamily="49" charset="-122"/>
              </a:rPr>
              <a:t>若树中关键码有 </a:t>
            </a:r>
            <a:r>
              <a:rPr lang="en-US" altLang="zh-CN" i="1" dirty="0">
                <a:latin typeface="Times New Roman" pitchFamily="18" charset="0"/>
                <a:ea typeface="楷体_GB2312" pitchFamily="49" charset="-122"/>
              </a:rPr>
              <a:t>N </a:t>
            </a:r>
            <a:r>
              <a:rPr lang="zh-CN" altLang="en-US" dirty="0">
                <a:latin typeface="Times New Roman" pitchFamily="18" charset="0"/>
                <a:ea typeface="楷体_GB2312" pitchFamily="49" charset="-122"/>
              </a:rPr>
              <a:t>个</a:t>
            </a:r>
            <a:r>
              <a:rPr lang="en-US" altLang="zh-CN" dirty="0">
                <a:latin typeface="Times New Roman" pitchFamily="18" charset="0"/>
                <a:ea typeface="楷体_GB2312" pitchFamily="49" charset="-122"/>
              </a:rPr>
              <a:t>, </a:t>
            </a:r>
            <a:r>
              <a:rPr lang="zh-CN" altLang="en-US" dirty="0">
                <a:latin typeface="Times New Roman" pitchFamily="18" charset="0"/>
                <a:ea typeface="楷体_GB2312" pitchFamily="49" charset="-122"/>
              </a:rPr>
              <a:t>则失败结点数为 </a:t>
            </a:r>
            <a:r>
              <a:rPr lang="en-US" altLang="zh-CN" i="1" dirty="0">
                <a:latin typeface="Times New Roman" pitchFamily="18" charset="0"/>
                <a:ea typeface="楷体_GB2312" pitchFamily="49" charset="-122"/>
              </a:rPr>
              <a:t>N </a:t>
            </a:r>
            <a:r>
              <a:rPr lang="en-US" altLang="zh-CN" dirty="0">
                <a:latin typeface="Times New Roman" pitchFamily="18" charset="0"/>
                <a:ea typeface="楷体_GB2312" pitchFamily="49" charset="-122"/>
              </a:rPr>
              <a:t>+1</a:t>
            </a:r>
            <a:r>
              <a:rPr lang="zh-CN" altLang="en-US" dirty="0">
                <a:latin typeface="Times New Roman" pitchFamily="18" charset="0"/>
                <a:ea typeface="楷体_GB2312" pitchFamily="49" charset="-122"/>
              </a:rPr>
              <a:t>。</a:t>
            </a:r>
            <a:endParaRPr lang="en-US" altLang="zh-CN" dirty="0">
              <a:latin typeface="Times New Roman" pitchFamily="18" charset="0"/>
              <a:ea typeface="楷体_GB2312" pitchFamily="49" charset="-122"/>
            </a:endParaRPr>
          </a:p>
          <a:p>
            <a:pPr lvl="1"/>
            <a:r>
              <a:rPr lang="zh-CN" altLang="en-US" dirty="0">
                <a:latin typeface="Times New Roman" pitchFamily="18" charset="0"/>
                <a:ea typeface="楷体_GB2312" pitchFamily="49" charset="-122"/>
              </a:rPr>
              <a:t>这是因为失败发生在 </a:t>
            </a:r>
            <a:r>
              <a:rPr lang="en-US" altLang="zh-CN" i="1" dirty="0" err="1">
                <a:latin typeface="Times New Roman" pitchFamily="18" charset="0"/>
                <a:ea typeface="楷体_GB2312" pitchFamily="49" charset="-122"/>
              </a:rPr>
              <a:t>K</a:t>
            </a:r>
            <a:r>
              <a:rPr lang="en-US" altLang="zh-CN" baseline="-25000" dirty="0" err="1">
                <a:latin typeface="Times New Roman" pitchFamily="18" charset="0"/>
                <a:ea typeface="楷体_GB2312" pitchFamily="49" charset="-122"/>
              </a:rPr>
              <a:t>i</a:t>
            </a:r>
            <a:r>
              <a:rPr lang="en-US" altLang="zh-CN" dirty="0">
                <a:latin typeface="Times New Roman" pitchFamily="18" charset="0"/>
                <a:ea typeface="楷体_GB2312" pitchFamily="49" charset="-122"/>
              </a:rPr>
              <a:t> &lt; </a:t>
            </a:r>
            <a:r>
              <a:rPr lang="en-US" altLang="zh-CN" i="1" dirty="0">
                <a:latin typeface="Times New Roman" pitchFamily="18" charset="0"/>
                <a:ea typeface="楷体_GB2312" pitchFamily="49" charset="-122"/>
              </a:rPr>
              <a:t>x </a:t>
            </a:r>
            <a:r>
              <a:rPr lang="en-US" altLang="zh-CN" dirty="0">
                <a:latin typeface="Times New Roman" pitchFamily="18" charset="0"/>
                <a:ea typeface="楷体_GB2312" pitchFamily="49" charset="-122"/>
              </a:rPr>
              <a:t>&lt; </a:t>
            </a:r>
            <a:r>
              <a:rPr lang="en-US" altLang="zh-CN" i="1" dirty="0">
                <a:latin typeface="Times New Roman" pitchFamily="18" charset="0"/>
                <a:ea typeface="楷体_GB2312" pitchFamily="49" charset="-122"/>
              </a:rPr>
              <a:t>K</a:t>
            </a:r>
            <a:r>
              <a:rPr lang="en-US" altLang="zh-CN" baseline="-25000" dirty="0">
                <a:latin typeface="Times New Roman" pitchFamily="18" charset="0"/>
                <a:ea typeface="楷体_GB2312" pitchFamily="49" charset="-122"/>
              </a:rPr>
              <a:t>i+1</a:t>
            </a:r>
            <a:r>
              <a:rPr lang="en-US" altLang="zh-CN" dirty="0">
                <a:latin typeface="Times New Roman" pitchFamily="18" charset="0"/>
                <a:ea typeface="楷体_GB2312" pitchFamily="49" charset="-122"/>
              </a:rPr>
              <a:t>, 0 </a:t>
            </a:r>
            <a:r>
              <a:rPr lang="en-US" altLang="zh-CN" dirty="0">
                <a:latin typeface="Times New Roman" pitchFamily="18" charset="0"/>
                <a:ea typeface="楷体_GB2312" pitchFamily="49" charset="-122"/>
                <a:sym typeface="Symbol" pitchFamily="18" charset="2"/>
              </a:rPr>
              <a:t></a:t>
            </a:r>
            <a:r>
              <a:rPr lang="en-US" altLang="zh-CN" i="1" dirty="0">
                <a:latin typeface="Times New Roman" pitchFamily="18" charset="0"/>
                <a:ea typeface="楷体_GB2312" pitchFamily="49" charset="-122"/>
              </a:rPr>
              <a:t> </a:t>
            </a:r>
            <a:r>
              <a:rPr lang="en-US" altLang="zh-CN" i="1" dirty="0" err="1">
                <a:latin typeface="Times New Roman" pitchFamily="18" charset="0"/>
                <a:ea typeface="楷体_GB2312" pitchFamily="49" charset="-122"/>
              </a:rPr>
              <a:t>i</a:t>
            </a:r>
            <a:r>
              <a:rPr lang="en-US" altLang="zh-CN" i="1" dirty="0">
                <a:latin typeface="Times New Roman" pitchFamily="18" charset="0"/>
                <a:ea typeface="楷体_GB2312" pitchFamily="49" charset="-122"/>
              </a:rPr>
              <a:t> </a:t>
            </a:r>
            <a:r>
              <a:rPr lang="en-US" altLang="zh-CN" dirty="0">
                <a:latin typeface="Times New Roman" pitchFamily="18" charset="0"/>
                <a:ea typeface="楷体_GB2312" pitchFamily="49" charset="-122"/>
                <a:sym typeface="Symbol" pitchFamily="18" charset="2"/>
              </a:rPr>
              <a:t></a:t>
            </a:r>
            <a:r>
              <a:rPr lang="en-US" altLang="zh-CN" dirty="0">
                <a:latin typeface="Times New Roman" pitchFamily="18" charset="0"/>
                <a:ea typeface="楷体_GB2312" pitchFamily="49" charset="-122"/>
              </a:rPr>
              <a:t> </a:t>
            </a:r>
            <a:r>
              <a:rPr lang="en-US" altLang="zh-CN" i="1" dirty="0">
                <a:latin typeface="Times New Roman" pitchFamily="18" charset="0"/>
                <a:ea typeface="楷体_GB2312" pitchFamily="49" charset="-122"/>
              </a:rPr>
              <a:t>N</a:t>
            </a:r>
            <a:r>
              <a:rPr lang="zh-CN" altLang="en-US" dirty="0">
                <a:latin typeface="Times New Roman" pitchFamily="18" charset="0"/>
                <a:ea typeface="楷体_GB2312" pitchFamily="49" charset="-122"/>
              </a:rPr>
              <a:t>，设</a:t>
            </a:r>
            <a:r>
              <a:rPr lang="en-US" altLang="zh-CN" i="1" dirty="0">
                <a:latin typeface="Times New Roman" pitchFamily="18" charset="0"/>
                <a:ea typeface="楷体_GB2312" pitchFamily="49" charset="-122"/>
              </a:rPr>
              <a:t>K</a:t>
            </a:r>
            <a:r>
              <a:rPr lang="en-US" altLang="zh-CN" baseline="-25000" dirty="0">
                <a:latin typeface="Times New Roman" pitchFamily="18" charset="0"/>
                <a:ea typeface="楷体_GB2312" pitchFamily="49" charset="-122"/>
              </a:rPr>
              <a:t>0 </a:t>
            </a:r>
            <a:r>
              <a:rPr lang="en-US" altLang="zh-CN" dirty="0">
                <a:latin typeface="Times New Roman" pitchFamily="18" charset="0"/>
                <a:ea typeface="楷体_GB2312" pitchFamily="49" charset="-122"/>
              </a:rPr>
              <a:t>= -</a:t>
            </a:r>
            <a:r>
              <a:rPr lang="en-US" altLang="zh-CN" dirty="0">
                <a:latin typeface="Times New Roman" pitchFamily="18" charset="0"/>
                <a:ea typeface="楷体_GB2312" pitchFamily="49" charset="-122"/>
                <a:sym typeface="Symbol" pitchFamily="18" charset="2"/>
              </a:rPr>
              <a:t></a:t>
            </a:r>
            <a:r>
              <a:rPr lang="zh-CN" altLang="en-US" dirty="0">
                <a:latin typeface="Times New Roman" pitchFamily="18" charset="0"/>
                <a:ea typeface="楷体_GB2312" pitchFamily="49" charset="-122"/>
              </a:rPr>
              <a:t>，</a:t>
            </a:r>
            <a:r>
              <a:rPr lang="en-US" altLang="zh-CN" i="1" dirty="0">
                <a:latin typeface="Times New Roman" pitchFamily="18" charset="0"/>
                <a:ea typeface="楷体_GB2312" pitchFamily="49" charset="-122"/>
              </a:rPr>
              <a:t>K</a:t>
            </a:r>
            <a:r>
              <a:rPr lang="en-US" altLang="zh-CN" baseline="-25000" dirty="0">
                <a:latin typeface="Times New Roman" pitchFamily="18" charset="0"/>
                <a:ea typeface="楷体_GB2312" pitchFamily="49" charset="-122"/>
              </a:rPr>
              <a:t>N+1 </a:t>
            </a:r>
            <a:r>
              <a:rPr lang="en-US" altLang="zh-CN" dirty="0">
                <a:latin typeface="Times New Roman" pitchFamily="18" charset="0"/>
                <a:ea typeface="楷体_GB2312" pitchFamily="49" charset="-122"/>
              </a:rPr>
              <a:t>= +</a:t>
            </a:r>
            <a:r>
              <a:rPr lang="en-US" altLang="zh-CN" dirty="0">
                <a:latin typeface="Times New Roman" pitchFamily="18" charset="0"/>
                <a:ea typeface="楷体_GB2312" pitchFamily="49" charset="-122"/>
                <a:sym typeface="Symbol" pitchFamily="18" charset="2"/>
              </a:rPr>
              <a:t></a:t>
            </a:r>
            <a:r>
              <a:rPr lang="zh-CN" altLang="en-US" dirty="0">
                <a:latin typeface="Times New Roman" pitchFamily="18" charset="0"/>
                <a:ea typeface="楷体_GB2312" pitchFamily="49" charset="-122"/>
              </a:rPr>
              <a:t>。</a:t>
            </a:r>
            <a:endParaRPr kumimoji="1" lang="en-US" altLang="zh-CN" dirty="0"/>
          </a:p>
        </p:txBody>
      </p:sp>
      <p:sp>
        <p:nvSpPr>
          <p:cNvPr id="6" name="灯片编号占位符 5"/>
          <p:cNvSpPr>
            <a:spLocks noGrp="1"/>
          </p:cNvSpPr>
          <p:nvPr>
            <p:ph type="sldNum" sz="quarter" idx="11"/>
          </p:nvPr>
        </p:nvSpPr>
        <p:spPr/>
        <p:txBody>
          <a:bodyPr/>
          <a:lstStyle/>
          <a:p>
            <a:pPr>
              <a:defRPr/>
            </a:pPr>
            <a:fld id="{BC974C1F-37C4-4104-B6F5-6402CEA3B189}" type="slidenum">
              <a:rPr lang="en-US" altLang="zh-CN"/>
              <a:pPr>
                <a:defRPr/>
              </a:pPr>
              <a:t>112</a:t>
            </a:fld>
            <a:endParaRPr lang="en-US" altLang="zh-CN"/>
          </a:p>
        </p:txBody>
      </p:sp>
    </p:spTree>
    <p:extLst>
      <p:ext uri="{BB962C8B-B14F-4D97-AF65-F5344CB8AC3E}">
        <p14:creationId xmlns:p14="http://schemas.microsoft.com/office/powerpoint/2010/main" val="3320725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a:t>
            </a:r>
            <a:r>
              <a:rPr lang="en-US" altLang="zh-CN" dirty="0"/>
              <a:t>B-</a:t>
            </a:r>
            <a:r>
              <a:rPr lang="zh-CN" altLang="en-US" dirty="0"/>
              <a:t>树查找性能分析</a:t>
            </a:r>
          </a:p>
        </p:txBody>
      </p:sp>
      <p:sp>
        <p:nvSpPr>
          <p:cNvPr id="3" name="内容占位符 2"/>
          <p:cNvSpPr>
            <a:spLocks noGrp="1"/>
          </p:cNvSpPr>
          <p:nvPr>
            <p:ph idx="1"/>
          </p:nvPr>
        </p:nvSpPr>
        <p:spPr/>
        <p:txBody>
          <a:bodyPr/>
          <a:lstStyle/>
          <a:p>
            <a:r>
              <a:rPr lang="en-US" altLang="zh-CN" dirty="0">
                <a:effectLst>
                  <a:outerShdw blurRad="38100" dist="38100" dir="2700000" algn="tl">
                    <a:srgbClr val="C0C0C0"/>
                  </a:outerShdw>
                </a:effectLst>
                <a:latin typeface="Times New Roman" pitchFamily="18" charset="0"/>
                <a:ea typeface="楷体_GB2312" pitchFamily="49" charset="-122"/>
              </a:rPr>
              <a:t>1</a:t>
            </a:r>
            <a:r>
              <a:rPr lang="zh-CN" altLang="en-US" dirty="0">
                <a:effectLst>
                  <a:outerShdw blurRad="38100" dist="38100" dir="2700000" algn="tl">
                    <a:srgbClr val="C0C0C0"/>
                  </a:outerShdw>
                </a:effectLst>
                <a:latin typeface="Times New Roman" pitchFamily="18" charset="0"/>
                <a:ea typeface="楷体_GB2312" pitchFamily="49" charset="-122"/>
              </a:rPr>
              <a:t>）</a:t>
            </a:r>
            <a:r>
              <a:rPr lang="zh-CN" altLang="en-US" dirty="0"/>
              <a:t>最坏情况下</a:t>
            </a:r>
            <a:r>
              <a:rPr lang="en-US" altLang="zh-CN" i="1" dirty="0">
                <a:effectLst>
                  <a:outerShdw blurRad="38100" dist="38100" dir="2700000" algn="tl">
                    <a:srgbClr val="C0C0C0"/>
                  </a:outerShdw>
                </a:effectLst>
                <a:latin typeface="Times New Roman" pitchFamily="18" charset="0"/>
                <a:ea typeface="楷体_GB2312" pitchFamily="49" charset="-122"/>
              </a:rPr>
              <a:t>m </a:t>
            </a:r>
            <a:r>
              <a:rPr lang="zh-CN" altLang="en-US" dirty="0">
                <a:effectLst>
                  <a:outerShdw blurRad="38100" dist="38100" dir="2700000" algn="tl">
                    <a:srgbClr val="C0C0C0"/>
                  </a:outerShdw>
                </a:effectLst>
                <a:latin typeface="Times New Roman" pitchFamily="18" charset="0"/>
                <a:ea typeface="楷体_GB2312" pitchFamily="49" charset="-122"/>
              </a:rPr>
              <a:t>阶</a:t>
            </a:r>
            <a:r>
              <a:rPr lang="en-US" altLang="zh-CN" dirty="0">
                <a:effectLst>
                  <a:outerShdw blurRad="38100" dist="38100" dir="2700000" algn="tl">
                    <a:srgbClr val="C0C0C0"/>
                  </a:outerShdw>
                </a:effectLst>
                <a:latin typeface="Times New Roman" pitchFamily="18" charset="0"/>
                <a:ea typeface="楷体_GB2312" pitchFamily="49" charset="-122"/>
              </a:rPr>
              <a:t>B-</a:t>
            </a:r>
            <a:r>
              <a:rPr lang="zh-CN" altLang="en-US" dirty="0">
                <a:effectLst>
                  <a:outerShdw blurRad="38100" dist="38100" dir="2700000" algn="tl">
                    <a:srgbClr val="C0C0C0"/>
                  </a:outerShdw>
                </a:effectLst>
                <a:latin typeface="Times New Roman" pitchFamily="18" charset="0"/>
                <a:ea typeface="楷体_GB2312" pitchFamily="49" charset="-122"/>
              </a:rPr>
              <a:t>树的结点数：</a:t>
            </a:r>
            <a:endParaRPr lang="en-US" altLang="zh-CN" dirty="0"/>
          </a:p>
          <a:p>
            <a:pPr lvl="1"/>
            <a:r>
              <a:rPr lang="zh-CN" altLang="en-US" dirty="0"/>
              <a:t>第一层：</a:t>
            </a:r>
            <a:r>
              <a:rPr lang="en-US" altLang="zh-CN" dirty="0"/>
              <a:t>1</a:t>
            </a:r>
            <a:r>
              <a:rPr lang="zh-CN" altLang="en-US" dirty="0"/>
              <a:t>；</a:t>
            </a:r>
            <a:endParaRPr lang="en-US" altLang="zh-CN" dirty="0"/>
          </a:p>
          <a:p>
            <a:pPr lvl="1"/>
            <a:r>
              <a:rPr lang="zh-CN" altLang="en-US" dirty="0"/>
              <a:t>第二层：</a:t>
            </a:r>
            <a:r>
              <a:rPr lang="en-US" altLang="zh-CN" dirty="0"/>
              <a:t>2</a:t>
            </a:r>
          </a:p>
          <a:p>
            <a:pPr lvl="1"/>
            <a:r>
              <a:rPr lang="zh-CN" altLang="en-US" dirty="0"/>
              <a:t>第三层：</a:t>
            </a:r>
            <a:r>
              <a:rPr lang="en-US" altLang="zh-CN" dirty="0"/>
              <a:t>2(</a:t>
            </a:r>
            <a:r>
              <a:rPr kumimoji="1" lang="zh-CN" altLang="en-US" dirty="0">
                <a:sym typeface="Symbol" pitchFamily="18" charset="2"/>
              </a:rPr>
              <a:t></a:t>
            </a:r>
            <a:r>
              <a:rPr kumimoji="1" lang="en-US" altLang="zh-CN" dirty="0"/>
              <a:t>m/2</a:t>
            </a:r>
            <a:r>
              <a:rPr kumimoji="1" lang="en-US" altLang="zh-CN" dirty="0">
                <a:sym typeface="Symbol" pitchFamily="18" charset="2"/>
              </a:rPr>
              <a:t></a:t>
            </a:r>
            <a:r>
              <a:rPr lang="en-US" altLang="zh-CN" dirty="0"/>
              <a:t>) ……</a:t>
            </a:r>
          </a:p>
          <a:p>
            <a:pPr lvl="1"/>
            <a:r>
              <a:rPr lang="zh-CN" altLang="en-US" dirty="0"/>
              <a:t>第</a:t>
            </a:r>
            <a:r>
              <a:rPr lang="en-US" altLang="zh-CN" i="1" dirty="0"/>
              <a:t>h</a:t>
            </a:r>
            <a:r>
              <a:rPr lang="zh-CN" altLang="en-US" dirty="0"/>
              <a:t>层：</a:t>
            </a:r>
            <a:r>
              <a:rPr lang="en-US" altLang="zh-CN" dirty="0"/>
              <a:t>2(</a:t>
            </a:r>
            <a:r>
              <a:rPr kumimoji="1" lang="zh-CN" altLang="en-US" dirty="0">
                <a:sym typeface="Symbol" pitchFamily="18" charset="2"/>
              </a:rPr>
              <a:t></a:t>
            </a:r>
            <a:r>
              <a:rPr kumimoji="1" lang="en-US" altLang="zh-CN" dirty="0"/>
              <a:t>m/2</a:t>
            </a:r>
            <a:r>
              <a:rPr kumimoji="1" lang="en-US" altLang="zh-CN" dirty="0">
                <a:sym typeface="Symbol" pitchFamily="18" charset="2"/>
              </a:rPr>
              <a:t></a:t>
            </a:r>
            <a:r>
              <a:rPr lang="en-US" altLang="zh-CN" dirty="0"/>
              <a:t>)</a:t>
            </a:r>
            <a:r>
              <a:rPr lang="en-US" altLang="zh-CN" i="1" baseline="30000" dirty="0"/>
              <a:t>h</a:t>
            </a:r>
            <a:r>
              <a:rPr lang="en-US" altLang="zh-CN" baseline="30000" dirty="0"/>
              <a:t>-2</a:t>
            </a:r>
          </a:p>
          <a:p>
            <a:r>
              <a:rPr kumimoji="1" lang="en-US" altLang="zh-CN" dirty="0"/>
              <a:t>2</a:t>
            </a:r>
            <a:r>
              <a:rPr kumimoji="1" lang="zh-CN" altLang="en-US" dirty="0"/>
              <a:t>）第</a:t>
            </a:r>
            <a:r>
              <a:rPr kumimoji="1" lang="en-US" altLang="zh-CN" i="1" dirty="0"/>
              <a:t>h</a:t>
            </a:r>
            <a:r>
              <a:rPr kumimoji="1" lang="en-US" altLang="zh-CN" dirty="0"/>
              <a:t>+1</a:t>
            </a:r>
            <a:r>
              <a:rPr kumimoji="1" lang="zh-CN" altLang="en-US" dirty="0"/>
              <a:t>层失败结点为</a:t>
            </a:r>
            <a:r>
              <a:rPr kumimoji="1" lang="en-US" altLang="zh-CN" i="1" dirty="0"/>
              <a:t>N</a:t>
            </a:r>
            <a:r>
              <a:rPr kumimoji="1" lang="en-US" altLang="zh-CN" dirty="0"/>
              <a:t>+1</a:t>
            </a:r>
            <a:r>
              <a:rPr kumimoji="1" lang="zh-CN" altLang="en-US" dirty="0"/>
              <a:t>个（即第</a:t>
            </a:r>
            <a:r>
              <a:rPr kumimoji="1" lang="en-US" altLang="zh-CN" i="1" dirty="0"/>
              <a:t>l</a:t>
            </a:r>
            <a:r>
              <a:rPr kumimoji="1" lang="zh-CN" altLang="en-US" dirty="0"/>
              <a:t>层的指针数）</a:t>
            </a:r>
            <a:endParaRPr kumimoji="1" lang="en-US" altLang="zh-CN" dirty="0"/>
          </a:p>
          <a:p>
            <a:pPr lvl="1"/>
            <a:r>
              <a:rPr kumimoji="1" lang="en-US" altLang="zh-CN" i="1" dirty="0"/>
              <a:t>N</a:t>
            </a:r>
            <a:r>
              <a:rPr kumimoji="1" lang="en-US" altLang="zh-CN" dirty="0"/>
              <a:t>+1 &gt;= </a:t>
            </a:r>
            <a:r>
              <a:rPr lang="en-US" altLang="zh-CN" dirty="0"/>
              <a:t>2(</a:t>
            </a:r>
            <a:r>
              <a:rPr kumimoji="1" lang="zh-CN" altLang="en-US" dirty="0">
                <a:sym typeface="Symbol" pitchFamily="18" charset="2"/>
              </a:rPr>
              <a:t></a:t>
            </a:r>
            <a:r>
              <a:rPr kumimoji="1" lang="en-US" altLang="zh-CN" dirty="0"/>
              <a:t>m/2</a:t>
            </a:r>
            <a:r>
              <a:rPr kumimoji="1" lang="en-US" altLang="zh-CN" dirty="0">
                <a:sym typeface="Symbol" pitchFamily="18" charset="2"/>
              </a:rPr>
              <a:t></a:t>
            </a:r>
            <a:r>
              <a:rPr lang="en-US" altLang="zh-CN" dirty="0"/>
              <a:t>)</a:t>
            </a:r>
            <a:r>
              <a:rPr lang="en-US" altLang="zh-CN" i="1" baseline="30000" dirty="0"/>
              <a:t>h</a:t>
            </a:r>
            <a:r>
              <a:rPr lang="en-US" altLang="zh-CN" baseline="30000" dirty="0"/>
              <a:t>-1</a:t>
            </a:r>
            <a:r>
              <a:rPr lang="en-US" altLang="zh-CN" dirty="0"/>
              <a:t> </a:t>
            </a:r>
            <a:r>
              <a:rPr lang="en-US" altLang="zh-CN" dirty="0">
                <a:sym typeface="Wingdings" panose="05000000000000000000" pitchFamily="2" charset="2"/>
              </a:rPr>
              <a:t> </a:t>
            </a:r>
            <a:r>
              <a:rPr lang="en-US" altLang="zh-CN" i="1" dirty="0">
                <a:solidFill>
                  <a:srgbClr val="FF0000"/>
                </a:solidFill>
                <a:sym typeface="Wingdings" panose="05000000000000000000" pitchFamily="2" charset="2"/>
              </a:rPr>
              <a:t>h</a:t>
            </a:r>
            <a:r>
              <a:rPr lang="en-US" altLang="zh-CN" dirty="0">
                <a:solidFill>
                  <a:srgbClr val="FF0000"/>
                </a:solidFill>
                <a:sym typeface="Wingdings" panose="05000000000000000000" pitchFamily="2" charset="2"/>
              </a:rPr>
              <a:t> = </a:t>
            </a:r>
            <a:r>
              <a:rPr kumimoji="1" lang="en-US" altLang="zh-CN" dirty="0" err="1">
                <a:solidFill>
                  <a:srgbClr val="FF0000"/>
                </a:solidFill>
              </a:rPr>
              <a:t>log</a:t>
            </a:r>
            <a:r>
              <a:rPr kumimoji="1" lang="en-US" altLang="zh-CN" baseline="-25000" dirty="0" err="1">
                <a:solidFill>
                  <a:srgbClr val="FF0000"/>
                </a:solidFill>
                <a:sym typeface="Symbol" pitchFamily="18" charset="2"/>
              </a:rPr>
              <a:t></a:t>
            </a:r>
            <a:r>
              <a:rPr kumimoji="1" lang="en-US" altLang="zh-CN" baseline="-25000" dirty="0" err="1">
                <a:solidFill>
                  <a:srgbClr val="FF0000"/>
                </a:solidFill>
              </a:rPr>
              <a:t>m</a:t>
            </a:r>
            <a:r>
              <a:rPr kumimoji="1" lang="en-US" altLang="zh-CN" baseline="-25000" dirty="0">
                <a:solidFill>
                  <a:srgbClr val="FF0000"/>
                </a:solidFill>
              </a:rPr>
              <a:t>/2</a:t>
            </a:r>
            <a:r>
              <a:rPr kumimoji="1" lang="en-US" altLang="zh-CN" baseline="-25000" dirty="0">
                <a:solidFill>
                  <a:srgbClr val="FF0000"/>
                </a:solidFill>
                <a:sym typeface="Symbol" pitchFamily="18" charset="2"/>
              </a:rPr>
              <a:t></a:t>
            </a:r>
            <a:r>
              <a:rPr kumimoji="1" lang="en-US" altLang="zh-CN" dirty="0">
                <a:solidFill>
                  <a:srgbClr val="FF0000"/>
                </a:solidFill>
              </a:rPr>
              <a:t>((</a:t>
            </a:r>
            <a:r>
              <a:rPr kumimoji="1" lang="en-US" altLang="zh-CN" i="1" dirty="0">
                <a:solidFill>
                  <a:srgbClr val="FF0000"/>
                </a:solidFill>
              </a:rPr>
              <a:t>N</a:t>
            </a:r>
            <a:r>
              <a:rPr kumimoji="1" lang="en-US" altLang="zh-CN" dirty="0">
                <a:solidFill>
                  <a:srgbClr val="FF0000"/>
                </a:solidFill>
              </a:rPr>
              <a:t>+1)/2)+1</a:t>
            </a:r>
            <a:endParaRPr lang="en-US" altLang="zh-CN" baseline="30000" dirty="0">
              <a:solidFill>
                <a:srgbClr val="FF0000"/>
              </a:solidFill>
            </a:endParaRPr>
          </a:p>
          <a:p>
            <a:pPr eaLnBrk="1" hangingPunct="1"/>
            <a:r>
              <a:rPr kumimoji="1" lang="zh-CN" altLang="en-US" dirty="0">
                <a:solidFill>
                  <a:srgbClr val="800080"/>
                </a:solidFill>
              </a:rPr>
              <a:t>所以：在含 </a:t>
            </a:r>
            <a:r>
              <a:rPr kumimoji="1" lang="en-US" altLang="zh-CN" i="1" dirty="0">
                <a:solidFill>
                  <a:srgbClr val="800080"/>
                </a:solidFill>
              </a:rPr>
              <a:t>N</a:t>
            </a:r>
            <a:r>
              <a:rPr kumimoji="1" lang="en-US" altLang="zh-CN" dirty="0">
                <a:solidFill>
                  <a:srgbClr val="800080"/>
                </a:solidFill>
              </a:rPr>
              <a:t> </a:t>
            </a:r>
            <a:r>
              <a:rPr kumimoji="1" lang="zh-CN" altLang="en-US" dirty="0">
                <a:solidFill>
                  <a:srgbClr val="800080"/>
                </a:solidFill>
              </a:rPr>
              <a:t>个关键字的 </a:t>
            </a:r>
            <a:r>
              <a:rPr kumimoji="1" lang="en-US" altLang="zh-CN" dirty="0">
                <a:solidFill>
                  <a:srgbClr val="800080"/>
                </a:solidFill>
              </a:rPr>
              <a:t>B-</a:t>
            </a:r>
            <a:r>
              <a:rPr kumimoji="1" lang="zh-CN" altLang="en-US" dirty="0">
                <a:solidFill>
                  <a:srgbClr val="800080"/>
                </a:solidFill>
              </a:rPr>
              <a:t>树上进行一次查找</a:t>
            </a:r>
            <a:r>
              <a:rPr kumimoji="1" lang="en-US" altLang="zh-CN" dirty="0">
                <a:solidFill>
                  <a:srgbClr val="800080"/>
                </a:solidFill>
              </a:rPr>
              <a:t>, </a:t>
            </a:r>
            <a:r>
              <a:rPr kumimoji="1" lang="zh-CN" altLang="en-US" dirty="0">
                <a:solidFill>
                  <a:srgbClr val="800080"/>
                </a:solidFill>
              </a:rPr>
              <a:t>需访问的结点个数不超过</a:t>
            </a:r>
          </a:p>
          <a:p>
            <a:pPr lvl="1" eaLnBrk="1" hangingPunct="1"/>
            <a:r>
              <a:rPr kumimoji="1" lang="en-US" altLang="zh-CN" dirty="0" err="1">
                <a:solidFill>
                  <a:srgbClr val="FF0000"/>
                </a:solidFill>
              </a:rPr>
              <a:t>log</a:t>
            </a:r>
            <a:r>
              <a:rPr kumimoji="1" lang="en-US" altLang="zh-CN" baseline="-25000" dirty="0" err="1">
                <a:solidFill>
                  <a:srgbClr val="FF0000"/>
                </a:solidFill>
                <a:sym typeface="Symbol" pitchFamily="18" charset="2"/>
              </a:rPr>
              <a:t></a:t>
            </a:r>
            <a:r>
              <a:rPr kumimoji="1" lang="en-US" altLang="zh-CN" baseline="-25000" dirty="0" err="1">
                <a:solidFill>
                  <a:srgbClr val="FF0000"/>
                </a:solidFill>
              </a:rPr>
              <a:t>m</a:t>
            </a:r>
            <a:r>
              <a:rPr kumimoji="1" lang="en-US" altLang="zh-CN" baseline="-25000" dirty="0">
                <a:solidFill>
                  <a:srgbClr val="FF0000"/>
                </a:solidFill>
              </a:rPr>
              <a:t>/2</a:t>
            </a:r>
            <a:r>
              <a:rPr kumimoji="1" lang="en-US" altLang="zh-CN" baseline="-25000" dirty="0">
                <a:solidFill>
                  <a:srgbClr val="FF0000"/>
                </a:solidFill>
                <a:sym typeface="Symbol" pitchFamily="18" charset="2"/>
              </a:rPr>
              <a:t></a:t>
            </a:r>
            <a:r>
              <a:rPr kumimoji="1" lang="en-US" altLang="zh-CN" dirty="0">
                <a:solidFill>
                  <a:srgbClr val="FF0000"/>
                </a:solidFill>
              </a:rPr>
              <a:t>((N+1)/2)+1</a:t>
            </a:r>
          </a:p>
          <a:p>
            <a:pPr lvl="1"/>
            <a:endParaRPr kumimoji="1" lang="en-US" altLang="zh-CN"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113</a:t>
            </a:fld>
            <a:endParaRPr lang="en-US" altLang="zh-CN"/>
          </a:p>
        </p:txBody>
      </p:sp>
    </p:spTree>
    <p:extLst>
      <p:ext uri="{BB962C8B-B14F-4D97-AF65-F5344CB8AC3E}">
        <p14:creationId xmlns:p14="http://schemas.microsoft.com/office/powerpoint/2010/main" val="35121992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8490" y="1124744"/>
            <a:ext cx="8815510" cy="5276056"/>
          </a:xfrm>
        </p:spPr>
        <p:txBody>
          <a:bodyPr/>
          <a:lstStyle/>
          <a:p>
            <a:pPr eaLnBrk="1" hangingPunct="1"/>
            <a:r>
              <a:rPr kumimoji="1" lang="zh-CN" altLang="en-US" dirty="0">
                <a:solidFill>
                  <a:srgbClr val="800080"/>
                </a:solidFill>
              </a:rPr>
              <a:t>所以：在含 </a:t>
            </a:r>
            <a:r>
              <a:rPr kumimoji="1" lang="en-US" altLang="zh-CN" i="1" dirty="0">
                <a:solidFill>
                  <a:srgbClr val="800080"/>
                </a:solidFill>
              </a:rPr>
              <a:t>N</a:t>
            </a:r>
            <a:r>
              <a:rPr kumimoji="1" lang="en-US" altLang="zh-CN" dirty="0">
                <a:solidFill>
                  <a:srgbClr val="800080"/>
                </a:solidFill>
              </a:rPr>
              <a:t> </a:t>
            </a:r>
            <a:r>
              <a:rPr kumimoji="1" lang="zh-CN" altLang="en-US" dirty="0">
                <a:solidFill>
                  <a:srgbClr val="800080"/>
                </a:solidFill>
              </a:rPr>
              <a:t>个关键字的 </a:t>
            </a:r>
            <a:r>
              <a:rPr kumimoji="1" lang="en-US" altLang="zh-CN" dirty="0">
                <a:solidFill>
                  <a:srgbClr val="800080"/>
                </a:solidFill>
              </a:rPr>
              <a:t>B-</a:t>
            </a:r>
            <a:r>
              <a:rPr kumimoji="1" lang="zh-CN" altLang="en-US" dirty="0">
                <a:solidFill>
                  <a:srgbClr val="800080"/>
                </a:solidFill>
              </a:rPr>
              <a:t>树上进行一次查找</a:t>
            </a:r>
            <a:r>
              <a:rPr kumimoji="1" lang="en-US" altLang="zh-CN" dirty="0">
                <a:solidFill>
                  <a:srgbClr val="800080"/>
                </a:solidFill>
              </a:rPr>
              <a:t>, </a:t>
            </a:r>
            <a:r>
              <a:rPr kumimoji="1" lang="zh-CN" altLang="en-US" dirty="0">
                <a:solidFill>
                  <a:srgbClr val="800080"/>
                </a:solidFill>
              </a:rPr>
              <a:t>需访问的结点个数不超过</a:t>
            </a:r>
          </a:p>
          <a:p>
            <a:pPr lvl="1" eaLnBrk="1" hangingPunct="1"/>
            <a:r>
              <a:rPr kumimoji="1" lang="en-US" altLang="zh-CN" dirty="0" err="1">
                <a:solidFill>
                  <a:srgbClr val="FF0000"/>
                </a:solidFill>
              </a:rPr>
              <a:t>log</a:t>
            </a:r>
            <a:r>
              <a:rPr kumimoji="1" lang="en-US" altLang="zh-CN" baseline="-25000" dirty="0" err="1">
                <a:solidFill>
                  <a:srgbClr val="FF0000"/>
                </a:solidFill>
                <a:sym typeface="Symbol" pitchFamily="18" charset="2"/>
              </a:rPr>
              <a:t></a:t>
            </a:r>
            <a:r>
              <a:rPr kumimoji="1" lang="en-US" altLang="zh-CN" baseline="-25000" dirty="0" err="1">
                <a:solidFill>
                  <a:srgbClr val="FF0000"/>
                </a:solidFill>
              </a:rPr>
              <a:t>m</a:t>
            </a:r>
            <a:r>
              <a:rPr kumimoji="1" lang="en-US" altLang="zh-CN" baseline="-25000" dirty="0">
                <a:solidFill>
                  <a:srgbClr val="FF0000"/>
                </a:solidFill>
              </a:rPr>
              <a:t>/2</a:t>
            </a:r>
            <a:r>
              <a:rPr kumimoji="1" lang="en-US" altLang="zh-CN" baseline="-25000" dirty="0">
                <a:solidFill>
                  <a:srgbClr val="FF0000"/>
                </a:solidFill>
                <a:sym typeface="Symbol" pitchFamily="18" charset="2"/>
              </a:rPr>
              <a:t></a:t>
            </a:r>
            <a:r>
              <a:rPr kumimoji="1" lang="en-US" altLang="zh-CN" dirty="0">
                <a:solidFill>
                  <a:srgbClr val="FF0000"/>
                </a:solidFill>
              </a:rPr>
              <a:t>((</a:t>
            </a:r>
            <a:r>
              <a:rPr kumimoji="1" lang="en-US" altLang="zh-CN" i="1" dirty="0">
                <a:solidFill>
                  <a:srgbClr val="FF0000"/>
                </a:solidFill>
              </a:rPr>
              <a:t>N</a:t>
            </a:r>
            <a:r>
              <a:rPr kumimoji="1" lang="en-US" altLang="zh-CN" dirty="0">
                <a:solidFill>
                  <a:srgbClr val="FF0000"/>
                </a:solidFill>
              </a:rPr>
              <a:t>+1)/2)+1</a:t>
            </a:r>
          </a:p>
          <a:p>
            <a:r>
              <a:rPr lang="zh-CN" altLang="en-US" sz="3200" dirty="0">
                <a:latin typeface="Times New Roman" pitchFamily="18" charset="0"/>
                <a:ea typeface="楷体_GB2312" pitchFamily="49" charset="-122"/>
              </a:rPr>
              <a:t>示例：若</a:t>
            </a:r>
            <a:r>
              <a:rPr lang="en-US" altLang="zh-CN" sz="3200" dirty="0">
                <a:latin typeface="Times New Roman" pitchFamily="18" charset="0"/>
                <a:ea typeface="楷体_GB2312" pitchFamily="49" charset="-122"/>
              </a:rPr>
              <a:t>B-</a:t>
            </a:r>
            <a:r>
              <a:rPr lang="zh-CN" altLang="en-US" sz="3200" dirty="0">
                <a:latin typeface="Times New Roman" pitchFamily="18" charset="0"/>
                <a:ea typeface="楷体_GB2312" pitchFamily="49" charset="-122"/>
              </a:rPr>
              <a:t>树的阶数 </a:t>
            </a:r>
            <a:r>
              <a:rPr lang="en-US" altLang="zh-CN" sz="3200" i="1" dirty="0">
                <a:latin typeface="Times New Roman" pitchFamily="18" charset="0"/>
                <a:ea typeface="楷体_GB2312" pitchFamily="49" charset="-122"/>
              </a:rPr>
              <a:t>m</a:t>
            </a:r>
            <a:r>
              <a:rPr lang="en-US" altLang="zh-CN" sz="3200" dirty="0">
                <a:latin typeface="Times New Roman" pitchFamily="18" charset="0"/>
                <a:ea typeface="楷体_GB2312" pitchFamily="49" charset="-122"/>
              </a:rPr>
              <a:t> = 199</a:t>
            </a:r>
            <a:r>
              <a:rPr lang="zh-CN" altLang="en-US" sz="3200" dirty="0">
                <a:latin typeface="Times New Roman" pitchFamily="18" charset="0"/>
                <a:ea typeface="楷体_GB2312" pitchFamily="49" charset="-122"/>
              </a:rPr>
              <a:t>，关键码总数 </a:t>
            </a:r>
            <a:r>
              <a:rPr lang="en-US" altLang="zh-CN" sz="3200" i="1" dirty="0">
                <a:latin typeface="Times New Roman" pitchFamily="18" charset="0"/>
                <a:ea typeface="楷体_GB2312" pitchFamily="49" charset="-122"/>
              </a:rPr>
              <a:t>N</a:t>
            </a:r>
            <a:r>
              <a:rPr lang="en-US" altLang="zh-CN" sz="3200" dirty="0">
                <a:latin typeface="Times New Roman" pitchFamily="18" charset="0"/>
                <a:ea typeface="楷体_GB2312" pitchFamily="49" charset="-122"/>
              </a:rPr>
              <a:t> = 1999999</a:t>
            </a:r>
            <a:r>
              <a:rPr lang="zh-CN" altLang="en-US" sz="3200" dirty="0">
                <a:latin typeface="Times New Roman" pitchFamily="18" charset="0"/>
                <a:ea typeface="楷体_GB2312" pitchFamily="49" charset="-122"/>
              </a:rPr>
              <a:t>，则</a:t>
            </a:r>
            <a:r>
              <a:rPr lang="en-US" altLang="zh-CN" sz="3200" dirty="0">
                <a:latin typeface="Times New Roman" pitchFamily="18" charset="0"/>
                <a:ea typeface="楷体_GB2312" pitchFamily="49" charset="-122"/>
              </a:rPr>
              <a:t>B-</a:t>
            </a:r>
            <a:r>
              <a:rPr lang="zh-CN" altLang="en-US" sz="3200" dirty="0">
                <a:latin typeface="Times New Roman" pitchFamily="18" charset="0"/>
                <a:ea typeface="楷体_GB2312" pitchFamily="49" charset="-122"/>
              </a:rPr>
              <a:t>树的高度 </a:t>
            </a:r>
            <a:r>
              <a:rPr lang="en-US" altLang="zh-CN" sz="3200" i="1" dirty="0">
                <a:latin typeface="Times New Roman" pitchFamily="18" charset="0"/>
                <a:ea typeface="楷体_GB2312" pitchFamily="49" charset="-122"/>
              </a:rPr>
              <a:t>h </a:t>
            </a:r>
            <a:r>
              <a:rPr lang="zh-CN" altLang="en-US" sz="3200" dirty="0">
                <a:latin typeface="Times New Roman" pitchFamily="18" charset="0"/>
                <a:ea typeface="楷体_GB2312" pitchFamily="49" charset="-122"/>
              </a:rPr>
              <a:t>不超过 </a:t>
            </a:r>
          </a:p>
          <a:p>
            <a:pPr>
              <a:buFont typeface="Monotype Sorts" pitchFamily="2" charset="2"/>
              <a:buNone/>
            </a:pPr>
            <a:r>
              <a:rPr lang="zh-CN" altLang="en-US" sz="3200" dirty="0">
                <a:latin typeface="Times New Roman" pitchFamily="18" charset="0"/>
                <a:ea typeface="楷体_GB2312" pitchFamily="49" charset="-122"/>
              </a:rPr>
              <a:t>         </a:t>
            </a:r>
            <a:r>
              <a:rPr lang="en-US" altLang="zh-CN" sz="3200" dirty="0">
                <a:solidFill>
                  <a:srgbClr val="6600CC"/>
                </a:solidFill>
                <a:latin typeface="Times New Roman" pitchFamily="18" charset="0"/>
                <a:ea typeface="楷体_GB2312" pitchFamily="49" charset="-122"/>
              </a:rPr>
              <a:t>log</a:t>
            </a:r>
            <a:r>
              <a:rPr lang="en-US" altLang="zh-CN" sz="3200" baseline="-25000" dirty="0">
                <a:solidFill>
                  <a:srgbClr val="6600CC"/>
                </a:solidFill>
                <a:latin typeface="Times New Roman" pitchFamily="18" charset="0"/>
                <a:ea typeface="楷体_GB2312" pitchFamily="49" charset="-122"/>
              </a:rPr>
              <a:t>100 </a:t>
            </a:r>
            <a:r>
              <a:rPr lang="en-US" altLang="zh-CN" sz="3200" dirty="0">
                <a:solidFill>
                  <a:srgbClr val="6600CC"/>
                </a:solidFill>
                <a:latin typeface="Times New Roman" pitchFamily="18" charset="0"/>
                <a:ea typeface="楷体_GB2312" pitchFamily="49" charset="-122"/>
              </a:rPr>
              <a:t>1000000 +1= 4</a:t>
            </a:r>
            <a:endParaRPr lang="zh-CN" altLang="en-US" dirty="0">
              <a:solidFill>
                <a:srgbClr val="6600CC"/>
              </a:solidFill>
            </a:endParaRP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114</a:t>
            </a:fld>
            <a:endParaRPr lang="en-US" altLang="zh-CN"/>
          </a:p>
        </p:txBody>
      </p:sp>
    </p:spTree>
    <p:extLst>
      <p:ext uri="{BB962C8B-B14F-4D97-AF65-F5344CB8AC3E}">
        <p14:creationId xmlns:p14="http://schemas.microsoft.com/office/powerpoint/2010/main" val="17525803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eaLnBrk="1" hangingPunct="1">
              <a:defRPr/>
            </a:pPr>
            <a:r>
              <a:rPr lang="en-US" altLang="zh-CN" dirty="0"/>
              <a:t>B-</a:t>
            </a:r>
            <a:r>
              <a:rPr lang="zh-CN" altLang="en-US" dirty="0"/>
              <a:t>树的插入过程</a:t>
            </a:r>
          </a:p>
        </p:txBody>
      </p:sp>
      <p:sp>
        <p:nvSpPr>
          <p:cNvPr id="94212" name="Rectangle 3"/>
          <p:cNvSpPr>
            <a:spLocks noGrp="1" noChangeArrowheads="1"/>
          </p:cNvSpPr>
          <p:nvPr>
            <p:ph idx="1"/>
          </p:nvPr>
        </p:nvSpPr>
        <p:spPr>
          <a:xfrm>
            <a:off x="261938" y="1136914"/>
            <a:ext cx="8642350" cy="5034492"/>
          </a:xfrm>
        </p:spPr>
        <p:txBody>
          <a:bodyPr/>
          <a:lstStyle/>
          <a:p>
            <a:pPr eaLnBrk="1" hangingPunct="1"/>
            <a:r>
              <a:rPr lang="zh-CN" altLang="en-US" dirty="0"/>
              <a:t>关键字插入的位置必定在</a:t>
            </a:r>
            <a:r>
              <a:rPr lang="zh-CN" altLang="en-US" dirty="0">
                <a:solidFill>
                  <a:srgbClr val="FF0000"/>
                </a:solidFill>
              </a:rPr>
              <a:t>叶子结点</a:t>
            </a:r>
            <a:r>
              <a:rPr lang="en-US" altLang="zh-CN" dirty="0"/>
              <a:t>, </a:t>
            </a:r>
            <a:r>
              <a:rPr lang="zh-CN" altLang="en-US" dirty="0"/>
              <a:t>分三种情况</a:t>
            </a:r>
          </a:p>
          <a:p>
            <a:pPr eaLnBrk="1" hangingPunct="1"/>
            <a:r>
              <a:rPr lang="zh-CN" altLang="en-US" dirty="0">
                <a:solidFill>
                  <a:srgbClr val="6600CC"/>
                </a:solidFill>
              </a:rPr>
              <a:t>情况</a:t>
            </a:r>
            <a:r>
              <a:rPr lang="en-US" altLang="zh-CN" dirty="0">
                <a:solidFill>
                  <a:srgbClr val="6600CC"/>
                </a:solidFill>
              </a:rPr>
              <a:t>1</a:t>
            </a:r>
            <a:r>
              <a:rPr lang="zh-CN" altLang="en-US" dirty="0">
                <a:solidFill>
                  <a:srgbClr val="6600CC"/>
                </a:solidFill>
              </a:rPr>
              <a:t>：</a:t>
            </a:r>
            <a:r>
              <a:rPr lang="en-US" altLang="zh-CN" dirty="0">
                <a:solidFill>
                  <a:srgbClr val="FF0000"/>
                </a:solidFill>
              </a:rPr>
              <a:t>3</a:t>
            </a:r>
            <a:r>
              <a:rPr lang="zh-CN" altLang="en-US" dirty="0">
                <a:solidFill>
                  <a:srgbClr val="FF0000"/>
                </a:solidFill>
              </a:rPr>
              <a:t>阶</a:t>
            </a:r>
            <a:r>
              <a:rPr lang="en-US" altLang="zh-CN" dirty="0">
                <a:solidFill>
                  <a:srgbClr val="FF0000"/>
                </a:solidFill>
              </a:rPr>
              <a:t>B</a:t>
            </a:r>
            <a:r>
              <a:rPr lang="zh-CN" altLang="en-US" dirty="0">
                <a:solidFill>
                  <a:srgbClr val="FF0000"/>
                </a:solidFill>
              </a:rPr>
              <a:t>－树</a:t>
            </a:r>
            <a:r>
              <a:rPr lang="en-US" altLang="zh-CN" dirty="0"/>
              <a:t>, </a:t>
            </a:r>
            <a:r>
              <a:rPr lang="zh-CN" altLang="en-US" dirty="0"/>
              <a:t>插入</a:t>
            </a:r>
            <a:r>
              <a:rPr lang="en-US" altLang="zh-CN" dirty="0"/>
              <a:t>60</a:t>
            </a:r>
          </a:p>
        </p:txBody>
      </p:sp>
      <p:sp>
        <p:nvSpPr>
          <p:cNvPr id="30" name="灯片编号占位符 5"/>
          <p:cNvSpPr>
            <a:spLocks noGrp="1"/>
          </p:cNvSpPr>
          <p:nvPr>
            <p:ph type="sldNum" sz="quarter" idx="11"/>
          </p:nvPr>
        </p:nvSpPr>
        <p:spPr/>
        <p:txBody>
          <a:bodyPr/>
          <a:lstStyle/>
          <a:p>
            <a:pPr>
              <a:defRPr/>
            </a:pPr>
            <a:fld id="{E5AF5881-66B6-4AA4-8997-11258F154956}" type="slidenum">
              <a:rPr lang="en-US" altLang="zh-CN"/>
              <a:pPr>
                <a:defRPr/>
              </a:pPr>
              <a:t>115</a:t>
            </a:fld>
            <a:endParaRPr lang="en-US" altLang="zh-CN"/>
          </a:p>
        </p:txBody>
      </p:sp>
      <p:sp>
        <p:nvSpPr>
          <p:cNvPr id="376836" name="Rectangle 4"/>
          <p:cNvSpPr>
            <a:spLocks noChangeArrowheads="1"/>
          </p:cNvSpPr>
          <p:nvPr/>
        </p:nvSpPr>
        <p:spPr bwMode="auto">
          <a:xfrm>
            <a:off x="607057" y="5142632"/>
            <a:ext cx="8103556" cy="1382712"/>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kumimoji="0" lang="zh-CN" altLang="en-US" dirty="0">
                <a:solidFill>
                  <a:srgbClr val="6600CC"/>
                </a:solidFill>
              </a:rPr>
              <a:t>情况</a:t>
            </a:r>
            <a:r>
              <a:rPr kumimoji="0" lang="en-US" altLang="zh-CN" dirty="0">
                <a:solidFill>
                  <a:srgbClr val="6600CC"/>
                </a:solidFill>
              </a:rPr>
              <a:t>1——</a:t>
            </a:r>
            <a:endParaRPr kumimoji="0" lang="en-US" altLang="zh-CN" dirty="0">
              <a:solidFill>
                <a:srgbClr val="FF0000"/>
              </a:solidFill>
            </a:endParaRPr>
          </a:p>
          <a:p>
            <a:r>
              <a:rPr kumimoji="0" lang="zh-CN" altLang="en-US" dirty="0">
                <a:solidFill>
                  <a:srgbClr val="FF0000"/>
                </a:solidFill>
              </a:rPr>
              <a:t>特点：</a:t>
            </a:r>
            <a:r>
              <a:rPr kumimoji="0" lang="zh-CN" altLang="en-US" dirty="0"/>
              <a:t>插入后</a:t>
            </a:r>
            <a:r>
              <a:rPr kumimoji="0" lang="en-US" altLang="zh-CN" dirty="0"/>
              <a:t>, </a:t>
            </a:r>
            <a:r>
              <a:rPr kumimoji="0" lang="zh-CN" altLang="en-US" dirty="0"/>
              <a:t>该结点的关键字个数</a:t>
            </a:r>
            <a:r>
              <a:rPr kumimoji="0" lang="en-US" altLang="zh-CN" dirty="0"/>
              <a:t>n&lt;m</a:t>
            </a:r>
          </a:p>
          <a:p>
            <a:r>
              <a:rPr kumimoji="0" lang="zh-CN" altLang="en-US" dirty="0">
                <a:solidFill>
                  <a:srgbClr val="FF0000"/>
                </a:solidFill>
              </a:rPr>
              <a:t>方法：</a:t>
            </a:r>
            <a:r>
              <a:rPr kumimoji="0" lang="zh-CN" altLang="en-US" dirty="0"/>
              <a:t>不修改指针</a:t>
            </a:r>
          </a:p>
        </p:txBody>
      </p:sp>
      <p:grpSp>
        <p:nvGrpSpPr>
          <p:cNvPr id="3" name="组合 2"/>
          <p:cNvGrpSpPr/>
          <p:nvPr/>
        </p:nvGrpSpPr>
        <p:grpSpPr>
          <a:xfrm>
            <a:off x="468313" y="3222476"/>
            <a:ext cx="3910012" cy="1790700"/>
            <a:chOff x="468313" y="3222476"/>
            <a:chExt cx="3910012" cy="1790700"/>
          </a:xfrm>
          <a:solidFill>
            <a:schemeClr val="bg1">
              <a:lumMod val="95000"/>
            </a:schemeClr>
          </a:solidFill>
        </p:grpSpPr>
        <p:sp>
          <p:nvSpPr>
            <p:cNvPr id="94214" name="Oval 8"/>
            <p:cNvSpPr>
              <a:spLocks noChangeArrowheads="1"/>
            </p:cNvSpPr>
            <p:nvPr/>
          </p:nvSpPr>
          <p:spPr bwMode="auto">
            <a:xfrm>
              <a:off x="1549400" y="3222476"/>
              <a:ext cx="1749425" cy="533400"/>
            </a:xfrm>
            <a:prstGeom prst="ellipse">
              <a:avLst/>
            </a:prstGeom>
            <a:grpFill/>
            <a:ln w="19050">
              <a:solidFill>
                <a:schemeClr val="tx1"/>
              </a:solidFill>
              <a:round/>
              <a:headEnd/>
              <a:tailEnd/>
            </a:ln>
          </p:spPr>
          <p:txBody>
            <a:bodyPr wrap="none" anchor="ctr"/>
            <a:lstStyle/>
            <a:p>
              <a:pPr algn="ctr"/>
              <a:r>
                <a:rPr lang="en-US" altLang="zh-CN">
                  <a:solidFill>
                    <a:srgbClr val="FF0000"/>
                  </a:solidFill>
                  <a:ea typeface="宋体" charset="-122"/>
                </a:rPr>
                <a:t>50</a:t>
              </a:r>
              <a:endParaRPr lang="en-US" altLang="zh-CN" b="0">
                <a:solidFill>
                  <a:srgbClr val="FF0000"/>
                </a:solidFill>
                <a:ea typeface="宋体" charset="-122"/>
              </a:endParaRPr>
            </a:p>
          </p:txBody>
        </p:sp>
        <p:sp>
          <p:nvSpPr>
            <p:cNvPr id="94215" name="Line 6"/>
            <p:cNvSpPr>
              <a:spLocks noChangeShapeType="1"/>
            </p:cNvSpPr>
            <p:nvPr/>
          </p:nvSpPr>
          <p:spPr bwMode="auto">
            <a:xfrm>
              <a:off x="2773363" y="3438376"/>
              <a:ext cx="889000" cy="1081088"/>
            </a:xfrm>
            <a:prstGeom prst="line">
              <a:avLst/>
            </a:prstGeom>
            <a:grpFill/>
            <a:ln w="38100">
              <a:solidFill>
                <a:schemeClr val="tx1"/>
              </a:solidFill>
              <a:round/>
              <a:headEnd/>
              <a:tailEnd/>
            </a:ln>
          </p:spPr>
          <p:txBody>
            <a:bodyPr>
              <a:spAutoFit/>
            </a:bodyPr>
            <a:lstStyle/>
            <a:p>
              <a:endParaRPr lang="zh-CN" altLang="en-US">
                <a:solidFill>
                  <a:srgbClr val="FF0000"/>
                </a:solidFill>
              </a:endParaRPr>
            </a:p>
          </p:txBody>
        </p:sp>
        <p:sp>
          <p:nvSpPr>
            <p:cNvPr id="94216" name="Line 7"/>
            <p:cNvSpPr>
              <a:spLocks noChangeShapeType="1"/>
            </p:cNvSpPr>
            <p:nvPr/>
          </p:nvSpPr>
          <p:spPr bwMode="auto">
            <a:xfrm flipH="1">
              <a:off x="1404938" y="3439964"/>
              <a:ext cx="741362" cy="993775"/>
            </a:xfrm>
            <a:prstGeom prst="line">
              <a:avLst/>
            </a:prstGeom>
            <a:grpFill/>
            <a:ln w="38100">
              <a:solidFill>
                <a:schemeClr val="tx1"/>
              </a:solidFill>
              <a:round/>
              <a:headEnd/>
              <a:tailEnd/>
            </a:ln>
          </p:spPr>
          <p:txBody>
            <a:bodyPr wrap="none" anchor="ctr"/>
            <a:lstStyle/>
            <a:p>
              <a:endParaRPr lang="zh-CN" altLang="en-US">
                <a:solidFill>
                  <a:srgbClr val="FF0000"/>
                </a:solidFill>
              </a:endParaRPr>
            </a:p>
          </p:txBody>
        </p:sp>
        <p:sp>
          <p:nvSpPr>
            <p:cNvPr id="94217" name="Oval 9"/>
            <p:cNvSpPr>
              <a:spLocks noChangeArrowheads="1"/>
            </p:cNvSpPr>
            <p:nvPr/>
          </p:nvSpPr>
          <p:spPr bwMode="auto">
            <a:xfrm>
              <a:off x="468313" y="4301976"/>
              <a:ext cx="1749425" cy="533400"/>
            </a:xfrm>
            <a:prstGeom prst="ellipse">
              <a:avLst/>
            </a:prstGeom>
            <a:grpFill/>
            <a:ln w="19050">
              <a:solidFill>
                <a:schemeClr val="tx1"/>
              </a:solidFill>
              <a:round/>
              <a:headEnd/>
              <a:tailEnd/>
            </a:ln>
          </p:spPr>
          <p:txBody>
            <a:bodyPr wrap="none" anchor="ctr"/>
            <a:lstStyle/>
            <a:p>
              <a:pPr algn="ctr"/>
              <a:r>
                <a:rPr lang="en-US" altLang="zh-CN">
                  <a:solidFill>
                    <a:srgbClr val="FF0000"/>
                  </a:solidFill>
                  <a:ea typeface="宋体" charset="-122"/>
                </a:rPr>
                <a:t>20 40</a:t>
              </a:r>
              <a:endParaRPr lang="en-US" altLang="zh-CN">
                <a:solidFill>
                  <a:srgbClr val="FF0000"/>
                </a:solidFill>
                <a:ea typeface="宋体" charset="-122"/>
                <a:sym typeface="Symbol" pitchFamily="18" charset="2"/>
              </a:endParaRPr>
            </a:p>
          </p:txBody>
        </p:sp>
        <p:sp>
          <p:nvSpPr>
            <p:cNvPr id="94218" name="Oval 10"/>
            <p:cNvSpPr>
              <a:spLocks noChangeArrowheads="1"/>
            </p:cNvSpPr>
            <p:nvPr/>
          </p:nvSpPr>
          <p:spPr bwMode="auto">
            <a:xfrm>
              <a:off x="2628900" y="4301976"/>
              <a:ext cx="1749425" cy="533400"/>
            </a:xfrm>
            <a:prstGeom prst="ellipse">
              <a:avLst/>
            </a:prstGeom>
            <a:grpFill/>
            <a:ln w="19050">
              <a:solidFill>
                <a:schemeClr val="tx1"/>
              </a:solidFill>
              <a:round/>
              <a:headEnd/>
              <a:tailEnd/>
            </a:ln>
          </p:spPr>
          <p:txBody>
            <a:bodyPr wrap="none" anchor="ctr"/>
            <a:lstStyle/>
            <a:p>
              <a:pPr algn="ctr"/>
              <a:r>
                <a:rPr lang="en-US" altLang="zh-CN">
                  <a:solidFill>
                    <a:srgbClr val="FF0000"/>
                  </a:solidFill>
                  <a:ea typeface="宋体" charset="-122"/>
                </a:rPr>
                <a:t>80</a:t>
              </a:r>
              <a:endParaRPr lang="en-US" altLang="zh-CN">
                <a:solidFill>
                  <a:srgbClr val="FF0000"/>
                </a:solidFill>
                <a:ea typeface="宋体" charset="-122"/>
                <a:sym typeface="Symbol" pitchFamily="18" charset="2"/>
              </a:endParaRPr>
            </a:p>
          </p:txBody>
        </p:sp>
        <p:sp>
          <p:nvSpPr>
            <p:cNvPr id="94219" name="Line 25"/>
            <p:cNvSpPr>
              <a:spLocks noChangeShapeType="1"/>
            </p:cNvSpPr>
            <p:nvPr/>
          </p:nvSpPr>
          <p:spPr bwMode="auto">
            <a:xfrm>
              <a:off x="762000" y="4632176"/>
              <a:ext cx="0" cy="381000"/>
            </a:xfrm>
            <a:prstGeom prst="line">
              <a:avLst/>
            </a:prstGeom>
            <a:grpFill/>
            <a:ln w="19050">
              <a:solidFill>
                <a:schemeClr val="tx1"/>
              </a:solidFill>
              <a:round/>
              <a:headEnd/>
              <a:tailEnd type="triangle" w="sm" len="med"/>
            </a:ln>
          </p:spPr>
          <p:txBody>
            <a:bodyPr>
              <a:spAutoFit/>
            </a:bodyPr>
            <a:lstStyle/>
            <a:p>
              <a:endParaRPr lang="zh-CN" altLang="en-US">
                <a:solidFill>
                  <a:srgbClr val="FF0000"/>
                </a:solidFill>
              </a:endParaRPr>
            </a:p>
          </p:txBody>
        </p:sp>
        <p:sp>
          <p:nvSpPr>
            <p:cNvPr id="94220" name="Line 26"/>
            <p:cNvSpPr>
              <a:spLocks noChangeShapeType="1"/>
            </p:cNvSpPr>
            <p:nvPr/>
          </p:nvSpPr>
          <p:spPr bwMode="auto">
            <a:xfrm>
              <a:off x="1331640" y="4632176"/>
              <a:ext cx="0" cy="381000"/>
            </a:xfrm>
            <a:prstGeom prst="line">
              <a:avLst/>
            </a:prstGeom>
            <a:grpFill/>
            <a:ln w="19050">
              <a:solidFill>
                <a:schemeClr val="tx1"/>
              </a:solidFill>
              <a:round/>
              <a:headEnd/>
              <a:tailEnd type="triangle" w="sm" len="med"/>
            </a:ln>
          </p:spPr>
          <p:txBody>
            <a:bodyPr>
              <a:spAutoFit/>
            </a:bodyPr>
            <a:lstStyle/>
            <a:p>
              <a:endParaRPr lang="zh-CN" altLang="en-US">
                <a:solidFill>
                  <a:srgbClr val="FF0000"/>
                </a:solidFill>
              </a:endParaRPr>
            </a:p>
          </p:txBody>
        </p:sp>
        <p:sp>
          <p:nvSpPr>
            <p:cNvPr id="94221" name="Line 27"/>
            <p:cNvSpPr>
              <a:spLocks noChangeShapeType="1"/>
            </p:cNvSpPr>
            <p:nvPr/>
          </p:nvSpPr>
          <p:spPr bwMode="auto">
            <a:xfrm>
              <a:off x="1828800" y="4632176"/>
              <a:ext cx="0" cy="381000"/>
            </a:xfrm>
            <a:prstGeom prst="line">
              <a:avLst/>
            </a:prstGeom>
            <a:grpFill/>
            <a:ln w="19050">
              <a:solidFill>
                <a:schemeClr val="tx1"/>
              </a:solidFill>
              <a:round/>
              <a:headEnd/>
              <a:tailEnd type="triangle" w="sm" len="med"/>
            </a:ln>
          </p:spPr>
          <p:txBody>
            <a:bodyPr>
              <a:spAutoFit/>
            </a:bodyPr>
            <a:lstStyle/>
            <a:p>
              <a:endParaRPr lang="zh-CN" altLang="en-US">
                <a:solidFill>
                  <a:srgbClr val="FF0000"/>
                </a:solidFill>
              </a:endParaRPr>
            </a:p>
          </p:txBody>
        </p:sp>
        <p:sp>
          <p:nvSpPr>
            <p:cNvPr id="94222" name="Line 28"/>
            <p:cNvSpPr>
              <a:spLocks noChangeShapeType="1"/>
            </p:cNvSpPr>
            <p:nvPr/>
          </p:nvSpPr>
          <p:spPr bwMode="auto">
            <a:xfrm>
              <a:off x="3200400" y="4632176"/>
              <a:ext cx="0" cy="381000"/>
            </a:xfrm>
            <a:prstGeom prst="line">
              <a:avLst/>
            </a:prstGeom>
            <a:grpFill/>
            <a:ln w="19050">
              <a:solidFill>
                <a:schemeClr val="tx1"/>
              </a:solidFill>
              <a:round/>
              <a:headEnd/>
              <a:tailEnd type="triangle" w="sm" len="med"/>
            </a:ln>
          </p:spPr>
          <p:txBody>
            <a:bodyPr>
              <a:spAutoFit/>
            </a:bodyPr>
            <a:lstStyle/>
            <a:p>
              <a:endParaRPr lang="zh-CN" altLang="en-US">
                <a:solidFill>
                  <a:srgbClr val="FF0000"/>
                </a:solidFill>
              </a:endParaRPr>
            </a:p>
          </p:txBody>
        </p:sp>
        <p:sp>
          <p:nvSpPr>
            <p:cNvPr id="94223" name="Line 29"/>
            <p:cNvSpPr>
              <a:spLocks noChangeShapeType="1"/>
            </p:cNvSpPr>
            <p:nvPr/>
          </p:nvSpPr>
          <p:spPr bwMode="auto">
            <a:xfrm>
              <a:off x="3733800" y="4632176"/>
              <a:ext cx="0" cy="381000"/>
            </a:xfrm>
            <a:prstGeom prst="line">
              <a:avLst/>
            </a:prstGeom>
            <a:grpFill/>
            <a:ln w="19050">
              <a:solidFill>
                <a:schemeClr val="tx1"/>
              </a:solidFill>
              <a:round/>
              <a:headEnd/>
              <a:tailEnd type="triangle" w="sm" len="med"/>
            </a:ln>
          </p:spPr>
          <p:txBody>
            <a:bodyPr>
              <a:spAutoFit/>
            </a:bodyPr>
            <a:lstStyle/>
            <a:p>
              <a:endParaRPr lang="zh-CN" altLang="en-US">
                <a:solidFill>
                  <a:srgbClr val="FF0000"/>
                </a:solidFill>
              </a:endParaRPr>
            </a:p>
          </p:txBody>
        </p:sp>
      </p:grpSp>
      <p:grpSp>
        <p:nvGrpSpPr>
          <p:cNvPr id="2" name="Group 36"/>
          <p:cNvGrpSpPr>
            <a:grpSpLocks/>
          </p:cNvGrpSpPr>
          <p:nvPr/>
        </p:nvGrpSpPr>
        <p:grpSpPr bwMode="auto">
          <a:xfrm>
            <a:off x="4800600" y="3184376"/>
            <a:ext cx="3910013" cy="1795463"/>
            <a:chOff x="3061" y="1797"/>
            <a:chExt cx="2463" cy="1131"/>
          </a:xfrm>
        </p:grpSpPr>
        <p:grpSp>
          <p:nvGrpSpPr>
            <p:cNvPr id="94225" name="Group 23"/>
            <p:cNvGrpSpPr>
              <a:grpSpLocks/>
            </p:cNvGrpSpPr>
            <p:nvPr/>
          </p:nvGrpSpPr>
          <p:grpSpPr bwMode="auto">
            <a:xfrm>
              <a:off x="3061" y="1797"/>
              <a:ext cx="2463" cy="1016"/>
              <a:chOff x="3048" y="1978"/>
              <a:chExt cx="2463" cy="1016"/>
            </a:xfrm>
          </p:grpSpPr>
          <p:sp>
            <p:nvSpPr>
              <p:cNvPr id="94232" name="Oval 16"/>
              <p:cNvSpPr>
                <a:spLocks noChangeArrowheads="1"/>
              </p:cNvSpPr>
              <p:nvPr/>
            </p:nvSpPr>
            <p:spPr bwMode="auto">
              <a:xfrm>
                <a:off x="3729" y="1978"/>
                <a:ext cx="1102"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50</a:t>
                </a:r>
                <a:endParaRPr lang="en-US" altLang="zh-CN" b="0" dirty="0">
                  <a:solidFill>
                    <a:srgbClr val="FF0000"/>
                  </a:solidFill>
                  <a:ea typeface="宋体" charset="-122"/>
                </a:endParaRPr>
              </a:p>
            </p:txBody>
          </p:sp>
          <p:sp>
            <p:nvSpPr>
              <p:cNvPr id="94233" name="Line 14"/>
              <p:cNvSpPr>
                <a:spLocks noChangeShapeType="1"/>
              </p:cNvSpPr>
              <p:nvPr/>
            </p:nvSpPr>
            <p:spPr bwMode="auto">
              <a:xfrm>
                <a:off x="4500" y="2114"/>
                <a:ext cx="560"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4" name="Line 15"/>
              <p:cNvSpPr>
                <a:spLocks noChangeShapeType="1"/>
              </p:cNvSpPr>
              <p:nvPr/>
            </p:nvSpPr>
            <p:spPr bwMode="auto">
              <a:xfrm flipH="1">
                <a:off x="3638" y="2115"/>
                <a:ext cx="421" cy="6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5" name="Oval 17"/>
              <p:cNvSpPr>
                <a:spLocks noChangeArrowheads="1"/>
              </p:cNvSpPr>
              <p:nvPr/>
            </p:nvSpPr>
            <p:spPr bwMode="auto">
              <a:xfrm>
                <a:off x="3048" y="2658"/>
                <a:ext cx="1102"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20</a:t>
                </a:r>
                <a:r>
                  <a:rPr lang="en-US" altLang="zh-CN" dirty="0">
                    <a:solidFill>
                      <a:srgbClr val="FF0000"/>
                    </a:solidFill>
                    <a:ea typeface="宋体" charset="-122"/>
                    <a:sym typeface="Symbol" pitchFamily="18" charset="2"/>
                  </a:rPr>
                  <a:t> </a:t>
                </a:r>
                <a:r>
                  <a:rPr lang="en-US" altLang="zh-CN" dirty="0">
                    <a:solidFill>
                      <a:srgbClr val="FF0000"/>
                    </a:solidFill>
                    <a:ea typeface="宋体" charset="-122"/>
                  </a:rPr>
                  <a:t>40</a:t>
                </a:r>
                <a:r>
                  <a:rPr lang="en-US" altLang="zh-CN" dirty="0">
                    <a:solidFill>
                      <a:srgbClr val="FF0000"/>
                    </a:solidFill>
                    <a:ea typeface="宋体" charset="-122"/>
                    <a:sym typeface="Symbol" pitchFamily="18" charset="2"/>
                  </a:rPr>
                  <a:t> </a:t>
                </a:r>
              </a:p>
            </p:txBody>
          </p:sp>
          <p:sp>
            <p:nvSpPr>
              <p:cNvPr id="94236" name="Oval 18"/>
              <p:cNvSpPr>
                <a:spLocks noChangeArrowheads="1"/>
              </p:cNvSpPr>
              <p:nvPr/>
            </p:nvSpPr>
            <p:spPr bwMode="auto">
              <a:xfrm>
                <a:off x="4409" y="2658"/>
                <a:ext cx="1102" cy="336"/>
              </a:xfrm>
              <a:prstGeom prst="ellipse">
                <a:avLst/>
              </a:prstGeom>
              <a:solidFill>
                <a:schemeClr val="accent1">
                  <a:lumMod val="60000"/>
                  <a:lumOff val="40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60  </a:t>
                </a:r>
                <a:r>
                  <a:rPr lang="en-US" altLang="zh-CN" dirty="0">
                    <a:ea typeface="宋体" charset="-122"/>
                  </a:rPr>
                  <a:t>80</a:t>
                </a:r>
                <a:endParaRPr lang="en-US" altLang="zh-CN" dirty="0">
                  <a:ea typeface="宋体" charset="-122"/>
                  <a:sym typeface="Symbol" pitchFamily="18" charset="2"/>
                </a:endParaRPr>
              </a:p>
            </p:txBody>
          </p:sp>
        </p:grpSp>
        <p:sp>
          <p:nvSpPr>
            <p:cNvPr id="94226" name="Line 30"/>
            <p:cNvSpPr>
              <a:spLocks noChangeShapeType="1"/>
            </p:cNvSpPr>
            <p:nvPr/>
          </p:nvSpPr>
          <p:spPr bwMode="auto">
            <a:xfrm>
              <a:off x="4624" y="2688"/>
              <a:ext cx="0" cy="24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7" name="Line 31"/>
            <p:cNvSpPr>
              <a:spLocks noChangeShapeType="1"/>
            </p:cNvSpPr>
            <p:nvPr/>
          </p:nvSpPr>
          <p:spPr bwMode="auto">
            <a:xfrm>
              <a:off x="4960" y="2688"/>
              <a:ext cx="0" cy="24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8" name="Line 32"/>
            <p:cNvSpPr>
              <a:spLocks noChangeShapeType="1"/>
            </p:cNvSpPr>
            <p:nvPr/>
          </p:nvSpPr>
          <p:spPr bwMode="auto">
            <a:xfrm>
              <a:off x="5296" y="2688"/>
              <a:ext cx="0" cy="24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29" name="Line 33"/>
            <p:cNvSpPr>
              <a:spLocks noChangeShapeType="1"/>
            </p:cNvSpPr>
            <p:nvPr/>
          </p:nvSpPr>
          <p:spPr bwMode="auto">
            <a:xfrm>
              <a:off x="3240" y="2688"/>
              <a:ext cx="0" cy="24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0" name="Line 34"/>
            <p:cNvSpPr>
              <a:spLocks noChangeShapeType="1"/>
            </p:cNvSpPr>
            <p:nvPr/>
          </p:nvSpPr>
          <p:spPr bwMode="auto">
            <a:xfrm>
              <a:off x="3576" y="2688"/>
              <a:ext cx="0" cy="24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1" name="Line 35"/>
            <p:cNvSpPr>
              <a:spLocks noChangeShapeType="1"/>
            </p:cNvSpPr>
            <p:nvPr/>
          </p:nvSpPr>
          <p:spPr bwMode="auto">
            <a:xfrm>
              <a:off x="3912" y="2688"/>
              <a:ext cx="0" cy="24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 name="矩形 4"/>
          <p:cNvSpPr/>
          <p:nvPr/>
        </p:nvSpPr>
        <p:spPr>
          <a:xfrm>
            <a:off x="607057" y="2307216"/>
            <a:ext cx="8387085" cy="523220"/>
          </a:xfrm>
          <a:prstGeom prst="rect">
            <a:avLst/>
          </a:prstGeom>
        </p:spPr>
        <p:txBody>
          <a:bodyPr wrap="square">
            <a:spAutoFit/>
          </a:bodyPr>
          <a:lstStyle/>
          <a:p>
            <a:pPr lvl="0">
              <a:spcBef>
                <a:spcPct val="50000"/>
              </a:spcBef>
              <a:defRPr/>
            </a:pPr>
            <a:r>
              <a:rPr lang="en-US" altLang="zh-CN" dirty="0">
                <a:solidFill>
                  <a:srgbClr val="000000"/>
                </a:solidFill>
                <a:latin typeface="Arial" charset="0"/>
              </a:rPr>
              <a:t>m=3,  </a:t>
            </a:r>
            <a:r>
              <a:rPr lang="zh-CN" altLang="en-US" dirty="0">
                <a:solidFill>
                  <a:srgbClr val="000000"/>
                </a:solidFill>
                <a:latin typeface="Arial" charset="0"/>
              </a:rPr>
              <a:t> </a:t>
            </a:r>
            <a:r>
              <a:rPr lang="zh-CN" altLang="en-US" dirty="0">
                <a:solidFill>
                  <a:srgbClr val="000000"/>
                </a:solidFill>
                <a:latin typeface="Arial" charset="0"/>
                <a:sym typeface="Symbol" pitchFamily="18" charset="2"/>
              </a:rPr>
              <a:t></a:t>
            </a:r>
            <a:r>
              <a:rPr lang="en-US" altLang="zh-CN" i="1" dirty="0">
                <a:solidFill>
                  <a:srgbClr val="000000"/>
                </a:solidFill>
                <a:latin typeface="Arial" charset="0"/>
              </a:rPr>
              <a:t>m</a:t>
            </a:r>
            <a:r>
              <a:rPr lang="en-US" altLang="zh-CN" dirty="0">
                <a:solidFill>
                  <a:srgbClr val="000000"/>
                </a:solidFill>
                <a:latin typeface="Arial" charset="0"/>
              </a:rPr>
              <a:t>/2</a:t>
            </a:r>
            <a:r>
              <a:rPr lang="en-US" altLang="zh-CN" dirty="0">
                <a:solidFill>
                  <a:srgbClr val="000000"/>
                </a:solidFill>
                <a:latin typeface="Arial" charset="0"/>
                <a:sym typeface="Symbol" pitchFamily="18" charset="2"/>
              </a:rPr>
              <a:t></a:t>
            </a:r>
            <a:r>
              <a:rPr lang="en-US" altLang="zh-CN" dirty="0">
                <a:solidFill>
                  <a:srgbClr val="000000"/>
                </a:solidFill>
                <a:latin typeface="Arial" charset="0"/>
              </a:rPr>
              <a:t> -1=1</a:t>
            </a:r>
            <a:r>
              <a:rPr lang="zh-CN" altLang="en-US" dirty="0">
                <a:solidFill>
                  <a:srgbClr val="000000"/>
                </a:solidFill>
                <a:latin typeface="Arial" charset="0"/>
              </a:rPr>
              <a:t>；</a:t>
            </a:r>
            <a:r>
              <a:rPr lang="zh-CN" altLang="zh-CN" dirty="0">
                <a:solidFill>
                  <a:srgbClr val="000000"/>
                </a:solidFill>
                <a:latin typeface="Arial" charset="0"/>
              </a:rPr>
              <a:t>至少1个关键字</a:t>
            </a:r>
            <a:r>
              <a:rPr lang="en-US" altLang="zh-CN" dirty="0">
                <a:solidFill>
                  <a:srgbClr val="000000"/>
                </a:solidFill>
                <a:latin typeface="Arial" charset="0"/>
              </a:rPr>
              <a:t>, </a:t>
            </a:r>
            <a:r>
              <a:rPr lang="zh-CN" altLang="en-US" dirty="0">
                <a:solidFill>
                  <a:srgbClr val="000000"/>
                </a:solidFill>
                <a:latin typeface="Arial" charset="0"/>
              </a:rPr>
              <a:t>最多</a:t>
            </a:r>
            <a:r>
              <a:rPr lang="en-US" altLang="zh-CN" dirty="0">
                <a:solidFill>
                  <a:srgbClr val="000000"/>
                </a:solidFill>
                <a:latin typeface="Arial" charset="0"/>
              </a:rPr>
              <a:t>2</a:t>
            </a:r>
            <a:r>
              <a:rPr lang="zh-CN" altLang="en-US" dirty="0">
                <a:solidFill>
                  <a:srgbClr val="000000"/>
                </a:solidFill>
                <a:latin typeface="Arial" charset="0"/>
              </a:rPr>
              <a:t>个关键字。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6836">
                                            <p:bg/>
                                          </p:spTgt>
                                        </p:tgtEl>
                                        <p:attrNameLst>
                                          <p:attrName>style.visibility</p:attrName>
                                        </p:attrNameLst>
                                      </p:cBhvr>
                                      <p:to>
                                        <p:strVal val="visible"/>
                                      </p:to>
                                    </p:set>
                                    <p:anim calcmode="lin" valueType="num">
                                      <p:cBhvr additive="base">
                                        <p:cTn id="12" dur="500" fill="hold"/>
                                        <p:tgtEl>
                                          <p:spTgt spid="37683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76836">
                                            <p:bg/>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6836">
                                            <p:txEl>
                                              <p:pRg st="0" end="0"/>
                                            </p:txEl>
                                          </p:spTgt>
                                        </p:tgtEl>
                                        <p:attrNameLst>
                                          <p:attrName>style.visibility</p:attrName>
                                        </p:attrNameLst>
                                      </p:cBhvr>
                                      <p:to>
                                        <p:strVal val="visible"/>
                                      </p:to>
                                    </p:set>
                                    <p:anim calcmode="lin" valueType="num">
                                      <p:cBhvr additive="base">
                                        <p:cTn id="18" dur="500" fill="hold"/>
                                        <p:tgtEl>
                                          <p:spTgt spid="37683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68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6836">
                                            <p:txEl>
                                              <p:pRg st="1" end="1"/>
                                            </p:txEl>
                                          </p:spTgt>
                                        </p:tgtEl>
                                        <p:attrNameLst>
                                          <p:attrName>style.visibility</p:attrName>
                                        </p:attrNameLst>
                                      </p:cBhvr>
                                      <p:to>
                                        <p:strVal val="visible"/>
                                      </p:to>
                                    </p:set>
                                    <p:anim calcmode="lin" valueType="num">
                                      <p:cBhvr additive="base">
                                        <p:cTn id="24" dur="500" fill="hold"/>
                                        <p:tgtEl>
                                          <p:spTgt spid="376836">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768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6836">
                                            <p:txEl>
                                              <p:pRg st="2" end="2"/>
                                            </p:txEl>
                                          </p:spTgt>
                                        </p:tgtEl>
                                        <p:attrNameLst>
                                          <p:attrName>style.visibility</p:attrName>
                                        </p:attrNameLst>
                                      </p:cBhvr>
                                      <p:to>
                                        <p:strVal val="visible"/>
                                      </p:to>
                                    </p:set>
                                    <p:anim calcmode="lin" valueType="num">
                                      <p:cBhvr additive="base">
                                        <p:cTn id="30" dur="500" fill="hold"/>
                                        <p:tgtEl>
                                          <p:spTgt spid="37683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768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build="p" animBg="1" autoUpdateAnimBg="0"/>
      <p:bldP spid="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5226844" y="87783"/>
            <a:ext cx="3786981" cy="523220"/>
          </a:xfrm>
          <a:prstGeom prst="rect">
            <a:avLst/>
          </a:prstGeom>
          <a:ln>
            <a:solidFill>
              <a:srgbClr val="FF0000"/>
            </a:solidFill>
          </a:ln>
        </p:spPr>
        <p:txBody>
          <a:bodyPr wrap="square">
            <a:spAutoFit/>
          </a:bodyPr>
          <a:lstStyle/>
          <a:p>
            <a:pPr algn="ctr"/>
            <a:r>
              <a:rPr lang="en-US" altLang="zh-CN" dirty="0">
                <a:solidFill>
                  <a:srgbClr val="FF0000"/>
                </a:solidFill>
                <a:latin typeface="Arial" charset="0"/>
              </a:rPr>
              <a:t>m=3, 1-2</a:t>
            </a:r>
            <a:r>
              <a:rPr lang="zh-CN" altLang="en-US" dirty="0">
                <a:solidFill>
                  <a:srgbClr val="FF0000"/>
                </a:solidFill>
                <a:latin typeface="Arial" charset="0"/>
              </a:rPr>
              <a:t>个关键字</a:t>
            </a:r>
            <a:endParaRPr lang="en-US" altLang="zh-CN" dirty="0">
              <a:solidFill>
                <a:srgbClr val="FF0000"/>
              </a:solidFill>
            </a:endParaRPr>
          </a:p>
        </p:txBody>
      </p:sp>
      <p:sp>
        <p:nvSpPr>
          <p:cNvPr id="95235" name="Rectangle 3"/>
          <p:cNvSpPr>
            <a:spLocks noGrp="1" noChangeArrowheads="1"/>
          </p:cNvSpPr>
          <p:nvPr>
            <p:ph idx="1"/>
          </p:nvPr>
        </p:nvSpPr>
        <p:spPr>
          <a:xfrm>
            <a:off x="250825" y="115888"/>
            <a:ext cx="8642350" cy="5184775"/>
          </a:xfrm>
        </p:spPr>
        <p:txBody>
          <a:bodyPr/>
          <a:lstStyle/>
          <a:p>
            <a:pPr eaLnBrk="1" hangingPunct="1"/>
            <a:r>
              <a:rPr lang="zh-CN" altLang="en-US"/>
              <a:t>情况</a:t>
            </a:r>
            <a:r>
              <a:rPr lang="en-US" altLang="zh-CN"/>
              <a:t>2</a:t>
            </a:r>
            <a:r>
              <a:rPr lang="zh-CN" altLang="en-US"/>
              <a:t>： </a:t>
            </a:r>
            <a:r>
              <a:rPr lang="en-US" altLang="zh-CN">
                <a:solidFill>
                  <a:srgbClr val="FF0000"/>
                </a:solidFill>
              </a:rPr>
              <a:t>3</a:t>
            </a:r>
            <a:r>
              <a:rPr lang="zh-CN" altLang="en-US">
                <a:solidFill>
                  <a:srgbClr val="FF0000"/>
                </a:solidFill>
              </a:rPr>
              <a:t>阶</a:t>
            </a:r>
            <a:r>
              <a:rPr lang="en-US" altLang="zh-CN">
                <a:solidFill>
                  <a:srgbClr val="FF0000"/>
                </a:solidFill>
              </a:rPr>
              <a:t>B</a:t>
            </a:r>
            <a:r>
              <a:rPr lang="zh-CN" altLang="en-US">
                <a:solidFill>
                  <a:srgbClr val="FF0000"/>
                </a:solidFill>
              </a:rPr>
              <a:t>－树</a:t>
            </a:r>
            <a:r>
              <a:rPr lang="en-US" altLang="zh-CN"/>
              <a:t>, </a:t>
            </a:r>
            <a:r>
              <a:rPr lang="zh-CN" altLang="en-US"/>
              <a:t>再插入</a:t>
            </a:r>
            <a:r>
              <a:rPr lang="en-US" altLang="zh-CN"/>
              <a:t>90</a:t>
            </a:r>
          </a:p>
        </p:txBody>
      </p:sp>
      <p:sp>
        <p:nvSpPr>
          <p:cNvPr id="62" name="灯片编号占位符 5"/>
          <p:cNvSpPr>
            <a:spLocks noGrp="1"/>
          </p:cNvSpPr>
          <p:nvPr>
            <p:ph type="sldNum" sz="quarter" idx="11"/>
          </p:nvPr>
        </p:nvSpPr>
        <p:spPr/>
        <p:txBody>
          <a:bodyPr/>
          <a:lstStyle/>
          <a:p>
            <a:pPr>
              <a:defRPr/>
            </a:pPr>
            <a:fld id="{7799F921-4764-4714-95AC-4CB1196D985D}" type="slidenum">
              <a:rPr lang="en-US" altLang="zh-CN"/>
              <a:pPr>
                <a:defRPr/>
              </a:pPr>
              <a:t>116</a:t>
            </a:fld>
            <a:endParaRPr lang="en-US" altLang="zh-CN"/>
          </a:p>
        </p:txBody>
      </p:sp>
      <p:sp>
        <p:nvSpPr>
          <p:cNvPr id="379952" name="Rectangle 48"/>
          <p:cNvSpPr>
            <a:spLocks noChangeArrowheads="1"/>
          </p:cNvSpPr>
          <p:nvPr/>
        </p:nvSpPr>
        <p:spPr bwMode="auto">
          <a:xfrm>
            <a:off x="250826" y="4292600"/>
            <a:ext cx="8763000" cy="528638"/>
          </a:xfrm>
          <a:prstGeom prst="rect">
            <a:avLst/>
          </a:prstGeom>
          <a:solidFill>
            <a:schemeClr val="accent1">
              <a:lumMod val="20000"/>
              <a:lumOff val="80000"/>
            </a:schemeClr>
          </a:solidFill>
          <a:ln w="9525" algn="ctr">
            <a:solidFill>
              <a:srgbClr val="0000FF"/>
            </a:solidFill>
            <a:miter lim="800000"/>
            <a:headEnd/>
            <a:tailEnd/>
          </a:ln>
        </p:spPr>
        <p:txBody>
          <a:bodyPr wrap="square">
            <a:spAutoFit/>
          </a:bodyPr>
          <a:lstStyle/>
          <a:p>
            <a:pPr>
              <a:spcBef>
                <a:spcPct val="20000"/>
              </a:spcBef>
            </a:pPr>
            <a:r>
              <a:rPr kumimoji="0" lang="zh-CN" altLang="en-US">
                <a:solidFill>
                  <a:srgbClr val="FF0000"/>
                </a:solidFill>
              </a:rPr>
              <a:t>情况</a:t>
            </a:r>
            <a:r>
              <a:rPr kumimoji="0" lang="en-US" altLang="zh-CN">
                <a:solidFill>
                  <a:srgbClr val="FF0000"/>
                </a:solidFill>
              </a:rPr>
              <a:t>2——</a:t>
            </a:r>
            <a:r>
              <a:rPr lang="zh-CN" altLang="en-US">
                <a:solidFill>
                  <a:srgbClr val="FF0000"/>
                </a:solidFill>
              </a:rPr>
              <a:t>特点：</a:t>
            </a:r>
            <a:r>
              <a:rPr lang="zh-CN" altLang="en-US"/>
              <a:t>插入后结点 </a:t>
            </a:r>
            <a:r>
              <a:rPr lang="en-US" altLang="zh-CN"/>
              <a:t>n=m</a:t>
            </a:r>
          </a:p>
        </p:txBody>
      </p:sp>
      <p:grpSp>
        <p:nvGrpSpPr>
          <p:cNvPr id="95237" name="Group 36"/>
          <p:cNvGrpSpPr>
            <a:grpSpLocks/>
          </p:cNvGrpSpPr>
          <p:nvPr/>
        </p:nvGrpSpPr>
        <p:grpSpPr bwMode="auto">
          <a:xfrm>
            <a:off x="250825" y="685800"/>
            <a:ext cx="3910013" cy="1612900"/>
            <a:chOff x="158" y="1570"/>
            <a:chExt cx="2463" cy="1016"/>
          </a:xfrm>
          <a:solidFill>
            <a:schemeClr val="bg2"/>
          </a:solidFill>
        </p:grpSpPr>
        <p:sp>
          <p:nvSpPr>
            <p:cNvPr id="95288" name="Oval 5"/>
            <p:cNvSpPr>
              <a:spLocks noChangeArrowheads="1"/>
            </p:cNvSpPr>
            <p:nvPr/>
          </p:nvSpPr>
          <p:spPr bwMode="auto">
            <a:xfrm>
              <a:off x="839" y="1570"/>
              <a:ext cx="1102"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50</a:t>
              </a:r>
              <a:endParaRPr lang="en-US" altLang="zh-CN" b="0" dirty="0">
                <a:solidFill>
                  <a:srgbClr val="FF0000"/>
                </a:solidFill>
                <a:ea typeface="宋体" charset="-122"/>
              </a:endParaRPr>
            </a:p>
          </p:txBody>
        </p:sp>
        <p:sp>
          <p:nvSpPr>
            <p:cNvPr id="95289" name="Line 6"/>
            <p:cNvSpPr>
              <a:spLocks noChangeShapeType="1"/>
            </p:cNvSpPr>
            <p:nvPr/>
          </p:nvSpPr>
          <p:spPr bwMode="auto">
            <a:xfrm>
              <a:off x="1610" y="1706"/>
              <a:ext cx="560" cy="681"/>
            </a:xfrm>
            <a:prstGeom prst="line">
              <a:avLst/>
            </a:prstGeom>
            <a:grpFill/>
            <a:ln w="38100">
              <a:solidFill>
                <a:schemeClr val="tx1"/>
              </a:solidFill>
              <a:round/>
              <a:headEnd/>
              <a:tailEnd/>
            </a:ln>
          </p:spPr>
          <p:txBody>
            <a:bodyPr>
              <a:spAutoFit/>
            </a:bodyPr>
            <a:lstStyle/>
            <a:p>
              <a:endParaRPr lang="zh-CN" altLang="en-US"/>
            </a:p>
          </p:txBody>
        </p:sp>
        <p:sp>
          <p:nvSpPr>
            <p:cNvPr id="95290" name="Line 7"/>
            <p:cNvSpPr>
              <a:spLocks noChangeShapeType="1"/>
            </p:cNvSpPr>
            <p:nvPr/>
          </p:nvSpPr>
          <p:spPr bwMode="auto">
            <a:xfrm flipH="1">
              <a:off x="748" y="1707"/>
              <a:ext cx="421" cy="626"/>
            </a:xfrm>
            <a:prstGeom prst="line">
              <a:avLst/>
            </a:prstGeom>
            <a:grpFill/>
            <a:ln w="38100">
              <a:solidFill>
                <a:schemeClr val="tx1"/>
              </a:solidFill>
              <a:round/>
              <a:headEnd/>
              <a:tailEnd/>
            </a:ln>
          </p:spPr>
          <p:txBody>
            <a:bodyPr wrap="none" anchor="ctr"/>
            <a:lstStyle/>
            <a:p>
              <a:endParaRPr lang="zh-CN" altLang="en-US"/>
            </a:p>
          </p:txBody>
        </p:sp>
        <p:sp>
          <p:nvSpPr>
            <p:cNvPr id="95291" name="Oval 8"/>
            <p:cNvSpPr>
              <a:spLocks noChangeArrowheads="1"/>
            </p:cNvSpPr>
            <p:nvPr/>
          </p:nvSpPr>
          <p:spPr bwMode="auto">
            <a:xfrm>
              <a:off x="158" y="2250"/>
              <a:ext cx="1102"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a:solidFill>
                    <a:srgbClr val="FF0000"/>
                  </a:solidFill>
                  <a:ea typeface="宋体" charset="-122"/>
                </a:rPr>
                <a:t>20  40</a:t>
              </a:r>
              <a:endParaRPr lang="en-US" altLang="zh-CN">
                <a:solidFill>
                  <a:srgbClr val="FF0000"/>
                </a:solidFill>
                <a:ea typeface="宋体" charset="-122"/>
                <a:sym typeface="Symbol" pitchFamily="18" charset="2"/>
              </a:endParaRPr>
            </a:p>
          </p:txBody>
        </p:sp>
        <p:sp>
          <p:nvSpPr>
            <p:cNvPr id="95292" name="Oval 9"/>
            <p:cNvSpPr>
              <a:spLocks noChangeArrowheads="1"/>
            </p:cNvSpPr>
            <p:nvPr/>
          </p:nvSpPr>
          <p:spPr bwMode="auto">
            <a:xfrm>
              <a:off x="1519" y="2250"/>
              <a:ext cx="1102"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a:solidFill>
                    <a:srgbClr val="FF0000"/>
                  </a:solidFill>
                  <a:ea typeface="宋体" charset="-122"/>
                  <a:sym typeface="Symbol" pitchFamily="18" charset="2"/>
                </a:rPr>
                <a:t>60 </a:t>
              </a:r>
              <a:r>
                <a:rPr lang="en-US" altLang="zh-CN">
                  <a:solidFill>
                    <a:srgbClr val="FF0000"/>
                  </a:solidFill>
                  <a:ea typeface="宋体" charset="-122"/>
                </a:rPr>
                <a:t>80</a:t>
              </a:r>
              <a:endParaRPr lang="en-US" altLang="zh-CN">
                <a:solidFill>
                  <a:srgbClr val="FF0000"/>
                </a:solidFill>
                <a:ea typeface="宋体" charset="-122"/>
                <a:sym typeface="Symbol" pitchFamily="18" charset="2"/>
              </a:endParaRPr>
            </a:p>
          </p:txBody>
        </p:sp>
      </p:grpSp>
      <p:sp>
        <p:nvSpPr>
          <p:cNvPr id="95238" name="Line 65"/>
          <p:cNvSpPr>
            <a:spLocks noChangeShapeType="1"/>
          </p:cNvSpPr>
          <p:nvPr/>
        </p:nvSpPr>
        <p:spPr bwMode="auto">
          <a:xfrm>
            <a:off x="2743200" y="20542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39" name="Line 66"/>
          <p:cNvSpPr>
            <a:spLocks noChangeShapeType="1"/>
          </p:cNvSpPr>
          <p:nvPr/>
        </p:nvSpPr>
        <p:spPr bwMode="auto">
          <a:xfrm>
            <a:off x="3276600" y="20542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0" name="Line 67"/>
          <p:cNvSpPr>
            <a:spLocks noChangeShapeType="1"/>
          </p:cNvSpPr>
          <p:nvPr/>
        </p:nvSpPr>
        <p:spPr bwMode="auto">
          <a:xfrm>
            <a:off x="3810000" y="205422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3" name="Group 76"/>
          <p:cNvGrpSpPr>
            <a:grpSpLocks/>
          </p:cNvGrpSpPr>
          <p:nvPr/>
        </p:nvGrpSpPr>
        <p:grpSpPr bwMode="auto">
          <a:xfrm>
            <a:off x="4427538" y="685800"/>
            <a:ext cx="4392612" cy="1825625"/>
            <a:chOff x="2789" y="432"/>
            <a:chExt cx="2767" cy="1150"/>
          </a:xfrm>
        </p:grpSpPr>
        <p:grpSp>
          <p:nvGrpSpPr>
            <p:cNvPr id="95275" name="Group 35"/>
            <p:cNvGrpSpPr>
              <a:grpSpLocks/>
            </p:cNvGrpSpPr>
            <p:nvPr/>
          </p:nvGrpSpPr>
          <p:grpSpPr bwMode="auto">
            <a:xfrm>
              <a:off x="2789" y="432"/>
              <a:ext cx="2767" cy="1016"/>
              <a:chOff x="2789" y="1570"/>
              <a:chExt cx="2767" cy="1016"/>
            </a:xfrm>
          </p:grpSpPr>
          <p:sp>
            <p:nvSpPr>
              <p:cNvPr id="95283" name="Oval 13"/>
              <p:cNvSpPr>
                <a:spLocks noChangeArrowheads="1"/>
              </p:cNvSpPr>
              <p:nvPr/>
            </p:nvSpPr>
            <p:spPr bwMode="auto">
              <a:xfrm>
                <a:off x="3470" y="1570"/>
                <a:ext cx="1102"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50</a:t>
                </a:r>
                <a:endParaRPr lang="en-US" altLang="zh-CN" b="0" dirty="0">
                  <a:solidFill>
                    <a:srgbClr val="FF0000"/>
                  </a:solidFill>
                  <a:ea typeface="宋体" charset="-122"/>
                </a:endParaRPr>
              </a:p>
            </p:txBody>
          </p:sp>
          <p:sp>
            <p:nvSpPr>
              <p:cNvPr id="95284" name="Line 14"/>
              <p:cNvSpPr>
                <a:spLocks noChangeShapeType="1"/>
              </p:cNvSpPr>
              <p:nvPr/>
            </p:nvSpPr>
            <p:spPr bwMode="auto">
              <a:xfrm>
                <a:off x="4241" y="1706"/>
                <a:ext cx="560"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85" name="Line 15"/>
              <p:cNvSpPr>
                <a:spLocks noChangeShapeType="1"/>
              </p:cNvSpPr>
              <p:nvPr/>
            </p:nvSpPr>
            <p:spPr bwMode="auto">
              <a:xfrm flipH="1">
                <a:off x="3379" y="1707"/>
                <a:ext cx="421" cy="6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6" name="Oval 16"/>
              <p:cNvSpPr>
                <a:spLocks noChangeArrowheads="1"/>
              </p:cNvSpPr>
              <p:nvPr/>
            </p:nvSpPr>
            <p:spPr bwMode="auto">
              <a:xfrm>
                <a:off x="2789" y="2250"/>
                <a:ext cx="1102"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20  40</a:t>
                </a:r>
                <a:endParaRPr lang="en-US" altLang="zh-CN" dirty="0">
                  <a:solidFill>
                    <a:srgbClr val="FF0000"/>
                  </a:solidFill>
                  <a:ea typeface="宋体" charset="-122"/>
                  <a:sym typeface="Symbol" pitchFamily="18" charset="2"/>
                </a:endParaRPr>
              </a:p>
            </p:txBody>
          </p:sp>
          <p:sp>
            <p:nvSpPr>
              <p:cNvPr id="95287" name="Oval 17"/>
              <p:cNvSpPr>
                <a:spLocks noChangeArrowheads="1"/>
              </p:cNvSpPr>
              <p:nvPr/>
            </p:nvSpPr>
            <p:spPr bwMode="auto">
              <a:xfrm>
                <a:off x="4150" y="2250"/>
                <a:ext cx="1406" cy="336"/>
              </a:xfrm>
              <a:prstGeom prst="ellipse">
                <a:avLst/>
              </a:prstGeom>
              <a:solidFill>
                <a:schemeClr val="accent1">
                  <a:lumMod val="40000"/>
                  <a:lumOff val="60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60 </a:t>
                </a:r>
                <a:r>
                  <a:rPr lang="en-US" altLang="zh-CN" dirty="0">
                    <a:ea typeface="宋体" charset="-122"/>
                  </a:rPr>
                  <a:t>80 </a:t>
                </a:r>
                <a:r>
                  <a:rPr lang="en-US" altLang="zh-CN" dirty="0">
                    <a:ea typeface="宋体" charset="-122"/>
                    <a:sym typeface="Symbol" pitchFamily="18" charset="2"/>
                  </a:rPr>
                  <a:t>90</a:t>
                </a:r>
                <a:endParaRPr lang="en-US" altLang="zh-CN" dirty="0">
                  <a:sym typeface="Symbol" pitchFamily="18" charset="2"/>
                </a:endParaRPr>
              </a:p>
            </p:txBody>
          </p:sp>
        </p:grpSp>
        <p:sp>
          <p:nvSpPr>
            <p:cNvPr id="95276" name="Line 68"/>
            <p:cNvSpPr>
              <a:spLocks noChangeShapeType="1"/>
            </p:cNvSpPr>
            <p:nvPr/>
          </p:nvSpPr>
          <p:spPr bwMode="auto">
            <a:xfrm>
              <a:off x="2976"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77" name="Line 69"/>
            <p:cNvSpPr>
              <a:spLocks noChangeShapeType="1"/>
            </p:cNvSpPr>
            <p:nvPr/>
          </p:nvSpPr>
          <p:spPr bwMode="auto">
            <a:xfrm>
              <a:off x="3312"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78" name="Line 70"/>
            <p:cNvSpPr>
              <a:spLocks noChangeShapeType="1"/>
            </p:cNvSpPr>
            <p:nvPr/>
          </p:nvSpPr>
          <p:spPr bwMode="auto">
            <a:xfrm>
              <a:off x="3648"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79" name="Line 71"/>
            <p:cNvSpPr>
              <a:spLocks noChangeShapeType="1"/>
            </p:cNvSpPr>
            <p:nvPr/>
          </p:nvSpPr>
          <p:spPr bwMode="auto">
            <a:xfrm>
              <a:off x="4368"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80" name="Line 72"/>
            <p:cNvSpPr>
              <a:spLocks noChangeShapeType="1"/>
            </p:cNvSpPr>
            <p:nvPr/>
          </p:nvSpPr>
          <p:spPr bwMode="auto">
            <a:xfrm>
              <a:off x="4704"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81" name="Line 73"/>
            <p:cNvSpPr>
              <a:spLocks noChangeShapeType="1"/>
            </p:cNvSpPr>
            <p:nvPr/>
          </p:nvSpPr>
          <p:spPr bwMode="auto">
            <a:xfrm>
              <a:off x="4992"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82" name="Line 74"/>
            <p:cNvSpPr>
              <a:spLocks noChangeShapeType="1"/>
            </p:cNvSpPr>
            <p:nvPr/>
          </p:nvSpPr>
          <p:spPr bwMode="auto">
            <a:xfrm>
              <a:off x="5280" y="1342"/>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91"/>
          <p:cNvGrpSpPr>
            <a:grpSpLocks/>
          </p:cNvGrpSpPr>
          <p:nvPr/>
        </p:nvGrpSpPr>
        <p:grpSpPr bwMode="auto">
          <a:xfrm>
            <a:off x="0" y="2568575"/>
            <a:ext cx="4570413" cy="1774825"/>
            <a:chOff x="0" y="1570"/>
            <a:chExt cx="2879" cy="1118"/>
          </a:xfrm>
        </p:grpSpPr>
        <p:grpSp>
          <p:nvGrpSpPr>
            <p:cNvPr id="95262" name="Group 59"/>
            <p:cNvGrpSpPr>
              <a:grpSpLocks/>
            </p:cNvGrpSpPr>
            <p:nvPr/>
          </p:nvGrpSpPr>
          <p:grpSpPr bwMode="auto">
            <a:xfrm>
              <a:off x="0" y="1570"/>
              <a:ext cx="2879" cy="1017"/>
              <a:chOff x="0" y="1570"/>
              <a:chExt cx="2879" cy="1017"/>
            </a:xfrm>
          </p:grpSpPr>
          <p:sp>
            <p:nvSpPr>
              <p:cNvPr id="95269" name="Oval 52"/>
              <p:cNvSpPr>
                <a:spLocks noChangeArrowheads="1"/>
              </p:cNvSpPr>
              <p:nvPr/>
            </p:nvSpPr>
            <p:spPr bwMode="auto">
              <a:xfrm>
                <a:off x="885" y="1570"/>
                <a:ext cx="1451" cy="336"/>
              </a:xfrm>
              <a:prstGeom prst="ellipse">
                <a:avLst/>
              </a:prstGeom>
              <a:solidFill>
                <a:srgbClr val="CCFFCC"/>
              </a:solidFill>
              <a:ln w="19050">
                <a:solidFill>
                  <a:schemeClr val="tx1"/>
                </a:solidFill>
                <a:round/>
                <a:headEnd/>
                <a:tailEnd/>
              </a:ln>
            </p:spPr>
            <p:txBody>
              <a:bodyPr wrap="none" anchor="ctr"/>
              <a:lstStyle/>
              <a:p>
                <a:pPr algn="ctr"/>
                <a:r>
                  <a:rPr lang="en-US" altLang="zh-CN" dirty="0">
                    <a:solidFill>
                      <a:srgbClr val="FF0000"/>
                    </a:solidFill>
                    <a:ea typeface="宋体" charset="-122"/>
                  </a:rPr>
                  <a:t>50</a:t>
                </a:r>
              </a:p>
            </p:txBody>
          </p:sp>
          <p:sp>
            <p:nvSpPr>
              <p:cNvPr id="95270" name="Line 53"/>
              <p:cNvSpPr>
                <a:spLocks noChangeShapeType="1"/>
              </p:cNvSpPr>
              <p:nvPr/>
            </p:nvSpPr>
            <p:spPr bwMode="auto">
              <a:xfrm flipH="1">
                <a:off x="1628" y="1752"/>
                <a:ext cx="209"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71" name="Line 54"/>
              <p:cNvSpPr>
                <a:spLocks noChangeShapeType="1"/>
              </p:cNvSpPr>
              <p:nvPr/>
            </p:nvSpPr>
            <p:spPr bwMode="auto">
              <a:xfrm flipH="1">
                <a:off x="657" y="1752"/>
                <a:ext cx="726"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72" name="Oval 55"/>
              <p:cNvSpPr>
                <a:spLocks noChangeArrowheads="1"/>
              </p:cNvSpPr>
              <p:nvPr/>
            </p:nvSpPr>
            <p:spPr bwMode="auto">
              <a:xfrm>
                <a:off x="0" y="2251"/>
                <a:ext cx="975"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20 40 </a:t>
                </a:r>
                <a:endParaRPr lang="en-US" altLang="zh-CN" dirty="0">
                  <a:solidFill>
                    <a:srgbClr val="FF0000"/>
                  </a:solidFill>
                  <a:ea typeface="宋体" charset="-122"/>
                  <a:sym typeface="Symbol" pitchFamily="18" charset="2"/>
                </a:endParaRPr>
              </a:p>
            </p:txBody>
          </p:sp>
          <p:sp>
            <p:nvSpPr>
              <p:cNvPr id="95273" name="Oval 56"/>
              <p:cNvSpPr>
                <a:spLocks noChangeArrowheads="1"/>
              </p:cNvSpPr>
              <p:nvPr/>
            </p:nvSpPr>
            <p:spPr bwMode="auto">
              <a:xfrm>
                <a:off x="1020" y="2250"/>
                <a:ext cx="998" cy="336"/>
              </a:xfrm>
              <a:prstGeom prst="ellipse">
                <a:avLst/>
              </a:prstGeom>
              <a:solidFill>
                <a:schemeClr val="accent1">
                  <a:lumMod val="40000"/>
                  <a:lumOff val="60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sym typeface="Symbol" pitchFamily="18" charset="2"/>
                  </a:rPr>
                  <a:t>60</a:t>
                </a:r>
                <a:endParaRPr lang="en-US" altLang="zh-CN" dirty="0">
                  <a:solidFill>
                    <a:srgbClr val="FF0000"/>
                  </a:solidFill>
                  <a:ea typeface="宋体" charset="-122"/>
                </a:endParaRPr>
              </a:p>
            </p:txBody>
          </p:sp>
          <p:sp>
            <p:nvSpPr>
              <p:cNvPr id="95274" name="Oval 58"/>
              <p:cNvSpPr>
                <a:spLocks noChangeArrowheads="1"/>
              </p:cNvSpPr>
              <p:nvPr/>
            </p:nvSpPr>
            <p:spPr bwMode="auto">
              <a:xfrm>
                <a:off x="2063" y="2250"/>
                <a:ext cx="816" cy="336"/>
              </a:xfrm>
              <a:prstGeom prst="ellipse">
                <a:avLst/>
              </a:prstGeom>
              <a:solidFill>
                <a:schemeClr val="accent1">
                  <a:lumMod val="40000"/>
                  <a:lumOff val="60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90</a:t>
                </a:r>
                <a:endParaRPr lang="en-US" altLang="zh-CN" dirty="0">
                  <a:sym typeface="Symbol" pitchFamily="18" charset="2"/>
                </a:endParaRPr>
              </a:p>
            </p:txBody>
          </p:sp>
          <p:sp>
            <p:nvSpPr>
              <p:cNvPr id="64" name="Line 53"/>
              <p:cNvSpPr>
                <a:spLocks noChangeShapeType="1"/>
              </p:cNvSpPr>
              <p:nvPr/>
            </p:nvSpPr>
            <p:spPr bwMode="auto">
              <a:xfrm>
                <a:off x="2082" y="1752"/>
                <a:ext cx="412" cy="5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grpSp>
        <p:sp>
          <p:nvSpPr>
            <p:cNvPr id="95263" name="Line 60"/>
            <p:cNvSpPr>
              <a:spLocks noChangeShapeType="1"/>
            </p:cNvSpPr>
            <p:nvPr/>
          </p:nvSpPr>
          <p:spPr bwMode="auto">
            <a:xfrm>
              <a:off x="1184"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4" name="Line 61"/>
            <p:cNvSpPr>
              <a:spLocks noChangeShapeType="1"/>
            </p:cNvSpPr>
            <p:nvPr/>
          </p:nvSpPr>
          <p:spPr bwMode="auto">
            <a:xfrm>
              <a:off x="1520"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5" name="Line 62"/>
            <p:cNvSpPr>
              <a:spLocks noChangeShapeType="1"/>
            </p:cNvSpPr>
            <p:nvPr/>
          </p:nvSpPr>
          <p:spPr bwMode="auto">
            <a:xfrm>
              <a:off x="1856"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6" name="Line 77"/>
            <p:cNvSpPr>
              <a:spLocks noChangeShapeType="1"/>
            </p:cNvSpPr>
            <p:nvPr/>
          </p:nvSpPr>
          <p:spPr bwMode="auto">
            <a:xfrm>
              <a:off x="112"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7" name="Line 78"/>
            <p:cNvSpPr>
              <a:spLocks noChangeShapeType="1"/>
            </p:cNvSpPr>
            <p:nvPr/>
          </p:nvSpPr>
          <p:spPr bwMode="auto">
            <a:xfrm>
              <a:off x="448"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8" name="Line 79"/>
            <p:cNvSpPr>
              <a:spLocks noChangeShapeType="1"/>
            </p:cNvSpPr>
            <p:nvPr/>
          </p:nvSpPr>
          <p:spPr bwMode="auto">
            <a:xfrm>
              <a:off x="784" y="2448"/>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5243" name="Line 80"/>
          <p:cNvSpPr>
            <a:spLocks noChangeShapeType="1"/>
          </p:cNvSpPr>
          <p:nvPr/>
        </p:nvSpPr>
        <p:spPr bwMode="auto">
          <a:xfrm>
            <a:off x="571500" y="2057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4" name="Line 81"/>
          <p:cNvSpPr>
            <a:spLocks noChangeShapeType="1"/>
          </p:cNvSpPr>
          <p:nvPr/>
        </p:nvSpPr>
        <p:spPr bwMode="auto">
          <a:xfrm>
            <a:off x="1104900" y="2057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45" name="Line 82"/>
          <p:cNvSpPr>
            <a:spLocks noChangeShapeType="1"/>
          </p:cNvSpPr>
          <p:nvPr/>
        </p:nvSpPr>
        <p:spPr bwMode="auto">
          <a:xfrm>
            <a:off x="1638300" y="20574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7" name="Group 90"/>
          <p:cNvGrpSpPr>
            <a:grpSpLocks/>
          </p:cNvGrpSpPr>
          <p:nvPr/>
        </p:nvGrpSpPr>
        <p:grpSpPr bwMode="auto">
          <a:xfrm>
            <a:off x="4752975" y="2613025"/>
            <a:ext cx="4391025" cy="1806575"/>
            <a:chOff x="2994" y="1598"/>
            <a:chExt cx="2766" cy="1138"/>
          </a:xfrm>
        </p:grpSpPr>
        <p:sp>
          <p:nvSpPr>
            <p:cNvPr id="95248" name="Oval 24"/>
            <p:cNvSpPr>
              <a:spLocks noChangeArrowheads="1"/>
            </p:cNvSpPr>
            <p:nvPr/>
          </p:nvSpPr>
          <p:spPr bwMode="auto">
            <a:xfrm>
              <a:off x="3766" y="1598"/>
              <a:ext cx="1451" cy="336"/>
            </a:xfrm>
            <a:prstGeom prst="ellipse">
              <a:avLst/>
            </a:prstGeom>
            <a:solidFill>
              <a:srgbClr val="CCFFCC"/>
            </a:solidFill>
            <a:ln w="19050">
              <a:solidFill>
                <a:schemeClr val="tx1"/>
              </a:solidFill>
              <a:round/>
              <a:headEnd/>
              <a:tailEnd/>
            </a:ln>
          </p:spPr>
          <p:txBody>
            <a:bodyPr wrap="none" anchor="ctr"/>
            <a:lstStyle/>
            <a:p>
              <a:pPr algn="ctr"/>
              <a:r>
                <a:rPr lang="en-US" altLang="zh-CN">
                  <a:solidFill>
                    <a:srgbClr val="FF0000"/>
                  </a:solidFill>
                  <a:ea typeface="宋体" charset="-122"/>
                </a:rPr>
                <a:t>50  80</a:t>
              </a:r>
            </a:p>
          </p:txBody>
        </p:sp>
        <p:sp>
          <p:nvSpPr>
            <p:cNvPr id="95249" name="Line 25"/>
            <p:cNvSpPr>
              <a:spLocks noChangeShapeType="1"/>
            </p:cNvSpPr>
            <p:nvPr/>
          </p:nvSpPr>
          <p:spPr bwMode="auto">
            <a:xfrm>
              <a:off x="4493" y="1780"/>
              <a:ext cx="16"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50" name="Line 26"/>
            <p:cNvSpPr>
              <a:spLocks noChangeShapeType="1"/>
            </p:cNvSpPr>
            <p:nvPr/>
          </p:nvSpPr>
          <p:spPr bwMode="auto">
            <a:xfrm flipH="1">
              <a:off x="3538" y="1734"/>
              <a:ext cx="568" cy="7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1" name="Oval 27"/>
            <p:cNvSpPr>
              <a:spLocks noChangeArrowheads="1"/>
            </p:cNvSpPr>
            <p:nvPr/>
          </p:nvSpPr>
          <p:spPr bwMode="auto">
            <a:xfrm>
              <a:off x="2994" y="2278"/>
              <a:ext cx="1102"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20  40</a:t>
              </a:r>
            </a:p>
          </p:txBody>
        </p:sp>
        <p:sp>
          <p:nvSpPr>
            <p:cNvPr id="95252" name="Oval 28"/>
            <p:cNvSpPr>
              <a:spLocks noChangeArrowheads="1"/>
            </p:cNvSpPr>
            <p:nvPr/>
          </p:nvSpPr>
          <p:spPr bwMode="auto">
            <a:xfrm>
              <a:off x="4128" y="2278"/>
              <a:ext cx="771" cy="336"/>
            </a:xfrm>
            <a:prstGeom prst="ellipse">
              <a:avLst/>
            </a:prstGeom>
            <a:solidFill>
              <a:schemeClr val="accent1">
                <a:lumMod val="40000"/>
                <a:lumOff val="60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60</a:t>
              </a:r>
              <a:endParaRPr lang="en-US" altLang="zh-CN" dirty="0">
                <a:sym typeface="Symbol" pitchFamily="18" charset="2"/>
              </a:endParaRPr>
            </a:p>
          </p:txBody>
        </p:sp>
        <p:sp>
          <p:nvSpPr>
            <p:cNvPr id="95253" name="Line 34"/>
            <p:cNvSpPr>
              <a:spLocks noChangeShapeType="1"/>
            </p:cNvSpPr>
            <p:nvPr/>
          </p:nvSpPr>
          <p:spPr bwMode="auto">
            <a:xfrm>
              <a:off x="4923" y="1780"/>
              <a:ext cx="384" cy="5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54" name="Oval 31"/>
            <p:cNvSpPr>
              <a:spLocks noChangeArrowheads="1"/>
            </p:cNvSpPr>
            <p:nvPr/>
          </p:nvSpPr>
          <p:spPr bwMode="auto">
            <a:xfrm>
              <a:off x="4944" y="2278"/>
              <a:ext cx="816" cy="336"/>
            </a:xfrm>
            <a:prstGeom prst="ellipse">
              <a:avLst/>
            </a:prstGeom>
            <a:solidFill>
              <a:schemeClr val="accent1">
                <a:lumMod val="40000"/>
                <a:lumOff val="6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90</a:t>
              </a:r>
              <a:endParaRPr lang="en-US" altLang="zh-CN">
                <a:sym typeface="Symbol" pitchFamily="18" charset="2"/>
              </a:endParaRPr>
            </a:p>
          </p:txBody>
        </p:sp>
        <p:sp>
          <p:nvSpPr>
            <p:cNvPr id="95255" name="Line 83"/>
            <p:cNvSpPr>
              <a:spLocks noChangeShapeType="1"/>
            </p:cNvSpPr>
            <p:nvPr/>
          </p:nvSpPr>
          <p:spPr bwMode="auto">
            <a:xfrm>
              <a:off x="3168"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56" name="Line 84"/>
            <p:cNvSpPr>
              <a:spLocks noChangeShapeType="1"/>
            </p:cNvSpPr>
            <p:nvPr/>
          </p:nvSpPr>
          <p:spPr bwMode="auto">
            <a:xfrm>
              <a:off x="3504"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57" name="Line 85"/>
            <p:cNvSpPr>
              <a:spLocks noChangeShapeType="1"/>
            </p:cNvSpPr>
            <p:nvPr/>
          </p:nvSpPr>
          <p:spPr bwMode="auto">
            <a:xfrm>
              <a:off x="3840"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58" name="Line 86"/>
            <p:cNvSpPr>
              <a:spLocks noChangeShapeType="1"/>
            </p:cNvSpPr>
            <p:nvPr/>
          </p:nvSpPr>
          <p:spPr bwMode="auto">
            <a:xfrm>
              <a:off x="4368"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59" name="Line 87"/>
            <p:cNvSpPr>
              <a:spLocks noChangeShapeType="1"/>
            </p:cNvSpPr>
            <p:nvPr/>
          </p:nvSpPr>
          <p:spPr bwMode="auto">
            <a:xfrm>
              <a:off x="4704"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0" name="Line 88"/>
            <p:cNvSpPr>
              <a:spLocks noChangeShapeType="1"/>
            </p:cNvSpPr>
            <p:nvPr/>
          </p:nvSpPr>
          <p:spPr bwMode="auto">
            <a:xfrm>
              <a:off x="5184"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5261" name="Line 89"/>
            <p:cNvSpPr>
              <a:spLocks noChangeShapeType="1"/>
            </p:cNvSpPr>
            <p:nvPr/>
          </p:nvSpPr>
          <p:spPr bwMode="auto">
            <a:xfrm>
              <a:off x="5520" y="2496"/>
              <a:ext cx="0" cy="24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9996" name="Rectangle 92"/>
          <p:cNvSpPr>
            <a:spLocks noChangeArrowheads="1"/>
          </p:cNvSpPr>
          <p:nvPr/>
        </p:nvSpPr>
        <p:spPr bwMode="auto">
          <a:xfrm>
            <a:off x="250825" y="4824413"/>
            <a:ext cx="8763000" cy="2066925"/>
          </a:xfrm>
          <a:prstGeom prst="rect">
            <a:avLst/>
          </a:prstGeom>
          <a:solidFill>
            <a:schemeClr val="accent1">
              <a:lumMod val="20000"/>
              <a:lumOff val="80000"/>
            </a:schemeClr>
          </a:solidFill>
          <a:ln w="9525">
            <a:solidFill>
              <a:srgbClr val="0000FF"/>
            </a:solidFill>
            <a:miter lim="800000"/>
            <a:headEnd/>
            <a:tailEnd/>
          </a:ln>
        </p:spPr>
        <p:txBody>
          <a:bodyPr>
            <a:spAutoFit/>
          </a:bodyPr>
          <a:lstStyle/>
          <a:p>
            <a:pPr>
              <a:spcBef>
                <a:spcPct val="20000"/>
              </a:spcBef>
            </a:pPr>
            <a:r>
              <a:rPr lang="zh-CN" altLang="en-US" dirty="0">
                <a:solidFill>
                  <a:srgbClr val="FF0000"/>
                </a:solidFill>
              </a:rPr>
              <a:t>方法：</a:t>
            </a:r>
            <a:r>
              <a:rPr lang="zh-CN" altLang="en-US" dirty="0">
                <a:solidFill>
                  <a:srgbClr val="0000FF"/>
                </a:solidFill>
              </a:rPr>
              <a:t>结点分裂</a:t>
            </a:r>
            <a:r>
              <a:rPr lang="en-US" altLang="zh-CN" dirty="0"/>
              <a:t>, </a:t>
            </a:r>
            <a:r>
              <a:rPr lang="zh-CN" altLang="en-US" dirty="0"/>
              <a:t>令 </a:t>
            </a:r>
            <a:r>
              <a:rPr lang="en-US" altLang="zh-CN" dirty="0">
                <a:solidFill>
                  <a:srgbClr val="FF0000"/>
                </a:solidFill>
              </a:rPr>
              <a:t>s = </a:t>
            </a:r>
            <a:r>
              <a:rPr lang="en-US" altLang="zh-CN" dirty="0">
                <a:solidFill>
                  <a:srgbClr val="FF0000"/>
                </a:solidFill>
                <a:sym typeface="Symbol" pitchFamily="18" charset="2"/>
              </a:rPr>
              <a:t></a:t>
            </a:r>
            <a:r>
              <a:rPr lang="en-US" altLang="zh-CN" dirty="0">
                <a:solidFill>
                  <a:srgbClr val="FF0000"/>
                </a:solidFill>
              </a:rPr>
              <a:t>m/2</a:t>
            </a:r>
            <a:r>
              <a:rPr lang="en-US" altLang="zh-CN" dirty="0">
                <a:solidFill>
                  <a:srgbClr val="FF0000"/>
                </a:solidFill>
                <a:sym typeface="Symbol" pitchFamily="18" charset="2"/>
              </a:rPr>
              <a:t></a:t>
            </a:r>
            <a:r>
              <a:rPr lang="en-US" altLang="zh-CN" dirty="0"/>
              <a:t>, </a:t>
            </a:r>
            <a:endParaRPr lang="zh-CN" altLang="en-US" dirty="0"/>
          </a:p>
          <a:p>
            <a:pPr>
              <a:spcBef>
                <a:spcPct val="20000"/>
              </a:spcBef>
            </a:pPr>
            <a:r>
              <a:rPr lang="zh-CN" altLang="en-US" dirty="0"/>
              <a:t>    原结点中保留：</a:t>
            </a:r>
            <a:r>
              <a:rPr lang="zh-CN" altLang="en-US" dirty="0">
                <a:solidFill>
                  <a:srgbClr val="FF0000"/>
                </a:solidFill>
              </a:rPr>
              <a:t>（</a:t>
            </a:r>
            <a:r>
              <a:rPr lang="en-US" altLang="zh-CN" dirty="0">
                <a:solidFill>
                  <a:srgbClr val="FF0000"/>
                </a:solidFill>
              </a:rPr>
              <a:t>P</a:t>
            </a:r>
            <a:r>
              <a:rPr lang="en-US" altLang="zh-CN" baseline="-25000" dirty="0">
                <a:solidFill>
                  <a:srgbClr val="FF0000"/>
                </a:solidFill>
              </a:rPr>
              <a:t>0</a:t>
            </a:r>
            <a:r>
              <a:rPr lang="en-US" altLang="zh-CN" dirty="0">
                <a:solidFill>
                  <a:srgbClr val="FF0000"/>
                </a:solidFill>
              </a:rPr>
              <a:t>, K</a:t>
            </a:r>
            <a:r>
              <a:rPr lang="en-US" altLang="zh-CN" baseline="-25000" dirty="0">
                <a:solidFill>
                  <a:srgbClr val="FF0000"/>
                </a:solidFill>
              </a:rPr>
              <a:t>1</a:t>
            </a:r>
            <a:r>
              <a:rPr lang="en-US" altLang="zh-CN" dirty="0">
                <a:solidFill>
                  <a:srgbClr val="FF0000"/>
                </a:solidFill>
              </a:rPr>
              <a:t>, ……  , </a:t>
            </a:r>
            <a:r>
              <a:rPr lang="zh-CN" altLang="en-US" dirty="0">
                <a:solidFill>
                  <a:srgbClr val="FF0000"/>
                </a:solidFill>
              </a:rPr>
              <a:t> </a:t>
            </a:r>
            <a:r>
              <a:rPr lang="en-US" altLang="zh-CN" dirty="0">
                <a:solidFill>
                  <a:srgbClr val="FF0000"/>
                </a:solidFill>
              </a:rPr>
              <a:t>K</a:t>
            </a:r>
            <a:r>
              <a:rPr lang="en-US" altLang="zh-CN" baseline="-25000" dirty="0">
                <a:solidFill>
                  <a:srgbClr val="FF0000"/>
                </a:solidFill>
              </a:rPr>
              <a:t>s-1</a:t>
            </a:r>
            <a:r>
              <a:rPr lang="en-US" altLang="zh-CN" dirty="0">
                <a:solidFill>
                  <a:srgbClr val="FF0000"/>
                </a:solidFill>
              </a:rPr>
              <a:t>, P</a:t>
            </a:r>
            <a:r>
              <a:rPr lang="en-US" altLang="zh-CN" baseline="-25000" dirty="0">
                <a:solidFill>
                  <a:srgbClr val="FF0000"/>
                </a:solidFill>
              </a:rPr>
              <a:t>s-1</a:t>
            </a:r>
            <a:r>
              <a:rPr lang="zh-CN" altLang="en-US" dirty="0">
                <a:solidFill>
                  <a:srgbClr val="FF0000"/>
                </a:solidFill>
              </a:rPr>
              <a:t>）</a:t>
            </a:r>
            <a:r>
              <a:rPr lang="zh-CN" altLang="en-US" dirty="0">
                <a:solidFill>
                  <a:srgbClr val="A50021"/>
                </a:solidFill>
              </a:rPr>
              <a:t>；</a:t>
            </a:r>
            <a:endParaRPr lang="zh-CN" altLang="en-US" dirty="0"/>
          </a:p>
          <a:p>
            <a:pPr>
              <a:spcBef>
                <a:spcPct val="20000"/>
              </a:spcBef>
            </a:pPr>
            <a:r>
              <a:rPr lang="zh-CN" altLang="en-US" dirty="0"/>
              <a:t>    建新结点：</a:t>
            </a:r>
            <a:r>
              <a:rPr lang="zh-CN" altLang="en-US" dirty="0">
                <a:solidFill>
                  <a:srgbClr val="FF0000"/>
                </a:solidFill>
              </a:rPr>
              <a:t>（</a:t>
            </a:r>
            <a:r>
              <a:rPr lang="en-US" altLang="zh-CN" dirty="0">
                <a:solidFill>
                  <a:srgbClr val="FF0000"/>
                </a:solidFill>
              </a:rPr>
              <a:t>P</a:t>
            </a:r>
            <a:r>
              <a:rPr lang="en-US" altLang="zh-CN" baseline="-25000" dirty="0">
                <a:solidFill>
                  <a:srgbClr val="FF0000"/>
                </a:solidFill>
              </a:rPr>
              <a:t>s</a:t>
            </a:r>
            <a:r>
              <a:rPr lang="en-US" altLang="zh-CN" dirty="0">
                <a:solidFill>
                  <a:srgbClr val="FF0000"/>
                </a:solidFill>
              </a:rPr>
              <a:t>, K</a:t>
            </a:r>
            <a:r>
              <a:rPr lang="en-US" altLang="zh-CN" baseline="-25000" dirty="0">
                <a:solidFill>
                  <a:srgbClr val="FF0000"/>
                </a:solidFill>
              </a:rPr>
              <a:t>s+1</a:t>
            </a:r>
            <a:r>
              <a:rPr lang="en-US" altLang="zh-CN" dirty="0">
                <a:solidFill>
                  <a:srgbClr val="FF0000"/>
                </a:solidFill>
              </a:rPr>
              <a:t>, ……  , </a:t>
            </a:r>
            <a:r>
              <a:rPr lang="en-US" altLang="zh-CN" dirty="0" err="1">
                <a:solidFill>
                  <a:srgbClr val="FF0000"/>
                </a:solidFill>
              </a:rPr>
              <a:t>K</a:t>
            </a:r>
            <a:r>
              <a:rPr lang="en-US" altLang="zh-CN" baseline="-25000" dirty="0" err="1">
                <a:solidFill>
                  <a:srgbClr val="FF0000"/>
                </a:solidFill>
              </a:rPr>
              <a:t>n</a:t>
            </a:r>
            <a:r>
              <a:rPr lang="en-US" altLang="zh-CN" dirty="0">
                <a:solidFill>
                  <a:srgbClr val="FF0000"/>
                </a:solidFill>
              </a:rPr>
              <a:t>, </a:t>
            </a:r>
            <a:r>
              <a:rPr lang="en-US" altLang="zh-CN" dirty="0" err="1">
                <a:solidFill>
                  <a:srgbClr val="FF0000"/>
                </a:solidFill>
              </a:rPr>
              <a:t>P</a:t>
            </a:r>
            <a:r>
              <a:rPr lang="en-US" altLang="zh-CN" baseline="-25000" dirty="0" err="1">
                <a:solidFill>
                  <a:srgbClr val="FF0000"/>
                </a:solidFill>
              </a:rPr>
              <a:t>n</a:t>
            </a:r>
            <a:r>
              <a:rPr lang="zh-CN" altLang="en-US" dirty="0">
                <a:solidFill>
                  <a:srgbClr val="FF0000"/>
                </a:solidFill>
              </a:rPr>
              <a:t>）</a:t>
            </a:r>
            <a:r>
              <a:rPr lang="zh-CN" altLang="en-US" dirty="0">
                <a:solidFill>
                  <a:srgbClr val="A50021"/>
                </a:solidFill>
              </a:rPr>
              <a:t>；</a:t>
            </a:r>
          </a:p>
          <a:p>
            <a:pPr>
              <a:spcBef>
                <a:spcPct val="20000"/>
              </a:spcBef>
            </a:pPr>
            <a:r>
              <a:rPr lang="zh-CN" altLang="en-US" dirty="0"/>
              <a:t>    </a:t>
            </a:r>
            <a:r>
              <a:rPr lang="zh-CN" altLang="en-US" dirty="0">
                <a:solidFill>
                  <a:srgbClr val="FF0000"/>
                </a:solidFill>
              </a:rPr>
              <a:t>将（</a:t>
            </a:r>
            <a:r>
              <a:rPr lang="en-US" altLang="zh-CN" dirty="0">
                <a:solidFill>
                  <a:srgbClr val="FF0000"/>
                </a:solidFill>
              </a:rPr>
              <a:t>Ks, p</a:t>
            </a:r>
            <a:r>
              <a:rPr lang="zh-CN" altLang="en-US" dirty="0">
                <a:solidFill>
                  <a:srgbClr val="FF0000"/>
                </a:solidFill>
              </a:rPr>
              <a:t>）插入双亲结点</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9952">
                                            <p:txEl>
                                              <p:pRg st="0" end="0"/>
                                            </p:txEl>
                                          </p:spTgt>
                                        </p:tgtEl>
                                        <p:attrNameLst>
                                          <p:attrName>style.visibility</p:attrName>
                                        </p:attrNameLst>
                                      </p:cBhvr>
                                      <p:to>
                                        <p:strVal val="visible"/>
                                      </p:to>
                                    </p:set>
                                    <p:animEffect transition="in" filter="wipe(left)">
                                      <p:cBhvr>
                                        <p:cTn id="13" dur="500"/>
                                        <p:tgtEl>
                                          <p:spTgt spid="379952">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379996"/>
                                        </p:tgtEl>
                                        <p:attrNameLst>
                                          <p:attrName>style.visibility</p:attrName>
                                        </p:attrNameLst>
                                      </p:cBhvr>
                                      <p:to>
                                        <p:strVal val="visible"/>
                                      </p:to>
                                    </p:set>
                                    <p:animEffect transition="in" filter="barn(inHorizontal)">
                                      <p:cBhvr>
                                        <p:cTn id="29" dur="500"/>
                                        <p:tgtEl>
                                          <p:spTgt spid="379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52" grpId="0" build="p" autoUpdateAnimBg="0"/>
      <p:bldP spid="379996"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250825" y="188913"/>
            <a:ext cx="8642350" cy="5184775"/>
          </a:xfrm>
        </p:spPr>
        <p:txBody>
          <a:bodyPr/>
          <a:lstStyle/>
          <a:p>
            <a:pPr eaLnBrk="1" hangingPunct="1"/>
            <a:r>
              <a:rPr lang="zh-CN" altLang="en-US"/>
              <a:t>情况</a:t>
            </a:r>
            <a:r>
              <a:rPr lang="en-US" altLang="zh-CN"/>
              <a:t>3</a:t>
            </a:r>
            <a:r>
              <a:rPr lang="zh-CN" altLang="en-US"/>
              <a:t>： </a:t>
            </a:r>
            <a:r>
              <a:rPr lang="en-US" altLang="zh-CN">
                <a:solidFill>
                  <a:srgbClr val="FF0000"/>
                </a:solidFill>
              </a:rPr>
              <a:t>3</a:t>
            </a:r>
            <a:r>
              <a:rPr lang="zh-CN" altLang="en-US">
                <a:solidFill>
                  <a:srgbClr val="FF0000"/>
                </a:solidFill>
              </a:rPr>
              <a:t>阶</a:t>
            </a:r>
            <a:r>
              <a:rPr lang="en-US" altLang="zh-CN">
                <a:solidFill>
                  <a:srgbClr val="FF0000"/>
                </a:solidFill>
              </a:rPr>
              <a:t>B</a:t>
            </a:r>
            <a:r>
              <a:rPr lang="zh-CN" altLang="en-US">
                <a:solidFill>
                  <a:srgbClr val="FF0000"/>
                </a:solidFill>
              </a:rPr>
              <a:t>－树</a:t>
            </a:r>
            <a:r>
              <a:rPr lang="en-US" altLang="zh-CN"/>
              <a:t>, </a:t>
            </a:r>
            <a:r>
              <a:rPr lang="zh-CN" altLang="en-US"/>
              <a:t>再插入</a:t>
            </a:r>
            <a:r>
              <a:rPr lang="en-US" altLang="zh-CN"/>
              <a:t>30</a:t>
            </a:r>
          </a:p>
        </p:txBody>
      </p:sp>
      <p:sp>
        <p:nvSpPr>
          <p:cNvPr id="58" name="灯片编号占位符 5"/>
          <p:cNvSpPr>
            <a:spLocks noGrp="1"/>
          </p:cNvSpPr>
          <p:nvPr>
            <p:ph type="sldNum" sz="quarter" idx="11"/>
          </p:nvPr>
        </p:nvSpPr>
        <p:spPr/>
        <p:txBody>
          <a:bodyPr/>
          <a:lstStyle/>
          <a:p>
            <a:pPr>
              <a:defRPr/>
            </a:pPr>
            <a:fld id="{C090DE95-A29C-449F-A2B2-98FCA4F67283}" type="slidenum">
              <a:rPr lang="en-US" altLang="zh-CN"/>
              <a:pPr>
                <a:defRPr/>
              </a:pPr>
              <a:t>117</a:t>
            </a:fld>
            <a:endParaRPr lang="en-US" altLang="zh-CN"/>
          </a:p>
        </p:txBody>
      </p:sp>
      <p:grpSp>
        <p:nvGrpSpPr>
          <p:cNvPr id="96260" name="Group 21"/>
          <p:cNvGrpSpPr>
            <a:grpSpLocks/>
          </p:cNvGrpSpPr>
          <p:nvPr/>
        </p:nvGrpSpPr>
        <p:grpSpPr bwMode="auto">
          <a:xfrm>
            <a:off x="0" y="1472778"/>
            <a:ext cx="4175125" cy="1614487"/>
            <a:chOff x="113" y="663"/>
            <a:chExt cx="2630" cy="1017"/>
          </a:xfrm>
          <a:solidFill>
            <a:schemeClr val="bg2"/>
          </a:solidFill>
        </p:grpSpPr>
        <p:sp>
          <p:nvSpPr>
            <p:cNvPr id="96306" name="Oval 5"/>
            <p:cNvSpPr>
              <a:spLocks noChangeArrowheads="1"/>
            </p:cNvSpPr>
            <p:nvPr/>
          </p:nvSpPr>
          <p:spPr bwMode="auto">
            <a:xfrm>
              <a:off x="748" y="663"/>
              <a:ext cx="1451"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50  80</a:t>
              </a:r>
            </a:p>
          </p:txBody>
        </p:sp>
        <p:sp>
          <p:nvSpPr>
            <p:cNvPr id="96307" name="Line 6"/>
            <p:cNvSpPr>
              <a:spLocks noChangeShapeType="1"/>
            </p:cNvSpPr>
            <p:nvPr/>
          </p:nvSpPr>
          <p:spPr bwMode="auto">
            <a:xfrm>
              <a:off x="1474" y="845"/>
              <a:ext cx="16" cy="635"/>
            </a:xfrm>
            <a:prstGeom prst="line">
              <a:avLst/>
            </a:prstGeom>
            <a:grpFill/>
            <a:ln w="38100">
              <a:solidFill>
                <a:schemeClr val="tx1"/>
              </a:solidFill>
              <a:round/>
              <a:headEnd/>
              <a:tailEnd/>
            </a:ln>
          </p:spPr>
          <p:txBody>
            <a:bodyPr>
              <a:spAutoFit/>
            </a:bodyPr>
            <a:lstStyle/>
            <a:p>
              <a:endParaRPr lang="zh-CN" altLang="en-US"/>
            </a:p>
          </p:txBody>
        </p:sp>
        <p:sp>
          <p:nvSpPr>
            <p:cNvPr id="96308" name="Line 7"/>
            <p:cNvSpPr>
              <a:spLocks noChangeShapeType="1"/>
            </p:cNvSpPr>
            <p:nvPr/>
          </p:nvSpPr>
          <p:spPr bwMode="auto">
            <a:xfrm flipH="1">
              <a:off x="657" y="799"/>
              <a:ext cx="454" cy="726"/>
            </a:xfrm>
            <a:prstGeom prst="line">
              <a:avLst/>
            </a:prstGeom>
            <a:grpFill/>
            <a:ln w="38100">
              <a:solidFill>
                <a:schemeClr val="tx1"/>
              </a:solidFill>
              <a:round/>
              <a:headEnd/>
              <a:tailEnd/>
            </a:ln>
          </p:spPr>
          <p:txBody>
            <a:bodyPr wrap="none" anchor="ctr"/>
            <a:lstStyle/>
            <a:p>
              <a:endParaRPr lang="zh-CN" altLang="en-US"/>
            </a:p>
          </p:txBody>
        </p:sp>
        <p:sp>
          <p:nvSpPr>
            <p:cNvPr id="96309" name="Oval 8"/>
            <p:cNvSpPr>
              <a:spLocks noChangeArrowheads="1"/>
            </p:cNvSpPr>
            <p:nvPr/>
          </p:nvSpPr>
          <p:spPr bwMode="auto">
            <a:xfrm>
              <a:off x="113" y="1343"/>
              <a:ext cx="953"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a:solidFill>
                    <a:srgbClr val="FF0000"/>
                  </a:solidFill>
                  <a:ea typeface="宋体" charset="-122"/>
                </a:rPr>
                <a:t>20  40</a:t>
              </a:r>
            </a:p>
          </p:txBody>
        </p:sp>
        <p:sp>
          <p:nvSpPr>
            <p:cNvPr id="96310" name="Oval 9"/>
            <p:cNvSpPr>
              <a:spLocks noChangeArrowheads="1"/>
            </p:cNvSpPr>
            <p:nvPr/>
          </p:nvSpPr>
          <p:spPr bwMode="auto">
            <a:xfrm>
              <a:off x="1111" y="1344"/>
              <a:ext cx="771"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60</a:t>
              </a:r>
            </a:p>
          </p:txBody>
        </p:sp>
        <p:sp>
          <p:nvSpPr>
            <p:cNvPr id="96311" name="Line 10"/>
            <p:cNvSpPr>
              <a:spLocks noChangeShapeType="1"/>
            </p:cNvSpPr>
            <p:nvPr/>
          </p:nvSpPr>
          <p:spPr bwMode="auto">
            <a:xfrm>
              <a:off x="1837" y="845"/>
              <a:ext cx="589" cy="589"/>
            </a:xfrm>
            <a:prstGeom prst="line">
              <a:avLst/>
            </a:prstGeom>
            <a:grpFill/>
            <a:ln w="38100">
              <a:solidFill>
                <a:schemeClr val="tx1"/>
              </a:solidFill>
              <a:round/>
              <a:headEnd/>
              <a:tailEnd/>
            </a:ln>
          </p:spPr>
          <p:txBody>
            <a:bodyPr>
              <a:spAutoFit/>
            </a:bodyPr>
            <a:lstStyle/>
            <a:p>
              <a:endParaRPr lang="zh-CN" altLang="en-US"/>
            </a:p>
          </p:txBody>
        </p:sp>
        <p:sp>
          <p:nvSpPr>
            <p:cNvPr id="96312" name="Oval 11"/>
            <p:cNvSpPr>
              <a:spLocks noChangeArrowheads="1"/>
            </p:cNvSpPr>
            <p:nvPr/>
          </p:nvSpPr>
          <p:spPr bwMode="auto">
            <a:xfrm>
              <a:off x="1927" y="1344"/>
              <a:ext cx="816" cy="336"/>
            </a:xfrm>
            <a:prstGeom prst="ellipse">
              <a:avLst/>
            </a:prstGeom>
            <a:solidFill>
              <a:schemeClr val="accent3">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sym typeface="Symbol" pitchFamily="18" charset="2"/>
                </a:rPr>
                <a:t>90</a:t>
              </a:r>
              <a:endParaRPr lang="en-US" altLang="zh-CN" dirty="0">
                <a:solidFill>
                  <a:srgbClr val="FF0000"/>
                </a:solidFill>
                <a:sym typeface="Symbol" pitchFamily="18" charset="2"/>
              </a:endParaRPr>
            </a:p>
          </p:txBody>
        </p:sp>
      </p:grpSp>
      <p:sp>
        <p:nvSpPr>
          <p:cNvPr id="96261" name="Line 50"/>
          <p:cNvSpPr>
            <a:spLocks noChangeShapeType="1"/>
          </p:cNvSpPr>
          <p:nvPr/>
        </p:nvSpPr>
        <p:spPr bwMode="auto">
          <a:xfrm>
            <a:off x="2286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2" name="Line 51"/>
          <p:cNvSpPr>
            <a:spLocks noChangeShapeType="1"/>
          </p:cNvSpPr>
          <p:nvPr/>
        </p:nvSpPr>
        <p:spPr bwMode="auto">
          <a:xfrm>
            <a:off x="7620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3" name="Line 52"/>
          <p:cNvSpPr>
            <a:spLocks noChangeShapeType="1"/>
          </p:cNvSpPr>
          <p:nvPr/>
        </p:nvSpPr>
        <p:spPr bwMode="auto">
          <a:xfrm>
            <a:off x="12954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4" name="Line 53"/>
          <p:cNvSpPr>
            <a:spLocks noChangeShapeType="1"/>
          </p:cNvSpPr>
          <p:nvPr/>
        </p:nvSpPr>
        <p:spPr bwMode="auto">
          <a:xfrm>
            <a:off x="19812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5" name="Line 54"/>
          <p:cNvSpPr>
            <a:spLocks noChangeShapeType="1"/>
          </p:cNvSpPr>
          <p:nvPr/>
        </p:nvSpPr>
        <p:spPr bwMode="auto">
          <a:xfrm>
            <a:off x="25146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6" name="Line 55"/>
          <p:cNvSpPr>
            <a:spLocks noChangeShapeType="1"/>
          </p:cNvSpPr>
          <p:nvPr/>
        </p:nvSpPr>
        <p:spPr bwMode="auto">
          <a:xfrm>
            <a:off x="32004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7" name="Line 56"/>
          <p:cNvSpPr>
            <a:spLocks noChangeShapeType="1"/>
          </p:cNvSpPr>
          <p:nvPr/>
        </p:nvSpPr>
        <p:spPr bwMode="auto">
          <a:xfrm>
            <a:off x="3733800" y="2858665"/>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3" name="Group 73"/>
          <p:cNvGrpSpPr>
            <a:grpSpLocks/>
          </p:cNvGrpSpPr>
          <p:nvPr/>
        </p:nvGrpSpPr>
        <p:grpSpPr bwMode="auto">
          <a:xfrm>
            <a:off x="4356100" y="1474365"/>
            <a:ext cx="4787900" cy="1765300"/>
            <a:chOff x="2744" y="664"/>
            <a:chExt cx="3016" cy="1112"/>
          </a:xfrm>
        </p:grpSpPr>
        <p:grpSp>
          <p:nvGrpSpPr>
            <p:cNvPr id="96290" name="Group 31"/>
            <p:cNvGrpSpPr>
              <a:grpSpLocks/>
            </p:cNvGrpSpPr>
            <p:nvPr/>
          </p:nvGrpSpPr>
          <p:grpSpPr bwMode="auto">
            <a:xfrm>
              <a:off x="2744" y="664"/>
              <a:ext cx="3016" cy="1016"/>
              <a:chOff x="2744" y="618"/>
              <a:chExt cx="3016" cy="1016"/>
            </a:xfrm>
          </p:grpSpPr>
          <p:sp>
            <p:nvSpPr>
              <p:cNvPr id="96299" name="Oval 24"/>
              <p:cNvSpPr>
                <a:spLocks noChangeArrowheads="1"/>
              </p:cNvSpPr>
              <p:nvPr/>
            </p:nvSpPr>
            <p:spPr bwMode="auto">
              <a:xfrm>
                <a:off x="3696" y="618"/>
                <a:ext cx="1451"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50  80</a:t>
                </a:r>
              </a:p>
            </p:txBody>
          </p:sp>
          <p:sp>
            <p:nvSpPr>
              <p:cNvPr id="96300" name="Line 25"/>
              <p:cNvSpPr>
                <a:spLocks noChangeShapeType="1"/>
              </p:cNvSpPr>
              <p:nvPr/>
            </p:nvSpPr>
            <p:spPr bwMode="auto">
              <a:xfrm>
                <a:off x="4422" y="799"/>
                <a:ext cx="16"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01" name="Line 26"/>
              <p:cNvSpPr>
                <a:spLocks noChangeShapeType="1"/>
              </p:cNvSpPr>
              <p:nvPr/>
            </p:nvSpPr>
            <p:spPr bwMode="auto">
              <a:xfrm flipH="1">
                <a:off x="3469" y="754"/>
                <a:ext cx="590" cy="7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2" name="Oval 27"/>
              <p:cNvSpPr>
                <a:spLocks noChangeArrowheads="1"/>
              </p:cNvSpPr>
              <p:nvPr/>
            </p:nvSpPr>
            <p:spPr bwMode="auto">
              <a:xfrm>
                <a:off x="2744" y="1298"/>
                <a:ext cx="1315" cy="336"/>
              </a:xfrm>
              <a:prstGeom prst="ellipse">
                <a:avLst/>
              </a:prstGeom>
              <a:solidFill>
                <a:schemeClr val="accent1">
                  <a:lumMod val="40000"/>
                  <a:lumOff val="60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rPr>
                  <a:t>20 30 40</a:t>
                </a:r>
              </a:p>
            </p:txBody>
          </p:sp>
          <p:sp>
            <p:nvSpPr>
              <p:cNvPr id="96303" name="Oval 28"/>
              <p:cNvSpPr>
                <a:spLocks noChangeArrowheads="1"/>
              </p:cNvSpPr>
              <p:nvPr/>
            </p:nvSpPr>
            <p:spPr bwMode="auto">
              <a:xfrm>
                <a:off x="4128" y="1298"/>
                <a:ext cx="771"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60</a:t>
                </a:r>
              </a:p>
            </p:txBody>
          </p:sp>
          <p:sp>
            <p:nvSpPr>
              <p:cNvPr id="96304" name="Line 29"/>
              <p:cNvSpPr>
                <a:spLocks noChangeShapeType="1"/>
              </p:cNvSpPr>
              <p:nvPr/>
            </p:nvSpPr>
            <p:spPr bwMode="auto">
              <a:xfrm>
                <a:off x="4830" y="799"/>
                <a:ext cx="589" cy="5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305" name="Oval 30"/>
              <p:cNvSpPr>
                <a:spLocks noChangeArrowheads="1"/>
              </p:cNvSpPr>
              <p:nvPr/>
            </p:nvSpPr>
            <p:spPr bwMode="auto">
              <a:xfrm>
                <a:off x="4944" y="1298"/>
                <a:ext cx="816"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sym typeface="Symbol" pitchFamily="18" charset="2"/>
                  </a:rPr>
                  <a:t>90</a:t>
                </a:r>
              </a:p>
            </p:txBody>
          </p:sp>
        </p:grpSp>
        <p:sp>
          <p:nvSpPr>
            <p:cNvPr id="96291" name="Line 57"/>
            <p:cNvSpPr>
              <a:spLocks noChangeShapeType="1"/>
            </p:cNvSpPr>
            <p:nvPr/>
          </p:nvSpPr>
          <p:spPr bwMode="auto">
            <a:xfrm>
              <a:off x="2928"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2" name="Line 58"/>
            <p:cNvSpPr>
              <a:spLocks noChangeShapeType="1"/>
            </p:cNvSpPr>
            <p:nvPr/>
          </p:nvSpPr>
          <p:spPr bwMode="auto">
            <a:xfrm>
              <a:off x="3264"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3" name="Line 59"/>
            <p:cNvSpPr>
              <a:spLocks noChangeShapeType="1"/>
            </p:cNvSpPr>
            <p:nvPr/>
          </p:nvSpPr>
          <p:spPr bwMode="auto">
            <a:xfrm>
              <a:off x="3552"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4" name="Line 60"/>
            <p:cNvSpPr>
              <a:spLocks noChangeShapeType="1"/>
            </p:cNvSpPr>
            <p:nvPr/>
          </p:nvSpPr>
          <p:spPr bwMode="auto">
            <a:xfrm>
              <a:off x="3840"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5" name="Line 61"/>
            <p:cNvSpPr>
              <a:spLocks noChangeShapeType="1"/>
            </p:cNvSpPr>
            <p:nvPr/>
          </p:nvSpPr>
          <p:spPr bwMode="auto">
            <a:xfrm>
              <a:off x="4320"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6" name="Line 62"/>
            <p:cNvSpPr>
              <a:spLocks noChangeShapeType="1"/>
            </p:cNvSpPr>
            <p:nvPr/>
          </p:nvSpPr>
          <p:spPr bwMode="auto">
            <a:xfrm>
              <a:off x="4656"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7" name="Line 63"/>
            <p:cNvSpPr>
              <a:spLocks noChangeShapeType="1"/>
            </p:cNvSpPr>
            <p:nvPr/>
          </p:nvSpPr>
          <p:spPr bwMode="auto">
            <a:xfrm>
              <a:off x="5184"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8" name="Line 64"/>
            <p:cNvSpPr>
              <a:spLocks noChangeShapeType="1"/>
            </p:cNvSpPr>
            <p:nvPr/>
          </p:nvSpPr>
          <p:spPr bwMode="auto">
            <a:xfrm>
              <a:off x="5520" y="153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74"/>
          <p:cNvGrpSpPr>
            <a:grpSpLocks/>
          </p:cNvGrpSpPr>
          <p:nvPr/>
        </p:nvGrpSpPr>
        <p:grpSpPr bwMode="auto">
          <a:xfrm>
            <a:off x="1447800" y="4611265"/>
            <a:ext cx="5254625" cy="1770063"/>
            <a:chOff x="1111" y="2341"/>
            <a:chExt cx="3310" cy="1115"/>
          </a:xfrm>
        </p:grpSpPr>
        <p:grpSp>
          <p:nvGrpSpPr>
            <p:cNvPr id="96272" name="Group 35"/>
            <p:cNvGrpSpPr>
              <a:grpSpLocks/>
            </p:cNvGrpSpPr>
            <p:nvPr/>
          </p:nvGrpSpPr>
          <p:grpSpPr bwMode="auto">
            <a:xfrm>
              <a:off x="1111" y="2341"/>
              <a:ext cx="3310" cy="1016"/>
              <a:chOff x="1292" y="2205"/>
              <a:chExt cx="3310" cy="1016"/>
            </a:xfrm>
          </p:grpSpPr>
          <p:sp>
            <p:nvSpPr>
              <p:cNvPr id="96281" name="Oval 14"/>
              <p:cNvSpPr>
                <a:spLocks noChangeArrowheads="1"/>
              </p:cNvSpPr>
              <p:nvPr/>
            </p:nvSpPr>
            <p:spPr bwMode="auto">
              <a:xfrm>
                <a:off x="2064" y="2205"/>
                <a:ext cx="1451" cy="336"/>
              </a:xfrm>
              <a:prstGeom prst="ellipse">
                <a:avLst/>
              </a:prstGeom>
              <a:solidFill>
                <a:srgbClr val="FDEFCB"/>
              </a:solidFill>
              <a:ln w="19050">
                <a:solidFill>
                  <a:schemeClr val="tx1"/>
                </a:solidFill>
                <a:round/>
                <a:headEnd/>
                <a:tailEnd/>
              </a:ln>
            </p:spPr>
            <p:txBody>
              <a:bodyPr wrap="none" anchor="ctr"/>
              <a:lstStyle/>
              <a:p>
                <a:pPr algn="ctr"/>
                <a:r>
                  <a:rPr lang="en-US" altLang="zh-CN" dirty="0">
                    <a:ea typeface="宋体" charset="-122"/>
                  </a:rPr>
                  <a:t>30 50  80</a:t>
                </a:r>
              </a:p>
            </p:txBody>
          </p:sp>
          <p:sp>
            <p:nvSpPr>
              <p:cNvPr id="96282" name="Line 15"/>
              <p:cNvSpPr>
                <a:spLocks noChangeShapeType="1"/>
              </p:cNvSpPr>
              <p:nvPr/>
            </p:nvSpPr>
            <p:spPr bwMode="auto">
              <a:xfrm>
                <a:off x="2924" y="2386"/>
                <a:ext cx="408"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3" name="Oval 18"/>
              <p:cNvSpPr>
                <a:spLocks noChangeArrowheads="1"/>
              </p:cNvSpPr>
              <p:nvPr/>
            </p:nvSpPr>
            <p:spPr bwMode="auto">
              <a:xfrm>
                <a:off x="2878" y="2885"/>
                <a:ext cx="771"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60</a:t>
                </a:r>
              </a:p>
            </p:txBody>
          </p:sp>
          <p:sp>
            <p:nvSpPr>
              <p:cNvPr id="96284" name="Line 19"/>
              <p:cNvSpPr>
                <a:spLocks noChangeShapeType="1"/>
              </p:cNvSpPr>
              <p:nvPr/>
            </p:nvSpPr>
            <p:spPr bwMode="auto">
              <a:xfrm>
                <a:off x="3287" y="2341"/>
                <a:ext cx="771"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5" name="Oval 20"/>
              <p:cNvSpPr>
                <a:spLocks noChangeArrowheads="1"/>
              </p:cNvSpPr>
              <p:nvPr/>
            </p:nvSpPr>
            <p:spPr bwMode="auto">
              <a:xfrm>
                <a:off x="3786" y="2885"/>
                <a:ext cx="816"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sym typeface="Symbol" pitchFamily="18" charset="2"/>
                  </a:rPr>
                  <a:t>90</a:t>
                </a:r>
              </a:p>
            </p:txBody>
          </p:sp>
          <p:sp>
            <p:nvSpPr>
              <p:cNvPr id="96286" name="Line 33"/>
              <p:cNvSpPr>
                <a:spLocks noChangeShapeType="1"/>
              </p:cNvSpPr>
              <p:nvPr/>
            </p:nvSpPr>
            <p:spPr bwMode="auto">
              <a:xfrm flipH="1">
                <a:off x="2426" y="2341"/>
                <a:ext cx="227"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7" name="Line 34"/>
              <p:cNvSpPr>
                <a:spLocks noChangeShapeType="1"/>
              </p:cNvSpPr>
              <p:nvPr/>
            </p:nvSpPr>
            <p:spPr bwMode="auto">
              <a:xfrm flipH="1">
                <a:off x="1701" y="2341"/>
                <a:ext cx="544" cy="5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8" name="Oval 17"/>
              <p:cNvSpPr>
                <a:spLocks noChangeArrowheads="1"/>
              </p:cNvSpPr>
              <p:nvPr/>
            </p:nvSpPr>
            <p:spPr bwMode="auto">
              <a:xfrm>
                <a:off x="1292" y="2885"/>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a:ea typeface="宋体" charset="-122"/>
                  </a:rPr>
                  <a:t>20</a:t>
                </a:r>
                <a:endParaRPr lang="en-US" altLang="zh-CN">
                  <a:ea typeface="宋体" charset="-122"/>
                  <a:sym typeface="Symbol" pitchFamily="18" charset="2"/>
                </a:endParaRPr>
              </a:p>
            </p:txBody>
          </p:sp>
          <p:sp>
            <p:nvSpPr>
              <p:cNvPr id="96289" name="Oval 22"/>
              <p:cNvSpPr>
                <a:spLocks noChangeArrowheads="1"/>
              </p:cNvSpPr>
              <p:nvPr/>
            </p:nvSpPr>
            <p:spPr bwMode="auto">
              <a:xfrm>
                <a:off x="2085" y="2885"/>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dirty="0">
                    <a:ea typeface="宋体" charset="-122"/>
                  </a:rPr>
                  <a:t>40</a:t>
                </a:r>
                <a:endParaRPr lang="en-US" altLang="zh-CN" dirty="0">
                  <a:ea typeface="宋体" charset="-122"/>
                  <a:sym typeface="Symbol" pitchFamily="18" charset="2"/>
                </a:endParaRPr>
              </a:p>
            </p:txBody>
          </p:sp>
        </p:grpSp>
        <p:sp>
          <p:nvSpPr>
            <p:cNvPr id="96273" name="Line 65"/>
            <p:cNvSpPr>
              <a:spLocks noChangeShapeType="1"/>
            </p:cNvSpPr>
            <p:nvPr/>
          </p:nvSpPr>
          <p:spPr bwMode="auto">
            <a:xfrm>
              <a:off x="1248"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4" name="Line 66"/>
            <p:cNvSpPr>
              <a:spLocks noChangeShapeType="1"/>
            </p:cNvSpPr>
            <p:nvPr/>
          </p:nvSpPr>
          <p:spPr bwMode="auto">
            <a:xfrm>
              <a:off x="1584"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5" name="Line 67"/>
            <p:cNvSpPr>
              <a:spLocks noChangeShapeType="1"/>
            </p:cNvSpPr>
            <p:nvPr/>
          </p:nvSpPr>
          <p:spPr bwMode="auto">
            <a:xfrm>
              <a:off x="2064"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6" name="Line 68"/>
            <p:cNvSpPr>
              <a:spLocks noChangeShapeType="1"/>
            </p:cNvSpPr>
            <p:nvPr/>
          </p:nvSpPr>
          <p:spPr bwMode="auto">
            <a:xfrm>
              <a:off x="2400"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7" name="Line 69"/>
            <p:cNvSpPr>
              <a:spLocks noChangeShapeType="1"/>
            </p:cNvSpPr>
            <p:nvPr/>
          </p:nvSpPr>
          <p:spPr bwMode="auto">
            <a:xfrm>
              <a:off x="2880"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8" name="Line 70"/>
            <p:cNvSpPr>
              <a:spLocks noChangeShapeType="1"/>
            </p:cNvSpPr>
            <p:nvPr/>
          </p:nvSpPr>
          <p:spPr bwMode="auto">
            <a:xfrm>
              <a:off x="3216"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9" name="Line 71"/>
            <p:cNvSpPr>
              <a:spLocks noChangeShapeType="1"/>
            </p:cNvSpPr>
            <p:nvPr/>
          </p:nvSpPr>
          <p:spPr bwMode="auto">
            <a:xfrm>
              <a:off x="3840"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0" name="Line 72"/>
            <p:cNvSpPr>
              <a:spLocks noChangeShapeType="1"/>
            </p:cNvSpPr>
            <p:nvPr/>
          </p:nvSpPr>
          <p:spPr bwMode="auto">
            <a:xfrm>
              <a:off x="4176"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7931" name="AutoShape 75"/>
          <p:cNvSpPr>
            <a:spLocks noChangeArrowheads="1"/>
          </p:cNvSpPr>
          <p:nvPr/>
        </p:nvSpPr>
        <p:spPr bwMode="auto">
          <a:xfrm>
            <a:off x="6553200" y="3544465"/>
            <a:ext cx="1371600" cy="838200"/>
          </a:xfrm>
          <a:prstGeom prst="wedgeEllipseCallout">
            <a:avLst>
              <a:gd name="adj1" fmla="val -107407"/>
              <a:gd name="adj2" fmla="val -112880"/>
            </a:avLst>
          </a:prstGeom>
          <a:solidFill>
            <a:schemeClr val="bg2">
              <a:lumMod val="20000"/>
              <a:lumOff val="80000"/>
            </a:schemeClr>
          </a:solidFill>
          <a:ln w="9525">
            <a:solidFill>
              <a:srgbClr val="FF0000"/>
            </a:solidFill>
            <a:miter lim="800000"/>
            <a:headEnd/>
            <a:tailEnd/>
          </a:ln>
        </p:spPr>
        <p:txBody>
          <a:bodyPr/>
          <a:lstStyle/>
          <a:p>
            <a:pPr algn="ctr"/>
            <a:r>
              <a:rPr lang="zh-CN" altLang="en-US" dirty="0"/>
              <a:t>分裂</a:t>
            </a:r>
          </a:p>
        </p:txBody>
      </p:sp>
      <p:sp>
        <p:nvSpPr>
          <p:cNvPr id="377932" name="AutoShape 76"/>
          <p:cNvSpPr>
            <a:spLocks noChangeArrowheads="1"/>
          </p:cNvSpPr>
          <p:nvPr/>
        </p:nvSpPr>
        <p:spPr bwMode="auto">
          <a:xfrm>
            <a:off x="6400800" y="4535065"/>
            <a:ext cx="1371600" cy="838200"/>
          </a:xfrm>
          <a:prstGeom prst="wedgeEllipseCallout">
            <a:avLst>
              <a:gd name="adj1" fmla="val -169560"/>
              <a:gd name="adj2" fmla="val -18370"/>
            </a:avLst>
          </a:prstGeom>
          <a:solidFill>
            <a:schemeClr val="bg2">
              <a:lumMod val="20000"/>
              <a:lumOff val="80000"/>
            </a:schemeClr>
          </a:solidFill>
          <a:ln w="9525">
            <a:solidFill>
              <a:srgbClr val="FF0000"/>
            </a:solidFill>
            <a:miter lim="800000"/>
            <a:headEnd/>
            <a:tailEnd/>
          </a:ln>
        </p:spPr>
        <p:txBody>
          <a:bodyPr/>
          <a:lstStyle/>
          <a:p>
            <a:pPr algn="ctr"/>
            <a:r>
              <a:rPr lang="zh-CN" altLang="en-US"/>
              <a:t>分裂</a:t>
            </a:r>
          </a:p>
        </p:txBody>
      </p:sp>
      <p:sp>
        <p:nvSpPr>
          <p:cNvPr id="57" name="矩形 56"/>
          <p:cNvSpPr/>
          <p:nvPr/>
        </p:nvSpPr>
        <p:spPr>
          <a:xfrm>
            <a:off x="5226844" y="87783"/>
            <a:ext cx="3917156" cy="523220"/>
          </a:xfrm>
          <a:prstGeom prst="rect">
            <a:avLst/>
          </a:prstGeom>
          <a:ln>
            <a:solidFill>
              <a:srgbClr val="FF0000"/>
            </a:solidFill>
          </a:ln>
        </p:spPr>
        <p:txBody>
          <a:bodyPr wrap="square">
            <a:spAutoFit/>
          </a:bodyPr>
          <a:lstStyle/>
          <a:p>
            <a:pPr algn="ctr"/>
            <a:r>
              <a:rPr lang="en-US" altLang="zh-CN" dirty="0">
                <a:solidFill>
                  <a:srgbClr val="FF0000"/>
                </a:solidFill>
                <a:latin typeface="Arial" charset="0"/>
              </a:rPr>
              <a:t>m=3, 1-2</a:t>
            </a:r>
            <a:r>
              <a:rPr lang="zh-CN" altLang="en-US" dirty="0">
                <a:solidFill>
                  <a:srgbClr val="FF0000"/>
                </a:solidFill>
                <a:latin typeface="Arial" charset="0"/>
              </a:rPr>
              <a:t>个关键字</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7931"/>
                                        </p:tgtEl>
                                        <p:attrNameLst>
                                          <p:attrName>style.visibility</p:attrName>
                                        </p:attrNameLst>
                                      </p:cBhvr>
                                      <p:to>
                                        <p:strVal val="visible"/>
                                      </p:to>
                                    </p:set>
                                    <p:animEffect transition="in" filter="wipe(left)">
                                      <p:cBhvr>
                                        <p:cTn id="12" dur="500"/>
                                        <p:tgtEl>
                                          <p:spTgt spid="377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7932"/>
                                        </p:tgtEl>
                                        <p:attrNameLst>
                                          <p:attrName>style.visibility</p:attrName>
                                        </p:attrNameLst>
                                      </p:cBhvr>
                                      <p:to>
                                        <p:strVal val="visible"/>
                                      </p:to>
                                    </p:set>
                                    <p:animEffect transition="in" filter="wipe(left)">
                                      <p:cBhvr>
                                        <p:cTn id="22" dur="500"/>
                                        <p:tgtEl>
                                          <p:spTgt spid="377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31" grpId="0" animBg="1" autoUpdateAnimBg="0"/>
      <p:bldP spid="377932"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a:xfrm>
            <a:off x="152400" y="4876800"/>
            <a:ext cx="8642350" cy="1371600"/>
          </a:xfrm>
          <a:ln>
            <a:solidFill>
              <a:srgbClr val="0000FF"/>
            </a:solidFill>
            <a:miter lim="800000"/>
            <a:headEnd/>
            <a:tailEnd/>
          </a:ln>
        </p:spPr>
        <p:txBody>
          <a:bodyPr/>
          <a:lstStyle/>
          <a:p>
            <a:pPr eaLnBrk="1" hangingPunct="1"/>
            <a:r>
              <a:rPr lang="zh-CN" altLang="en-US" dirty="0">
                <a:solidFill>
                  <a:srgbClr val="FF0000"/>
                </a:solidFill>
              </a:rPr>
              <a:t>情况</a:t>
            </a:r>
            <a:r>
              <a:rPr lang="en-US" altLang="zh-CN" dirty="0">
                <a:solidFill>
                  <a:srgbClr val="FF0000"/>
                </a:solidFill>
              </a:rPr>
              <a:t>3——</a:t>
            </a:r>
            <a:r>
              <a:rPr lang="zh-CN" altLang="en-US" dirty="0">
                <a:solidFill>
                  <a:srgbClr val="FF0000"/>
                </a:solidFill>
              </a:rPr>
              <a:t>特点</a:t>
            </a:r>
            <a:r>
              <a:rPr lang="zh-CN" altLang="en-US" dirty="0"/>
              <a:t>：结点分裂后</a:t>
            </a:r>
            <a:r>
              <a:rPr lang="en-US" altLang="zh-CN" dirty="0"/>
              <a:t>, </a:t>
            </a:r>
            <a:r>
              <a:rPr lang="zh-CN" altLang="en-US" dirty="0"/>
              <a:t>没有双亲</a:t>
            </a:r>
          </a:p>
          <a:p>
            <a:pPr eaLnBrk="1" hangingPunct="1"/>
            <a:r>
              <a:rPr lang="zh-CN" altLang="en-US" dirty="0">
                <a:solidFill>
                  <a:srgbClr val="FF0000"/>
                </a:solidFill>
              </a:rPr>
              <a:t>方法：</a:t>
            </a:r>
            <a:r>
              <a:rPr lang="zh-CN" altLang="en-US" dirty="0"/>
              <a:t>新建双亲结点</a:t>
            </a:r>
          </a:p>
        </p:txBody>
      </p:sp>
      <p:sp>
        <p:nvSpPr>
          <p:cNvPr id="48" name="灯片编号占位符 5"/>
          <p:cNvSpPr>
            <a:spLocks noGrp="1"/>
          </p:cNvSpPr>
          <p:nvPr>
            <p:ph type="sldNum" sz="quarter" idx="11"/>
          </p:nvPr>
        </p:nvSpPr>
        <p:spPr/>
        <p:txBody>
          <a:bodyPr/>
          <a:lstStyle/>
          <a:p>
            <a:pPr>
              <a:defRPr/>
            </a:pPr>
            <a:fld id="{4CBFB47C-09F4-4000-945F-73D4F91DB96F}" type="slidenum">
              <a:rPr lang="en-US" altLang="zh-CN"/>
              <a:pPr>
                <a:defRPr/>
              </a:pPr>
              <a:t>118</a:t>
            </a:fld>
            <a:endParaRPr lang="en-US" altLang="zh-CN"/>
          </a:p>
        </p:txBody>
      </p:sp>
      <p:grpSp>
        <p:nvGrpSpPr>
          <p:cNvPr id="2" name="Group 26"/>
          <p:cNvGrpSpPr>
            <a:grpSpLocks/>
          </p:cNvGrpSpPr>
          <p:nvPr/>
        </p:nvGrpSpPr>
        <p:grpSpPr bwMode="auto">
          <a:xfrm>
            <a:off x="3816350" y="1752600"/>
            <a:ext cx="5327650" cy="2978150"/>
            <a:chOff x="1156" y="572"/>
            <a:chExt cx="3356" cy="1876"/>
          </a:xfrm>
        </p:grpSpPr>
        <p:grpSp>
          <p:nvGrpSpPr>
            <p:cNvPr id="97305" name="Group 17"/>
            <p:cNvGrpSpPr>
              <a:grpSpLocks/>
            </p:cNvGrpSpPr>
            <p:nvPr/>
          </p:nvGrpSpPr>
          <p:grpSpPr bwMode="auto">
            <a:xfrm>
              <a:off x="1156" y="572"/>
              <a:ext cx="3356" cy="1742"/>
              <a:chOff x="1337" y="618"/>
              <a:chExt cx="3176" cy="1742"/>
            </a:xfrm>
          </p:grpSpPr>
          <p:sp>
            <p:nvSpPr>
              <p:cNvPr id="97314" name="Oval 11"/>
              <p:cNvSpPr>
                <a:spLocks noChangeArrowheads="1"/>
              </p:cNvSpPr>
              <p:nvPr/>
            </p:nvSpPr>
            <p:spPr bwMode="auto">
              <a:xfrm>
                <a:off x="2517" y="618"/>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dirty="0">
                    <a:ea typeface="宋体" charset="-122"/>
                  </a:rPr>
                  <a:t>50</a:t>
                </a:r>
                <a:endParaRPr lang="en-US" altLang="zh-CN" dirty="0">
                  <a:ea typeface="宋体" charset="-122"/>
                  <a:sym typeface="Symbol" pitchFamily="18" charset="2"/>
                </a:endParaRPr>
              </a:p>
            </p:txBody>
          </p:sp>
          <p:sp>
            <p:nvSpPr>
              <p:cNvPr id="97315" name="Line 16"/>
              <p:cNvSpPr>
                <a:spLocks noChangeShapeType="1"/>
              </p:cNvSpPr>
              <p:nvPr/>
            </p:nvSpPr>
            <p:spPr bwMode="auto">
              <a:xfrm>
                <a:off x="2981" y="773"/>
                <a:ext cx="404" cy="5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97316" name="Line 15"/>
              <p:cNvSpPr>
                <a:spLocks noChangeShapeType="1"/>
              </p:cNvSpPr>
              <p:nvPr/>
            </p:nvSpPr>
            <p:spPr bwMode="auto">
              <a:xfrm flipH="1">
                <a:off x="2245" y="754"/>
                <a:ext cx="454"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17" name="Oval 4"/>
              <p:cNvSpPr>
                <a:spLocks noChangeArrowheads="1"/>
              </p:cNvSpPr>
              <p:nvPr/>
            </p:nvSpPr>
            <p:spPr bwMode="auto">
              <a:xfrm>
                <a:off x="1927" y="1298"/>
                <a:ext cx="590" cy="336"/>
              </a:xfrm>
              <a:prstGeom prst="ellipse">
                <a:avLst/>
              </a:prstGeom>
              <a:solidFill>
                <a:srgbClr val="CCFFCC"/>
              </a:solidFill>
              <a:ln w="19050">
                <a:solidFill>
                  <a:schemeClr val="tx1"/>
                </a:solidFill>
                <a:round/>
                <a:headEnd/>
                <a:tailEnd/>
              </a:ln>
            </p:spPr>
            <p:txBody>
              <a:bodyPr wrap="none" anchor="ctr"/>
              <a:lstStyle/>
              <a:p>
                <a:pPr algn="ctr"/>
                <a:r>
                  <a:rPr lang="en-US" altLang="zh-CN">
                    <a:ea typeface="宋体" charset="-122"/>
                  </a:rPr>
                  <a:t>30</a:t>
                </a:r>
              </a:p>
            </p:txBody>
          </p:sp>
          <p:sp>
            <p:nvSpPr>
              <p:cNvPr id="97318" name="Oval 12"/>
              <p:cNvSpPr>
                <a:spLocks noChangeArrowheads="1"/>
              </p:cNvSpPr>
              <p:nvPr/>
            </p:nvSpPr>
            <p:spPr bwMode="auto">
              <a:xfrm>
                <a:off x="3061" y="1298"/>
                <a:ext cx="590" cy="336"/>
              </a:xfrm>
              <a:prstGeom prst="ellipse">
                <a:avLst/>
              </a:prstGeom>
              <a:solidFill>
                <a:srgbClr val="CCFFCC"/>
              </a:solidFill>
              <a:ln w="19050">
                <a:solidFill>
                  <a:schemeClr val="tx1"/>
                </a:solidFill>
                <a:round/>
                <a:headEnd/>
                <a:tailEnd/>
              </a:ln>
            </p:spPr>
            <p:txBody>
              <a:bodyPr wrap="none" anchor="ctr"/>
              <a:lstStyle/>
              <a:p>
                <a:pPr algn="ctr"/>
                <a:r>
                  <a:rPr lang="en-US" altLang="zh-CN">
                    <a:ea typeface="宋体" charset="-122"/>
                  </a:rPr>
                  <a:t>80</a:t>
                </a:r>
              </a:p>
            </p:txBody>
          </p:sp>
          <p:sp>
            <p:nvSpPr>
              <p:cNvPr id="97319" name="Line 13"/>
              <p:cNvSpPr>
                <a:spLocks noChangeShapeType="1"/>
              </p:cNvSpPr>
              <p:nvPr/>
            </p:nvSpPr>
            <p:spPr bwMode="auto">
              <a:xfrm flipH="1">
                <a:off x="1655" y="1480"/>
                <a:ext cx="409"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20" name="Oval 6"/>
              <p:cNvSpPr>
                <a:spLocks noChangeArrowheads="1"/>
              </p:cNvSpPr>
              <p:nvPr/>
            </p:nvSpPr>
            <p:spPr bwMode="auto">
              <a:xfrm>
                <a:off x="1337" y="2024"/>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a:ea typeface="宋体" charset="-122"/>
                  </a:rPr>
                  <a:t>20</a:t>
                </a:r>
                <a:endParaRPr lang="en-US" altLang="zh-CN">
                  <a:ea typeface="宋体" charset="-122"/>
                  <a:sym typeface="Symbol" pitchFamily="18" charset="2"/>
                </a:endParaRPr>
              </a:p>
            </p:txBody>
          </p:sp>
          <p:sp>
            <p:nvSpPr>
              <p:cNvPr id="97321" name="Line 5"/>
              <p:cNvSpPr>
                <a:spLocks noChangeShapeType="1"/>
              </p:cNvSpPr>
              <p:nvPr/>
            </p:nvSpPr>
            <p:spPr bwMode="auto">
              <a:xfrm flipH="1">
                <a:off x="3107" y="1480"/>
                <a:ext cx="91"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22" name="Line 8"/>
              <p:cNvSpPr>
                <a:spLocks noChangeShapeType="1"/>
              </p:cNvSpPr>
              <p:nvPr/>
            </p:nvSpPr>
            <p:spPr bwMode="auto">
              <a:xfrm>
                <a:off x="3515" y="1480"/>
                <a:ext cx="588"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23" name="Oval 7"/>
              <p:cNvSpPr>
                <a:spLocks noChangeArrowheads="1"/>
              </p:cNvSpPr>
              <p:nvPr/>
            </p:nvSpPr>
            <p:spPr bwMode="auto">
              <a:xfrm>
                <a:off x="2923" y="2024"/>
                <a:ext cx="771"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A50021"/>
                    </a:solidFill>
                    <a:ea typeface="宋体" charset="-122"/>
                    <a:sym typeface="Symbol" pitchFamily="18" charset="2"/>
                  </a:rPr>
                  <a:t>60</a:t>
                </a:r>
                <a:endParaRPr lang="en-US" altLang="zh-CN" dirty="0">
                  <a:solidFill>
                    <a:srgbClr val="A50021"/>
                  </a:solidFill>
                  <a:sym typeface="Symbol" pitchFamily="18" charset="2"/>
                </a:endParaRPr>
              </a:p>
            </p:txBody>
          </p:sp>
          <p:sp>
            <p:nvSpPr>
              <p:cNvPr id="97324" name="Oval 9"/>
              <p:cNvSpPr>
                <a:spLocks noChangeArrowheads="1"/>
              </p:cNvSpPr>
              <p:nvPr/>
            </p:nvSpPr>
            <p:spPr bwMode="auto">
              <a:xfrm>
                <a:off x="3831" y="2024"/>
                <a:ext cx="682"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a:solidFill>
                      <a:srgbClr val="A50021"/>
                    </a:solidFill>
                    <a:ea typeface="宋体" charset="-122"/>
                    <a:sym typeface="Symbol" pitchFamily="18" charset="2"/>
                  </a:rPr>
                  <a:t>90</a:t>
                </a:r>
                <a:endParaRPr lang="en-US" altLang="zh-CN">
                  <a:solidFill>
                    <a:srgbClr val="A50021"/>
                  </a:solidFill>
                  <a:sym typeface="Symbol" pitchFamily="18" charset="2"/>
                </a:endParaRPr>
              </a:p>
            </p:txBody>
          </p:sp>
          <p:sp>
            <p:nvSpPr>
              <p:cNvPr id="97325" name="Line 14"/>
              <p:cNvSpPr>
                <a:spLocks noChangeShapeType="1"/>
              </p:cNvSpPr>
              <p:nvPr/>
            </p:nvSpPr>
            <p:spPr bwMode="auto">
              <a:xfrm>
                <a:off x="2381" y="1480"/>
                <a:ext cx="91"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26" name="Oval 10"/>
              <p:cNvSpPr>
                <a:spLocks noChangeArrowheads="1"/>
              </p:cNvSpPr>
              <p:nvPr/>
            </p:nvSpPr>
            <p:spPr bwMode="auto">
              <a:xfrm>
                <a:off x="2130" y="2024"/>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a:ea typeface="宋体" charset="-122"/>
                  </a:rPr>
                  <a:t>40</a:t>
                </a:r>
                <a:endParaRPr lang="en-US" altLang="zh-CN">
                  <a:ea typeface="宋体" charset="-122"/>
                  <a:sym typeface="Symbol" pitchFamily="18" charset="2"/>
                </a:endParaRPr>
              </a:p>
            </p:txBody>
          </p:sp>
        </p:grpSp>
        <p:sp>
          <p:nvSpPr>
            <p:cNvPr id="97306" name="Line 18"/>
            <p:cNvSpPr>
              <a:spLocks noChangeShapeType="1"/>
            </p:cNvSpPr>
            <p:nvPr/>
          </p:nvSpPr>
          <p:spPr bwMode="auto">
            <a:xfrm>
              <a:off x="1344" y="2160"/>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07" name="Line 19"/>
            <p:cNvSpPr>
              <a:spLocks noChangeShapeType="1"/>
            </p:cNvSpPr>
            <p:nvPr/>
          </p:nvSpPr>
          <p:spPr bwMode="auto">
            <a:xfrm>
              <a:off x="1680" y="2160"/>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08" name="Line 20"/>
            <p:cNvSpPr>
              <a:spLocks noChangeShapeType="1"/>
            </p:cNvSpPr>
            <p:nvPr/>
          </p:nvSpPr>
          <p:spPr bwMode="auto">
            <a:xfrm>
              <a:off x="2160" y="2160"/>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09" name="Line 21"/>
            <p:cNvSpPr>
              <a:spLocks noChangeShapeType="1"/>
            </p:cNvSpPr>
            <p:nvPr/>
          </p:nvSpPr>
          <p:spPr bwMode="auto">
            <a:xfrm>
              <a:off x="2496" y="2160"/>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10" name="Line 22"/>
            <p:cNvSpPr>
              <a:spLocks noChangeShapeType="1"/>
            </p:cNvSpPr>
            <p:nvPr/>
          </p:nvSpPr>
          <p:spPr bwMode="auto">
            <a:xfrm>
              <a:off x="3072" y="220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11" name="Line 23"/>
            <p:cNvSpPr>
              <a:spLocks noChangeShapeType="1"/>
            </p:cNvSpPr>
            <p:nvPr/>
          </p:nvSpPr>
          <p:spPr bwMode="auto">
            <a:xfrm>
              <a:off x="3408" y="220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12" name="Line 24"/>
            <p:cNvSpPr>
              <a:spLocks noChangeShapeType="1"/>
            </p:cNvSpPr>
            <p:nvPr/>
          </p:nvSpPr>
          <p:spPr bwMode="auto">
            <a:xfrm>
              <a:off x="3984" y="220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7313" name="Line 25"/>
            <p:cNvSpPr>
              <a:spLocks noChangeShapeType="1"/>
            </p:cNvSpPr>
            <p:nvPr/>
          </p:nvSpPr>
          <p:spPr bwMode="auto">
            <a:xfrm>
              <a:off x="4320" y="220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7286" name="AutoShape 46"/>
          <p:cNvSpPr>
            <a:spLocks noChangeArrowheads="1"/>
          </p:cNvSpPr>
          <p:nvPr/>
        </p:nvSpPr>
        <p:spPr bwMode="auto">
          <a:xfrm>
            <a:off x="4918449" y="658064"/>
            <a:ext cx="1371600" cy="838200"/>
          </a:xfrm>
          <a:prstGeom prst="wedgeEllipseCallout">
            <a:avLst>
              <a:gd name="adj1" fmla="val -143123"/>
              <a:gd name="adj2" fmla="val -29655"/>
            </a:avLst>
          </a:prstGeom>
          <a:solidFill>
            <a:schemeClr val="bg2">
              <a:lumMod val="20000"/>
              <a:lumOff val="80000"/>
            </a:schemeClr>
          </a:solidFill>
          <a:ln w="9525">
            <a:solidFill>
              <a:srgbClr val="FF0000"/>
            </a:solidFill>
            <a:miter lim="800000"/>
            <a:headEnd/>
            <a:tailEnd/>
          </a:ln>
        </p:spPr>
        <p:txBody>
          <a:bodyPr/>
          <a:lstStyle/>
          <a:p>
            <a:pPr algn="ctr"/>
            <a:r>
              <a:rPr lang="zh-CN" altLang="en-US" dirty="0"/>
              <a:t>分裂</a:t>
            </a:r>
          </a:p>
        </p:txBody>
      </p:sp>
      <p:sp>
        <p:nvSpPr>
          <p:cNvPr id="49" name="矩形 48"/>
          <p:cNvSpPr/>
          <p:nvPr/>
        </p:nvSpPr>
        <p:spPr>
          <a:xfrm>
            <a:off x="5148064" y="87783"/>
            <a:ext cx="3917156" cy="523220"/>
          </a:xfrm>
          <a:prstGeom prst="rect">
            <a:avLst/>
          </a:prstGeom>
          <a:ln>
            <a:solidFill>
              <a:srgbClr val="FF0000"/>
            </a:solidFill>
          </a:ln>
        </p:spPr>
        <p:txBody>
          <a:bodyPr wrap="square">
            <a:spAutoFit/>
          </a:bodyPr>
          <a:lstStyle/>
          <a:p>
            <a:pPr algn="ctr"/>
            <a:r>
              <a:rPr lang="en-US" altLang="zh-CN" dirty="0">
                <a:solidFill>
                  <a:srgbClr val="FF0000"/>
                </a:solidFill>
                <a:latin typeface="Arial" charset="0"/>
              </a:rPr>
              <a:t>m=3, 1-2</a:t>
            </a:r>
            <a:r>
              <a:rPr lang="zh-CN" altLang="en-US" dirty="0">
                <a:solidFill>
                  <a:srgbClr val="FF0000"/>
                </a:solidFill>
                <a:latin typeface="Arial" charset="0"/>
              </a:rPr>
              <a:t>个关键字</a:t>
            </a:r>
            <a:endParaRPr lang="en-US" altLang="zh-CN" dirty="0">
              <a:solidFill>
                <a:srgbClr val="FF0000"/>
              </a:solidFill>
            </a:endParaRPr>
          </a:p>
        </p:txBody>
      </p:sp>
      <p:grpSp>
        <p:nvGrpSpPr>
          <p:cNvPr id="69" name="Group 74"/>
          <p:cNvGrpSpPr>
            <a:grpSpLocks/>
          </p:cNvGrpSpPr>
          <p:nvPr/>
        </p:nvGrpSpPr>
        <p:grpSpPr bwMode="auto">
          <a:xfrm>
            <a:off x="304618" y="573798"/>
            <a:ext cx="5254625" cy="1770063"/>
            <a:chOff x="1111" y="2341"/>
            <a:chExt cx="3310" cy="1115"/>
          </a:xfrm>
        </p:grpSpPr>
        <p:grpSp>
          <p:nvGrpSpPr>
            <p:cNvPr id="70" name="Group 35"/>
            <p:cNvGrpSpPr>
              <a:grpSpLocks/>
            </p:cNvGrpSpPr>
            <p:nvPr/>
          </p:nvGrpSpPr>
          <p:grpSpPr bwMode="auto">
            <a:xfrm>
              <a:off x="1111" y="2341"/>
              <a:ext cx="3310" cy="1016"/>
              <a:chOff x="1292" y="2205"/>
              <a:chExt cx="3310" cy="1016"/>
            </a:xfrm>
          </p:grpSpPr>
          <p:sp>
            <p:nvSpPr>
              <p:cNvPr id="79" name="Oval 14"/>
              <p:cNvSpPr>
                <a:spLocks noChangeArrowheads="1"/>
              </p:cNvSpPr>
              <p:nvPr/>
            </p:nvSpPr>
            <p:spPr bwMode="auto">
              <a:xfrm>
                <a:off x="2064" y="2205"/>
                <a:ext cx="1451" cy="336"/>
              </a:xfrm>
              <a:prstGeom prst="ellipse">
                <a:avLst/>
              </a:prstGeom>
              <a:solidFill>
                <a:srgbClr val="FDEFCB"/>
              </a:solidFill>
              <a:ln w="19050">
                <a:solidFill>
                  <a:schemeClr val="tx1"/>
                </a:solidFill>
                <a:round/>
                <a:headEnd/>
                <a:tailEnd/>
              </a:ln>
            </p:spPr>
            <p:txBody>
              <a:bodyPr wrap="none" anchor="ctr"/>
              <a:lstStyle/>
              <a:p>
                <a:pPr algn="ctr"/>
                <a:r>
                  <a:rPr lang="en-US" altLang="zh-CN" dirty="0">
                    <a:ea typeface="宋体" charset="-122"/>
                  </a:rPr>
                  <a:t>30 50  80</a:t>
                </a:r>
              </a:p>
            </p:txBody>
          </p:sp>
          <p:sp>
            <p:nvSpPr>
              <p:cNvPr id="80" name="Line 15"/>
              <p:cNvSpPr>
                <a:spLocks noChangeShapeType="1"/>
              </p:cNvSpPr>
              <p:nvPr/>
            </p:nvSpPr>
            <p:spPr bwMode="auto">
              <a:xfrm>
                <a:off x="2924" y="2386"/>
                <a:ext cx="408"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 name="Oval 18"/>
              <p:cNvSpPr>
                <a:spLocks noChangeArrowheads="1"/>
              </p:cNvSpPr>
              <p:nvPr/>
            </p:nvSpPr>
            <p:spPr bwMode="auto">
              <a:xfrm>
                <a:off x="2878" y="2885"/>
                <a:ext cx="771"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60</a:t>
                </a:r>
              </a:p>
            </p:txBody>
          </p:sp>
          <p:sp>
            <p:nvSpPr>
              <p:cNvPr id="82" name="Line 19"/>
              <p:cNvSpPr>
                <a:spLocks noChangeShapeType="1"/>
              </p:cNvSpPr>
              <p:nvPr/>
            </p:nvSpPr>
            <p:spPr bwMode="auto">
              <a:xfrm>
                <a:off x="3287" y="2341"/>
                <a:ext cx="771"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3" name="Oval 20"/>
              <p:cNvSpPr>
                <a:spLocks noChangeArrowheads="1"/>
              </p:cNvSpPr>
              <p:nvPr/>
            </p:nvSpPr>
            <p:spPr bwMode="auto">
              <a:xfrm>
                <a:off x="3786" y="2885"/>
                <a:ext cx="816" cy="336"/>
              </a:xfrm>
              <a:prstGeom prst="ellipse">
                <a:avLst/>
              </a:prstGeom>
              <a:solidFill>
                <a:schemeClr val="bg1">
                  <a:lumMod val="95000"/>
                </a:schemeClr>
              </a:solidFill>
              <a:ln w="19050">
                <a:solidFill>
                  <a:schemeClr val="tx1"/>
                </a:solidFill>
                <a:round/>
                <a:headEnd/>
                <a:tailEnd/>
              </a:ln>
            </p:spPr>
            <p:txBody>
              <a:bodyPr wrap="none" anchor="ctr"/>
              <a:lstStyle/>
              <a:p>
                <a:pPr algn="ctr"/>
                <a:r>
                  <a:rPr lang="en-US" altLang="zh-CN" dirty="0">
                    <a:solidFill>
                      <a:srgbClr val="FF0000"/>
                    </a:solidFill>
                    <a:ea typeface="宋体" charset="-122"/>
                    <a:sym typeface="Symbol" pitchFamily="18" charset="2"/>
                  </a:rPr>
                  <a:t>90</a:t>
                </a:r>
              </a:p>
            </p:txBody>
          </p:sp>
          <p:sp>
            <p:nvSpPr>
              <p:cNvPr id="84" name="Line 33"/>
              <p:cNvSpPr>
                <a:spLocks noChangeShapeType="1"/>
              </p:cNvSpPr>
              <p:nvPr/>
            </p:nvSpPr>
            <p:spPr bwMode="auto">
              <a:xfrm flipH="1">
                <a:off x="2426" y="2341"/>
                <a:ext cx="227"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 name="Line 34"/>
              <p:cNvSpPr>
                <a:spLocks noChangeShapeType="1"/>
              </p:cNvSpPr>
              <p:nvPr/>
            </p:nvSpPr>
            <p:spPr bwMode="auto">
              <a:xfrm flipH="1">
                <a:off x="1701" y="2341"/>
                <a:ext cx="544" cy="5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 name="Oval 17"/>
              <p:cNvSpPr>
                <a:spLocks noChangeArrowheads="1"/>
              </p:cNvSpPr>
              <p:nvPr/>
            </p:nvSpPr>
            <p:spPr bwMode="auto">
              <a:xfrm>
                <a:off x="1292" y="2885"/>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a:ea typeface="宋体" charset="-122"/>
                  </a:rPr>
                  <a:t>20</a:t>
                </a:r>
                <a:endParaRPr lang="en-US" altLang="zh-CN">
                  <a:ea typeface="宋体" charset="-122"/>
                  <a:sym typeface="Symbol" pitchFamily="18" charset="2"/>
                </a:endParaRPr>
              </a:p>
            </p:txBody>
          </p:sp>
          <p:sp>
            <p:nvSpPr>
              <p:cNvPr id="87" name="Oval 22"/>
              <p:cNvSpPr>
                <a:spLocks noChangeArrowheads="1"/>
              </p:cNvSpPr>
              <p:nvPr/>
            </p:nvSpPr>
            <p:spPr bwMode="auto">
              <a:xfrm>
                <a:off x="2085" y="2885"/>
                <a:ext cx="657" cy="336"/>
              </a:xfrm>
              <a:prstGeom prst="ellipse">
                <a:avLst/>
              </a:prstGeom>
              <a:solidFill>
                <a:srgbClr val="FDEFCB"/>
              </a:solidFill>
              <a:ln w="19050">
                <a:solidFill>
                  <a:schemeClr val="tx1"/>
                </a:solidFill>
                <a:round/>
                <a:headEnd/>
                <a:tailEnd/>
              </a:ln>
            </p:spPr>
            <p:txBody>
              <a:bodyPr wrap="none" anchor="ctr"/>
              <a:lstStyle/>
              <a:p>
                <a:pPr algn="ctr"/>
                <a:r>
                  <a:rPr lang="en-US" altLang="zh-CN" dirty="0">
                    <a:ea typeface="宋体" charset="-122"/>
                  </a:rPr>
                  <a:t>40</a:t>
                </a:r>
                <a:endParaRPr lang="en-US" altLang="zh-CN" dirty="0">
                  <a:ea typeface="宋体" charset="-122"/>
                  <a:sym typeface="Symbol" pitchFamily="18" charset="2"/>
                </a:endParaRPr>
              </a:p>
            </p:txBody>
          </p:sp>
        </p:grpSp>
        <p:sp>
          <p:nvSpPr>
            <p:cNvPr id="71" name="Line 65"/>
            <p:cNvSpPr>
              <a:spLocks noChangeShapeType="1"/>
            </p:cNvSpPr>
            <p:nvPr/>
          </p:nvSpPr>
          <p:spPr bwMode="auto">
            <a:xfrm>
              <a:off x="1248"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 name="Line 66"/>
            <p:cNvSpPr>
              <a:spLocks noChangeShapeType="1"/>
            </p:cNvSpPr>
            <p:nvPr/>
          </p:nvSpPr>
          <p:spPr bwMode="auto">
            <a:xfrm>
              <a:off x="1584"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 name="Line 67"/>
            <p:cNvSpPr>
              <a:spLocks noChangeShapeType="1"/>
            </p:cNvSpPr>
            <p:nvPr/>
          </p:nvSpPr>
          <p:spPr bwMode="auto">
            <a:xfrm>
              <a:off x="2064"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 name="Line 68"/>
            <p:cNvSpPr>
              <a:spLocks noChangeShapeType="1"/>
            </p:cNvSpPr>
            <p:nvPr/>
          </p:nvSpPr>
          <p:spPr bwMode="auto">
            <a:xfrm>
              <a:off x="2400"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 name="Line 69"/>
            <p:cNvSpPr>
              <a:spLocks noChangeShapeType="1"/>
            </p:cNvSpPr>
            <p:nvPr/>
          </p:nvSpPr>
          <p:spPr bwMode="auto">
            <a:xfrm>
              <a:off x="2880"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 name="Line 70"/>
            <p:cNvSpPr>
              <a:spLocks noChangeShapeType="1"/>
            </p:cNvSpPr>
            <p:nvPr/>
          </p:nvSpPr>
          <p:spPr bwMode="auto">
            <a:xfrm>
              <a:off x="3216"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 name="Line 71"/>
            <p:cNvSpPr>
              <a:spLocks noChangeShapeType="1"/>
            </p:cNvSpPr>
            <p:nvPr/>
          </p:nvSpPr>
          <p:spPr bwMode="auto">
            <a:xfrm>
              <a:off x="3840"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 name="Line 72"/>
            <p:cNvSpPr>
              <a:spLocks noChangeShapeType="1"/>
            </p:cNvSpPr>
            <p:nvPr/>
          </p:nvSpPr>
          <p:spPr bwMode="auto">
            <a:xfrm>
              <a:off x="4176" y="321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1955">
                                            <p:txEl>
                                              <p:pRg st="0" end="0"/>
                                            </p:txEl>
                                          </p:spTgt>
                                        </p:tgtEl>
                                        <p:attrNameLst>
                                          <p:attrName>style.visibility</p:attrName>
                                        </p:attrNameLst>
                                      </p:cBhvr>
                                      <p:to>
                                        <p:strVal val="visible"/>
                                      </p:to>
                                    </p:set>
                                    <p:animEffect transition="in" filter="wipe(left)">
                                      <p:cBhvr>
                                        <p:cTn id="12" dur="500"/>
                                        <p:tgtEl>
                                          <p:spTgt spid="3819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955">
                                            <p:txEl>
                                              <p:pRg st="1" end="1"/>
                                            </p:txEl>
                                          </p:spTgt>
                                        </p:tgtEl>
                                        <p:attrNameLst>
                                          <p:attrName>style.visibility</p:attrName>
                                        </p:attrNameLst>
                                      </p:cBhvr>
                                      <p:to>
                                        <p:strVal val="visible"/>
                                      </p:to>
                                    </p:set>
                                    <p:animEffect transition="in" filter="wipe(left)">
                                      <p:cBhvr>
                                        <p:cTn id="17" dur="500"/>
                                        <p:tgtEl>
                                          <p:spTgt spid="3819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bldLvl="2"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树的插入过程分析</a:t>
            </a:r>
          </a:p>
        </p:txBody>
      </p:sp>
      <p:sp>
        <p:nvSpPr>
          <p:cNvPr id="3" name="内容占位符 2"/>
          <p:cNvSpPr>
            <a:spLocks noGrp="1"/>
          </p:cNvSpPr>
          <p:nvPr>
            <p:ph idx="1"/>
          </p:nvPr>
        </p:nvSpPr>
        <p:spPr/>
        <p:txBody>
          <a:bodyPr/>
          <a:lstStyle/>
          <a:p>
            <a:r>
              <a:rPr lang="zh-CN" altLang="en-US" dirty="0">
                <a:solidFill>
                  <a:srgbClr val="003366"/>
                </a:solidFill>
              </a:rPr>
              <a:t>在插入新关键码时，首先要查找插入位置，也可能需要自底向上分裂结点</a:t>
            </a:r>
            <a:endParaRPr lang="en-US" altLang="zh-CN" dirty="0">
              <a:solidFill>
                <a:srgbClr val="003366"/>
              </a:solidFill>
            </a:endParaRPr>
          </a:p>
          <a:p>
            <a:pPr lvl="1"/>
            <a:r>
              <a:rPr lang="zh-CN" altLang="en-US" dirty="0">
                <a:solidFill>
                  <a:srgbClr val="003366"/>
                </a:solidFill>
              </a:rPr>
              <a:t>若</a:t>
            </a:r>
            <a:r>
              <a:rPr lang="zh-CN" altLang="en-US" dirty="0">
                <a:solidFill>
                  <a:srgbClr val="003366"/>
                </a:solidFill>
                <a:latin typeface="Times New Roman" panose="02020603050405020304" pitchFamily="18" charset="0"/>
              </a:rPr>
              <a:t>设</a:t>
            </a:r>
            <a:r>
              <a:rPr lang="en-US" altLang="zh-CN" dirty="0">
                <a:solidFill>
                  <a:srgbClr val="003366"/>
                </a:solidFill>
                <a:latin typeface="Times New Roman" panose="02020603050405020304" pitchFamily="18" charset="0"/>
              </a:rPr>
              <a:t>B </a:t>
            </a:r>
            <a:r>
              <a:rPr lang="zh-CN" altLang="en-US" dirty="0">
                <a:solidFill>
                  <a:srgbClr val="003366"/>
                </a:solidFill>
                <a:latin typeface="Times New Roman" panose="02020603050405020304" pitchFamily="18" charset="0"/>
              </a:rPr>
              <a:t>树的高度为</a:t>
            </a:r>
            <a:r>
              <a:rPr lang="en-US" altLang="zh-CN" i="1" dirty="0">
                <a:solidFill>
                  <a:schemeClr val="tx2"/>
                </a:solidFill>
                <a:latin typeface="Times New Roman" panose="02020603050405020304" pitchFamily="18" charset="0"/>
              </a:rPr>
              <a:t>h</a:t>
            </a:r>
            <a:r>
              <a:rPr lang="en-US" altLang="zh-CN" dirty="0">
                <a:solidFill>
                  <a:srgbClr val="003366"/>
                </a:solidFill>
                <a:latin typeface="Times New Roman" panose="02020603050405020304" pitchFamily="18" charset="0"/>
              </a:rPr>
              <a:t>,</a:t>
            </a:r>
            <a:r>
              <a:rPr lang="en-US" altLang="zh-CN" i="1" dirty="0">
                <a:solidFill>
                  <a:srgbClr val="003366"/>
                </a:solidFill>
                <a:latin typeface="Times New Roman" panose="02020603050405020304" pitchFamily="18" charset="0"/>
              </a:rPr>
              <a:t> </a:t>
            </a:r>
            <a:r>
              <a:rPr lang="zh-CN" altLang="en-US" dirty="0">
                <a:solidFill>
                  <a:srgbClr val="003366"/>
                </a:solidFill>
                <a:latin typeface="Times New Roman" panose="02020603050405020304" pitchFamily="18" charset="0"/>
              </a:rPr>
              <a:t>那么查找过程中需要进行</a:t>
            </a:r>
            <a:r>
              <a:rPr lang="en-US" altLang="zh-CN" i="1" dirty="0">
                <a:solidFill>
                  <a:schemeClr val="tx2"/>
                </a:solidFill>
                <a:latin typeface="Times New Roman" panose="02020603050405020304" pitchFamily="18" charset="0"/>
              </a:rPr>
              <a:t>h</a:t>
            </a:r>
            <a:r>
              <a:rPr lang="en-US" altLang="zh-CN" i="1" dirty="0">
                <a:solidFill>
                  <a:srgbClr val="003366"/>
                </a:solidFill>
                <a:latin typeface="Times New Roman" panose="02020603050405020304" pitchFamily="18" charset="0"/>
              </a:rPr>
              <a:t> </a:t>
            </a:r>
            <a:r>
              <a:rPr lang="zh-CN" altLang="en-US" dirty="0">
                <a:solidFill>
                  <a:srgbClr val="003366"/>
                </a:solidFill>
                <a:latin typeface="Times New Roman" panose="02020603050405020304" pitchFamily="18" charset="0"/>
              </a:rPr>
              <a:t>次读盘。</a:t>
            </a:r>
            <a:endParaRPr lang="en-US" altLang="zh-CN" dirty="0">
              <a:solidFill>
                <a:srgbClr val="003366"/>
              </a:solidFill>
              <a:latin typeface="Times New Roman" panose="02020603050405020304" pitchFamily="18" charset="0"/>
            </a:endParaRPr>
          </a:p>
          <a:p>
            <a:pPr lvl="1"/>
            <a:r>
              <a:rPr lang="zh-CN" altLang="en-US" dirty="0">
                <a:solidFill>
                  <a:srgbClr val="003366"/>
                </a:solidFill>
              </a:rPr>
              <a:t>最坏情况下从被插关键码所在叶结点到根的路径上的所有结点都要分裂。</a:t>
            </a:r>
          </a:p>
          <a:p>
            <a:pPr lvl="2"/>
            <a:r>
              <a:rPr lang="zh-CN" altLang="en-US" sz="2400" dirty="0">
                <a:solidFill>
                  <a:srgbClr val="003366"/>
                </a:solidFill>
                <a:latin typeface="Times New Roman" panose="02020603050405020304" pitchFamily="18" charset="0"/>
              </a:rPr>
              <a:t>分裂非根结点时需要写出</a:t>
            </a:r>
            <a:r>
              <a:rPr lang="en-US" altLang="zh-CN" sz="2400" dirty="0">
                <a:solidFill>
                  <a:srgbClr val="003366"/>
                </a:solidFill>
                <a:latin typeface="Times New Roman" panose="02020603050405020304" pitchFamily="18" charset="0"/>
              </a:rPr>
              <a:t>2</a:t>
            </a:r>
            <a:r>
              <a:rPr lang="zh-CN" altLang="en-US" sz="2400" dirty="0">
                <a:solidFill>
                  <a:srgbClr val="003366"/>
                </a:solidFill>
                <a:latin typeface="Times New Roman" panose="02020603050405020304" pitchFamily="18" charset="0"/>
              </a:rPr>
              <a:t>个结点</a:t>
            </a:r>
            <a:endParaRPr lang="en-US" altLang="zh-CN" sz="2400" dirty="0">
              <a:solidFill>
                <a:srgbClr val="003366"/>
              </a:solidFill>
              <a:latin typeface="Times New Roman" panose="02020603050405020304" pitchFamily="18" charset="0"/>
            </a:endParaRPr>
          </a:p>
          <a:p>
            <a:pPr lvl="2"/>
            <a:r>
              <a:rPr lang="zh-CN" altLang="en-US" sz="2400" dirty="0">
                <a:solidFill>
                  <a:srgbClr val="003366"/>
                </a:solidFill>
                <a:latin typeface="Times New Roman" panose="02020603050405020304" pitchFamily="18" charset="0"/>
              </a:rPr>
              <a:t>分裂根根结点时需要写出</a:t>
            </a:r>
            <a:r>
              <a:rPr lang="en-US" altLang="zh-CN" sz="2400" dirty="0">
                <a:solidFill>
                  <a:srgbClr val="003366"/>
                </a:solidFill>
                <a:latin typeface="Times New Roman" panose="02020603050405020304" pitchFamily="18" charset="0"/>
              </a:rPr>
              <a:t>3</a:t>
            </a:r>
            <a:r>
              <a:rPr lang="zh-CN" altLang="en-US" sz="2400" dirty="0">
                <a:solidFill>
                  <a:srgbClr val="003366"/>
                </a:solidFill>
                <a:latin typeface="Times New Roman" panose="02020603050405020304" pitchFamily="18" charset="0"/>
              </a:rPr>
              <a:t>个结点</a:t>
            </a:r>
          </a:p>
          <a:p>
            <a:r>
              <a:rPr lang="zh-CN" altLang="en-US" dirty="0">
                <a:solidFill>
                  <a:schemeClr val="tx1"/>
                </a:solidFill>
                <a:latin typeface="Times New Roman" panose="02020603050405020304" pitchFamily="18" charset="0"/>
              </a:rPr>
              <a:t>假设从根到叶结点的路径上所有结点都可以存放在内存中。</a:t>
            </a:r>
            <a:r>
              <a:rPr lang="zh-CN" altLang="en-US" dirty="0">
                <a:solidFill>
                  <a:srgbClr val="FF0000"/>
                </a:solidFill>
                <a:latin typeface="Times New Roman" panose="02020603050405020304" pitchFamily="18" charset="0"/>
              </a:rPr>
              <a:t>高度为 </a:t>
            </a:r>
            <a:r>
              <a:rPr lang="en-US" altLang="zh-CN" dirty="0">
                <a:solidFill>
                  <a:srgbClr val="FF0000"/>
                </a:solidFill>
                <a:latin typeface="Times New Roman" panose="02020603050405020304" pitchFamily="18" charset="0"/>
              </a:rPr>
              <a:t>h </a:t>
            </a:r>
            <a:r>
              <a:rPr lang="zh-CN" altLang="en-US" dirty="0">
                <a:solidFill>
                  <a:srgbClr val="FF0000"/>
                </a:solidFill>
                <a:latin typeface="Times New Roman" panose="02020603050405020304" pitchFamily="18" charset="0"/>
              </a:rPr>
              <a:t>的</a:t>
            </a:r>
            <a:r>
              <a:rPr lang="en-US" altLang="zh-CN" dirty="0">
                <a:solidFill>
                  <a:srgbClr val="FF0000"/>
                </a:solidFill>
                <a:latin typeface="Times New Roman" panose="02020603050405020304" pitchFamily="18" charset="0"/>
              </a:rPr>
              <a:t>B</a:t>
            </a:r>
            <a:r>
              <a:rPr lang="zh-CN" altLang="en-US" dirty="0">
                <a:solidFill>
                  <a:srgbClr val="FF0000"/>
                </a:solidFill>
                <a:latin typeface="Times New Roman" panose="02020603050405020304" pitchFamily="18" charset="0"/>
              </a:rPr>
              <a:t>树共需 </a:t>
            </a:r>
            <a:r>
              <a:rPr lang="en-US" altLang="zh-CN" dirty="0">
                <a:solidFill>
                  <a:srgbClr val="FF0000"/>
                </a:solidFill>
                <a:latin typeface="Times New Roman" panose="02020603050405020304" pitchFamily="18" charset="0"/>
              </a:rPr>
              <a:t>3h+1 </a:t>
            </a:r>
            <a:r>
              <a:rPr lang="zh-CN" altLang="en-US" dirty="0">
                <a:solidFill>
                  <a:srgbClr val="FF0000"/>
                </a:solidFill>
                <a:latin typeface="Times New Roman" panose="02020603050405020304" pitchFamily="18" charset="0"/>
              </a:rPr>
              <a:t>次磁盘访问</a:t>
            </a:r>
            <a:r>
              <a:rPr lang="zh-CN" altLang="en-US" dirty="0">
                <a:solidFill>
                  <a:schemeClr val="tx1"/>
                </a:solidFill>
                <a:latin typeface="Times New Roman" panose="02020603050405020304" pitchFamily="18" charset="0"/>
              </a:rPr>
              <a:t>。</a:t>
            </a:r>
            <a:endParaRPr lang="en-US" altLang="zh-CN" dirty="0">
              <a:solidFill>
                <a:schemeClr val="tx1"/>
              </a:solidFill>
              <a:latin typeface="Times New Roman" panose="02020603050405020304" pitchFamily="18" charset="0"/>
            </a:endParaRPr>
          </a:p>
          <a:p>
            <a:r>
              <a:rPr lang="zh-CN" altLang="en-US" dirty="0">
                <a:solidFill>
                  <a:srgbClr val="FF0000"/>
                </a:solidFill>
                <a:latin typeface="Times New Roman" panose="02020603050405020304" pitchFamily="18" charset="0"/>
              </a:rPr>
              <a:t>平均情况下大约 </a:t>
            </a:r>
            <a:r>
              <a:rPr lang="en-US" altLang="zh-CN" dirty="0">
                <a:solidFill>
                  <a:srgbClr val="FF0000"/>
                </a:solidFill>
                <a:latin typeface="Times New Roman" panose="02020603050405020304" pitchFamily="18" charset="0"/>
              </a:rPr>
              <a:t>h+1 </a:t>
            </a:r>
            <a:r>
              <a:rPr lang="zh-CN" altLang="en-US" dirty="0">
                <a:solidFill>
                  <a:srgbClr val="FF0000"/>
                </a:solidFill>
                <a:latin typeface="Times New Roman" panose="02020603050405020304" pitchFamily="18" charset="0"/>
              </a:rPr>
              <a:t>次磁盘访问</a:t>
            </a:r>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119</a:t>
            </a:fld>
            <a:endParaRPr lang="en-US" altLang="zh-CN"/>
          </a:p>
        </p:txBody>
      </p:sp>
    </p:spTree>
    <p:extLst>
      <p:ext uri="{BB962C8B-B14F-4D97-AF65-F5344CB8AC3E}">
        <p14:creationId xmlns:p14="http://schemas.microsoft.com/office/powerpoint/2010/main" val="141556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7.1.1 </a:t>
            </a:r>
            <a:r>
              <a:rPr lang="zh-CN" altLang="en-US" dirty="0"/>
              <a:t>顺序查找法</a:t>
            </a:r>
          </a:p>
        </p:txBody>
      </p:sp>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12</a:t>
            </a:fld>
            <a:endParaRPr lang="en-US" altLang="zh-CN"/>
          </a:p>
        </p:txBody>
      </p:sp>
      <p:sp>
        <p:nvSpPr>
          <p:cNvPr id="6" name="矩形 5"/>
          <p:cNvSpPr/>
          <p:nvPr/>
        </p:nvSpPr>
        <p:spPr>
          <a:xfrm>
            <a:off x="323528" y="1484784"/>
            <a:ext cx="8820472" cy="3690241"/>
          </a:xfrm>
          <a:prstGeom prst="rect">
            <a:avLst/>
          </a:prstGeom>
          <a:ln>
            <a:solidFill>
              <a:schemeClr val="tx1">
                <a:lumMod val="60000"/>
                <a:lumOff val="40000"/>
              </a:schemeClr>
            </a:solidFill>
          </a:ln>
        </p:spPr>
        <p:txBody>
          <a:bodyPr wrap="square">
            <a:spAutoFit/>
          </a:bodyPr>
          <a:lstStyle/>
          <a:p>
            <a:pPr>
              <a:spcBef>
                <a:spcPct val="5000"/>
              </a:spcBef>
              <a:buFont typeface="Wingdings" pitchFamily="2" charset="2"/>
              <a:buNone/>
            </a:pPr>
            <a:r>
              <a:rPr lang="en-US" altLang="zh-CN" dirty="0" err="1">
                <a:solidFill>
                  <a:srgbClr val="000000"/>
                </a:solidFill>
              </a:rPr>
              <a:t>int</a:t>
            </a:r>
            <a:r>
              <a:rPr lang="en-US" altLang="zh-CN" dirty="0">
                <a:solidFill>
                  <a:srgbClr val="000000"/>
                </a:solidFill>
              </a:rPr>
              <a:t> </a:t>
            </a:r>
            <a:r>
              <a:rPr lang="en-US" altLang="zh-CN" dirty="0" err="1">
                <a:solidFill>
                  <a:srgbClr val="000000"/>
                </a:solidFill>
              </a:rPr>
              <a:t>SeqSearch</a:t>
            </a:r>
            <a:r>
              <a:rPr lang="en-US" altLang="zh-CN" dirty="0">
                <a:solidFill>
                  <a:srgbClr val="000000"/>
                </a:solidFill>
              </a:rPr>
              <a:t> ( </a:t>
            </a:r>
            <a:r>
              <a:rPr lang="en-US" altLang="zh-CN" dirty="0" err="1">
                <a:solidFill>
                  <a:srgbClr val="000000"/>
                </a:solidFill>
              </a:rPr>
              <a:t>SeqList</a:t>
            </a:r>
            <a:r>
              <a:rPr lang="en-US" altLang="zh-CN" dirty="0">
                <a:solidFill>
                  <a:srgbClr val="000000"/>
                </a:solidFill>
              </a:rPr>
              <a:t>&amp; L, </a:t>
            </a:r>
            <a:r>
              <a:rPr lang="en-US" altLang="zh-CN" dirty="0" err="1">
                <a:solidFill>
                  <a:srgbClr val="000000"/>
                </a:solidFill>
              </a:rPr>
              <a:t>DataType</a:t>
            </a:r>
            <a:r>
              <a:rPr lang="en-US" altLang="zh-CN" dirty="0">
                <a:solidFill>
                  <a:srgbClr val="000000"/>
                </a:solidFill>
              </a:rPr>
              <a:t> x ) {</a:t>
            </a:r>
          </a:p>
          <a:p>
            <a:pPr eaLnBrk="1" hangingPunct="1">
              <a:spcBef>
                <a:spcPct val="5000"/>
              </a:spcBef>
              <a:buFont typeface="Wingdings" pitchFamily="2" charset="2"/>
              <a:buNone/>
            </a:pPr>
            <a:r>
              <a:rPr lang="en-US" altLang="zh-CN" dirty="0">
                <a:solidFill>
                  <a:srgbClr val="000000"/>
                </a:solidFill>
              </a:rPr>
              <a:t>//</a:t>
            </a:r>
            <a:r>
              <a:rPr lang="zh-CN" altLang="en-US" dirty="0">
                <a:solidFill>
                  <a:srgbClr val="000000"/>
                </a:solidFill>
              </a:rPr>
              <a:t>在数据表</a:t>
            </a:r>
            <a:r>
              <a:rPr lang="en-US" altLang="zh-CN" dirty="0" err="1">
                <a:solidFill>
                  <a:srgbClr val="000000"/>
                </a:solidFill>
                <a:ea typeface="隶书" panose="02010509060101010101" pitchFamily="49" charset="-122"/>
              </a:rPr>
              <a:t>L.data</a:t>
            </a:r>
            <a:r>
              <a:rPr lang="en-US" altLang="zh-CN" dirty="0">
                <a:solidFill>
                  <a:srgbClr val="000000"/>
                </a:solidFill>
                <a:ea typeface="隶书" panose="02010509060101010101" pitchFamily="49" charset="-122"/>
              </a:rPr>
              <a:t>[0]..</a:t>
            </a:r>
            <a:r>
              <a:rPr lang="en-US" altLang="zh-CN" dirty="0" err="1">
                <a:solidFill>
                  <a:srgbClr val="000000"/>
                </a:solidFill>
                <a:ea typeface="隶书" panose="02010509060101010101" pitchFamily="49" charset="-122"/>
              </a:rPr>
              <a:t>L.data</a:t>
            </a:r>
            <a:r>
              <a:rPr lang="en-US" altLang="zh-CN" dirty="0">
                <a:solidFill>
                  <a:srgbClr val="000000"/>
                </a:solidFill>
                <a:ea typeface="隶书" panose="02010509060101010101" pitchFamily="49" charset="-122"/>
              </a:rPr>
              <a:t>[n</a:t>
            </a:r>
            <a:r>
              <a:rPr lang="en-US" altLang="zh-CN" dirty="0">
                <a:solidFill>
                  <a:srgbClr val="000000"/>
                </a:solidFill>
                <a:latin typeface="Courier New" panose="02070309020205020404" pitchFamily="49" charset="0"/>
                <a:ea typeface="隶书" panose="02010509060101010101" pitchFamily="49" charset="-122"/>
              </a:rPr>
              <a:t>-</a:t>
            </a:r>
            <a:r>
              <a:rPr lang="en-US" altLang="zh-CN" dirty="0">
                <a:solidFill>
                  <a:srgbClr val="000000"/>
                </a:solidFill>
                <a:ea typeface="隶书" panose="02010509060101010101" pitchFamily="49" charset="-122"/>
              </a:rPr>
              <a:t>1] </a:t>
            </a:r>
            <a:r>
              <a:rPr lang="zh-CN" altLang="en-US" dirty="0">
                <a:solidFill>
                  <a:srgbClr val="000000"/>
                </a:solidFill>
              </a:rPr>
              <a:t>中顺序查找关键码</a:t>
            </a:r>
          </a:p>
          <a:p>
            <a:pPr eaLnBrk="1" hangingPunct="1">
              <a:spcBef>
                <a:spcPct val="5000"/>
              </a:spcBef>
              <a:buFont typeface="Wingdings" pitchFamily="2" charset="2"/>
              <a:buNone/>
            </a:pPr>
            <a:r>
              <a:rPr lang="en-US" altLang="zh-CN" dirty="0">
                <a:solidFill>
                  <a:srgbClr val="000000"/>
                </a:solidFill>
              </a:rPr>
              <a:t>//</a:t>
            </a:r>
            <a:r>
              <a:rPr lang="zh-CN" altLang="en-US" dirty="0">
                <a:solidFill>
                  <a:srgbClr val="000000"/>
                </a:solidFill>
              </a:rPr>
              <a:t>值与给定值 </a:t>
            </a:r>
            <a:r>
              <a:rPr lang="en-US" altLang="zh-CN" dirty="0">
                <a:solidFill>
                  <a:srgbClr val="000000"/>
                </a:solidFill>
              </a:rPr>
              <a:t>x </a:t>
            </a:r>
            <a:r>
              <a:rPr lang="zh-CN" altLang="en-US" dirty="0">
                <a:solidFill>
                  <a:srgbClr val="000000"/>
                </a:solidFill>
              </a:rPr>
              <a:t>相等的数据元素</a:t>
            </a:r>
            <a:endParaRPr lang="en-US" altLang="zh-CN" dirty="0">
              <a:solidFill>
                <a:srgbClr val="000000"/>
              </a:solidFill>
            </a:endParaRPr>
          </a:p>
          <a:p>
            <a:pPr eaLnBrk="1" hangingPunct="1">
              <a:spcBef>
                <a:spcPct val="5000"/>
              </a:spcBef>
              <a:buFont typeface="Wingdings" pitchFamily="2" charset="2"/>
              <a:buNone/>
            </a:pPr>
            <a:r>
              <a:rPr lang="en-US" altLang="zh-CN" dirty="0">
                <a:solidFill>
                  <a:srgbClr val="000000"/>
                </a:solidFill>
              </a:rPr>
              <a:t>	</a:t>
            </a:r>
            <a:r>
              <a:rPr lang="en-US" altLang="zh-CN" dirty="0">
                <a:solidFill>
                  <a:srgbClr val="FF0000"/>
                </a:solidFill>
              </a:rPr>
              <a:t>//</a:t>
            </a:r>
            <a:r>
              <a:rPr lang="zh-CN" altLang="en-US" dirty="0">
                <a:solidFill>
                  <a:srgbClr val="FF0000"/>
                </a:solidFill>
              </a:rPr>
              <a:t>从前向后顺序查找</a:t>
            </a:r>
            <a:endParaRPr lang="en-US" altLang="zh-CN" dirty="0">
              <a:solidFill>
                <a:srgbClr val="FF0000"/>
              </a:solidFill>
            </a:endParaRPr>
          </a:p>
          <a:p>
            <a:pPr eaLnBrk="1" hangingPunct="1">
              <a:spcBef>
                <a:spcPct val="5000"/>
              </a:spcBef>
              <a:buFont typeface="Wingdings" pitchFamily="2" charset="2"/>
              <a:buNone/>
            </a:pPr>
            <a:r>
              <a:rPr lang="en-US" altLang="zh-CN" dirty="0">
                <a:solidFill>
                  <a:srgbClr val="FF0000"/>
                </a:solidFill>
              </a:rPr>
              <a:t>	for( </a:t>
            </a:r>
            <a:r>
              <a:rPr lang="en-US" altLang="zh-CN" dirty="0" err="1">
                <a:solidFill>
                  <a:srgbClr val="FF0000"/>
                </a:solidFill>
              </a:rPr>
              <a:t>i</a:t>
            </a:r>
            <a:r>
              <a:rPr lang="en-US" altLang="zh-CN" dirty="0">
                <a:solidFill>
                  <a:srgbClr val="FF0000"/>
                </a:solidFill>
              </a:rPr>
              <a:t> = 0; </a:t>
            </a:r>
            <a:r>
              <a:rPr lang="en-US" altLang="zh-CN" dirty="0" err="1">
                <a:solidFill>
                  <a:srgbClr val="FF0000"/>
                </a:solidFill>
              </a:rPr>
              <a:t>i</a:t>
            </a:r>
            <a:r>
              <a:rPr lang="en-US" altLang="zh-CN" dirty="0">
                <a:solidFill>
                  <a:srgbClr val="FF0000"/>
                </a:solidFill>
              </a:rPr>
              <a:t> &lt; </a:t>
            </a:r>
            <a:r>
              <a:rPr lang="en-US" altLang="zh-CN" dirty="0" err="1">
                <a:solidFill>
                  <a:srgbClr val="FF0000"/>
                </a:solidFill>
              </a:rPr>
              <a:t>L.n</a:t>
            </a:r>
            <a:r>
              <a:rPr lang="en-US" altLang="zh-CN" dirty="0">
                <a:solidFill>
                  <a:srgbClr val="FF0000"/>
                </a:solidFill>
              </a:rPr>
              <a:t> &amp;&amp; </a:t>
            </a:r>
            <a:r>
              <a:rPr lang="en-US" altLang="zh-CN" dirty="0" err="1">
                <a:solidFill>
                  <a:srgbClr val="FF0000"/>
                </a:solidFill>
              </a:rPr>
              <a:t>L.data</a:t>
            </a:r>
            <a:r>
              <a:rPr lang="en-US" altLang="zh-CN" dirty="0">
                <a:solidFill>
                  <a:srgbClr val="FF0000"/>
                </a:solidFill>
              </a:rPr>
              <a:t>[</a:t>
            </a:r>
            <a:r>
              <a:rPr lang="en-US" altLang="zh-CN" dirty="0" err="1">
                <a:solidFill>
                  <a:srgbClr val="FF0000"/>
                </a:solidFill>
              </a:rPr>
              <a:t>i</a:t>
            </a:r>
            <a:r>
              <a:rPr lang="en-US" altLang="zh-CN" dirty="0">
                <a:solidFill>
                  <a:srgbClr val="FF0000"/>
                </a:solidFill>
              </a:rPr>
              <a:t>]!= x; </a:t>
            </a:r>
            <a:r>
              <a:rPr lang="en-US" altLang="zh-CN" dirty="0" err="1">
                <a:solidFill>
                  <a:srgbClr val="FF0000"/>
                </a:solidFill>
              </a:rPr>
              <a:t>i</a:t>
            </a:r>
            <a:r>
              <a:rPr lang="en-US" altLang="zh-CN" dirty="0">
                <a:solidFill>
                  <a:srgbClr val="FF0000"/>
                </a:solidFill>
              </a:rPr>
              <a:t>++);</a:t>
            </a:r>
            <a:r>
              <a:rPr lang="zh-CN" altLang="en-US" dirty="0">
                <a:solidFill>
                  <a:srgbClr val="FF0000"/>
                </a:solidFill>
              </a:rPr>
              <a:t>	</a:t>
            </a:r>
            <a:endParaRPr lang="en-US" altLang="zh-CN" dirty="0">
              <a:solidFill>
                <a:srgbClr val="FF0000"/>
              </a:solidFill>
            </a:endParaRPr>
          </a:p>
          <a:p>
            <a:pPr eaLnBrk="1" hangingPunct="1">
              <a:spcBef>
                <a:spcPct val="5000"/>
              </a:spcBef>
              <a:buFont typeface="Wingdings" pitchFamily="2" charset="2"/>
              <a:buNone/>
            </a:pPr>
            <a:r>
              <a:rPr lang="en-US" altLang="zh-CN" dirty="0">
                <a:solidFill>
                  <a:srgbClr val="000000"/>
                </a:solidFill>
              </a:rPr>
              <a:t>	if (</a:t>
            </a:r>
            <a:r>
              <a:rPr lang="en-US" altLang="zh-CN" dirty="0" err="1">
                <a:solidFill>
                  <a:srgbClr val="000000"/>
                </a:solidFill>
              </a:rPr>
              <a:t>i</a:t>
            </a:r>
            <a:r>
              <a:rPr lang="en-US" altLang="zh-CN" dirty="0">
                <a:solidFill>
                  <a:srgbClr val="000000"/>
                </a:solidFill>
              </a:rPr>
              <a:t> &gt;= n) return -1;</a:t>
            </a:r>
          </a:p>
          <a:p>
            <a:pPr eaLnBrk="1" hangingPunct="1">
              <a:spcBef>
                <a:spcPct val="5000"/>
              </a:spcBef>
              <a:buFont typeface="Wingdings" pitchFamily="2" charset="2"/>
              <a:buNone/>
            </a:pPr>
            <a:r>
              <a:rPr lang="zh-CN" altLang="en-US" dirty="0">
                <a:solidFill>
                  <a:srgbClr val="000000"/>
                </a:solidFill>
              </a:rPr>
              <a:t>	</a:t>
            </a:r>
            <a:r>
              <a:rPr lang="en-US" altLang="zh-CN" dirty="0">
                <a:solidFill>
                  <a:srgbClr val="000000"/>
                </a:solidFill>
              </a:rPr>
              <a:t>else return </a:t>
            </a:r>
            <a:r>
              <a:rPr lang="en-US" altLang="zh-CN" dirty="0" err="1">
                <a:solidFill>
                  <a:srgbClr val="000000"/>
                </a:solidFill>
              </a:rPr>
              <a:t>i</a:t>
            </a:r>
            <a:r>
              <a:rPr lang="en-US" altLang="zh-CN" dirty="0">
                <a:solidFill>
                  <a:srgbClr val="000000"/>
                </a:solidFill>
              </a:rPr>
              <a:t>;</a:t>
            </a:r>
          </a:p>
          <a:p>
            <a:pPr>
              <a:spcBef>
                <a:spcPct val="5000"/>
              </a:spcBef>
              <a:buFont typeface="Wingdings" pitchFamily="2" charset="2"/>
              <a:buNone/>
            </a:pPr>
            <a:r>
              <a:rPr lang="en-US" altLang="zh-CN" dirty="0">
                <a:solidFill>
                  <a:srgbClr val="000000"/>
                </a:solidFill>
              </a:rPr>
              <a:t>}//</a:t>
            </a:r>
            <a:r>
              <a:rPr lang="en-US" altLang="zh-CN" dirty="0" err="1">
                <a:solidFill>
                  <a:srgbClr val="000000"/>
                </a:solidFill>
              </a:rPr>
              <a:t>SeqSearch</a:t>
            </a:r>
            <a:r>
              <a:rPr lang="en-US" altLang="zh-CN" dirty="0">
                <a:solidFill>
                  <a:srgbClr val="000000"/>
                </a:solidFill>
              </a:rPr>
              <a:t> </a:t>
            </a:r>
            <a:endParaRPr lang="zh-CN" altLang="en-US" dirty="0">
              <a:solidFill>
                <a:srgbClr val="000000"/>
              </a:solidFill>
            </a:endParaRPr>
          </a:p>
        </p:txBody>
      </p:sp>
      <p:sp>
        <p:nvSpPr>
          <p:cNvPr id="7" name="AutoShape 8"/>
          <p:cNvSpPr>
            <a:spLocks noChangeArrowheads="1"/>
          </p:cNvSpPr>
          <p:nvPr/>
        </p:nvSpPr>
        <p:spPr bwMode="auto">
          <a:xfrm>
            <a:off x="5724128" y="4221088"/>
            <a:ext cx="1871663" cy="628650"/>
          </a:xfrm>
          <a:prstGeom prst="wedgeRectCallout">
            <a:avLst>
              <a:gd name="adj1" fmla="val -81681"/>
              <a:gd name="adj2" fmla="val -137444"/>
            </a:avLst>
          </a:prstGeom>
          <a:solidFill>
            <a:schemeClr val="accent1">
              <a:lumMod val="20000"/>
              <a:lumOff val="80000"/>
            </a:schemeClr>
          </a:solidFill>
          <a:ln w="9525" algn="ctr">
            <a:solidFill>
              <a:schemeClr val="hlink"/>
            </a:solidFill>
            <a:miter lim="800000"/>
            <a:headEnd/>
            <a:tailEnd/>
          </a:ln>
        </p:spPr>
        <p:txBody>
          <a:bodyPr/>
          <a:lstStyle/>
          <a:p>
            <a:pPr algn="ctr"/>
            <a:r>
              <a:rPr lang="zh-CN" altLang="en-US" dirty="0"/>
              <a:t>两次比较</a:t>
            </a:r>
          </a:p>
        </p:txBody>
      </p:sp>
    </p:spTree>
    <p:extLst>
      <p:ext uri="{BB962C8B-B14F-4D97-AF65-F5344CB8AC3E}">
        <p14:creationId xmlns:p14="http://schemas.microsoft.com/office/powerpoint/2010/main" val="178197190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defRPr/>
            </a:pPr>
            <a:r>
              <a:rPr lang="en-US" altLang="zh-CN" dirty="0"/>
              <a:t>B-</a:t>
            </a:r>
            <a:r>
              <a:rPr lang="zh-CN" altLang="en-US" dirty="0"/>
              <a:t>树上的删除过程</a:t>
            </a:r>
          </a:p>
        </p:txBody>
      </p:sp>
      <p:sp>
        <p:nvSpPr>
          <p:cNvPr id="98308" name="Rectangle 3"/>
          <p:cNvSpPr>
            <a:spLocks noGrp="1" noChangeArrowheads="1"/>
          </p:cNvSpPr>
          <p:nvPr>
            <p:ph idx="1"/>
          </p:nvPr>
        </p:nvSpPr>
        <p:spPr/>
        <p:txBody>
          <a:bodyPr/>
          <a:lstStyle/>
          <a:p>
            <a:pPr eaLnBrk="1" hangingPunct="1"/>
            <a:r>
              <a:rPr lang="zh-CN" altLang="en-US" dirty="0"/>
              <a:t>首先必须找到待删关键字所在结点；</a:t>
            </a:r>
            <a:endParaRPr lang="en-US" altLang="zh-CN" dirty="0"/>
          </a:p>
          <a:p>
            <a:pPr eaLnBrk="1" hangingPunct="1"/>
            <a:r>
              <a:rPr lang="zh-CN" altLang="en-US" dirty="0"/>
              <a:t>要求删除之后</a:t>
            </a:r>
            <a:r>
              <a:rPr lang="en-US" altLang="zh-CN" dirty="0"/>
              <a:t>, </a:t>
            </a:r>
            <a:r>
              <a:rPr lang="zh-CN" altLang="en-US" dirty="0"/>
              <a:t>结点关键字个数不能小于 </a:t>
            </a:r>
            <a:r>
              <a:rPr kumimoji="1" lang="zh-CN" altLang="en-US" dirty="0">
                <a:sym typeface="Symbol" pitchFamily="18" charset="2"/>
              </a:rPr>
              <a:t></a:t>
            </a:r>
            <a:r>
              <a:rPr kumimoji="1" lang="en-US" altLang="zh-CN" dirty="0"/>
              <a:t>m/2</a:t>
            </a:r>
            <a:r>
              <a:rPr kumimoji="1" lang="en-US" altLang="zh-CN" dirty="0">
                <a:sym typeface="Symbol" pitchFamily="18" charset="2"/>
              </a:rPr>
              <a:t></a:t>
            </a:r>
            <a:r>
              <a:rPr kumimoji="1" lang="zh-CN" altLang="en-US" dirty="0">
                <a:sym typeface="Symbol" pitchFamily="18" charset="2"/>
              </a:rPr>
              <a:t> </a:t>
            </a:r>
            <a:r>
              <a:rPr kumimoji="1" lang="en-US" altLang="zh-CN" dirty="0">
                <a:sym typeface="Symbol" pitchFamily="18" charset="2"/>
              </a:rPr>
              <a:t>- 1</a:t>
            </a:r>
            <a:endParaRPr lang="en-US" altLang="zh-CN" dirty="0"/>
          </a:p>
          <a:p>
            <a:pPr eaLnBrk="1" hangingPunct="1"/>
            <a:r>
              <a:rPr lang="zh-CN" altLang="en-US" dirty="0"/>
              <a:t>否则</a:t>
            </a:r>
            <a:r>
              <a:rPr lang="en-US" altLang="zh-CN" dirty="0"/>
              <a:t>, </a:t>
            </a:r>
            <a:r>
              <a:rPr lang="zh-CN" altLang="en-US" dirty="0"/>
              <a:t>要从先其左</a:t>
            </a:r>
            <a:r>
              <a:rPr lang="en-US" altLang="zh-CN" dirty="0"/>
              <a:t>(</a:t>
            </a:r>
            <a:r>
              <a:rPr lang="zh-CN" altLang="en-US" dirty="0"/>
              <a:t>或右</a:t>
            </a:r>
            <a:r>
              <a:rPr lang="en-US" altLang="zh-CN" dirty="0"/>
              <a:t>)</a:t>
            </a:r>
            <a:r>
              <a:rPr lang="zh-CN" altLang="en-US" dirty="0"/>
              <a:t>兄弟结点</a:t>
            </a:r>
            <a:r>
              <a:rPr lang="zh-CN" altLang="en-US" dirty="0">
                <a:solidFill>
                  <a:srgbClr val="FF0000"/>
                </a:solidFill>
              </a:rPr>
              <a:t>“借调”关键字</a:t>
            </a:r>
          </a:p>
          <a:p>
            <a:pPr eaLnBrk="1" hangingPunct="1"/>
            <a:r>
              <a:rPr lang="zh-CN" altLang="en-US" dirty="0"/>
              <a:t>若其左和右兄弟结点均无关键字可借</a:t>
            </a:r>
            <a:r>
              <a:rPr lang="en-US" altLang="zh-CN" dirty="0"/>
              <a:t>(</a:t>
            </a:r>
            <a:r>
              <a:rPr lang="zh-CN" altLang="en-US" dirty="0"/>
              <a:t>结点中只有最少量的关键字</a:t>
            </a:r>
            <a:r>
              <a:rPr lang="en-US" altLang="zh-CN" dirty="0"/>
              <a:t>), </a:t>
            </a:r>
            <a:r>
              <a:rPr lang="zh-CN" altLang="en-US" dirty="0"/>
              <a:t>则必须进行</a:t>
            </a:r>
            <a:r>
              <a:rPr lang="zh-CN" altLang="en-US" dirty="0">
                <a:solidFill>
                  <a:srgbClr val="FF0000"/>
                </a:solidFill>
              </a:rPr>
              <a:t>结点“合并”</a:t>
            </a:r>
            <a:r>
              <a:rPr lang="zh-CN" altLang="en-US" dirty="0"/>
              <a:t>。</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1134720E-044B-4A79-A149-0D7996FB2A76}" type="slidenum">
              <a:rPr lang="en-US" altLang="zh-CN"/>
              <a:pPr>
                <a:defRPr/>
              </a:pPr>
              <a:t>120</a:t>
            </a:fld>
            <a:endParaRPr lang="en-US" altLang="zh-CN"/>
          </a:p>
        </p:txBody>
      </p:sp>
      <p:sp>
        <p:nvSpPr>
          <p:cNvPr id="5" name="矩形 4"/>
          <p:cNvSpPr/>
          <p:nvPr/>
        </p:nvSpPr>
        <p:spPr>
          <a:xfrm>
            <a:off x="2411760" y="5301208"/>
            <a:ext cx="4896544" cy="954107"/>
          </a:xfrm>
          <a:prstGeom prst="rect">
            <a:avLst/>
          </a:prstGeom>
          <a:ln>
            <a:solidFill>
              <a:srgbClr val="FF0000"/>
            </a:solidFill>
          </a:ln>
        </p:spPr>
        <p:txBody>
          <a:bodyPr wrap="square">
            <a:spAutoFit/>
          </a:bodyPr>
          <a:lstStyle/>
          <a:p>
            <a:r>
              <a:rPr lang="zh-CN" altLang="en-US" dirty="0">
                <a:solidFill>
                  <a:srgbClr val="FF0000"/>
                </a:solidFill>
                <a:sym typeface="Symbol" pitchFamily="18" charset="2"/>
              </a:rPr>
              <a:t></a:t>
            </a:r>
            <a:r>
              <a:rPr lang="en-US" altLang="zh-CN" dirty="0">
                <a:solidFill>
                  <a:srgbClr val="FF0000"/>
                </a:solidFill>
              </a:rPr>
              <a:t>m/2</a:t>
            </a:r>
            <a:r>
              <a:rPr lang="en-US" altLang="zh-CN" dirty="0">
                <a:solidFill>
                  <a:srgbClr val="FF0000"/>
                </a:solidFill>
                <a:sym typeface="Symbol" pitchFamily="18" charset="2"/>
              </a:rPr>
              <a:t> —— m </a:t>
            </a:r>
            <a:r>
              <a:rPr lang="zh-CN" altLang="en-US" dirty="0">
                <a:solidFill>
                  <a:srgbClr val="FF0000"/>
                </a:solidFill>
              </a:rPr>
              <a:t>棵子树</a:t>
            </a:r>
            <a:endParaRPr lang="en-US" altLang="zh-CN" dirty="0">
              <a:solidFill>
                <a:srgbClr val="FF0000"/>
              </a:solidFill>
            </a:endParaRPr>
          </a:p>
          <a:p>
            <a:r>
              <a:rPr lang="zh-CN" altLang="en-US" dirty="0">
                <a:solidFill>
                  <a:srgbClr val="FF0000"/>
                </a:solidFill>
                <a:sym typeface="Symbol" pitchFamily="18" charset="2"/>
              </a:rPr>
              <a:t></a:t>
            </a:r>
            <a:r>
              <a:rPr lang="en-US" altLang="zh-CN" dirty="0">
                <a:solidFill>
                  <a:srgbClr val="FF0000"/>
                </a:solidFill>
              </a:rPr>
              <a:t>m/2</a:t>
            </a:r>
            <a:r>
              <a:rPr lang="en-US" altLang="zh-CN" dirty="0">
                <a:solidFill>
                  <a:srgbClr val="FF0000"/>
                </a:solidFill>
                <a:sym typeface="Symbol" pitchFamily="18" charset="2"/>
              </a:rPr>
              <a:t> -1 —— m-1 </a:t>
            </a:r>
            <a:r>
              <a:rPr lang="zh-CN" altLang="en-US" dirty="0">
                <a:solidFill>
                  <a:srgbClr val="FF0000"/>
                </a:solidFill>
                <a:sym typeface="Symbol" pitchFamily="18" charset="2"/>
              </a:rPr>
              <a:t>个关键字</a:t>
            </a:r>
            <a:endParaRPr lang="en-US" altLang="zh-CN" dirty="0">
              <a:solidFill>
                <a:srgbClr val="FF0000"/>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a:defRPr/>
            </a:pPr>
            <a:r>
              <a:rPr lang="en-US" altLang="zh-CN" dirty="0"/>
              <a:t>B-</a:t>
            </a:r>
            <a:r>
              <a:rPr lang="zh-CN" altLang="en-US" dirty="0"/>
              <a:t>树上的删除过程</a:t>
            </a:r>
          </a:p>
        </p:txBody>
      </p:sp>
      <p:sp>
        <p:nvSpPr>
          <p:cNvPr id="471115" name="Rectangle 75"/>
          <p:cNvSpPr>
            <a:spLocks noGrp="1" noChangeArrowheads="1"/>
          </p:cNvSpPr>
          <p:nvPr>
            <p:ph idx="1"/>
          </p:nvPr>
        </p:nvSpPr>
        <p:spPr>
          <a:xfrm>
            <a:off x="228600" y="5334000"/>
            <a:ext cx="8642350" cy="1371600"/>
          </a:xfrm>
          <a:solidFill>
            <a:schemeClr val="bg2"/>
          </a:solidFill>
          <a:ln>
            <a:solidFill>
              <a:srgbClr val="0000FF"/>
            </a:solidFill>
            <a:miter lim="800000"/>
            <a:headEnd/>
            <a:tailEnd/>
          </a:ln>
        </p:spPr>
        <p:txBody>
          <a:bodyPr/>
          <a:lstStyle/>
          <a:p>
            <a:pPr eaLnBrk="1" hangingPunct="1">
              <a:lnSpc>
                <a:spcPct val="90000"/>
              </a:lnSpc>
            </a:pPr>
            <a:r>
              <a:rPr lang="zh-CN" altLang="en-US" dirty="0">
                <a:solidFill>
                  <a:srgbClr val="FF0000"/>
                </a:solidFill>
              </a:rPr>
              <a:t>特点</a:t>
            </a:r>
            <a:r>
              <a:rPr lang="zh-CN" altLang="en-US" dirty="0"/>
              <a:t>：非叶子结点中的关键字</a:t>
            </a:r>
          </a:p>
          <a:p>
            <a:pPr eaLnBrk="1" hangingPunct="1">
              <a:lnSpc>
                <a:spcPct val="90000"/>
              </a:lnSpc>
            </a:pPr>
            <a:r>
              <a:rPr lang="zh-CN" altLang="en-US" dirty="0">
                <a:solidFill>
                  <a:srgbClr val="FF0000"/>
                </a:solidFill>
              </a:rPr>
              <a:t>方法：</a:t>
            </a:r>
            <a:r>
              <a:rPr lang="zh-CN" altLang="en-US" dirty="0"/>
              <a:t>向前驱</a:t>
            </a:r>
            <a:r>
              <a:rPr lang="en-US" altLang="zh-CN" dirty="0"/>
              <a:t>/</a:t>
            </a:r>
            <a:r>
              <a:rPr lang="zh-CN" altLang="en-US" dirty="0"/>
              <a:t>后继借关键字</a:t>
            </a:r>
            <a:r>
              <a:rPr lang="en-US" altLang="zh-CN" dirty="0"/>
              <a:t>, </a:t>
            </a:r>
            <a:r>
              <a:rPr lang="zh-CN" altLang="en-US" dirty="0"/>
              <a:t>然后删除前驱</a:t>
            </a:r>
            <a:r>
              <a:rPr lang="en-US" altLang="zh-CN" dirty="0"/>
              <a:t>/</a:t>
            </a:r>
            <a:r>
              <a:rPr lang="zh-CN" altLang="en-US" dirty="0"/>
              <a:t>后继中借走的关键字</a:t>
            </a:r>
          </a:p>
        </p:txBody>
      </p:sp>
      <p:sp>
        <p:nvSpPr>
          <p:cNvPr id="42" name="灯片编号占位符 5"/>
          <p:cNvSpPr>
            <a:spLocks noGrp="1"/>
          </p:cNvSpPr>
          <p:nvPr>
            <p:ph type="sldNum" sz="quarter" idx="11"/>
          </p:nvPr>
        </p:nvSpPr>
        <p:spPr/>
        <p:txBody>
          <a:bodyPr/>
          <a:lstStyle/>
          <a:p>
            <a:pPr>
              <a:defRPr/>
            </a:pPr>
            <a:fld id="{4B48E165-EBEC-46E3-80BF-116AC752DAF7}" type="slidenum">
              <a:rPr lang="en-US" altLang="zh-CN"/>
              <a:pPr>
                <a:defRPr/>
              </a:pPr>
              <a:t>121</a:t>
            </a:fld>
            <a:endParaRPr lang="en-US" altLang="zh-CN"/>
          </a:p>
        </p:txBody>
      </p:sp>
      <p:sp>
        <p:nvSpPr>
          <p:cNvPr id="471058" name="Text Box 18"/>
          <p:cNvSpPr txBox="1">
            <a:spLocks noChangeArrowheads="1"/>
          </p:cNvSpPr>
          <p:nvPr/>
        </p:nvSpPr>
        <p:spPr bwMode="auto">
          <a:xfrm>
            <a:off x="457200" y="1066800"/>
            <a:ext cx="8153400" cy="946150"/>
          </a:xfrm>
          <a:prstGeom prst="rect">
            <a:avLst/>
          </a:prstGeom>
          <a:noFill/>
          <a:ln w="9525">
            <a:noFill/>
            <a:miter lim="800000"/>
            <a:headEnd/>
            <a:tailEnd/>
          </a:ln>
          <a:effectLst/>
        </p:spPr>
        <p:txBody>
          <a:bodyPr>
            <a:spAutoFit/>
          </a:bodyPr>
          <a:lstStyle/>
          <a:p>
            <a:pPr>
              <a:spcBef>
                <a:spcPct val="50000"/>
              </a:spcBef>
              <a:defRPr/>
            </a:pPr>
            <a:r>
              <a:rPr lang="zh-CN" altLang="en-US" dirty="0">
                <a:latin typeface="Arial" charset="0"/>
              </a:rPr>
              <a:t>例如：</a:t>
            </a:r>
            <a:r>
              <a:rPr lang="en-US" altLang="zh-CN" dirty="0">
                <a:latin typeface="Arial" charset="0"/>
              </a:rPr>
              <a:t>m=3, </a:t>
            </a:r>
            <a:r>
              <a:rPr lang="zh-CN" altLang="en-US" dirty="0">
                <a:latin typeface="Arial" charset="0"/>
              </a:rPr>
              <a:t> </a:t>
            </a:r>
            <a:r>
              <a:rPr lang="zh-CN" altLang="en-US" dirty="0">
                <a:effectLst>
                  <a:outerShdw blurRad="38100" dist="38100" dir="2700000" algn="tl">
                    <a:srgbClr val="C0C0C0"/>
                  </a:outerShdw>
                </a:effectLst>
                <a:latin typeface="Arial" charset="0"/>
                <a:sym typeface="Symbol" pitchFamily="18" charset="2"/>
              </a:rPr>
              <a:t></a:t>
            </a:r>
            <a:r>
              <a:rPr lang="en-US" altLang="zh-CN" i="1" dirty="0">
                <a:effectLst>
                  <a:outerShdw blurRad="38100" dist="38100" dir="2700000" algn="tl">
                    <a:srgbClr val="C0C0C0"/>
                  </a:outerShdw>
                </a:effectLst>
                <a:latin typeface="Arial" charset="0"/>
              </a:rPr>
              <a:t>m</a:t>
            </a:r>
            <a:r>
              <a:rPr lang="en-US" altLang="zh-CN" dirty="0">
                <a:effectLst>
                  <a:outerShdw blurRad="38100" dist="38100" dir="2700000" algn="tl">
                    <a:srgbClr val="C0C0C0"/>
                  </a:outerShdw>
                </a:effectLst>
                <a:latin typeface="Arial" charset="0"/>
              </a:rPr>
              <a:t>/2</a:t>
            </a:r>
            <a:r>
              <a:rPr lang="en-US" altLang="zh-CN" dirty="0">
                <a:effectLst>
                  <a:outerShdw blurRad="38100" dist="38100" dir="2700000" algn="tl">
                    <a:srgbClr val="C0C0C0"/>
                  </a:outerShdw>
                </a:effectLst>
                <a:latin typeface="Arial" charset="0"/>
                <a:sym typeface="Symbol" pitchFamily="18" charset="2"/>
              </a:rPr>
              <a:t></a:t>
            </a:r>
            <a:r>
              <a:rPr lang="en-US" altLang="zh-CN" dirty="0">
                <a:latin typeface="Arial" charset="0"/>
              </a:rPr>
              <a:t> -1=1</a:t>
            </a:r>
            <a:r>
              <a:rPr lang="zh-CN" altLang="en-US" dirty="0">
                <a:latin typeface="Arial" charset="0"/>
              </a:rPr>
              <a:t>；</a:t>
            </a:r>
            <a:r>
              <a:rPr lang="zh-CN" altLang="zh-CN" dirty="0">
                <a:latin typeface="Arial" charset="0"/>
              </a:rPr>
              <a:t>至少1个关键字</a:t>
            </a:r>
            <a:r>
              <a:rPr lang="en-US" altLang="zh-CN" dirty="0">
                <a:latin typeface="Arial" charset="0"/>
              </a:rPr>
              <a:t>, 2</a:t>
            </a:r>
            <a:r>
              <a:rPr lang="zh-CN" altLang="zh-CN" dirty="0">
                <a:latin typeface="Arial" charset="0"/>
              </a:rPr>
              <a:t>个子结点</a:t>
            </a:r>
            <a:r>
              <a:rPr lang="en-US" altLang="zh-CN" dirty="0">
                <a:latin typeface="Arial" charset="0"/>
              </a:rPr>
              <a:t>, </a:t>
            </a:r>
            <a:r>
              <a:rPr lang="zh-CN" altLang="en-US" dirty="0">
                <a:latin typeface="Arial" charset="0"/>
              </a:rPr>
              <a:t>最多</a:t>
            </a:r>
            <a:r>
              <a:rPr lang="en-US" altLang="zh-CN" dirty="0">
                <a:latin typeface="Arial" charset="0"/>
              </a:rPr>
              <a:t>2</a:t>
            </a:r>
            <a:r>
              <a:rPr lang="zh-CN" altLang="en-US" dirty="0">
                <a:latin typeface="Arial" charset="0"/>
              </a:rPr>
              <a:t>个关键字。</a:t>
            </a:r>
          </a:p>
        </p:txBody>
      </p:sp>
      <p:sp>
        <p:nvSpPr>
          <p:cNvPr id="99333" name="Oval 36"/>
          <p:cNvSpPr>
            <a:spLocks noChangeArrowheads="1"/>
          </p:cNvSpPr>
          <p:nvPr/>
        </p:nvSpPr>
        <p:spPr bwMode="auto">
          <a:xfrm>
            <a:off x="3276600" y="2286000"/>
            <a:ext cx="990600" cy="533400"/>
          </a:xfrm>
          <a:prstGeom prst="ellipse">
            <a:avLst/>
          </a:prstGeom>
          <a:solidFill>
            <a:srgbClr val="FFCCFF"/>
          </a:solidFill>
          <a:ln w="19050">
            <a:solidFill>
              <a:schemeClr val="tx1"/>
            </a:solidFill>
            <a:round/>
            <a:headEnd/>
            <a:tailEnd/>
          </a:ln>
        </p:spPr>
        <p:txBody>
          <a:bodyPr wrap="none" anchor="ctr"/>
          <a:lstStyle/>
          <a:p>
            <a:pPr algn="ctr"/>
            <a:r>
              <a:rPr lang="en-US" altLang="zh-CN">
                <a:ea typeface="宋体" charset="-122"/>
              </a:rPr>
              <a:t>45</a:t>
            </a:r>
            <a:endParaRPr lang="en-US" altLang="zh-CN">
              <a:ea typeface="宋体" charset="-122"/>
              <a:sym typeface="Symbol" pitchFamily="18" charset="2"/>
            </a:endParaRPr>
          </a:p>
        </p:txBody>
      </p:sp>
      <p:sp>
        <p:nvSpPr>
          <p:cNvPr id="99334" name="Line 37"/>
          <p:cNvSpPr>
            <a:spLocks noChangeShapeType="1"/>
          </p:cNvSpPr>
          <p:nvPr/>
        </p:nvSpPr>
        <p:spPr bwMode="auto">
          <a:xfrm>
            <a:off x="4038600" y="2590800"/>
            <a:ext cx="987425" cy="7667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5" name="Line 38"/>
          <p:cNvSpPr>
            <a:spLocks noChangeShapeType="1"/>
          </p:cNvSpPr>
          <p:nvPr/>
        </p:nvSpPr>
        <p:spPr bwMode="auto">
          <a:xfrm flipH="1">
            <a:off x="2819400" y="2590800"/>
            <a:ext cx="685800" cy="8556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6" name="Oval 39"/>
          <p:cNvSpPr>
            <a:spLocks noChangeArrowheads="1"/>
          </p:cNvSpPr>
          <p:nvPr/>
        </p:nvSpPr>
        <p:spPr bwMode="auto">
          <a:xfrm>
            <a:off x="2209800" y="32766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24</a:t>
            </a:r>
          </a:p>
        </p:txBody>
      </p:sp>
      <p:sp>
        <p:nvSpPr>
          <p:cNvPr id="99337" name="Oval 40"/>
          <p:cNvSpPr>
            <a:spLocks noChangeArrowheads="1"/>
          </p:cNvSpPr>
          <p:nvPr/>
        </p:nvSpPr>
        <p:spPr bwMode="auto">
          <a:xfrm>
            <a:off x="4645025" y="3213100"/>
            <a:ext cx="137477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53 90</a:t>
            </a:r>
          </a:p>
        </p:txBody>
      </p:sp>
      <p:sp>
        <p:nvSpPr>
          <p:cNvPr id="99338" name="Line 41"/>
          <p:cNvSpPr>
            <a:spLocks noChangeShapeType="1"/>
          </p:cNvSpPr>
          <p:nvPr/>
        </p:nvSpPr>
        <p:spPr bwMode="auto">
          <a:xfrm flipH="1">
            <a:off x="2209800" y="3581400"/>
            <a:ext cx="228600" cy="928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9" name="Oval 42"/>
          <p:cNvSpPr>
            <a:spLocks noChangeArrowheads="1"/>
          </p:cNvSpPr>
          <p:nvPr/>
        </p:nvSpPr>
        <p:spPr bwMode="auto">
          <a:xfrm>
            <a:off x="1447800" y="4365625"/>
            <a:ext cx="11779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3 12</a:t>
            </a:r>
          </a:p>
        </p:txBody>
      </p:sp>
      <p:sp>
        <p:nvSpPr>
          <p:cNvPr id="99340" name="Line 43"/>
          <p:cNvSpPr>
            <a:spLocks noChangeShapeType="1"/>
          </p:cNvSpPr>
          <p:nvPr/>
        </p:nvSpPr>
        <p:spPr bwMode="auto">
          <a:xfrm flipH="1">
            <a:off x="4114800" y="3502025"/>
            <a:ext cx="682625" cy="917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Line 44"/>
          <p:cNvSpPr>
            <a:spLocks noChangeShapeType="1"/>
          </p:cNvSpPr>
          <p:nvPr/>
        </p:nvSpPr>
        <p:spPr bwMode="auto">
          <a:xfrm>
            <a:off x="5791200" y="3505200"/>
            <a:ext cx="8382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2" name="Line 47"/>
          <p:cNvSpPr>
            <a:spLocks noChangeShapeType="1"/>
          </p:cNvSpPr>
          <p:nvPr/>
        </p:nvSpPr>
        <p:spPr bwMode="auto">
          <a:xfrm>
            <a:off x="2971800" y="3657600"/>
            <a:ext cx="228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3" name="Oval 48"/>
          <p:cNvSpPr>
            <a:spLocks noChangeArrowheads="1"/>
          </p:cNvSpPr>
          <p:nvPr/>
        </p:nvSpPr>
        <p:spPr bwMode="auto">
          <a:xfrm>
            <a:off x="2679700" y="43656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37</a:t>
            </a:r>
          </a:p>
        </p:txBody>
      </p:sp>
      <p:sp>
        <p:nvSpPr>
          <p:cNvPr id="99344" name="Oval 49"/>
          <p:cNvSpPr>
            <a:spLocks noChangeArrowheads="1"/>
          </p:cNvSpPr>
          <p:nvPr/>
        </p:nvSpPr>
        <p:spPr bwMode="auto">
          <a:xfrm>
            <a:off x="3684588" y="43656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50</a:t>
            </a:r>
          </a:p>
        </p:txBody>
      </p:sp>
      <p:sp>
        <p:nvSpPr>
          <p:cNvPr id="99345" name="Oval 50"/>
          <p:cNvSpPr>
            <a:spLocks noChangeArrowheads="1"/>
          </p:cNvSpPr>
          <p:nvPr/>
        </p:nvSpPr>
        <p:spPr bwMode="auto">
          <a:xfrm>
            <a:off x="6061075" y="43656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99346" name="Line 52"/>
          <p:cNvSpPr>
            <a:spLocks noChangeShapeType="1"/>
          </p:cNvSpPr>
          <p:nvPr/>
        </p:nvSpPr>
        <p:spPr bwMode="auto">
          <a:xfrm>
            <a:off x="5330825" y="3505200"/>
            <a:ext cx="3175"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7" name="Oval 51"/>
          <p:cNvSpPr>
            <a:spLocks noChangeArrowheads="1"/>
          </p:cNvSpPr>
          <p:nvPr/>
        </p:nvSpPr>
        <p:spPr bwMode="auto">
          <a:xfrm>
            <a:off x="4689475" y="4365625"/>
            <a:ext cx="1316038"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61 70</a:t>
            </a:r>
          </a:p>
        </p:txBody>
      </p:sp>
      <p:sp>
        <p:nvSpPr>
          <p:cNvPr id="471093" name="Rectangle 53"/>
          <p:cNvSpPr>
            <a:spLocks noChangeArrowheads="1"/>
          </p:cNvSpPr>
          <p:nvPr/>
        </p:nvSpPr>
        <p:spPr bwMode="auto">
          <a:xfrm>
            <a:off x="381000" y="19812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删除关键字</a:t>
            </a:r>
            <a:r>
              <a:rPr lang="en-US" altLang="zh-CN" dirty="0"/>
              <a:t>45</a:t>
            </a:r>
          </a:p>
        </p:txBody>
      </p:sp>
      <p:sp>
        <p:nvSpPr>
          <p:cNvPr id="471099" name="Oval 59"/>
          <p:cNvSpPr>
            <a:spLocks noChangeArrowheads="1"/>
          </p:cNvSpPr>
          <p:nvPr/>
        </p:nvSpPr>
        <p:spPr bwMode="auto">
          <a:xfrm>
            <a:off x="3276600" y="2286000"/>
            <a:ext cx="990600" cy="533400"/>
          </a:xfrm>
          <a:prstGeom prst="ellipse">
            <a:avLst/>
          </a:prstGeom>
          <a:solidFill>
            <a:schemeClr val="bg2"/>
          </a:solidFill>
          <a:ln w="19050">
            <a:solidFill>
              <a:schemeClr val="tx1"/>
            </a:solidFill>
            <a:round/>
            <a:headEnd/>
            <a:tailEnd/>
          </a:ln>
        </p:spPr>
        <p:txBody>
          <a:bodyPr wrap="none" anchor="ctr"/>
          <a:lstStyle/>
          <a:p>
            <a:pPr algn="ctr"/>
            <a:r>
              <a:rPr lang="en-US" altLang="zh-CN" dirty="0">
                <a:ea typeface="宋体" charset="-122"/>
              </a:rPr>
              <a:t>50</a:t>
            </a:r>
            <a:endParaRPr lang="en-US" altLang="zh-CN" dirty="0">
              <a:ea typeface="宋体" charset="-122"/>
              <a:sym typeface="Symbol" pitchFamily="18" charset="2"/>
            </a:endParaRPr>
          </a:p>
        </p:txBody>
      </p:sp>
      <p:sp>
        <p:nvSpPr>
          <p:cNvPr id="471102" name="Freeform 62"/>
          <p:cNvSpPr>
            <a:spLocks/>
          </p:cNvSpPr>
          <p:nvPr/>
        </p:nvSpPr>
        <p:spPr bwMode="auto">
          <a:xfrm>
            <a:off x="3770313" y="2819400"/>
            <a:ext cx="277812" cy="1560513"/>
          </a:xfrm>
          <a:custGeom>
            <a:avLst/>
            <a:gdLst>
              <a:gd name="T0" fmla="*/ 2147483647 w 175"/>
              <a:gd name="T1" fmla="*/ 2147483647 h 983"/>
              <a:gd name="T2" fmla="*/ 2147483647 w 175"/>
              <a:gd name="T3" fmla="*/ 2147483647 h 983"/>
              <a:gd name="T4" fmla="*/ 2147483647 w 175"/>
              <a:gd name="T5" fmla="*/ 0 h 983"/>
              <a:gd name="T6" fmla="*/ 0 60000 65536"/>
              <a:gd name="T7" fmla="*/ 0 60000 65536"/>
              <a:gd name="T8" fmla="*/ 0 60000 65536"/>
              <a:gd name="T9" fmla="*/ 0 w 175"/>
              <a:gd name="T10" fmla="*/ 0 h 983"/>
              <a:gd name="T11" fmla="*/ 175 w 175"/>
              <a:gd name="T12" fmla="*/ 983 h 983"/>
            </a:gdLst>
            <a:ahLst/>
            <a:cxnLst>
              <a:cxn ang="T6">
                <a:pos x="T0" y="T1"/>
              </a:cxn>
              <a:cxn ang="T7">
                <a:pos x="T2" y="T3"/>
              </a:cxn>
              <a:cxn ang="T8">
                <a:pos x="T4" y="T5"/>
              </a:cxn>
            </a:cxnLst>
            <a:rect l="T9" t="T10" r="T11" b="T12"/>
            <a:pathLst>
              <a:path w="175" h="983">
                <a:moveTo>
                  <a:pt x="175" y="983"/>
                </a:moveTo>
                <a:cubicBezTo>
                  <a:pt x="149" y="921"/>
                  <a:pt x="50" y="772"/>
                  <a:pt x="25" y="608"/>
                </a:cubicBezTo>
                <a:cubicBezTo>
                  <a:pt x="0" y="444"/>
                  <a:pt x="9" y="228"/>
                  <a:pt x="25" y="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9351" name="Line 66"/>
          <p:cNvSpPr>
            <a:spLocks noChangeShapeType="1"/>
          </p:cNvSpPr>
          <p:nvPr/>
        </p:nvSpPr>
        <p:spPr bwMode="auto">
          <a:xfrm>
            <a:off x="48006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2" name="Line 67"/>
          <p:cNvSpPr>
            <a:spLocks noChangeShapeType="1"/>
          </p:cNvSpPr>
          <p:nvPr/>
        </p:nvSpPr>
        <p:spPr bwMode="auto">
          <a:xfrm>
            <a:off x="53340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3" name="Line 68"/>
          <p:cNvSpPr>
            <a:spLocks noChangeShapeType="1"/>
          </p:cNvSpPr>
          <p:nvPr/>
        </p:nvSpPr>
        <p:spPr bwMode="auto">
          <a:xfrm>
            <a:off x="58674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4" name="Line 69"/>
          <p:cNvSpPr>
            <a:spLocks noChangeShapeType="1"/>
          </p:cNvSpPr>
          <p:nvPr/>
        </p:nvSpPr>
        <p:spPr bwMode="auto">
          <a:xfrm>
            <a:off x="19812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5" name="Line 70"/>
          <p:cNvSpPr>
            <a:spLocks noChangeShapeType="1"/>
          </p:cNvSpPr>
          <p:nvPr/>
        </p:nvSpPr>
        <p:spPr bwMode="auto">
          <a:xfrm>
            <a:off x="23622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6" name="Line 71"/>
          <p:cNvSpPr>
            <a:spLocks noChangeShapeType="1"/>
          </p:cNvSpPr>
          <p:nvPr/>
        </p:nvSpPr>
        <p:spPr bwMode="auto">
          <a:xfrm>
            <a:off x="28194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7" name="Line 72"/>
          <p:cNvSpPr>
            <a:spLocks noChangeShapeType="1"/>
          </p:cNvSpPr>
          <p:nvPr/>
        </p:nvSpPr>
        <p:spPr bwMode="auto">
          <a:xfrm>
            <a:off x="33528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8" name="Line 73"/>
          <p:cNvSpPr>
            <a:spLocks noChangeShapeType="1"/>
          </p:cNvSpPr>
          <p:nvPr/>
        </p:nvSpPr>
        <p:spPr bwMode="auto">
          <a:xfrm>
            <a:off x="62484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59" name="Line 74"/>
          <p:cNvSpPr>
            <a:spLocks noChangeShapeType="1"/>
          </p:cNvSpPr>
          <p:nvPr/>
        </p:nvSpPr>
        <p:spPr bwMode="auto">
          <a:xfrm>
            <a:off x="67818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61" name="Line 76"/>
          <p:cNvSpPr>
            <a:spLocks noChangeShapeType="1"/>
          </p:cNvSpPr>
          <p:nvPr/>
        </p:nvSpPr>
        <p:spPr bwMode="auto">
          <a:xfrm>
            <a:off x="1676400" y="47244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62" name="Line 77"/>
          <p:cNvSpPr>
            <a:spLocks noChangeShapeType="1"/>
          </p:cNvSpPr>
          <p:nvPr/>
        </p:nvSpPr>
        <p:spPr bwMode="auto">
          <a:xfrm>
            <a:off x="3886200" y="4648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63" name="Line 78"/>
          <p:cNvSpPr>
            <a:spLocks noChangeShapeType="1"/>
          </p:cNvSpPr>
          <p:nvPr/>
        </p:nvSpPr>
        <p:spPr bwMode="auto">
          <a:xfrm>
            <a:off x="4419600" y="4648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 name="Group 58"/>
          <p:cNvGrpSpPr>
            <a:grpSpLocks/>
          </p:cNvGrpSpPr>
          <p:nvPr/>
        </p:nvGrpSpPr>
        <p:grpSpPr bwMode="auto">
          <a:xfrm>
            <a:off x="3871909" y="4464050"/>
            <a:ext cx="456406" cy="390525"/>
            <a:chOff x="2208" y="3216"/>
            <a:chExt cx="480" cy="528"/>
          </a:xfrm>
        </p:grpSpPr>
        <p:sp>
          <p:nvSpPr>
            <p:cNvPr id="99365" name="Line 54"/>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66" name="Line 55"/>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1093"/>
                                        </p:tgtEl>
                                        <p:attrNameLst>
                                          <p:attrName>style.visibility</p:attrName>
                                        </p:attrNameLst>
                                      </p:cBhvr>
                                      <p:to>
                                        <p:strVal val="visible"/>
                                      </p:to>
                                    </p:set>
                                    <p:animEffect transition="in" filter="slide(fromLeft)">
                                      <p:cBhvr>
                                        <p:cTn id="7" dur="500"/>
                                        <p:tgtEl>
                                          <p:spTgt spid="471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471102"/>
                                        </p:tgtEl>
                                        <p:attrNameLst>
                                          <p:attrName>style.visibility</p:attrName>
                                        </p:attrNameLst>
                                      </p:cBhvr>
                                      <p:to>
                                        <p:strVal val="visible"/>
                                      </p:to>
                                    </p:set>
                                    <p:anim calcmode="lin" valueType="num">
                                      <p:cBhvr>
                                        <p:cTn id="12" dur="500" fill="hold"/>
                                        <p:tgtEl>
                                          <p:spTgt spid="471102"/>
                                        </p:tgtEl>
                                        <p:attrNameLst>
                                          <p:attrName>ppt_x</p:attrName>
                                        </p:attrNameLst>
                                      </p:cBhvr>
                                      <p:tavLst>
                                        <p:tav tm="0">
                                          <p:val>
                                            <p:strVal val="#ppt_x"/>
                                          </p:val>
                                        </p:tav>
                                        <p:tav tm="100000">
                                          <p:val>
                                            <p:strVal val="#ppt_x"/>
                                          </p:val>
                                        </p:tav>
                                      </p:tavLst>
                                    </p:anim>
                                    <p:anim calcmode="lin" valueType="num">
                                      <p:cBhvr>
                                        <p:cTn id="13" dur="500" fill="hold"/>
                                        <p:tgtEl>
                                          <p:spTgt spid="471102"/>
                                        </p:tgtEl>
                                        <p:attrNameLst>
                                          <p:attrName>ppt_y</p:attrName>
                                        </p:attrNameLst>
                                      </p:cBhvr>
                                      <p:tavLst>
                                        <p:tav tm="0">
                                          <p:val>
                                            <p:strVal val="#ppt_y+#ppt_h/2"/>
                                          </p:val>
                                        </p:tav>
                                        <p:tav tm="100000">
                                          <p:val>
                                            <p:strVal val="#ppt_y"/>
                                          </p:val>
                                        </p:tav>
                                      </p:tavLst>
                                    </p:anim>
                                    <p:anim calcmode="lin" valueType="num">
                                      <p:cBhvr>
                                        <p:cTn id="14" dur="500" fill="hold"/>
                                        <p:tgtEl>
                                          <p:spTgt spid="471102"/>
                                        </p:tgtEl>
                                        <p:attrNameLst>
                                          <p:attrName>ppt_w</p:attrName>
                                        </p:attrNameLst>
                                      </p:cBhvr>
                                      <p:tavLst>
                                        <p:tav tm="0">
                                          <p:val>
                                            <p:strVal val="#ppt_w"/>
                                          </p:val>
                                        </p:tav>
                                        <p:tav tm="100000">
                                          <p:val>
                                            <p:strVal val="#ppt_w"/>
                                          </p:val>
                                        </p:tav>
                                      </p:tavLst>
                                    </p:anim>
                                    <p:anim calcmode="lin" valueType="num">
                                      <p:cBhvr>
                                        <p:cTn id="15" dur="500" fill="hold"/>
                                        <p:tgtEl>
                                          <p:spTgt spid="47110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471099"/>
                                        </p:tgtEl>
                                        <p:attrNameLst>
                                          <p:attrName>style.visibility</p:attrName>
                                        </p:attrNameLst>
                                      </p:cBhvr>
                                      <p:to>
                                        <p:strVal val="visible"/>
                                      </p:to>
                                    </p:set>
                                    <p:anim calcmode="lin" valueType="num">
                                      <p:cBhvr>
                                        <p:cTn id="20" dur="500" fill="hold"/>
                                        <p:tgtEl>
                                          <p:spTgt spid="471099"/>
                                        </p:tgtEl>
                                        <p:attrNameLst>
                                          <p:attrName>ppt_w</p:attrName>
                                        </p:attrNameLst>
                                      </p:cBhvr>
                                      <p:tavLst>
                                        <p:tav tm="0">
                                          <p:val>
                                            <p:fltVal val="0"/>
                                          </p:val>
                                        </p:tav>
                                        <p:tav tm="100000">
                                          <p:val>
                                            <p:strVal val="#ppt_w"/>
                                          </p:val>
                                        </p:tav>
                                      </p:tavLst>
                                    </p:anim>
                                    <p:anim calcmode="lin" valueType="num">
                                      <p:cBhvr>
                                        <p:cTn id="21" dur="500" fill="hold"/>
                                        <p:tgtEl>
                                          <p:spTgt spid="471099"/>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lide(fromTop)">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15">
                                            <p:bg/>
                                          </p:spTgt>
                                        </p:tgtEl>
                                        <p:attrNameLst>
                                          <p:attrName>style.visibility</p:attrName>
                                        </p:attrNameLst>
                                      </p:cBhvr>
                                      <p:to>
                                        <p:strVal val="visible"/>
                                      </p:to>
                                    </p:set>
                                    <p:animEffect transition="in" filter="wipe(left)">
                                      <p:cBhvr>
                                        <p:cTn id="31" dur="500"/>
                                        <p:tgtEl>
                                          <p:spTgt spid="471115">
                                            <p:bg/>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1115">
                                            <p:txEl>
                                              <p:pRg st="0" end="0"/>
                                            </p:txEl>
                                          </p:spTgt>
                                        </p:tgtEl>
                                        <p:attrNameLst>
                                          <p:attrName>style.visibility</p:attrName>
                                        </p:attrNameLst>
                                      </p:cBhvr>
                                      <p:to>
                                        <p:strVal val="visible"/>
                                      </p:to>
                                    </p:set>
                                    <p:animEffect transition="in" filter="wipe(left)">
                                      <p:cBhvr>
                                        <p:cTn id="36" dur="500"/>
                                        <p:tgtEl>
                                          <p:spTgt spid="471115">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1115">
                                            <p:txEl>
                                              <p:pRg st="1" end="1"/>
                                            </p:txEl>
                                          </p:spTgt>
                                        </p:tgtEl>
                                        <p:attrNameLst>
                                          <p:attrName>style.visibility</p:attrName>
                                        </p:attrNameLst>
                                      </p:cBhvr>
                                      <p:to>
                                        <p:strVal val="visible"/>
                                      </p:to>
                                    </p:set>
                                    <p:animEffect transition="in" filter="wipe(left)">
                                      <p:cBhvr>
                                        <p:cTn id="41" dur="500"/>
                                        <p:tgtEl>
                                          <p:spTgt spid="471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5" grpId="0" build="p" animBg="1" autoUpdateAnimBg="0"/>
      <p:bldP spid="471093" grpId="0" autoUpdateAnimBg="0"/>
      <p:bldP spid="471099" grpId="0" animBg="1" autoUpdateAnimBg="0"/>
      <p:bldP spid="47110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9" y="1124744"/>
            <a:ext cx="8815510" cy="2088232"/>
          </a:xfrm>
          <a:ln>
            <a:solidFill>
              <a:schemeClr val="bg2">
                <a:lumMod val="50000"/>
              </a:schemeClr>
            </a:solidFill>
          </a:ln>
        </p:spPr>
        <p:txBody>
          <a:bodyPr/>
          <a:lstStyle/>
          <a:p>
            <a:r>
              <a:rPr lang="zh-CN" altLang="en-US" dirty="0">
                <a:solidFill>
                  <a:srgbClr val="FF0000"/>
                </a:solidFill>
              </a:rPr>
              <a:t>情况</a:t>
            </a:r>
            <a:r>
              <a:rPr lang="en-US" altLang="zh-CN" dirty="0">
                <a:solidFill>
                  <a:srgbClr val="FF0000"/>
                </a:solidFill>
              </a:rPr>
              <a:t>1</a:t>
            </a:r>
            <a:r>
              <a:rPr lang="zh-CN" altLang="en-US" dirty="0">
                <a:solidFill>
                  <a:srgbClr val="FF0000"/>
                </a:solidFill>
              </a:rPr>
              <a:t>：</a:t>
            </a:r>
            <a:endParaRPr lang="en-US" altLang="zh-CN" dirty="0">
              <a:solidFill>
                <a:srgbClr val="FF0000"/>
              </a:solidFill>
            </a:endParaRPr>
          </a:p>
          <a:p>
            <a:r>
              <a:rPr lang="zh-CN" altLang="en-US" dirty="0">
                <a:solidFill>
                  <a:srgbClr val="FF0000"/>
                </a:solidFill>
              </a:rPr>
              <a:t>特点：</a:t>
            </a:r>
            <a:r>
              <a:rPr lang="zh-CN" altLang="en-US" dirty="0"/>
              <a:t>被删关键码所在叶结点同时又是根结点且删除前该结点中关键码个数 </a:t>
            </a:r>
            <a:r>
              <a:rPr lang="en-US" altLang="zh-CN" dirty="0"/>
              <a:t>n </a:t>
            </a:r>
            <a:r>
              <a:rPr lang="en-US" altLang="zh-CN" dirty="0">
                <a:solidFill>
                  <a:srgbClr val="CC0000"/>
                </a:solidFill>
                <a:latin typeface="Times New Roman" panose="02020603050405020304" pitchFamily="18" charset="0"/>
                <a:sym typeface="Symbol" panose="05050102010706020507" pitchFamily="18" charset="2"/>
              </a:rPr>
              <a:t></a:t>
            </a:r>
            <a:r>
              <a:rPr lang="en-US" altLang="zh-CN" dirty="0"/>
              <a:t> 2</a:t>
            </a:r>
            <a:r>
              <a:rPr lang="zh-CN" altLang="en-US" dirty="0"/>
              <a:t>，</a:t>
            </a:r>
            <a:endParaRPr lang="en-US" altLang="zh-CN" dirty="0"/>
          </a:p>
          <a:p>
            <a:r>
              <a:rPr lang="zh-CN" altLang="en-US" dirty="0">
                <a:solidFill>
                  <a:srgbClr val="FF0000"/>
                </a:solidFill>
              </a:rPr>
              <a:t>方法：</a:t>
            </a:r>
            <a:r>
              <a:rPr lang="zh-CN" altLang="en-US" dirty="0"/>
              <a:t>直接删去该关键码并将修改后的结点写回磁盘。</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122</a:t>
            </a:fld>
            <a:endParaRPr lang="en-US" altLang="zh-CN"/>
          </a:p>
        </p:txBody>
      </p:sp>
      <p:grpSp>
        <p:nvGrpSpPr>
          <p:cNvPr id="12" name="组合 11"/>
          <p:cNvGrpSpPr/>
          <p:nvPr/>
        </p:nvGrpSpPr>
        <p:grpSpPr>
          <a:xfrm>
            <a:off x="2697668" y="4149080"/>
            <a:ext cx="1316038" cy="739775"/>
            <a:chOff x="1979712" y="3496072"/>
            <a:chExt cx="1316038" cy="739775"/>
          </a:xfrm>
        </p:grpSpPr>
        <p:sp>
          <p:nvSpPr>
            <p:cNvPr id="8" name="Oval 18"/>
            <p:cNvSpPr>
              <a:spLocks noChangeArrowheads="1"/>
            </p:cNvSpPr>
            <p:nvPr/>
          </p:nvSpPr>
          <p:spPr bwMode="auto">
            <a:xfrm>
              <a:off x="1979712" y="3496072"/>
              <a:ext cx="1316038"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61 70</a:t>
              </a:r>
            </a:p>
          </p:txBody>
        </p:sp>
        <p:sp>
          <p:nvSpPr>
            <p:cNvPr id="9" name="Line 26"/>
            <p:cNvSpPr>
              <a:spLocks noChangeShapeType="1"/>
            </p:cNvSpPr>
            <p:nvPr/>
          </p:nvSpPr>
          <p:spPr bwMode="auto">
            <a:xfrm>
              <a:off x="2090837" y="3854847"/>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27"/>
            <p:cNvSpPr>
              <a:spLocks noChangeShapeType="1"/>
            </p:cNvSpPr>
            <p:nvPr/>
          </p:nvSpPr>
          <p:spPr bwMode="auto">
            <a:xfrm>
              <a:off x="2624237" y="3854847"/>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Line 28"/>
            <p:cNvSpPr>
              <a:spLocks noChangeShapeType="1"/>
            </p:cNvSpPr>
            <p:nvPr/>
          </p:nvSpPr>
          <p:spPr bwMode="auto">
            <a:xfrm>
              <a:off x="3157637" y="3854847"/>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3" name="组合 12"/>
          <p:cNvGrpSpPr/>
          <p:nvPr/>
        </p:nvGrpSpPr>
        <p:grpSpPr>
          <a:xfrm>
            <a:off x="4572000" y="4149080"/>
            <a:ext cx="1316038" cy="739775"/>
            <a:chOff x="1979712" y="3496072"/>
            <a:chExt cx="1316038" cy="739775"/>
          </a:xfrm>
        </p:grpSpPr>
        <p:sp>
          <p:nvSpPr>
            <p:cNvPr id="14" name="Oval 18"/>
            <p:cNvSpPr>
              <a:spLocks noChangeArrowheads="1"/>
            </p:cNvSpPr>
            <p:nvPr/>
          </p:nvSpPr>
          <p:spPr bwMode="auto">
            <a:xfrm>
              <a:off x="1979712" y="3496072"/>
              <a:ext cx="1316038"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70</a:t>
              </a:r>
            </a:p>
          </p:txBody>
        </p:sp>
        <p:sp>
          <p:nvSpPr>
            <p:cNvPr id="16" name="Line 27"/>
            <p:cNvSpPr>
              <a:spLocks noChangeShapeType="1"/>
            </p:cNvSpPr>
            <p:nvPr/>
          </p:nvSpPr>
          <p:spPr bwMode="auto">
            <a:xfrm>
              <a:off x="2225190" y="3838972"/>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28"/>
            <p:cNvSpPr>
              <a:spLocks noChangeShapeType="1"/>
            </p:cNvSpPr>
            <p:nvPr/>
          </p:nvSpPr>
          <p:spPr bwMode="auto">
            <a:xfrm>
              <a:off x="3157637" y="3854847"/>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4565655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ltLang="zh-CN" dirty="0"/>
              <a:t>B-</a:t>
            </a:r>
            <a:r>
              <a:rPr lang="zh-CN" altLang="en-US" dirty="0"/>
              <a:t>树上的删除过程</a:t>
            </a:r>
          </a:p>
        </p:txBody>
      </p:sp>
      <p:sp>
        <p:nvSpPr>
          <p:cNvPr id="477223" name="Rectangle 39"/>
          <p:cNvSpPr>
            <a:spLocks noGrp="1" noChangeArrowheads="1"/>
          </p:cNvSpPr>
          <p:nvPr>
            <p:ph idx="1"/>
          </p:nvPr>
        </p:nvSpPr>
        <p:spPr>
          <a:xfrm>
            <a:off x="228600" y="4876800"/>
            <a:ext cx="8642350" cy="1828800"/>
          </a:xfrm>
          <a:solidFill>
            <a:schemeClr val="bg1"/>
          </a:solidFill>
          <a:ln>
            <a:solidFill>
              <a:srgbClr val="0000FF"/>
            </a:solidFill>
            <a:miter lim="800000"/>
            <a:headEnd/>
            <a:tailEnd/>
          </a:ln>
        </p:spPr>
        <p:txBody>
          <a:bodyPr/>
          <a:lstStyle/>
          <a:p>
            <a:pPr eaLnBrk="1" hangingPunct="1"/>
            <a:r>
              <a:rPr lang="zh-CN" altLang="en-US" dirty="0">
                <a:solidFill>
                  <a:srgbClr val="FF0000"/>
                </a:solidFill>
              </a:rPr>
              <a:t>情况</a:t>
            </a:r>
            <a:r>
              <a:rPr lang="en-US" altLang="zh-CN" dirty="0">
                <a:solidFill>
                  <a:srgbClr val="FF0000"/>
                </a:solidFill>
              </a:rPr>
              <a:t>2——</a:t>
            </a:r>
          </a:p>
          <a:p>
            <a:pPr eaLnBrk="1" hangingPunct="1"/>
            <a:r>
              <a:rPr lang="zh-CN" altLang="en-US" dirty="0">
                <a:solidFill>
                  <a:srgbClr val="FF0000"/>
                </a:solidFill>
              </a:rPr>
              <a:t>特点</a:t>
            </a:r>
            <a:r>
              <a:rPr lang="zh-CN" altLang="en-US" dirty="0"/>
              <a:t>：</a:t>
            </a:r>
            <a:r>
              <a:rPr lang="en-US" altLang="zh-CN" dirty="0"/>
              <a:t>K</a:t>
            </a:r>
            <a:r>
              <a:rPr lang="zh-CN" altLang="en-US" dirty="0"/>
              <a:t>所在结点</a:t>
            </a:r>
            <a:r>
              <a:rPr lang="en-US" altLang="zh-CN" dirty="0" err="1"/>
              <a:t>Dk</a:t>
            </a:r>
            <a:r>
              <a:rPr lang="zh-CN" altLang="en-US" dirty="0"/>
              <a:t>的关键字数目不小于</a:t>
            </a:r>
            <a:r>
              <a:rPr kumimoji="1" lang="zh-CN" altLang="en-US" dirty="0">
                <a:sym typeface="Symbol" pitchFamily="18" charset="2"/>
              </a:rPr>
              <a:t></a:t>
            </a:r>
            <a:r>
              <a:rPr kumimoji="1" lang="en-US" altLang="zh-CN" dirty="0"/>
              <a:t>m/2</a:t>
            </a:r>
            <a:r>
              <a:rPr kumimoji="1" lang="en-US" altLang="zh-CN" dirty="0">
                <a:sym typeface="Symbol" pitchFamily="18" charset="2"/>
              </a:rPr>
              <a:t>-1</a:t>
            </a:r>
            <a:endParaRPr lang="en-US" altLang="zh-CN" dirty="0"/>
          </a:p>
          <a:p>
            <a:pPr eaLnBrk="1" hangingPunct="1"/>
            <a:r>
              <a:rPr lang="zh-CN" altLang="en-US" dirty="0">
                <a:solidFill>
                  <a:srgbClr val="FF0000"/>
                </a:solidFill>
              </a:rPr>
              <a:t>方法：</a:t>
            </a:r>
            <a:r>
              <a:rPr lang="zh-CN" altLang="en-US" dirty="0"/>
              <a:t>从</a:t>
            </a:r>
            <a:r>
              <a:rPr lang="en-US" altLang="zh-CN" dirty="0" err="1"/>
              <a:t>Dk</a:t>
            </a:r>
            <a:r>
              <a:rPr lang="zh-CN" altLang="en-US" dirty="0"/>
              <a:t>中删除关键字</a:t>
            </a:r>
            <a:r>
              <a:rPr lang="en-US" altLang="zh-CN" dirty="0"/>
              <a:t>K</a:t>
            </a:r>
            <a:r>
              <a:rPr lang="zh-CN" altLang="en-US" dirty="0"/>
              <a:t>及其对应指针</a:t>
            </a:r>
          </a:p>
        </p:txBody>
      </p:sp>
      <p:sp>
        <p:nvSpPr>
          <p:cNvPr id="36" name="灯片编号占位符 5"/>
          <p:cNvSpPr>
            <a:spLocks noGrp="1"/>
          </p:cNvSpPr>
          <p:nvPr>
            <p:ph type="sldNum" sz="quarter" idx="11"/>
          </p:nvPr>
        </p:nvSpPr>
        <p:spPr/>
        <p:txBody>
          <a:bodyPr/>
          <a:lstStyle/>
          <a:p>
            <a:pPr>
              <a:defRPr/>
            </a:pPr>
            <a:fld id="{2FCC80D7-F3B4-42C0-8BB7-CFD1D2FFFFF9}" type="slidenum">
              <a:rPr lang="en-US" altLang="zh-CN"/>
              <a:pPr>
                <a:defRPr/>
              </a:pPr>
              <a:t>123</a:t>
            </a:fld>
            <a:endParaRPr lang="en-US" altLang="zh-CN"/>
          </a:p>
        </p:txBody>
      </p:sp>
      <p:sp>
        <p:nvSpPr>
          <p:cNvPr id="477222" name="Rectangle 38"/>
          <p:cNvSpPr>
            <a:spLocks noChangeArrowheads="1"/>
          </p:cNvSpPr>
          <p:nvPr/>
        </p:nvSpPr>
        <p:spPr bwMode="auto">
          <a:xfrm>
            <a:off x="152400" y="10668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删除关键字</a:t>
            </a:r>
            <a:r>
              <a:rPr lang="en-US" altLang="zh-CN"/>
              <a:t>K</a:t>
            </a:r>
            <a:r>
              <a:rPr lang="zh-CN" altLang="en-US"/>
              <a:t>＝</a:t>
            </a:r>
            <a:r>
              <a:rPr lang="en-US" altLang="zh-CN"/>
              <a:t>12</a:t>
            </a:r>
          </a:p>
        </p:txBody>
      </p:sp>
      <p:grpSp>
        <p:nvGrpSpPr>
          <p:cNvPr id="2" name="组合 1"/>
          <p:cNvGrpSpPr/>
          <p:nvPr/>
        </p:nvGrpSpPr>
        <p:grpSpPr>
          <a:xfrm>
            <a:off x="2057400" y="1295400"/>
            <a:ext cx="5562600" cy="2819400"/>
            <a:chOff x="2057400" y="1295400"/>
            <a:chExt cx="5562600" cy="2819400"/>
          </a:xfrm>
        </p:grpSpPr>
        <p:sp>
          <p:nvSpPr>
            <p:cNvPr id="100356" name="Oval 4"/>
            <p:cNvSpPr>
              <a:spLocks noChangeArrowheads="1"/>
            </p:cNvSpPr>
            <p:nvPr/>
          </p:nvSpPr>
          <p:spPr bwMode="auto">
            <a:xfrm>
              <a:off x="3886200" y="12954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0357" name="Line 5"/>
            <p:cNvSpPr>
              <a:spLocks noChangeShapeType="1"/>
            </p:cNvSpPr>
            <p:nvPr/>
          </p:nvSpPr>
          <p:spPr bwMode="auto">
            <a:xfrm>
              <a:off x="4648200" y="1600200"/>
              <a:ext cx="987425" cy="7667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58" name="Line 6"/>
            <p:cNvSpPr>
              <a:spLocks noChangeShapeType="1"/>
            </p:cNvSpPr>
            <p:nvPr/>
          </p:nvSpPr>
          <p:spPr bwMode="auto">
            <a:xfrm flipH="1">
              <a:off x="3429000" y="1600200"/>
              <a:ext cx="685800" cy="8556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59" name="Oval 7"/>
            <p:cNvSpPr>
              <a:spLocks noChangeArrowheads="1"/>
            </p:cNvSpPr>
            <p:nvPr/>
          </p:nvSpPr>
          <p:spPr bwMode="auto">
            <a:xfrm>
              <a:off x="2819400" y="22860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24</a:t>
              </a:r>
            </a:p>
          </p:txBody>
        </p:sp>
        <p:sp>
          <p:nvSpPr>
            <p:cNvPr id="100360" name="Oval 8"/>
            <p:cNvSpPr>
              <a:spLocks noChangeArrowheads="1"/>
            </p:cNvSpPr>
            <p:nvPr/>
          </p:nvSpPr>
          <p:spPr bwMode="auto">
            <a:xfrm>
              <a:off x="5254625" y="2222500"/>
              <a:ext cx="137477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53 90</a:t>
              </a:r>
            </a:p>
          </p:txBody>
        </p:sp>
        <p:sp>
          <p:nvSpPr>
            <p:cNvPr id="100361" name="Line 9"/>
            <p:cNvSpPr>
              <a:spLocks noChangeShapeType="1"/>
            </p:cNvSpPr>
            <p:nvPr/>
          </p:nvSpPr>
          <p:spPr bwMode="auto">
            <a:xfrm flipH="1">
              <a:off x="2819400" y="2590800"/>
              <a:ext cx="228600" cy="928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62" name="Oval 10"/>
            <p:cNvSpPr>
              <a:spLocks noChangeArrowheads="1"/>
            </p:cNvSpPr>
            <p:nvPr/>
          </p:nvSpPr>
          <p:spPr bwMode="auto">
            <a:xfrm>
              <a:off x="2057400" y="3375025"/>
              <a:ext cx="11779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3 12</a:t>
              </a:r>
            </a:p>
          </p:txBody>
        </p:sp>
        <p:sp>
          <p:nvSpPr>
            <p:cNvPr id="100363" name="Line 11"/>
            <p:cNvSpPr>
              <a:spLocks noChangeShapeType="1"/>
            </p:cNvSpPr>
            <p:nvPr/>
          </p:nvSpPr>
          <p:spPr bwMode="auto">
            <a:xfrm flipH="1">
              <a:off x="4724400" y="2511425"/>
              <a:ext cx="682625" cy="917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64" name="Line 12"/>
            <p:cNvSpPr>
              <a:spLocks noChangeShapeType="1"/>
            </p:cNvSpPr>
            <p:nvPr/>
          </p:nvSpPr>
          <p:spPr bwMode="auto">
            <a:xfrm>
              <a:off x="6400800" y="2514600"/>
              <a:ext cx="8382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65" name="Line 13"/>
            <p:cNvSpPr>
              <a:spLocks noChangeShapeType="1"/>
            </p:cNvSpPr>
            <p:nvPr/>
          </p:nvSpPr>
          <p:spPr bwMode="auto">
            <a:xfrm>
              <a:off x="3581400" y="2667000"/>
              <a:ext cx="228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66" name="Oval 14"/>
            <p:cNvSpPr>
              <a:spLocks noChangeArrowheads="1"/>
            </p:cNvSpPr>
            <p:nvPr/>
          </p:nvSpPr>
          <p:spPr bwMode="auto">
            <a:xfrm>
              <a:off x="3289300" y="33750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sym typeface="Symbol" pitchFamily="18" charset="2"/>
                </a:rPr>
                <a:t>37</a:t>
              </a:r>
            </a:p>
          </p:txBody>
        </p:sp>
        <p:sp>
          <p:nvSpPr>
            <p:cNvPr id="100367" name="Oval 15"/>
            <p:cNvSpPr>
              <a:spLocks noChangeArrowheads="1"/>
            </p:cNvSpPr>
            <p:nvPr/>
          </p:nvSpPr>
          <p:spPr bwMode="auto">
            <a:xfrm>
              <a:off x="4294188" y="33750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50</a:t>
              </a:r>
            </a:p>
          </p:txBody>
        </p:sp>
        <p:sp>
          <p:nvSpPr>
            <p:cNvPr id="100368" name="Oval 16"/>
            <p:cNvSpPr>
              <a:spLocks noChangeArrowheads="1"/>
            </p:cNvSpPr>
            <p:nvPr/>
          </p:nvSpPr>
          <p:spPr bwMode="auto">
            <a:xfrm>
              <a:off x="6670675" y="33750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0369" name="Line 17"/>
            <p:cNvSpPr>
              <a:spLocks noChangeShapeType="1"/>
            </p:cNvSpPr>
            <p:nvPr/>
          </p:nvSpPr>
          <p:spPr bwMode="auto">
            <a:xfrm>
              <a:off x="5940425" y="2514600"/>
              <a:ext cx="3175"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0" name="Oval 18"/>
            <p:cNvSpPr>
              <a:spLocks noChangeArrowheads="1"/>
            </p:cNvSpPr>
            <p:nvPr/>
          </p:nvSpPr>
          <p:spPr bwMode="auto">
            <a:xfrm>
              <a:off x="5299075" y="3375025"/>
              <a:ext cx="1316038"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61 70</a:t>
              </a:r>
            </a:p>
          </p:txBody>
        </p:sp>
        <p:sp>
          <p:nvSpPr>
            <p:cNvPr id="100371" name="Line 26"/>
            <p:cNvSpPr>
              <a:spLocks noChangeShapeType="1"/>
            </p:cNvSpPr>
            <p:nvPr/>
          </p:nvSpPr>
          <p:spPr bwMode="auto">
            <a:xfrm>
              <a:off x="54102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2" name="Line 27"/>
            <p:cNvSpPr>
              <a:spLocks noChangeShapeType="1"/>
            </p:cNvSpPr>
            <p:nvPr/>
          </p:nvSpPr>
          <p:spPr bwMode="auto">
            <a:xfrm>
              <a:off x="59436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3" name="Line 28"/>
            <p:cNvSpPr>
              <a:spLocks noChangeShapeType="1"/>
            </p:cNvSpPr>
            <p:nvPr/>
          </p:nvSpPr>
          <p:spPr bwMode="auto">
            <a:xfrm>
              <a:off x="64770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4" name="Line 30"/>
            <p:cNvSpPr>
              <a:spLocks noChangeShapeType="1"/>
            </p:cNvSpPr>
            <p:nvPr/>
          </p:nvSpPr>
          <p:spPr bwMode="auto">
            <a:xfrm>
              <a:off x="29718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5" name="Line 31"/>
            <p:cNvSpPr>
              <a:spLocks noChangeShapeType="1"/>
            </p:cNvSpPr>
            <p:nvPr/>
          </p:nvSpPr>
          <p:spPr bwMode="auto">
            <a:xfrm>
              <a:off x="34290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6" name="Line 32"/>
            <p:cNvSpPr>
              <a:spLocks noChangeShapeType="1"/>
            </p:cNvSpPr>
            <p:nvPr/>
          </p:nvSpPr>
          <p:spPr bwMode="auto">
            <a:xfrm>
              <a:off x="39624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7" name="Line 33"/>
            <p:cNvSpPr>
              <a:spLocks noChangeShapeType="1"/>
            </p:cNvSpPr>
            <p:nvPr/>
          </p:nvSpPr>
          <p:spPr bwMode="auto">
            <a:xfrm>
              <a:off x="68580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8" name="Line 34"/>
            <p:cNvSpPr>
              <a:spLocks noChangeShapeType="1"/>
            </p:cNvSpPr>
            <p:nvPr/>
          </p:nvSpPr>
          <p:spPr bwMode="auto">
            <a:xfrm>
              <a:off x="73914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79" name="Line 36"/>
            <p:cNvSpPr>
              <a:spLocks noChangeShapeType="1"/>
            </p:cNvSpPr>
            <p:nvPr/>
          </p:nvSpPr>
          <p:spPr bwMode="auto">
            <a:xfrm>
              <a:off x="5029200" y="36576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80" name="Line 37"/>
            <p:cNvSpPr>
              <a:spLocks noChangeShapeType="1"/>
            </p:cNvSpPr>
            <p:nvPr/>
          </p:nvSpPr>
          <p:spPr bwMode="auto">
            <a:xfrm>
              <a:off x="4572000" y="36576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85" name="Line 29"/>
            <p:cNvSpPr>
              <a:spLocks noChangeShapeType="1"/>
            </p:cNvSpPr>
            <p:nvPr/>
          </p:nvSpPr>
          <p:spPr bwMode="auto">
            <a:xfrm>
              <a:off x="25908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0386" name="Line 35"/>
            <p:cNvSpPr>
              <a:spLocks noChangeShapeType="1"/>
            </p:cNvSpPr>
            <p:nvPr/>
          </p:nvSpPr>
          <p:spPr bwMode="auto">
            <a:xfrm>
              <a:off x="2286000" y="37338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77226" name="Oval 42"/>
          <p:cNvSpPr>
            <a:spLocks noChangeArrowheads="1"/>
          </p:cNvSpPr>
          <p:nvPr/>
        </p:nvSpPr>
        <p:spPr bwMode="auto">
          <a:xfrm>
            <a:off x="2057400" y="3371850"/>
            <a:ext cx="1177925" cy="533400"/>
          </a:xfrm>
          <a:prstGeom prst="ellipse">
            <a:avLst/>
          </a:prstGeom>
          <a:solidFill>
            <a:schemeClr val="bg2"/>
          </a:solidFill>
          <a:ln w="19050">
            <a:solidFill>
              <a:srgbClr val="993300"/>
            </a:solidFill>
            <a:round/>
            <a:headEnd/>
            <a:tailEnd/>
          </a:ln>
        </p:spPr>
        <p:txBody>
          <a:bodyPr wrap="none" anchor="ctr"/>
          <a:lstStyle/>
          <a:p>
            <a:pPr algn="ctr"/>
            <a:r>
              <a:rPr lang="en-US" altLang="zh-CN" dirty="0">
                <a:ea typeface="宋体" charset="-122"/>
                <a:sym typeface="Symbol" pitchFamily="18" charset="2"/>
              </a:rPr>
              <a:t>3    </a:t>
            </a:r>
          </a:p>
        </p:txBody>
      </p:sp>
      <p:sp>
        <p:nvSpPr>
          <p:cNvPr id="477225" name="Line 41"/>
          <p:cNvSpPr>
            <a:spLocks noChangeShapeType="1"/>
          </p:cNvSpPr>
          <p:nvPr/>
        </p:nvSpPr>
        <p:spPr bwMode="auto">
          <a:xfrm>
            <a:off x="2971800" y="3848100"/>
            <a:ext cx="0" cy="381000"/>
          </a:xfrm>
          <a:prstGeom prst="line">
            <a:avLst/>
          </a:prstGeom>
          <a:noFill/>
          <a:ln w="76200">
            <a:solidFill>
              <a:schemeClr val="bg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7222"/>
                                        </p:tgtEl>
                                        <p:attrNameLst>
                                          <p:attrName>style.visibility</p:attrName>
                                        </p:attrNameLst>
                                      </p:cBhvr>
                                      <p:to>
                                        <p:strVal val="visible"/>
                                      </p:to>
                                    </p:set>
                                    <p:animEffect transition="in" filter="slide(fromLeft)">
                                      <p:cBhvr>
                                        <p:cTn id="7" dur="500"/>
                                        <p:tgtEl>
                                          <p:spTgt spid="477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7223">
                                            <p:bg/>
                                          </p:spTgt>
                                        </p:tgtEl>
                                        <p:attrNameLst>
                                          <p:attrName>style.visibility</p:attrName>
                                        </p:attrNameLst>
                                      </p:cBhvr>
                                      <p:to>
                                        <p:strVal val="visible"/>
                                      </p:to>
                                    </p:set>
                                    <p:animEffect transition="in" filter="wipe(left)">
                                      <p:cBhvr>
                                        <p:cTn id="12" dur="500"/>
                                        <p:tgtEl>
                                          <p:spTgt spid="47722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7223">
                                            <p:txEl>
                                              <p:pRg st="0" end="0"/>
                                            </p:txEl>
                                          </p:spTgt>
                                        </p:tgtEl>
                                        <p:attrNameLst>
                                          <p:attrName>style.visibility</p:attrName>
                                        </p:attrNameLst>
                                      </p:cBhvr>
                                      <p:to>
                                        <p:strVal val="visible"/>
                                      </p:to>
                                    </p:set>
                                    <p:animEffect transition="in" filter="wipe(left)">
                                      <p:cBhvr>
                                        <p:cTn id="17" dur="500"/>
                                        <p:tgtEl>
                                          <p:spTgt spid="4772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7223">
                                            <p:txEl>
                                              <p:pRg st="1" end="1"/>
                                            </p:txEl>
                                          </p:spTgt>
                                        </p:tgtEl>
                                        <p:attrNameLst>
                                          <p:attrName>style.visibility</p:attrName>
                                        </p:attrNameLst>
                                      </p:cBhvr>
                                      <p:to>
                                        <p:strVal val="visible"/>
                                      </p:to>
                                    </p:set>
                                    <p:animEffect transition="in" filter="wipe(left)">
                                      <p:cBhvr>
                                        <p:cTn id="22" dur="500"/>
                                        <p:tgtEl>
                                          <p:spTgt spid="47722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7223">
                                            <p:txEl>
                                              <p:pRg st="2" end="2"/>
                                            </p:txEl>
                                          </p:spTgt>
                                        </p:tgtEl>
                                        <p:attrNameLst>
                                          <p:attrName>style.visibility</p:attrName>
                                        </p:attrNameLst>
                                      </p:cBhvr>
                                      <p:to>
                                        <p:strVal val="visible"/>
                                      </p:to>
                                    </p:set>
                                    <p:animEffect transition="in" filter="wipe(left)">
                                      <p:cBhvr>
                                        <p:cTn id="27" dur="500"/>
                                        <p:tgtEl>
                                          <p:spTgt spid="47722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77225"/>
                                        </p:tgtEl>
                                        <p:attrNameLst>
                                          <p:attrName>style.visibility</p:attrName>
                                        </p:attrNameLst>
                                      </p:cBhvr>
                                      <p:to>
                                        <p:strVal val="visible"/>
                                      </p:to>
                                    </p:set>
                                    <p:animEffect transition="in" filter="wipe(up)">
                                      <p:cBhvr>
                                        <p:cTn id="32" dur="500"/>
                                        <p:tgtEl>
                                          <p:spTgt spid="4772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477226"/>
                                        </p:tgtEl>
                                        <p:attrNameLst>
                                          <p:attrName>style.visibility</p:attrName>
                                        </p:attrNameLst>
                                      </p:cBhvr>
                                      <p:to>
                                        <p:strVal val="visible"/>
                                      </p:to>
                                    </p:set>
                                    <p:anim calcmode="lin" valueType="num">
                                      <p:cBhvr>
                                        <p:cTn id="37" dur="500" fill="hold"/>
                                        <p:tgtEl>
                                          <p:spTgt spid="477226"/>
                                        </p:tgtEl>
                                        <p:attrNameLst>
                                          <p:attrName>ppt_w</p:attrName>
                                        </p:attrNameLst>
                                      </p:cBhvr>
                                      <p:tavLst>
                                        <p:tav tm="0">
                                          <p:val>
                                            <p:fltVal val="0"/>
                                          </p:val>
                                        </p:tav>
                                        <p:tav tm="100000">
                                          <p:val>
                                            <p:strVal val="#ppt_w"/>
                                          </p:val>
                                        </p:tav>
                                      </p:tavLst>
                                    </p:anim>
                                    <p:anim calcmode="lin" valueType="num">
                                      <p:cBhvr>
                                        <p:cTn id="38" dur="500" fill="hold"/>
                                        <p:tgtEl>
                                          <p:spTgt spid="4772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23" grpId="0" build="p" animBg="1" autoUpdateAnimBg="0"/>
      <p:bldP spid="477222" grpId="0" autoUpdateAnimBg="0"/>
      <p:bldP spid="477226" grpId="0" animBg="1" autoUpdateAnimBg="0"/>
      <p:bldP spid="477225"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defRPr/>
            </a:pPr>
            <a:r>
              <a:rPr lang="en-US" altLang="zh-CN" dirty="0"/>
              <a:t>B-</a:t>
            </a:r>
            <a:r>
              <a:rPr lang="zh-CN" altLang="en-US" dirty="0"/>
              <a:t>树上的删除过程</a:t>
            </a:r>
          </a:p>
        </p:txBody>
      </p:sp>
      <p:sp>
        <p:nvSpPr>
          <p:cNvPr id="472099" name="Rectangle 35"/>
          <p:cNvSpPr>
            <a:spLocks noGrp="1" noChangeArrowheads="1"/>
          </p:cNvSpPr>
          <p:nvPr>
            <p:ph idx="1"/>
          </p:nvPr>
        </p:nvSpPr>
        <p:spPr>
          <a:xfrm>
            <a:off x="228600" y="4267200"/>
            <a:ext cx="8642350" cy="1371600"/>
          </a:xfrm>
          <a:solidFill>
            <a:schemeClr val="bg1"/>
          </a:solidFill>
          <a:ln>
            <a:solidFill>
              <a:srgbClr val="0000FF"/>
            </a:solidFill>
            <a:miter lim="800000"/>
            <a:headEnd/>
            <a:tailEnd/>
          </a:ln>
        </p:spPr>
        <p:txBody>
          <a:bodyPr/>
          <a:lstStyle/>
          <a:p>
            <a:pPr eaLnBrk="1" hangingPunct="1"/>
            <a:r>
              <a:rPr lang="zh-CN" altLang="en-US" sz="2400" dirty="0">
                <a:solidFill>
                  <a:srgbClr val="FF0000"/>
                </a:solidFill>
              </a:rPr>
              <a:t>情况</a:t>
            </a:r>
            <a:r>
              <a:rPr lang="en-US" altLang="zh-CN" sz="2400" dirty="0">
                <a:solidFill>
                  <a:srgbClr val="FF0000"/>
                </a:solidFill>
              </a:rPr>
              <a:t>3——</a:t>
            </a:r>
          </a:p>
          <a:p>
            <a:pPr eaLnBrk="1" hangingPunct="1"/>
            <a:r>
              <a:rPr lang="zh-CN" altLang="en-US" sz="2400" dirty="0">
                <a:solidFill>
                  <a:srgbClr val="FF0000"/>
                </a:solidFill>
              </a:rPr>
              <a:t>特点</a:t>
            </a:r>
            <a:r>
              <a:rPr lang="zh-CN" altLang="en-US" sz="2400" dirty="0"/>
              <a:t>：</a:t>
            </a:r>
            <a:r>
              <a:rPr lang="en-US" altLang="zh-CN" sz="2400" dirty="0"/>
              <a:t>K</a:t>
            </a:r>
            <a:r>
              <a:rPr lang="zh-CN" altLang="en-US" sz="2400" dirty="0"/>
              <a:t>所在结点</a:t>
            </a:r>
            <a:r>
              <a:rPr lang="en-US" altLang="zh-CN" sz="2400" dirty="0" err="1"/>
              <a:t>Dk</a:t>
            </a:r>
            <a:r>
              <a:rPr lang="zh-CN" altLang="en-US" sz="2400" dirty="0"/>
              <a:t>的关键字数目等于</a:t>
            </a:r>
            <a:r>
              <a:rPr kumimoji="1" lang="zh-CN" altLang="en-US" sz="2400" dirty="0">
                <a:sym typeface="Symbol" pitchFamily="18" charset="2"/>
              </a:rPr>
              <a:t></a:t>
            </a:r>
            <a:r>
              <a:rPr kumimoji="1" lang="en-US" altLang="zh-CN" sz="2400" dirty="0"/>
              <a:t>m/2</a:t>
            </a:r>
            <a:r>
              <a:rPr kumimoji="1" lang="en-US" altLang="zh-CN" sz="2400" dirty="0">
                <a:sym typeface="Symbol" pitchFamily="18" charset="2"/>
              </a:rPr>
              <a:t></a:t>
            </a:r>
            <a:r>
              <a:rPr kumimoji="1" lang="zh-CN" altLang="en-US" sz="2400" dirty="0">
                <a:sym typeface="Symbol" pitchFamily="18" charset="2"/>
              </a:rPr>
              <a:t>－</a:t>
            </a:r>
            <a:r>
              <a:rPr kumimoji="1" lang="en-US" altLang="zh-CN" sz="2400" dirty="0">
                <a:sym typeface="Symbol" pitchFamily="18" charset="2"/>
              </a:rPr>
              <a:t>1, </a:t>
            </a:r>
            <a:r>
              <a:rPr kumimoji="1" lang="zh-CN" altLang="en-US" sz="2400" dirty="0">
                <a:sym typeface="Symbol" pitchFamily="18" charset="2"/>
              </a:rPr>
              <a:t>而其相邻右兄弟</a:t>
            </a:r>
            <a:r>
              <a:rPr kumimoji="1" lang="en-US" altLang="zh-CN" sz="2400" dirty="0" err="1">
                <a:sym typeface="Symbol" pitchFamily="18" charset="2"/>
              </a:rPr>
              <a:t>Dkr</a:t>
            </a:r>
            <a:r>
              <a:rPr kumimoji="1" lang="zh-CN" altLang="en-US" sz="2400" dirty="0">
                <a:sym typeface="Symbol" pitchFamily="18" charset="2"/>
              </a:rPr>
              <a:t>（左兄弟</a:t>
            </a:r>
            <a:r>
              <a:rPr kumimoji="1" lang="en-US" altLang="zh-CN" sz="2400" dirty="0" err="1">
                <a:sym typeface="Symbol" pitchFamily="18" charset="2"/>
              </a:rPr>
              <a:t>Dkl</a:t>
            </a:r>
            <a:r>
              <a:rPr kumimoji="1" lang="zh-CN" altLang="en-US" sz="2400" dirty="0">
                <a:sym typeface="Symbol" pitchFamily="18" charset="2"/>
              </a:rPr>
              <a:t>）</a:t>
            </a:r>
            <a:r>
              <a:rPr lang="zh-CN" altLang="en-US" sz="2400" dirty="0"/>
              <a:t>关键字数目大于</a:t>
            </a:r>
            <a:r>
              <a:rPr kumimoji="1" lang="zh-CN" altLang="en-US" sz="2400" dirty="0">
                <a:sym typeface="Symbol" pitchFamily="18" charset="2"/>
              </a:rPr>
              <a:t></a:t>
            </a:r>
            <a:r>
              <a:rPr kumimoji="1" lang="en-US" altLang="zh-CN" sz="2400" dirty="0"/>
              <a:t>m/2</a:t>
            </a:r>
            <a:r>
              <a:rPr kumimoji="1" lang="en-US" altLang="zh-CN" sz="2400" dirty="0">
                <a:sym typeface="Symbol" pitchFamily="18" charset="2"/>
              </a:rPr>
              <a:t></a:t>
            </a:r>
            <a:r>
              <a:rPr kumimoji="1" lang="zh-CN" altLang="en-US" sz="2400" dirty="0">
                <a:sym typeface="Symbol" pitchFamily="18" charset="2"/>
              </a:rPr>
              <a:t>－</a:t>
            </a:r>
            <a:r>
              <a:rPr kumimoji="1" lang="en-US" altLang="zh-CN" sz="2400" dirty="0">
                <a:sym typeface="Symbol" pitchFamily="18" charset="2"/>
              </a:rPr>
              <a:t>1</a:t>
            </a:r>
            <a:endParaRPr lang="en-US" altLang="zh-CN" sz="2400" dirty="0"/>
          </a:p>
        </p:txBody>
      </p:sp>
      <p:sp>
        <p:nvSpPr>
          <p:cNvPr id="57" name="灯片编号占位符 5"/>
          <p:cNvSpPr>
            <a:spLocks noGrp="1"/>
          </p:cNvSpPr>
          <p:nvPr>
            <p:ph type="sldNum" sz="quarter" idx="11"/>
          </p:nvPr>
        </p:nvSpPr>
        <p:spPr/>
        <p:txBody>
          <a:bodyPr/>
          <a:lstStyle/>
          <a:p>
            <a:pPr>
              <a:defRPr/>
            </a:pPr>
            <a:fld id="{FCA7069F-BEF3-4369-B591-22D2BF66AE96}" type="slidenum">
              <a:rPr lang="en-US" altLang="zh-CN"/>
              <a:pPr>
                <a:defRPr/>
              </a:pPr>
              <a:t>124</a:t>
            </a:fld>
            <a:endParaRPr lang="en-US" altLang="zh-CN"/>
          </a:p>
        </p:txBody>
      </p:sp>
      <p:sp>
        <p:nvSpPr>
          <p:cNvPr id="101380" name="Oval 4"/>
          <p:cNvSpPr>
            <a:spLocks noChangeArrowheads="1"/>
          </p:cNvSpPr>
          <p:nvPr/>
        </p:nvSpPr>
        <p:spPr bwMode="auto">
          <a:xfrm>
            <a:off x="1676400" y="14478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1381" name="Line 5"/>
          <p:cNvSpPr>
            <a:spLocks noChangeShapeType="1"/>
          </p:cNvSpPr>
          <p:nvPr/>
        </p:nvSpPr>
        <p:spPr bwMode="auto">
          <a:xfrm>
            <a:off x="2438400" y="1752600"/>
            <a:ext cx="987425" cy="7667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82" name="Line 6"/>
          <p:cNvSpPr>
            <a:spLocks noChangeShapeType="1"/>
          </p:cNvSpPr>
          <p:nvPr/>
        </p:nvSpPr>
        <p:spPr bwMode="auto">
          <a:xfrm flipH="1">
            <a:off x="1219200" y="1752600"/>
            <a:ext cx="685800" cy="8556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83" name="Oval 7"/>
          <p:cNvSpPr>
            <a:spLocks noChangeArrowheads="1"/>
          </p:cNvSpPr>
          <p:nvPr/>
        </p:nvSpPr>
        <p:spPr bwMode="auto">
          <a:xfrm>
            <a:off x="609600" y="24384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24</a:t>
            </a:r>
          </a:p>
        </p:txBody>
      </p:sp>
      <p:sp>
        <p:nvSpPr>
          <p:cNvPr id="101384" name="Oval 8"/>
          <p:cNvSpPr>
            <a:spLocks noChangeArrowheads="1"/>
          </p:cNvSpPr>
          <p:nvPr/>
        </p:nvSpPr>
        <p:spPr bwMode="auto">
          <a:xfrm>
            <a:off x="3044825" y="2374900"/>
            <a:ext cx="1374775"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rPr>
              <a:t>53 90</a:t>
            </a:r>
          </a:p>
        </p:txBody>
      </p:sp>
      <p:sp>
        <p:nvSpPr>
          <p:cNvPr id="101385" name="Line 9"/>
          <p:cNvSpPr>
            <a:spLocks noChangeShapeType="1"/>
          </p:cNvSpPr>
          <p:nvPr/>
        </p:nvSpPr>
        <p:spPr bwMode="auto">
          <a:xfrm flipH="1">
            <a:off x="609600" y="2743200"/>
            <a:ext cx="228600" cy="928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86" name="Oval 10"/>
          <p:cNvSpPr>
            <a:spLocks noChangeArrowheads="1"/>
          </p:cNvSpPr>
          <p:nvPr/>
        </p:nvSpPr>
        <p:spPr bwMode="auto">
          <a:xfrm>
            <a:off x="76200" y="35274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a:t>
            </a:r>
          </a:p>
        </p:txBody>
      </p:sp>
      <p:sp>
        <p:nvSpPr>
          <p:cNvPr id="101387" name="Line 11"/>
          <p:cNvSpPr>
            <a:spLocks noChangeShapeType="1"/>
          </p:cNvSpPr>
          <p:nvPr/>
        </p:nvSpPr>
        <p:spPr bwMode="auto">
          <a:xfrm flipH="1">
            <a:off x="2514600" y="2663825"/>
            <a:ext cx="682625" cy="917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88" name="Line 12"/>
          <p:cNvSpPr>
            <a:spLocks noChangeShapeType="1"/>
          </p:cNvSpPr>
          <p:nvPr/>
        </p:nvSpPr>
        <p:spPr bwMode="auto">
          <a:xfrm>
            <a:off x="4191000" y="2667000"/>
            <a:ext cx="8382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89" name="Line 13"/>
          <p:cNvSpPr>
            <a:spLocks noChangeShapeType="1"/>
          </p:cNvSpPr>
          <p:nvPr/>
        </p:nvSpPr>
        <p:spPr bwMode="auto">
          <a:xfrm>
            <a:off x="1371600" y="2819400"/>
            <a:ext cx="228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0" name="Oval 14"/>
          <p:cNvSpPr>
            <a:spLocks noChangeArrowheads="1"/>
          </p:cNvSpPr>
          <p:nvPr/>
        </p:nvSpPr>
        <p:spPr bwMode="auto">
          <a:xfrm>
            <a:off x="1079500" y="35274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37</a:t>
            </a:r>
          </a:p>
        </p:txBody>
      </p:sp>
      <p:sp>
        <p:nvSpPr>
          <p:cNvPr id="101391" name="Oval 15"/>
          <p:cNvSpPr>
            <a:spLocks noChangeArrowheads="1"/>
          </p:cNvSpPr>
          <p:nvPr/>
        </p:nvSpPr>
        <p:spPr bwMode="auto">
          <a:xfrm>
            <a:off x="2084388" y="3527425"/>
            <a:ext cx="949325" cy="533400"/>
          </a:xfrm>
          <a:prstGeom prst="ellipse">
            <a:avLst/>
          </a:prstGeom>
          <a:solidFill>
            <a:schemeClr val="bg2"/>
          </a:solidFill>
          <a:ln w="19050">
            <a:solidFill>
              <a:schemeClr val="tx1"/>
            </a:solidFill>
            <a:round/>
            <a:headEnd/>
            <a:tailEnd/>
          </a:ln>
        </p:spPr>
        <p:txBody>
          <a:bodyPr wrap="none" anchor="ctr"/>
          <a:lstStyle/>
          <a:p>
            <a:pPr algn="ctr"/>
            <a:r>
              <a:rPr lang="en-US" altLang="zh-CN" dirty="0">
                <a:ea typeface="宋体" charset="-122"/>
                <a:sym typeface="Symbol" pitchFamily="18" charset="2"/>
              </a:rPr>
              <a:t>50</a:t>
            </a:r>
          </a:p>
        </p:txBody>
      </p:sp>
      <p:sp>
        <p:nvSpPr>
          <p:cNvPr id="101392" name="Oval 16"/>
          <p:cNvSpPr>
            <a:spLocks noChangeArrowheads="1"/>
          </p:cNvSpPr>
          <p:nvPr/>
        </p:nvSpPr>
        <p:spPr bwMode="auto">
          <a:xfrm>
            <a:off x="4460875" y="35274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1393" name="Line 17"/>
          <p:cNvSpPr>
            <a:spLocks noChangeShapeType="1"/>
          </p:cNvSpPr>
          <p:nvPr/>
        </p:nvSpPr>
        <p:spPr bwMode="auto">
          <a:xfrm>
            <a:off x="3730625" y="2667000"/>
            <a:ext cx="3175"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4" name="Oval 18"/>
          <p:cNvSpPr>
            <a:spLocks noChangeArrowheads="1"/>
          </p:cNvSpPr>
          <p:nvPr/>
        </p:nvSpPr>
        <p:spPr bwMode="auto">
          <a:xfrm>
            <a:off x="3089275" y="3527425"/>
            <a:ext cx="1316038"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61 70</a:t>
            </a:r>
          </a:p>
        </p:txBody>
      </p:sp>
      <p:sp>
        <p:nvSpPr>
          <p:cNvPr id="472089" name="Freeform 25"/>
          <p:cNvSpPr>
            <a:spLocks/>
          </p:cNvSpPr>
          <p:nvPr/>
        </p:nvSpPr>
        <p:spPr bwMode="auto">
          <a:xfrm flipH="1">
            <a:off x="3478213" y="2819400"/>
            <a:ext cx="103187" cy="874713"/>
          </a:xfrm>
          <a:custGeom>
            <a:avLst/>
            <a:gdLst>
              <a:gd name="T0" fmla="*/ 2147483647 w 175"/>
              <a:gd name="T1" fmla="*/ 2147483647 h 983"/>
              <a:gd name="T2" fmla="*/ 2147483647 w 175"/>
              <a:gd name="T3" fmla="*/ 2147483647 h 983"/>
              <a:gd name="T4" fmla="*/ 2147483647 w 175"/>
              <a:gd name="T5" fmla="*/ 0 h 983"/>
              <a:gd name="T6" fmla="*/ 0 60000 65536"/>
              <a:gd name="T7" fmla="*/ 0 60000 65536"/>
              <a:gd name="T8" fmla="*/ 0 60000 65536"/>
              <a:gd name="T9" fmla="*/ 0 w 175"/>
              <a:gd name="T10" fmla="*/ 0 h 983"/>
              <a:gd name="T11" fmla="*/ 175 w 175"/>
              <a:gd name="T12" fmla="*/ 983 h 983"/>
            </a:gdLst>
            <a:ahLst/>
            <a:cxnLst>
              <a:cxn ang="T6">
                <a:pos x="T0" y="T1"/>
              </a:cxn>
              <a:cxn ang="T7">
                <a:pos x="T2" y="T3"/>
              </a:cxn>
              <a:cxn ang="T8">
                <a:pos x="T4" y="T5"/>
              </a:cxn>
            </a:cxnLst>
            <a:rect l="T9" t="T10" r="T11" b="T12"/>
            <a:pathLst>
              <a:path w="175" h="983">
                <a:moveTo>
                  <a:pt x="175" y="983"/>
                </a:moveTo>
                <a:cubicBezTo>
                  <a:pt x="149" y="921"/>
                  <a:pt x="50" y="772"/>
                  <a:pt x="25" y="608"/>
                </a:cubicBezTo>
                <a:cubicBezTo>
                  <a:pt x="0" y="444"/>
                  <a:pt x="9" y="228"/>
                  <a:pt x="25" y="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1396" name="Line 26"/>
          <p:cNvSpPr>
            <a:spLocks noChangeShapeType="1"/>
          </p:cNvSpPr>
          <p:nvPr/>
        </p:nvSpPr>
        <p:spPr bwMode="auto">
          <a:xfrm>
            <a:off x="32004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7" name="Line 27"/>
          <p:cNvSpPr>
            <a:spLocks noChangeShapeType="1"/>
          </p:cNvSpPr>
          <p:nvPr/>
        </p:nvSpPr>
        <p:spPr bwMode="auto">
          <a:xfrm>
            <a:off x="37338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8" name="Line 28"/>
          <p:cNvSpPr>
            <a:spLocks noChangeShapeType="1"/>
          </p:cNvSpPr>
          <p:nvPr/>
        </p:nvSpPr>
        <p:spPr bwMode="auto">
          <a:xfrm>
            <a:off x="42672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399" name="Line 29"/>
          <p:cNvSpPr>
            <a:spLocks noChangeShapeType="1"/>
          </p:cNvSpPr>
          <p:nvPr/>
        </p:nvSpPr>
        <p:spPr bwMode="auto">
          <a:xfrm>
            <a:off x="2286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0" name="Line 30"/>
          <p:cNvSpPr>
            <a:spLocks noChangeShapeType="1"/>
          </p:cNvSpPr>
          <p:nvPr/>
        </p:nvSpPr>
        <p:spPr bwMode="auto">
          <a:xfrm>
            <a:off x="7620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1" name="Line 31"/>
          <p:cNvSpPr>
            <a:spLocks noChangeShapeType="1"/>
          </p:cNvSpPr>
          <p:nvPr/>
        </p:nvSpPr>
        <p:spPr bwMode="auto">
          <a:xfrm>
            <a:off x="12192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2" name="Line 32"/>
          <p:cNvSpPr>
            <a:spLocks noChangeShapeType="1"/>
          </p:cNvSpPr>
          <p:nvPr/>
        </p:nvSpPr>
        <p:spPr bwMode="auto">
          <a:xfrm>
            <a:off x="17526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3" name="Line 33"/>
          <p:cNvSpPr>
            <a:spLocks noChangeShapeType="1"/>
          </p:cNvSpPr>
          <p:nvPr/>
        </p:nvSpPr>
        <p:spPr bwMode="auto">
          <a:xfrm>
            <a:off x="46482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04" name="Line 34"/>
          <p:cNvSpPr>
            <a:spLocks noChangeShapeType="1"/>
          </p:cNvSpPr>
          <p:nvPr/>
        </p:nvSpPr>
        <p:spPr bwMode="auto">
          <a:xfrm>
            <a:off x="51816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2100" name="Rectangle 36"/>
          <p:cNvSpPr>
            <a:spLocks noChangeArrowheads="1"/>
          </p:cNvSpPr>
          <p:nvPr/>
        </p:nvSpPr>
        <p:spPr bwMode="auto">
          <a:xfrm>
            <a:off x="-76200" y="987718"/>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删除关键字</a:t>
            </a:r>
            <a:r>
              <a:rPr lang="en-US" altLang="zh-CN" dirty="0"/>
              <a:t>K</a:t>
            </a:r>
            <a:r>
              <a:rPr lang="zh-CN" altLang="en-US" dirty="0"/>
              <a:t>＝</a:t>
            </a:r>
            <a:r>
              <a:rPr lang="en-US" altLang="zh-CN" dirty="0"/>
              <a:t>50</a:t>
            </a:r>
          </a:p>
        </p:txBody>
      </p:sp>
      <p:sp>
        <p:nvSpPr>
          <p:cNvPr id="101407" name="Text Box 38"/>
          <p:cNvSpPr txBox="1">
            <a:spLocks noChangeArrowheads="1"/>
          </p:cNvSpPr>
          <p:nvPr/>
        </p:nvSpPr>
        <p:spPr bwMode="auto">
          <a:xfrm>
            <a:off x="3124200" y="2971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t>61</a:t>
            </a:r>
          </a:p>
        </p:txBody>
      </p:sp>
      <p:grpSp>
        <p:nvGrpSpPr>
          <p:cNvPr id="2" name="Group 41"/>
          <p:cNvGrpSpPr>
            <a:grpSpLocks/>
          </p:cNvGrpSpPr>
          <p:nvPr/>
        </p:nvGrpSpPr>
        <p:grpSpPr bwMode="auto">
          <a:xfrm>
            <a:off x="2209800" y="2667000"/>
            <a:ext cx="1152525" cy="946150"/>
            <a:chOff x="2400" y="2208"/>
            <a:chExt cx="726" cy="596"/>
          </a:xfrm>
        </p:grpSpPr>
        <p:sp>
          <p:nvSpPr>
            <p:cNvPr id="101430" name="Freeform 37"/>
            <p:cNvSpPr>
              <a:spLocks/>
            </p:cNvSpPr>
            <p:nvPr/>
          </p:nvSpPr>
          <p:spPr bwMode="auto">
            <a:xfrm>
              <a:off x="2516" y="2208"/>
              <a:ext cx="610" cy="596"/>
            </a:xfrm>
            <a:custGeom>
              <a:avLst/>
              <a:gdLst>
                <a:gd name="T0" fmla="*/ 610 w 610"/>
                <a:gd name="T1" fmla="*/ 0 h 596"/>
                <a:gd name="T2" fmla="*/ 161 w 610"/>
                <a:gd name="T3" fmla="*/ 164 h 596"/>
                <a:gd name="T4" fmla="*/ 0 w 610"/>
                <a:gd name="T5" fmla="*/ 596 h 596"/>
                <a:gd name="T6" fmla="*/ 0 60000 65536"/>
                <a:gd name="T7" fmla="*/ 0 60000 65536"/>
                <a:gd name="T8" fmla="*/ 0 60000 65536"/>
                <a:gd name="T9" fmla="*/ 0 w 610"/>
                <a:gd name="T10" fmla="*/ 0 h 596"/>
                <a:gd name="T11" fmla="*/ 610 w 610"/>
                <a:gd name="T12" fmla="*/ 596 h 596"/>
              </a:gdLst>
              <a:ahLst/>
              <a:cxnLst>
                <a:cxn ang="T6">
                  <a:pos x="T0" y="T1"/>
                </a:cxn>
                <a:cxn ang="T7">
                  <a:pos x="T2" y="T3"/>
                </a:cxn>
                <a:cxn ang="T8">
                  <a:pos x="T4" y="T5"/>
                </a:cxn>
              </a:cxnLst>
              <a:rect l="T9" t="T10" r="T11" b="T12"/>
              <a:pathLst>
                <a:path w="610" h="596">
                  <a:moveTo>
                    <a:pt x="610" y="0"/>
                  </a:moveTo>
                  <a:cubicBezTo>
                    <a:pt x="535" y="27"/>
                    <a:pt x="263" y="65"/>
                    <a:pt x="161" y="164"/>
                  </a:cubicBezTo>
                  <a:cubicBezTo>
                    <a:pt x="59" y="263"/>
                    <a:pt x="34" y="506"/>
                    <a:pt x="0" y="596"/>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1431" name="Text Box 39"/>
            <p:cNvSpPr txBox="1">
              <a:spLocks noChangeArrowheads="1"/>
            </p:cNvSpPr>
            <p:nvPr/>
          </p:nvSpPr>
          <p:spPr bwMode="auto">
            <a:xfrm>
              <a:off x="2400" y="220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53</a:t>
              </a:r>
            </a:p>
          </p:txBody>
        </p:sp>
      </p:grpSp>
      <p:sp>
        <p:nvSpPr>
          <p:cNvPr id="472104" name="AutoShape 40"/>
          <p:cNvSpPr>
            <a:spLocks noChangeArrowheads="1"/>
          </p:cNvSpPr>
          <p:nvPr/>
        </p:nvSpPr>
        <p:spPr bwMode="auto">
          <a:xfrm rot="10656844" flipV="1">
            <a:off x="2590800" y="3352800"/>
            <a:ext cx="884238" cy="274638"/>
          </a:xfrm>
          <a:prstGeom prst="curvedDownArrow">
            <a:avLst>
              <a:gd name="adj1" fmla="val 43048"/>
              <a:gd name="adj2" fmla="val 128786"/>
              <a:gd name="adj3" fmla="val 23815"/>
            </a:avLst>
          </a:prstGeom>
          <a:solidFill>
            <a:srgbClr val="00FFFF"/>
          </a:solidFill>
          <a:ln w="9525">
            <a:solidFill>
              <a:schemeClr val="tx1"/>
            </a:solidFill>
            <a:miter lim="800000"/>
            <a:headEnd/>
            <a:tailEnd/>
          </a:ln>
        </p:spPr>
        <p:txBody>
          <a:bodyPr wrap="none" anchor="ctr"/>
          <a:lstStyle/>
          <a:p>
            <a:pPr algn="ctr" eaLnBrk="0" hangingPunct="0">
              <a:spcBef>
                <a:spcPct val="50000"/>
              </a:spcBef>
            </a:pPr>
            <a:endParaRPr lang="zh-CN" altLang="zh-CN" sz="2400">
              <a:solidFill>
                <a:schemeClr val="folHlink"/>
              </a:solidFill>
              <a:latin typeface="Arial" charset="0"/>
              <a:ea typeface="宋体" charset="-122"/>
            </a:endParaRPr>
          </a:p>
        </p:txBody>
      </p:sp>
      <p:grpSp>
        <p:nvGrpSpPr>
          <p:cNvPr id="3" name="Group 70"/>
          <p:cNvGrpSpPr>
            <a:grpSpLocks/>
          </p:cNvGrpSpPr>
          <p:nvPr/>
        </p:nvGrpSpPr>
        <p:grpSpPr bwMode="auto">
          <a:xfrm>
            <a:off x="4800600" y="1295400"/>
            <a:ext cx="4191000" cy="2755900"/>
            <a:chOff x="3024" y="1008"/>
            <a:chExt cx="2640" cy="1736"/>
          </a:xfrm>
        </p:grpSpPr>
        <p:sp>
          <p:nvSpPr>
            <p:cNvPr id="101414" name="Oval 42"/>
            <p:cNvSpPr>
              <a:spLocks noChangeArrowheads="1"/>
            </p:cNvSpPr>
            <p:nvPr/>
          </p:nvSpPr>
          <p:spPr bwMode="auto">
            <a:xfrm>
              <a:off x="3312" y="1008"/>
              <a:ext cx="624"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1415" name="Line 43"/>
            <p:cNvSpPr>
              <a:spLocks noChangeShapeType="1"/>
            </p:cNvSpPr>
            <p:nvPr/>
          </p:nvSpPr>
          <p:spPr bwMode="auto">
            <a:xfrm>
              <a:off x="3792" y="1200"/>
              <a:ext cx="622" cy="4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16" name="Line 44"/>
            <p:cNvSpPr>
              <a:spLocks noChangeShapeType="1"/>
            </p:cNvSpPr>
            <p:nvPr/>
          </p:nvSpPr>
          <p:spPr bwMode="auto">
            <a:xfrm flipH="1">
              <a:off x="3024" y="1200"/>
              <a:ext cx="432" cy="5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17" name="Oval 46"/>
            <p:cNvSpPr>
              <a:spLocks noChangeArrowheads="1"/>
            </p:cNvSpPr>
            <p:nvPr/>
          </p:nvSpPr>
          <p:spPr bwMode="auto">
            <a:xfrm>
              <a:off x="4174" y="1592"/>
              <a:ext cx="866" cy="336"/>
            </a:xfrm>
            <a:prstGeom prst="ellipse">
              <a:avLst/>
            </a:prstGeom>
            <a:solidFill>
              <a:schemeClr val="bg2"/>
            </a:solidFill>
            <a:ln w="19050">
              <a:solidFill>
                <a:schemeClr val="tx1"/>
              </a:solidFill>
              <a:round/>
              <a:headEnd/>
              <a:tailEnd/>
            </a:ln>
          </p:spPr>
          <p:txBody>
            <a:bodyPr wrap="none" anchor="ctr"/>
            <a:lstStyle/>
            <a:p>
              <a:pPr algn="ctr"/>
              <a:r>
                <a:rPr lang="en-US" altLang="zh-CN">
                  <a:ea typeface="宋体" charset="-122"/>
                </a:rPr>
                <a:t>61 90</a:t>
              </a:r>
            </a:p>
          </p:txBody>
        </p:sp>
        <p:sp>
          <p:nvSpPr>
            <p:cNvPr id="101418" name="Line 49"/>
            <p:cNvSpPr>
              <a:spLocks noChangeShapeType="1"/>
            </p:cNvSpPr>
            <p:nvPr/>
          </p:nvSpPr>
          <p:spPr bwMode="auto">
            <a:xfrm flipH="1">
              <a:off x="3840" y="1774"/>
              <a:ext cx="430" cy="5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19" name="Line 50"/>
            <p:cNvSpPr>
              <a:spLocks noChangeShapeType="1"/>
            </p:cNvSpPr>
            <p:nvPr/>
          </p:nvSpPr>
          <p:spPr bwMode="auto">
            <a:xfrm>
              <a:off x="4896" y="1776"/>
              <a:ext cx="528"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0" name="Oval 53"/>
            <p:cNvSpPr>
              <a:spLocks noChangeArrowheads="1"/>
            </p:cNvSpPr>
            <p:nvPr/>
          </p:nvSpPr>
          <p:spPr bwMode="auto">
            <a:xfrm>
              <a:off x="3569" y="2318"/>
              <a:ext cx="598" cy="336"/>
            </a:xfrm>
            <a:prstGeom prst="ellipse">
              <a:avLst/>
            </a:prstGeom>
            <a:solidFill>
              <a:schemeClr val="bg2"/>
            </a:solidFill>
            <a:ln w="19050">
              <a:solidFill>
                <a:schemeClr val="tx1"/>
              </a:solidFill>
              <a:round/>
              <a:headEnd/>
              <a:tailEnd/>
            </a:ln>
          </p:spPr>
          <p:txBody>
            <a:bodyPr wrap="none" anchor="ctr"/>
            <a:lstStyle/>
            <a:p>
              <a:pPr algn="ctr"/>
              <a:r>
                <a:rPr lang="en-US" altLang="zh-CN">
                  <a:ea typeface="宋体" charset="-122"/>
                  <a:sym typeface="Symbol" pitchFamily="18" charset="2"/>
                </a:rPr>
                <a:t>53</a:t>
              </a:r>
            </a:p>
          </p:txBody>
        </p:sp>
        <p:sp>
          <p:nvSpPr>
            <p:cNvPr id="101421" name="Oval 54"/>
            <p:cNvSpPr>
              <a:spLocks noChangeArrowheads="1"/>
            </p:cNvSpPr>
            <p:nvPr/>
          </p:nvSpPr>
          <p:spPr bwMode="auto">
            <a:xfrm>
              <a:off x="5066" y="2318"/>
              <a:ext cx="598"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1422" name="Line 55"/>
            <p:cNvSpPr>
              <a:spLocks noChangeShapeType="1"/>
            </p:cNvSpPr>
            <p:nvPr/>
          </p:nvSpPr>
          <p:spPr bwMode="auto">
            <a:xfrm>
              <a:off x="4606" y="1776"/>
              <a:ext cx="2"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3" name="Oval 56"/>
            <p:cNvSpPr>
              <a:spLocks noChangeArrowheads="1"/>
            </p:cNvSpPr>
            <p:nvPr/>
          </p:nvSpPr>
          <p:spPr bwMode="auto">
            <a:xfrm>
              <a:off x="4202" y="2318"/>
              <a:ext cx="829" cy="336"/>
            </a:xfrm>
            <a:prstGeom prst="ellipse">
              <a:avLst/>
            </a:prstGeom>
            <a:solidFill>
              <a:schemeClr val="bg2"/>
            </a:solidFill>
            <a:ln w="19050">
              <a:solidFill>
                <a:schemeClr val="tx1"/>
              </a:solidFill>
              <a:round/>
              <a:headEnd/>
              <a:tailEnd/>
            </a:ln>
          </p:spPr>
          <p:txBody>
            <a:bodyPr wrap="none" anchor="ctr"/>
            <a:lstStyle/>
            <a:p>
              <a:pPr algn="ctr"/>
              <a:r>
                <a:rPr lang="en-US" altLang="zh-CN" dirty="0">
                  <a:ea typeface="宋体" charset="-122"/>
                </a:rPr>
                <a:t>70</a:t>
              </a:r>
            </a:p>
          </p:txBody>
        </p:sp>
        <p:sp>
          <p:nvSpPr>
            <p:cNvPr id="101424" name="Line 57"/>
            <p:cNvSpPr>
              <a:spLocks noChangeShapeType="1"/>
            </p:cNvSpPr>
            <p:nvPr/>
          </p:nvSpPr>
          <p:spPr bwMode="auto">
            <a:xfrm>
              <a:off x="3694" y="2504"/>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5" name="Line 58"/>
            <p:cNvSpPr>
              <a:spLocks noChangeShapeType="1"/>
            </p:cNvSpPr>
            <p:nvPr/>
          </p:nvSpPr>
          <p:spPr bwMode="auto">
            <a:xfrm>
              <a:off x="4414" y="2504"/>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6" name="Line 59"/>
            <p:cNvSpPr>
              <a:spLocks noChangeShapeType="1"/>
            </p:cNvSpPr>
            <p:nvPr/>
          </p:nvSpPr>
          <p:spPr bwMode="auto">
            <a:xfrm>
              <a:off x="4944"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7" name="Line 64"/>
            <p:cNvSpPr>
              <a:spLocks noChangeShapeType="1"/>
            </p:cNvSpPr>
            <p:nvPr/>
          </p:nvSpPr>
          <p:spPr bwMode="auto">
            <a:xfrm>
              <a:off x="5184"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8" name="Line 65"/>
            <p:cNvSpPr>
              <a:spLocks noChangeShapeType="1"/>
            </p:cNvSpPr>
            <p:nvPr/>
          </p:nvSpPr>
          <p:spPr bwMode="auto">
            <a:xfrm>
              <a:off x="5520"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29" name="Line 67"/>
            <p:cNvSpPr>
              <a:spLocks noChangeShapeType="1"/>
            </p:cNvSpPr>
            <p:nvPr/>
          </p:nvSpPr>
          <p:spPr bwMode="auto">
            <a:xfrm>
              <a:off x="4030" y="2504"/>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01411" name="Line 71"/>
          <p:cNvSpPr>
            <a:spLocks noChangeShapeType="1"/>
          </p:cNvSpPr>
          <p:nvPr/>
        </p:nvSpPr>
        <p:spPr bwMode="auto">
          <a:xfrm>
            <a:off x="22860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1412" name="Line 72"/>
          <p:cNvSpPr>
            <a:spLocks noChangeShapeType="1"/>
          </p:cNvSpPr>
          <p:nvPr/>
        </p:nvSpPr>
        <p:spPr bwMode="auto">
          <a:xfrm>
            <a:off x="2819400" y="38100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2137" name="Rectangle 73"/>
          <p:cNvSpPr>
            <a:spLocks noChangeArrowheads="1"/>
          </p:cNvSpPr>
          <p:nvPr/>
        </p:nvSpPr>
        <p:spPr bwMode="auto">
          <a:xfrm>
            <a:off x="228600" y="5638800"/>
            <a:ext cx="8642350" cy="1196975"/>
          </a:xfrm>
          <a:prstGeom prst="rect">
            <a:avLst/>
          </a:prstGeom>
          <a:solidFill>
            <a:schemeClr val="accent1">
              <a:lumMod val="20000"/>
              <a:lumOff val="80000"/>
            </a:schemeClr>
          </a:solidFill>
          <a:ln w="9525">
            <a:solidFill>
              <a:srgbClr val="0000FF"/>
            </a:solidFill>
            <a:miter lim="800000"/>
            <a:headEnd/>
            <a:tailEnd/>
          </a:ln>
        </p:spPr>
        <p:txBody>
          <a:bodyPr wrap="square">
            <a:spAutoFit/>
          </a:bodyPr>
          <a:lstStyle/>
          <a:p>
            <a:pPr>
              <a:spcBef>
                <a:spcPct val="20000"/>
              </a:spcBef>
              <a:buClr>
                <a:schemeClr val="hlink"/>
              </a:buClr>
              <a:buFontTx/>
              <a:buChar char="•"/>
            </a:pPr>
            <a:r>
              <a:rPr kumimoji="0" lang="en-US" altLang="zh-CN" sz="2400" dirty="0">
                <a:solidFill>
                  <a:srgbClr val="000000"/>
                </a:solidFill>
              </a:rPr>
              <a:t>   </a:t>
            </a:r>
            <a:r>
              <a:rPr kumimoji="0" lang="zh-CN" altLang="en-US" sz="2400" dirty="0">
                <a:solidFill>
                  <a:srgbClr val="000000"/>
                </a:solidFill>
              </a:rPr>
              <a:t>方法：将</a:t>
            </a:r>
            <a:r>
              <a:rPr kumimoji="0" lang="en-US" altLang="zh-CN" sz="2400" dirty="0" err="1">
                <a:solidFill>
                  <a:srgbClr val="000000"/>
                </a:solidFill>
              </a:rPr>
              <a:t>Dkr</a:t>
            </a:r>
            <a:r>
              <a:rPr kumimoji="0" lang="en-US" altLang="zh-CN" sz="2400" dirty="0">
                <a:solidFill>
                  <a:srgbClr val="000000"/>
                </a:solidFill>
              </a:rPr>
              <a:t>(</a:t>
            </a:r>
            <a:r>
              <a:rPr kumimoji="0" lang="en-US" altLang="zh-CN" sz="2400" dirty="0" err="1">
                <a:solidFill>
                  <a:srgbClr val="000000"/>
                </a:solidFill>
              </a:rPr>
              <a:t>Dkl</a:t>
            </a:r>
            <a:r>
              <a:rPr kumimoji="0" lang="en-US" altLang="zh-CN" sz="2400" dirty="0">
                <a:solidFill>
                  <a:srgbClr val="000000"/>
                </a:solidFill>
              </a:rPr>
              <a:t>)</a:t>
            </a:r>
            <a:r>
              <a:rPr kumimoji="0" lang="zh-CN" altLang="en-US" sz="2400" dirty="0">
                <a:solidFill>
                  <a:srgbClr val="000000"/>
                </a:solidFill>
              </a:rPr>
              <a:t>中最小（最大）的关键字上移到父结点中</a:t>
            </a:r>
            <a:r>
              <a:rPr kumimoji="0" lang="en-US" altLang="zh-CN" sz="2400" dirty="0">
                <a:solidFill>
                  <a:srgbClr val="000000"/>
                </a:solidFill>
              </a:rPr>
              <a:t>, </a:t>
            </a:r>
            <a:r>
              <a:rPr kumimoji="0" lang="zh-CN" altLang="en-US" sz="2400" dirty="0">
                <a:solidFill>
                  <a:srgbClr val="000000"/>
                </a:solidFill>
              </a:rPr>
              <a:t>而将父结点中小于（大于）且紧邻该上移关键字的关键字下移到</a:t>
            </a:r>
            <a:r>
              <a:rPr kumimoji="0" lang="en-US" altLang="zh-CN" sz="2400" dirty="0" err="1">
                <a:solidFill>
                  <a:srgbClr val="000000"/>
                </a:solidFill>
              </a:rPr>
              <a:t>Dk</a:t>
            </a:r>
            <a:r>
              <a:rPr kumimoji="0" lang="zh-CN" altLang="en-US" sz="2400" dirty="0">
                <a:solidFill>
                  <a:srgbClr val="000000"/>
                </a:solidFill>
              </a:rPr>
              <a:t>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2100"/>
                                        </p:tgtEl>
                                        <p:attrNameLst>
                                          <p:attrName>style.visibility</p:attrName>
                                        </p:attrNameLst>
                                      </p:cBhvr>
                                      <p:to>
                                        <p:strVal val="visible"/>
                                      </p:to>
                                    </p:set>
                                    <p:animEffect transition="in" filter="slide(fromLeft)">
                                      <p:cBhvr>
                                        <p:cTn id="7" dur="500"/>
                                        <p:tgtEl>
                                          <p:spTgt spid="47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99">
                                            <p:bg/>
                                          </p:spTgt>
                                        </p:tgtEl>
                                        <p:attrNameLst>
                                          <p:attrName>style.visibility</p:attrName>
                                        </p:attrNameLst>
                                      </p:cBhvr>
                                      <p:to>
                                        <p:strVal val="visible"/>
                                      </p:to>
                                    </p:set>
                                    <p:animEffect transition="in" filter="wipe(left)">
                                      <p:cBhvr>
                                        <p:cTn id="12" dur="500"/>
                                        <p:tgtEl>
                                          <p:spTgt spid="47209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99">
                                            <p:txEl>
                                              <p:pRg st="0" end="0"/>
                                            </p:txEl>
                                          </p:spTgt>
                                        </p:tgtEl>
                                        <p:attrNameLst>
                                          <p:attrName>style.visibility</p:attrName>
                                        </p:attrNameLst>
                                      </p:cBhvr>
                                      <p:to>
                                        <p:strVal val="visible"/>
                                      </p:to>
                                    </p:set>
                                    <p:animEffect transition="in" filter="wipe(left)">
                                      <p:cBhvr>
                                        <p:cTn id="17" dur="500"/>
                                        <p:tgtEl>
                                          <p:spTgt spid="4720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2099">
                                            <p:txEl>
                                              <p:pRg st="1" end="1"/>
                                            </p:txEl>
                                          </p:spTgt>
                                        </p:tgtEl>
                                        <p:attrNameLst>
                                          <p:attrName>style.visibility</p:attrName>
                                        </p:attrNameLst>
                                      </p:cBhvr>
                                      <p:to>
                                        <p:strVal val="visible"/>
                                      </p:to>
                                    </p:set>
                                    <p:animEffect transition="in" filter="wipe(left)">
                                      <p:cBhvr>
                                        <p:cTn id="22" dur="500"/>
                                        <p:tgtEl>
                                          <p:spTgt spid="47209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472104"/>
                                        </p:tgtEl>
                                        <p:attrNameLst>
                                          <p:attrName>style.visibility</p:attrName>
                                        </p:attrNameLst>
                                      </p:cBhvr>
                                      <p:to>
                                        <p:strVal val="visible"/>
                                      </p:to>
                                    </p:set>
                                    <p:anim calcmode="lin" valueType="num">
                                      <p:cBhvr>
                                        <p:cTn id="27" dur="500" fill="hold"/>
                                        <p:tgtEl>
                                          <p:spTgt spid="472104"/>
                                        </p:tgtEl>
                                        <p:attrNameLst>
                                          <p:attrName>ppt_x</p:attrName>
                                        </p:attrNameLst>
                                      </p:cBhvr>
                                      <p:tavLst>
                                        <p:tav tm="0">
                                          <p:val>
                                            <p:strVal val="#ppt_x+#ppt_w/2"/>
                                          </p:val>
                                        </p:tav>
                                        <p:tav tm="100000">
                                          <p:val>
                                            <p:strVal val="#ppt_x"/>
                                          </p:val>
                                        </p:tav>
                                      </p:tavLst>
                                    </p:anim>
                                    <p:anim calcmode="lin" valueType="num">
                                      <p:cBhvr>
                                        <p:cTn id="28" dur="500" fill="hold"/>
                                        <p:tgtEl>
                                          <p:spTgt spid="472104"/>
                                        </p:tgtEl>
                                        <p:attrNameLst>
                                          <p:attrName>ppt_y</p:attrName>
                                        </p:attrNameLst>
                                      </p:cBhvr>
                                      <p:tavLst>
                                        <p:tav tm="0">
                                          <p:val>
                                            <p:strVal val="#ppt_y"/>
                                          </p:val>
                                        </p:tav>
                                        <p:tav tm="100000">
                                          <p:val>
                                            <p:strVal val="#ppt_y"/>
                                          </p:val>
                                        </p:tav>
                                      </p:tavLst>
                                    </p:anim>
                                    <p:anim calcmode="lin" valueType="num">
                                      <p:cBhvr>
                                        <p:cTn id="29" dur="500" fill="hold"/>
                                        <p:tgtEl>
                                          <p:spTgt spid="472104"/>
                                        </p:tgtEl>
                                        <p:attrNameLst>
                                          <p:attrName>ppt_w</p:attrName>
                                        </p:attrNameLst>
                                      </p:cBhvr>
                                      <p:tavLst>
                                        <p:tav tm="0">
                                          <p:val>
                                            <p:fltVal val="0"/>
                                          </p:val>
                                        </p:tav>
                                        <p:tav tm="100000">
                                          <p:val>
                                            <p:strVal val="#ppt_w"/>
                                          </p:val>
                                        </p:tav>
                                      </p:tavLst>
                                    </p:anim>
                                    <p:anim calcmode="lin" valueType="num">
                                      <p:cBhvr>
                                        <p:cTn id="30" dur="500" fill="hold"/>
                                        <p:tgtEl>
                                          <p:spTgt spid="472104"/>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472089"/>
                                        </p:tgtEl>
                                        <p:attrNameLst>
                                          <p:attrName>style.visibility</p:attrName>
                                        </p:attrNameLst>
                                      </p:cBhvr>
                                      <p:to>
                                        <p:strVal val="visible"/>
                                      </p:to>
                                    </p:set>
                                    <p:anim calcmode="lin" valueType="num">
                                      <p:cBhvr>
                                        <p:cTn id="35" dur="500" fill="hold"/>
                                        <p:tgtEl>
                                          <p:spTgt spid="472089"/>
                                        </p:tgtEl>
                                        <p:attrNameLst>
                                          <p:attrName>ppt_x</p:attrName>
                                        </p:attrNameLst>
                                      </p:cBhvr>
                                      <p:tavLst>
                                        <p:tav tm="0">
                                          <p:val>
                                            <p:strVal val="#ppt_x"/>
                                          </p:val>
                                        </p:tav>
                                        <p:tav tm="100000">
                                          <p:val>
                                            <p:strVal val="#ppt_x"/>
                                          </p:val>
                                        </p:tav>
                                      </p:tavLst>
                                    </p:anim>
                                    <p:anim calcmode="lin" valueType="num">
                                      <p:cBhvr>
                                        <p:cTn id="36" dur="500" fill="hold"/>
                                        <p:tgtEl>
                                          <p:spTgt spid="472089"/>
                                        </p:tgtEl>
                                        <p:attrNameLst>
                                          <p:attrName>ppt_y</p:attrName>
                                        </p:attrNameLst>
                                      </p:cBhvr>
                                      <p:tavLst>
                                        <p:tav tm="0">
                                          <p:val>
                                            <p:strVal val="#ppt_y+#ppt_h/2"/>
                                          </p:val>
                                        </p:tav>
                                        <p:tav tm="100000">
                                          <p:val>
                                            <p:strVal val="#ppt_y"/>
                                          </p:val>
                                        </p:tav>
                                      </p:tavLst>
                                    </p:anim>
                                    <p:anim calcmode="lin" valueType="num">
                                      <p:cBhvr>
                                        <p:cTn id="37" dur="500" fill="hold"/>
                                        <p:tgtEl>
                                          <p:spTgt spid="472089"/>
                                        </p:tgtEl>
                                        <p:attrNameLst>
                                          <p:attrName>ppt_w</p:attrName>
                                        </p:attrNameLst>
                                      </p:cBhvr>
                                      <p:tavLst>
                                        <p:tav tm="0">
                                          <p:val>
                                            <p:strVal val="#ppt_w"/>
                                          </p:val>
                                        </p:tav>
                                        <p:tav tm="100000">
                                          <p:val>
                                            <p:strVal val="#ppt_w"/>
                                          </p:val>
                                        </p:tav>
                                      </p:tavLst>
                                    </p:anim>
                                    <p:anim calcmode="lin" valueType="num">
                                      <p:cBhvr>
                                        <p:cTn id="38" dur="500" fill="hold"/>
                                        <p:tgtEl>
                                          <p:spTgt spid="472089"/>
                                        </p:tgtEl>
                                        <p:attrNameLst>
                                          <p:attrName>ppt_h</p:attrName>
                                        </p:attrNameLst>
                                      </p:cBhvr>
                                      <p:tavLst>
                                        <p:tav tm="0">
                                          <p:val>
                                            <p:fltVal val="0"/>
                                          </p:val>
                                        </p:tav>
                                        <p:tav tm="100000">
                                          <p:val>
                                            <p:strVal val="#ppt_h"/>
                                          </p:val>
                                        </p:tav>
                                      </p:tavLst>
                                    </p:anim>
                                  </p:childTnLst>
                                </p:cTn>
                              </p:par>
                              <p:par>
                                <p:cTn id="39" presetID="22" presetClass="entr" presetSubtype="4" fill="hold" grpId="0" nodeType="withEffect">
                                  <p:stCondLst>
                                    <p:cond delay="0"/>
                                  </p:stCondLst>
                                  <p:childTnLst>
                                    <p:set>
                                      <p:cBhvr>
                                        <p:cTn id="40" dur="1" fill="hold">
                                          <p:stCondLst>
                                            <p:cond delay="0"/>
                                          </p:stCondLst>
                                        </p:cTn>
                                        <p:tgtEl>
                                          <p:spTgt spid="101407"/>
                                        </p:tgtEl>
                                        <p:attrNameLst>
                                          <p:attrName>style.visibility</p:attrName>
                                        </p:attrNameLst>
                                      </p:cBhvr>
                                      <p:to>
                                        <p:strVal val="visible"/>
                                      </p:to>
                                    </p:set>
                                    <p:animEffect transition="in" filter="wipe(down)">
                                      <p:cBhvr>
                                        <p:cTn id="41" dur="500"/>
                                        <p:tgtEl>
                                          <p:spTgt spid="10140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up)">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arn(outVertical)">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2137"/>
                                        </p:tgtEl>
                                        <p:attrNameLst>
                                          <p:attrName>style.visibility</p:attrName>
                                        </p:attrNameLst>
                                      </p:cBhvr>
                                      <p:to>
                                        <p:strVal val="visible"/>
                                      </p:to>
                                    </p:set>
                                    <p:animEffect transition="in" filter="wipe(left)">
                                      <p:cBhvr>
                                        <p:cTn id="56" dur="500"/>
                                        <p:tgtEl>
                                          <p:spTgt spid="472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99" grpId="0" build="p" animBg="1" autoUpdateAnimBg="0"/>
      <p:bldP spid="472089" grpId="0" animBg="1"/>
      <p:bldP spid="472100" grpId="0" autoUpdateAnimBg="0"/>
      <p:bldP spid="101407" grpId="0"/>
      <p:bldP spid="472104" grpId="0" animBg="1" autoUpdateAnimBg="0"/>
      <p:bldP spid="472137"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defRPr/>
            </a:pPr>
            <a:r>
              <a:rPr lang="en-US" altLang="zh-CN" dirty="0"/>
              <a:t>B-</a:t>
            </a:r>
            <a:r>
              <a:rPr lang="zh-CN" altLang="en-US" dirty="0"/>
              <a:t>树上的删除过程</a:t>
            </a:r>
          </a:p>
        </p:txBody>
      </p:sp>
      <p:sp>
        <p:nvSpPr>
          <p:cNvPr id="473117" name="Rectangle 29"/>
          <p:cNvSpPr>
            <a:spLocks noGrp="1" noChangeArrowheads="1"/>
          </p:cNvSpPr>
          <p:nvPr>
            <p:ph idx="1"/>
          </p:nvPr>
        </p:nvSpPr>
        <p:spPr>
          <a:xfrm>
            <a:off x="228600" y="4437062"/>
            <a:ext cx="8642350" cy="910729"/>
          </a:xfrm>
          <a:solidFill>
            <a:schemeClr val="bg1"/>
          </a:solidFill>
          <a:ln>
            <a:solidFill>
              <a:srgbClr val="0000FF"/>
            </a:solidFill>
            <a:miter lim="800000"/>
            <a:headEnd/>
            <a:tailEnd/>
          </a:ln>
        </p:spPr>
        <p:txBody>
          <a:bodyPr/>
          <a:lstStyle/>
          <a:p>
            <a:pPr eaLnBrk="1" hangingPunct="1"/>
            <a:r>
              <a:rPr lang="zh-CN" altLang="en-US" sz="2400" dirty="0">
                <a:solidFill>
                  <a:srgbClr val="FF0000"/>
                </a:solidFill>
              </a:rPr>
              <a:t>情况</a:t>
            </a:r>
            <a:r>
              <a:rPr lang="en-US" altLang="zh-CN" sz="2400" dirty="0">
                <a:solidFill>
                  <a:srgbClr val="FF0000"/>
                </a:solidFill>
              </a:rPr>
              <a:t>4——</a:t>
            </a:r>
            <a:r>
              <a:rPr lang="zh-CN" altLang="en-US" sz="2400" dirty="0">
                <a:solidFill>
                  <a:srgbClr val="FF0000"/>
                </a:solidFill>
              </a:rPr>
              <a:t>特点</a:t>
            </a:r>
            <a:r>
              <a:rPr lang="zh-CN" altLang="en-US" sz="2400" dirty="0"/>
              <a:t>： </a:t>
            </a:r>
            <a:r>
              <a:rPr lang="en-US" altLang="zh-CN" sz="2400" dirty="0"/>
              <a:t>K</a:t>
            </a:r>
            <a:r>
              <a:rPr lang="zh-CN" altLang="en-US" sz="2400" dirty="0"/>
              <a:t>所在结点</a:t>
            </a:r>
            <a:r>
              <a:rPr lang="en-US" altLang="zh-CN" sz="2400" dirty="0" err="1"/>
              <a:t>Dk</a:t>
            </a:r>
            <a:r>
              <a:rPr lang="zh-CN" altLang="en-US" sz="2400" dirty="0"/>
              <a:t>和</a:t>
            </a:r>
            <a:r>
              <a:rPr kumimoji="1" lang="zh-CN" altLang="en-US" sz="2400" dirty="0">
                <a:sym typeface="Symbol" pitchFamily="18" charset="2"/>
              </a:rPr>
              <a:t>其相邻右兄弟</a:t>
            </a:r>
            <a:r>
              <a:rPr kumimoji="1" lang="en-US" altLang="zh-CN" sz="2400" dirty="0" err="1">
                <a:sym typeface="Symbol" pitchFamily="18" charset="2"/>
              </a:rPr>
              <a:t>Dkr</a:t>
            </a:r>
            <a:r>
              <a:rPr kumimoji="1" lang="zh-CN" altLang="en-US" sz="2400" dirty="0">
                <a:sym typeface="Symbol" pitchFamily="18" charset="2"/>
              </a:rPr>
              <a:t>和左兄弟</a:t>
            </a:r>
            <a:r>
              <a:rPr kumimoji="1" lang="en-US" altLang="zh-CN" sz="2400" dirty="0" err="1">
                <a:sym typeface="Symbol" pitchFamily="18" charset="2"/>
              </a:rPr>
              <a:t>Dkl</a:t>
            </a:r>
            <a:r>
              <a:rPr kumimoji="1" lang="zh-CN" altLang="en-US" sz="2400" dirty="0">
                <a:sym typeface="Symbol" pitchFamily="18" charset="2"/>
              </a:rPr>
              <a:t>的</a:t>
            </a:r>
            <a:r>
              <a:rPr lang="zh-CN" altLang="en-US" sz="2400" dirty="0"/>
              <a:t>关键字数目都小于</a:t>
            </a:r>
            <a:r>
              <a:rPr kumimoji="1" lang="zh-CN" altLang="en-US" sz="2400" dirty="0">
                <a:sym typeface="Symbol" pitchFamily="18" charset="2"/>
              </a:rPr>
              <a:t></a:t>
            </a:r>
            <a:r>
              <a:rPr kumimoji="1" lang="en-US" altLang="zh-CN" sz="2400" dirty="0"/>
              <a:t>m/2</a:t>
            </a:r>
            <a:r>
              <a:rPr kumimoji="1" lang="en-US" altLang="zh-CN" sz="2400" dirty="0">
                <a:sym typeface="Symbol" pitchFamily="18" charset="2"/>
              </a:rPr>
              <a:t></a:t>
            </a:r>
            <a:r>
              <a:rPr kumimoji="1" lang="zh-CN" altLang="en-US" sz="2400" dirty="0">
                <a:sym typeface="Symbol" pitchFamily="18" charset="2"/>
              </a:rPr>
              <a:t>－</a:t>
            </a:r>
            <a:r>
              <a:rPr kumimoji="1" lang="en-US" altLang="zh-CN" sz="2400" dirty="0">
                <a:sym typeface="Symbol" pitchFamily="18" charset="2"/>
              </a:rPr>
              <a:t>1</a:t>
            </a:r>
            <a:endParaRPr lang="en-US" altLang="zh-CN" sz="2400" dirty="0"/>
          </a:p>
        </p:txBody>
      </p:sp>
      <p:sp>
        <p:nvSpPr>
          <p:cNvPr id="56" name="灯片编号占位符 5"/>
          <p:cNvSpPr>
            <a:spLocks noGrp="1"/>
          </p:cNvSpPr>
          <p:nvPr>
            <p:ph type="sldNum" sz="quarter" idx="11"/>
          </p:nvPr>
        </p:nvSpPr>
        <p:spPr/>
        <p:txBody>
          <a:bodyPr/>
          <a:lstStyle/>
          <a:p>
            <a:pPr>
              <a:defRPr/>
            </a:pPr>
            <a:fld id="{B99A60E5-3024-4A18-A3ED-1B5EFA07566E}" type="slidenum">
              <a:rPr lang="en-US" altLang="zh-CN"/>
              <a:pPr>
                <a:defRPr/>
              </a:pPr>
              <a:t>125</a:t>
            </a:fld>
            <a:endParaRPr lang="en-US" altLang="zh-CN"/>
          </a:p>
        </p:txBody>
      </p:sp>
      <p:sp>
        <p:nvSpPr>
          <p:cNvPr id="102404" name="Oval 4"/>
          <p:cNvSpPr>
            <a:spLocks noChangeArrowheads="1"/>
          </p:cNvSpPr>
          <p:nvPr/>
        </p:nvSpPr>
        <p:spPr bwMode="auto">
          <a:xfrm>
            <a:off x="1676400" y="15240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2405" name="Line 5"/>
          <p:cNvSpPr>
            <a:spLocks noChangeShapeType="1"/>
          </p:cNvSpPr>
          <p:nvPr/>
        </p:nvSpPr>
        <p:spPr bwMode="auto">
          <a:xfrm>
            <a:off x="2438400" y="1828800"/>
            <a:ext cx="987425" cy="7667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06" name="Line 6"/>
          <p:cNvSpPr>
            <a:spLocks noChangeShapeType="1"/>
          </p:cNvSpPr>
          <p:nvPr/>
        </p:nvSpPr>
        <p:spPr bwMode="auto">
          <a:xfrm flipH="1">
            <a:off x="1219200" y="1828800"/>
            <a:ext cx="685800" cy="8556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07" name="Oval 7"/>
          <p:cNvSpPr>
            <a:spLocks noChangeArrowheads="1"/>
          </p:cNvSpPr>
          <p:nvPr/>
        </p:nvSpPr>
        <p:spPr bwMode="auto">
          <a:xfrm>
            <a:off x="609600" y="2514600"/>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24</a:t>
            </a:r>
          </a:p>
        </p:txBody>
      </p:sp>
      <p:sp>
        <p:nvSpPr>
          <p:cNvPr id="102408" name="Oval 8"/>
          <p:cNvSpPr>
            <a:spLocks noChangeArrowheads="1"/>
          </p:cNvSpPr>
          <p:nvPr/>
        </p:nvSpPr>
        <p:spPr bwMode="auto">
          <a:xfrm>
            <a:off x="3044825" y="2451100"/>
            <a:ext cx="137477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61 90</a:t>
            </a:r>
          </a:p>
        </p:txBody>
      </p:sp>
      <p:sp>
        <p:nvSpPr>
          <p:cNvPr id="102409" name="Line 9"/>
          <p:cNvSpPr>
            <a:spLocks noChangeShapeType="1"/>
          </p:cNvSpPr>
          <p:nvPr/>
        </p:nvSpPr>
        <p:spPr bwMode="auto">
          <a:xfrm flipH="1">
            <a:off x="609600" y="2819400"/>
            <a:ext cx="228600" cy="928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0" name="Oval 10"/>
          <p:cNvSpPr>
            <a:spLocks noChangeArrowheads="1"/>
          </p:cNvSpPr>
          <p:nvPr/>
        </p:nvSpPr>
        <p:spPr bwMode="auto">
          <a:xfrm>
            <a:off x="76200" y="36036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a:t>
            </a:r>
          </a:p>
        </p:txBody>
      </p:sp>
      <p:sp>
        <p:nvSpPr>
          <p:cNvPr id="102411" name="Line 11"/>
          <p:cNvSpPr>
            <a:spLocks noChangeShapeType="1"/>
          </p:cNvSpPr>
          <p:nvPr/>
        </p:nvSpPr>
        <p:spPr bwMode="auto">
          <a:xfrm flipH="1">
            <a:off x="2514600" y="2740025"/>
            <a:ext cx="682625" cy="917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2" name="Line 12"/>
          <p:cNvSpPr>
            <a:spLocks noChangeShapeType="1"/>
          </p:cNvSpPr>
          <p:nvPr/>
        </p:nvSpPr>
        <p:spPr bwMode="auto">
          <a:xfrm>
            <a:off x="4191000" y="2743200"/>
            <a:ext cx="8382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3" name="Line 13"/>
          <p:cNvSpPr>
            <a:spLocks noChangeShapeType="1"/>
          </p:cNvSpPr>
          <p:nvPr/>
        </p:nvSpPr>
        <p:spPr bwMode="auto">
          <a:xfrm>
            <a:off x="1371600" y="2895600"/>
            <a:ext cx="228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4" name="Oval 14"/>
          <p:cNvSpPr>
            <a:spLocks noChangeArrowheads="1"/>
          </p:cNvSpPr>
          <p:nvPr/>
        </p:nvSpPr>
        <p:spPr bwMode="auto">
          <a:xfrm>
            <a:off x="1079500" y="36036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37</a:t>
            </a:r>
          </a:p>
        </p:txBody>
      </p:sp>
      <p:sp>
        <p:nvSpPr>
          <p:cNvPr id="102415" name="Oval 15"/>
          <p:cNvSpPr>
            <a:spLocks noChangeArrowheads="1"/>
          </p:cNvSpPr>
          <p:nvPr/>
        </p:nvSpPr>
        <p:spPr bwMode="auto">
          <a:xfrm>
            <a:off x="2084388" y="3603625"/>
            <a:ext cx="949325" cy="533400"/>
          </a:xfrm>
          <a:prstGeom prst="ellipse">
            <a:avLst/>
          </a:prstGeom>
          <a:solidFill>
            <a:schemeClr val="bg2"/>
          </a:solidFill>
          <a:ln w="19050">
            <a:solidFill>
              <a:schemeClr val="tx1"/>
            </a:solidFill>
            <a:round/>
            <a:headEnd/>
            <a:tailEnd/>
          </a:ln>
        </p:spPr>
        <p:txBody>
          <a:bodyPr wrap="none" anchor="ctr"/>
          <a:lstStyle/>
          <a:p>
            <a:pPr algn="ctr"/>
            <a:r>
              <a:rPr lang="en-US" altLang="zh-CN">
                <a:ea typeface="宋体" charset="-122"/>
                <a:sym typeface="Symbol" pitchFamily="18" charset="2"/>
              </a:rPr>
              <a:t>53</a:t>
            </a:r>
          </a:p>
        </p:txBody>
      </p:sp>
      <p:sp>
        <p:nvSpPr>
          <p:cNvPr id="102416" name="Oval 16"/>
          <p:cNvSpPr>
            <a:spLocks noChangeArrowheads="1"/>
          </p:cNvSpPr>
          <p:nvPr/>
        </p:nvSpPr>
        <p:spPr bwMode="auto">
          <a:xfrm>
            <a:off x="4460875" y="3603625"/>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2417" name="Line 17"/>
          <p:cNvSpPr>
            <a:spLocks noChangeShapeType="1"/>
          </p:cNvSpPr>
          <p:nvPr/>
        </p:nvSpPr>
        <p:spPr bwMode="auto">
          <a:xfrm>
            <a:off x="3730625" y="2743200"/>
            <a:ext cx="3175"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8" name="Oval 18"/>
          <p:cNvSpPr>
            <a:spLocks noChangeArrowheads="1"/>
          </p:cNvSpPr>
          <p:nvPr/>
        </p:nvSpPr>
        <p:spPr bwMode="auto">
          <a:xfrm>
            <a:off x="3089275" y="3603625"/>
            <a:ext cx="11017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70</a:t>
            </a:r>
          </a:p>
        </p:txBody>
      </p:sp>
      <p:sp>
        <p:nvSpPr>
          <p:cNvPr id="102419" name="Line 20"/>
          <p:cNvSpPr>
            <a:spLocks noChangeShapeType="1"/>
          </p:cNvSpPr>
          <p:nvPr/>
        </p:nvSpPr>
        <p:spPr bwMode="auto">
          <a:xfrm>
            <a:off x="34290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0" name="Line 22"/>
          <p:cNvSpPr>
            <a:spLocks noChangeShapeType="1"/>
          </p:cNvSpPr>
          <p:nvPr/>
        </p:nvSpPr>
        <p:spPr bwMode="auto">
          <a:xfrm>
            <a:off x="38862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1" name="Line 23"/>
          <p:cNvSpPr>
            <a:spLocks noChangeShapeType="1"/>
          </p:cNvSpPr>
          <p:nvPr/>
        </p:nvSpPr>
        <p:spPr bwMode="auto">
          <a:xfrm>
            <a:off x="2286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2" name="Line 24"/>
          <p:cNvSpPr>
            <a:spLocks noChangeShapeType="1"/>
          </p:cNvSpPr>
          <p:nvPr/>
        </p:nvSpPr>
        <p:spPr bwMode="auto">
          <a:xfrm>
            <a:off x="7620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3" name="Line 25"/>
          <p:cNvSpPr>
            <a:spLocks noChangeShapeType="1"/>
          </p:cNvSpPr>
          <p:nvPr/>
        </p:nvSpPr>
        <p:spPr bwMode="auto">
          <a:xfrm>
            <a:off x="12192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4" name="Line 26"/>
          <p:cNvSpPr>
            <a:spLocks noChangeShapeType="1"/>
          </p:cNvSpPr>
          <p:nvPr/>
        </p:nvSpPr>
        <p:spPr bwMode="auto">
          <a:xfrm>
            <a:off x="17526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5" name="Line 27"/>
          <p:cNvSpPr>
            <a:spLocks noChangeShapeType="1"/>
          </p:cNvSpPr>
          <p:nvPr/>
        </p:nvSpPr>
        <p:spPr bwMode="auto">
          <a:xfrm>
            <a:off x="46482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26" name="Line 28"/>
          <p:cNvSpPr>
            <a:spLocks noChangeShapeType="1"/>
          </p:cNvSpPr>
          <p:nvPr/>
        </p:nvSpPr>
        <p:spPr bwMode="auto">
          <a:xfrm>
            <a:off x="51816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3118" name="Rectangle 30"/>
          <p:cNvSpPr>
            <a:spLocks noChangeArrowheads="1"/>
          </p:cNvSpPr>
          <p:nvPr/>
        </p:nvSpPr>
        <p:spPr bwMode="auto">
          <a:xfrm>
            <a:off x="152400" y="9144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删除关键字</a:t>
            </a:r>
            <a:r>
              <a:rPr lang="en-US" altLang="zh-CN"/>
              <a:t>K=53</a:t>
            </a:r>
          </a:p>
        </p:txBody>
      </p:sp>
      <p:grpSp>
        <p:nvGrpSpPr>
          <p:cNvPr id="2" name="Group 55"/>
          <p:cNvGrpSpPr>
            <a:grpSpLocks/>
          </p:cNvGrpSpPr>
          <p:nvPr/>
        </p:nvGrpSpPr>
        <p:grpSpPr bwMode="auto">
          <a:xfrm>
            <a:off x="2895600" y="2819400"/>
            <a:ext cx="693738" cy="874713"/>
            <a:chOff x="1824" y="2112"/>
            <a:chExt cx="437" cy="551"/>
          </a:xfrm>
        </p:grpSpPr>
        <p:sp>
          <p:nvSpPr>
            <p:cNvPr id="102453" name="Freeform 19"/>
            <p:cNvSpPr>
              <a:spLocks/>
            </p:cNvSpPr>
            <p:nvPr/>
          </p:nvSpPr>
          <p:spPr bwMode="auto">
            <a:xfrm>
              <a:off x="2112" y="2112"/>
              <a:ext cx="149" cy="551"/>
            </a:xfrm>
            <a:custGeom>
              <a:avLst/>
              <a:gdLst>
                <a:gd name="T0" fmla="*/ 73 w 149"/>
                <a:gd name="T1" fmla="*/ 0 h 551"/>
                <a:gd name="T2" fmla="*/ 13 w 149"/>
                <a:gd name="T3" fmla="*/ 246 h 551"/>
                <a:gd name="T4" fmla="*/ 149 w 149"/>
                <a:gd name="T5" fmla="*/ 551 h 551"/>
                <a:gd name="T6" fmla="*/ 0 60000 65536"/>
                <a:gd name="T7" fmla="*/ 0 60000 65536"/>
                <a:gd name="T8" fmla="*/ 0 60000 65536"/>
                <a:gd name="T9" fmla="*/ 0 w 149"/>
                <a:gd name="T10" fmla="*/ 0 h 551"/>
                <a:gd name="T11" fmla="*/ 149 w 149"/>
                <a:gd name="T12" fmla="*/ 551 h 551"/>
              </a:gdLst>
              <a:ahLst/>
              <a:cxnLst>
                <a:cxn ang="T6">
                  <a:pos x="T0" y="T1"/>
                </a:cxn>
                <a:cxn ang="T7">
                  <a:pos x="T2" y="T3"/>
                </a:cxn>
                <a:cxn ang="T8">
                  <a:pos x="T4" y="T5"/>
                </a:cxn>
              </a:cxnLst>
              <a:rect l="T9" t="T10" r="T11" b="T12"/>
              <a:pathLst>
                <a:path w="149" h="551">
                  <a:moveTo>
                    <a:pt x="73" y="0"/>
                  </a:moveTo>
                  <a:cubicBezTo>
                    <a:pt x="63" y="41"/>
                    <a:pt x="0" y="154"/>
                    <a:pt x="13" y="246"/>
                  </a:cubicBezTo>
                  <a:cubicBezTo>
                    <a:pt x="26" y="338"/>
                    <a:pt x="121" y="488"/>
                    <a:pt x="149" y="551"/>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2454" name="Text Box 31"/>
            <p:cNvSpPr txBox="1">
              <a:spLocks noChangeArrowheads="1"/>
            </p:cNvSpPr>
            <p:nvPr/>
          </p:nvSpPr>
          <p:spPr bwMode="auto">
            <a:xfrm>
              <a:off x="1824" y="22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61</a:t>
              </a:r>
            </a:p>
          </p:txBody>
        </p:sp>
      </p:grpSp>
      <p:sp>
        <p:nvSpPr>
          <p:cNvPr id="102430" name="Line 52"/>
          <p:cNvSpPr>
            <a:spLocks noChangeShapeType="1"/>
          </p:cNvSpPr>
          <p:nvPr/>
        </p:nvSpPr>
        <p:spPr bwMode="auto">
          <a:xfrm>
            <a:off x="22860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31" name="Line 53"/>
          <p:cNvSpPr>
            <a:spLocks noChangeShapeType="1"/>
          </p:cNvSpPr>
          <p:nvPr/>
        </p:nvSpPr>
        <p:spPr bwMode="auto">
          <a:xfrm>
            <a:off x="2743200" y="388620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3" name="Group 62"/>
          <p:cNvGrpSpPr>
            <a:grpSpLocks/>
          </p:cNvGrpSpPr>
          <p:nvPr/>
        </p:nvGrpSpPr>
        <p:grpSpPr bwMode="auto">
          <a:xfrm>
            <a:off x="4800600" y="1524000"/>
            <a:ext cx="4191000" cy="2743200"/>
            <a:chOff x="3024" y="1008"/>
            <a:chExt cx="2640" cy="1728"/>
          </a:xfrm>
        </p:grpSpPr>
        <p:sp>
          <p:nvSpPr>
            <p:cNvPr id="102440" name="Oval 36"/>
            <p:cNvSpPr>
              <a:spLocks noChangeArrowheads="1"/>
            </p:cNvSpPr>
            <p:nvPr/>
          </p:nvSpPr>
          <p:spPr bwMode="auto">
            <a:xfrm>
              <a:off x="3312" y="1008"/>
              <a:ext cx="624"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2441" name="Line 37"/>
            <p:cNvSpPr>
              <a:spLocks noChangeShapeType="1"/>
            </p:cNvSpPr>
            <p:nvPr/>
          </p:nvSpPr>
          <p:spPr bwMode="auto">
            <a:xfrm>
              <a:off x="3792" y="1200"/>
              <a:ext cx="622" cy="4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42" name="Line 38"/>
            <p:cNvSpPr>
              <a:spLocks noChangeShapeType="1"/>
            </p:cNvSpPr>
            <p:nvPr/>
          </p:nvSpPr>
          <p:spPr bwMode="auto">
            <a:xfrm flipH="1">
              <a:off x="3024" y="1200"/>
              <a:ext cx="432" cy="5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43" name="Oval 39"/>
            <p:cNvSpPr>
              <a:spLocks noChangeArrowheads="1"/>
            </p:cNvSpPr>
            <p:nvPr/>
          </p:nvSpPr>
          <p:spPr bwMode="auto">
            <a:xfrm>
              <a:off x="4174" y="1592"/>
              <a:ext cx="866" cy="336"/>
            </a:xfrm>
            <a:prstGeom prst="ellipse">
              <a:avLst/>
            </a:prstGeom>
            <a:solidFill>
              <a:schemeClr val="bg2"/>
            </a:solidFill>
            <a:ln w="19050">
              <a:solidFill>
                <a:schemeClr val="tx1"/>
              </a:solidFill>
              <a:round/>
              <a:headEnd/>
              <a:tailEnd/>
            </a:ln>
          </p:spPr>
          <p:txBody>
            <a:bodyPr wrap="none" anchor="ctr"/>
            <a:lstStyle/>
            <a:p>
              <a:pPr algn="ctr"/>
              <a:r>
                <a:rPr lang="en-US" altLang="zh-CN">
                  <a:ea typeface="宋体" charset="-122"/>
                </a:rPr>
                <a:t>90</a:t>
              </a:r>
            </a:p>
          </p:txBody>
        </p:sp>
        <p:sp>
          <p:nvSpPr>
            <p:cNvPr id="102444" name="Line 41"/>
            <p:cNvSpPr>
              <a:spLocks noChangeShapeType="1"/>
            </p:cNvSpPr>
            <p:nvPr/>
          </p:nvSpPr>
          <p:spPr bwMode="auto">
            <a:xfrm>
              <a:off x="4800" y="1776"/>
              <a:ext cx="528"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45" name="Oval 43"/>
            <p:cNvSpPr>
              <a:spLocks noChangeArrowheads="1"/>
            </p:cNvSpPr>
            <p:nvPr/>
          </p:nvSpPr>
          <p:spPr bwMode="auto">
            <a:xfrm>
              <a:off x="5066" y="2318"/>
              <a:ext cx="598"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2446" name="Line 44"/>
            <p:cNvSpPr>
              <a:spLocks noChangeShapeType="1"/>
            </p:cNvSpPr>
            <p:nvPr/>
          </p:nvSpPr>
          <p:spPr bwMode="auto">
            <a:xfrm flipH="1">
              <a:off x="4032" y="1776"/>
              <a:ext cx="38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47" name="Oval 45"/>
            <p:cNvSpPr>
              <a:spLocks noChangeArrowheads="1"/>
            </p:cNvSpPr>
            <p:nvPr/>
          </p:nvSpPr>
          <p:spPr bwMode="auto">
            <a:xfrm>
              <a:off x="3744" y="2304"/>
              <a:ext cx="829" cy="336"/>
            </a:xfrm>
            <a:prstGeom prst="ellipse">
              <a:avLst/>
            </a:prstGeom>
            <a:solidFill>
              <a:schemeClr val="bg2"/>
            </a:solidFill>
            <a:ln w="19050">
              <a:solidFill>
                <a:schemeClr val="tx1"/>
              </a:solidFill>
              <a:round/>
              <a:headEnd/>
              <a:tailEnd/>
            </a:ln>
          </p:spPr>
          <p:txBody>
            <a:bodyPr wrap="none" anchor="ctr"/>
            <a:lstStyle/>
            <a:p>
              <a:pPr algn="ctr"/>
              <a:r>
                <a:rPr lang="en-US" altLang="zh-CN" dirty="0">
                  <a:ea typeface="宋体" charset="-122"/>
                </a:rPr>
                <a:t>61 70</a:t>
              </a:r>
            </a:p>
          </p:txBody>
        </p:sp>
        <p:sp>
          <p:nvSpPr>
            <p:cNvPr id="102448" name="Line 47"/>
            <p:cNvSpPr>
              <a:spLocks noChangeShapeType="1"/>
            </p:cNvSpPr>
            <p:nvPr/>
          </p:nvSpPr>
          <p:spPr bwMode="auto">
            <a:xfrm>
              <a:off x="3888"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49" name="Line 48"/>
            <p:cNvSpPr>
              <a:spLocks noChangeShapeType="1"/>
            </p:cNvSpPr>
            <p:nvPr/>
          </p:nvSpPr>
          <p:spPr bwMode="auto">
            <a:xfrm>
              <a:off x="4486" y="248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50" name="Line 49"/>
            <p:cNvSpPr>
              <a:spLocks noChangeShapeType="1"/>
            </p:cNvSpPr>
            <p:nvPr/>
          </p:nvSpPr>
          <p:spPr bwMode="auto">
            <a:xfrm>
              <a:off x="5184"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51" name="Line 50"/>
            <p:cNvSpPr>
              <a:spLocks noChangeShapeType="1"/>
            </p:cNvSpPr>
            <p:nvPr/>
          </p:nvSpPr>
          <p:spPr bwMode="auto">
            <a:xfrm>
              <a:off x="5520"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52" name="Line 56"/>
            <p:cNvSpPr>
              <a:spLocks noChangeShapeType="1"/>
            </p:cNvSpPr>
            <p:nvPr/>
          </p:nvSpPr>
          <p:spPr bwMode="auto">
            <a:xfrm>
              <a:off x="4176" y="2496"/>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57"/>
          <p:cNvGrpSpPr>
            <a:grpSpLocks/>
          </p:cNvGrpSpPr>
          <p:nvPr/>
        </p:nvGrpSpPr>
        <p:grpSpPr bwMode="auto">
          <a:xfrm>
            <a:off x="2133600" y="3429000"/>
            <a:ext cx="914400" cy="838200"/>
            <a:chOff x="2208" y="3216"/>
            <a:chExt cx="576" cy="528"/>
          </a:xfrm>
        </p:grpSpPr>
        <p:sp>
          <p:nvSpPr>
            <p:cNvPr id="102436" name="Line 58"/>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37" name="Line 59"/>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38" name="Line 60"/>
            <p:cNvSpPr>
              <a:spLocks noChangeShapeType="1"/>
            </p:cNvSpPr>
            <p:nvPr/>
          </p:nvSpPr>
          <p:spPr bwMode="auto">
            <a:xfrm>
              <a:off x="2304"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39" name="Line 61"/>
            <p:cNvSpPr>
              <a:spLocks noChangeShapeType="1"/>
            </p:cNvSpPr>
            <p:nvPr/>
          </p:nvSpPr>
          <p:spPr bwMode="auto">
            <a:xfrm>
              <a:off x="2352"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73151" name="Rectangle 63"/>
          <p:cNvSpPr>
            <a:spLocks noChangeArrowheads="1"/>
          </p:cNvSpPr>
          <p:nvPr/>
        </p:nvSpPr>
        <p:spPr bwMode="auto">
          <a:xfrm>
            <a:off x="228600" y="5359896"/>
            <a:ext cx="8642350" cy="1245096"/>
          </a:xfrm>
          <a:prstGeom prst="rect">
            <a:avLst/>
          </a:prstGeom>
          <a:solidFill>
            <a:schemeClr val="accent1">
              <a:lumMod val="20000"/>
              <a:lumOff val="80000"/>
            </a:schemeClr>
          </a:solidFill>
          <a:ln w="9525">
            <a:solidFill>
              <a:srgbClr val="0000FF"/>
            </a:solidFill>
            <a:miter lim="800000"/>
            <a:headEnd/>
            <a:tailEnd/>
          </a:ln>
        </p:spPr>
        <p:txBody>
          <a:bodyPr/>
          <a:lstStyle/>
          <a:p>
            <a:pPr marL="342900" indent="-342900">
              <a:lnSpc>
                <a:spcPct val="90000"/>
              </a:lnSpc>
              <a:spcBef>
                <a:spcPct val="20000"/>
              </a:spcBef>
              <a:buClr>
                <a:schemeClr val="hlink"/>
              </a:buClr>
              <a:buFontTx/>
              <a:buChar char="•"/>
            </a:pPr>
            <a:r>
              <a:rPr kumimoji="0" lang="zh-CN" altLang="en-US" sz="2400" dirty="0">
                <a:solidFill>
                  <a:srgbClr val="FF0000"/>
                </a:solidFill>
              </a:rPr>
              <a:t>方法：</a:t>
            </a:r>
            <a:r>
              <a:rPr kumimoji="0" lang="zh-CN" altLang="en-US" sz="2400" dirty="0">
                <a:solidFill>
                  <a:srgbClr val="000000"/>
                </a:solidFill>
              </a:rPr>
              <a:t>删除关键字</a:t>
            </a:r>
            <a:r>
              <a:rPr kumimoji="0" lang="en-US" altLang="zh-CN" sz="2400" dirty="0">
                <a:solidFill>
                  <a:srgbClr val="000000"/>
                </a:solidFill>
              </a:rPr>
              <a:t>K, DK</a:t>
            </a:r>
            <a:r>
              <a:rPr kumimoji="0" lang="zh-CN" altLang="en-US" sz="2400" dirty="0">
                <a:solidFill>
                  <a:srgbClr val="000000"/>
                </a:solidFill>
              </a:rPr>
              <a:t>剩余的关键字及父结点中与之对应的关键字一起加入到</a:t>
            </a:r>
            <a:r>
              <a:rPr kumimoji="0" lang="en-US" altLang="zh-CN" sz="2400" dirty="0" err="1">
                <a:solidFill>
                  <a:srgbClr val="000000"/>
                </a:solidFill>
              </a:rPr>
              <a:t>Dkr</a:t>
            </a:r>
            <a:r>
              <a:rPr kumimoji="0" lang="zh-CN" altLang="en-US" sz="2400" dirty="0">
                <a:solidFill>
                  <a:srgbClr val="000000"/>
                </a:solidFill>
              </a:rPr>
              <a:t>（</a:t>
            </a:r>
            <a:r>
              <a:rPr kumimoji="0" lang="en-US" altLang="zh-CN" sz="2400" dirty="0" err="1">
                <a:solidFill>
                  <a:srgbClr val="000000"/>
                </a:solidFill>
              </a:rPr>
              <a:t>Dkl</a:t>
            </a:r>
            <a:r>
              <a:rPr kumimoji="0" lang="zh-CN" altLang="en-US" sz="2400" dirty="0">
                <a:solidFill>
                  <a:srgbClr val="000000"/>
                </a:solidFill>
              </a:rPr>
              <a:t>）中。</a:t>
            </a:r>
            <a:endParaRPr kumimoji="0" lang="en-US" altLang="zh-CN" sz="2400" dirty="0">
              <a:solidFill>
                <a:srgbClr val="000000"/>
              </a:solidFill>
            </a:endParaRPr>
          </a:p>
          <a:p>
            <a:pPr marL="342900" indent="-342900">
              <a:lnSpc>
                <a:spcPct val="90000"/>
              </a:lnSpc>
              <a:spcBef>
                <a:spcPct val="20000"/>
              </a:spcBef>
              <a:buClr>
                <a:schemeClr val="hlink"/>
              </a:buClr>
              <a:buFontTx/>
              <a:buChar char="•"/>
            </a:pPr>
            <a:r>
              <a:rPr kumimoji="0" lang="zh-CN" altLang="en-US" sz="2400" dirty="0">
                <a:solidFill>
                  <a:srgbClr val="000000"/>
                </a:solidFill>
              </a:rPr>
              <a:t>最后删除结点</a:t>
            </a:r>
            <a:r>
              <a:rPr kumimoji="0" lang="en-US" altLang="zh-CN" sz="2400" dirty="0">
                <a:solidFill>
                  <a:srgbClr val="000000"/>
                </a:solidFill>
              </a:rPr>
              <a:t>DK</a:t>
            </a:r>
            <a:endParaRPr kumimoji="0" lang="zh-CN" altLang="en-US" sz="2400" dirty="0">
              <a:solidFill>
                <a:srgbClr val="000000"/>
              </a:solidFill>
            </a:endParaRPr>
          </a:p>
        </p:txBody>
      </p:sp>
      <p:sp>
        <p:nvSpPr>
          <p:cNvPr id="473152" name="Freeform 64"/>
          <p:cNvSpPr>
            <a:spLocks/>
          </p:cNvSpPr>
          <p:nvPr/>
        </p:nvSpPr>
        <p:spPr bwMode="auto">
          <a:xfrm>
            <a:off x="2743200" y="3581400"/>
            <a:ext cx="609600" cy="152400"/>
          </a:xfrm>
          <a:custGeom>
            <a:avLst/>
            <a:gdLst>
              <a:gd name="T0" fmla="*/ 0 w 384"/>
              <a:gd name="T1" fmla="*/ 2147483647 h 96"/>
              <a:gd name="T2" fmla="*/ 2147483647 w 384"/>
              <a:gd name="T3" fmla="*/ 0 h 96"/>
              <a:gd name="T4" fmla="*/ 2147483647 w 384"/>
              <a:gd name="T5" fmla="*/ 2147483647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381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3118"/>
                                        </p:tgtEl>
                                        <p:attrNameLst>
                                          <p:attrName>style.visibility</p:attrName>
                                        </p:attrNameLst>
                                      </p:cBhvr>
                                      <p:to>
                                        <p:strVal val="visible"/>
                                      </p:to>
                                    </p:set>
                                    <p:animEffect transition="in" filter="slide(fromLeft)">
                                      <p:cBhvr>
                                        <p:cTn id="7" dur="500"/>
                                        <p:tgtEl>
                                          <p:spTgt spid="473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3117">
                                            <p:bg/>
                                          </p:spTgt>
                                        </p:tgtEl>
                                        <p:attrNameLst>
                                          <p:attrName>style.visibility</p:attrName>
                                        </p:attrNameLst>
                                      </p:cBhvr>
                                      <p:to>
                                        <p:strVal val="visible"/>
                                      </p:to>
                                    </p:set>
                                    <p:animEffect transition="in" filter="wipe(left)">
                                      <p:cBhvr>
                                        <p:cTn id="12" dur="500"/>
                                        <p:tgtEl>
                                          <p:spTgt spid="47311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3117">
                                            <p:txEl>
                                              <p:pRg st="0" end="0"/>
                                            </p:txEl>
                                          </p:spTgt>
                                        </p:tgtEl>
                                        <p:attrNameLst>
                                          <p:attrName>style.visibility</p:attrName>
                                        </p:attrNameLst>
                                      </p:cBhvr>
                                      <p:to>
                                        <p:strVal val="visible"/>
                                      </p:to>
                                    </p:set>
                                    <p:animEffect transition="in" filter="wipe(left)">
                                      <p:cBhvr>
                                        <p:cTn id="17" dur="500"/>
                                        <p:tgtEl>
                                          <p:spTgt spid="4731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To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473152"/>
                                        </p:tgtEl>
                                        <p:attrNameLst>
                                          <p:attrName>style.visibility</p:attrName>
                                        </p:attrNameLst>
                                      </p:cBhvr>
                                      <p:to>
                                        <p:strVal val="visible"/>
                                      </p:to>
                                    </p:set>
                                    <p:anim calcmode="lin" valueType="num">
                                      <p:cBhvr>
                                        <p:cTn id="27" dur="500" fill="hold"/>
                                        <p:tgtEl>
                                          <p:spTgt spid="473152"/>
                                        </p:tgtEl>
                                        <p:attrNameLst>
                                          <p:attrName>ppt_x</p:attrName>
                                        </p:attrNameLst>
                                      </p:cBhvr>
                                      <p:tavLst>
                                        <p:tav tm="0">
                                          <p:val>
                                            <p:strVal val="#ppt_x-#ppt_w/2"/>
                                          </p:val>
                                        </p:tav>
                                        <p:tav tm="100000">
                                          <p:val>
                                            <p:strVal val="#ppt_x"/>
                                          </p:val>
                                        </p:tav>
                                      </p:tavLst>
                                    </p:anim>
                                    <p:anim calcmode="lin" valueType="num">
                                      <p:cBhvr>
                                        <p:cTn id="28" dur="500" fill="hold"/>
                                        <p:tgtEl>
                                          <p:spTgt spid="473152"/>
                                        </p:tgtEl>
                                        <p:attrNameLst>
                                          <p:attrName>ppt_y</p:attrName>
                                        </p:attrNameLst>
                                      </p:cBhvr>
                                      <p:tavLst>
                                        <p:tav tm="0">
                                          <p:val>
                                            <p:strVal val="#ppt_y"/>
                                          </p:val>
                                        </p:tav>
                                        <p:tav tm="100000">
                                          <p:val>
                                            <p:strVal val="#ppt_y"/>
                                          </p:val>
                                        </p:tav>
                                      </p:tavLst>
                                    </p:anim>
                                    <p:anim calcmode="lin" valueType="num">
                                      <p:cBhvr>
                                        <p:cTn id="29" dur="500" fill="hold"/>
                                        <p:tgtEl>
                                          <p:spTgt spid="473152"/>
                                        </p:tgtEl>
                                        <p:attrNameLst>
                                          <p:attrName>ppt_w</p:attrName>
                                        </p:attrNameLst>
                                      </p:cBhvr>
                                      <p:tavLst>
                                        <p:tav tm="0">
                                          <p:val>
                                            <p:fltVal val="0"/>
                                          </p:val>
                                        </p:tav>
                                        <p:tav tm="100000">
                                          <p:val>
                                            <p:strVal val="#ppt_w"/>
                                          </p:val>
                                        </p:tav>
                                      </p:tavLst>
                                    </p:anim>
                                    <p:anim calcmode="lin" valueType="num">
                                      <p:cBhvr>
                                        <p:cTn id="30" dur="500" fill="hold"/>
                                        <p:tgtEl>
                                          <p:spTgt spid="47315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ppt_x</p:attrName>
                                        </p:attrNameLst>
                                      </p:cBhvr>
                                      <p:tavLst>
                                        <p:tav tm="0">
                                          <p:val>
                                            <p:strVal val="#ppt_x"/>
                                          </p:val>
                                        </p:tav>
                                        <p:tav tm="100000">
                                          <p:val>
                                            <p:strVal val="#ppt_x"/>
                                          </p:val>
                                        </p:tav>
                                      </p:tavLst>
                                    </p:anim>
                                    <p:anim calcmode="lin" valueType="num">
                                      <p:cBhvr>
                                        <p:cTn id="36" dur="500" fill="hold"/>
                                        <p:tgtEl>
                                          <p:spTgt spid="2"/>
                                        </p:tgtEl>
                                        <p:attrNameLst>
                                          <p:attrName>ppt_y</p:attrName>
                                        </p:attrNameLst>
                                      </p:cBhvr>
                                      <p:tavLst>
                                        <p:tav tm="0">
                                          <p:val>
                                            <p:strVal val="#ppt_y-#ppt_h/2"/>
                                          </p:val>
                                        </p:tav>
                                        <p:tav tm="100000">
                                          <p:val>
                                            <p:strVal val="#ppt_y"/>
                                          </p:val>
                                        </p:tav>
                                      </p:tavLst>
                                    </p:anim>
                                    <p:anim calcmode="lin" valueType="num">
                                      <p:cBhvr>
                                        <p:cTn id="37" dur="500" fill="hold"/>
                                        <p:tgtEl>
                                          <p:spTgt spid="2"/>
                                        </p:tgtEl>
                                        <p:attrNameLst>
                                          <p:attrName>ppt_w</p:attrName>
                                        </p:attrNameLst>
                                      </p:cBhvr>
                                      <p:tavLst>
                                        <p:tav tm="0">
                                          <p:val>
                                            <p:strVal val="#ppt_w"/>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6"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arn(inHorizontal)">
                                      <p:cBhvr>
                                        <p:cTn id="43" dur="500"/>
                                        <p:tgtEl>
                                          <p:spTgt spid="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73151">
                                            <p:bg/>
                                          </p:spTgt>
                                        </p:tgtEl>
                                        <p:attrNameLst>
                                          <p:attrName>style.visibility</p:attrName>
                                        </p:attrNameLst>
                                      </p:cBhvr>
                                      <p:to>
                                        <p:strVal val="visible"/>
                                      </p:to>
                                    </p:set>
                                    <p:animEffect transition="in" filter="wipe(left)">
                                      <p:cBhvr>
                                        <p:cTn id="48" dur="500"/>
                                        <p:tgtEl>
                                          <p:spTgt spid="473151">
                                            <p:bg/>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73151">
                                            <p:txEl>
                                              <p:pRg st="0" end="0"/>
                                            </p:txEl>
                                          </p:spTgt>
                                        </p:tgtEl>
                                        <p:attrNameLst>
                                          <p:attrName>style.visibility</p:attrName>
                                        </p:attrNameLst>
                                      </p:cBhvr>
                                      <p:to>
                                        <p:strVal val="visible"/>
                                      </p:to>
                                    </p:set>
                                    <p:animEffect transition="in" filter="wipe(left)">
                                      <p:cBhvr>
                                        <p:cTn id="53" dur="500"/>
                                        <p:tgtEl>
                                          <p:spTgt spid="47315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73151">
                                            <p:txEl>
                                              <p:pRg st="1" end="1"/>
                                            </p:txEl>
                                          </p:spTgt>
                                        </p:tgtEl>
                                        <p:attrNameLst>
                                          <p:attrName>style.visibility</p:attrName>
                                        </p:attrNameLst>
                                      </p:cBhvr>
                                      <p:to>
                                        <p:strVal val="visible"/>
                                      </p:to>
                                    </p:set>
                                    <p:animEffect transition="in" filter="wipe(left)">
                                      <p:cBhvr>
                                        <p:cTn id="58" dur="500"/>
                                        <p:tgtEl>
                                          <p:spTgt spid="4731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7" grpId="0" build="p" animBg="1" autoUpdateAnimBg="0"/>
      <p:bldP spid="473118" grpId="0" autoUpdateAnimBg="0"/>
      <p:bldP spid="473151" grpId="0" build="p" animBg="1" autoUpdateAnimBg="0"/>
      <p:bldP spid="47315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pPr>
              <a:defRPr/>
            </a:pPr>
            <a:r>
              <a:rPr lang="en-US" altLang="zh-CN" dirty="0"/>
              <a:t>B-</a:t>
            </a:r>
            <a:r>
              <a:rPr lang="zh-CN" altLang="en-US" dirty="0"/>
              <a:t>树上的删除过程</a:t>
            </a:r>
          </a:p>
        </p:txBody>
      </p:sp>
      <p:sp>
        <p:nvSpPr>
          <p:cNvPr id="82" name="灯片编号占位符 5"/>
          <p:cNvSpPr>
            <a:spLocks noGrp="1"/>
          </p:cNvSpPr>
          <p:nvPr>
            <p:ph type="sldNum" sz="quarter" idx="11"/>
          </p:nvPr>
        </p:nvSpPr>
        <p:spPr/>
        <p:txBody>
          <a:bodyPr/>
          <a:lstStyle/>
          <a:p>
            <a:pPr>
              <a:defRPr/>
            </a:pPr>
            <a:fld id="{5C576965-23E3-4120-8D9C-2753D236905D}" type="slidenum">
              <a:rPr lang="en-US" altLang="zh-CN"/>
              <a:pPr>
                <a:defRPr/>
              </a:pPr>
              <a:t>126</a:t>
            </a:fld>
            <a:endParaRPr lang="en-US" altLang="zh-CN"/>
          </a:p>
        </p:txBody>
      </p:sp>
      <p:sp>
        <p:nvSpPr>
          <p:cNvPr id="103428" name="Oval 4"/>
          <p:cNvSpPr>
            <a:spLocks noChangeArrowheads="1"/>
          </p:cNvSpPr>
          <p:nvPr/>
        </p:nvSpPr>
        <p:spPr bwMode="auto">
          <a:xfrm>
            <a:off x="1676400" y="1501775"/>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3429" name="Line 5"/>
          <p:cNvSpPr>
            <a:spLocks noChangeShapeType="1"/>
          </p:cNvSpPr>
          <p:nvPr/>
        </p:nvSpPr>
        <p:spPr bwMode="auto">
          <a:xfrm>
            <a:off x="2438400" y="1806575"/>
            <a:ext cx="762000" cy="860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0" name="Line 6"/>
          <p:cNvSpPr>
            <a:spLocks noChangeShapeType="1"/>
          </p:cNvSpPr>
          <p:nvPr/>
        </p:nvSpPr>
        <p:spPr bwMode="auto">
          <a:xfrm flipH="1">
            <a:off x="1219200" y="1806575"/>
            <a:ext cx="685800" cy="8556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1" name="Oval 7"/>
          <p:cNvSpPr>
            <a:spLocks noChangeArrowheads="1"/>
          </p:cNvSpPr>
          <p:nvPr/>
        </p:nvSpPr>
        <p:spPr bwMode="auto">
          <a:xfrm>
            <a:off x="609600" y="2492375"/>
            <a:ext cx="990600"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24</a:t>
            </a:r>
          </a:p>
        </p:txBody>
      </p:sp>
      <p:sp>
        <p:nvSpPr>
          <p:cNvPr id="103432" name="Line 9"/>
          <p:cNvSpPr>
            <a:spLocks noChangeShapeType="1"/>
          </p:cNvSpPr>
          <p:nvPr/>
        </p:nvSpPr>
        <p:spPr bwMode="auto">
          <a:xfrm flipH="1">
            <a:off x="609600" y="2797175"/>
            <a:ext cx="228600" cy="928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3" name="Oval 10"/>
          <p:cNvSpPr>
            <a:spLocks noChangeArrowheads="1"/>
          </p:cNvSpPr>
          <p:nvPr/>
        </p:nvSpPr>
        <p:spPr bwMode="auto">
          <a:xfrm>
            <a:off x="76200" y="3581400"/>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3</a:t>
            </a:r>
          </a:p>
        </p:txBody>
      </p:sp>
      <p:sp>
        <p:nvSpPr>
          <p:cNvPr id="103434" name="Line 13"/>
          <p:cNvSpPr>
            <a:spLocks noChangeShapeType="1"/>
          </p:cNvSpPr>
          <p:nvPr/>
        </p:nvSpPr>
        <p:spPr bwMode="auto">
          <a:xfrm>
            <a:off x="1371600" y="2873375"/>
            <a:ext cx="228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5" name="Oval 14"/>
          <p:cNvSpPr>
            <a:spLocks noChangeArrowheads="1"/>
          </p:cNvSpPr>
          <p:nvPr/>
        </p:nvSpPr>
        <p:spPr bwMode="auto">
          <a:xfrm>
            <a:off x="1079500" y="3581400"/>
            <a:ext cx="949325" cy="533400"/>
          </a:xfrm>
          <a:prstGeom prst="ellipse">
            <a:avLst/>
          </a:prstGeom>
          <a:solidFill>
            <a:schemeClr val="bg2"/>
          </a:solidFill>
          <a:ln w="19050">
            <a:solidFill>
              <a:schemeClr val="tx1"/>
            </a:solidFill>
            <a:round/>
            <a:headEnd/>
            <a:tailEnd/>
          </a:ln>
        </p:spPr>
        <p:txBody>
          <a:bodyPr wrap="none" anchor="ctr"/>
          <a:lstStyle/>
          <a:p>
            <a:pPr algn="ctr"/>
            <a:r>
              <a:rPr lang="en-US" altLang="zh-CN">
                <a:ea typeface="宋体" charset="-122"/>
                <a:sym typeface="Symbol" pitchFamily="18" charset="2"/>
              </a:rPr>
              <a:t>37</a:t>
            </a:r>
          </a:p>
        </p:txBody>
      </p:sp>
      <p:sp>
        <p:nvSpPr>
          <p:cNvPr id="103436" name="Line 21"/>
          <p:cNvSpPr>
            <a:spLocks noChangeShapeType="1"/>
          </p:cNvSpPr>
          <p:nvPr/>
        </p:nvSpPr>
        <p:spPr bwMode="auto">
          <a:xfrm>
            <a:off x="228600"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7" name="Line 22"/>
          <p:cNvSpPr>
            <a:spLocks noChangeShapeType="1"/>
          </p:cNvSpPr>
          <p:nvPr/>
        </p:nvSpPr>
        <p:spPr bwMode="auto">
          <a:xfrm>
            <a:off x="762000"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8" name="Line 23"/>
          <p:cNvSpPr>
            <a:spLocks noChangeShapeType="1"/>
          </p:cNvSpPr>
          <p:nvPr/>
        </p:nvSpPr>
        <p:spPr bwMode="auto">
          <a:xfrm>
            <a:off x="1219200"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39" name="Line 24"/>
          <p:cNvSpPr>
            <a:spLocks noChangeShapeType="1"/>
          </p:cNvSpPr>
          <p:nvPr/>
        </p:nvSpPr>
        <p:spPr bwMode="auto">
          <a:xfrm>
            <a:off x="1752600"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4140" name="Rectangle 28"/>
          <p:cNvSpPr>
            <a:spLocks noChangeArrowheads="1"/>
          </p:cNvSpPr>
          <p:nvPr/>
        </p:nvSpPr>
        <p:spPr bwMode="auto">
          <a:xfrm>
            <a:off x="80889" y="1096962"/>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删除关键字</a:t>
            </a:r>
            <a:r>
              <a:rPr lang="en-US" altLang="zh-CN" dirty="0"/>
              <a:t>37</a:t>
            </a:r>
          </a:p>
        </p:txBody>
      </p:sp>
      <p:grpSp>
        <p:nvGrpSpPr>
          <p:cNvPr id="2" name="Group 116"/>
          <p:cNvGrpSpPr>
            <a:grpSpLocks/>
          </p:cNvGrpSpPr>
          <p:nvPr/>
        </p:nvGrpSpPr>
        <p:grpSpPr bwMode="auto">
          <a:xfrm>
            <a:off x="76200" y="2819400"/>
            <a:ext cx="685800" cy="850900"/>
            <a:chOff x="480" y="1810"/>
            <a:chExt cx="432" cy="536"/>
          </a:xfrm>
        </p:grpSpPr>
        <p:sp>
          <p:nvSpPr>
            <p:cNvPr id="103503" name="Freeform 30"/>
            <p:cNvSpPr>
              <a:spLocks/>
            </p:cNvSpPr>
            <p:nvPr/>
          </p:nvSpPr>
          <p:spPr bwMode="auto">
            <a:xfrm>
              <a:off x="542" y="1810"/>
              <a:ext cx="330" cy="536"/>
            </a:xfrm>
            <a:custGeom>
              <a:avLst/>
              <a:gdLst>
                <a:gd name="T0" fmla="*/ 299 w 330"/>
                <a:gd name="T1" fmla="*/ 0 h 536"/>
                <a:gd name="T2" fmla="*/ 280 w 330"/>
                <a:gd name="T3" fmla="*/ 299 h 536"/>
                <a:gd name="T4" fmla="*/ 0 w 330"/>
                <a:gd name="T5" fmla="*/ 536 h 536"/>
                <a:gd name="T6" fmla="*/ 0 60000 65536"/>
                <a:gd name="T7" fmla="*/ 0 60000 65536"/>
                <a:gd name="T8" fmla="*/ 0 60000 65536"/>
                <a:gd name="T9" fmla="*/ 0 w 330"/>
                <a:gd name="T10" fmla="*/ 0 h 536"/>
                <a:gd name="T11" fmla="*/ 330 w 330"/>
                <a:gd name="T12" fmla="*/ 536 h 536"/>
              </a:gdLst>
              <a:ahLst/>
              <a:cxnLst>
                <a:cxn ang="T6">
                  <a:pos x="T0" y="T1"/>
                </a:cxn>
                <a:cxn ang="T7">
                  <a:pos x="T2" y="T3"/>
                </a:cxn>
                <a:cxn ang="T8">
                  <a:pos x="T4" y="T5"/>
                </a:cxn>
              </a:cxnLst>
              <a:rect l="T9" t="T10" r="T11" b="T12"/>
              <a:pathLst>
                <a:path w="330" h="536">
                  <a:moveTo>
                    <a:pt x="299" y="0"/>
                  </a:moveTo>
                  <a:cubicBezTo>
                    <a:pt x="296" y="50"/>
                    <a:pt x="330" y="210"/>
                    <a:pt x="280" y="299"/>
                  </a:cubicBezTo>
                  <a:cubicBezTo>
                    <a:pt x="230" y="388"/>
                    <a:pt x="58" y="487"/>
                    <a:pt x="0" y="536"/>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3504" name="Text Box 31"/>
            <p:cNvSpPr txBox="1">
              <a:spLocks noChangeArrowheads="1"/>
            </p:cNvSpPr>
            <p:nvPr/>
          </p:nvSpPr>
          <p:spPr bwMode="auto">
            <a:xfrm>
              <a:off x="480" y="195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24</a:t>
              </a:r>
            </a:p>
          </p:txBody>
        </p:sp>
      </p:grpSp>
      <p:sp>
        <p:nvSpPr>
          <p:cNvPr id="103442" name="Oval 53"/>
          <p:cNvSpPr>
            <a:spLocks noChangeArrowheads="1"/>
          </p:cNvSpPr>
          <p:nvPr/>
        </p:nvSpPr>
        <p:spPr bwMode="auto">
          <a:xfrm>
            <a:off x="2740025" y="2568575"/>
            <a:ext cx="99377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90</a:t>
            </a:r>
          </a:p>
        </p:txBody>
      </p:sp>
      <p:sp>
        <p:nvSpPr>
          <p:cNvPr id="103443" name="Line 54"/>
          <p:cNvSpPr>
            <a:spLocks noChangeShapeType="1"/>
          </p:cNvSpPr>
          <p:nvPr/>
        </p:nvSpPr>
        <p:spPr bwMode="auto">
          <a:xfrm>
            <a:off x="3505200" y="2819400"/>
            <a:ext cx="5334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4" name="Oval 55"/>
          <p:cNvSpPr>
            <a:spLocks noChangeArrowheads="1"/>
          </p:cNvSpPr>
          <p:nvPr/>
        </p:nvSpPr>
        <p:spPr bwMode="auto">
          <a:xfrm>
            <a:off x="3505200" y="3581400"/>
            <a:ext cx="949325"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3445" name="Line 56"/>
          <p:cNvSpPr>
            <a:spLocks noChangeShapeType="1"/>
          </p:cNvSpPr>
          <p:nvPr/>
        </p:nvSpPr>
        <p:spPr bwMode="auto">
          <a:xfrm flipH="1">
            <a:off x="2514600" y="2819400"/>
            <a:ext cx="457200" cy="955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6" name="Oval 57"/>
          <p:cNvSpPr>
            <a:spLocks noChangeArrowheads="1"/>
          </p:cNvSpPr>
          <p:nvPr/>
        </p:nvSpPr>
        <p:spPr bwMode="auto">
          <a:xfrm>
            <a:off x="2112963" y="3559175"/>
            <a:ext cx="1316037" cy="533400"/>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61 70</a:t>
            </a:r>
          </a:p>
        </p:txBody>
      </p:sp>
      <p:sp>
        <p:nvSpPr>
          <p:cNvPr id="103447" name="Line 58"/>
          <p:cNvSpPr>
            <a:spLocks noChangeShapeType="1"/>
          </p:cNvSpPr>
          <p:nvPr/>
        </p:nvSpPr>
        <p:spPr bwMode="auto">
          <a:xfrm>
            <a:off x="2341563"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8" name="Line 59"/>
          <p:cNvSpPr>
            <a:spLocks noChangeShapeType="1"/>
          </p:cNvSpPr>
          <p:nvPr/>
        </p:nvSpPr>
        <p:spPr bwMode="auto">
          <a:xfrm>
            <a:off x="3290888" y="3841750"/>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9" name="Line 60"/>
          <p:cNvSpPr>
            <a:spLocks noChangeShapeType="1"/>
          </p:cNvSpPr>
          <p:nvPr/>
        </p:nvSpPr>
        <p:spPr bwMode="auto">
          <a:xfrm>
            <a:off x="3692525"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50" name="Line 61"/>
          <p:cNvSpPr>
            <a:spLocks noChangeShapeType="1"/>
          </p:cNvSpPr>
          <p:nvPr/>
        </p:nvSpPr>
        <p:spPr bwMode="auto">
          <a:xfrm>
            <a:off x="4225925"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51" name="Line 62"/>
          <p:cNvSpPr>
            <a:spLocks noChangeShapeType="1"/>
          </p:cNvSpPr>
          <p:nvPr/>
        </p:nvSpPr>
        <p:spPr bwMode="auto">
          <a:xfrm>
            <a:off x="2798763" y="3863975"/>
            <a:ext cx="0" cy="38100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3" name="Group 129"/>
          <p:cNvGrpSpPr>
            <a:grpSpLocks/>
          </p:cNvGrpSpPr>
          <p:nvPr/>
        </p:nvGrpSpPr>
        <p:grpSpPr bwMode="auto">
          <a:xfrm>
            <a:off x="4953000" y="1524000"/>
            <a:ext cx="4076700" cy="2743200"/>
            <a:chOff x="3120" y="960"/>
            <a:chExt cx="2568" cy="1728"/>
          </a:xfrm>
        </p:grpSpPr>
        <p:sp>
          <p:nvSpPr>
            <p:cNvPr id="103484" name="Oval 35"/>
            <p:cNvSpPr>
              <a:spLocks noChangeArrowheads="1"/>
            </p:cNvSpPr>
            <p:nvPr/>
          </p:nvSpPr>
          <p:spPr bwMode="auto">
            <a:xfrm>
              <a:off x="3984" y="960"/>
              <a:ext cx="624"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a:t>
              </a:r>
              <a:endParaRPr lang="en-US" altLang="zh-CN" dirty="0">
                <a:ea typeface="宋体" charset="-122"/>
                <a:sym typeface="Symbol" pitchFamily="18" charset="2"/>
              </a:endParaRPr>
            </a:p>
          </p:txBody>
        </p:sp>
        <p:sp>
          <p:nvSpPr>
            <p:cNvPr id="103485" name="Line 36"/>
            <p:cNvSpPr>
              <a:spLocks noChangeShapeType="1"/>
            </p:cNvSpPr>
            <p:nvPr/>
          </p:nvSpPr>
          <p:spPr bwMode="auto">
            <a:xfrm>
              <a:off x="4464" y="1152"/>
              <a:ext cx="622" cy="4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86" name="Line 37"/>
            <p:cNvSpPr>
              <a:spLocks noChangeShapeType="1"/>
            </p:cNvSpPr>
            <p:nvPr/>
          </p:nvSpPr>
          <p:spPr bwMode="auto">
            <a:xfrm flipH="1">
              <a:off x="3696" y="1152"/>
              <a:ext cx="432" cy="5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87" name="Oval 64"/>
            <p:cNvSpPr>
              <a:spLocks noChangeArrowheads="1"/>
            </p:cNvSpPr>
            <p:nvPr/>
          </p:nvSpPr>
          <p:spPr bwMode="auto">
            <a:xfrm>
              <a:off x="3312" y="1584"/>
              <a:ext cx="624"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endParaRPr lang="zh-CN" altLang="zh-CN">
                <a:ea typeface="宋体" charset="-122"/>
              </a:endParaRPr>
            </a:p>
          </p:txBody>
        </p:sp>
        <p:sp>
          <p:nvSpPr>
            <p:cNvPr id="103488" name="Line 65"/>
            <p:cNvSpPr>
              <a:spLocks noChangeShapeType="1"/>
            </p:cNvSpPr>
            <p:nvPr/>
          </p:nvSpPr>
          <p:spPr bwMode="auto">
            <a:xfrm flipH="1">
              <a:off x="3312" y="1776"/>
              <a:ext cx="144" cy="58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89" name="Oval 66"/>
            <p:cNvSpPr>
              <a:spLocks noChangeArrowheads="1"/>
            </p:cNvSpPr>
            <p:nvPr/>
          </p:nvSpPr>
          <p:spPr bwMode="auto">
            <a:xfrm>
              <a:off x="3120" y="2256"/>
              <a:ext cx="720" cy="336"/>
            </a:xfrm>
            <a:prstGeom prst="ellipse">
              <a:avLst/>
            </a:prstGeom>
            <a:solidFill>
              <a:schemeClr val="bg2"/>
            </a:solidFill>
            <a:ln w="19050">
              <a:solidFill>
                <a:schemeClr val="tx1"/>
              </a:solidFill>
              <a:round/>
              <a:headEnd/>
              <a:tailEnd/>
            </a:ln>
          </p:spPr>
          <p:txBody>
            <a:bodyPr wrap="none" anchor="ctr"/>
            <a:lstStyle/>
            <a:p>
              <a:pPr algn="ctr"/>
              <a:r>
                <a:rPr lang="en-US" altLang="zh-CN" dirty="0">
                  <a:ea typeface="宋体" charset="-122"/>
                  <a:sym typeface="Symbol" pitchFamily="18" charset="2"/>
                </a:rPr>
                <a:t>3  24</a:t>
              </a:r>
            </a:p>
          </p:txBody>
        </p:sp>
        <p:sp>
          <p:nvSpPr>
            <p:cNvPr id="103490" name="Line 69"/>
            <p:cNvSpPr>
              <a:spLocks noChangeShapeType="1"/>
            </p:cNvSpPr>
            <p:nvPr/>
          </p:nvSpPr>
          <p:spPr bwMode="auto">
            <a:xfrm>
              <a:off x="3216"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91" name="Line 70"/>
            <p:cNvSpPr>
              <a:spLocks noChangeShapeType="1"/>
            </p:cNvSpPr>
            <p:nvPr/>
          </p:nvSpPr>
          <p:spPr bwMode="auto">
            <a:xfrm>
              <a:off x="3456"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92" name="Line 72"/>
            <p:cNvSpPr>
              <a:spLocks noChangeShapeType="1"/>
            </p:cNvSpPr>
            <p:nvPr/>
          </p:nvSpPr>
          <p:spPr bwMode="auto">
            <a:xfrm>
              <a:off x="3744"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93" name="Oval 76"/>
            <p:cNvSpPr>
              <a:spLocks noChangeArrowheads="1"/>
            </p:cNvSpPr>
            <p:nvPr/>
          </p:nvSpPr>
          <p:spPr bwMode="auto">
            <a:xfrm>
              <a:off x="4608" y="1632"/>
              <a:ext cx="626"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90</a:t>
              </a:r>
            </a:p>
          </p:txBody>
        </p:sp>
        <p:sp>
          <p:nvSpPr>
            <p:cNvPr id="103494" name="Line 77"/>
            <p:cNvSpPr>
              <a:spLocks noChangeShapeType="1"/>
            </p:cNvSpPr>
            <p:nvPr/>
          </p:nvSpPr>
          <p:spPr bwMode="auto">
            <a:xfrm>
              <a:off x="5090" y="1790"/>
              <a:ext cx="336"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95" name="Oval 78"/>
            <p:cNvSpPr>
              <a:spLocks noChangeArrowheads="1"/>
            </p:cNvSpPr>
            <p:nvPr/>
          </p:nvSpPr>
          <p:spPr bwMode="auto">
            <a:xfrm>
              <a:off x="5090" y="2263"/>
              <a:ext cx="598"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3496" name="Line 79"/>
            <p:cNvSpPr>
              <a:spLocks noChangeShapeType="1"/>
            </p:cNvSpPr>
            <p:nvPr/>
          </p:nvSpPr>
          <p:spPr bwMode="auto">
            <a:xfrm flipH="1">
              <a:off x="4466" y="1790"/>
              <a:ext cx="288" cy="6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97" name="Oval 80"/>
            <p:cNvSpPr>
              <a:spLocks noChangeArrowheads="1"/>
            </p:cNvSpPr>
            <p:nvPr/>
          </p:nvSpPr>
          <p:spPr bwMode="auto">
            <a:xfrm>
              <a:off x="4213" y="2263"/>
              <a:ext cx="829"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61 70</a:t>
              </a:r>
            </a:p>
          </p:txBody>
        </p:sp>
        <p:sp>
          <p:nvSpPr>
            <p:cNvPr id="103498" name="Line 81"/>
            <p:cNvSpPr>
              <a:spLocks noChangeShapeType="1"/>
            </p:cNvSpPr>
            <p:nvPr/>
          </p:nvSpPr>
          <p:spPr bwMode="auto">
            <a:xfrm>
              <a:off x="4357"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99" name="Line 82"/>
            <p:cNvSpPr>
              <a:spLocks noChangeShapeType="1"/>
            </p:cNvSpPr>
            <p:nvPr/>
          </p:nvSpPr>
          <p:spPr bwMode="auto">
            <a:xfrm>
              <a:off x="4955" y="2434"/>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500" name="Line 83"/>
            <p:cNvSpPr>
              <a:spLocks noChangeShapeType="1"/>
            </p:cNvSpPr>
            <p:nvPr/>
          </p:nvSpPr>
          <p:spPr bwMode="auto">
            <a:xfrm>
              <a:off x="5208"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501" name="Line 84"/>
            <p:cNvSpPr>
              <a:spLocks noChangeShapeType="1"/>
            </p:cNvSpPr>
            <p:nvPr/>
          </p:nvSpPr>
          <p:spPr bwMode="auto">
            <a:xfrm>
              <a:off x="5544"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502" name="Line 85"/>
            <p:cNvSpPr>
              <a:spLocks noChangeShapeType="1"/>
            </p:cNvSpPr>
            <p:nvPr/>
          </p:nvSpPr>
          <p:spPr bwMode="auto">
            <a:xfrm>
              <a:off x="4645" y="244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130"/>
          <p:cNvGrpSpPr>
            <a:grpSpLocks/>
          </p:cNvGrpSpPr>
          <p:nvPr/>
        </p:nvGrpSpPr>
        <p:grpSpPr bwMode="auto">
          <a:xfrm>
            <a:off x="6477000" y="1949450"/>
            <a:ext cx="1160463" cy="968375"/>
            <a:chOff x="4080" y="1228"/>
            <a:chExt cx="731" cy="610"/>
          </a:xfrm>
        </p:grpSpPr>
        <p:sp>
          <p:nvSpPr>
            <p:cNvPr id="103482" name="Freeform 88"/>
            <p:cNvSpPr>
              <a:spLocks/>
            </p:cNvSpPr>
            <p:nvPr/>
          </p:nvSpPr>
          <p:spPr bwMode="auto">
            <a:xfrm>
              <a:off x="4328" y="1228"/>
              <a:ext cx="483" cy="610"/>
            </a:xfrm>
            <a:custGeom>
              <a:avLst/>
              <a:gdLst>
                <a:gd name="T0" fmla="*/ 0 w 483"/>
                <a:gd name="T1" fmla="*/ 0 h 610"/>
                <a:gd name="T2" fmla="*/ 128 w 483"/>
                <a:gd name="T3" fmla="*/ 305 h 610"/>
                <a:gd name="T4" fmla="*/ 483 w 483"/>
                <a:gd name="T5" fmla="*/ 610 h 610"/>
                <a:gd name="T6" fmla="*/ 0 60000 65536"/>
                <a:gd name="T7" fmla="*/ 0 60000 65536"/>
                <a:gd name="T8" fmla="*/ 0 60000 65536"/>
                <a:gd name="T9" fmla="*/ 0 w 483"/>
                <a:gd name="T10" fmla="*/ 0 h 610"/>
                <a:gd name="T11" fmla="*/ 483 w 483"/>
                <a:gd name="T12" fmla="*/ 610 h 610"/>
              </a:gdLst>
              <a:ahLst/>
              <a:cxnLst>
                <a:cxn ang="T6">
                  <a:pos x="T0" y="T1"/>
                </a:cxn>
                <a:cxn ang="T7">
                  <a:pos x="T2" y="T3"/>
                </a:cxn>
                <a:cxn ang="T8">
                  <a:pos x="T4" y="T5"/>
                </a:cxn>
              </a:cxnLst>
              <a:rect l="T9" t="T10" r="T11" b="T12"/>
              <a:pathLst>
                <a:path w="483" h="610">
                  <a:moveTo>
                    <a:pt x="0" y="0"/>
                  </a:moveTo>
                  <a:cubicBezTo>
                    <a:pt x="21" y="51"/>
                    <a:pt x="48" y="203"/>
                    <a:pt x="128" y="305"/>
                  </a:cubicBezTo>
                  <a:cubicBezTo>
                    <a:pt x="208" y="407"/>
                    <a:pt x="409" y="546"/>
                    <a:pt x="483" y="610"/>
                  </a:cubicBezTo>
                </a:path>
              </a:pathLst>
            </a:custGeom>
            <a:noFill/>
            <a:ln w="571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3483" name="Text Box 89"/>
            <p:cNvSpPr txBox="1">
              <a:spLocks noChangeArrowheads="1"/>
            </p:cNvSpPr>
            <p:nvPr/>
          </p:nvSpPr>
          <p:spPr bwMode="auto">
            <a:xfrm>
              <a:off x="4080" y="13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45</a:t>
              </a:r>
            </a:p>
          </p:txBody>
        </p:sp>
      </p:grpSp>
      <p:grpSp>
        <p:nvGrpSpPr>
          <p:cNvPr id="5" name="Group 128"/>
          <p:cNvGrpSpPr>
            <a:grpSpLocks/>
          </p:cNvGrpSpPr>
          <p:nvPr/>
        </p:nvGrpSpPr>
        <p:grpSpPr bwMode="auto">
          <a:xfrm>
            <a:off x="2514600" y="4495800"/>
            <a:ext cx="3695700" cy="1905000"/>
            <a:chOff x="1776" y="3072"/>
            <a:chExt cx="2328" cy="1200"/>
          </a:xfrm>
        </p:grpSpPr>
        <p:sp>
          <p:nvSpPr>
            <p:cNvPr id="103467" name="Oval 105"/>
            <p:cNvSpPr>
              <a:spLocks noChangeArrowheads="1"/>
            </p:cNvSpPr>
            <p:nvPr/>
          </p:nvSpPr>
          <p:spPr bwMode="auto">
            <a:xfrm>
              <a:off x="2592" y="3072"/>
              <a:ext cx="770"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dirty="0">
                  <a:ea typeface="宋体" charset="-122"/>
                </a:rPr>
                <a:t>45 90</a:t>
              </a:r>
            </a:p>
          </p:txBody>
        </p:sp>
        <p:sp>
          <p:nvSpPr>
            <p:cNvPr id="103468" name="Line 99"/>
            <p:cNvSpPr>
              <a:spLocks noChangeShapeType="1"/>
            </p:cNvSpPr>
            <p:nvPr/>
          </p:nvSpPr>
          <p:spPr bwMode="auto">
            <a:xfrm flipH="1">
              <a:off x="2352" y="3264"/>
              <a:ext cx="336"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9" name="Oval 100"/>
            <p:cNvSpPr>
              <a:spLocks noChangeArrowheads="1"/>
            </p:cNvSpPr>
            <p:nvPr/>
          </p:nvSpPr>
          <p:spPr bwMode="auto">
            <a:xfrm>
              <a:off x="1776" y="3847"/>
              <a:ext cx="816" cy="336"/>
            </a:xfrm>
            <a:prstGeom prst="ellipse">
              <a:avLst/>
            </a:prstGeom>
            <a:solidFill>
              <a:schemeClr val="bg2"/>
            </a:solidFill>
            <a:ln w="19050">
              <a:solidFill>
                <a:schemeClr val="tx1"/>
              </a:solidFill>
              <a:round/>
              <a:headEnd/>
              <a:tailEnd/>
            </a:ln>
          </p:spPr>
          <p:txBody>
            <a:bodyPr wrap="none" anchor="ctr"/>
            <a:lstStyle/>
            <a:p>
              <a:pPr algn="ctr"/>
              <a:r>
                <a:rPr lang="en-US" altLang="zh-CN" dirty="0">
                  <a:ea typeface="宋体" charset="-122"/>
                  <a:sym typeface="Symbol" pitchFamily="18" charset="2"/>
                </a:rPr>
                <a:t>3  24</a:t>
              </a:r>
            </a:p>
          </p:txBody>
        </p:sp>
        <p:sp>
          <p:nvSpPr>
            <p:cNvPr id="103470" name="Line 103"/>
            <p:cNvSpPr>
              <a:spLocks noChangeShapeType="1"/>
            </p:cNvSpPr>
            <p:nvPr/>
          </p:nvSpPr>
          <p:spPr bwMode="auto">
            <a:xfrm>
              <a:off x="1920"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1" name="Line 104"/>
            <p:cNvSpPr>
              <a:spLocks noChangeShapeType="1"/>
            </p:cNvSpPr>
            <p:nvPr/>
          </p:nvSpPr>
          <p:spPr bwMode="auto">
            <a:xfrm>
              <a:off x="2160"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2" name="Line 106"/>
            <p:cNvSpPr>
              <a:spLocks noChangeShapeType="1"/>
            </p:cNvSpPr>
            <p:nvPr/>
          </p:nvSpPr>
          <p:spPr bwMode="auto">
            <a:xfrm>
              <a:off x="3264" y="3312"/>
              <a:ext cx="578" cy="7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3" name="Oval 107"/>
            <p:cNvSpPr>
              <a:spLocks noChangeArrowheads="1"/>
            </p:cNvSpPr>
            <p:nvPr/>
          </p:nvSpPr>
          <p:spPr bwMode="auto">
            <a:xfrm>
              <a:off x="3506" y="3847"/>
              <a:ext cx="598"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3474" name="Line 108"/>
            <p:cNvSpPr>
              <a:spLocks noChangeShapeType="1"/>
            </p:cNvSpPr>
            <p:nvPr/>
          </p:nvSpPr>
          <p:spPr bwMode="auto">
            <a:xfrm flipH="1">
              <a:off x="2882" y="3312"/>
              <a:ext cx="94" cy="6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5" name="Oval 109"/>
            <p:cNvSpPr>
              <a:spLocks noChangeArrowheads="1"/>
            </p:cNvSpPr>
            <p:nvPr/>
          </p:nvSpPr>
          <p:spPr bwMode="auto">
            <a:xfrm>
              <a:off x="2629" y="3847"/>
              <a:ext cx="829" cy="336"/>
            </a:xfrm>
            <a:prstGeom prst="ellipse">
              <a:avLst/>
            </a:prstGeom>
            <a:solidFill>
              <a:schemeClr val="accent1">
                <a:lumMod val="20000"/>
                <a:lumOff val="80000"/>
              </a:schemeClr>
            </a:solidFill>
            <a:ln w="19050">
              <a:solidFill>
                <a:schemeClr val="tx1"/>
              </a:solidFill>
              <a:round/>
              <a:headEnd/>
              <a:tailEnd/>
            </a:ln>
          </p:spPr>
          <p:txBody>
            <a:bodyPr wrap="none" anchor="ctr"/>
            <a:lstStyle/>
            <a:p>
              <a:pPr algn="ctr"/>
              <a:r>
                <a:rPr lang="en-US" altLang="zh-CN">
                  <a:ea typeface="宋体" charset="-122"/>
                </a:rPr>
                <a:t>61 70</a:t>
              </a:r>
            </a:p>
          </p:txBody>
        </p:sp>
        <p:sp>
          <p:nvSpPr>
            <p:cNvPr id="103476" name="Line 110"/>
            <p:cNvSpPr>
              <a:spLocks noChangeShapeType="1"/>
            </p:cNvSpPr>
            <p:nvPr/>
          </p:nvSpPr>
          <p:spPr bwMode="auto">
            <a:xfrm>
              <a:off x="2773"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7" name="Line 111"/>
            <p:cNvSpPr>
              <a:spLocks noChangeShapeType="1"/>
            </p:cNvSpPr>
            <p:nvPr/>
          </p:nvSpPr>
          <p:spPr bwMode="auto">
            <a:xfrm>
              <a:off x="3371" y="4018"/>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8" name="Line 112"/>
            <p:cNvSpPr>
              <a:spLocks noChangeShapeType="1"/>
            </p:cNvSpPr>
            <p:nvPr/>
          </p:nvSpPr>
          <p:spPr bwMode="auto">
            <a:xfrm>
              <a:off x="3624"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79" name="Line 113"/>
            <p:cNvSpPr>
              <a:spLocks noChangeShapeType="1"/>
            </p:cNvSpPr>
            <p:nvPr/>
          </p:nvSpPr>
          <p:spPr bwMode="auto">
            <a:xfrm>
              <a:off x="3960"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80" name="Line 114"/>
            <p:cNvSpPr>
              <a:spLocks noChangeShapeType="1"/>
            </p:cNvSpPr>
            <p:nvPr/>
          </p:nvSpPr>
          <p:spPr bwMode="auto">
            <a:xfrm>
              <a:off x="3061"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81" name="Line 115"/>
            <p:cNvSpPr>
              <a:spLocks noChangeShapeType="1"/>
            </p:cNvSpPr>
            <p:nvPr/>
          </p:nvSpPr>
          <p:spPr bwMode="auto">
            <a:xfrm>
              <a:off x="2448" y="4032"/>
              <a:ext cx="0" cy="24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 name="Group 117"/>
          <p:cNvGrpSpPr>
            <a:grpSpLocks/>
          </p:cNvGrpSpPr>
          <p:nvPr/>
        </p:nvGrpSpPr>
        <p:grpSpPr bwMode="auto">
          <a:xfrm>
            <a:off x="1219200" y="3505200"/>
            <a:ext cx="914400" cy="838200"/>
            <a:chOff x="2208" y="3216"/>
            <a:chExt cx="576" cy="528"/>
          </a:xfrm>
        </p:grpSpPr>
        <p:sp>
          <p:nvSpPr>
            <p:cNvPr id="103463" name="Line 118"/>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4" name="Line 119"/>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5" name="Line 120"/>
            <p:cNvSpPr>
              <a:spLocks noChangeShapeType="1"/>
            </p:cNvSpPr>
            <p:nvPr/>
          </p:nvSpPr>
          <p:spPr bwMode="auto">
            <a:xfrm>
              <a:off x="2304"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6" name="Line 121"/>
            <p:cNvSpPr>
              <a:spLocks noChangeShapeType="1"/>
            </p:cNvSpPr>
            <p:nvPr/>
          </p:nvSpPr>
          <p:spPr bwMode="auto">
            <a:xfrm>
              <a:off x="2352"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 name="Group 122"/>
          <p:cNvGrpSpPr>
            <a:grpSpLocks/>
          </p:cNvGrpSpPr>
          <p:nvPr/>
        </p:nvGrpSpPr>
        <p:grpSpPr bwMode="auto">
          <a:xfrm>
            <a:off x="5105400" y="2286000"/>
            <a:ext cx="914400" cy="838200"/>
            <a:chOff x="2208" y="3216"/>
            <a:chExt cx="576" cy="528"/>
          </a:xfrm>
        </p:grpSpPr>
        <p:sp>
          <p:nvSpPr>
            <p:cNvPr id="103459" name="Line 123"/>
            <p:cNvSpPr>
              <a:spLocks noChangeShapeType="1"/>
            </p:cNvSpPr>
            <p:nvPr/>
          </p:nvSpPr>
          <p:spPr bwMode="auto">
            <a:xfrm>
              <a:off x="2208"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0" name="Line 124"/>
            <p:cNvSpPr>
              <a:spLocks noChangeShapeType="1"/>
            </p:cNvSpPr>
            <p:nvPr/>
          </p:nvSpPr>
          <p:spPr bwMode="auto">
            <a:xfrm>
              <a:off x="2256"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1" name="Line 125"/>
            <p:cNvSpPr>
              <a:spLocks noChangeShapeType="1"/>
            </p:cNvSpPr>
            <p:nvPr/>
          </p:nvSpPr>
          <p:spPr bwMode="auto">
            <a:xfrm>
              <a:off x="2304"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62" name="Line 126"/>
            <p:cNvSpPr>
              <a:spLocks noChangeShapeType="1"/>
            </p:cNvSpPr>
            <p:nvPr/>
          </p:nvSpPr>
          <p:spPr bwMode="auto">
            <a:xfrm>
              <a:off x="2352" y="3216"/>
              <a:ext cx="432" cy="52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74243" name="Freeform 131"/>
          <p:cNvSpPr>
            <a:spLocks/>
          </p:cNvSpPr>
          <p:nvPr/>
        </p:nvSpPr>
        <p:spPr bwMode="auto">
          <a:xfrm flipH="1" flipV="1">
            <a:off x="762000" y="3962400"/>
            <a:ext cx="609600" cy="152400"/>
          </a:xfrm>
          <a:custGeom>
            <a:avLst/>
            <a:gdLst>
              <a:gd name="T0" fmla="*/ 0 w 384"/>
              <a:gd name="T1" fmla="*/ 2147483647 h 96"/>
              <a:gd name="T2" fmla="*/ 2147483647 w 384"/>
              <a:gd name="T3" fmla="*/ 0 h 96"/>
              <a:gd name="T4" fmla="*/ 2147483647 w 384"/>
              <a:gd name="T5" fmla="*/ 2147483647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381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74244" name="Freeform 132"/>
          <p:cNvSpPr>
            <a:spLocks/>
          </p:cNvSpPr>
          <p:nvPr/>
        </p:nvSpPr>
        <p:spPr bwMode="auto">
          <a:xfrm flipV="1">
            <a:off x="5943600" y="2895600"/>
            <a:ext cx="1524000" cy="228600"/>
          </a:xfrm>
          <a:custGeom>
            <a:avLst/>
            <a:gdLst>
              <a:gd name="T0" fmla="*/ 0 w 384"/>
              <a:gd name="T1" fmla="*/ 2147483647 h 96"/>
              <a:gd name="T2" fmla="*/ 2147483647 w 384"/>
              <a:gd name="T3" fmla="*/ 0 h 96"/>
              <a:gd name="T4" fmla="*/ 2147483647 w 384"/>
              <a:gd name="T5" fmla="*/ 2147483647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40" y="48"/>
                  <a:pt x="80" y="0"/>
                  <a:pt x="144" y="0"/>
                </a:cubicBezTo>
                <a:cubicBezTo>
                  <a:pt x="208" y="0"/>
                  <a:pt x="296" y="48"/>
                  <a:pt x="384" y="96"/>
                </a:cubicBezTo>
              </a:path>
            </a:pathLst>
          </a:custGeom>
          <a:noFill/>
          <a:ln w="381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4140"/>
                                        </p:tgtEl>
                                        <p:attrNameLst>
                                          <p:attrName>style.visibility</p:attrName>
                                        </p:attrNameLst>
                                      </p:cBhvr>
                                      <p:to>
                                        <p:strVal val="visible"/>
                                      </p:to>
                                    </p:set>
                                    <p:animEffect transition="in" filter="slide(fromLeft)">
                                      <p:cBhvr>
                                        <p:cTn id="7" dur="500"/>
                                        <p:tgtEl>
                                          <p:spTgt spid="474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ppt_h/2"/>
                                          </p:val>
                                        </p:tav>
                                        <p:tav tm="100000">
                                          <p:val>
                                            <p:strVal val="#ppt_y"/>
                                          </p:val>
                                        </p:tav>
                                      </p:tavLst>
                                    </p:anim>
                                    <p:anim calcmode="lin" valueType="num">
                                      <p:cBhvr>
                                        <p:cTn id="19" dur="500" fill="hold"/>
                                        <p:tgtEl>
                                          <p:spTgt spid="2"/>
                                        </p:tgtEl>
                                        <p:attrNameLst>
                                          <p:attrName>ppt_w</p:attrName>
                                        </p:attrNameLst>
                                      </p:cBhvr>
                                      <p:tavLst>
                                        <p:tav tm="0">
                                          <p:val>
                                            <p:strVal val="#ppt_w"/>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grpId="0" nodeType="clickEffect">
                                  <p:stCondLst>
                                    <p:cond delay="0"/>
                                  </p:stCondLst>
                                  <p:childTnLst>
                                    <p:set>
                                      <p:cBhvr>
                                        <p:cTn id="24" dur="1" fill="hold">
                                          <p:stCondLst>
                                            <p:cond delay="0"/>
                                          </p:stCondLst>
                                        </p:cTn>
                                        <p:tgtEl>
                                          <p:spTgt spid="474243"/>
                                        </p:tgtEl>
                                        <p:attrNameLst>
                                          <p:attrName>style.visibility</p:attrName>
                                        </p:attrNameLst>
                                      </p:cBhvr>
                                      <p:to>
                                        <p:strVal val="visible"/>
                                      </p:to>
                                    </p:set>
                                    <p:anim calcmode="lin" valueType="num">
                                      <p:cBhvr>
                                        <p:cTn id="25" dur="500" fill="hold"/>
                                        <p:tgtEl>
                                          <p:spTgt spid="474243"/>
                                        </p:tgtEl>
                                        <p:attrNameLst>
                                          <p:attrName>ppt_x</p:attrName>
                                        </p:attrNameLst>
                                      </p:cBhvr>
                                      <p:tavLst>
                                        <p:tav tm="0">
                                          <p:val>
                                            <p:strVal val="#ppt_x+#ppt_w/2"/>
                                          </p:val>
                                        </p:tav>
                                        <p:tav tm="100000">
                                          <p:val>
                                            <p:strVal val="#ppt_x"/>
                                          </p:val>
                                        </p:tav>
                                      </p:tavLst>
                                    </p:anim>
                                    <p:anim calcmode="lin" valueType="num">
                                      <p:cBhvr>
                                        <p:cTn id="26" dur="500" fill="hold"/>
                                        <p:tgtEl>
                                          <p:spTgt spid="474243"/>
                                        </p:tgtEl>
                                        <p:attrNameLst>
                                          <p:attrName>ppt_y</p:attrName>
                                        </p:attrNameLst>
                                      </p:cBhvr>
                                      <p:tavLst>
                                        <p:tav tm="0">
                                          <p:val>
                                            <p:strVal val="#ppt_y"/>
                                          </p:val>
                                        </p:tav>
                                        <p:tav tm="100000">
                                          <p:val>
                                            <p:strVal val="#ppt_y"/>
                                          </p:val>
                                        </p:tav>
                                      </p:tavLst>
                                    </p:anim>
                                    <p:anim calcmode="lin" valueType="num">
                                      <p:cBhvr>
                                        <p:cTn id="27" dur="500" fill="hold"/>
                                        <p:tgtEl>
                                          <p:spTgt spid="474243"/>
                                        </p:tgtEl>
                                        <p:attrNameLst>
                                          <p:attrName>ppt_w</p:attrName>
                                        </p:attrNameLst>
                                      </p:cBhvr>
                                      <p:tavLst>
                                        <p:tav tm="0">
                                          <p:val>
                                            <p:fltVal val="0"/>
                                          </p:val>
                                        </p:tav>
                                        <p:tav tm="100000">
                                          <p:val>
                                            <p:strVal val="#ppt_w"/>
                                          </p:val>
                                        </p:tav>
                                      </p:tavLst>
                                    </p:anim>
                                    <p:anim calcmode="lin" valueType="num">
                                      <p:cBhvr>
                                        <p:cTn id="28" dur="500" fill="hold"/>
                                        <p:tgtEl>
                                          <p:spTgt spid="47424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lide(fromTop)">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474244"/>
                                        </p:tgtEl>
                                        <p:attrNameLst>
                                          <p:attrName>style.visibility</p:attrName>
                                        </p:attrNameLst>
                                      </p:cBhvr>
                                      <p:to>
                                        <p:strVal val="visible"/>
                                      </p:to>
                                    </p:set>
                                    <p:anim calcmode="lin" valueType="num">
                                      <p:cBhvr>
                                        <p:cTn id="44" dur="500" fill="hold"/>
                                        <p:tgtEl>
                                          <p:spTgt spid="474244"/>
                                        </p:tgtEl>
                                        <p:attrNameLst>
                                          <p:attrName>ppt_x</p:attrName>
                                        </p:attrNameLst>
                                      </p:cBhvr>
                                      <p:tavLst>
                                        <p:tav tm="0">
                                          <p:val>
                                            <p:strVal val="#ppt_x-#ppt_w/2"/>
                                          </p:val>
                                        </p:tav>
                                        <p:tav tm="100000">
                                          <p:val>
                                            <p:strVal val="#ppt_x"/>
                                          </p:val>
                                        </p:tav>
                                      </p:tavLst>
                                    </p:anim>
                                    <p:anim calcmode="lin" valueType="num">
                                      <p:cBhvr>
                                        <p:cTn id="45" dur="500" fill="hold"/>
                                        <p:tgtEl>
                                          <p:spTgt spid="474244"/>
                                        </p:tgtEl>
                                        <p:attrNameLst>
                                          <p:attrName>ppt_y</p:attrName>
                                        </p:attrNameLst>
                                      </p:cBhvr>
                                      <p:tavLst>
                                        <p:tav tm="0">
                                          <p:val>
                                            <p:strVal val="#ppt_y"/>
                                          </p:val>
                                        </p:tav>
                                        <p:tav tm="100000">
                                          <p:val>
                                            <p:strVal val="#ppt_y"/>
                                          </p:val>
                                        </p:tav>
                                      </p:tavLst>
                                    </p:anim>
                                    <p:anim calcmode="lin" valueType="num">
                                      <p:cBhvr>
                                        <p:cTn id="46" dur="500" fill="hold"/>
                                        <p:tgtEl>
                                          <p:spTgt spid="474244"/>
                                        </p:tgtEl>
                                        <p:attrNameLst>
                                          <p:attrName>ppt_w</p:attrName>
                                        </p:attrNameLst>
                                      </p:cBhvr>
                                      <p:tavLst>
                                        <p:tav tm="0">
                                          <p:val>
                                            <p:fltVal val="0"/>
                                          </p:val>
                                        </p:tav>
                                        <p:tav tm="100000">
                                          <p:val>
                                            <p:strVal val="#ppt_w"/>
                                          </p:val>
                                        </p:tav>
                                      </p:tavLst>
                                    </p:anim>
                                    <p:anim calcmode="lin" valueType="num">
                                      <p:cBhvr>
                                        <p:cTn id="47" dur="500" fill="hold"/>
                                        <p:tgtEl>
                                          <p:spTgt spid="474244"/>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ppt_x</p:attrName>
                                        </p:attrNameLst>
                                      </p:cBhvr>
                                      <p:tavLst>
                                        <p:tav tm="0">
                                          <p:val>
                                            <p:strVal val="#ppt_x"/>
                                          </p:val>
                                        </p:tav>
                                        <p:tav tm="100000">
                                          <p:val>
                                            <p:strVal val="#ppt_x"/>
                                          </p:val>
                                        </p:tav>
                                      </p:tavLst>
                                    </p:anim>
                                    <p:anim calcmode="lin" valueType="num">
                                      <p:cBhvr>
                                        <p:cTn id="53" dur="500" fill="hold"/>
                                        <p:tgtEl>
                                          <p:spTgt spid="4"/>
                                        </p:tgtEl>
                                        <p:attrNameLst>
                                          <p:attrName>ppt_y</p:attrName>
                                        </p:attrNameLst>
                                      </p:cBhvr>
                                      <p:tavLst>
                                        <p:tav tm="0">
                                          <p:val>
                                            <p:strVal val="#ppt_y-#ppt_h/2"/>
                                          </p:val>
                                        </p:tav>
                                        <p:tav tm="100000">
                                          <p:val>
                                            <p:strVal val="#ppt_y"/>
                                          </p:val>
                                        </p:tav>
                                      </p:tavLst>
                                    </p:anim>
                                    <p:anim calcmode="lin" valueType="num">
                                      <p:cBhvr>
                                        <p:cTn id="54" dur="500" fill="hold"/>
                                        <p:tgtEl>
                                          <p:spTgt spid="4"/>
                                        </p:tgtEl>
                                        <p:attrNameLst>
                                          <p:attrName>ppt_w</p:attrName>
                                        </p:attrNameLst>
                                      </p:cBhvr>
                                      <p:tavLst>
                                        <p:tav tm="0">
                                          <p:val>
                                            <p:strVal val="#ppt_w"/>
                                          </p:val>
                                        </p:tav>
                                        <p:tav tm="100000">
                                          <p:val>
                                            <p:strVal val="#ppt_w"/>
                                          </p:val>
                                        </p:tav>
                                      </p:tavLst>
                                    </p:anim>
                                    <p:anim calcmode="lin" valueType="num">
                                      <p:cBhvr>
                                        <p:cTn id="5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slide(fromTop)">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40" grpId="0" autoUpdateAnimBg="0"/>
      <p:bldP spid="474243" grpId="0" animBg="1"/>
      <p:bldP spid="47424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树的删除过程分析</a:t>
            </a:r>
          </a:p>
        </p:txBody>
      </p:sp>
      <p:sp>
        <p:nvSpPr>
          <p:cNvPr id="3" name="内容占位符 2"/>
          <p:cNvSpPr>
            <a:spLocks noGrp="1"/>
          </p:cNvSpPr>
          <p:nvPr>
            <p:ph idx="1"/>
          </p:nvPr>
        </p:nvSpPr>
        <p:spPr/>
        <p:txBody>
          <a:bodyPr/>
          <a:lstStyle/>
          <a:p>
            <a:r>
              <a:rPr lang="zh-CN" altLang="en-US" dirty="0">
                <a:solidFill>
                  <a:srgbClr val="003366"/>
                </a:solidFill>
              </a:rPr>
              <a:t>在删除关键码时，首先要查找插入位置，也可能需要自底向上合并结点</a:t>
            </a:r>
            <a:endParaRPr lang="en-US" altLang="zh-CN" dirty="0">
              <a:solidFill>
                <a:srgbClr val="003366"/>
              </a:solidFill>
            </a:endParaRPr>
          </a:p>
          <a:p>
            <a:pPr lvl="1"/>
            <a:r>
              <a:rPr lang="zh-CN" altLang="en-US" dirty="0">
                <a:solidFill>
                  <a:srgbClr val="003366"/>
                </a:solidFill>
              </a:rPr>
              <a:t>若</a:t>
            </a:r>
            <a:r>
              <a:rPr lang="zh-CN" altLang="en-US" dirty="0">
                <a:solidFill>
                  <a:srgbClr val="003366"/>
                </a:solidFill>
                <a:latin typeface="Times New Roman" panose="02020603050405020304" pitchFamily="18" charset="0"/>
              </a:rPr>
              <a:t>设</a:t>
            </a:r>
            <a:r>
              <a:rPr lang="en-US" altLang="zh-CN" dirty="0">
                <a:solidFill>
                  <a:srgbClr val="003366"/>
                </a:solidFill>
                <a:latin typeface="Times New Roman" panose="02020603050405020304" pitchFamily="18" charset="0"/>
              </a:rPr>
              <a:t>B </a:t>
            </a:r>
            <a:r>
              <a:rPr lang="zh-CN" altLang="en-US" dirty="0">
                <a:solidFill>
                  <a:srgbClr val="003366"/>
                </a:solidFill>
                <a:latin typeface="Times New Roman" panose="02020603050405020304" pitchFamily="18" charset="0"/>
              </a:rPr>
              <a:t>树的高度为</a:t>
            </a:r>
            <a:r>
              <a:rPr lang="en-US" altLang="zh-CN" i="1" dirty="0">
                <a:solidFill>
                  <a:schemeClr val="tx2"/>
                </a:solidFill>
                <a:latin typeface="Times New Roman" panose="02020603050405020304" pitchFamily="18" charset="0"/>
              </a:rPr>
              <a:t>h</a:t>
            </a:r>
            <a:r>
              <a:rPr lang="en-US" altLang="zh-CN" dirty="0">
                <a:solidFill>
                  <a:srgbClr val="003366"/>
                </a:solidFill>
                <a:latin typeface="Times New Roman" panose="02020603050405020304" pitchFamily="18" charset="0"/>
              </a:rPr>
              <a:t>,</a:t>
            </a:r>
            <a:r>
              <a:rPr lang="en-US" altLang="zh-CN" i="1" dirty="0">
                <a:solidFill>
                  <a:srgbClr val="003366"/>
                </a:solidFill>
                <a:latin typeface="Times New Roman" panose="02020603050405020304" pitchFamily="18" charset="0"/>
              </a:rPr>
              <a:t> </a:t>
            </a:r>
            <a:r>
              <a:rPr lang="zh-CN" altLang="en-US" dirty="0">
                <a:solidFill>
                  <a:srgbClr val="003366"/>
                </a:solidFill>
                <a:latin typeface="Times New Roman" panose="02020603050405020304" pitchFamily="18" charset="0"/>
              </a:rPr>
              <a:t>查找过程中需要进行</a:t>
            </a:r>
            <a:r>
              <a:rPr lang="en-US" altLang="zh-CN" i="1" dirty="0">
                <a:solidFill>
                  <a:schemeClr val="tx2"/>
                </a:solidFill>
                <a:latin typeface="Times New Roman" panose="02020603050405020304" pitchFamily="18" charset="0"/>
              </a:rPr>
              <a:t>h</a:t>
            </a:r>
            <a:r>
              <a:rPr lang="en-US" altLang="zh-CN" i="1" dirty="0">
                <a:solidFill>
                  <a:srgbClr val="003366"/>
                </a:solidFill>
                <a:latin typeface="Times New Roman" panose="02020603050405020304" pitchFamily="18" charset="0"/>
              </a:rPr>
              <a:t> </a:t>
            </a:r>
            <a:r>
              <a:rPr lang="zh-CN" altLang="en-US" dirty="0">
                <a:solidFill>
                  <a:srgbClr val="003366"/>
                </a:solidFill>
                <a:latin typeface="Times New Roman" panose="02020603050405020304" pitchFamily="18" charset="0"/>
              </a:rPr>
              <a:t>次读盘。</a:t>
            </a:r>
            <a:endParaRPr lang="en-US" altLang="zh-CN" dirty="0">
              <a:solidFill>
                <a:srgbClr val="003366"/>
              </a:solidFill>
              <a:latin typeface="Times New Roman" panose="02020603050405020304" pitchFamily="18" charset="0"/>
            </a:endParaRPr>
          </a:p>
          <a:p>
            <a:pPr lvl="1"/>
            <a:r>
              <a:rPr lang="zh-CN" altLang="en-US" dirty="0">
                <a:solidFill>
                  <a:srgbClr val="003366"/>
                </a:solidFill>
              </a:rPr>
              <a:t>最坏情况下从被删除关键码所在叶结点到根的路径上的所有结点都要合并。</a:t>
            </a:r>
          </a:p>
          <a:p>
            <a:pPr lvl="2"/>
            <a:r>
              <a:rPr lang="zh-CN" altLang="en-US" sz="2400" dirty="0">
                <a:solidFill>
                  <a:srgbClr val="003366"/>
                </a:solidFill>
                <a:latin typeface="Times New Roman" panose="02020603050405020304" pitchFamily="18" charset="0"/>
              </a:rPr>
              <a:t>合并过程中需要读入</a:t>
            </a:r>
            <a:r>
              <a:rPr lang="en-US" altLang="zh-CN" sz="2400" dirty="0">
                <a:solidFill>
                  <a:srgbClr val="003366"/>
                </a:solidFill>
                <a:latin typeface="Times New Roman" panose="02020603050405020304" pitchFamily="18" charset="0"/>
              </a:rPr>
              <a:t>h-1</a:t>
            </a:r>
            <a:r>
              <a:rPr lang="zh-CN" altLang="en-US" sz="2400" dirty="0">
                <a:solidFill>
                  <a:srgbClr val="003366"/>
                </a:solidFill>
                <a:latin typeface="Times New Roman" panose="02020603050405020304" pitchFamily="18" charset="0"/>
              </a:rPr>
              <a:t>个兄弟结点</a:t>
            </a:r>
            <a:endParaRPr lang="en-US" altLang="zh-CN" sz="2400" dirty="0">
              <a:solidFill>
                <a:srgbClr val="003366"/>
              </a:solidFill>
              <a:latin typeface="Times New Roman" panose="02020603050405020304" pitchFamily="18" charset="0"/>
            </a:endParaRPr>
          </a:p>
          <a:p>
            <a:pPr lvl="2"/>
            <a:r>
              <a:rPr lang="zh-CN" altLang="en-US" sz="2400" dirty="0">
                <a:solidFill>
                  <a:srgbClr val="003366"/>
                </a:solidFill>
                <a:latin typeface="Times New Roman" panose="02020603050405020304" pitchFamily="18" charset="0"/>
              </a:rPr>
              <a:t>然后把合并后的</a:t>
            </a:r>
            <a:r>
              <a:rPr lang="en-US" altLang="zh-CN" sz="2400" dirty="0">
                <a:solidFill>
                  <a:srgbClr val="003366"/>
                </a:solidFill>
                <a:latin typeface="Times New Roman" panose="02020603050405020304" pitchFamily="18" charset="0"/>
              </a:rPr>
              <a:t>h-1</a:t>
            </a:r>
            <a:r>
              <a:rPr lang="zh-CN" altLang="en-US" sz="2400" dirty="0">
                <a:solidFill>
                  <a:srgbClr val="003366"/>
                </a:solidFill>
                <a:latin typeface="Times New Roman" panose="02020603050405020304" pitchFamily="18" charset="0"/>
              </a:rPr>
              <a:t>个结点写回磁盘</a:t>
            </a:r>
            <a:endParaRPr lang="en-US" altLang="zh-CN" sz="2400" dirty="0">
              <a:solidFill>
                <a:srgbClr val="003366"/>
              </a:solidFill>
              <a:latin typeface="Times New Roman" panose="02020603050405020304" pitchFamily="18" charset="0"/>
            </a:endParaRPr>
          </a:p>
          <a:p>
            <a:pPr lvl="2"/>
            <a:r>
              <a:rPr lang="zh-CN" altLang="en-US" sz="2400" dirty="0">
                <a:solidFill>
                  <a:srgbClr val="003366"/>
                </a:solidFill>
                <a:latin typeface="Times New Roman" panose="02020603050405020304" pitchFamily="18" charset="0"/>
              </a:rPr>
              <a:t>释放</a:t>
            </a:r>
            <a:r>
              <a:rPr lang="en-US" altLang="zh-CN" sz="2400" dirty="0">
                <a:solidFill>
                  <a:srgbClr val="003366"/>
                </a:solidFill>
                <a:latin typeface="Times New Roman" panose="02020603050405020304" pitchFamily="18" charset="0"/>
              </a:rPr>
              <a:t>1</a:t>
            </a:r>
            <a:r>
              <a:rPr lang="zh-CN" altLang="en-US" sz="2400" dirty="0">
                <a:solidFill>
                  <a:srgbClr val="003366"/>
                </a:solidFill>
                <a:latin typeface="Times New Roman" panose="02020603050405020304" pitchFamily="18" charset="0"/>
              </a:rPr>
              <a:t>个根结点和</a:t>
            </a:r>
            <a:r>
              <a:rPr lang="en-US" altLang="zh-CN" sz="2400" dirty="0">
                <a:solidFill>
                  <a:srgbClr val="003366"/>
                </a:solidFill>
                <a:latin typeface="Times New Roman" panose="02020603050405020304" pitchFamily="18" charset="0"/>
              </a:rPr>
              <a:t>h-1</a:t>
            </a:r>
            <a:r>
              <a:rPr lang="zh-CN" altLang="en-US" sz="2400" dirty="0">
                <a:solidFill>
                  <a:srgbClr val="003366"/>
                </a:solidFill>
                <a:latin typeface="Times New Roman" panose="02020603050405020304" pitchFamily="18" charset="0"/>
              </a:rPr>
              <a:t>个兄弟结点</a:t>
            </a:r>
          </a:p>
          <a:p>
            <a:r>
              <a:rPr lang="zh-CN" altLang="en-US" dirty="0">
                <a:solidFill>
                  <a:schemeClr val="tx1"/>
                </a:solidFill>
                <a:latin typeface="Times New Roman" panose="02020603050405020304" pitchFamily="18" charset="0"/>
              </a:rPr>
              <a:t>假设从根到叶结点的路径上所有结点都可以存放在内存中。</a:t>
            </a:r>
            <a:r>
              <a:rPr lang="zh-CN" altLang="en-US" dirty="0">
                <a:solidFill>
                  <a:srgbClr val="FF0000"/>
                </a:solidFill>
                <a:latin typeface="Times New Roman" panose="02020603050405020304" pitchFamily="18" charset="0"/>
              </a:rPr>
              <a:t>高度为 </a:t>
            </a:r>
            <a:r>
              <a:rPr lang="en-US" altLang="zh-CN" dirty="0">
                <a:solidFill>
                  <a:srgbClr val="FF0000"/>
                </a:solidFill>
                <a:latin typeface="Times New Roman" panose="02020603050405020304" pitchFamily="18" charset="0"/>
              </a:rPr>
              <a:t>h </a:t>
            </a:r>
            <a:r>
              <a:rPr lang="zh-CN" altLang="en-US" dirty="0">
                <a:solidFill>
                  <a:srgbClr val="FF0000"/>
                </a:solidFill>
                <a:latin typeface="Times New Roman" panose="02020603050405020304" pitchFamily="18" charset="0"/>
              </a:rPr>
              <a:t>的</a:t>
            </a:r>
            <a:r>
              <a:rPr lang="en-US" altLang="zh-CN" dirty="0">
                <a:solidFill>
                  <a:srgbClr val="FF0000"/>
                </a:solidFill>
                <a:latin typeface="Times New Roman" panose="02020603050405020304" pitchFamily="18" charset="0"/>
              </a:rPr>
              <a:t>B</a:t>
            </a:r>
            <a:r>
              <a:rPr lang="zh-CN" altLang="en-US" dirty="0">
                <a:solidFill>
                  <a:srgbClr val="FF0000"/>
                </a:solidFill>
                <a:latin typeface="Times New Roman" panose="02020603050405020304" pitchFamily="18" charset="0"/>
              </a:rPr>
              <a:t>树共需 </a:t>
            </a:r>
            <a:r>
              <a:rPr lang="en-US" altLang="zh-CN" dirty="0">
                <a:solidFill>
                  <a:srgbClr val="FF0000"/>
                </a:solidFill>
                <a:latin typeface="Times New Roman" panose="02020603050405020304" pitchFamily="18" charset="0"/>
              </a:rPr>
              <a:t>3h-2 </a:t>
            </a:r>
            <a:r>
              <a:rPr lang="zh-CN" altLang="en-US" dirty="0">
                <a:solidFill>
                  <a:srgbClr val="FF0000"/>
                </a:solidFill>
                <a:latin typeface="Times New Roman" panose="02020603050405020304" pitchFamily="18" charset="0"/>
              </a:rPr>
              <a:t>次磁盘访问；释放</a:t>
            </a:r>
            <a:r>
              <a:rPr lang="en-US" altLang="zh-CN" dirty="0">
                <a:solidFill>
                  <a:srgbClr val="FF0000"/>
                </a:solidFill>
                <a:latin typeface="Times New Roman" panose="02020603050405020304" pitchFamily="18" charset="0"/>
              </a:rPr>
              <a:t>h</a:t>
            </a:r>
            <a:r>
              <a:rPr lang="zh-CN" altLang="en-US" dirty="0">
                <a:solidFill>
                  <a:srgbClr val="FF0000"/>
                </a:solidFill>
                <a:latin typeface="Times New Roman" panose="02020603050405020304" pitchFamily="18" charset="0"/>
              </a:rPr>
              <a:t>个结点。</a:t>
            </a:r>
            <a:endParaRPr lang="en-US" altLang="zh-CN" dirty="0">
              <a:solidFill>
                <a:srgbClr val="FF0000"/>
              </a:solidFill>
              <a:latin typeface="Times New Roman" panose="02020603050405020304" pitchFamily="18" charset="0"/>
            </a:endParaRP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127</a:t>
            </a:fld>
            <a:endParaRPr lang="en-US" altLang="zh-CN"/>
          </a:p>
        </p:txBody>
      </p:sp>
    </p:spTree>
    <p:extLst>
      <p:ext uri="{BB962C8B-B14F-4D97-AF65-F5344CB8AC3E}">
        <p14:creationId xmlns:p14="http://schemas.microsoft.com/office/powerpoint/2010/main" val="28261728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36"/>
          <p:cNvSpPr>
            <a:spLocks noChangeShapeType="1"/>
          </p:cNvSpPr>
          <p:nvPr/>
        </p:nvSpPr>
        <p:spPr bwMode="auto">
          <a:xfrm>
            <a:off x="3635256" y="6147786"/>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1" name="Line 36"/>
          <p:cNvSpPr>
            <a:spLocks noChangeShapeType="1"/>
          </p:cNvSpPr>
          <p:nvPr/>
        </p:nvSpPr>
        <p:spPr bwMode="auto">
          <a:xfrm>
            <a:off x="5001929" y="6165304"/>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2" name="Line 36"/>
          <p:cNvSpPr>
            <a:spLocks noChangeShapeType="1"/>
          </p:cNvSpPr>
          <p:nvPr/>
        </p:nvSpPr>
        <p:spPr bwMode="auto">
          <a:xfrm>
            <a:off x="6299299" y="6147786"/>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3" name="Line 36"/>
          <p:cNvSpPr>
            <a:spLocks noChangeShapeType="1"/>
          </p:cNvSpPr>
          <p:nvPr/>
        </p:nvSpPr>
        <p:spPr bwMode="auto">
          <a:xfrm>
            <a:off x="1979712" y="6139027"/>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64898" name="Rectangle 2"/>
          <p:cNvSpPr>
            <a:spLocks noGrp="1" noChangeArrowheads="1"/>
          </p:cNvSpPr>
          <p:nvPr>
            <p:ph type="title"/>
          </p:nvPr>
        </p:nvSpPr>
        <p:spPr/>
        <p:txBody>
          <a:bodyPr/>
          <a:lstStyle/>
          <a:p>
            <a:pPr eaLnBrk="1" hangingPunct="1">
              <a:defRPr/>
            </a:pPr>
            <a:r>
              <a:rPr lang="en-US" altLang="zh-CN"/>
              <a:t>6) B+</a:t>
            </a:r>
            <a:r>
              <a:rPr lang="zh-CN" altLang="en-US"/>
              <a:t>树</a:t>
            </a:r>
          </a:p>
        </p:txBody>
      </p:sp>
      <p:sp>
        <p:nvSpPr>
          <p:cNvPr id="464899" name="Rectangle 3"/>
          <p:cNvSpPr>
            <a:spLocks noGrp="1" noChangeArrowheads="1"/>
          </p:cNvSpPr>
          <p:nvPr>
            <p:ph idx="1"/>
          </p:nvPr>
        </p:nvSpPr>
        <p:spPr>
          <a:xfrm>
            <a:off x="250825" y="914400"/>
            <a:ext cx="8642350" cy="5184775"/>
          </a:xfrm>
        </p:spPr>
        <p:txBody>
          <a:bodyPr/>
          <a:lstStyle/>
          <a:p>
            <a:pPr eaLnBrk="1" hangingPunct="1">
              <a:lnSpc>
                <a:spcPct val="105000"/>
              </a:lnSpc>
              <a:spcBef>
                <a:spcPct val="10000"/>
              </a:spcBef>
              <a:defRPr/>
            </a:pPr>
            <a:r>
              <a:rPr lang="en-US" altLang="zh-CN" sz="3200" dirty="0"/>
              <a:t>B+</a:t>
            </a:r>
            <a:r>
              <a:rPr lang="zh-CN" altLang="en-US" sz="3200" dirty="0"/>
              <a:t>树：</a:t>
            </a:r>
            <a:r>
              <a:rPr lang="en-US" altLang="zh-CN" sz="3200" dirty="0">
                <a:solidFill>
                  <a:srgbClr val="FF0000"/>
                </a:solidFill>
              </a:rPr>
              <a:t>B-</a:t>
            </a:r>
            <a:r>
              <a:rPr lang="zh-CN" altLang="en-US" sz="3200" dirty="0">
                <a:solidFill>
                  <a:srgbClr val="FF0000"/>
                </a:solidFill>
              </a:rPr>
              <a:t>树的一种变形</a:t>
            </a:r>
          </a:p>
          <a:p>
            <a:pPr eaLnBrk="1" hangingPunct="1">
              <a:lnSpc>
                <a:spcPct val="105000"/>
              </a:lnSpc>
              <a:spcBef>
                <a:spcPct val="10000"/>
              </a:spcBef>
              <a:defRPr/>
            </a:pPr>
            <a:r>
              <a:rPr lang="zh-CN" altLang="en-US" dirty="0"/>
              <a:t>定义：一棵</a:t>
            </a:r>
            <a:r>
              <a:rPr lang="en-US" altLang="zh-CN" dirty="0"/>
              <a:t>m</a:t>
            </a:r>
            <a:r>
              <a:rPr lang="zh-CN" altLang="en-US" dirty="0"/>
              <a:t>阶的</a:t>
            </a:r>
            <a:r>
              <a:rPr lang="en-US" altLang="zh-CN" dirty="0"/>
              <a:t>B+</a:t>
            </a:r>
            <a:r>
              <a:rPr lang="zh-CN" altLang="en-US" dirty="0"/>
              <a:t>树是满足下列特征的</a:t>
            </a:r>
            <a:r>
              <a:rPr lang="en-US" altLang="zh-CN" dirty="0"/>
              <a:t>m</a:t>
            </a:r>
            <a:r>
              <a:rPr lang="zh-CN" altLang="en-US" dirty="0"/>
              <a:t>叉树：</a:t>
            </a:r>
          </a:p>
          <a:p>
            <a:pPr eaLnBrk="1" hangingPunct="1">
              <a:lnSpc>
                <a:spcPct val="105000"/>
              </a:lnSpc>
              <a:spcBef>
                <a:spcPct val="10000"/>
              </a:spcBef>
              <a:defRPr/>
            </a:pPr>
            <a:r>
              <a:rPr lang="en-US" altLang="zh-CN" dirty="0"/>
              <a:t>(1) </a:t>
            </a:r>
            <a:r>
              <a:rPr lang="zh-CN" altLang="en-US" dirty="0"/>
              <a:t>树中每个结点至多有</a:t>
            </a:r>
            <a:r>
              <a:rPr lang="en-US" altLang="zh-CN" dirty="0"/>
              <a:t>m</a:t>
            </a:r>
            <a:r>
              <a:rPr lang="zh-CN" altLang="en-US" dirty="0"/>
              <a:t>棵子树；</a:t>
            </a:r>
          </a:p>
          <a:p>
            <a:pPr eaLnBrk="1" hangingPunct="1">
              <a:lnSpc>
                <a:spcPct val="105000"/>
              </a:lnSpc>
              <a:spcBef>
                <a:spcPct val="10000"/>
              </a:spcBef>
              <a:defRPr/>
            </a:pPr>
            <a:r>
              <a:rPr lang="en-US" altLang="zh-CN" dirty="0"/>
              <a:t>(2) </a:t>
            </a:r>
            <a:r>
              <a:rPr lang="zh-CN" altLang="en-US" dirty="0"/>
              <a:t>若根结点不是叶子结点</a:t>
            </a:r>
            <a:r>
              <a:rPr lang="en-US" altLang="zh-CN" dirty="0"/>
              <a:t>, </a:t>
            </a:r>
            <a:r>
              <a:rPr lang="zh-CN" altLang="en-US" dirty="0"/>
              <a:t>则至少有两棵子树；</a:t>
            </a:r>
          </a:p>
          <a:p>
            <a:pPr eaLnBrk="1" hangingPunct="1">
              <a:lnSpc>
                <a:spcPct val="105000"/>
              </a:lnSpc>
              <a:spcBef>
                <a:spcPct val="10000"/>
              </a:spcBef>
              <a:defRPr/>
            </a:pPr>
            <a:r>
              <a:rPr lang="en-US" altLang="zh-CN" dirty="0"/>
              <a:t>(3) </a:t>
            </a:r>
            <a:r>
              <a:rPr lang="zh-CN" altLang="en-US" dirty="0"/>
              <a:t>除根之外的所有非终端结点至少有 </a:t>
            </a:r>
            <a:r>
              <a:rPr lang="zh-CN" altLang="en-US" sz="2400" dirty="0">
                <a:effectLst>
                  <a:outerShdw blurRad="38100" dist="38100" dir="2700000" algn="tl">
                    <a:srgbClr val="C0C0C0"/>
                  </a:outerShdw>
                </a:effectLst>
                <a:sym typeface="Symbol" pitchFamily="18" charset="2"/>
              </a:rPr>
              <a:t></a:t>
            </a:r>
            <a:r>
              <a:rPr lang="en-US" altLang="zh-CN" sz="2400" i="1" dirty="0">
                <a:effectLst>
                  <a:outerShdw blurRad="38100" dist="38100" dir="2700000" algn="tl">
                    <a:srgbClr val="C0C0C0"/>
                  </a:outerShdw>
                </a:effectLst>
              </a:rPr>
              <a:t>m</a:t>
            </a:r>
            <a:r>
              <a:rPr lang="en-US" altLang="zh-CN" sz="2400" dirty="0">
                <a:effectLst>
                  <a:outerShdw blurRad="38100" dist="38100" dir="2700000" algn="tl">
                    <a:srgbClr val="C0C0C0"/>
                  </a:outerShdw>
                </a:effectLst>
              </a:rPr>
              <a:t>/2</a:t>
            </a:r>
            <a:r>
              <a:rPr lang="en-US" altLang="zh-CN" sz="2400" dirty="0">
                <a:effectLst>
                  <a:outerShdw blurRad="38100" dist="38100" dir="2700000" algn="tl">
                    <a:srgbClr val="C0C0C0"/>
                  </a:outerShdw>
                </a:effectLst>
                <a:sym typeface="Symbol" pitchFamily="18" charset="2"/>
              </a:rPr>
              <a:t></a:t>
            </a:r>
            <a:r>
              <a:rPr lang="en-US" altLang="zh-CN" sz="3300" b="0" dirty="0">
                <a:solidFill>
                  <a:srgbClr val="008000"/>
                </a:solidFill>
                <a:effectLst>
                  <a:outerShdw blurRad="38100" dist="38100" dir="2700000" algn="tl">
                    <a:srgbClr val="C0C0C0"/>
                  </a:outerShdw>
                </a:effectLst>
              </a:rPr>
              <a:t> </a:t>
            </a:r>
            <a:r>
              <a:rPr lang="zh-CN" altLang="en-US" dirty="0"/>
              <a:t>棵子树；</a:t>
            </a:r>
          </a:p>
        </p:txBody>
      </p:sp>
      <p:sp>
        <p:nvSpPr>
          <p:cNvPr id="40" name="灯片编号占位符 5"/>
          <p:cNvSpPr>
            <a:spLocks noGrp="1"/>
          </p:cNvSpPr>
          <p:nvPr>
            <p:ph type="sldNum" sz="quarter" idx="11"/>
          </p:nvPr>
        </p:nvSpPr>
        <p:spPr/>
        <p:txBody>
          <a:bodyPr/>
          <a:lstStyle/>
          <a:p>
            <a:pPr>
              <a:defRPr/>
            </a:pPr>
            <a:fld id="{88D9A7EA-AE29-498A-9E15-37DC7C14820A}" type="slidenum">
              <a:rPr lang="en-US" altLang="zh-CN"/>
              <a:pPr>
                <a:defRPr/>
              </a:pPr>
              <a:t>128</a:t>
            </a:fld>
            <a:endParaRPr lang="en-US" altLang="zh-CN"/>
          </a:p>
        </p:txBody>
      </p:sp>
      <p:grpSp>
        <p:nvGrpSpPr>
          <p:cNvPr id="105477" name="Group 37"/>
          <p:cNvGrpSpPr>
            <a:grpSpLocks/>
          </p:cNvGrpSpPr>
          <p:nvPr/>
        </p:nvGrpSpPr>
        <p:grpSpPr bwMode="auto">
          <a:xfrm>
            <a:off x="1033463" y="3352800"/>
            <a:ext cx="7196137" cy="3276600"/>
            <a:chOff x="651" y="2112"/>
            <a:chExt cx="4533" cy="2064"/>
          </a:xfrm>
          <a:solidFill>
            <a:schemeClr val="accent1">
              <a:lumMod val="20000"/>
              <a:lumOff val="80000"/>
            </a:schemeClr>
          </a:solidFill>
        </p:grpSpPr>
        <p:sp>
          <p:nvSpPr>
            <p:cNvPr id="105482" name="Line 6"/>
            <p:cNvSpPr>
              <a:spLocks noChangeShapeType="1"/>
            </p:cNvSpPr>
            <p:nvPr/>
          </p:nvSpPr>
          <p:spPr bwMode="auto">
            <a:xfrm>
              <a:off x="864"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3" name="Line 7"/>
            <p:cNvSpPr>
              <a:spLocks noChangeShapeType="1"/>
            </p:cNvSpPr>
            <p:nvPr/>
          </p:nvSpPr>
          <p:spPr bwMode="auto">
            <a:xfrm>
              <a:off x="120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4" name="Line 8"/>
            <p:cNvSpPr>
              <a:spLocks noChangeShapeType="1"/>
            </p:cNvSpPr>
            <p:nvPr/>
          </p:nvSpPr>
          <p:spPr bwMode="auto">
            <a:xfrm>
              <a:off x="168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5" name="Line 9"/>
            <p:cNvSpPr>
              <a:spLocks noChangeShapeType="1"/>
            </p:cNvSpPr>
            <p:nvPr/>
          </p:nvSpPr>
          <p:spPr bwMode="auto">
            <a:xfrm>
              <a:off x="1968"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6" name="Line 10"/>
            <p:cNvSpPr>
              <a:spLocks noChangeShapeType="1"/>
            </p:cNvSpPr>
            <p:nvPr/>
          </p:nvSpPr>
          <p:spPr bwMode="auto">
            <a:xfrm>
              <a:off x="273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7" name="Line 11"/>
            <p:cNvSpPr>
              <a:spLocks noChangeShapeType="1"/>
            </p:cNvSpPr>
            <p:nvPr/>
          </p:nvSpPr>
          <p:spPr bwMode="auto">
            <a:xfrm>
              <a:off x="3072"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8" name="Line 12"/>
            <p:cNvSpPr>
              <a:spLocks noChangeShapeType="1"/>
            </p:cNvSpPr>
            <p:nvPr/>
          </p:nvSpPr>
          <p:spPr bwMode="auto">
            <a:xfrm>
              <a:off x="360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89" name="Line 13"/>
            <p:cNvSpPr>
              <a:spLocks noChangeShapeType="1"/>
            </p:cNvSpPr>
            <p:nvPr/>
          </p:nvSpPr>
          <p:spPr bwMode="auto">
            <a:xfrm>
              <a:off x="393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90" name="Line 14"/>
            <p:cNvSpPr>
              <a:spLocks noChangeShapeType="1"/>
            </p:cNvSpPr>
            <p:nvPr/>
          </p:nvSpPr>
          <p:spPr bwMode="auto">
            <a:xfrm>
              <a:off x="441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91" name="Line 15"/>
            <p:cNvSpPr>
              <a:spLocks noChangeShapeType="1"/>
            </p:cNvSpPr>
            <p:nvPr/>
          </p:nvSpPr>
          <p:spPr bwMode="auto">
            <a:xfrm>
              <a:off x="468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92" name="Line 16"/>
            <p:cNvSpPr>
              <a:spLocks noChangeShapeType="1"/>
            </p:cNvSpPr>
            <p:nvPr/>
          </p:nvSpPr>
          <p:spPr bwMode="auto">
            <a:xfrm>
              <a:off x="4944"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93" name="Line 17"/>
            <p:cNvSpPr>
              <a:spLocks noChangeShapeType="1"/>
            </p:cNvSpPr>
            <p:nvPr/>
          </p:nvSpPr>
          <p:spPr bwMode="auto">
            <a:xfrm>
              <a:off x="225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5494" name="Line 18"/>
            <p:cNvSpPr>
              <a:spLocks noChangeShapeType="1"/>
            </p:cNvSpPr>
            <p:nvPr/>
          </p:nvSpPr>
          <p:spPr bwMode="auto">
            <a:xfrm>
              <a:off x="3072" y="2744"/>
              <a:ext cx="672" cy="528"/>
            </a:xfrm>
            <a:prstGeom prst="line">
              <a:avLst/>
            </a:prstGeom>
            <a:grpFill/>
            <a:ln w="38100">
              <a:solidFill>
                <a:srgbClr val="A50021"/>
              </a:solidFill>
              <a:round/>
              <a:headEnd/>
              <a:tailEnd/>
            </a:ln>
          </p:spPr>
          <p:txBody>
            <a:bodyPr>
              <a:spAutoFit/>
            </a:bodyPr>
            <a:lstStyle/>
            <a:p>
              <a:endParaRPr lang="zh-CN" altLang="en-US"/>
            </a:p>
          </p:txBody>
        </p:sp>
        <p:sp>
          <p:nvSpPr>
            <p:cNvPr id="105495" name="Line 19"/>
            <p:cNvSpPr>
              <a:spLocks noChangeShapeType="1"/>
            </p:cNvSpPr>
            <p:nvPr/>
          </p:nvSpPr>
          <p:spPr bwMode="auto">
            <a:xfrm flipH="1">
              <a:off x="2016" y="2792"/>
              <a:ext cx="624" cy="480"/>
            </a:xfrm>
            <a:prstGeom prst="line">
              <a:avLst/>
            </a:prstGeom>
            <a:grpFill/>
            <a:ln w="38100">
              <a:solidFill>
                <a:srgbClr val="A50021"/>
              </a:solidFill>
              <a:round/>
              <a:headEnd/>
              <a:tailEnd/>
            </a:ln>
          </p:spPr>
          <p:txBody>
            <a:bodyPr>
              <a:spAutoFit/>
            </a:bodyPr>
            <a:lstStyle/>
            <a:p>
              <a:endParaRPr lang="zh-CN" altLang="en-US"/>
            </a:p>
          </p:txBody>
        </p:sp>
        <p:sp>
          <p:nvSpPr>
            <p:cNvPr id="105496" name="Oval 20"/>
            <p:cNvSpPr>
              <a:spLocks noChangeArrowheads="1"/>
            </p:cNvSpPr>
            <p:nvPr/>
          </p:nvSpPr>
          <p:spPr bwMode="auto">
            <a:xfrm>
              <a:off x="2496" y="2552"/>
              <a:ext cx="74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59 97</a:t>
              </a:r>
            </a:p>
          </p:txBody>
        </p:sp>
        <p:sp>
          <p:nvSpPr>
            <p:cNvPr id="105497" name="Line 21"/>
            <p:cNvSpPr>
              <a:spLocks noChangeShapeType="1"/>
            </p:cNvSpPr>
            <p:nvPr/>
          </p:nvSpPr>
          <p:spPr bwMode="auto">
            <a:xfrm flipH="1">
              <a:off x="2016" y="3272"/>
              <a:ext cx="0" cy="576"/>
            </a:xfrm>
            <a:prstGeom prst="line">
              <a:avLst/>
            </a:prstGeom>
            <a:grpFill/>
            <a:ln w="38100">
              <a:solidFill>
                <a:srgbClr val="A50021"/>
              </a:solidFill>
              <a:round/>
              <a:headEnd/>
              <a:tailEnd/>
            </a:ln>
          </p:spPr>
          <p:txBody>
            <a:bodyPr>
              <a:spAutoFit/>
            </a:bodyPr>
            <a:lstStyle/>
            <a:p>
              <a:endParaRPr lang="zh-CN" altLang="en-US"/>
            </a:p>
          </p:txBody>
        </p:sp>
        <p:sp>
          <p:nvSpPr>
            <p:cNvPr id="105498" name="Line 22"/>
            <p:cNvSpPr>
              <a:spLocks noChangeShapeType="1"/>
            </p:cNvSpPr>
            <p:nvPr/>
          </p:nvSpPr>
          <p:spPr bwMode="auto">
            <a:xfrm flipH="1">
              <a:off x="1152" y="3320"/>
              <a:ext cx="628" cy="432"/>
            </a:xfrm>
            <a:prstGeom prst="line">
              <a:avLst/>
            </a:prstGeom>
            <a:grpFill/>
            <a:ln w="38100">
              <a:solidFill>
                <a:srgbClr val="A50021"/>
              </a:solidFill>
              <a:round/>
              <a:headEnd/>
              <a:tailEnd/>
            </a:ln>
          </p:spPr>
          <p:txBody>
            <a:bodyPr>
              <a:spAutoFit/>
            </a:bodyPr>
            <a:lstStyle/>
            <a:p>
              <a:endParaRPr lang="zh-CN" altLang="en-US"/>
            </a:p>
          </p:txBody>
        </p:sp>
        <p:sp>
          <p:nvSpPr>
            <p:cNvPr id="105499" name="Line 23"/>
            <p:cNvSpPr>
              <a:spLocks noChangeShapeType="1"/>
            </p:cNvSpPr>
            <p:nvPr/>
          </p:nvSpPr>
          <p:spPr bwMode="auto">
            <a:xfrm>
              <a:off x="2208" y="3272"/>
              <a:ext cx="624" cy="528"/>
            </a:xfrm>
            <a:prstGeom prst="line">
              <a:avLst/>
            </a:prstGeom>
            <a:grpFill/>
            <a:ln w="38100">
              <a:solidFill>
                <a:srgbClr val="A50021"/>
              </a:solidFill>
              <a:round/>
              <a:headEnd/>
              <a:tailEnd/>
            </a:ln>
          </p:spPr>
          <p:txBody>
            <a:bodyPr>
              <a:spAutoFit/>
            </a:bodyPr>
            <a:lstStyle/>
            <a:p>
              <a:endParaRPr lang="zh-CN" altLang="en-US"/>
            </a:p>
          </p:txBody>
        </p:sp>
        <p:sp>
          <p:nvSpPr>
            <p:cNvPr id="105500" name="Line 24"/>
            <p:cNvSpPr>
              <a:spLocks noChangeShapeType="1"/>
            </p:cNvSpPr>
            <p:nvPr/>
          </p:nvSpPr>
          <p:spPr bwMode="auto">
            <a:xfrm>
              <a:off x="4032" y="3320"/>
              <a:ext cx="624" cy="528"/>
            </a:xfrm>
            <a:prstGeom prst="line">
              <a:avLst/>
            </a:prstGeom>
            <a:grpFill/>
            <a:ln w="38100">
              <a:solidFill>
                <a:srgbClr val="A50021"/>
              </a:solidFill>
              <a:round/>
              <a:headEnd/>
              <a:tailEnd/>
            </a:ln>
          </p:spPr>
          <p:txBody>
            <a:bodyPr>
              <a:spAutoFit/>
            </a:bodyPr>
            <a:lstStyle/>
            <a:p>
              <a:endParaRPr lang="zh-CN" altLang="en-US"/>
            </a:p>
          </p:txBody>
        </p:sp>
        <p:sp>
          <p:nvSpPr>
            <p:cNvPr id="105501" name="Line 25"/>
            <p:cNvSpPr>
              <a:spLocks noChangeShapeType="1"/>
            </p:cNvSpPr>
            <p:nvPr/>
          </p:nvSpPr>
          <p:spPr bwMode="auto">
            <a:xfrm flipH="1">
              <a:off x="3696" y="3272"/>
              <a:ext cx="192" cy="528"/>
            </a:xfrm>
            <a:prstGeom prst="line">
              <a:avLst/>
            </a:prstGeom>
            <a:grpFill/>
            <a:ln w="38100">
              <a:solidFill>
                <a:srgbClr val="A50021"/>
              </a:solidFill>
              <a:round/>
              <a:headEnd/>
              <a:tailEnd/>
            </a:ln>
          </p:spPr>
          <p:txBody>
            <a:bodyPr>
              <a:spAutoFit/>
            </a:bodyPr>
            <a:lstStyle/>
            <a:p>
              <a:endParaRPr lang="zh-CN" altLang="en-US"/>
            </a:p>
          </p:txBody>
        </p:sp>
        <p:sp>
          <p:nvSpPr>
            <p:cNvPr id="105502" name="Oval 26"/>
            <p:cNvSpPr>
              <a:spLocks noChangeArrowheads="1"/>
            </p:cNvSpPr>
            <p:nvPr/>
          </p:nvSpPr>
          <p:spPr bwMode="auto">
            <a:xfrm>
              <a:off x="1488" y="3080"/>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15 44 59</a:t>
              </a:r>
            </a:p>
          </p:txBody>
        </p:sp>
        <p:sp>
          <p:nvSpPr>
            <p:cNvPr id="105503" name="Oval 27"/>
            <p:cNvSpPr>
              <a:spLocks noChangeArrowheads="1"/>
            </p:cNvSpPr>
            <p:nvPr/>
          </p:nvSpPr>
          <p:spPr bwMode="auto">
            <a:xfrm>
              <a:off x="3504" y="3080"/>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72  97</a:t>
              </a:r>
            </a:p>
          </p:txBody>
        </p:sp>
        <p:sp>
          <p:nvSpPr>
            <p:cNvPr id="105504" name="Oval 28"/>
            <p:cNvSpPr>
              <a:spLocks noChangeArrowheads="1"/>
            </p:cNvSpPr>
            <p:nvPr/>
          </p:nvSpPr>
          <p:spPr bwMode="auto">
            <a:xfrm>
              <a:off x="651"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10  15</a:t>
              </a:r>
            </a:p>
          </p:txBody>
        </p:sp>
        <p:sp>
          <p:nvSpPr>
            <p:cNvPr id="105505" name="Oval 29"/>
            <p:cNvSpPr>
              <a:spLocks noChangeArrowheads="1"/>
            </p:cNvSpPr>
            <p:nvPr/>
          </p:nvSpPr>
          <p:spPr bwMode="auto">
            <a:xfrm>
              <a:off x="2540"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51 59</a:t>
              </a:r>
            </a:p>
          </p:txBody>
        </p:sp>
        <p:sp>
          <p:nvSpPr>
            <p:cNvPr id="105506" name="Oval 30"/>
            <p:cNvSpPr>
              <a:spLocks noChangeArrowheads="1"/>
            </p:cNvSpPr>
            <p:nvPr/>
          </p:nvSpPr>
          <p:spPr bwMode="auto">
            <a:xfrm>
              <a:off x="1503" y="3704"/>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21 37 44</a:t>
              </a:r>
            </a:p>
          </p:txBody>
        </p:sp>
        <p:sp>
          <p:nvSpPr>
            <p:cNvPr id="105507" name="Oval 31"/>
            <p:cNvSpPr>
              <a:spLocks noChangeArrowheads="1"/>
            </p:cNvSpPr>
            <p:nvPr/>
          </p:nvSpPr>
          <p:spPr bwMode="auto">
            <a:xfrm>
              <a:off x="3371"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68 72</a:t>
              </a:r>
            </a:p>
          </p:txBody>
        </p:sp>
        <p:sp>
          <p:nvSpPr>
            <p:cNvPr id="105508" name="Oval 32"/>
            <p:cNvSpPr>
              <a:spLocks noChangeArrowheads="1"/>
            </p:cNvSpPr>
            <p:nvPr/>
          </p:nvSpPr>
          <p:spPr bwMode="auto">
            <a:xfrm>
              <a:off x="4224" y="3704"/>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85 91 97</a:t>
              </a:r>
            </a:p>
          </p:txBody>
        </p:sp>
        <p:sp>
          <p:nvSpPr>
            <p:cNvPr id="105509" name="Freeform 35"/>
            <p:cNvSpPr>
              <a:spLocks/>
            </p:cNvSpPr>
            <p:nvPr/>
          </p:nvSpPr>
          <p:spPr bwMode="auto">
            <a:xfrm>
              <a:off x="2352" y="2208"/>
              <a:ext cx="456" cy="336"/>
            </a:xfrm>
            <a:custGeom>
              <a:avLst/>
              <a:gdLst>
                <a:gd name="T0" fmla="*/ 0 w 456"/>
                <a:gd name="T1" fmla="*/ 0 h 432"/>
                <a:gd name="T2" fmla="*/ 432 w 456"/>
                <a:gd name="T3" fmla="*/ 14 h 432"/>
                <a:gd name="T4" fmla="*/ 144 w 456"/>
                <a:gd name="T5" fmla="*/ 68 h 432"/>
                <a:gd name="T6" fmla="*/ 432 w 456"/>
                <a:gd name="T7" fmla="*/ 123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grpFill/>
            <a:ln w="28575">
              <a:solidFill>
                <a:schemeClr val="hlink"/>
              </a:solidFill>
              <a:round/>
              <a:headEnd/>
              <a:tailEnd type="triangle" w="med" len="med"/>
            </a:ln>
          </p:spPr>
          <p:txBody>
            <a:bodyPr>
              <a:spAutoFit/>
            </a:bodyPr>
            <a:lstStyle/>
            <a:p>
              <a:endParaRPr lang="zh-CN" altLang="en-US"/>
            </a:p>
          </p:txBody>
        </p:sp>
        <p:sp>
          <p:nvSpPr>
            <p:cNvPr id="105510" name="Text Box 36"/>
            <p:cNvSpPr txBox="1">
              <a:spLocks noChangeArrowheads="1"/>
            </p:cNvSpPr>
            <p:nvPr/>
          </p:nvSpPr>
          <p:spPr bwMode="auto">
            <a:xfrm>
              <a:off x="1968" y="2112"/>
              <a:ext cx="672" cy="3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root</a:t>
              </a:r>
            </a:p>
          </p:txBody>
        </p:sp>
      </p:grpSp>
      <p:sp>
        <p:nvSpPr>
          <p:cNvPr id="105478" name="AutoShape 38"/>
          <p:cNvSpPr>
            <a:spLocks noChangeArrowheads="1"/>
          </p:cNvSpPr>
          <p:nvPr/>
        </p:nvSpPr>
        <p:spPr bwMode="auto">
          <a:xfrm>
            <a:off x="6934200" y="3505200"/>
            <a:ext cx="1905000" cy="990600"/>
          </a:xfrm>
          <a:prstGeom prst="wedgeEllipseCallout">
            <a:avLst>
              <a:gd name="adj1" fmla="val -147917"/>
              <a:gd name="adj2" fmla="val 31088"/>
            </a:avLst>
          </a:prstGeom>
          <a:solidFill>
            <a:schemeClr val="bg2"/>
          </a:solidFill>
          <a:ln w="9525">
            <a:solidFill>
              <a:schemeClr val="accent1"/>
            </a:solidFill>
            <a:miter lim="800000"/>
            <a:headEnd/>
            <a:tailEnd/>
          </a:ln>
        </p:spPr>
        <p:txBody>
          <a:bodyPr/>
          <a:lstStyle/>
          <a:p>
            <a:pPr algn="ctr"/>
            <a:endParaRPr lang="zh-CN" altLang="zh-CN" sz="2400"/>
          </a:p>
        </p:txBody>
      </p:sp>
      <p:sp>
        <p:nvSpPr>
          <p:cNvPr id="105479" name="AutoShape 39"/>
          <p:cNvSpPr>
            <a:spLocks noChangeArrowheads="1"/>
          </p:cNvSpPr>
          <p:nvPr/>
        </p:nvSpPr>
        <p:spPr bwMode="auto">
          <a:xfrm>
            <a:off x="7162800" y="4953000"/>
            <a:ext cx="1752600" cy="685800"/>
          </a:xfrm>
          <a:prstGeom prst="wedgeEllipseCallout">
            <a:avLst>
              <a:gd name="adj1" fmla="val -36685"/>
              <a:gd name="adj2" fmla="val 88889"/>
            </a:avLst>
          </a:prstGeom>
          <a:solidFill>
            <a:schemeClr val="bg2"/>
          </a:solidFill>
          <a:ln w="9525">
            <a:solidFill>
              <a:schemeClr val="accent1"/>
            </a:solidFill>
            <a:miter lim="800000"/>
            <a:headEnd/>
            <a:tailEnd/>
          </a:ln>
        </p:spPr>
        <p:txBody>
          <a:bodyPr/>
          <a:lstStyle/>
          <a:p>
            <a:pPr algn="ctr"/>
            <a:r>
              <a:rPr lang="zh-CN" altLang="en-US" sz="2400" dirty="0"/>
              <a:t>叶结点</a:t>
            </a:r>
          </a:p>
        </p:txBody>
      </p:sp>
      <p:sp>
        <p:nvSpPr>
          <p:cNvPr id="105480" name="AutoShape 40"/>
          <p:cNvSpPr>
            <a:spLocks noChangeArrowheads="1"/>
          </p:cNvSpPr>
          <p:nvPr/>
        </p:nvSpPr>
        <p:spPr bwMode="auto">
          <a:xfrm>
            <a:off x="6934200" y="3505200"/>
            <a:ext cx="1905000" cy="990600"/>
          </a:xfrm>
          <a:prstGeom prst="wedgeEllipseCallout">
            <a:avLst>
              <a:gd name="adj1" fmla="val -78000"/>
              <a:gd name="adj2" fmla="val 93588"/>
            </a:avLst>
          </a:prstGeom>
          <a:solidFill>
            <a:schemeClr val="bg2"/>
          </a:solidFill>
          <a:ln w="9525">
            <a:solidFill>
              <a:schemeClr val="accent1"/>
            </a:solidFill>
            <a:miter lim="800000"/>
            <a:headEnd/>
            <a:tailEnd/>
          </a:ln>
        </p:spPr>
        <p:txBody>
          <a:bodyPr/>
          <a:lstStyle/>
          <a:p>
            <a:pPr algn="ctr"/>
            <a:r>
              <a:rPr lang="zh-CN" altLang="en-US" sz="2400" dirty="0"/>
              <a:t>分支</a:t>
            </a:r>
          </a:p>
          <a:p>
            <a:pPr algn="ctr"/>
            <a:r>
              <a:rPr lang="zh-CN" altLang="en-US" sz="2400" dirty="0"/>
              <a:t>结点</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Line 36"/>
          <p:cNvSpPr>
            <a:spLocks noChangeShapeType="1"/>
          </p:cNvSpPr>
          <p:nvPr/>
        </p:nvSpPr>
        <p:spPr bwMode="auto">
          <a:xfrm>
            <a:off x="3636744" y="6147786"/>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2" name="Line 36"/>
          <p:cNvSpPr>
            <a:spLocks noChangeShapeType="1"/>
          </p:cNvSpPr>
          <p:nvPr/>
        </p:nvSpPr>
        <p:spPr bwMode="auto">
          <a:xfrm>
            <a:off x="5003417" y="6165304"/>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3" name="Line 36"/>
          <p:cNvSpPr>
            <a:spLocks noChangeShapeType="1"/>
          </p:cNvSpPr>
          <p:nvPr/>
        </p:nvSpPr>
        <p:spPr bwMode="auto">
          <a:xfrm>
            <a:off x="6300787" y="6147786"/>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4" name="Line 36"/>
          <p:cNvSpPr>
            <a:spLocks noChangeShapeType="1"/>
          </p:cNvSpPr>
          <p:nvPr/>
        </p:nvSpPr>
        <p:spPr bwMode="auto">
          <a:xfrm>
            <a:off x="1981200" y="6139027"/>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78210" name="Rectangle 2"/>
          <p:cNvSpPr>
            <a:spLocks noGrp="1" noChangeArrowheads="1"/>
          </p:cNvSpPr>
          <p:nvPr>
            <p:ph type="title"/>
          </p:nvPr>
        </p:nvSpPr>
        <p:spPr/>
        <p:txBody>
          <a:bodyPr/>
          <a:lstStyle/>
          <a:p>
            <a:pPr eaLnBrk="1" hangingPunct="1">
              <a:defRPr/>
            </a:pPr>
            <a:r>
              <a:rPr lang="en-US" altLang="zh-CN"/>
              <a:t>6) B+</a:t>
            </a:r>
            <a:r>
              <a:rPr lang="zh-CN" altLang="en-US"/>
              <a:t>树</a:t>
            </a:r>
          </a:p>
        </p:txBody>
      </p:sp>
      <p:sp>
        <p:nvSpPr>
          <p:cNvPr id="106500" name="Rectangle 3"/>
          <p:cNvSpPr>
            <a:spLocks noGrp="1" noChangeArrowheads="1"/>
          </p:cNvSpPr>
          <p:nvPr>
            <p:ph idx="1"/>
          </p:nvPr>
        </p:nvSpPr>
        <p:spPr/>
        <p:txBody>
          <a:bodyPr/>
          <a:lstStyle/>
          <a:p>
            <a:pPr eaLnBrk="1" hangingPunct="1">
              <a:lnSpc>
                <a:spcPct val="105000"/>
              </a:lnSpc>
              <a:spcBef>
                <a:spcPct val="10000"/>
              </a:spcBef>
            </a:pPr>
            <a:r>
              <a:rPr lang="en-US" altLang="zh-CN" dirty="0">
                <a:solidFill>
                  <a:srgbClr val="FF0000"/>
                </a:solidFill>
              </a:rPr>
              <a:t>(4) </a:t>
            </a:r>
            <a:r>
              <a:rPr lang="zh-CN" altLang="en-US" dirty="0">
                <a:solidFill>
                  <a:srgbClr val="FF0000"/>
                </a:solidFill>
              </a:rPr>
              <a:t>有 </a:t>
            </a:r>
            <a:r>
              <a:rPr lang="en-US" altLang="zh-CN" dirty="0">
                <a:solidFill>
                  <a:srgbClr val="FF0000"/>
                </a:solidFill>
              </a:rPr>
              <a:t>n </a:t>
            </a:r>
            <a:r>
              <a:rPr lang="zh-CN" altLang="en-US" dirty="0">
                <a:solidFill>
                  <a:srgbClr val="FF0000"/>
                </a:solidFill>
              </a:rPr>
              <a:t>棵子树的结点有 </a:t>
            </a:r>
            <a:r>
              <a:rPr lang="en-US" altLang="zh-CN" dirty="0">
                <a:solidFill>
                  <a:srgbClr val="FF0000"/>
                </a:solidFill>
              </a:rPr>
              <a:t>n </a:t>
            </a:r>
            <a:r>
              <a:rPr lang="zh-CN" altLang="en-US" dirty="0">
                <a:solidFill>
                  <a:srgbClr val="FF0000"/>
                </a:solidFill>
              </a:rPr>
              <a:t>个关键字</a:t>
            </a:r>
            <a:r>
              <a:rPr lang="en-US" altLang="zh-CN" dirty="0"/>
              <a:t>, </a:t>
            </a:r>
            <a:r>
              <a:rPr lang="zh-CN" altLang="en-US" dirty="0"/>
              <a:t>每个结点包含：</a:t>
            </a:r>
            <a:r>
              <a:rPr lang="en-US" altLang="zh-CN" dirty="0"/>
              <a:t>( </a:t>
            </a:r>
            <a:r>
              <a:rPr lang="en-US" altLang="zh-CN" i="1" dirty="0"/>
              <a:t>n</a:t>
            </a:r>
            <a:r>
              <a:rPr lang="en-US" altLang="zh-CN" dirty="0"/>
              <a:t>,  </a:t>
            </a:r>
            <a:r>
              <a:rPr lang="en-US" altLang="zh-CN" i="1" dirty="0"/>
              <a:t>k</a:t>
            </a:r>
            <a:r>
              <a:rPr lang="en-US" altLang="zh-CN" baseline="-25000" dirty="0"/>
              <a:t>1</a:t>
            </a:r>
            <a:r>
              <a:rPr lang="en-US" altLang="zh-CN" dirty="0"/>
              <a:t>,  </a:t>
            </a:r>
            <a:r>
              <a:rPr lang="en-US" altLang="zh-CN" i="1" dirty="0">
                <a:solidFill>
                  <a:srgbClr val="FF0000"/>
                </a:solidFill>
              </a:rPr>
              <a:t>a</a:t>
            </a:r>
            <a:r>
              <a:rPr lang="en-US" altLang="zh-CN" baseline="-25000" dirty="0">
                <a:solidFill>
                  <a:srgbClr val="FF0000"/>
                </a:solidFill>
              </a:rPr>
              <a:t>1</a:t>
            </a:r>
            <a:r>
              <a:rPr lang="en-US" altLang="zh-CN" dirty="0"/>
              <a:t>,  </a:t>
            </a:r>
            <a:r>
              <a:rPr lang="en-US" altLang="zh-CN" i="1" dirty="0"/>
              <a:t>k</a:t>
            </a:r>
            <a:r>
              <a:rPr lang="en-US" altLang="zh-CN" baseline="-25000" dirty="0"/>
              <a:t>2</a:t>
            </a:r>
            <a:r>
              <a:rPr lang="en-US" altLang="zh-CN" dirty="0"/>
              <a:t>,  </a:t>
            </a:r>
            <a:r>
              <a:rPr lang="en-US" altLang="zh-CN" i="1" dirty="0">
                <a:solidFill>
                  <a:srgbClr val="FF0000"/>
                </a:solidFill>
              </a:rPr>
              <a:t>a</a:t>
            </a:r>
            <a:r>
              <a:rPr lang="en-US" altLang="zh-CN" baseline="-25000" dirty="0">
                <a:solidFill>
                  <a:srgbClr val="FF0000"/>
                </a:solidFill>
              </a:rPr>
              <a:t>2</a:t>
            </a:r>
            <a:r>
              <a:rPr lang="en-US" altLang="zh-CN" dirty="0"/>
              <a:t>,  …… ,  </a:t>
            </a:r>
            <a:r>
              <a:rPr lang="en-US" altLang="zh-CN" i="1" dirty="0" err="1"/>
              <a:t>k</a:t>
            </a:r>
            <a:r>
              <a:rPr lang="en-US" altLang="zh-CN" baseline="-25000" dirty="0" err="1"/>
              <a:t>n</a:t>
            </a:r>
            <a:r>
              <a:rPr lang="en-US" altLang="zh-CN" dirty="0"/>
              <a:t>,  </a:t>
            </a:r>
            <a:r>
              <a:rPr lang="en-US" altLang="zh-CN" i="1" dirty="0">
                <a:solidFill>
                  <a:srgbClr val="FF0000"/>
                </a:solidFill>
              </a:rPr>
              <a:t>a</a:t>
            </a:r>
            <a:r>
              <a:rPr lang="en-US" altLang="zh-CN" baseline="-25000" dirty="0">
                <a:solidFill>
                  <a:srgbClr val="FF0000"/>
                </a:solidFill>
              </a:rPr>
              <a:t>n</a:t>
            </a:r>
            <a:r>
              <a:rPr lang="en-US" altLang="zh-CN" dirty="0"/>
              <a:t> ) ,  </a:t>
            </a:r>
            <a:r>
              <a:rPr lang="zh-CN" altLang="en-US" dirty="0"/>
              <a:t>其中</a:t>
            </a:r>
            <a:r>
              <a:rPr lang="en-US" altLang="zh-CN" dirty="0"/>
              <a:t>, </a:t>
            </a:r>
            <a:endParaRPr lang="zh-CN" altLang="en-US" dirty="0"/>
          </a:p>
          <a:p>
            <a:pPr lvl="1" eaLnBrk="1" hangingPunct="1">
              <a:lnSpc>
                <a:spcPct val="105000"/>
              </a:lnSpc>
              <a:spcBef>
                <a:spcPct val="10000"/>
              </a:spcBef>
            </a:pPr>
            <a:r>
              <a:rPr lang="zh-CN" altLang="en-US" dirty="0"/>
              <a:t> </a:t>
            </a:r>
            <a:r>
              <a:rPr lang="en-US" altLang="zh-CN" i="1" dirty="0" err="1"/>
              <a:t>k</a:t>
            </a:r>
            <a:r>
              <a:rPr lang="en-US" altLang="zh-CN" i="1" baseline="-25000" dirty="0" err="1"/>
              <a:t>i</a:t>
            </a:r>
            <a:r>
              <a:rPr lang="en-US" altLang="zh-CN" baseline="-25000" dirty="0"/>
              <a:t> </a:t>
            </a:r>
            <a:r>
              <a:rPr lang="zh-CN" altLang="en-US" dirty="0"/>
              <a:t>为关键字</a:t>
            </a:r>
            <a:r>
              <a:rPr lang="en-US" altLang="zh-CN" dirty="0"/>
              <a:t>, </a:t>
            </a:r>
            <a:r>
              <a:rPr lang="zh-CN" altLang="en-US" dirty="0"/>
              <a:t>且 </a:t>
            </a:r>
            <a:r>
              <a:rPr lang="en-US" altLang="zh-CN" i="1" dirty="0" err="1"/>
              <a:t>k</a:t>
            </a:r>
            <a:r>
              <a:rPr lang="en-US" altLang="zh-CN" i="1" baseline="-25000" dirty="0" err="1"/>
              <a:t>i</a:t>
            </a:r>
            <a:r>
              <a:rPr lang="en-US" altLang="zh-CN" dirty="0"/>
              <a:t>&lt;</a:t>
            </a:r>
            <a:r>
              <a:rPr lang="en-US" altLang="zh-CN" i="1" dirty="0"/>
              <a:t>k</a:t>
            </a:r>
            <a:r>
              <a:rPr lang="en-US" altLang="zh-CN" i="1" baseline="-25000" dirty="0"/>
              <a:t>i</a:t>
            </a:r>
            <a:r>
              <a:rPr lang="en-US" altLang="zh-CN" baseline="-25000" dirty="0"/>
              <a:t>+1</a:t>
            </a:r>
            <a:r>
              <a:rPr lang="zh-CN" altLang="en-US" dirty="0"/>
              <a:t>；</a:t>
            </a:r>
          </a:p>
          <a:p>
            <a:pPr lvl="1" eaLnBrk="1" hangingPunct="1">
              <a:lnSpc>
                <a:spcPct val="105000"/>
              </a:lnSpc>
              <a:spcBef>
                <a:spcPct val="10000"/>
              </a:spcBef>
            </a:pPr>
            <a:r>
              <a:rPr lang="en-US" altLang="zh-CN" i="1" dirty="0" err="1">
                <a:solidFill>
                  <a:srgbClr val="FF0000"/>
                </a:solidFill>
              </a:rPr>
              <a:t>a</a:t>
            </a:r>
            <a:r>
              <a:rPr lang="en-US" altLang="zh-CN" i="1" baseline="-25000" dirty="0" err="1">
                <a:solidFill>
                  <a:srgbClr val="FF0000"/>
                </a:solidFill>
              </a:rPr>
              <a:t>i</a:t>
            </a:r>
            <a:r>
              <a:rPr lang="en-US" altLang="zh-CN" baseline="-25000" dirty="0">
                <a:solidFill>
                  <a:srgbClr val="FF0000"/>
                </a:solidFill>
              </a:rPr>
              <a:t> </a:t>
            </a:r>
            <a:r>
              <a:rPr lang="zh-CN" altLang="en-US" dirty="0"/>
              <a:t>为指向子树根结点的指针</a:t>
            </a:r>
            <a:r>
              <a:rPr lang="en-US" altLang="zh-CN" dirty="0"/>
              <a:t>, </a:t>
            </a:r>
            <a:r>
              <a:rPr lang="zh-CN" altLang="en-US" dirty="0"/>
              <a:t>且指针 </a:t>
            </a:r>
            <a:r>
              <a:rPr lang="en-US" altLang="zh-CN" i="1" dirty="0" err="1">
                <a:solidFill>
                  <a:srgbClr val="FF0000"/>
                </a:solidFill>
              </a:rPr>
              <a:t>a</a:t>
            </a:r>
            <a:r>
              <a:rPr lang="en-US" altLang="zh-CN" i="1" baseline="-25000" dirty="0" err="1">
                <a:solidFill>
                  <a:srgbClr val="FF0000"/>
                </a:solidFill>
              </a:rPr>
              <a:t>i</a:t>
            </a:r>
            <a:r>
              <a:rPr lang="en-US" altLang="zh-CN" dirty="0">
                <a:solidFill>
                  <a:srgbClr val="FF0000"/>
                </a:solidFill>
              </a:rPr>
              <a:t> </a:t>
            </a:r>
            <a:r>
              <a:rPr lang="zh-CN" altLang="en-US" dirty="0"/>
              <a:t>所指子树中所有结点的关键字均小于等于</a:t>
            </a:r>
            <a:r>
              <a:rPr lang="en-US" altLang="zh-CN" i="1" dirty="0" err="1"/>
              <a:t>k</a:t>
            </a:r>
            <a:r>
              <a:rPr lang="en-US" altLang="zh-CN" i="1" baseline="-25000" dirty="0" err="1"/>
              <a:t>i</a:t>
            </a:r>
            <a:r>
              <a:rPr lang="zh-CN" altLang="en-US" dirty="0"/>
              <a:t>。</a:t>
            </a:r>
          </a:p>
          <a:p>
            <a:pPr eaLnBrk="1" hangingPunct="1"/>
            <a:endParaRPr lang="en-US" altLang="zh-CN" dirty="0"/>
          </a:p>
        </p:txBody>
      </p:sp>
      <p:sp>
        <p:nvSpPr>
          <p:cNvPr id="41" name="灯片编号占位符 5"/>
          <p:cNvSpPr>
            <a:spLocks noGrp="1"/>
          </p:cNvSpPr>
          <p:nvPr>
            <p:ph type="sldNum" sz="quarter" idx="11"/>
          </p:nvPr>
        </p:nvSpPr>
        <p:spPr/>
        <p:txBody>
          <a:bodyPr/>
          <a:lstStyle/>
          <a:p>
            <a:pPr>
              <a:defRPr/>
            </a:pPr>
            <a:fld id="{7117ACE3-94CE-4204-9290-F83AADCF08C8}" type="slidenum">
              <a:rPr lang="en-US" altLang="zh-CN"/>
              <a:pPr>
                <a:defRPr/>
              </a:pPr>
              <a:t>129</a:t>
            </a:fld>
            <a:endParaRPr lang="en-US" altLang="zh-CN"/>
          </a:p>
        </p:txBody>
      </p:sp>
      <p:sp>
        <p:nvSpPr>
          <p:cNvPr id="478243" name="AutoShape 35"/>
          <p:cNvSpPr>
            <a:spLocks noChangeArrowheads="1"/>
          </p:cNvSpPr>
          <p:nvPr/>
        </p:nvSpPr>
        <p:spPr bwMode="auto">
          <a:xfrm>
            <a:off x="457200" y="0"/>
            <a:ext cx="2590800" cy="990600"/>
          </a:xfrm>
          <a:prstGeom prst="wedgeEllipseCallout">
            <a:avLst>
              <a:gd name="adj1" fmla="val 23528"/>
              <a:gd name="adj2" fmla="val 90866"/>
            </a:avLst>
          </a:prstGeom>
          <a:solidFill>
            <a:schemeClr val="bg2"/>
          </a:solidFill>
          <a:ln w="9525">
            <a:solidFill>
              <a:schemeClr val="accent1"/>
            </a:solidFill>
            <a:miter lim="800000"/>
            <a:headEnd/>
            <a:tailEnd/>
          </a:ln>
        </p:spPr>
        <p:txBody>
          <a:bodyPr/>
          <a:lstStyle/>
          <a:p>
            <a:pPr algn="ctr"/>
            <a:r>
              <a:rPr lang="zh-CN" altLang="en-US" sz="2400" dirty="0"/>
              <a:t>与</a:t>
            </a:r>
            <a:r>
              <a:rPr lang="en-US" altLang="zh-CN" sz="2400" dirty="0"/>
              <a:t>B-</a:t>
            </a:r>
            <a:r>
              <a:rPr lang="zh-CN" altLang="en-US" sz="2400" dirty="0"/>
              <a:t>树的第一个区别</a:t>
            </a:r>
          </a:p>
        </p:txBody>
      </p:sp>
      <p:grpSp>
        <p:nvGrpSpPr>
          <p:cNvPr id="106502" name="Group 38"/>
          <p:cNvGrpSpPr>
            <a:grpSpLocks/>
          </p:cNvGrpSpPr>
          <p:nvPr/>
        </p:nvGrpSpPr>
        <p:grpSpPr bwMode="auto">
          <a:xfrm>
            <a:off x="1033463" y="3352800"/>
            <a:ext cx="7196137" cy="3276600"/>
            <a:chOff x="651" y="2112"/>
            <a:chExt cx="4533" cy="2064"/>
          </a:xfrm>
          <a:solidFill>
            <a:schemeClr val="accent1">
              <a:lumMod val="20000"/>
              <a:lumOff val="80000"/>
            </a:schemeClr>
          </a:solidFill>
        </p:grpSpPr>
        <p:sp>
          <p:nvSpPr>
            <p:cNvPr id="106507" name="Line 40"/>
            <p:cNvSpPr>
              <a:spLocks noChangeShapeType="1"/>
            </p:cNvSpPr>
            <p:nvPr/>
          </p:nvSpPr>
          <p:spPr bwMode="auto">
            <a:xfrm>
              <a:off x="864"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08" name="Line 41"/>
            <p:cNvSpPr>
              <a:spLocks noChangeShapeType="1"/>
            </p:cNvSpPr>
            <p:nvPr/>
          </p:nvSpPr>
          <p:spPr bwMode="auto">
            <a:xfrm>
              <a:off x="120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09" name="Line 42"/>
            <p:cNvSpPr>
              <a:spLocks noChangeShapeType="1"/>
            </p:cNvSpPr>
            <p:nvPr/>
          </p:nvSpPr>
          <p:spPr bwMode="auto">
            <a:xfrm>
              <a:off x="168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0" name="Line 43"/>
            <p:cNvSpPr>
              <a:spLocks noChangeShapeType="1"/>
            </p:cNvSpPr>
            <p:nvPr/>
          </p:nvSpPr>
          <p:spPr bwMode="auto">
            <a:xfrm>
              <a:off x="1968"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1" name="Line 44"/>
            <p:cNvSpPr>
              <a:spLocks noChangeShapeType="1"/>
            </p:cNvSpPr>
            <p:nvPr/>
          </p:nvSpPr>
          <p:spPr bwMode="auto">
            <a:xfrm>
              <a:off x="273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2" name="Line 45"/>
            <p:cNvSpPr>
              <a:spLocks noChangeShapeType="1"/>
            </p:cNvSpPr>
            <p:nvPr/>
          </p:nvSpPr>
          <p:spPr bwMode="auto">
            <a:xfrm>
              <a:off x="3072"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3" name="Line 46"/>
            <p:cNvSpPr>
              <a:spLocks noChangeShapeType="1"/>
            </p:cNvSpPr>
            <p:nvPr/>
          </p:nvSpPr>
          <p:spPr bwMode="auto">
            <a:xfrm>
              <a:off x="360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4" name="Line 47"/>
            <p:cNvSpPr>
              <a:spLocks noChangeShapeType="1"/>
            </p:cNvSpPr>
            <p:nvPr/>
          </p:nvSpPr>
          <p:spPr bwMode="auto">
            <a:xfrm>
              <a:off x="393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5" name="Line 48"/>
            <p:cNvSpPr>
              <a:spLocks noChangeShapeType="1"/>
            </p:cNvSpPr>
            <p:nvPr/>
          </p:nvSpPr>
          <p:spPr bwMode="auto">
            <a:xfrm>
              <a:off x="441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6" name="Line 49"/>
            <p:cNvSpPr>
              <a:spLocks noChangeShapeType="1"/>
            </p:cNvSpPr>
            <p:nvPr/>
          </p:nvSpPr>
          <p:spPr bwMode="auto">
            <a:xfrm>
              <a:off x="468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7" name="Line 50"/>
            <p:cNvSpPr>
              <a:spLocks noChangeShapeType="1"/>
            </p:cNvSpPr>
            <p:nvPr/>
          </p:nvSpPr>
          <p:spPr bwMode="auto">
            <a:xfrm>
              <a:off x="4944"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8" name="Line 51"/>
            <p:cNvSpPr>
              <a:spLocks noChangeShapeType="1"/>
            </p:cNvSpPr>
            <p:nvPr/>
          </p:nvSpPr>
          <p:spPr bwMode="auto">
            <a:xfrm>
              <a:off x="225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106519" name="Line 52"/>
            <p:cNvSpPr>
              <a:spLocks noChangeShapeType="1"/>
            </p:cNvSpPr>
            <p:nvPr/>
          </p:nvSpPr>
          <p:spPr bwMode="auto">
            <a:xfrm>
              <a:off x="3072" y="2744"/>
              <a:ext cx="672" cy="528"/>
            </a:xfrm>
            <a:prstGeom prst="line">
              <a:avLst/>
            </a:prstGeom>
            <a:grpFill/>
            <a:ln w="38100">
              <a:solidFill>
                <a:srgbClr val="A50021"/>
              </a:solidFill>
              <a:round/>
              <a:headEnd/>
              <a:tailEnd/>
            </a:ln>
          </p:spPr>
          <p:txBody>
            <a:bodyPr>
              <a:spAutoFit/>
            </a:bodyPr>
            <a:lstStyle/>
            <a:p>
              <a:endParaRPr lang="zh-CN" altLang="en-US"/>
            </a:p>
          </p:txBody>
        </p:sp>
        <p:sp>
          <p:nvSpPr>
            <p:cNvPr id="106520" name="Line 53"/>
            <p:cNvSpPr>
              <a:spLocks noChangeShapeType="1"/>
            </p:cNvSpPr>
            <p:nvPr/>
          </p:nvSpPr>
          <p:spPr bwMode="auto">
            <a:xfrm flipH="1">
              <a:off x="2016" y="2792"/>
              <a:ext cx="624" cy="480"/>
            </a:xfrm>
            <a:prstGeom prst="line">
              <a:avLst/>
            </a:prstGeom>
            <a:grpFill/>
            <a:ln w="38100">
              <a:solidFill>
                <a:srgbClr val="A50021"/>
              </a:solidFill>
              <a:round/>
              <a:headEnd/>
              <a:tailEnd/>
            </a:ln>
          </p:spPr>
          <p:txBody>
            <a:bodyPr>
              <a:spAutoFit/>
            </a:bodyPr>
            <a:lstStyle/>
            <a:p>
              <a:endParaRPr lang="zh-CN" altLang="en-US"/>
            </a:p>
          </p:txBody>
        </p:sp>
        <p:sp>
          <p:nvSpPr>
            <p:cNvPr id="106521" name="Oval 54"/>
            <p:cNvSpPr>
              <a:spLocks noChangeArrowheads="1"/>
            </p:cNvSpPr>
            <p:nvPr/>
          </p:nvSpPr>
          <p:spPr bwMode="auto">
            <a:xfrm>
              <a:off x="2496" y="2552"/>
              <a:ext cx="74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59 97</a:t>
              </a:r>
            </a:p>
          </p:txBody>
        </p:sp>
        <p:sp>
          <p:nvSpPr>
            <p:cNvPr id="106522" name="Line 55"/>
            <p:cNvSpPr>
              <a:spLocks noChangeShapeType="1"/>
            </p:cNvSpPr>
            <p:nvPr/>
          </p:nvSpPr>
          <p:spPr bwMode="auto">
            <a:xfrm flipH="1">
              <a:off x="2016" y="3272"/>
              <a:ext cx="0" cy="576"/>
            </a:xfrm>
            <a:prstGeom prst="line">
              <a:avLst/>
            </a:prstGeom>
            <a:grpFill/>
            <a:ln w="38100">
              <a:solidFill>
                <a:srgbClr val="A50021"/>
              </a:solidFill>
              <a:round/>
              <a:headEnd/>
              <a:tailEnd/>
            </a:ln>
          </p:spPr>
          <p:txBody>
            <a:bodyPr>
              <a:spAutoFit/>
            </a:bodyPr>
            <a:lstStyle/>
            <a:p>
              <a:endParaRPr lang="zh-CN" altLang="en-US"/>
            </a:p>
          </p:txBody>
        </p:sp>
        <p:sp>
          <p:nvSpPr>
            <p:cNvPr id="106523" name="Line 56"/>
            <p:cNvSpPr>
              <a:spLocks noChangeShapeType="1"/>
            </p:cNvSpPr>
            <p:nvPr/>
          </p:nvSpPr>
          <p:spPr bwMode="auto">
            <a:xfrm flipH="1">
              <a:off x="1152" y="3320"/>
              <a:ext cx="628" cy="432"/>
            </a:xfrm>
            <a:prstGeom prst="line">
              <a:avLst/>
            </a:prstGeom>
            <a:grpFill/>
            <a:ln w="38100">
              <a:solidFill>
                <a:srgbClr val="A50021"/>
              </a:solidFill>
              <a:round/>
              <a:headEnd/>
              <a:tailEnd/>
            </a:ln>
          </p:spPr>
          <p:txBody>
            <a:bodyPr>
              <a:spAutoFit/>
            </a:bodyPr>
            <a:lstStyle/>
            <a:p>
              <a:endParaRPr lang="zh-CN" altLang="en-US"/>
            </a:p>
          </p:txBody>
        </p:sp>
        <p:sp>
          <p:nvSpPr>
            <p:cNvPr id="106524" name="Line 57"/>
            <p:cNvSpPr>
              <a:spLocks noChangeShapeType="1"/>
            </p:cNvSpPr>
            <p:nvPr/>
          </p:nvSpPr>
          <p:spPr bwMode="auto">
            <a:xfrm>
              <a:off x="2208" y="3272"/>
              <a:ext cx="624" cy="528"/>
            </a:xfrm>
            <a:prstGeom prst="line">
              <a:avLst/>
            </a:prstGeom>
            <a:grpFill/>
            <a:ln w="38100">
              <a:solidFill>
                <a:srgbClr val="A50021"/>
              </a:solidFill>
              <a:round/>
              <a:headEnd/>
              <a:tailEnd/>
            </a:ln>
          </p:spPr>
          <p:txBody>
            <a:bodyPr>
              <a:spAutoFit/>
            </a:bodyPr>
            <a:lstStyle/>
            <a:p>
              <a:endParaRPr lang="zh-CN" altLang="en-US"/>
            </a:p>
          </p:txBody>
        </p:sp>
        <p:sp>
          <p:nvSpPr>
            <p:cNvPr id="106525" name="Line 58"/>
            <p:cNvSpPr>
              <a:spLocks noChangeShapeType="1"/>
            </p:cNvSpPr>
            <p:nvPr/>
          </p:nvSpPr>
          <p:spPr bwMode="auto">
            <a:xfrm>
              <a:off x="4032" y="3320"/>
              <a:ext cx="624" cy="528"/>
            </a:xfrm>
            <a:prstGeom prst="line">
              <a:avLst/>
            </a:prstGeom>
            <a:grpFill/>
            <a:ln w="38100">
              <a:solidFill>
                <a:srgbClr val="A50021"/>
              </a:solidFill>
              <a:round/>
              <a:headEnd/>
              <a:tailEnd/>
            </a:ln>
          </p:spPr>
          <p:txBody>
            <a:bodyPr>
              <a:spAutoFit/>
            </a:bodyPr>
            <a:lstStyle/>
            <a:p>
              <a:endParaRPr lang="zh-CN" altLang="en-US"/>
            </a:p>
          </p:txBody>
        </p:sp>
        <p:sp>
          <p:nvSpPr>
            <p:cNvPr id="106526" name="Line 59"/>
            <p:cNvSpPr>
              <a:spLocks noChangeShapeType="1"/>
            </p:cNvSpPr>
            <p:nvPr/>
          </p:nvSpPr>
          <p:spPr bwMode="auto">
            <a:xfrm flipH="1">
              <a:off x="3696" y="3272"/>
              <a:ext cx="192" cy="528"/>
            </a:xfrm>
            <a:prstGeom prst="line">
              <a:avLst/>
            </a:prstGeom>
            <a:grpFill/>
            <a:ln w="38100">
              <a:solidFill>
                <a:srgbClr val="A50021"/>
              </a:solidFill>
              <a:round/>
              <a:headEnd/>
              <a:tailEnd/>
            </a:ln>
          </p:spPr>
          <p:txBody>
            <a:bodyPr>
              <a:spAutoFit/>
            </a:bodyPr>
            <a:lstStyle/>
            <a:p>
              <a:endParaRPr lang="zh-CN" altLang="en-US"/>
            </a:p>
          </p:txBody>
        </p:sp>
        <p:sp>
          <p:nvSpPr>
            <p:cNvPr id="106527" name="Oval 60"/>
            <p:cNvSpPr>
              <a:spLocks noChangeArrowheads="1"/>
            </p:cNvSpPr>
            <p:nvPr/>
          </p:nvSpPr>
          <p:spPr bwMode="auto">
            <a:xfrm>
              <a:off x="1488" y="3080"/>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15 44 59</a:t>
              </a:r>
            </a:p>
          </p:txBody>
        </p:sp>
        <p:sp>
          <p:nvSpPr>
            <p:cNvPr id="106528" name="Oval 61"/>
            <p:cNvSpPr>
              <a:spLocks noChangeArrowheads="1"/>
            </p:cNvSpPr>
            <p:nvPr/>
          </p:nvSpPr>
          <p:spPr bwMode="auto">
            <a:xfrm>
              <a:off x="3504" y="3080"/>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72  97</a:t>
              </a:r>
            </a:p>
          </p:txBody>
        </p:sp>
        <p:sp>
          <p:nvSpPr>
            <p:cNvPr id="106529" name="Oval 62"/>
            <p:cNvSpPr>
              <a:spLocks noChangeArrowheads="1"/>
            </p:cNvSpPr>
            <p:nvPr/>
          </p:nvSpPr>
          <p:spPr bwMode="auto">
            <a:xfrm>
              <a:off x="651"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10  15</a:t>
              </a:r>
            </a:p>
          </p:txBody>
        </p:sp>
        <p:sp>
          <p:nvSpPr>
            <p:cNvPr id="106530" name="Oval 63"/>
            <p:cNvSpPr>
              <a:spLocks noChangeArrowheads="1"/>
            </p:cNvSpPr>
            <p:nvPr/>
          </p:nvSpPr>
          <p:spPr bwMode="auto">
            <a:xfrm>
              <a:off x="2540"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51 59</a:t>
              </a:r>
            </a:p>
          </p:txBody>
        </p:sp>
        <p:sp>
          <p:nvSpPr>
            <p:cNvPr id="106531" name="Oval 64"/>
            <p:cNvSpPr>
              <a:spLocks noChangeArrowheads="1"/>
            </p:cNvSpPr>
            <p:nvPr/>
          </p:nvSpPr>
          <p:spPr bwMode="auto">
            <a:xfrm>
              <a:off x="1503" y="3704"/>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21 37 44</a:t>
              </a:r>
            </a:p>
          </p:txBody>
        </p:sp>
        <p:sp>
          <p:nvSpPr>
            <p:cNvPr id="106532" name="Oval 65"/>
            <p:cNvSpPr>
              <a:spLocks noChangeArrowheads="1"/>
            </p:cNvSpPr>
            <p:nvPr/>
          </p:nvSpPr>
          <p:spPr bwMode="auto">
            <a:xfrm>
              <a:off x="3371"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68 72</a:t>
              </a:r>
            </a:p>
          </p:txBody>
        </p:sp>
        <p:sp>
          <p:nvSpPr>
            <p:cNvPr id="106533" name="Oval 66"/>
            <p:cNvSpPr>
              <a:spLocks noChangeArrowheads="1"/>
            </p:cNvSpPr>
            <p:nvPr/>
          </p:nvSpPr>
          <p:spPr bwMode="auto">
            <a:xfrm>
              <a:off x="4224" y="3704"/>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85 91 97</a:t>
              </a:r>
            </a:p>
          </p:txBody>
        </p:sp>
        <p:sp>
          <p:nvSpPr>
            <p:cNvPr id="106534" name="Freeform 67"/>
            <p:cNvSpPr>
              <a:spLocks/>
            </p:cNvSpPr>
            <p:nvPr/>
          </p:nvSpPr>
          <p:spPr bwMode="auto">
            <a:xfrm>
              <a:off x="2352" y="2208"/>
              <a:ext cx="456" cy="336"/>
            </a:xfrm>
            <a:custGeom>
              <a:avLst/>
              <a:gdLst>
                <a:gd name="T0" fmla="*/ 0 w 456"/>
                <a:gd name="T1" fmla="*/ 0 h 432"/>
                <a:gd name="T2" fmla="*/ 432 w 456"/>
                <a:gd name="T3" fmla="*/ 14 h 432"/>
                <a:gd name="T4" fmla="*/ 144 w 456"/>
                <a:gd name="T5" fmla="*/ 68 h 432"/>
                <a:gd name="T6" fmla="*/ 432 w 456"/>
                <a:gd name="T7" fmla="*/ 123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grpFill/>
            <a:ln w="28575">
              <a:solidFill>
                <a:schemeClr val="hlink"/>
              </a:solidFill>
              <a:round/>
              <a:headEnd/>
              <a:tailEnd type="triangle" w="med" len="med"/>
            </a:ln>
          </p:spPr>
          <p:txBody>
            <a:bodyPr>
              <a:spAutoFit/>
            </a:bodyPr>
            <a:lstStyle/>
            <a:p>
              <a:endParaRPr lang="zh-CN" altLang="en-US"/>
            </a:p>
          </p:txBody>
        </p:sp>
        <p:sp>
          <p:nvSpPr>
            <p:cNvPr id="106535" name="Text Box 68"/>
            <p:cNvSpPr txBox="1">
              <a:spLocks noChangeArrowheads="1"/>
            </p:cNvSpPr>
            <p:nvPr/>
          </p:nvSpPr>
          <p:spPr bwMode="auto">
            <a:xfrm>
              <a:off x="1968" y="2112"/>
              <a:ext cx="672" cy="3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root</a:t>
              </a:r>
            </a:p>
          </p:txBody>
        </p:sp>
      </p:grpSp>
      <p:sp>
        <p:nvSpPr>
          <p:cNvPr id="106503" name="AutoShape 69"/>
          <p:cNvSpPr>
            <a:spLocks noChangeArrowheads="1"/>
          </p:cNvSpPr>
          <p:nvPr/>
        </p:nvSpPr>
        <p:spPr bwMode="auto">
          <a:xfrm>
            <a:off x="6934200" y="3505200"/>
            <a:ext cx="1905000" cy="990600"/>
          </a:xfrm>
          <a:prstGeom prst="wedgeEllipseCallout">
            <a:avLst>
              <a:gd name="adj1" fmla="val -147917"/>
              <a:gd name="adj2" fmla="val 31088"/>
            </a:avLst>
          </a:prstGeom>
          <a:solidFill>
            <a:schemeClr val="bg2"/>
          </a:solidFill>
          <a:ln w="9525">
            <a:solidFill>
              <a:schemeClr val="accent1"/>
            </a:solidFill>
            <a:miter lim="800000"/>
            <a:headEnd/>
            <a:tailEnd/>
          </a:ln>
        </p:spPr>
        <p:txBody>
          <a:bodyPr/>
          <a:lstStyle/>
          <a:p>
            <a:pPr algn="ctr"/>
            <a:endParaRPr lang="zh-CN" altLang="zh-CN" sz="2400"/>
          </a:p>
        </p:txBody>
      </p:sp>
      <p:sp>
        <p:nvSpPr>
          <p:cNvPr id="106504" name="AutoShape 70"/>
          <p:cNvSpPr>
            <a:spLocks noChangeArrowheads="1"/>
          </p:cNvSpPr>
          <p:nvPr/>
        </p:nvSpPr>
        <p:spPr bwMode="auto">
          <a:xfrm>
            <a:off x="7162800" y="4953000"/>
            <a:ext cx="1752600" cy="685800"/>
          </a:xfrm>
          <a:prstGeom prst="wedgeEllipseCallout">
            <a:avLst>
              <a:gd name="adj1" fmla="val -36685"/>
              <a:gd name="adj2" fmla="val 88889"/>
            </a:avLst>
          </a:prstGeom>
          <a:solidFill>
            <a:schemeClr val="bg2"/>
          </a:solidFill>
          <a:ln w="9525">
            <a:solidFill>
              <a:schemeClr val="accent1"/>
            </a:solidFill>
            <a:miter lim="800000"/>
            <a:headEnd/>
            <a:tailEnd/>
          </a:ln>
        </p:spPr>
        <p:txBody>
          <a:bodyPr/>
          <a:lstStyle/>
          <a:p>
            <a:pPr algn="ctr"/>
            <a:r>
              <a:rPr lang="zh-CN" altLang="en-US" sz="2400" dirty="0"/>
              <a:t>叶结点</a:t>
            </a:r>
          </a:p>
        </p:txBody>
      </p:sp>
      <p:sp>
        <p:nvSpPr>
          <p:cNvPr id="106505" name="AutoShape 71"/>
          <p:cNvSpPr>
            <a:spLocks noChangeArrowheads="1"/>
          </p:cNvSpPr>
          <p:nvPr/>
        </p:nvSpPr>
        <p:spPr bwMode="auto">
          <a:xfrm>
            <a:off x="6934200" y="3505200"/>
            <a:ext cx="1905000" cy="990600"/>
          </a:xfrm>
          <a:prstGeom prst="wedgeEllipseCallout">
            <a:avLst>
              <a:gd name="adj1" fmla="val -78000"/>
              <a:gd name="adj2" fmla="val 93588"/>
            </a:avLst>
          </a:prstGeom>
          <a:solidFill>
            <a:schemeClr val="bg2"/>
          </a:solidFill>
          <a:ln w="9525">
            <a:solidFill>
              <a:schemeClr val="accent1"/>
            </a:solidFill>
            <a:miter lim="800000"/>
            <a:headEnd/>
            <a:tailEnd/>
          </a:ln>
        </p:spPr>
        <p:txBody>
          <a:bodyPr/>
          <a:lstStyle/>
          <a:p>
            <a:pPr algn="ctr"/>
            <a:r>
              <a:rPr lang="zh-CN" altLang="en-US" sz="2400" dirty="0"/>
              <a:t>分支</a:t>
            </a:r>
          </a:p>
          <a:p>
            <a:pPr algn="ctr"/>
            <a:r>
              <a:rPr lang="zh-CN" altLang="en-US" sz="2400" dirty="0"/>
              <a:t>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8243"/>
                                        </p:tgtEl>
                                        <p:attrNameLst>
                                          <p:attrName>style.visibility</p:attrName>
                                        </p:attrNameLst>
                                      </p:cBhvr>
                                      <p:to>
                                        <p:strVal val="visible"/>
                                      </p:to>
                                    </p:set>
                                    <p:animEffect transition="in" filter="wipe(down)">
                                      <p:cBhvr>
                                        <p:cTn id="7" dur="500"/>
                                        <p:tgtEl>
                                          <p:spTgt spid="47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4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7.1.1 </a:t>
            </a:r>
            <a:r>
              <a:rPr lang="zh-CN" altLang="en-US" dirty="0"/>
              <a:t>顺序查找法</a:t>
            </a:r>
            <a:endParaRPr lang="en-US" altLang="zh-CN" dirty="0"/>
          </a:p>
        </p:txBody>
      </p:sp>
      <p:sp>
        <p:nvSpPr>
          <p:cNvPr id="15" name="灯片编号占位符 5"/>
          <p:cNvSpPr>
            <a:spLocks noGrp="1"/>
          </p:cNvSpPr>
          <p:nvPr>
            <p:ph type="sldNum" sz="quarter" idx="11"/>
          </p:nvPr>
        </p:nvSpPr>
        <p:spPr/>
        <p:txBody>
          <a:bodyPr/>
          <a:lstStyle/>
          <a:p>
            <a:pPr>
              <a:defRPr/>
            </a:pPr>
            <a:fld id="{B4D45D34-F8FB-4C51-8412-763428E0AAF8}" type="slidenum">
              <a:rPr lang="en-US" altLang="zh-CN"/>
              <a:pPr>
                <a:defRPr/>
              </a:pPr>
              <a:t>13</a:t>
            </a:fld>
            <a:endParaRPr lang="en-US" altLang="zh-CN"/>
          </a:p>
        </p:txBody>
      </p:sp>
      <p:sp>
        <p:nvSpPr>
          <p:cNvPr id="271365" name="Text Box 5"/>
          <p:cNvSpPr txBox="1">
            <a:spLocks noChangeArrowheads="1"/>
          </p:cNvSpPr>
          <p:nvPr/>
        </p:nvSpPr>
        <p:spPr bwMode="auto">
          <a:xfrm>
            <a:off x="214239" y="3655554"/>
            <a:ext cx="1192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solidFill>
                  <a:srgbClr val="000000"/>
                </a:solidFill>
                <a:ea typeface="宋体" charset="-122"/>
              </a:rPr>
              <a:t>L.data</a:t>
            </a:r>
            <a:endParaRPr lang="en-US" altLang="zh-CN" sz="2400" dirty="0">
              <a:solidFill>
                <a:srgbClr val="000000"/>
              </a:solidFill>
              <a:ea typeface="宋体" charset="-122"/>
            </a:endParaRPr>
          </a:p>
        </p:txBody>
      </p:sp>
      <p:sp>
        <p:nvSpPr>
          <p:cNvPr id="271368" name="Text Box 8"/>
          <p:cNvSpPr txBox="1">
            <a:spLocks noChangeArrowheads="1"/>
          </p:cNvSpPr>
          <p:nvPr/>
        </p:nvSpPr>
        <p:spPr bwMode="auto">
          <a:xfrm>
            <a:off x="539552" y="4606633"/>
            <a:ext cx="459292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5000"/>
              </a:lnSpc>
            </a:pPr>
            <a:r>
              <a:rPr lang="zh-CN" altLang="en-US" dirty="0">
                <a:solidFill>
                  <a:srgbClr val="000000"/>
                </a:solidFill>
              </a:rPr>
              <a:t>假设给定值 </a:t>
            </a:r>
            <a:r>
              <a:rPr lang="en-US" altLang="zh-CN" dirty="0">
                <a:solidFill>
                  <a:srgbClr val="000000"/>
                </a:solidFill>
              </a:rPr>
              <a:t>e=64, </a:t>
            </a:r>
          </a:p>
          <a:p>
            <a:pPr eaLnBrk="1" hangingPunct="1">
              <a:lnSpc>
                <a:spcPct val="125000"/>
              </a:lnSpc>
            </a:pPr>
            <a:r>
              <a:rPr lang="zh-CN" altLang="en-US">
                <a:solidFill>
                  <a:srgbClr val="000000"/>
                </a:solidFill>
              </a:rPr>
              <a:t>要求 </a:t>
            </a:r>
            <a:r>
              <a:rPr lang="en-US" altLang="zh-CN">
                <a:solidFill>
                  <a:srgbClr val="000000"/>
                </a:solidFill>
              </a:rPr>
              <a:t>L.data[k</a:t>
            </a:r>
            <a:r>
              <a:rPr lang="en-US" altLang="zh-CN" dirty="0">
                <a:solidFill>
                  <a:srgbClr val="000000"/>
                </a:solidFill>
              </a:rPr>
              <a:t>] = e,  </a:t>
            </a:r>
            <a:r>
              <a:rPr lang="zh-CN" altLang="en-US" dirty="0">
                <a:solidFill>
                  <a:srgbClr val="000000"/>
                </a:solidFill>
              </a:rPr>
              <a:t>问</a:t>
            </a:r>
            <a:r>
              <a:rPr lang="en-US" altLang="zh-CN" dirty="0">
                <a:solidFill>
                  <a:srgbClr val="000000"/>
                </a:solidFill>
              </a:rPr>
              <a:t>: k = ?</a:t>
            </a:r>
          </a:p>
        </p:txBody>
      </p:sp>
      <p:grpSp>
        <p:nvGrpSpPr>
          <p:cNvPr id="2" name="Group 12"/>
          <p:cNvGrpSpPr>
            <a:grpSpLocks/>
          </p:cNvGrpSpPr>
          <p:nvPr/>
        </p:nvGrpSpPr>
        <p:grpSpPr bwMode="auto">
          <a:xfrm>
            <a:off x="888377" y="1813018"/>
            <a:ext cx="385762" cy="792163"/>
            <a:chOff x="975" y="1434"/>
            <a:chExt cx="243" cy="499"/>
          </a:xfrm>
        </p:grpSpPr>
        <p:sp>
          <p:nvSpPr>
            <p:cNvPr id="2060" name="Line 6"/>
            <p:cNvSpPr>
              <a:spLocks noChangeShapeType="1"/>
            </p:cNvSpPr>
            <p:nvPr/>
          </p:nvSpPr>
          <p:spPr bwMode="auto">
            <a:xfrm flipH="1">
              <a:off x="975" y="1525"/>
              <a:ext cx="0" cy="408"/>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 name="Rectangle 9"/>
            <p:cNvSpPr>
              <a:spLocks noChangeArrowheads="1"/>
            </p:cNvSpPr>
            <p:nvPr/>
          </p:nvSpPr>
          <p:spPr bwMode="auto">
            <a:xfrm>
              <a:off x="975" y="1434"/>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FF00FF"/>
                  </a:solidFill>
                </a:rPr>
                <a:t>k</a:t>
              </a:r>
            </a:p>
          </p:txBody>
        </p:sp>
      </p:grpSp>
      <p:grpSp>
        <p:nvGrpSpPr>
          <p:cNvPr id="3" name="Group 13"/>
          <p:cNvGrpSpPr>
            <a:grpSpLocks/>
          </p:cNvGrpSpPr>
          <p:nvPr/>
        </p:nvGrpSpPr>
        <p:grpSpPr bwMode="auto">
          <a:xfrm>
            <a:off x="4710715" y="1771458"/>
            <a:ext cx="438150" cy="879475"/>
            <a:chOff x="3379" y="1379"/>
            <a:chExt cx="276" cy="554"/>
          </a:xfrm>
        </p:grpSpPr>
        <p:sp>
          <p:nvSpPr>
            <p:cNvPr id="2058" name="Rectangle 10"/>
            <p:cNvSpPr>
              <a:spLocks noChangeArrowheads="1"/>
            </p:cNvSpPr>
            <p:nvPr/>
          </p:nvSpPr>
          <p:spPr bwMode="auto">
            <a:xfrm>
              <a:off x="3412" y="137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FF00FF"/>
                  </a:solidFill>
                </a:rPr>
                <a:t>k</a:t>
              </a:r>
            </a:p>
          </p:txBody>
        </p:sp>
        <p:sp>
          <p:nvSpPr>
            <p:cNvPr id="2059" name="Line 11"/>
            <p:cNvSpPr>
              <a:spLocks noChangeShapeType="1"/>
            </p:cNvSpPr>
            <p:nvPr/>
          </p:nvSpPr>
          <p:spPr bwMode="auto">
            <a:xfrm flipH="1">
              <a:off x="3379" y="1525"/>
              <a:ext cx="0" cy="408"/>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Text Box 8"/>
          <p:cNvSpPr txBox="1">
            <a:spLocks noChangeArrowheads="1"/>
          </p:cNvSpPr>
          <p:nvPr/>
        </p:nvSpPr>
        <p:spPr bwMode="auto">
          <a:xfrm>
            <a:off x="6406927" y="4730879"/>
            <a:ext cx="1268296" cy="57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5000"/>
              </a:lnSpc>
            </a:pPr>
            <a:r>
              <a:rPr lang="en-US" altLang="zh-CN" dirty="0">
                <a:solidFill>
                  <a:srgbClr val="000000"/>
                </a:solidFill>
              </a:rPr>
              <a:t>e=60</a:t>
            </a:r>
            <a:r>
              <a:rPr lang="zh-CN" altLang="en-US" dirty="0">
                <a:solidFill>
                  <a:srgbClr val="000000"/>
                </a:solidFill>
              </a:rPr>
              <a:t>？</a:t>
            </a:r>
            <a:endParaRPr lang="en-US" altLang="zh-CN" dirty="0">
              <a:solidFill>
                <a:srgbClr val="000000"/>
              </a:solidFill>
            </a:endParaRPr>
          </a:p>
        </p:txBody>
      </p:sp>
      <p:cxnSp>
        <p:nvCxnSpPr>
          <p:cNvPr id="5" name="直接箭头连接符 4"/>
          <p:cNvCxnSpPr/>
          <p:nvPr/>
        </p:nvCxnSpPr>
        <p:spPr bwMode="auto">
          <a:xfrm>
            <a:off x="7775079" y="3655554"/>
            <a:ext cx="0" cy="617180"/>
          </a:xfrm>
          <a:prstGeom prst="straightConnector1">
            <a:avLst/>
          </a:prstGeom>
          <a:noFill/>
          <a:ln w="25400" cap="sq" cmpd="sng" algn="ctr">
            <a:solidFill>
              <a:srgbClr val="000000"/>
            </a:solidFill>
            <a:prstDash val="solid"/>
            <a:round/>
            <a:headEnd type="triangle" w="med" len="med"/>
            <a:tailEnd type="none" w="med" len="med"/>
          </a:ln>
          <a:effectLst/>
        </p:spPr>
      </p:cxnSp>
      <p:sp>
        <p:nvSpPr>
          <p:cNvPr id="17" name="Text Box 5"/>
          <p:cNvSpPr txBox="1">
            <a:spLocks noChangeArrowheads="1"/>
          </p:cNvSpPr>
          <p:nvPr/>
        </p:nvSpPr>
        <p:spPr bwMode="auto">
          <a:xfrm>
            <a:off x="7983396" y="3589183"/>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err="1">
                <a:solidFill>
                  <a:srgbClr val="000000"/>
                </a:solidFill>
                <a:ea typeface="宋体" charset="-122"/>
              </a:rPr>
              <a:t>L.n</a:t>
            </a:r>
            <a:endParaRPr lang="en-US" altLang="zh-CN" sz="2400" dirty="0">
              <a:solidFill>
                <a:srgbClr val="000000"/>
              </a:solidFill>
              <a:ea typeface="宋体"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557083309"/>
              </p:ext>
            </p:extLst>
          </p:nvPr>
        </p:nvGraphicFramePr>
        <p:xfrm>
          <a:off x="539552" y="2636912"/>
          <a:ext cx="8270665" cy="1097280"/>
        </p:xfrm>
        <a:graphic>
          <a:graphicData uri="http://schemas.openxmlformats.org/drawingml/2006/table">
            <a:tbl>
              <a:tblPr firstRow="1" bandRow="1">
                <a:tableStyleId>{5940675A-B579-460E-94D1-54222C63F5DA}</a:tableStyleId>
              </a:tblPr>
              <a:tblGrid>
                <a:gridCol w="636205">
                  <a:extLst>
                    <a:ext uri="{9D8B030D-6E8A-4147-A177-3AD203B41FA5}">
                      <a16:colId xmlns:a16="http://schemas.microsoft.com/office/drawing/2014/main" val="20000"/>
                    </a:ext>
                  </a:extLst>
                </a:gridCol>
                <a:gridCol w="636205">
                  <a:extLst>
                    <a:ext uri="{9D8B030D-6E8A-4147-A177-3AD203B41FA5}">
                      <a16:colId xmlns:a16="http://schemas.microsoft.com/office/drawing/2014/main" val="20001"/>
                    </a:ext>
                  </a:extLst>
                </a:gridCol>
                <a:gridCol w="636205">
                  <a:extLst>
                    <a:ext uri="{9D8B030D-6E8A-4147-A177-3AD203B41FA5}">
                      <a16:colId xmlns:a16="http://schemas.microsoft.com/office/drawing/2014/main" val="20002"/>
                    </a:ext>
                  </a:extLst>
                </a:gridCol>
                <a:gridCol w="636205">
                  <a:extLst>
                    <a:ext uri="{9D8B030D-6E8A-4147-A177-3AD203B41FA5}">
                      <a16:colId xmlns:a16="http://schemas.microsoft.com/office/drawing/2014/main" val="20003"/>
                    </a:ext>
                  </a:extLst>
                </a:gridCol>
                <a:gridCol w="636205">
                  <a:extLst>
                    <a:ext uri="{9D8B030D-6E8A-4147-A177-3AD203B41FA5}">
                      <a16:colId xmlns:a16="http://schemas.microsoft.com/office/drawing/2014/main" val="20004"/>
                    </a:ext>
                  </a:extLst>
                </a:gridCol>
                <a:gridCol w="636205">
                  <a:extLst>
                    <a:ext uri="{9D8B030D-6E8A-4147-A177-3AD203B41FA5}">
                      <a16:colId xmlns:a16="http://schemas.microsoft.com/office/drawing/2014/main" val="20005"/>
                    </a:ext>
                  </a:extLst>
                </a:gridCol>
                <a:gridCol w="636205">
                  <a:extLst>
                    <a:ext uri="{9D8B030D-6E8A-4147-A177-3AD203B41FA5}">
                      <a16:colId xmlns:a16="http://schemas.microsoft.com/office/drawing/2014/main" val="20006"/>
                    </a:ext>
                  </a:extLst>
                </a:gridCol>
                <a:gridCol w="636205">
                  <a:extLst>
                    <a:ext uri="{9D8B030D-6E8A-4147-A177-3AD203B41FA5}">
                      <a16:colId xmlns:a16="http://schemas.microsoft.com/office/drawing/2014/main" val="20007"/>
                    </a:ext>
                  </a:extLst>
                </a:gridCol>
                <a:gridCol w="636205">
                  <a:extLst>
                    <a:ext uri="{9D8B030D-6E8A-4147-A177-3AD203B41FA5}">
                      <a16:colId xmlns:a16="http://schemas.microsoft.com/office/drawing/2014/main" val="20008"/>
                    </a:ext>
                  </a:extLst>
                </a:gridCol>
                <a:gridCol w="636205">
                  <a:extLst>
                    <a:ext uri="{9D8B030D-6E8A-4147-A177-3AD203B41FA5}">
                      <a16:colId xmlns:a16="http://schemas.microsoft.com/office/drawing/2014/main" val="20009"/>
                    </a:ext>
                  </a:extLst>
                </a:gridCol>
                <a:gridCol w="636205">
                  <a:extLst>
                    <a:ext uri="{9D8B030D-6E8A-4147-A177-3AD203B41FA5}">
                      <a16:colId xmlns:a16="http://schemas.microsoft.com/office/drawing/2014/main" val="20010"/>
                    </a:ext>
                  </a:extLst>
                </a:gridCol>
                <a:gridCol w="636205">
                  <a:extLst>
                    <a:ext uri="{9D8B030D-6E8A-4147-A177-3AD203B41FA5}">
                      <a16:colId xmlns:a16="http://schemas.microsoft.com/office/drawing/2014/main" val="20011"/>
                    </a:ext>
                  </a:extLst>
                </a:gridCol>
                <a:gridCol w="636205">
                  <a:extLst>
                    <a:ext uri="{9D8B030D-6E8A-4147-A177-3AD203B41FA5}">
                      <a16:colId xmlns:a16="http://schemas.microsoft.com/office/drawing/2014/main" val="20012"/>
                    </a:ext>
                  </a:extLst>
                </a:gridCol>
              </a:tblGrid>
              <a:tr h="484357">
                <a:tc>
                  <a:txBody>
                    <a:bodyPr/>
                    <a:lstStyle/>
                    <a:p>
                      <a:pPr algn="ctr">
                        <a:spcAft>
                          <a:spcPts val="0"/>
                        </a:spcAft>
                      </a:pPr>
                      <a:r>
                        <a:rPr lang="en-US" sz="3200" b="1" kern="100" dirty="0">
                          <a:effectLst/>
                          <a:latin typeface="Times New Roman" panose="02020603050405020304" pitchFamily="18" charset="0"/>
                          <a:ea typeface="宋体" panose="02010600030101010101" pitchFamily="2" charset="-122"/>
                        </a:rPr>
                        <a:t>21</a:t>
                      </a:r>
                      <a:endParaRPr lang="zh-CN" sz="10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dirty="0">
                          <a:effectLst/>
                          <a:latin typeface="Times New Roman" panose="02020603050405020304" pitchFamily="18" charset="0"/>
                          <a:ea typeface="宋体" panose="02010600030101010101" pitchFamily="2" charset="-122"/>
                        </a:rPr>
                        <a:t>37</a:t>
                      </a:r>
                      <a:endParaRPr lang="zh-CN" sz="10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dirty="0">
                          <a:effectLst/>
                          <a:latin typeface="Times New Roman" panose="02020603050405020304" pitchFamily="18" charset="0"/>
                          <a:ea typeface="宋体" panose="02010600030101010101" pitchFamily="2" charset="-122"/>
                        </a:rPr>
                        <a:t>88</a:t>
                      </a:r>
                      <a:endParaRPr lang="zh-CN" sz="10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19</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92</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05</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64</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56</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80</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a:effectLst/>
                          <a:latin typeface="Times New Roman" panose="02020603050405020304" pitchFamily="18" charset="0"/>
                          <a:ea typeface="宋体" panose="02010600030101010101" pitchFamily="2" charset="-122"/>
                        </a:rPr>
                        <a:t>75</a:t>
                      </a:r>
                      <a:endParaRPr lang="zh-CN" sz="10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200" b="1" kern="100" dirty="0">
                          <a:effectLst/>
                          <a:latin typeface="Times New Roman" panose="02020603050405020304" pitchFamily="18" charset="0"/>
                          <a:ea typeface="宋体" panose="02010600030101010101" pitchFamily="2" charset="-122"/>
                        </a:rPr>
                        <a:t>13</a:t>
                      </a:r>
                      <a:endParaRPr lang="zh-CN" sz="10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endParaRPr lang="zh-CN" altLang="en-US" sz="3200" b="1" kern="100" dirty="0">
                        <a:solidFill>
                          <a:srgbClr val="FF0000"/>
                        </a:solidFill>
                        <a:effectLst/>
                        <a:latin typeface="Times New Roman" panose="02020603050405020304" pitchFamily="18" charset="0"/>
                        <a:ea typeface="宋体" panose="02010600030101010101" pitchFamily="2" charset="-122"/>
                        <a:cs typeface="+mn-cs"/>
                      </a:endParaRPr>
                    </a:p>
                  </a:txBody>
                  <a:tcPr/>
                </a:tc>
                <a:tc>
                  <a:txBody>
                    <a:bodyPr/>
                    <a:lstStyle/>
                    <a:p>
                      <a:pPr algn="ctr"/>
                      <a:endParaRPr lang="zh-CN" altLang="en-US" sz="3200" b="1" kern="100" dirty="0">
                        <a:solidFill>
                          <a:schemeClr val="tx1"/>
                        </a:solidFill>
                        <a:effectLst/>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000"/>
                  </a:ext>
                </a:extLst>
              </a:tr>
              <a:tr h="484357">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3</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4</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5</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6</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7</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8</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9</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矩形 3"/>
          <p:cNvSpPr/>
          <p:nvPr/>
        </p:nvSpPr>
        <p:spPr>
          <a:xfrm>
            <a:off x="7598174" y="2650933"/>
            <a:ext cx="543739" cy="523220"/>
          </a:xfrm>
          <a:prstGeom prst="rect">
            <a:avLst/>
          </a:prstGeom>
          <a:solidFill>
            <a:schemeClr val="bg2"/>
          </a:solidFill>
        </p:spPr>
        <p:txBody>
          <a:bodyPr wrap="none">
            <a:spAutoFit/>
          </a:bodyPr>
          <a:lstStyle/>
          <a:p>
            <a:r>
              <a:rPr lang="en-US" altLang="zh-CN" kern="100" dirty="0">
                <a:solidFill>
                  <a:srgbClr val="FF0000"/>
                </a:solidFill>
                <a:ea typeface="宋体" panose="02010600030101010101" pitchFamily="2" charset="-122"/>
              </a:rPr>
              <a:t>64</a:t>
            </a:r>
            <a:endParaRPr lang="zh-CN" altLang="en-US" kern="100" dirty="0">
              <a:solidFill>
                <a:srgbClr val="FF0000"/>
              </a:solidFill>
              <a:ea typeface="宋体" panose="02010600030101010101" pitchFamily="2" charset="-122"/>
            </a:endParaRPr>
          </a:p>
        </p:txBody>
      </p:sp>
      <p:sp>
        <p:nvSpPr>
          <p:cNvPr id="18" name="矩形 17"/>
          <p:cNvSpPr/>
          <p:nvPr/>
        </p:nvSpPr>
        <p:spPr>
          <a:xfrm>
            <a:off x="7606728" y="2659753"/>
            <a:ext cx="543739" cy="523220"/>
          </a:xfrm>
          <a:prstGeom prst="rect">
            <a:avLst/>
          </a:prstGeom>
          <a:solidFill>
            <a:srgbClr val="FFFF00"/>
          </a:solidFill>
        </p:spPr>
        <p:txBody>
          <a:bodyPr wrap="none">
            <a:spAutoFit/>
          </a:bodyPr>
          <a:lstStyle/>
          <a:p>
            <a:r>
              <a:rPr lang="en-US" altLang="zh-CN" kern="100" dirty="0">
                <a:solidFill>
                  <a:srgbClr val="FF0000"/>
                </a:solidFill>
                <a:ea typeface="宋体" panose="02010600030101010101" pitchFamily="2" charset="-122"/>
              </a:rPr>
              <a:t>60</a:t>
            </a:r>
            <a:endParaRPr lang="zh-CN" altLang="en-US" kern="100" dirty="0">
              <a:solidFill>
                <a:srgbClr val="FF0000"/>
              </a:solidFill>
              <a:ea typeface="宋体" panose="02010600030101010101" pitchFamily="2" charset="-122"/>
            </a:endParaRPr>
          </a:p>
        </p:txBody>
      </p:sp>
      <p:grpSp>
        <p:nvGrpSpPr>
          <p:cNvPr id="19" name="Group 13"/>
          <p:cNvGrpSpPr>
            <a:grpSpLocks/>
          </p:cNvGrpSpPr>
          <p:nvPr/>
        </p:nvGrpSpPr>
        <p:grpSpPr bwMode="auto">
          <a:xfrm>
            <a:off x="7878597" y="1762638"/>
            <a:ext cx="438150" cy="879475"/>
            <a:chOff x="3379" y="1379"/>
            <a:chExt cx="276" cy="554"/>
          </a:xfrm>
        </p:grpSpPr>
        <p:sp>
          <p:nvSpPr>
            <p:cNvPr id="20" name="Rectangle 10"/>
            <p:cNvSpPr>
              <a:spLocks noChangeArrowheads="1"/>
            </p:cNvSpPr>
            <p:nvPr/>
          </p:nvSpPr>
          <p:spPr bwMode="auto">
            <a:xfrm>
              <a:off x="3412" y="137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FF00FF"/>
                  </a:solidFill>
                </a:rPr>
                <a:t>k</a:t>
              </a:r>
            </a:p>
          </p:txBody>
        </p:sp>
        <p:sp>
          <p:nvSpPr>
            <p:cNvPr id="21" name="Line 11"/>
            <p:cNvSpPr>
              <a:spLocks noChangeShapeType="1"/>
            </p:cNvSpPr>
            <p:nvPr/>
          </p:nvSpPr>
          <p:spPr bwMode="auto">
            <a:xfrm flipH="1">
              <a:off x="3379" y="1525"/>
              <a:ext cx="0" cy="408"/>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6085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1368"/>
                                        </p:tgtEl>
                                        <p:attrNameLst>
                                          <p:attrName>style.visibility</p:attrName>
                                        </p:attrNameLst>
                                      </p:cBhvr>
                                      <p:to>
                                        <p:strVal val="visible"/>
                                      </p:to>
                                    </p:set>
                                    <p:anim calcmode="lin" valueType="num">
                                      <p:cBhvr additive="base">
                                        <p:cTn id="7" dur="500" fill="hold"/>
                                        <p:tgtEl>
                                          <p:spTgt spid="271368"/>
                                        </p:tgtEl>
                                        <p:attrNameLst>
                                          <p:attrName>ppt_x</p:attrName>
                                        </p:attrNameLst>
                                      </p:cBhvr>
                                      <p:tavLst>
                                        <p:tav tm="0">
                                          <p:val>
                                            <p:strVal val="#ppt_x"/>
                                          </p:val>
                                        </p:tav>
                                        <p:tav tm="100000">
                                          <p:val>
                                            <p:strVal val="#ppt_x"/>
                                          </p:val>
                                        </p:tav>
                                      </p:tavLst>
                                    </p:anim>
                                    <p:anim calcmode="lin" valueType="num">
                                      <p:cBhvr additive="base">
                                        <p:cTn id="8"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eaLnBrk="1" hangingPunct="1">
              <a:defRPr/>
            </a:pPr>
            <a:r>
              <a:rPr lang="en-US" altLang="zh-CN"/>
              <a:t>6) B+</a:t>
            </a:r>
            <a:r>
              <a:rPr lang="zh-CN" altLang="en-US"/>
              <a:t>树</a:t>
            </a:r>
          </a:p>
        </p:txBody>
      </p:sp>
      <p:sp>
        <p:nvSpPr>
          <p:cNvPr id="107525" name="Rectangle 3"/>
          <p:cNvSpPr>
            <a:spLocks noGrp="1" noChangeArrowheads="1"/>
          </p:cNvSpPr>
          <p:nvPr>
            <p:ph idx="1"/>
          </p:nvPr>
        </p:nvSpPr>
        <p:spPr/>
        <p:txBody>
          <a:bodyPr/>
          <a:lstStyle/>
          <a:p>
            <a:pPr eaLnBrk="1" hangingPunct="1">
              <a:lnSpc>
                <a:spcPct val="120000"/>
              </a:lnSpc>
              <a:spcBef>
                <a:spcPct val="10000"/>
              </a:spcBef>
            </a:pPr>
            <a:r>
              <a:rPr lang="en-US" altLang="zh-CN" sz="2400" dirty="0">
                <a:solidFill>
                  <a:srgbClr val="FF0000"/>
                </a:solidFill>
              </a:rPr>
              <a:t>(5) </a:t>
            </a:r>
            <a:r>
              <a:rPr lang="zh-CN" altLang="en-US" sz="2400" dirty="0"/>
              <a:t>所有叶结点均在同一层。</a:t>
            </a:r>
            <a:r>
              <a:rPr lang="zh-CN" altLang="en-US" sz="2400" dirty="0">
                <a:solidFill>
                  <a:srgbClr val="FF0000"/>
                </a:solidFill>
              </a:rPr>
              <a:t>叶结点按关键字大小顺序链接。</a:t>
            </a:r>
            <a:r>
              <a:rPr lang="zh-CN" altLang="en-US" sz="2400" dirty="0"/>
              <a:t>可将每个叶结点看成一个基本索引块（直接指向数据文件）。</a:t>
            </a:r>
          </a:p>
          <a:p>
            <a:pPr eaLnBrk="1" hangingPunct="1">
              <a:lnSpc>
                <a:spcPct val="120000"/>
              </a:lnSpc>
              <a:spcBef>
                <a:spcPct val="10000"/>
              </a:spcBef>
            </a:pPr>
            <a:r>
              <a:rPr lang="en-US" altLang="zh-CN" sz="2400" dirty="0"/>
              <a:t>(6) </a:t>
            </a:r>
            <a:r>
              <a:rPr lang="zh-CN" altLang="en-US" sz="2400" dirty="0">
                <a:solidFill>
                  <a:srgbClr val="FF0000"/>
                </a:solidFill>
              </a:rPr>
              <a:t>分支结点中仅包含它的各个结点中最大（或最小）关键字的分界值及子结点的指针。</a:t>
            </a:r>
            <a:r>
              <a:rPr lang="zh-CN" altLang="en-US" sz="2400" dirty="0"/>
              <a:t>所有分支结点可看成是</a:t>
            </a:r>
            <a:r>
              <a:rPr lang="zh-CN" altLang="en-US" sz="2400" dirty="0">
                <a:solidFill>
                  <a:srgbClr val="0000FF"/>
                </a:solidFill>
              </a:rPr>
              <a:t>索引的索引。</a:t>
            </a:r>
          </a:p>
        </p:txBody>
      </p:sp>
      <p:sp>
        <p:nvSpPr>
          <p:cNvPr id="44" name="灯片编号占位符 5"/>
          <p:cNvSpPr>
            <a:spLocks noGrp="1"/>
          </p:cNvSpPr>
          <p:nvPr>
            <p:ph type="sldNum" sz="quarter" idx="11"/>
          </p:nvPr>
        </p:nvSpPr>
        <p:spPr/>
        <p:txBody>
          <a:bodyPr/>
          <a:lstStyle/>
          <a:p>
            <a:pPr>
              <a:defRPr/>
            </a:pPr>
            <a:fld id="{16A4DF0D-9321-451A-B02C-027362174DAB}" type="slidenum">
              <a:rPr lang="en-US" altLang="zh-CN"/>
              <a:pPr>
                <a:defRPr/>
              </a:pPr>
              <a:t>130</a:t>
            </a:fld>
            <a:endParaRPr lang="en-US" altLang="zh-CN"/>
          </a:p>
        </p:txBody>
      </p:sp>
      <p:grpSp>
        <p:nvGrpSpPr>
          <p:cNvPr id="107554" name="Group 74"/>
          <p:cNvGrpSpPr>
            <a:grpSpLocks/>
          </p:cNvGrpSpPr>
          <p:nvPr/>
        </p:nvGrpSpPr>
        <p:grpSpPr bwMode="auto">
          <a:xfrm>
            <a:off x="381000" y="4432300"/>
            <a:ext cx="1066800" cy="1219200"/>
            <a:chOff x="240" y="2792"/>
            <a:chExt cx="672" cy="768"/>
          </a:xfrm>
        </p:grpSpPr>
        <p:sp>
          <p:nvSpPr>
            <p:cNvPr id="107561" name="Freeform 64"/>
            <p:cNvSpPr>
              <a:spLocks/>
            </p:cNvSpPr>
            <p:nvPr/>
          </p:nvSpPr>
          <p:spPr bwMode="auto">
            <a:xfrm>
              <a:off x="288" y="3128"/>
              <a:ext cx="456" cy="432"/>
            </a:xfrm>
            <a:custGeom>
              <a:avLst/>
              <a:gdLst>
                <a:gd name="T0" fmla="*/ 0 w 456"/>
                <a:gd name="T1" fmla="*/ 0 h 432"/>
                <a:gd name="T2" fmla="*/ 432 w 456"/>
                <a:gd name="T3" fmla="*/ 48 h 432"/>
                <a:gd name="T4" fmla="*/ 144 w 456"/>
                <a:gd name="T5" fmla="*/ 240 h 432"/>
                <a:gd name="T6" fmla="*/ 432 w 456"/>
                <a:gd name="T7" fmla="*/ 432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7562" name="Text Box 65"/>
            <p:cNvSpPr txBox="1">
              <a:spLocks noChangeArrowheads="1"/>
            </p:cNvSpPr>
            <p:nvPr/>
          </p:nvSpPr>
          <p:spPr bwMode="auto">
            <a:xfrm>
              <a:off x="240" y="279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a:t>sqt</a:t>
              </a:r>
            </a:p>
          </p:txBody>
        </p:sp>
      </p:grpSp>
      <p:sp>
        <p:nvSpPr>
          <p:cNvPr id="465990" name="AutoShape 70"/>
          <p:cNvSpPr>
            <a:spLocks noChangeArrowheads="1"/>
          </p:cNvSpPr>
          <p:nvPr/>
        </p:nvSpPr>
        <p:spPr bwMode="auto">
          <a:xfrm>
            <a:off x="457200" y="0"/>
            <a:ext cx="2590800" cy="990600"/>
          </a:xfrm>
          <a:prstGeom prst="wedgeEllipseCallout">
            <a:avLst>
              <a:gd name="adj1" fmla="val 116023"/>
              <a:gd name="adj2" fmla="val 79725"/>
            </a:avLst>
          </a:prstGeom>
          <a:solidFill>
            <a:schemeClr val="bg2"/>
          </a:solidFill>
          <a:ln w="9525">
            <a:solidFill>
              <a:schemeClr val="accent1"/>
            </a:solidFill>
            <a:miter lim="800000"/>
            <a:headEnd/>
            <a:tailEnd/>
          </a:ln>
        </p:spPr>
        <p:txBody>
          <a:bodyPr/>
          <a:lstStyle/>
          <a:p>
            <a:pPr algn="ctr"/>
            <a:r>
              <a:rPr lang="zh-CN" altLang="en-US" sz="2400" dirty="0"/>
              <a:t>与</a:t>
            </a:r>
            <a:r>
              <a:rPr lang="en-US" altLang="zh-CN" sz="2400" dirty="0"/>
              <a:t>B-</a:t>
            </a:r>
            <a:r>
              <a:rPr lang="zh-CN" altLang="en-US" sz="2400" dirty="0"/>
              <a:t>树的第二个区别</a:t>
            </a:r>
          </a:p>
        </p:txBody>
      </p:sp>
      <p:sp>
        <p:nvSpPr>
          <p:cNvPr id="465991" name="AutoShape 71"/>
          <p:cNvSpPr>
            <a:spLocks noChangeArrowheads="1"/>
          </p:cNvSpPr>
          <p:nvPr/>
        </p:nvSpPr>
        <p:spPr bwMode="auto">
          <a:xfrm>
            <a:off x="304800" y="3352800"/>
            <a:ext cx="2590800" cy="990600"/>
          </a:xfrm>
          <a:prstGeom prst="wedgeEllipseCallout">
            <a:avLst>
              <a:gd name="adj1" fmla="val 25611"/>
              <a:gd name="adj2" fmla="val -89583"/>
            </a:avLst>
          </a:prstGeom>
          <a:solidFill>
            <a:schemeClr val="bg2"/>
          </a:solidFill>
          <a:ln w="9525">
            <a:solidFill>
              <a:schemeClr val="accent1"/>
            </a:solidFill>
            <a:miter lim="800000"/>
            <a:headEnd/>
            <a:tailEnd/>
          </a:ln>
        </p:spPr>
        <p:txBody>
          <a:bodyPr/>
          <a:lstStyle/>
          <a:p>
            <a:pPr algn="ctr"/>
            <a:r>
              <a:rPr lang="zh-CN" altLang="en-US" sz="2400" dirty="0"/>
              <a:t>与</a:t>
            </a:r>
            <a:r>
              <a:rPr lang="en-US" altLang="zh-CN" sz="2400" dirty="0"/>
              <a:t>B-</a:t>
            </a:r>
            <a:r>
              <a:rPr lang="zh-CN" altLang="en-US" sz="2400" dirty="0"/>
              <a:t>树的第三个区别</a:t>
            </a:r>
          </a:p>
        </p:txBody>
      </p:sp>
      <p:sp>
        <p:nvSpPr>
          <p:cNvPr id="47" name="Line 36"/>
          <p:cNvSpPr>
            <a:spLocks noChangeShapeType="1"/>
          </p:cNvSpPr>
          <p:nvPr/>
        </p:nvSpPr>
        <p:spPr bwMode="auto">
          <a:xfrm>
            <a:off x="3746234" y="5651500"/>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8" name="Line 36"/>
          <p:cNvSpPr>
            <a:spLocks noChangeShapeType="1"/>
          </p:cNvSpPr>
          <p:nvPr/>
        </p:nvSpPr>
        <p:spPr bwMode="auto">
          <a:xfrm>
            <a:off x="5112907" y="5669018"/>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49" name="Line 36"/>
          <p:cNvSpPr>
            <a:spLocks noChangeShapeType="1"/>
          </p:cNvSpPr>
          <p:nvPr/>
        </p:nvSpPr>
        <p:spPr bwMode="auto">
          <a:xfrm>
            <a:off x="6410277" y="5651500"/>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50" name="Line 36"/>
          <p:cNvSpPr>
            <a:spLocks noChangeShapeType="1"/>
          </p:cNvSpPr>
          <p:nvPr/>
        </p:nvSpPr>
        <p:spPr bwMode="auto">
          <a:xfrm>
            <a:off x="2090690" y="5642741"/>
            <a:ext cx="404813" cy="0"/>
          </a:xfrm>
          <a:prstGeom prst="line">
            <a:avLst/>
          </a:prstGeom>
          <a:noFill/>
          <a:ln w="28575">
            <a:solidFill>
              <a:schemeClr val="hlink"/>
            </a:solidFill>
            <a:round/>
            <a:headEnd type="none" w="med" len="med"/>
            <a:tailEnd type="arrow"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grpSp>
        <p:nvGrpSpPr>
          <p:cNvPr id="51" name="Group 38"/>
          <p:cNvGrpSpPr>
            <a:grpSpLocks/>
          </p:cNvGrpSpPr>
          <p:nvPr/>
        </p:nvGrpSpPr>
        <p:grpSpPr bwMode="auto">
          <a:xfrm>
            <a:off x="1142953" y="2856514"/>
            <a:ext cx="7196137" cy="3276600"/>
            <a:chOff x="651" y="2112"/>
            <a:chExt cx="4533" cy="2064"/>
          </a:xfrm>
          <a:solidFill>
            <a:schemeClr val="accent1">
              <a:lumMod val="20000"/>
              <a:lumOff val="80000"/>
            </a:schemeClr>
          </a:solidFill>
        </p:grpSpPr>
        <p:sp>
          <p:nvSpPr>
            <p:cNvPr id="52" name="Line 40"/>
            <p:cNvSpPr>
              <a:spLocks noChangeShapeType="1"/>
            </p:cNvSpPr>
            <p:nvPr/>
          </p:nvSpPr>
          <p:spPr bwMode="auto">
            <a:xfrm>
              <a:off x="864"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3" name="Line 41"/>
            <p:cNvSpPr>
              <a:spLocks noChangeShapeType="1"/>
            </p:cNvSpPr>
            <p:nvPr/>
          </p:nvSpPr>
          <p:spPr bwMode="auto">
            <a:xfrm>
              <a:off x="120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4" name="Line 42"/>
            <p:cNvSpPr>
              <a:spLocks noChangeShapeType="1"/>
            </p:cNvSpPr>
            <p:nvPr/>
          </p:nvSpPr>
          <p:spPr bwMode="auto">
            <a:xfrm>
              <a:off x="168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5" name="Line 43"/>
            <p:cNvSpPr>
              <a:spLocks noChangeShapeType="1"/>
            </p:cNvSpPr>
            <p:nvPr/>
          </p:nvSpPr>
          <p:spPr bwMode="auto">
            <a:xfrm>
              <a:off x="1968"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6" name="Line 44"/>
            <p:cNvSpPr>
              <a:spLocks noChangeShapeType="1"/>
            </p:cNvSpPr>
            <p:nvPr/>
          </p:nvSpPr>
          <p:spPr bwMode="auto">
            <a:xfrm>
              <a:off x="273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7" name="Line 45"/>
            <p:cNvSpPr>
              <a:spLocks noChangeShapeType="1"/>
            </p:cNvSpPr>
            <p:nvPr/>
          </p:nvSpPr>
          <p:spPr bwMode="auto">
            <a:xfrm>
              <a:off x="3072"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8" name="Line 46"/>
            <p:cNvSpPr>
              <a:spLocks noChangeShapeType="1"/>
            </p:cNvSpPr>
            <p:nvPr/>
          </p:nvSpPr>
          <p:spPr bwMode="auto">
            <a:xfrm>
              <a:off x="360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59" name="Line 47"/>
            <p:cNvSpPr>
              <a:spLocks noChangeShapeType="1"/>
            </p:cNvSpPr>
            <p:nvPr/>
          </p:nvSpPr>
          <p:spPr bwMode="auto">
            <a:xfrm>
              <a:off x="393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60" name="Line 48"/>
            <p:cNvSpPr>
              <a:spLocks noChangeShapeType="1"/>
            </p:cNvSpPr>
            <p:nvPr/>
          </p:nvSpPr>
          <p:spPr bwMode="auto">
            <a:xfrm>
              <a:off x="441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61" name="Line 49"/>
            <p:cNvSpPr>
              <a:spLocks noChangeShapeType="1"/>
            </p:cNvSpPr>
            <p:nvPr/>
          </p:nvSpPr>
          <p:spPr bwMode="auto">
            <a:xfrm>
              <a:off x="4680"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62" name="Line 50"/>
            <p:cNvSpPr>
              <a:spLocks noChangeShapeType="1"/>
            </p:cNvSpPr>
            <p:nvPr/>
          </p:nvSpPr>
          <p:spPr bwMode="auto">
            <a:xfrm>
              <a:off x="4944"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63" name="Line 51"/>
            <p:cNvSpPr>
              <a:spLocks noChangeShapeType="1"/>
            </p:cNvSpPr>
            <p:nvPr/>
          </p:nvSpPr>
          <p:spPr bwMode="auto">
            <a:xfrm>
              <a:off x="2256" y="3936"/>
              <a:ext cx="0" cy="240"/>
            </a:xfrm>
            <a:prstGeom prst="line">
              <a:avLst/>
            </a:prstGeom>
            <a:grpFill/>
            <a:ln w="28575">
              <a:solidFill>
                <a:schemeClr val="hlink"/>
              </a:solidFill>
              <a:round/>
              <a:headEnd/>
              <a:tailEnd type="none" w="sm" len="med"/>
            </a:ln>
          </p:spPr>
          <p:txBody>
            <a:bodyPr>
              <a:spAutoFit/>
            </a:bodyPr>
            <a:lstStyle/>
            <a:p>
              <a:endParaRPr lang="zh-CN" altLang="en-US"/>
            </a:p>
          </p:txBody>
        </p:sp>
        <p:sp>
          <p:nvSpPr>
            <p:cNvPr id="64" name="Line 52"/>
            <p:cNvSpPr>
              <a:spLocks noChangeShapeType="1"/>
            </p:cNvSpPr>
            <p:nvPr/>
          </p:nvSpPr>
          <p:spPr bwMode="auto">
            <a:xfrm>
              <a:off x="3072" y="2744"/>
              <a:ext cx="672" cy="528"/>
            </a:xfrm>
            <a:prstGeom prst="line">
              <a:avLst/>
            </a:prstGeom>
            <a:grpFill/>
            <a:ln w="38100">
              <a:solidFill>
                <a:srgbClr val="A50021"/>
              </a:solidFill>
              <a:round/>
              <a:headEnd/>
              <a:tailEnd/>
            </a:ln>
          </p:spPr>
          <p:txBody>
            <a:bodyPr>
              <a:spAutoFit/>
            </a:bodyPr>
            <a:lstStyle/>
            <a:p>
              <a:endParaRPr lang="zh-CN" altLang="en-US"/>
            </a:p>
          </p:txBody>
        </p:sp>
        <p:sp>
          <p:nvSpPr>
            <p:cNvPr id="65" name="Line 53"/>
            <p:cNvSpPr>
              <a:spLocks noChangeShapeType="1"/>
            </p:cNvSpPr>
            <p:nvPr/>
          </p:nvSpPr>
          <p:spPr bwMode="auto">
            <a:xfrm flipH="1">
              <a:off x="2016" y="2792"/>
              <a:ext cx="624" cy="480"/>
            </a:xfrm>
            <a:prstGeom prst="line">
              <a:avLst/>
            </a:prstGeom>
            <a:grpFill/>
            <a:ln w="38100">
              <a:solidFill>
                <a:srgbClr val="A50021"/>
              </a:solidFill>
              <a:round/>
              <a:headEnd/>
              <a:tailEnd/>
            </a:ln>
          </p:spPr>
          <p:txBody>
            <a:bodyPr>
              <a:spAutoFit/>
            </a:bodyPr>
            <a:lstStyle/>
            <a:p>
              <a:endParaRPr lang="zh-CN" altLang="en-US"/>
            </a:p>
          </p:txBody>
        </p:sp>
        <p:sp>
          <p:nvSpPr>
            <p:cNvPr id="66" name="Oval 54"/>
            <p:cNvSpPr>
              <a:spLocks noChangeArrowheads="1"/>
            </p:cNvSpPr>
            <p:nvPr/>
          </p:nvSpPr>
          <p:spPr bwMode="auto">
            <a:xfrm>
              <a:off x="2496" y="2552"/>
              <a:ext cx="74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59 97</a:t>
              </a:r>
            </a:p>
          </p:txBody>
        </p:sp>
        <p:sp>
          <p:nvSpPr>
            <p:cNvPr id="67" name="Line 55"/>
            <p:cNvSpPr>
              <a:spLocks noChangeShapeType="1"/>
            </p:cNvSpPr>
            <p:nvPr/>
          </p:nvSpPr>
          <p:spPr bwMode="auto">
            <a:xfrm flipH="1">
              <a:off x="2016" y="3272"/>
              <a:ext cx="0" cy="576"/>
            </a:xfrm>
            <a:prstGeom prst="line">
              <a:avLst/>
            </a:prstGeom>
            <a:grpFill/>
            <a:ln w="38100">
              <a:solidFill>
                <a:srgbClr val="A50021"/>
              </a:solidFill>
              <a:round/>
              <a:headEnd/>
              <a:tailEnd/>
            </a:ln>
          </p:spPr>
          <p:txBody>
            <a:bodyPr>
              <a:spAutoFit/>
            </a:bodyPr>
            <a:lstStyle/>
            <a:p>
              <a:endParaRPr lang="zh-CN" altLang="en-US"/>
            </a:p>
          </p:txBody>
        </p:sp>
        <p:sp>
          <p:nvSpPr>
            <p:cNvPr id="68" name="Line 56"/>
            <p:cNvSpPr>
              <a:spLocks noChangeShapeType="1"/>
            </p:cNvSpPr>
            <p:nvPr/>
          </p:nvSpPr>
          <p:spPr bwMode="auto">
            <a:xfrm flipH="1">
              <a:off x="1152" y="3320"/>
              <a:ext cx="628" cy="432"/>
            </a:xfrm>
            <a:prstGeom prst="line">
              <a:avLst/>
            </a:prstGeom>
            <a:grpFill/>
            <a:ln w="38100">
              <a:solidFill>
                <a:srgbClr val="A50021"/>
              </a:solidFill>
              <a:round/>
              <a:headEnd/>
              <a:tailEnd/>
            </a:ln>
          </p:spPr>
          <p:txBody>
            <a:bodyPr>
              <a:spAutoFit/>
            </a:bodyPr>
            <a:lstStyle/>
            <a:p>
              <a:endParaRPr lang="zh-CN" altLang="en-US"/>
            </a:p>
          </p:txBody>
        </p:sp>
        <p:sp>
          <p:nvSpPr>
            <p:cNvPr id="69" name="Line 57"/>
            <p:cNvSpPr>
              <a:spLocks noChangeShapeType="1"/>
            </p:cNvSpPr>
            <p:nvPr/>
          </p:nvSpPr>
          <p:spPr bwMode="auto">
            <a:xfrm>
              <a:off x="2208" y="3272"/>
              <a:ext cx="624" cy="528"/>
            </a:xfrm>
            <a:prstGeom prst="line">
              <a:avLst/>
            </a:prstGeom>
            <a:grpFill/>
            <a:ln w="38100">
              <a:solidFill>
                <a:srgbClr val="A50021"/>
              </a:solidFill>
              <a:round/>
              <a:headEnd/>
              <a:tailEnd/>
            </a:ln>
          </p:spPr>
          <p:txBody>
            <a:bodyPr>
              <a:spAutoFit/>
            </a:bodyPr>
            <a:lstStyle/>
            <a:p>
              <a:endParaRPr lang="zh-CN" altLang="en-US"/>
            </a:p>
          </p:txBody>
        </p:sp>
        <p:sp>
          <p:nvSpPr>
            <p:cNvPr id="70" name="Line 58"/>
            <p:cNvSpPr>
              <a:spLocks noChangeShapeType="1"/>
            </p:cNvSpPr>
            <p:nvPr/>
          </p:nvSpPr>
          <p:spPr bwMode="auto">
            <a:xfrm>
              <a:off x="4032" y="3320"/>
              <a:ext cx="624" cy="528"/>
            </a:xfrm>
            <a:prstGeom prst="line">
              <a:avLst/>
            </a:prstGeom>
            <a:grpFill/>
            <a:ln w="38100">
              <a:solidFill>
                <a:srgbClr val="A50021"/>
              </a:solidFill>
              <a:round/>
              <a:headEnd/>
              <a:tailEnd/>
            </a:ln>
          </p:spPr>
          <p:txBody>
            <a:bodyPr>
              <a:spAutoFit/>
            </a:bodyPr>
            <a:lstStyle/>
            <a:p>
              <a:endParaRPr lang="zh-CN" altLang="en-US"/>
            </a:p>
          </p:txBody>
        </p:sp>
        <p:sp>
          <p:nvSpPr>
            <p:cNvPr id="71" name="Line 59"/>
            <p:cNvSpPr>
              <a:spLocks noChangeShapeType="1"/>
            </p:cNvSpPr>
            <p:nvPr/>
          </p:nvSpPr>
          <p:spPr bwMode="auto">
            <a:xfrm flipH="1">
              <a:off x="3696" y="3272"/>
              <a:ext cx="192" cy="528"/>
            </a:xfrm>
            <a:prstGeom prst="line">
              <a:avLst/>
            </a:prstGeom>
            <a:grpFill/>
            <a:ln w="38100">
              <a:solidFill>
                <a:srgbClr val="A50021"/>
              </a:solidFill>
              <a:round/>
              <a:headEnd/>
              <a:tailEnd/>
            </a:ln>
          </p:spPr>
          <p:txBody>
            <a:bodyPr>
              <a:spAutoFit/>
            </a:bodyPr>
            <a:lstStyle/>
            <a:p>
              <a:endParaRPr lang="zh-CN" altLang="en-US"/>
            </a:p>
          </p:txBody>
        </p:sp>
        <p:sp>
          <p:nvSpPr>
            <p:cNvPr id="72" name="Oval 60"/>
            <p:cNvSpPr>
              <a:spLocks noChangeArrowheads="1"/>
            </p:cNvSpPr>
            <p:nvPr/>
          </p:nvSpPr>
          <p:spPr bwMode="auto">
            <a:xfrm>
              <a:off x="1488" y="3080"/>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15 44 59</a:t>
              </a:r>
            </a:p>
          </p:txBody>
        </p:sp>
        <p:sp>
          <p:nvSpPr>
            <p:cNvPr id="73" name="Oval 61"/>
            <p:cNvSpPr>
              <a:spLocks noChangeArrowheads="1"/>
            </p:cNvSpPr>
            <p:nvPr/>
          </p:nvSpPr>
          <p:spPr bwMode="auto">
            <a:xfrm>
              <a:off x="3504" y="3080"/>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72  97</a:t>
              </a:r>
            </a:p>
          </p:txBody>
        </p:sp>
        <p:sp>
          <p:nvSpPr>
            <p:cNvPr id="74" name="Oval 62"/>
            <p:cNvSpPr>
              <a:spLocks noChangeArrowheads="1"/>
            </p:cNvSpPr>
            <p:nvPr/>
          </p:nvSpPr>
          <p:spPr bwMode="auto">
            <a:xfrm>
              <a:off x="651"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10  15</a:t>
              </a:r>
            </a:p>
          </p:txBody>
        </p:sp>
        <p:sp>
          <p:nvSpPr>
            <p:cNvPr id="75" name="Oval 63"/>
            <p:cNvSpPr>
              <a:spLocks noChangeArrowheads="1"/>
            </p:cNvSpPr>
            <p:nvPr/>
          </p:nvSpPr>
          <p:spPr bwMode="auto">
            <a:xfrm>
              <a:off x="2540"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51 59</a:t>
              </a:r>
            </a:p>
          </p:txBody>
        </p:sp>
        <p:sp>
          <p:nvSpPr>
            <p:cNvPr id="76" name="Oval 64"/>
            <p:cNvSpPr>
              <a:spLocks noChangeArrowheads="1"/>
            </p:cNvSpPr>
            <p:nvPr/>
          </p:nvSpPr>
          <p:spPr bwMode="auto">
            <a:xfrm>
              <a:off x="1503" y="3704"/>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21 37 44</a:t>
              </a:r>
            </a:p>
          </p:txBody>
        </p:sp>
        <p:sp>
          <p:nvSpPr>
            <p:cNvPr id="77" name="Oval 65"/>
            <p:cNvSpPr>
              <a:spLocks noChangeArrowheads="1"/>
            </p:cNvSpPr>
            <p:nvPr/>
          </p:nvSpPr>
          <p:spPr bwMode="auto">
            <a:xfrm>
              <a:off x="3371" y="3704"/>
              <a:ext cx="754" cy="336"/>
            </a:xfrm>
            <a:prstGeom prst="ellipse">
              <a:avLst/>
            </a:prstGeom>
            <a:grpFill/>
            <a:ln w="19050">
              <a:solidFill>
                <a:srgbClr val="993300"/>
              </a:solidFill>
              <a:round/>
              <a:headEnd/>
              <a:tailEnd/>
            </a:ln>
          </p:spPr>
          <p:txBody>
            <a:bodyPr wrap="none" anchor="ctr"/>
            <a:lstStyle/>
            <a:p>
              <a:pPr algn="ctr"/>
              <a:r>
                <a:rPr lang="en-US" altLang="zh-CN" sz="2400">
                  <a:ea typeface="宋体" charset="-122"/>
                </a:rPr>
                <a:t>68 72</a:t>
              </a:r>
            </a:p>
          </p:txBody>
        </p:sp>
        <p:sp>
          <p:nvSpPr>
            <p:cNvPr id="78" name="Oval 66"/>
            <p:cNvSpPr>
              <a:spLocks noChangeArrowheads="1"/>
            </p:cNvSpPr>
            <p:nvPr/>
          </p:nvSpPr>
          <p:spPr bwMode="auto">
            <a:xfrm>
              <a:off x="4224" y="3704"/>
              <a:ext cx="960" cy="336"/>
            </a:xfrm>
            <a:prstGeom prst="ellipse">
              <a:avLst/>
            </a:prstGeom>
            <a:grpFill/>
            <a:ln w="19050">
              <a:solidFill>
                <a:srgbClr val="993300"/>
              </a:solidFill>
              <a:round/>
              <a:headEnd/>
              <a:tailEnd/>
            </a:ln>
          </p:spPr>
          <p:txBody>
            <a:bodyPr wrap="none" anchor="ctr"/>
            <a:lstStyle/>
            <a:p>
              <a:pPr algn="ctr"/>
              <a:r>
                <a:rPr lang="en-US" altLang="zh-CN" sz="2400">
                  <a:ea typeface="宋体" charset="-122"/>
                  <a:sym typeface="Symbol" pitchFamily="18" charset="2"/>
                </a:rPr>
                <a:t>85 91 97</a:t>
              </a:r>
            </a:p>
          </p:txBody>
        </p:sp>
        <p:sp>
          <p:nvSpPr>
            <p:cNvPr id="79" name="Freeform 67"/>
            <p:cNvSpPr>
              <a:spLocks/>
            </p:cNvSpPr>
            <p:nvPr/>
          </p:nvSpPr>
          <p:spPr bwMode="auto">
            <a:xfrm>
              <a:off x="2352" y="2208"/>
              <a:ext cx="456" cy="336"/>
            </a:xfrm>
            <a:custGeom>
              <a:avLst/>
              <a:gdLst>
                <a:gd name="T0" fmla="*/ 0 w 456"/>
                <a:gd name="T1" fmla="*/ 0 h 432"/>
                <a:gd name="T2" fmla="*/ 432 w 456"/>
                <a:gd name="T3" fmla="*/ 14 h 432"/>
                <a:gd name="T4" fmla="*/ 144 w 456"/>
                <a:gd name="T5" fmla="*/ 68 h 432"/>
                <a:gd name="T6" fmla="*/ 432 w 456"/>
                <a:gd name="T7" fmla="*/ 123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grpFill/>
            <a:ln w="28575">
              <a:solidFill>
                <a:schemeClr val="hlink"/>
              </a:solidFill>
              <a:round/>
              <a:headEnd/>
              <a:tailEnd type="triangle" w="med" len="med"/>
            </a:ln>
          </p:spPr>
          <p:txBody>
            <a:bodyPr>
              <a:spAutoFit/>
            </a:bodyPr>
            <a:lstStyle/>
            <a:p>
              <a:endParaRPr lang="zh-CN" altLang="en-US"/>
            </a:p>
          </p:txBody>
        </p:sp>
        <p:sp>
          <p:nvSpPr>
            <p:cNvPr id="80" name="Text Box 68"/>
            <p:cNvSpPr txBox="1">
              <a:spLocks noChangeArrowheads="1"/>
            </p:cNvSpPr>
            <p:nvPr/>
          </p:nvSpPr>
          <p:spPr bwMode="auto">
            <a:xfrm>
              <a:off x="1968" y="2112"/>
              <a:ext cx="672" cy="3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root</a:t>
              </a:r>
            </a:p>
          </p:txBody>
        </p:sp>
      </p:grpSp>
      <p:sp>
        <p:nvSpPr>
          <p:cNvPr id="81" name="AutoShape 69"/>
          <p:cNvSpPr>
            <a:spLocks noChangeArrowheads="1"/>
          </p:cNvSpPr>
          <p:nvPr/>
        </p:nvSpPr>
        <p:spPr bwMode="auto">
          <a:xfrm>
            <a:off x="7043690" y="3008914"/>
            <a:ext cx="1905000" cy="990600"/>
          </a:xfrm>
          <a:prstGeom prst="wedgeEllipseCallout">
            <a:avLst>
              <a:gd name="adj1" fmla="val -147917"/>
              <a:gd name="adj2" fmla="val 31088"/>
            </a:avLst>
          </a:prstGeom>
          <a:solidFill>
            <a:schemeClr val="bg2"/>
          </a:solidFill>
          <a:ln w="9525">
            <a:solidFill>
              <a:schemeClr val="accent1"/>
            </a:solidFill>
            <a:miter lim="800000"/>
            <a:headEnd/>
            <a:tailEnd/>
          </a:ln>
        </p:spPr>
        <p:txBody>
          <a:bodyPr/>
          <a:lstStyle/>
          <a:p>
            <a:pPr algn="ctr"/>
            <a:endParaRPr lang="zh-CN" altLang="zh-CN" sz="2400"/>
          </a:p>
        </p:txBody>
      </p:sp>
      <p:sp>
        <p:nvSpPr>
          <p:cNvPr id="82" name="AutoShape 70"/>
          <p:cNvSpPr>
            <a:spLocks noChangeArrowheads="1"/>
          </p:cNvSpPr>
          <p:nvPr/>
        </p:nvSpPr>
        <p:spPr bwMode="auto">
          <a:xfrm>
            <a:off x="7272290" y="4456714"/>
            <a:ext cx="1752600" cy="685800"/>
          </a:xfrm>
          <a:prstGeom prst="wedgeEllipseCallout">
            <a:avLst>
              <a:gd name="adj1" fmla="val -36685"/>
              <a:gd name="adj2" fmla="val 88889"/>
            </a:avLst>
          </a:prstGeom>
          <a:solidFill>
            <a:schemeClr val="bg2"/>
          </a:solidFill>
          <a:ln w="9525">
            <a:solidFill>
              <a:schemeClr val="accent1"/>
            </a:solidFill>
            <a:miter lim="800000"/>
            <a:headEnd/>
            <a:tailEnd/>
          </a:ln>
        </p:spPr>
        <p:txBody>
          <a:bodyPr/>
          <a:lstStyle/>
          <a:p>
            <a:pPr algn="ctr"/>
            <a:r>
              <a:rPr lang="zh-CN" altLang="en-US" sz="2400" dirty="0"/>
              <a:t>叶结点</a:t>
            </a:r>
          </a:p>
        </p:txBody>
      </p:sp>
      <p:sp>
        <p:nvSpPr>
          <p:cNvPr id="83" name="AutoShape 71"/>
          <p:cNvSpPr>
            <a:spLocks noChangeArrowheads="1"/>
          </p:cNvSpPr>
          <p:nvPr/>
        </p:nvSpPr>
        <p:spPr bwMode="auto">
          <a:xfrm>
            <a:off x="7043690" y="3008914"/>
            <a:ext cx="1905000" cy="990600"/>
          </a:xfrm>
          <a:prstGeom prst="wedgeEllipseCallout">
            <a:avLst>
              <a:gd name="adj1" fmla="val -78000"/>
              <a:gd name="adj2" fmla="val 93588"/>
            </a:avLst>
          </a:prstGeom>
          <a:solidFill>
            <a:schemeClr val="bg2"/>
          </a:solidFill>
          <a:ln w="9525">
            <a:solidFill>
              <a:schemeClr val="accent1"/>
            </a:solidFill>
            <a:miter lim="800000"/>
            <a:headEnd/>
            <a:tailEnd/>
          </a:ln>
        </p:spPr>
        <p:txBody>
          <a:bodyPr/>
          <a:lstStyle/>
          <a:p>
            <a:pPr algn="ctr"/>
            <a:r>
              <a:rPr lang="zh-CN" altLang="en-US" sz="2400" dirty="0"/>
              <a:t>分支</a:t>
            </a:r>
          </a:p>
          <a:p>
            <a:pPr algn="ctr"/>
            <a:r>
              <a:rPr lang="zh-CN" altLang="en-US" sz="2400" dirty="0"/>
              <a:t>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5990"/>
                                        </p:tgtEl>
                                        <p:attrNameLst>
                                          <p:attrName>style.visibility</p:attrName>
                                        </p:attrNameLst>
                                      </p:cBhvr>
                                      <p:to>
                                        <p:strVal val="visible"/>
                                      </p:to>
                                    </p:set>
                                    <p:animEffect transition="in" filter="wipe(down)">
                                      <p:cBhvr>
                                        <p:cTn id="7" dur="500"/>
                                        <p:tgtEl>
                                          <p:spTgt spid="465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5991"/>
                                        </p:tgtEl>
                                        <p:attrNameLst>
                                          <p:attrName>style.visibility</p:attrName>
                                        </p:attrNameLst>
                                      </p:cBhvr>
                                      <p:to>
                                        <p:strVal val="visible"/>
                                      </p:to>
                                    </p:set>
                                    <p:animEffect transition="in" filter="wipe(down)">
                                      <p:cBhvr>
                                        <p:cTn id="12" dur="500"/>
                                        <p:tgtEl>
                                          <p:spTgt spid="465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90" grpId="0" animBg="1" autoUpdateAnimBg="0"/>
      <p:bldP spid="465991"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eaLnBrk="1" hangingPunct="1">
              <a:defRPr/>
            </a:pPr>
            <a:r>
              <a:rPr lang="en-US" altLang="zh-CN"/>
              <a:t>6) B+</a:t>
            </a:r>
            <a:r>
              <a:rPr lang="zh-CN" altLang="en-US"/>
              <a:t>树</a:t>
            </a:r>
          </a:p>
        </p:txBody>
      </p:sp>
      <p:sp>
        <p:nvSpPr>
          <p:cNvPr id="108548" name="Rectangle 3"/>
          <p:cNvSpPr>
            <a:spLocks noGrp="1" noChangeArrowheads="1"/>
          </p:cNvSpPr>
          <p:nvPr>
            <p:ph idx="1"/>
          </p:nvPr>
        </p:nvSpPr>
        <p:spPr/>
        <p:txBody>
          <a:bodyPr/>
          <a:lstStyle/>
          <a:p>
            <a:pPr eaLnBrk="1" hangingPunct="1"/>
            <a:r>
              <a:rPr lang="en-US" altLang="zh-CN" sz="3200" dirty="0">
                <a:solidFill>
                  <a:srgbClr val="A50021"/>
                </a:solidFill>
              </a:rPr>
              <a:t>B+</a:t>
            </a:r>
            <a:r>
              <a:rPr lang="zh-CN" altLang="en-US" sz="3200" dirty="0">
                <a:solidFill>
                  <a:srgbClr val="A50021"/>
                </a:solidFill>
              </a:rPr>
              <a:t>树的查找：两种方式</a:t>
            </a:r>
          </a:p>
          <a:p>
            <a:pPr eaLnBrk="1" hangingPunct="1"/>
            <a:r>
              <a:rPr lang="en-US" altLang="zh-CN" dirty="0"/>
              <a:t>B+</a:t>
            </a:r>
            <a:r>
              <a:rPr lang="zh-CN" altLang="en-US" dirty="0"/>
              <a:t>树有两个头指针：</a:t>
            </a:r>
          </a:p>
          <a:p>
            <a:pPr lvl="1" eaLnBrk="1" hangingPunct="1"/>
            <a:r>
              <a:rPr lang="zh-CN" altLang="en-US" dirty="0"/>
              <a:t>一是指向</a:t>
            </a:r>
            <a:r>
              <a:rPr lang="en-US" altLang="zh-CN" dirty="0"/>
              <a:t>B+</a:t>
            </a:r>
            <a:r>
              <a:rPr lang="zh-CN" altLang="en-US" dirty="0"/>
              <a:t>树的根结点；</a:t>
            </a:r>
          </a:p>
          <a:p>
            <a:pPr lvl="1" eaLnBrk="1" hangingPunct="1"/>
            <a:r>
              <a:rPr lang="zh-CN" altLang="en-US" dirty="0"/>
              <a:t>另一是指向关键字码最小的叶结点</a:t>
            </a:r>
            <a:r>
              <a:rPr lang="en-US" altLang="zh-CN" dirty="0"/>
              <a:t>, </a:t>
            </a:r>
            <a:r>
              <a:rPr lang="zh-CN" altLang="en-US" dirty="0"/>
              <a:t>所有叶结点链成线形表</a:t>
            </a:r>
            <a:r>
              <a:rPr lang="en-US" altLang="zh-CN" dirty="0"/>
              <a:t>, </a:t>
            </a:r>
            <a:r>
              <a:rPr lang="zh-CN" altLang="en-US" dirty="0"/>
              <a:t>则可以直接从最小关键字开始顺序检索。</a:t>
            </a:r>
          </a:p>
          <a:p>
            <a:pPr eaLnBrk="1" hangingPunct="1"/>
            <a:r>
              <a:rPr lang="zh-CN" altLang="en-US" dirty="0"/>
              <a:t>当从</a:t>
            </a:r>
            <a:r>
              <a:rPr lang="en-US" altLang="zh-CN" dirty="0"/>
              <a:t>B+</a:t>
            </a:r>
            <a:r>
              <a:rPr lang="zh-CN" altLang="en-US" dirty="0"/>
              <a:t>树根结点开始随机查找时</a:t>
            </a:r>
            <a:r>
              <a:rPr lang="en-US" altLang="zh-CN" dirty="0"/>
              <a:t>, </a:t>
            </a:r>
            <a:r>
              <a:rPr lang="zh-CN" altLang="en-US" dirty="0"/>
              <a:t>检索方法与</a:t>
            </a:r>
            <a:r>
              <a:rPr lang="en-US" altLang="zh-CN" dirty="0"/>
              <a:t>B-</a:t>
            </a:r>
            <a:r>
              <a:rPr lang="zh-CN" altLang="en-US" dirty="0"/>
              <a:t>树相似</a:t>
            </a:r>
            <a:r>
              <a:rPr lang="en-US" altLang="zh-CN" dirty="0"/>
              <a:t>, </a:t>
            </a:r>
            <a:r>
              <a:rPr lang="zh-CN" altLang="en-US" dirty="0"/>
              <a:t>但若在分支结点中的关键字与检索关键字相等时</a:t>
            </a:r>
            <a:r>
              <a:rPr lang="en-US" altLang="zh-CN" dirty="0"/>
              <a:t>, </a:t>
            </a:r>
            <a:r>
              <a:rPr lang="zh-CN" altLang="en-US" dirty="0"/>
              <a:t>检索并不停止</a:t>
            </a:r>
            <a:r>
              <a:rPr lang="en-US" altLang="zh-CN" dirty="0"/>
              <a:t>, </a:t>
            </a:r>
            <a:r>
              <a:rPr lang="zh-CN" altLang="en-US" dirty="0"/>
              <a:t>要继续查找到叶结点为止。</a:t>
            </a:r>
          </a:p>
        </p:txBody>
      </p:sp>
      <p:sp>
        <p:nvSpPr>
          <p:cNvPr id="6" name="灯片编号占位符 5"/>
          <p:cNvSpPr>
            <a:spLocks noGrp="1"/>
          </p:cNvSpPr>
          <p:nvPr>
            <p:ph type="sldNum" sz="quarter" idx="11"/>
          </p:nvPr>
        </p:nvSpPr>
        <p:spPr/>
        <p:txBody>
          <a:bodyPr/>
          <a:lstStyle/>
          <a:p>
            <a:pPr>
              <a:defRPr/>
            </a:pPr>
            <a:fld id="{18A4955F-62EB-4908-918F-C398D48EECC1}" type="slidenum">
              <a:rPr lang="en-US" altLang="zh-CN"/>
              <a:pPr>
                <a:defRPr/>
              </a:pPr>
              <a:t>131</a:t>
            </a:fld>
            <a:endParaRPr lang="en-US" altLang="zh-CN"/>
          </a:p>
        </p:txBody>
      </p:sp>
      <p:sp>
        <p:nvSpPr>
          <p:cNvPr id="5" name="AutoShape 71"/>
          <p:cNvSpPr>
            <a:spLocks noChangeArrowheads="1"/>
          </p:cNvSpPr>
          <p:nvPr/>
        </p:nvSpPr>
        <p:spPr bwMode="auto">
          <a:xfrm>
            <a:off x="1000100" y="5357826"/>
            <a:ext cx="2590800" cy="990600"/>
          </a:xfrm>
          <a:prstGeom prst="wedgeEllipseCallout">
            <a:avLst>
              <a:gd name="adj1" fmla="val 25611"/>
              <a:gd name="adj2" fmla="val -89583"/>
            </a:avLst>
          </a:prstGeom>
          <a:solidFill>
            <a:schemeClr val="bg2"/>
          </a:solidFill>
          <a:ln w="9525">
            <a:solidFill>
              <a:schemeClr val="accent1"/>
            </a:solidFill>
            <a:miter lim="800000"/>
            <a:headEnd/>
            <a:tailEnd/>
          </a:ln>
        </p:spPr>
        <p:txBody>
          <a:bodyPr/>
          <a:lstStyle/>
          <a:p>
            <a:pPr algn="ctr"/>
            <a:r>
              <a:rPr lang="zh-CN" altLang="en-US" sz="2400" dirty="0"/>
              <a:t>与</a:t>
            </a:r>
            <a:r>
              <a:rPr lang="en-US" altLang="zh-CN" sz="2400" dirty="0"/>
              <a:t>B-</a:t>
            </a:r>
            <a:r>
              <a:rPr lang="zh-CN" altLang="en-US" sz="2400" dirty="0"/>
              <a:t>树</a:t>
            </a:r>
            <a:r>
              <a:rPr lang="zh-CN" altLang="en-US" sz="2400"/>
              <a:t>的第四个</a:t>
            </a:r>
            <a:r>
              <a:rPr lang="zh-CN" altLang="en-US" sz="2400" dirty="0"/>
              <a:t>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pitchFamily="49" charset="-122"/>
              </a:rPr>
              <a:t>B+ </a:t>
            </a:r>
            <a:r>
              <a:rPr lang="zh-CN" altLang="en-US" dirty="0">
                <a:latin typeface="Times New Roman" panose="02020603050405020304" pitchFamily="18" charset="0"/>
                <a:ea typeface="仿宋_GB2312" pitchFamily="49" charset="-122"/>
              </a:rPr>
              <a:t>树的插入</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rPr>
              <a:t>B+ </a:t>
            </a:r>
            <a:r>
              <a:rPr lang="zh-CN" altLang="en-US" dirty="0">
                <a:latin typeface="Times New Roman" panose="02020603050405020304" pitchFamily="18" charset="0"/>
              </a:rPr>
              <a:t>树的插入仅在叶结点上进行。每插入一个</a:t>
            </a:r>
            <a:r>
              <a:rPr lang="zh-CN" altLang="en-US" dirty="0">
                <a:solidFill>
                  <a:srgbClr val="FF0000"/>
                </a:solidFill>
                <a:latin typeface="Times New Roman" panose="02020603050405020304" pitchFamily="18" charset="0"/>
              </a:rPr>
              <a:t>（关键码</a:t>
            </a:r>
            <a:r>
              <a:rPr lang="en-US" altLang="zh-CN" dirty="0">
                <a:solidFill>
                  <a:srgbClr val="FF0000"/>
                </a:solidFill>
                <a:latin typeface="Courier New" panose="02070309020205020404" pitchFamily="49" charset="0"/>
              </a:rPr>
              <a:t>-</a:t>
            </a:r>
            <a:r>
              <a:rPr lang="zh-CN" altLang="en-US" dirty="0">
                <a:solidFill>
                  <a:srgbClr val="FF0000"/>
                </a:solidFill>
                <a:latin typeface="Times New Roman" panose="02020603050405020304" pitchFamily="18" charset="0"/>
              </a:rPr>
              <a:t>指针）</a:t>
            </a:r>
            <a:r>
              <a:rPr lang="zh-CN" altLang="en-US" dirty="0">
                <a:latin typeface="Times New Roman" panose="02020603050405020304" pitchFamily="18" charset="0"/>
              </a:rPr>
              <a:t>索引项后都要判断结点中的索引项个数是否超出范围</a:t>
            </a:r>
            <a:r>
              <a:rPr lang="zh-CN" altLang="en-US" dirty="0">
                <a:solidFill>
                  <a:srgbClr val="FF0000"/>
                </a:solidFill>
                <a:latin typeface="Times New Roman" panose="02020603050405020304" pitchFamily="18" charset="0"/>
              </a:rPr>
              <a:t> </a:t>
            </a:r>
            <a:r>
              <a:rPr lang="en-US" altLang="zh-CN" i="1" dirty="0">
                <a:solidFill>
                  <a:srgbClr val="FF0000"/>
                </a:solidFill>
                <a:latin typeface="Times New Roman" panose="02020603050405020304" pitchFamily="18" charset="0"/>
              </a:rPr>
              <a:t>m</a:t>
            </a:r>
            <a:r>
              <a:rPr lang="zh-CN" altLang="en-US" dirty="0">
                <a:latin typeface="Times New Roman" panose="02020603050405020304" pitchFamily="18" charset="0"/>
              </a:rPr>
              <a:t>。</a:t>
            </a:r>
            <a:r>
              <a:rPr lang="zh-CN" altLang="en-US" dirty="0">
                <a:latin typeface="仿宋_GB2312" pitchFamily="49" charset="-122"/>
              </a:rPr>
              <a:t>   </a:t>
            </a:r>
          </a:p>
          <a:p>
            <a:r>
              <a:rPr lang="zh-CN" altLang="en-US" dirty="0">
                <a:solidFill>
                  <a:srgbClr val="003366"/>
                </a:solidFill>
                <a:latin typeface="Times New Roman" panose="02020603050405020304" pitchFamily="18" charset="0"/>
              </a:rPr>
              <a:t>当插入后叶结点中的关键码个数 </a:t>
            </a:r>
            <a:r>
              <a:rPr lang="en-US" altLang="zh-CN" i="1" dirty="0">
                <a:solidFill>
                  <a:srgbClr val="FF0000"/>
                </a:solidFill>
                <a:latin typeface="Times New Roman" panose="02020603050405020304" pitchFamily="18" charset="0"/>
              </a:rPr>
              <a:t>n</a:t>
            </a:r>
            <a:r>
              <a:rPr lang="en-US" altLang="zh-CN" dirty="0">
                <a:solidFill>
                  <a:srgbClr val="FF0000"/>
                </a:solidFill>
                <a:latin typeface="Times New Roman" panose="02020603050405020304" pitchFamily="18" charset="0"/>
              </a:rPr>
              <a:t> &gt; </a:t>
            </a:r>
            <a:r>
              <a:rPr lang="en-US" altLang="zh-CN" i="1" dirty="0">
                <a:solidFill>
                  <a:srgbClr val="FF0000"/>
                </a:solidFill>
                <a:latin typeface="Times New Roman" panose="02020603050405020304" pitchFamily="18" charset="0"/>
              </a:rPr>
              <a:t>m</a:t>
            </a:r>
            <a:r>
              <a:rPr lang="en-US" altLang="zh-CN" dirty="0">
                <a:solidFill>
                  <a:srgbClr val="FF0000"/>
                </a:solidFill>
                <a:latin typeface="Times New Roman" panose="02020603050405020304" pitchFamily="18" charset="0"/>
              </a:rPr>
              <a:t> </a:t>
            </a:r>
            <a:r>
              <a:rPr lang="zh-CN" altLang="en-US" dirty="0">
                <a:solidFill>
                  <a:srgbClr val="003366"/>
                </a:solidFill>
                <a:latin typeface="Times New Roman" panose="02020603050405020304" pitchFamily="18" charset="0"/>
              </a:rPr>
              <a:t>时，需要将</a:t>
            </a:r>
            <a:r>
              <a:rPr lang="zh-CN" altLang="en-US" dirty="0">
                <a:solidFill>
                  <a:srgbClr val="FF0000"/>
                </a:solidFill>
                <a:latin typeface="Times New Roman" panose="02020603050405020304" pitchFamily="18" charset="0"/>
              </a:rPr>
              <a:t>叶结点分裂为两个结点</a:t>
            </a:r>
            <a:r>
              <a:rPr lang="zh-CN" altLang="en-US" dirty="0">
                <a:solidFill>
                  <a:srgbClr val="003366"/>
                </a:solidFill>
                <a:latin typeface="Times New Roman" panose="02020603050405020304" pitchFamily="18" charset="0"/>
              </a:rPr>
              <a:t>：它们包含的关键码个数分别为</a:t>
            </a:r>
            <a:r>
              <a:rPr lang="zh-CN" altLang="en-US" dirty="0">
                <a:latin typeface="Times New Roman" panose="02020603050405020304" pitchFamily="18" charset="0"/>
              </a:rPr>
              <a:t> </a:t>
            </a:r>
            <a:r>
              <a:rPr lang="zh-CN" altLang="en-US"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(m+1)/2</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和 </a:t>
            </a:r>
            <a:r>
              <a:rPr lang="zh-CN" altLang="en-US"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(m+1)/2</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003366"/>
                </a:solidFill>
                <a:latin typeface="Times New Roman" panose="02020603050405020304" pitchFamily="18" charset="0"/>
              </a:rPr>
              <a:t>。并且它们的双亲结点中应同时包含这两个结点的</a:t>
            </a:r>
            <a:r>
              <a:rPr lang="zh-CN" altLang="en-US" dirty="0">
                <a:solidFill>
                  <a:schemeClr val="tx2"/>
                </a:solidFill>
                <a:latin typeface="Times New Roman" panose="02020603050405020304" pitchFamily="18" charset="0"/>
              </a:rPr>
              <a:t>最大关键码</a:t>
            </a:r>
            <a:r>
              <a:rPr lang="zh-CN" altLang="en-US" dirty="0">
                <a:solidFill>
                  <a:srgbClr val="003366"/>
                </a:solidFill>
                <a:latin typeface="Times New Roman" panose="02020603050405020304" pitchFamily="18" charset="0"/>
              </a:rPr>
              <a:t>和</a:t>
            </a:r>
            <a:r>
              <a:rPr lang="zh-CN" altLang="en-US" dirty="0">
                <a:solidFill>
                  <a:schemeClr val="tx2"/>
                </a:solidFill>
                <a:latin typeface="Times New Roman" panose="02020603050405020304" pitchFamily="18" charset="0"/>
              </a:rPr>
              <a:t>结点地址</a:t>
            </a:r>
            <a:r>
              <a:rPr lang="zh-CN" altLang="en-US" dirty="0">
                <a:solidFill>
                  <a:srgbClr val="003366"/>
                </a:solidFill>
                <a:latin typeface="Times New Roman" panose="02020603050405020304" pitchFamily="18" charset="0"/>
              </a:rPr>
              <a:t>。</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132</a:t>
            </a:fld>
            <a:endParaRPr lang="en-US" altLang="zh-CN"/>
          </a:p>
        </p:txBody>
      </p:sp>
    </p:spTree>
    <p:extLst>
      <p:ext uri="{BB962C8B-B14F-4D97-AF65-F5344CB8AC3E}">
        <p14:creationId xmlns:p14="http://schemas.microsoft.com/office/powerpoint/2010/main" val="6148003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例如，在空的</a:t>
            </a:r>
            <a:r>
              <a:rPr lang="en-US" altLang="zh-CN" dirty="0"/>
              <a:t>4</a:t>
            </a:r>
            <a:r>
              <a:rPr lang="zh-CN" altLang="en-US" dirty="0"/>
              <a:t>阶</a:t>
            </a:r>
            <a:r>
              <a:rPr lang="en-US" altLang="zh-CN" dirty="0"/>
              <a:t>B+</a:t>
            </a:r>
            <a:r>
              <a:rPr lang="zh-CN" altLang="en-US" dirty="0"/>
              <a:t>树中的依次插入：</a:t>
            </a:r>
            <a:endParaRPr lang="en-US" altLang="zh-CN" dirty="0"/>
          </a:p>
          <a:p>
            <a:r>
              <a:rPr lang="en-US" altLang="zh-CN" dirty="0"/>
              <a:t>24</a:t>
            </a:r>
            <a:r>
              <a:rPr lang="en-US" altLang="zh-CN" dirty="0">
                <a:solidFill>
                  <a:srgbClr val="FF0000"/>
                </a:solidFill>
              </a:rPr>
              <a:t>, </a:t>
            </a:r>
            <a:r>
              <a:rPr lang="en-US" altLang="zh-CN" dirty="0"/>
              <a:t>72</a:t>
            </a:r>
            <a:r>
              <a:rPr lang="en-US" altLang="zh-CN" dirty="0">
                <a:solidFill>
                  <a:srgbClr val="FF0000"/>
                </a:solidFill>
              </a:rPr>
              <a:t>, </a:t>
            </a:r>
            <a:r>
              <a:rPr lang="en-US" altLang="zh-CN" dirty="0"/>
              <a:t>01</a:t>
            </a:r>
            <a:r>
              <a:rPr lang="en-US" altLang="zh-CN" dirty="0">
                <a:solidFill>
                  <a:srgbClr val="FF0000"/>
                </a:solidFill>
              </a:rPr>
              <a:t>, </a:t>
            </a:r>
            <a:r>
              <a:rPr lang="en-US" altLang="zh-CN" dirty="0"/>
              <a:t>39</a:t>
            </a:r>
            <a:r>
              <a:rPr lang="en-US" altLang="zh-CN" dirty="0">
                <a:solidFill>
                  <a:srgbClr val="FF0000"/>
                </a:solidFill>
              </a:rPr>
              <a:t>, </a:t>
            </a:r>
            <a:r>
              <a:rPr lang="en-US" altLang="zh-CN" dirty="0"/>
              <a:t>53</a:t>
            </a:r>
            <a:r>
              <a:rPr lang="en-US" altLang="zh-CN" dirty="0">
                <a:solidFill>
                  <a:srgbClr val="FF0000"/>
                </a:solidFill>
              </a:rPr>
              <a:t>, </a:t>
            </a:r>
            <a:r>
              <a:rPr lang="en-US" altLang="zh-CN" dirty="0"/>
              <a:t>63</a:t>
            </a:r>
            <a:r>
              <a:rPr lang="en-US" altLang="zh-CN" dirty="0">
                <a:solidFill>
                  <a:srgbClr val="FF0000"/>
                </a:solidFill>
              </a:rPr>
              <a:t>, </a:t>
            </a:r>
            <a:r>
              <a:rPr lang="en-US" altLang="zh-CN" dirty="0"/>
              <a:t>90</a:t>
            </a:r>
            <a:r>
              <a:rPr lang="en-US" altLang="zh-CN" dirty="0">
                <a:solidFill>
                  <a:srgbClr val="FF0000"/>
                </a:solidFill>
              </a:rPr>
              <a:t>, </a:t>
            </a:r>
            <a:r>
              <a:rPr lang="en-US" altLang="zh-CN" dirty="0"/>
              <a:t>15</a:t>
            </a:r>
            <a:r>
              <a:rPr lang="en-US" altLang="zh-CN" dirty="0">
                <a:solidFill>
                  <a:srgbClr val="FF0000"/>
                </a:solidFill>
              </a:rPr>
              <a:t>, 88, 10, 44, 68, 74</a:t>
            </a:r>
            <a:r>
              <a:rPr lang="zh-CN" altLang="en-US" dirty="0"/>
              <a:t> </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133</a:t>
            </a:fld>
            <a:endParaRPr lang="en-US" altLang="zh-CN"/>
          </a:p>
        </p:txBody>
      </p:sp>
      <p:grpSp>
        <p:nvGrpSpPr>
          <p:cNvPr id="47" name="Group 6"/>
          <p:cNvGrpSpPr>
            <a:grpSpLocks/>
          </p:cNvGrpSpPr>
          <p:nvPr/>
        </p:nvGrpSpPr>
        <p:grpSpPr bwMode="auto">
          <a:xfrm>
            <a:off x="5002213" y="2514600"/>
            <a:ext cx="2111375" cy="627063"/>
            <a:chOff x="657" y="2219"/>
            <a:chExt cx="1285" cy="395"/>
          </a:xfrm>
        </p:grpSpPr>
        <p:grpSp>
          <p:nvGrpSpPr>
            <p:cNvPr id="48" name="Group 7"/>
            <p:cNvGrpSpPr>
              <a:grpSpLocks/>
            </p:cNvGrpSpPr>
            <p:nvPr/>
          </p:nvGrpSpPr>
          <p:grpSpPr bwMode="auto">
            <a:xfrm>
              <a:off x="919" y="2219"/>
              <a:ext cx="1023" cy="395"/>
              <a:chOff x="919" y="2219"/>
              <a:chExt cx="1023" cy="395"/>
            </a:xfrm>
          </p:grpSpPr>
          <p:sp>
            <p:nvSpPr>
              <p:cNvPr id="50" name="Rectangle 8" descr="羊皮纸"/>
              <p:cNvSpPr>
                <a:spLocks noChangeArrowheads="1"/>
              </p:cNvSpPr>
              <p:nvPr/>
            </p:nvSpPr>
            <p:spPr bwMode="auto">
              <a:xfrm>
                <a:off x="919" y="2219"/>
                <a:ext cx="936" cy="29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51" name="Text Box 9"/>
              <p:cNvSpPr txBox="1">
                <a:spLocks noChangeArrowheads="1"/>
              </p:cNvSpPr>
              <p:nvPr/>
            </p:nvSpPr>
            <p:spPr bwMode="auto">
              <a:xfrm>
                <a:off x="930" y="2221"/>
                <a:ext cx="1012"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01 24 39 72</a:t>
                </a:r>
              </a:p>
            </p:txBody>
          </p:sp>
        </p:grpSp>
        <p:sp>
          <p:nvSpPr>
            <p:cNvPr id="49" name="Line 10"/>
            <p:cNvSpPr>
              <a:spLocks noChangeShapeType="1"/>
            </p:cNvSpPr>
            <p:nvPr/>
          </p:nvSpPr>
          <p:spPr bwMode="auto">
            <a:xfrm>
              <a:off x="657" y="2373"/>
              <a:ext cx="260"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52" name="Group 62"/>
          <p:cNvGrpSpPr>
            <a:grpSpLocks/>
          </p:cNvGrpSpPr>
          <p:nvPr/>
        </p:nvGrpSpPr>
        <p:grpSpPr bwMode="auto">
          <a:xfrm>
            <a:off x="827088" y="4400550"/>
            <a:ext cx="3817937" cy="1633538"/>
            <a:chOff x="521" y="2772"/>
            <a:chExt cx="2405" cy="1029"/>
          </a:xfrm>
        </p:grpSpPr>
        <p:grpSp>
          <p:nvGrpSpPr>
            <p:cNvPr id="53" name="Group 58"/>
            <p:cNvGrpSpPr>
              <a:grpSpLocks/>
            </p:cNvGrpSpPr>
            <p:nvPr/>
          </p:nvGrpSpPr>
          <p:grpSpPr bwMode="auto">
            <a:xfrm>
              <a:off x="521" y="3386"/>
              <a:ext cx="1239" cy="415"/>
              <a:chOff x="521" y="3386"/>
              <a:chExt cx="1239" cy="415"/>
            </a:xfrm>
          </p:grpSpPr>
          <p:grpSp>
            <p:nvGrpSpPr>
              <p:cNvPr id="64" name="Group 57"/>
              <p:cNvGrpSpPr>
                <a:grpSpLocks/>
              </p:cNvGrpSpPr>
              <p:nvPr/>
            </p:nvGrpSpPr>
            <p:grpSpPr bwMode="auto">
              <a:xfrm>
                <a:off x="774" y="3386"/>
                <a:ext cx="986" cy="415"/>
                <a:chOff x="774" y="3386"/>
                <a:chExt cx="986" cy="415"/>
              </a:xfrm>
            </p:grpSpPr>
            <p:sp>
              <p:nvSpPr>
                <p:cNvPr id="66" name="Rectangle 15" descr="羊皮纸"/>
                <p:cNvSpPr>
                  <a:spLocks noChangeArrowheads="1"/>
                </p:cNvSpPr>
                <p:nvPr/>
              </p:nvSpPr>
              <p:spPr bwMode="auto">
                <a:xfrm>
                  <a:off x="776" y="3386"/>
                  <a:ext cx="912" cy="309"/>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67" name="Text Box 16"/>
                <p:cNvSpPr txBox="1">
                  <a:spLocks noChangeArrowheads="1"/>
                </p:cNvSpPr>
                <p:nvPr/>
              </p:nvSpPr>
              <p:spPr bwMode="auto">
                <a:xfrm>
                  <a:off x="774" y="3394"/>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01 24 39</a:t>
                  </a:r>
                </a:p>
              </p:txBody>
            </p:sp>
          </p:grpSp>
          <p:sp>
            <p:nvSpPr>
              <p:cNvPr id="65" name="Line 17"/>
              <p:cNvSpPr>
                <a:spLocks noChangeShapeType="1"/>
              </p:cNvSpPr>
              <p:nvPr/>
            </p:nvSpPr>
            <p:spPr bwMode="auto">
              <a:xfrm>
                <a:off x="521" y="3546"/>
                <a:ext cx="253"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54" name="Group 60"/>
            <p:cNvGrpSpPr>
              <a:grpSpLocks/>
            </p:cNvGrpSpPr>
            <p:nvPr/>
          </p:nvGrpSpPr>
          <p:grpSpPr bwMode="auto">
            <a:xfrm>
              <a:off x="1687" y="3375"/>
              <a:ext cx="1239" cy="415"/>
              <a:chOff x="1687" y="3375"/>
              <a:chExt cx="1239" cy="415"/>
            </a:xfrm>
          </p:grpSpPr>
          <p:grpSp>
            <p:nvGrpSpPr>
              <p:cNvPr id="60" name="Group 59"/>
              <p:cNvGrpSpPr>
                <a:grpSpLocks/>
              </p:cNvGrpSpPr>
              <p:nvPr/>
            </p:nvGrpSpPr>
            <p:grpSpPr bwMode="auto">
              <a:xfrm>
                <a:off x="1940" y="3375"/>
                <a:ext cx="986" cy="415"/>
                <a:chOff x="1940" y="3375"/>
                <a:chExt cx="986" cy="415"/>
              </a:xfrm>
            </p:grpSpPr>
            <p:sp>
              <p:nvSpPr>
                <p:cNvPr id="62" name="Rectangle 20" descr="羊皮纸"/>
                <p:cNvSpPr>
                  <a:spLocks noChangeArrowheads="1"/>
                </p:cNvSpPr>
                <p:nvPr/>
              </p:nvSpPr>
              <p:spPr bwMode="auto">
                <a:xfrm>
                  <a:off x="1942" y="3375"/>
                  <a:ext cx="912" cy="309"/>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63" name="Text Box 21"/>
                <p:cNvSpPr txBox="1">
                  <a:spLocks noChangeArrowheads="1"/>
                </p:cNvSpPr>
                <p:nvPr/>
              </p:nvSpPr>
              <p:spPr bwMode="auto">
                <a:xfrm>
                  <a:off x="1940" y="3383"/>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53 72</a:t>
                  </a:r>
                </a:p>
              </p:txBody>
            </p:sp>
          </p:grpSp>
          <p:sp>
            <p:nvSpPr>
              <p:cNvPr id="61" name="Line 22"/>
              <p:cNvSpPr>
                <a:spLocks noChangeShapeType="1"/>
              </p:cNvSpPr>
              <p:nvPr/>
            </p:nvSpPr>
            <p:spPr bwMode="auto">
              <a:xfrm>
                <a:off x="1687" y="3535"/>
                <a:ext cx="253"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55" name="Group 61"/>
            <p:cNvGrpSpPr>
              <a:grpSpLocks/>
            </p:cNvGrpSpPr>
            <p:nvPr/>
          </p:nvGrpSpPr>
          <p:grpSpPr bwMode="auto">
            <a:xfrm>
              <a:off x="1345" y="2772"/>
              <a:ext cx="986" cy="415"/>
              <a:chOff x="1345" y="2772"/>
              <a:chExt cx="986" cy="415"/>
            </a:xfrm>
          </p:grpSpPr>
          <p:sp>
            <p:nvSpPr>
              <p:cNvPr id="58" name="Rectangle 24" descr="羊皮纸"/>
              <p:cNvSpPr>
                <a:spLocks noChangeArrowheads="1"/>
              </p:cNvSpPr>
              <p:nvPr/>
            </p:nvSpPr>
            <p:spPr bwMode="auto">
              <a:xfrm>
                <a:off x="1347" y="2772"/>
                <a:ext cx="912" cy="309"/>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59" name="Text Box 25"/>
              <p:cNvSpPr txBox="1">
                <a:spLocks noChangeArrowheads="1"/>
              </p:cNvSpPr>
              <p:nvPr/>
            </p:nvSpPr>
            <p:spPr bwMode="auto">
              <a:xfrm>
                <a:off x="1345" y="2780"/>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39 72</a:t>
                </a:r>
              </a:p>
            </p:txBody>
          </p:sp>
        </p:grpSp>
        <p:sp>
          <p:nvSpPr>
            <p:cNvPr id="56" name="Line 26"/>
            <p:cNvSpPr>
              <a:spLocks noChangeShapeType="1"/>
            </p:cNvSpPr>
            <p:nvPr/>
          </p:nvSpPr>
          <p:spPr bwMode="auto">
            <a:xfrm flipH="1">
              <a:off x="907" y="3030"/>
              <a:ext cx="567" cy="34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57" name="Line 27"/>
            <p:cNvSpPr>
              <a:spLocks noChangeShapeType="1"/>
            </p:cNvSpPr>
            <p:nvPr/>
          </p:nvSpPr>
          <p:spPr bwMode="auto">
            <a:xfrm>
              <a:off x="1702" y="3044"/>
              <a:ext cx="368" cy="337"/>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68" name="Group 66"/>
          <p:cNvGrpSpPr>
            <a:grpSpLocks/>
          </p:cNvGrpSpPr>
          <p:nvPr/>
        </p:nvGrpSpPr>
        <p:grpSpPr bwMode="auto">
          <a:xfrm>
            <a:off x="4752975" y="4437063"/>
            <a:ext cx="4032250" cy="1525587"/>
            <a:chOff x="2948" y="2795"/>
            <a:chExt cx="2540" cy="961"/>
          </a:xfrm>
        </p:grpSpPr>
        <p:grpSp>
          <p:nvGrpSpPr>
            <p:cNvPr id="69" name="Group 30"/>
            <p:cNvGrpSpPr>
              <a:grpSpLocks/>
            </p:cNvGrpSpPr>
            <p:nvPr/>
          </p:nvGrpSpPr>
          <p:grpSpPr bwMode="auto">
            <a:xfrm>
              <a:off x="2948" y="3362"/>
              <a:ext cx="1300" cy="394"/>
              <a:chOff x="1338" y="3603"/>
              <a:chExt cx="1230" cy="394"/>
            </a:xfrm>
          </p:grpSpPr>
          <p:grpSp>
            <p:nvGrpSpPr>
              <p:cNvPr id="80" name="Group 31"/>
              <p:cNvGrpSpPr>
                <a:grpSpLocks/>
              </p:cNvGrpSpPr>
              <p:nvPr/>
            </p:nvGrpSpPr>
            <p:grpSpPr bwMode="auto">
              <a:xfrm>
                <a:off x="1587" y="3603"/>
                <a:ext cx="981" cy="394"/>
                <a:chOff x="1587" y="3603"/>
                <a:chExt cx="981" cy="394"/>
              </a:xfrm>
            </p:grpSpPr>
            <p:sp>
              <p:nvSpPr>
                <p:cNvPr id="82" name="Rectangle 32" descr="羊皮纸"/>
                <p:cNvSpPr>
                  <a:spLocks noChangeArrowheads="1"/>
                </p:cNvSpPr>
                <p:nvPr/>
              </p:nvSpPr>
              <p:spPr bwMode="auto">
                <a:xfrm>
                  <a:off x="1591" y="3603"/>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83" name="Text Box 33"/>
                <p:cNvSpPr txBox="1">
                  <a:spLocks noChangeArrowheads="1"/>
                </p:cNvSpPr>
                <p:nvPr/>
              </p:nvSpPr>
              <p:spPr bwMode="auto">
                <a:xfrm>
                  <a:off x="158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01 15 24 39</a:t>
                  </a:r>
                </a:p>
              </p:txBody>
            </p:sp>
          </p:grpSp>
          <p:sp>
            <p:nvSpPr>
              <p:cNvPr id="81" name="Line 34"/>
              <p:cNvSpPr>
                <a:spLocks noChangeShapeType="1"/>
              </p:cNvSpPr>
              <p:nvPr/>
            </p:nvSpPr>
            <p:spPr bwMode="auto">
              <a:xfrm>
                <a:off x="1338" y="3772"/>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70" name="Group 64"/>
            <p:cNvGrpSpPr>
              <a:grpSpLocks/>
            </p:cNvGrpSpPr>
            <p:nvPr/>
          </p:nvGrpSpPr>
          <p:grpSpPr bwMode="auto">
            <a:xfrm>
              <a:off x="4173" y="3363"/>
              <a:ext cx="1315" cy="393"/>
              <a:chOff x="4173" y="3363"/>
              <a:chExt cx="1315" cy="393"/>
            </a:xfrm>
          </p:grpSpPr>
          <p:grpSp>
            <p:nvGrpSpPr>
              <p:cNvPr id="76" name="Group 63"/>
              <p:cNvGrpSpPr>
                <a:grpSpLocks/>
              </p:cNvGrpSpPr>
              <p:nvPr/>
            </p:nvGrpSpPr>
            <p:grpSpPr bwMode="auto">
              <a:xfrm>
                <a:off x="4441" y="3363"/>
                <a:ext cx="1047" cy="393"/>
                <a:chOff x="4441" y="3363"/>
                <a:chExt cx="1047" cy="393"/>
              </a:xfrm>
            </p:grpSpPr>
            <p:sp>
              <p:nvSpPr>
                <p:cNvPr id="78" name="Rectangle 37" descr="羊皮纸"/>
                <p:cNvSpPr>
                  <a:spLocks noChangeArrowheads="1"/>
                </p:cNvSpPr>
                <p:nvPr/>
              </p:nvSpPr>
              <p:spPr bwMode="auto">
                <a:xfrm>
                  <a:off x="4441" y="3366"/>
                  <a:ext cx="958"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79" name="Text Box 38"/>
                <p:cNvSpPr txBox="1">
                  <a:spLocks noChangeArrowheads="1"/>
                </p:cNvSpPr>
                <p:nvPr/>
              </p:nvSpPr>
              <p:spPr bwMode="auto">
                <a:xfrm>
                  <a:off x="4451" y="3363"/>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53 63 72 90</a:t>
                  </a:r>
                </a:p>
              </p:txBody>
            </p:sp>
          </p:grpSp>
          <p:sp>
            <p:nvSpPr>
              <p:cNvPr id="77" name="Line 39"/>
              <p:cNvSpPr>
                <a:spLocks noChangeShapeType="1"/>
              </p:cNvSpPr>
              <p:nvPr/>
            </p:nvSpPr>
            <p:spPr bwMode="auto">
              <a:xfrm>
                <a:off x="4173" y="3520"/>
                <a:ext cx="266"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71" name="Group 65"/>
            <p:cNvGrpSpPr>
              <a:grpSpLocks/>
            </p:cNvGrpSpPr>
            <p:nvPr/>
          </p:nvGrpSpPr>
          <p:grpSpPr bwMode="auto">
            <a:xfrm>
              <a:off x="3901" y="2795"/>
              <a:ext cx="1037" cy="394"/>
              <a:chOff x="3901" y="2795"/>
              <a:chExt cx="1037" cy="394"/>
            </a:xfrm>
          </p:grpSpPr>
          <p:sp>
            <p:nvSpPr>
              <p:cNvPr id="74" name="Rectangle 41" descr="羊皮纸"/>
              <p:cNvSpPr>
                <a:spLocks noChangeArrowheads="1"/>
              </p:cNvSpPr>
              <p:nvPr/>
            </p:nvSpPr>
            <p:spPr bwMode="auto">
              <a:xfrm>
                <a:off x="3904" y="2795"/>
                <a:ext cx="959"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75" name="Text Box 42"/>
              <p:cNvSpPr txBox="1">
                <a:spLocks noChangeArrowheads="1"/>
              </p:cNvSpPr>
              <p:nvPr/>
            </p:nvSpPr>
            <p:spPr bwMode="auto">
              <a:xfrm>
                <a:off x="3901" y="2796"/>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39  90</a:t>
                </a:r>
              </a:p>
            </p:txBody>
          </p:sp>
        </p:grpSp>
        <p:sp>
          <p:nvSpPr>
            <p:cNvPr id="72" name="Line 43"/>
            <p:cNvSpPr>
              <a:spLocks noChangeShapeType="1"/>
            </p:cNvSpPr>
            <p:nvPr/>
          </p:nvSpPr>
          <p:spPr bwMode="auto">
            <a:xfrm flipH="1">
              <a:off x="3383" y="3046"/>
              <a:ext cx="678"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3" name="Line 44"/>
            <p:cNvSpPr>
              <a:spLocks noChangeShapeType="1"/>
            </p:cNvSpPr>
            <p:nvPr/>
          </p:nvSpPr>
          <p:spPr bwMode="auto">
            <a:xfrm>
              <a:off x="4247" y="3046"/>
              <a:ext cx="387"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84" name="Group 52"/>
          <p:cNvGrpSpPr>
            <a:grpSpLocks/>
          </p:cNvGrpSpPr>
          <p:nvPr/>
        </p:nvGrpSpPr>
        <p:grpSpPr bwMode="auto">
          <a:xfrm>
            <a:off x="1581150" y="2514600"/>
            <a:ext cx="2111375" cy="627063"/>
            <a:chOff x="657" y="2219"/>
            <a:chExt cx="1285" cy="395"/>
          </a:xfrm>
        </p:grpSpPr>
        <p:grpSp>
          <p:nvGrpSpPr>
            <p:cNvPr id="85" name="Group 53"/>
            <p:cNvGrpSpPr>
              <a:grpSpLocks/>
            </p:cNvGrpSpPr>
            <p:nvPr/>
          </p:nvGrpSpPr>
          <p:grpSpPr bwMode="auto">
            <a:xfrm>
              <a:off x="919" y="2219"/>
              <a:ext cx="1023" cy="395"/>
              <a:chOff x="919" y="2219"/>
              <a:chExt cx="1023" cy="395"/>
            </a:xfrm>
          </p:grpSpPr>
          <p:sp>
            <p:nvSpPr>
              <p:cNvPr id="87" name="Rectangle 54" descr="羊皮纸"/>
              <p:cNvSpPr>
                <a:spLocks noChangeArrowheads="1"/>
              </p:cNvSpPr>
              <p:nvPr/>
            </p:nvSpPr>
            <p:spPr bwMode="auto">
              <a:xfrm>
                <a:off x="919" y="2219"/>
                <a:ext cx="936" cy="29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88" name="Text Box 55"/>
              <p:cNvSpPr txBox="1">
                <a:spLocks noChangeArrowheads="1"/>
              </p:cNvSpPr>
              <p:nvPr/>
            </p:nvSpPr>
            <p:spPr bwMode="auto">
              <a:xfrm>
                <a:off x="930" y="2221"/>
                <a:ext cx="1012"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Narrow" panose="020B0606020202030204" pitchFamily="34" charset="0"/>
                    <a:ea typeface="宋体" panose="02010600030101010101" pitchFamily="2" charset="-122"/>
                  </a:rPr>
                  <a:t>24</a:t>
                </a:r>
              </a:p>
            </p:txBody>
          </p:sp>
        </p:grpSp>
        <p:sp>
          <p:nvSpPr>
            <p:cNvPr id="86" name="Line 56"/>
            <p:cNvSpPr>
              <a:spLocks noChangeShapeType="1"/>
            </p:cNvSpPr>
            <p:nvPr/>
          </p:nvSpPr>
          <p:spPr bwMode="auto">
            <a:xfrm>
              <a:off x="657" y="2373"/>
              <a:ext cx="260"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90" name="矩形 89"/>
          <p:cNvSpPr/>
          <p:nvPr/>
        </p:nvSpPr>
        <p:spPr>
          <a:xfrm>
            <a:off x="2135188" y="3108653"/>
            <a:ext cx="1111202"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24</a:t>
            </a:r>
            <a:endParaRPr lang="zh-CN" altLang="en-US" sz="2400" dirty="0">
              <a:solidFill>
                <a:srgbClr val="000000"/>
              </a:solidFill>
            </a:endParaRPr>
          </a:p>
        </p:txBody>
      </p:sp>
      <p:sp>
        <p:nvSpPr>
          <p:cNvPr id="91" name="矩形 90"/>
          <p:cNvSpPr/>
          <p:nvPr/>
        </p:nvSpPr>
        <p:spPr>
          <a:xfrm>
            <a:off x="5002213" y="3079890"/>
            <a:ext cx="2345514"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72</a:t>
            </a:r>
            <a:r>
              <a:rPr lang="zh-CN" altLang="en-US" sz="2400" dirty="0">
                <a:solidFill>
                  <a:srgbClr val="000000"/>
                </a:solidFill>
              </a:rPr>
              <a:t>、</a:t>
            </a:r>
            <a:r>
              <a:rPr lang="en-US" altLang="zh-CN" sz="2400" dirty="0">
                <a:solidFill>
                  <a:srgbClr val="000000"/>
                </a:solidFill>
              </a:rPr>
              <a:t>01</a:t>
            </a:r>
            <a:r>
              <a:rPr lang="zh-CN" altLang="en-US" sz="2400" dirty="0">
                <a:solidFill>
                  <a:srgbClr val="000000"/>
                </a:solidFill>
              </a:rPr>
              <a:t>、</a:t>
            </a:r>
            <a:r>
              <a:rPr lang="en-US" altLang="zh-CN" sz="2400" dirty="0">
                <a:solidFill>
                  <a:srgbClr val="000000"/>
                </a:solidFill>
              </a:rPr>
              <a:t>39</a:t>
            </a:r>
            <a:endParaRPr lang="zh-CN" altLang="en-US" sz="2400" dirty="0">
              <a:solidFill>
                <a:srgbClr val="000000"/>
              </a:solidFill>
            </a:endParaRPr>
          </a:p>
        </p:txBody>
      </p:sp>
      <p:sp>
        <p:nvSpPr>
          <p:cNvPr id="93" name="矩形 92"/>
          <p:cNvSpPr/>
          <p:nvPr/>
        </p:nvSpPr>
        <p:spPr>
          <a:xfrm>
            <a:off x="1675688" y="5921524"/>
            <a:ext cx="1111202"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53</a:t>
            </a:r>
            <a:endParaRPr lang="zh-CN" altLang="en-US" sz="2400" dirty="0">
              <a:solidFill>
                <a:srgbClr val="000000"/>
              </a:solidFill>
            </a:endParaRPr>
          </a:p>
        </p:txBody>
      </p:sp>
      <p:sp>
        <p:nvSpPr>
          <p:cNvPr id="94" name="矩形 93"/>
          <p:cNvSpPr/>
          <p:nvPr/>
        </p:nvSpPr>
        <p:spPr>
          <a:xfrm>
            <a:off x="5662334" y="5894844"/>
            <a:ext cx="2345514"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63</a:t>
            </a:r>
            <a:r>
              <a:rPr lang="zh-CN" altLang="en-US" sz="2400" dirty="0">
                <a:solidFill>
                  <a:srgbClr val="000000"/>
                </a:solidFill>
              </a:rPr>
              <a:t>、</a:t>
            </a:r>
            <a:r>
              <a:rPr lang="en-US" altLang="zh-CN" sz="2400" dirty="0">
                <a:solidFill>
                  <a:srgbClr val="000000"/>
                </a:solidFill>
              </a:rPr>
              <a:t>90</a:t>
            </a:r>
            <a:r>
              <a:rPr lang="zh-CN" altLang="en-US" sz="2400" dirty="0">
                <a:solidFill>
                  <a:srgbClr val="000000"/>
                </a:solidFill>
              </a:rPr>
              <a:t>、</a:t>
            </a:r>
            <a:r>
              <a:rPr lang="en-US" altLang="zh-CN" sz="2400" dirty="0">
                <a:solidFill>
                  <a:srgbClr val="000000"/>
                </a:solidFill>
              </a:rPr>
              <a:t>15</a:t>
            </a:r>
            <a:endParaRPr lang="zh-CN" altLang="en-US" sz="2400" dirty="0">
              <a:solidFill>
                <a:srgbClr val="000000"/>
              </a:solidFill>
            </a:endParaRPr>
          </a:p>
        </p:txBody>
      </p:sp>
      <p:sp>
        <p:nvSpPr>
          <p:cNvPr id="95" name="文本框 94"/>
          <p:cNvSpPr txBox="1"/>
          <p:nvPr/>
        </p:nvSpPr>
        <p:spPr>
          <a:xfrm>
            <a:off x="448780" y="2466369"/>
            <a:ext cx="503559" cy="523220"/>
          </a:xfrm>
          <a:prstGeom prst="rect">
            <a:avLst/>
          </a:prstGeom>
          <a:noFill/>
        </p:spPr>
        <p:txBody>
          <a:bodyPr wrap="square" rtlCol="0">
            <a:spAutoFit/>
          </a:bodyPr>
          <a:lstStyle/>
          <a:p>
            <a:r>
              <a:rPr lang="el-GR" altLang="zh-CN" i="1" dirty="0"/>
              <a:t>Φ</a:t>
            </a:r>
            <a:endParaRPr lang="zh-CN" altLang="en-US" i="1" dirty="0"/>
          </a:p>
        </p:txBody>
      </p:sp>
    </p:spTree>
    <p:extLst>
      <p:ext uri="{BB962C8B-B14F-4D97-AF65-F5344CB8AC3E}">
        <p14:creationId xmlns:p14="http://schemas.microsoft.com/office/powerpoint/2010/main" val="33145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left)">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lef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wipe(left)">
                                      <p:cBhvr>
                                        <p:cTn id="37" dur="500"/>
                                        <p:tgtEl>
                                          <p:spTgt spid="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left)">
                                      <p:cBhvr>
                                        <p:cTn id="4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3" grpId="0"/>
      <p:bldP spid="9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134</a:t>
            </a:fld>
            <a:endParaRPr lang="en-US" altLang="zh-CN"/>
          </a:p>
        </p:txBody>
      </p:sp>
      <p:grpSp>
        <p:nvGrpSpPr>
          <p:cNvPr id="49" name="Group 27"/>
          <p:cNvGrpSpPr>
            <a:grpSpLocks/>
          </p:cNvGrpSpPr>
          <p:nvPr/>
        </p:nvGrpSpPr>
        <p:grpSpPr bwMode="auto">
          <a:xfrm>
            <a:off x="3234333" y="2539602"/>
            <a:ext cx="5975350" cy="1525587"/>
            <a:chOff x="1338" y="3036"/>
            <a:chExt cx="3560" cy="961"/>
          </a:xfrm>
        </p:grpSpPr>
        <p:grpSp>
          <p:nvGrpSpPr>
            <p:cNvPr id="50" name="Group 28"/>
            <p:cNvGrpSpPr>
              <a:grpSpLocks/>
            </p:cNvGrpSpPr>
            <p:nvPr/>
          </p:nvGrpSpPr>
          <p:grpSpPr bwMode="auto">
            <a:xfrm>
              <a:off x="1338" y="3603"/>
              <a:ext cx="1230" cy="394"/>
              <a:chOff x="1338" y="3603"/>
              <a:chExt cx="1230" cy="394"/>
            </a:xfrm>
          </p:grpSpPr>
          <p:grpSp>
            <p:nvGrpSpPr>
              <p:cNvPr id="67" name="Group 29"/>
              <p:cNvGrpSpPr>
                <a:grpSpLocks/>
              </p:cNvGrpSpPr>
              <p:nvPr/>
            </p:nvGrpSpPr>
            <p:grpSpPr bwMode="auto">
              <a:xfrm>
                <a:off x="1587" y="3603"/>
                <a:ext cx="981" cy="394"/>
                <a:chOff x="1587" y="3603"/>
                <a:chExt cx="981" cy="394"/>
              </a:xfrm>
            </p:grpSpPr>
            <p:sp>
              <p:nvSpPr>
                <p:cNvPr id="69" name="Rectangle 30" descr="羊皮纸"/>
                <p:cNvSpPr>
                  <a:spLocks noChangeArrowheads="1"/>
                </p:cNvSpPr>
                <p:nvPr/>
              </p:nvSpPr>
              <p:spPr bwMode="auto">
                <a:xfrm>
                  <a:off x="1591" y="3603"/>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70" name="Text Box 31"/>
                <p:cNvSpPr txBox="1">
                  <a:spLocks noChangeArrowheads="1"/>
                </p:cNvSpPr>
                <p:nvPr/>
              </p:nvSpPr>
              <p:spPr bwMode="auto">
                <a:xfrm>
                  <a:off x="158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01 15 24 39</a:t>
                  </a:r>
                </a:p>
              </p:txBody>
            </p:sp>
          </p:grpSp>
          <p:sp>
            <p:nvSpPr>
              <p:cNvPr id="68" name="Line 32"/>
              <p:cNvSpPr>
                <a:spLocks noChangeShapeType="1"/>
              </p:cNvSpPr>
              <p:nvPr/>
            </p:nvSpPr>
            <p:spPr bwMode="auto">
              <a:xfrm>
                <a:off x="1338" y="3772"/>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51" name="Group 33"/>
            <p:cNvGrpSpPr>
              <a:grpSpLocks/>
            </p:cNvGrpSpPr>
            <p:nvPr/>
          </p:nvGrpSpPr>
          <p:grpSpPr bwMode="auto">
            <a:xfrm>
              <a:off x="2497" y="3604"/>
              <a:ext cx="1222" cy="393"/>
              <a:chOff x="2497" y="3604"/>
              <a:chExt cx="1222" cy="393"/>
            </a:xfrm>
          </p:grpSpPr>
          <p:grpSp>
            <p:nvGrpSpPr>
              <p:cNvPr id="63" name="Group 34"/>
              <p:cNvGrpSpPr>
                <a:grpSpLocks/>
              </p:cNvGrpSpPr>
              <p:nvPr/>
            </p:nvGrpSpPr>
            <p:grpSpPr bwMode="auto">
              <a:xfrm>
                <a:off x="2738" y="3604"/>
                <a:ext cx="981" cy="393"/>
                <a:chOff x="2738" y="3604"/>
                <a:chExt cx="981" cy="393"/>
              </a:xfrm>
            </p:grpSpPr>
            <p:sp>
              <p:nvSpPr>
                <p:cNvPr id="65" name="Rectangle 35" descr="羊皮纸"/>
                <p:cNvSpPr>
                  <a:spLocks noChangeArrowheads="1"/>
                </p:cNvSpPr>
                <p:nvPr/>
              </p:nvSpPr>
              <p:spPr bwMode="auto">
                <a:xfrm>
                  <a:off x="2750" y="3607"/>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66" name="Text Box 36"/>
                <p:cNvSpPr txBox="1">
                  <a:spLocks noChangeArrowheads="1"/>
                </p:cNvSpPr>
                <p:nvPr/>
              </p:nvSpPr>
              <p:spPr bwMode="auto">
                <a:xfrm>
                  <a:off x="2738"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53 63 72</a:t>
                  </a:r>
                </a:p>
              </p:txBody>
            </p:sp>
          </p:grpSp>
          <p:sp>
            <p:nvSpPr>
              <p:cNvPr id="64" name="Line 37"/>
              <p:cNvSpPr>
                <a:spLocks noChangeShapeType="1"/>
              </p:cNvSpPr>
              <p:nvPr/>
            </p:nvSpPr>
            <p:spPr bwMode="auto">
              <a:xfrm>
                <a:off x="2497" y="3761"/>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52" name="Group 38"/>
            <p:cNvGrpSpPr>
              <a:grpSpLocks/>
            </p:cNvGrpSpPr>
            <p:nvPr/>
          </p:nvGrpSpPr>
          <p:grpSpPr bwMode="auto">
            <a:xfrm>
              <a:off x="2239" y="3036"/>
              <a:ext cx="981" cy="394"/>
              <a:chOff x="2239" y="3036"/>
              <a:chExt cx="981" cy="394"/>
            </a:xfrm>
          </p:grpSpPr>
          <p:sp>
            <p:nvSpPr>
              <p:cNvPr id="61" name="Rectangle 39" descr="羊皮纸"/>
              <p:cNvSpPr>
                <a:spLocks noChangeArrowheads="1"/>
              </p:cNvSpPr>
              <p:nvPr/>
            </p:nvSpPr>
            <p:spPr bwMode="auto">
              <a:xfrm>
                <a:off x="2264" y="3036"/>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62" name="Text Box 40"/>
              <p:cNvSpPr txBox="1">
                <a:spLocks noChangeArrowheads="1"/>
              </p:cNvSpPr>
              <p:nvPr/>
            </p:nvSpPr>
            <p:spPr bwMode="auto">
              <a:xfrm>
                <a:off x="2239" y="3037"/>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39 72 90</a:t>
                </a:r>
              </a:p>
            </p:txBody>
          </p:sp>
        </p:grpSp>
        <p:sp>
          <p:nvSpPr>
            <p:cNvPr id="53" name="Line 41"/>
            <p:cNvSpPr>
              <a:spLocks noChangeShapeType="1"/>
            </p:cNvSpPr>
            <p:nvPr/>
          </p:nvSpPr>
          <p:spPr bwMode="auto">
            <a:xfrm flipH="1">
              <a:off x="1749" y="3287"/>
              <a:ext cx="642"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54" name="Line 42"/>
            <p:cNvSpPr>
              <a:spLocks noChangeShapeType="1"/>
            </p:cNvSpPr>
            <p:nvPr/>
          </p:nvSpPr>
          <p:spPr bwMode="auto">
            <a:xfrm>
              <a:off x="2567" y="3287"/>
              <a:ext cx="366"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55" name="Group 43"/>
            <p:cNvGrpSpPr>
              <a:grpSpLocks/>
            </p:cNvGrpSpPr>
            <p:nvPr/>
          </p:nvGrpSpPr>
          <p:grpSpPr bwMode="auto">
            <a:xfrm>
              <a:off x="3667" y="3604"/>
              <a:ext cx="1231" cy="393"/>
              <a:chOff x="3667" y="3604"/>
              <a:chExt cx="1231" cy="393"/>
            </a:xfrm>
          </p:grpSpPr>
          <p:grpSp>
            <p:nvGrpSpPr>
              <p:cNvPr id="57" name="Group 44"/>
              <p:cNvGrpSpPr>
                <a:grpSpLocks/>
              </p:cNvGrpSpPr>
              <p:nvPr/>
            </p:nvGrpSpPr>
            <p:grpSpPr bwMode="auto">
              <a:xfrm>
                <a:off x="3917" y="3604"/>
                <a:ext cx="981" cy="393"/>
                <a:chOff x="3917" y="3604"/>
                <a:chExt cx="981" cy="393"/>
              </a:xfrm>
            </p:grpSpPr>
            <p:sp>
              <p:nvSpPr>
                <p:cNvPr id="59" name="Rectangle 45" descr="羊皮纸"/>
                <p:cNvSpPr>
                  <a:spLocks noChangeArrowheads="1"/>
                </p:cNvSpPr>
                <p:nvPr/>
              </p:nvSpPr>
              <p:spPr bwMode="auto">
                <a:xfrm>
                  <a:off x="3920" y="3607"/>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60" name="Text Box 46"/>
                <p:cNvSpPr txBox="1">
                  <a:spLocks noChangeArrowheads="1"/>
                </p:cNvSpPr>
                <p:nvPr/>
              </p:nvSpPr>
              <p:spPr bwMode="auto">
                <a:xfrm>
                  <a:off x="391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88 90</a:t>
                  </a:r>
                </a:p>
              </p:txBody>
            </p:sp>
          </p:grpSp>
          <p:sp>
            <p:nvSpPr>
              <p:cNvPr id="58" name="Line 47"/>
              <p:cNvSpPr>
                <a:spLocks noChangeShapeType="1"/>
              </p:cNvSpPr>
              <p:nvPr/>
            </p:nvSpPr>
            <p:spPr bwMode="auto">
              <a:xfrm>
                <a:off x="3667" y="3761"/>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56" name="Line 48"/>
            <p:cNvSpPr>
              <a:spLocks noChangeShapeType="1"/>
            </p:cNvSpPr>
            <p:nvPr/>
          </p:nvSpPr>
          <p:spPr bwMode="auto">
            <a:xfrm>
              <a:off x="2787" y="3287"/>
              <a:ext cx="1248"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71" name="矩形 70"/>
          <p:cNvSpPr/>
          <p:nvPr/>
        </p:nvSpPr>
        <p:spPr>
          <a:xfrm>
            <a:off x="5586832" y="3990217"/>
            <a:ext cx="1111202"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88</a:t>
            </a:r>
            <a:endParaRPr lang="zh-CN" altLang="en-US" sz="2400" dirty="0">
              <a:solidFill>
                <a:srgbClr val="000000"/>
              </a:solidFill>
            </a:endParaRPr>
          </a:p>
        </p:txBody>
      </p:sp>
      <p:grpSp>
        <p:nvGrpSpPr>
          <p:cNvPr id="72" name="Group 66"/>
          <p:cNvGrpSpPr>
            <a:grpSpLocks/>
          </p:cNvGrpSpPr>
          <p:nvPr/>
        </p:nvGrpSpPr>
        <p:grpSpPr bwMode="auto">
          <a:xfrm>
            <a:off x="252885" y="1248757"/>
            <a:ext cx="4032250" cy="1525587"/>
            <a:chOff x="2948" y="2795"/>
            <a:chExt cx="2540" cy="961"/>
          </a:xfrm>
        </p:grpSpPr>
        <p:grpSp>
          <p:nvGrpSpPr>
            <p:cNvPr id="73" name="Group 30"/>
            <p:cNvGrpSpPr>
              <a:grpSpLocks/>
            </p:cNvGrpSpPr>
            <p:nvPr/>
          </p:nvGrpSpPr>
          <p:grpSpPr bwMode="auto">
            <a:xfrm>
              <a:off x="2948" y="3362"/>
              <a:ext cx="1300" cy="394"/>
              <a:chOff x="1338" y="3603"/>
              <a:chExt cx="1230" cy="394"/>
            </a:xfrm>
          </p:grpSpPr>
          <p:grpSp>
            <p:nvGrpSpPr>
              <p:cNvPr id="84" name="Group 31"/>
              <p:cNvGrpSpPr>
                <a:grpSpLocks/>
              </p:cNvGrpSpPr>
              <p:nvPr/>
            </p:nvGrpSpPr>
            <p:grpSpPr bwMode="auto">
              <a:xfrm>
                <a:off x="1587" y="3603"/>
                <a:ext cx="981" cy="394"/>
                <a:chOff x="1587" y="3603"/>
                <a:chExt cx="981" cy="394"/>
              </a:xfrm>
            </p:grpSpPr>
            <p:sp>
              <p:nvSpPr>
                <p:cNvPr id="86" name="Rectangle 32" descr="羊皮纸"/>
                <p:cNvSpPr>
                  <a:spLocks noChangeArrowheads="1"/>
                </p:cNvSpPr>
                <p:nvPr/>
              </p:nvSpPr>
              <p:spPr bwMode="auto">
                <a:xfrm>
                  <a:off x="1591" y="3603"/>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87" name="Text Box 33"/>
                <p:cNvSpPr txBox="1">
                  <a:spLocks noChangeArrowheads="1"/>
                </p:cNvSpPr>
                <p:nvPr/>
              </p:nvSpPr>
              <p:spPr bwMode="auto">
                <a:xfrm>
                  <a:off x="158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01 15 24 39</a:t>
                  </a:r>
                </a:p>
              </p:txBody>
            </p:sp>
          </p:grpSp>
          <p:sp>
            <p:nvSpPr>
              <p:cNvPr id="85" name="Line 34"/>
              <p:cNvSpPr>
                <a:spLocks noChangeShapeType="1"/>
              </p:cNvSpPr>
              <p:nvPr/>
            </p:nvSpPr>
            <p:spPr bwMode="auto">
              <a:xfrm>
                <a:off x="1338" y="3772"/>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74" name="Group 64"/>
            <p:cNvGrpSpPr>
              <a:grpSpLocks/>
            </p:cNvGrpSpPr>
            <p:nvPr/>
          </p:nvGrpSpPr>
          <p:grpSpPr bwMode="auto">
            <a:xfrm>
              <a:off x="4173" y="3363"/>
              <a:ext cx="1315" cy="393"/>
              <a:chOff x="4173" y="3363"/>
              <a:chExt cx="1315" cy="393"/>
            </a:xfrm>
          </p:grpSpPr>
          <p:grpSp>
            <p:nvGrpSpPr>
              <p:cNvPr id="80" name="Group 63"/>
              <p:cNvGrpSpPr>
                <a:grpSpLocks/>
              </p:cNvGrpSpPr>
              <p:nvPr/>
            </p:nvGrpSpPr>
            <p:grpSpPr bwMode="auto">
              <a:xfrm>
                <a:off x="4441" y="3363"/>
                <a:ext cx="1047" cy="393"/>
                <a:chOff x="4441" y="3363"/>
                <a:chExt cx="1047" cy="393"/>
              </a:xfrm>
            </p:grpSpPr>
            <p:sp>
              <p:nvSpPr>
                <p:cNvPr id="82" name="Rectangle 37" descr="羊皮纸"/>
                <p:cNvSpPr>
                  <a:spLocks noChangeArrowheads="1"/>
                </p:cNvSpPr>
                <p:nvPr/>
              </p:nvSpPr>
              <p:spPr bwMode="auto">
                <a:xfrm>
                  <a:off x="4441" y="3366"/>
                  <a:ext cx="958"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83" name="Text Box 38"/>
                <p:cNvSpPr txBox="1">
                  <a:spLocks noChangeArrowheads="1"/>
                </p:cNvSpPr>
                <p:nvPr/>
              </p:nvSpPr>
              <p:spPr bwMode="auto">
                <a:xfrm>
                  <a:off x="4451" y="3363"/>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53 63 72 90</a:t>
                  </a:r>
                </a:p>
              </p:txBody>
            </p:sp>
          </p:grpSp>
          <p:sp>
            <p:nvSpPr>
              <p:cNvPr id="81" name="Line 39"/>
              <p:cNvSpPr>
                <a:spLocks noChangeShapeType="1"/>
              </p:cNvSpPr>
              <p:nvPr/>
            </p:nvSpPr>
            <p:spPr bwMode="auto">
              <a:xfrm>
                <a:off x="4173" y="3520"/>
                <a:ext cx="266"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75" name="Group 65"/>
            <p:cNvGrpSpPr>
              <a:grpSpLocks/>
            </p:cNvGrpSpPr>
            <p:nvPr/>
          </p:nvGrpSpPr>
          <p:grpSpPr bwMode="auto">
            <a:xfrm>
              <a:off x="3901" y="2795"/>
              <a:ext cx="1037" cy="394"/>
              <a:chOff x="3901" y="2795"/>
              <a:chExt cx="1037" cy="394"/>
            </a:xfrm>
          </p:grpSpPr>
          <p:sp>
            <p:nvSpPr>
              <p:cNvPr id="78" name="Rectangle 41" descr="羊皮纸"/>
              <p:cNvSpPr>
                <a:spLocks noChangeArrowheads="1"/>
              </p:cNvSpPr>
              <p:nvPr/>
            </p:nvSpPr>
            <p:spPr bwMode="auto">
              <a:xfrm>
                <a:off x="3904" y="2795"/>
                <a:ext cx="959"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79" name="Text Box 42"/>
              <p:cNvSpPr txBox="1">
                <a:spLocks noChangeArrowheads="1"/>
              </p:cNvSpPr>
              <p:nvPr/>
            </p:nvSpPr>
            <p:spPr bwMode="auto">
              <a:xfrm>
                <a:off x="3901" y="2796"/>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Narrow" panose="020B0606020202030204" pitchFamily="34" charset="0"/>
                    <a:ea typeface="宋体" panose="02010600030101010101" pitchFamily="2" charset="-122"/>
                  </a:rPr>
                  <a:t>39  90</a:t>
                </a:r>
              </a:p>
            </p:txBody>
          </p:sp>
        </p:grpSp>
        <p:sp>
          <p:nvSpPr>
            <p:cNvPr id="76" name="Line 43"/>
            <p:cNvSpPr>
              <a:spLocks noChangeShapeType="1"/>
            </p:cNvSpPr>
            <p:nvPr/>
          </p:nvSpPr>
          <p:spPr bwMode="auto">
            <a:xfrm flipH="1">
              <a:off x="3383" y="3046"/>
              <a:ext cx="678"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77" name="Line 44"/>
            <p:cNvSpPr>
              <a:spLocks noChangeShapeType="1"/>
            </p:cNvSpPr>
            <p:nvPr/>
          </p:nvSpPr>
          <p:spPr bwMode="auto">
            <a:xfrm>
              <a:off x="4247" y="3046"/>
              <a:ext cx="387"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115" name="Group 58"/>
          <p:cNvGrpSpPr>
            <a:grpSpLocks/>
          </p:cNvGrpSpPr>
          <p:nvPr/>
        </p:nvGrpSpPr>
        <p:grpSpPr bwMode="auto">
          <a:xfrm>
            <a:off x="623885" y="4636955"/>
            <a:ext cx="7943850" cy="1541463"/>
            <a:chOff x="371" y="2572"/>
            <a:chExt cx="5004" cy="971"/>
          </a:xfrm>
        </p:grpSpPr>
        <p:sp>
          <p:nvSpPr>
            <p:cNvPr id="116" name="Rectangle 6" descr="羊皮纸"/>
            <p:cNvSpPr>
              <a:spLocks noChangeArrowheads="1"/>
            </p:cNvSpPr>
            <p:nvPr/>
          </p:nvSpPr>
          <p:spPr bwMode="auto">
            <a:xfrm>
              <a:off x="642" y="3148"/>
              <a:ext cx="969" cy="29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7" name="Text Box 7"/>
            <p:cNvSpPr txBox="1">
              <a:spLocks noChangeArrowheads="1"/>
            </p:cNvSpPr>
            <p:nvPr/>
          </p:nvSpPr>
          <p:spPr bwMode="auto">
            <a:xfrm>
              <a:off x="653" y="3150"/>
              <a:ext cx="104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01 10 15</a:t>
              </a:r>
            </a:p>
          </p:txBody>
        </p:sp>
        <p:sp>
          <p:nvSpPr>
            <p:cNvPr id="118" name="Line 8"/>
            <p:cNvSpPr>
              <a:spLocks noChangeShapeType="1"/>
            </p:cNvSpPr>
            <p:nvPr/>
          </p:nvSpPr>
          <p:spPr bwMode="auto">
            <a:xfrm>
              <a:off x="371" y="3302"/>
              <a:ext cx="269"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9" name="Rectangle 58" descr="羊皮纸"/>
            <p:cNvSpPr>
              <a:spLocks noChangeArrowheads="1"/>
            </p:cNvSpPr>
            <p:nvPr/>
          </p:nvSpPr>
          <p:spPr bwMode="auto">
            <a:xfrm>
              <a:off x="1878" y="3139"/>
              <a:ext cx="959"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0" name="Text Box 59"/>
            <p:cNvSpPr txBox="1">
              <a:spLocks noChangeArrowheads="1"/>
            </p:cNvSpPr>
            <p:nvPr/>
          </p:nvSpPr>
          <p:spPr bwMode="auto">
            <a:xfrm>
              <a:off x="1888" y="3140"/>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24 39</a:t>
              </a:r>
            </a:p>
          </p:txBody>
        </p:sp>
        <p:sp>
          <p:nvSpPr>
            <p:cNvPr id="121" name="Line 60"/>
            <p:cNvSpPr>
              <a:spLocks noChangeShapeType="1"/>
            </p:cNvSpPr>
            <p:nvPr/>
          </p:nvSpPr>
          <p:spPr bwMode="auto">
            <a:xfrm>
              <a:off x="1611" y="3308"/>
              <a:ext cx="266"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22" name="Group 61"/>
            <p:cNvGrpSpPr>
              <a:grpSpLocks/>
            </p:cNvGrpSpPr>
            <p:nvPr/>
          </p:nvGrpSpPr>
          <p:grpSpPr bwMode="auto">
            <a:xfrm>
              <a:off x="2836" y="3140"/>
              <a:ext cx="1292" cy="393"/>
              <a:chOff x="2497" y="3604"/>
              <a:chExt cx="1222" cy="393"/>
            </a:xfrm>
          </p:grpSpPr>
          <p:grpSp>
            <p:nvGrpSpPr>
              <p:cNvPr id="138" name="Group 62"/>
              <p:cNvGrpSpPr>
                <a:grpSpLocks/>
              </p:cNvGrpSpPr>
              <p:nvPr/>
            </p:nvGrpSpPr>
            <p:grpSpPr bwMode="auto">
              <a:xfrm>
                <a:off x="2738" y="3604"/>
                <a:ext cx="981" cy="393"/>
                <a:chOff x="2738" y="3604"/>
                <a:chExt cx="981" cy="393"/>
              </a:xfrm>
            </p:grpSpPr>
            <p:sp>
              <p:nvSpPr>
                <p:cNvPr id="140" name="Rectangle 63" descr="羊皮纸"/>
                <p:cNvSpPr>
                  <a:spLocks noChangeArrowheads="1"/>
                </p:cNvSpPr>
                <p:nvPr/>
              </p:nvSpPr>
              <p:spPr bwMode="auto">
                <a:xfrm>
                  <a:off x="2750" y="3607"/>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41" name="Text Box 64"/>
                <p:cNvSpPr txBox="1">
                  <a:spLocks noChangeArrowheads="1"/>
                </p:cNvSpPr>
                <p:nvPr/>
              </p:nvSpPr>
              <p:spPr bwMode="auto">
                <a:xfrm>
                  <a:off x="2738"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53 63 72</a:t>
                  </a:r>
                </a:p>
              </p:txBody>
            </p:sp>
          </p:grpSp>
          <p:sp>
            <p:nvSpPr>
              <p:cNvPr id="139" name="Line 65"/>
              <p:cNvSpPr>
                <a:spLocks noChangeShapeType="1"/>
              </p:cNvSpPr>
              <p:nvPr/>
            </p:nvSpPr>
            <p:spPr bwMode="auto">
              <a:xfrm>
                <a:off x="2497" y="3761"/>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23" name="Rectangle 67" descr="羊皮纸"/>
            <p:cNvSpPr>
              <a:spLocks noChangeArrowheads="1"/>
            </p:cNvSpPr>
            <p:nvPr/>
          </p:nvSpPr>
          <p:spPr bwMode="auto">
            <a:xfrm>
              <a:off x="2381" y="2572"/>
              <a:ext cx="959"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4" name="Text Box 68"/>
            <p:cNvSpPr txBox="1">
              <a:spLocks noChangeArrowheads="1"/>
            </p:cNvSpPr>
            <p:nvPr/>
          </p:nvSpPr>
          <p:spPr bwMode="auto">
            <a:xfrm>
              <a:off x="2387" y="2573"/>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15 39 72 90</a:t>
              </a:r>
            </a:p>
          </p:txBody>
        </p:sp>
        <p:sp>
          <p:nvSpPr>
            <p:cNvPr id="125" name="Line 69"/>
            <p:cNvSpPr>
              <a:spLocks noChangeShapeType="1"/>
            </p:cNvSpPr>
            <p:nvPr/>
          </p:nvSpPr>
          <p:spPr bwMode="auto">
            <a:xfrm flipH="1">
              <a:off x="2046" y="2818"/>
              <a:ext cx="743" cy="33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6" name="Line 70"/>
            <p:cNvSpPr>
              <a:spLocks noChangeShapeType="1"/>
            </p:cNvSpPr>
            <p:nvPr/>
          </p:nvSpPr>
          <p:spPr bwMode="auto">
            <a:xfrm>
              <a:off x="3016" y="2818"/>
              <a:ext cx="281" cy="33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27" name="Group 71"/>
            <p:cNvGrpSpPr>
              <a:grpSpLocks/>
            </p:cNvGrpSpPr>
            <p:nvPr/>
          </p:nvGrpSpPr>
          <p:grpSpPr bwMode="auto">
            <a:xfrm>
              <a:off x="4073" y="3140"/>
              <a:ext cx="1302" cy="393"/>
              <a:chOff x="3667" y="3604"/>
              <a:chExt cx="1231" cy="393"/>
            </a:xfrm>
          </p:grpSpPr>
          <p:grpSp>
            <p:nvGrpSpPr>
              <p:cNvPr id="134" name="Group 72"/>
              <p:cNvGrpSpPr>
                <a:grpSpLocks/>
              </p:cNvGrpSpPr>
              <p:nvPr/>
            </p:nvGrpSpPr>
            <p:grpSpPr bwMode="auto">
              <a:xfrm>
                <a:off x="3917" y="3604"/>
                <a:ext cx="981" cy="393"/>
                <a:chOff x="3917" y="3604"/>
                <a:chExt cx="981" cy="393"/>
              </a:xfrm>
            </p:grpSpPr>
            <p:sp>
              <p:nvSpPr>
                <p:cNvPr id="136" name="Rectangle 73" descr="羊皮纸"/>
                <p:cNvSpPr>
                  <a:spLocks noChangeArrowheads="1"/>
                </p:cNvSpPr>
                <p:nvPr/>
              </p:nvSpPr>
              <p:spPr bwMode="auto">
                <a:xfrm>
                  <a:off x="3920" y="3607"/>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7" name="Text Box 74"/>
                <p:cNvSpPr txBox="1">
                  <a:spLocks noChangeArrowheads="1"/>
                </p:cNvSpPr>
                <p:nvPr/>
              </p:nvSpPr>
              <p:spPr bwMode="auto">
                <a:xfrm>
                  <a:off x="391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88 90</a:t>
                  </a:r>
                </a:p>
              </p:txBody>
            </p:sp>
          </p:grpSp>
          <p:sp>
            <p:nvSpPr>
              <p:cNvPr id="135" name="Line 75"/>
              <p:cNvSpPr>
                <a:spLocks noChangeShapeType="1"/>
              </p:cNvSpPr>
              <p:nvPr/>
            </p:nvSpPr>
            <p:spPr bwMode="auto">
              <a:xfrm>
                <a:off x="3667" y="3761"/>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28" name="Line 76"/>
            <p:cNvSpPr>
              <a:spLocks noChangeShapeType="1"/>
            </p:cNvSpPr>
            <p:nvPr/>
          </p:nvSpPr>
          <p:spPr bwMode="auto">
            <a:xfrm>
              <a:off x="3198" y="2818"/>
              <a:ext cx="1265" cy="33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9" name="Text Box 77"/>
            <p:cNvSpPr txBox="1">
              <a:spLocks noChangeArrowheads="1"/>
            </p:cNvSpPr>
            <p:nvPr/>
          </p:nvSpPr>
          <p:spPr bwMode="auto">
            <a:xfrm>
              <a:off x="3315" y="2883"/>
              <a:ext cx="20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c</a:t>
              </a:r>
            </a:p>
          </p:txBody>
        </p:sp>
        <p:sp>
          <p:nvSpPr>
            <p:cNvPr id="130" name="Text Box 78"/>
            <p:cNvSpPr txBox="1">
              <a:spLocks noChangeArrowheads="1"/>
            </p:cNvSpPr>
            <p:nvPr/>
          </p:nvSpPr>
          <p:spPr bwMode="auto">
            <a:xfrm>
              <a:off x="4450" y="2883"/>
              <a:ext cx="22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d</a:t>
              </a:r>
            </a:p>
          </p:txBody>
        </p:sp>
        <p:sp>
          <p:nvSpPr>
            <p:cNvPr id="131" name="Line 80"/>
            <p:cNvSpPr>
              <a:spLocks noChangeShapeType="1"/>
            </p:cNvSpPr>
            <p:nvPr/>
          </p:nvSpPr>
          <p:spPr bwMode="auto">
            <a:xfrm flipH="1">
              <a:off x="1247" y="2808"/>
              <a:ext cx="1247" cy="34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2" name="Text Box 81"/>
            <p:cNvSpPr txBox="1">
              <a:spLocks noChangeArrowheads="1"/>
            </p:cNvSpPr>
            <p:nvPr/>
          </p:nvSpPr>
          <p:spPr bwMode="auto">
            <a:xfrm>
              <a:off x="816" y="2882"/>
              <a:ext cx="21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a</a:t>
              </a:r>
            </a:p>
          </p:txBody>
        </p:sp>
        <p:sp>
          <p:nvSpPr>
            <p:cNvPr id="133" name="Text Box 82"/>
            <p:cNvSpPr txBox="1">
              <a:spLocks noChangeArrowheads="1"/>
            </p:cNvSpPr>
            <p:nvPr/>
          </p:nvSpPr>
          <p:spPr bwMode="auto">
            <a:xfrm>
              <a:off x="1905" y="2886"/>
              <a:ext cx="22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b</a:t>
              </a:r>
            </a:p>
          </p:txBody>
        </p:sp>
      </p:grpSp>
      <p:sp>
        <p:nvSpPr>
          <p:cNvPr id="142" name="矩形 141"/>
          <p:cNvSpPr/>
          <p:nvPr/>
        </p:nvSpPr>
        <p:spPr>
          <a:xfrm>
            <a:off x="841778" y="2703959"/>
            <a:ext cx="2345514"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63</a:t>
            </a:r>
            <a:r>
              <a:rPr lang="zh-CN" altLang="en-US" sz="2400" dirty="0">
                <a:solidFill>
                  <a:srgbClr val="000000"/>
                </a:solidFill>
              </a:rPr>
              <a:t>、</a:t>
            </a:r>
            <a:r>
              <a:rPr lang="en-US" altLang="zh-CN" sz="2400" dirty="0">
                <a:solidFill>
                  <a:srgbClr val="000000"/>
                </a:solidFill>
              </a:rPr>
              <a:t>90</a:t>
            </a:r>
            <a:r>
              <a:rPr lang="zh-CN" altLang="en-US" sz="2400" dirty="0">
                <a:solidFill>
                  <a:srgbClr val="000000"/>
                </a:solidFill>
              </a:rPr>
              <a:t>、</a:t>
            </a:r>
            <a:r>
              <a:rPr lang="en-US" altLang="zh-CN" sz="2400" dirty="0">
                <a:solidFill>
                  <a:srgbClr val="000000"/>
                </a:solidFill>
              </a:rPr>
              <a:t>15</a:t>
            </a:r>
            <a:endParaRPr lang="zh-CN" altLang="en-US" sz="2400" dirty="0">
              <a:solidFill>
                <a:srgbClr val="000000"/>
              </a:solidFill>
            </a:endParaRPr>
          </a:p>
        </p:txBody>
      </p:sp>
      <p:sp>
        <p:nvSpPr>
          <p:cNvPr id="143" name="矩形 142"/>
          <p:cNvSpPr/>
          <p:nvPr/>
        </p:nvSpPr>
        <p:spPr>
          <a:xfrm>
            <a:off x="3994148" y="6108865"/>
            <a:ext cx="1111202"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10</a:t>
            </a:r>
            <a:endParaRPr lang="zh-CN" altLang="en-US" sz="2400" dirty="0">
              <a:solidFill>
                <a:srgbClr val="000000"/>
              </a:solidFill>
            </a:endParaRPr>
          </a:p>
        </p:txBody>
      </p:sp>
      <p:sp>
        <p:nvSpPr>
          <p:cNvPr id="144" name="矩形 143"/>
          <p:cNvSpPr/>
          <p:nvPr/>
        </p:nvSpPr>
        <p:spPr>
          <a:xfrm>
            <a:off x="302119" y="325815"/>
            <a:ext cx="8752483" cy="523220"/>
          </a:xfrm>
          <a:prstGeom prst="rect">
            <a:avLst/>
          </a:prstGeom>
        </p:spPr>
        <p:txBody>
          <a:bodyPr wrap="square">
            <a:spAutoFit/>
          </a:bodyPr>
          <a:lstStyle/>
          <a:p>
            <a:r>
              <a:rPr lang="en-US" altLang="zh-CN" dirty="0"/>
              <a:t>24</a:t>
            </a:r>
            <a:r>
              <a:rPr lang="en-US" altLang="zh-CN" dirty="0">
                <a:solidFill>
                  <a:srgbClr val="FF0000"/>
                </a:solidFill>
              </a:rPr>
              <a:t>, </a:t>
            </a:r>
            <a:r>
              <a:rPr lang="en-US" altLang="zh-CN" dirty="0"/>
              <a:t>72</a:t>
            </a:r>
            <a:r>
              <a:rPr lang="en-US" altLang="zh-CN" dirty="0">
                <a:solidFill>
                  <a:srgbClr val="FF0000"/>
                </a:solidFill>
              </a:rPr>
              <a:t>, </a:t>
            </a:r>
            <a:r>
              <a:rPr lang="en-US" altLang="zh-CN" dirty="0"/>
              <a:t>01</a:t>
            </a:r>
            <a:r>
              <a:rPr lang="en-US" altLang="zh-CN" dirty="0">
                <a:solidFill>
                  <a:srgbClr val="FF0000"/>
                </a:solidFill>
              </a:rPr>
              <a:t>, </a:t>
            </a:r>
            <a:r>
              <a:rPr lang="en-US" altLang="zh-CN" dirty="0"/>
              <a:t>39</a:t>
            </a:r>
            <a:r>
              <a:rPr lang="en-US" altLang="zh-CN" dirty="0">
                <a:solidFill>
                  <a:srgbClr val="FF0000"/>
                </a:solidFill>
              </a:rPr>
              <a:t>, </a:t>
            </a:r>
            <a:r>
              <a:rPr lang="en-US" altLang="zh-CN" dirty="0"/>
              <a:t>53</a:t>
            </a:r>
            <a:r>
              <a:rPr lang="en-US" altLang="zh-CN" dirty="0">
                <a:solidFill>
                  <a:srgbClr val="FF0000"/>
                </a:solidFill>
              </a:rPr>
              <a:t>, </a:t>
            </a:r>
            <a:r>
              <a:rPr lang="en-US" altLang="zh-CN" dirty="0"/>
              <a:t>63</a:t>
            </a:r>
            <a:r>
              <a:rPr lang="en-US" altLang="zh-CN" dirty="0">
                <a:solidFill>
                  <a:srgbClr val="FF0000"/>
                </a:solidFill>
              </a:rPr>
              <a:t>, </a:t>
            </a:r>
            <a:r>
              <a:rPr lang="en-US" altLang="zh-CN" dirty="0"/>
              <a:t>90</a:t>
            </a:r>
            <a:r>
              <a:rPr lang="en-US" altLang="zh-CN" dirty="0">
                <a:solidFill>
                  <a:srgbClr val="FF0000"/>
                </a:solidFill>
              </a:rPr>
              <a:t>, </a:t>
            </a:r>
            <a:r>
              <a:rPr lang="en-US" altLang="zh-CN" dirty="0"/>
              <a:t>15</a:t>
            </a:r>
            <a:r>
              <a:rPr lang="en-US" altLang="zh-CN" dirty="0">
                <a:solidFill>
                  <a:srgbClr val="FF0000"/>
                </a:solidFill>
              </a:rPr>
              <a:t>, 88, 10, 44, 68, 74</a:t>
            </a:r>
            <a:r>
              <a:rPr lang="zh-CN" altLang="en-US" dirty="0">
                <a:solidFill>
                  <a:srgbClr val="FF0000"/>
                </a:solidFill>
              </a:rPr>
              <a:t>  </a:t>
            </a:r>
          </a:p>
        </p:txBody>
      </p:sp>
    </p:spTree>
    <p:extLst>
      <p:ext uri="{BB962C8B-B14F-4D97-AF65-F5344CB8AC3E}">
        <p14:creationId xmlns:p14="http://schemas.microsoft.com/office/powerpoint/2010/main" val="91570289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wipe(left)">
                                      <p:cBhvr>
                                        <p:cTn id="17" dur="500"/>
                                        <p:tgtEl>
                                          <p:spTgt spid="1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left)">
                                      <p:cBhvr>
                                        <p:cTn id="2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14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135</a:t>
            </a:fld>
            <a:endParaRPr lang="en-US" altLang="zh-CN"/>
          </a:p>
        </p:txBody>
      </p:sp>
      <p:grpSp>
        <p:nvGrpSpPr>
          <p:cNvPr id="7" name="Group 58"/>
          <p:cNvGrpSpPr>
            <a:grpSpLocks/>
          </p:cNvGrpSpPr>
          <p:nvPr/>
        </p:nvGrpSpPr>
        <p:grpSpPr bwMode="auto">
          <a:xfrm>
            <a:off x="539552" y="1293949"/>
            <a:ext cx="7943850" cy="1541463"/>
            <a:chOff x="371" y="2572"/>
            <a:chExt cx="5004" cy="971"/>
          </a:xfrm>
        </p:grpSpPr>
        <p:sp>
          <p:nvSpPr>
            <p:cNvPr id="8" name="Rectangle 6" descr="羊皮纸"/>
            <p:cNvSpPr>
              <a:spLocks noChangeArrowheads="1"/>
            </p:cNvSpPr>
            <p:nvPr/>
          </p:nvSpPr>
          <p:spPr bwMode="auto">
            <a:xfrm>
              <a:off x="642" y="3148"/>
              <a:ext cx="969" cy="29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9" name="Text Box 7"/>
            <p:cNvSpPr txBox="1">
              <a:spLocks noChangeArrowheads="1"/>
            </p:cNvSpPr>
            <p:nvPr/>
          </p:nvSpPr>
          <p:spPr bwMode="auto">
            <a:xfrm>
              <a:off x="653" y="3150"/>
              <a:ext cx="104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01 10 15</a:t>
              </a:r>
            </a:p>
          </p:txBody>
        </p:sp>
        <p:sp>
          <p:nvSpPr>
            <p:cNvPr id="10" name="Line 8"/>
            <p:cNvSpPr>
              <a:spLocks noChangeShapeType="1"/>
            </p:cNvSpPr>
            <p:nvPr/>
          </p:nvSpPr>
          <p:spPr bwMode="auto">
            <a:xfrm>
              <a:off x="371" y="3302"/>
              <a:ext cx="269"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 name="Rectangle 58" descr="羊皮纸"/>
            <p:cNvSpPr>
              <a:spLocks noChangeArrowheads="1"/>
            </p:cNvSpPr>
            <p:nvPr/>
          </p:nvSpPr>
          <p:spPr bwMode="auto">
            <a:xfrm>
              <a:off x="1878" y="3139"/>
              <a:ext cx="959"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 name="Text Box 59"/>
            <p:cNvSpPr txBox="1">
              <a:spLocks noChangeArrowheads="1"/>
            </p:cNvSpPr>
            <p:nvPr/>
          </p:nvSpPr>
          <p:spPr bwMode="auto">
            <a:xfrm>
              <a:off x="1888" y="3140"/>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24 39</a:t>
              </a:r>
            </a:p>
          </p:txBody>
        </p:sp>
        <p:sp>
          <p:nvSpPr>
            <p:cNvPr id="13" name="Line 60"/>
            <p:cNvSpPr>
              <a:spLocks noChangeShapeType="1"/>
            </p:cNvSpPr>
            <p:nvPr/>
          </p:nvSpPr>
          <p:spPr bwMode="auto">
            <a:xfrm>
              <a:off x="1611" y="3308"/>
              <a:ext cx="266"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4" name="Group 61"/>
            <p:cNvGrpSpPr>
              <a:grpSpLocks/>
            </p:cNvGrpSpPr>
            <p:nvPr/>
          </p:nvGrpSpPr>
          <p:grpSpPr bwMode="auto">
            <a:xfrm>
              <a:off x="2836" y="3140"/>
              <a:ext cx="1292" cy="393"/>
              <a:chOff x="2497" y="3604"/>
              <a:chExt cx="1222" cy="393"/>
            </a:xfrm>
          </p:grpSpPr>
          <p:grpSp>
            <p:nvGrpSpPr>
              <p:cNvPr id="30" name="Group 62"/>
              <p:cNvGrpSpPr>
                <a:grpSpLocks/>
              </p:cNvGrpSpPr>
              <p:nvPr/>
            </p:nvGrpSpPr>
            <p:grpSpPr bwMode="auto">
              <a:xfrm>
                <a:off x="2738" y="3604"/>
                <a:ext cx="981" cy="393"/>
                <a:chOff x="2738" y="3604"/>
                <a:chExt cx="981" cy="393"/>
              </a:xfrm>
            </p:grpSpPr>
            <p:sp>
              <p:nvSpPr>
                <p:cNvPr id="32" name="Rectangle 63" descr="羊皮纸"/>
                <p:cNvSpPr>
                  <a:spLocks noChangeArrowheads="1"/>
                </p:cNvSpPr>
                <p:nvPr/>
              </p:nvSpPr>
              <p:spPr bwMode="auto">
                <a:xfrm>
                  <a:off x="2750" y="3607"/>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33" name="Text Box 64"/>
                <p:cNvSpPr txBox="1">
                  <a:spLocks noChangeArrowheads="1"/>
                </p:cNvSpPr>
                <p:nvPr/>
              </p:nvSpPr>
              <p:spPr bwMode="auto">
                <a:xfrm>
                  <a:off x="2738"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53 63 72</a:t>
                  </a:r>
                </a:p>
              </p:txBody>
            </p:sp>
          </p:grpSp>
          <p:sp>
            <p:nvSpPr>
              <p:cNvPr id="31" name="Line 65"/>
              <p:cNvSpPr>
                <a:spLocks noChangeShapeType="1"/>
              </p:cNvSpPr>
              <p:nvPr/>
            </p:nvSpPr>
            <p:spPr bwMode="auto">
              <a:xfrm>
                <a:off x="2497" y="3761"/>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5" name="Rectangle 67" descr="羊皮纸"/>
            <p:cNvSpPr>
              <a:spLocks noChangeArrowheads="1"/>
            </p:cNvSpPr>
            <p:nvPr/>
          </p:nvSpPr>
          <p:spPr bwMode="auto">
            <a:xfrm>
              <a:off x="2381" y="2572"/>
              <a:ext cx="959"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 name="Text Box 68"/>
            <p:cNvSpPr txBox="1">
              <a:spLocks noChangeArrowheads="1"/>
            </p:cNvSpPr>
            <p:nvPr/>
          </p:nvSpPr>
          <p:spPr bwMode="auto">
            <a:xfrm>
              <a:off x="2387" y="2573"/>
              <a:ext cx="103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15 39 72 90</a:t>
              </a:r>
            </a:p>
          </p:txBody>
        </p:sp>
        <p:sp>
          <p:nvSpPr>
            <p:cNvPr id="17" name="Line 69"/>
            <p:cNvSpPr>
              <a:spLocks noChangeShapeType="1"/>
            </p:cNvSpPr>
            <p:nvPr/>
          </p:nvSpPr>
          <p:spPr bwMode="auto">
            <a:xfrm flipH="1">
              <a:off x="2046" y="2818"/>
              <a:ext cx="743" cy="33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 name="Line 70"/>
            <p:cNvSpPr>
              <a:spLocks noChangeShapeType="1"/>
            </p:cNvSpPr>
            <p:nvPr/>
          </p:nvSpPr>
          <p:spPr bwMode="auto">
            <a:xfrm>
              <a:off x="3016" y="2818"/>
              <a:ext cx="281" cy="33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9" name="Group 71"/>
            <p:cNvGrpSpPr>
              <a:grpSpLocks/>
            </p:cNvGrpSpPr>
            <p:nvPr/>
          </p:nvGrpSpPr>
          <p:grpSpPr bwMode="auto">
            <a:xfrm>
              <a:off x="4073" y="3140"/>
              <a:ext cx="1302" cy="393"/>
              <a:chOff x="3667" y="3604"/>
              <a:chExt cx="1231" cy="393"/>
            </a:xfrm>
          </p:grpSpPr>
          <p:grpSp>
            <p:nvGrpSpPr>
              <p:cNvPr id="26" name="Group 72"/>
              <p:cNvGrpSpPr>
                <a:grpSpLocks/>
              </p:cNvGrpSpPr>
              <p:nvPr/>
            </p:nvGrpSpPr>
            <p:grpSpPr bwMode="auto">
              <a:xfrm>
                <a:off x="3917" y="3604"/>
                <a:ext cx="981" cy="393"/>
                <a:chOff x="3917" y="3604"/>
                <a:chExt cx="981" cy="393"/>
              </a:xfrm>
            </p:grpSpPr>
            <p:sp>
              <p:nvSpPr>
                <p:cNvPr id="28" name="Rectangle 73" descr="羊皮纸"/>
                <p:cNvSpPr>
                  <a:spLocks noChangeArrowheads="1"/>
                </p:cNvSpPr>
                <p:nvPr/>
              </p:nvSpPr>
              <p:spPr bwMode="auto">
                <a:xfrm>
                  <a:off x="3920" y="3607"/>
                  <a:ext cx="907" cy="298"/>
                </a:xfrm>
                <a:prstGeom prst="rect">
                  <a:avLst/>
                </a:prstGeom>
                <a:noFill/>
                <a:ln w="25400">
                  <a:solidFill>
                    <a:srgbClr val="00008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29" name="Text Box 74"/>
                <p:cNvSpPr txBox="1">
                  <a:spLocks noChangeArrowheads="1"/>
                </p:cNvSpPr>
                <p:nvPr/>
              </p:nvSpPr>
              <p:spPr bwMode="auto">
                <a:xfrm>
                  <a:off x="391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88 90</a:t>
                  </a:r>
                </a:p>
              </p:txBody>
            </p:sp>
          </p:grpSp>
          <p:sp>
            <p:nvSpPr>
              <p:cNvPr id="27" name="Line 75"/>
              <p:cNvSpPr>
                <a:spLocks noChangeShapeType="1"/>
              </p:cNvSpPr>
              <p:nvPr/>
            </p:nvSpPr>
            <p:spPr bwMode="auto">
              <a:xfrm>
                <a:off x="3667" y="3761"/>
                <a:ext cx="252"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20" name="Line 76"/>
            <p:cNvSpPr>
              <a:spLocks noChangeShapeType="1"/>
            </p:cNvSpPr>
            <p:nvPr/>
          </p:nvSpPr>
          <p:spPr bwMode="auto">
            <a:xfrm>
              <a:off x="3198" y="2818"/>
              <a:ext cx="1265" cy="33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1" name="Text Box 77"/>
            <p:cNvSpPr txBox="1">
              <a:spLocks noChangeArrowheads="1"/>
            </p:cNvSpPr>
            <p:nvPr/>
          </p:nvSpPr>
          <p:spPr bwMode="auto">
            <a:xfrm>
              <a:off x="3315" y="2883"/>
              <a:ext cx="20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c</a:t>
              </a:r>
            </a:p>
          </p:txBody>
        </p:sp>
        <p:sp>
          <p:nvSpPr>
            <p:cNvPr id="22" name="Text Box 78"/>
            <p:cNvSpPr txBox="1">
              <a:spLocks noChangeArrowheads="1"/>
            </p:cNvSpPr>
            <p:nvPr/>
          </p:nvSpPr>
          <p:spPr bwMode="auto">
            <a:xfrm>
              <a:off x="4450" y="2883"/>
              <a:ext cx="22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d</a:t>
              </a:r>
            </a:p>
          </p:txBody>
        </p:sp>
        <p:sp>
          <p:nvSpPr>
            <p:cNvPr id="23" name="Line 80"/>
            <p:cNvSpPr>
              <a:spLocks noChangeShapeType="1"/>
            </p:cNvSpPr>
            <p:nvPr/>
          </p:nvSpPr>
          <p:spPr bwMode="auto">
            <a:xfrm flipH="1">
              <a:off x="1247" y="2808"/>
              <a:ext cx="1247" cy="34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24" name="Text Box 81"/>
            <p:cNvSpPr txBox="1">
              <a:spLocks noChangeArrowheads="1"/>
            </p:cNvSpPr>
            <p:nvPr/>
          </p:nvSpPr>
          <p:spPr bwMode="auto">
            <a:xfrm>
              <a:off x="816" y="2882"/>
              <a:ext cx="21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a</a:t>
              </a:r>
            </a:p>
          </p:txBody>
        </p:sp>
        <p:sp>
          <p:nvSpPr>
            <p:cNvPr id="25" name="Text Box 82"/>
            <p:cNvSpPr txBox="1">
              <a:spLocks noChangeArrowheads="1"/>
            </p:cNvSpPr>
            <p:nvPr/>
          </p:nvSpPr>
          <p:spPr bwMode="auto">
            <a:xfrm>
              <a:off x="1905" y="2886"/>
              <a:ext cx="22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b</a:t>
              </a:r>
            </a:p>
          </p:txBody>
        </p:sp>
      </p:grpSp>
      <p:sp>
        <p:nvSpPr>
          <p:cNvPr id="34" name="矩形 33"/>
          <p:cNvSpPr/>
          <p:nvPr/>
        </p:nvSpPr>
        <p:spPr>
          <a:xfrm>
            <a:off x="3470078" y="6050780"/>
            <a:ext cx="2188420" cy="461665"/>
          </a:xfrm>
          <a:prstGeom prst="rect">
            <a:avLst/>
          </a:prstGeom>
        </p:spPr>
        <p:txBody>
          <a:bodyPr wrap="none">
            <a:spAutoFit/>
          </a:bodyPr>
          <a:lstStyle/>
          <a:p>
            <a:r>
              <a:rPr lang="zh-CN" altLang="en-US" sz="2400" dirty="0">
                <a:solidFill>
                  <a:srgbClr val="000000"/>
                </a:solidFill>
              </a:rPr>
              <a:t>插入</a:t>
            </a:r>
            <a:r>
              <a:rPr lang="en-US" altLang="zh-CN" sz="2400" dirty="0">
                <a:solidFill>
                  <a:srgbClr val="000000"/>
                </a:solidFill>
              </a:rPr>
              <a:t>44, 68, 74  </a:t>
            </a:r>
            <a:endParaRPr lang="zh-CN" altLang="en-US" sz="2400" dirty="0">
              <a:solidFill>
                <a:srgbClr val="000000"/>
              </a:solidFill>
            </a:endParaRPr>
          </a:p>
        </p:txBody>
      </p:sp>
      <p:sp>
        <p:nvSpPr>
          <p:cNvPr id="35" name="矩形 34"/>
          <p:cNvSpPr/>
          <p:nvPr/>
        </p:nvSpPr>
        <p:spPr>
          <a:xfrm>
            <a:off x="302119" y="325815"/>
            <a:ext cx="8752483" cy="523220"/>
          </a:xfrm>
          <a:prstGeom prst="rect">
            <a:avLst/>
          </a:prstGeom>
        </p:spPr>
        <p:txBody>
          <a:bodyPr wrap="square">
            <a:spAutoFit/>
          </a:bodyPr>
          <a:lstStyle/>
          <a:p>
            <a:r>
              <a:rPr lang="en-US" altLang="zh-CN" dirty="0"/>
              <a:t>24</a:t>
            </a:r>
            <a:r>
              <a:rPr lang="en-US" altLang="zh-CN" dirty="0">
                <a:solidFill>
                  <a:srgbClr val="FF0000"/>
                </a:solidFill>
              </a:rPr>
              <a:t>, </a:t>
            </a:r>
            <a:r>
              <a:rPr lang="en-US" altLang="zh-CN" dirty="0"/>
              <a:t>72</a:t>
            </a:r>
            <a:r>
              <a:rPr lang="en-US" altLang="zh-CN" dirty="0">
                <a:solidFill>
                  <a:srgbClr val="FF0000"/>
                </a:solidFill>
              </a:rPr>
              <a:t>, </a:t>
            </a:r>
            <a:r>
              <a:rPr lang="en-US" altLang="zh-CN" dirty="0"/>
              <a:t>01</a:t>
            </a:r>
            <a:r>
              <a:rPr lang="en-US" altLang="zh-CN" dirty="0">
                <a:solidFill>
                  <a:srgbClr val="FF0000"/>
                </a:solidFill>
              </a:rPr>
              <a:t>, </a:t>
            </a:r>
            <a:r>
              <a:rPr lang="en-US" altLang="zh-CN" dirty="0"/>
              <a:t>39</a:t>
            </a:r>
            <a:r>
              <a:rPr lang="en-US" altLang="zh-CN" dirty="0">
                <a:solidFill>
                  <a:srgbClr val="FF0000"/>
                </a:solidFill>
              </a:rPr>
              <a:t>, </a:t>
            </a:r>
            <a:r>
              <a:rPr lang="en-US" altLang="zh-CN" dirty="0"/>
              <a:t>53</a:t>
            </a:r>
            <a:r>
              <a:rPr lang="en-US" altLang="zh-CN" dirty="0">
                <a:solidFill>
                  <a:srgbClr val="FF0000"/>
                </a:solidFill>
              </a:rPr>
              <a:t>, </a:t>
            </a:r>
            <a:r>
              <a:rPr lang="en-US" altLang="zh-CN" dirty="0"/>
              <a:t>63</a:t>
            </a:r>
            <a:r>
              <a:rPr lang="en-US" altLang="zh-CN" dirty="0">
                <a:solidFill>
                  <a:srgbClr val="FF0000"/>
                </a:solidFill>
              </a:rPr>
              <a:t>, </a:t>
            </a:r>
            <a:r>
              <a:rPr lang="en-US" altLang="zh-CN" dirty="0"/>
              <a:t>90</a:t>
            </a:r>
            <a:r>
              <a:rPr lang="en-US" altLang="zh-CN" dirty="0">
                <a:solidFill>
                  <a:srgbClr val="FF0000"/>
                </a:solidFill>
              </a:rPr>
              <a:t>, </a:t>
            </a:r>
            <a:r>
              <a:rPr lang="en-US" altLang="zh-CN" dirty="0"/>
              <a:t>15</a:t>
            </a:r>
            <a:r>
              <a:rPr lang="en-US" altLang="zh-CN" dirty="0">
                <a:solidFill>
                  <a:srgbClr val="FF0000"/>
                </a:solidFill>
              </a:rPr>
              <a:t>, </a:t>
            </a:r>
            <a:r>
              <a:rPr lang="en-US" altLang="zh-CN" dirty="0">
                <a:solidFill>
                  <a:srgbClr val="000000"/>
                </a:solidFill>
              </a:rPr>
              <a:t>88, 10, </a:t>
            </a:r>
            <a:r>
              <a:rPr lang="en-US" altLang="zh-CN" dirty="0">
                <a:solidFill>
                  <a:srgbClr val="FF0000"/>
                </a:solidFill>
              </a:rPr>
              <a:t>44, 68, 74</a:t>
            </a:r>
            <a:r>
              <a:rPr lang="zh-CN" altLang="en-US" dirty="0">
                <a:solidFill>
                  <a:srgbClr val="FF0000"/>
                </a:solidFill>
              </a:rPr>
              <a:t>  </a:t>
            </a:r>
          </a:p>
        </p:txBody>
      </p:sp>
      <p:grpSp>
        <p:nvGrpSpPr>
          <p:cNvPr id="82" name="Group 5"/>
          <p:cNvGrpSpPr>
            <a:grpSpLocks/>
          </p:cNvGrpSpPr>
          <p:nvPr/>
        </p:nvGrpSpPr>
        <p:grpSpPr bwMode="auto">
          <a:xfrm>
            <a:off x="39490" y="3299643"/>
            <a:ext cx="8677275" cy="2497137"/>
            <a:chOff x="158" y="1902"/>
            <a:chExt cx="5466" cy="1573"/>
          </a:xfrm>
        </p:grpSpPr>
        <p:grpSp>
          <p:nvGrpSpPr>
            <p:cNvPr id="83" name="Group 6"/>
            <p:cNvGrpSpPr>
              <a:grpSpLocks/>
            </p:cNvGrpSpPr>
            <p:nvPr/>
          </p:nvGrpSpPr>
          <p:grpSpPr bwMode="auto">
            <a:xfrm>
              <a:off x="158" y="3069"/>
              <a:ext cx="1148" cy="406"/>
              <a:chOff x="158" y="3069"/>
              <a:chExt cx="1148" cy="406"/>
            </a:xfrm>
          </p:grpSpPr>
          <p:grpSp>
            <p:nvGrpSpPr>
              <p:cNvPr id="120" name="Group 7"/>
              <p:cNvGrpSpPr>
                <a:grpSpLocks/>
              </p:cNvGrpSpPr>
              <p:nvPr/>
            </p:nvGrpSpPr>
            <p:grpSpPr bwMode="auto">
              <a:xfrm>
                <a:off x="393" y="3069"/>
                <a:ext cx="913" cy="406"/>
                <a:chOff x="393" y="3069"/>
                <a:chExt cx="913" cy="406"/>
              </a:xfrm>
            </p:grpSpPr>
            <p:sp>
              <p:nvSpPr>
                <p:cNvPr id="122" name="Rectangle 8" descr="羊皮纸"/>
                <p:cNvSpPr>
                  <a:spLocks noChangeArrowheads="1"/>
                </p:cNvSpPr>
                <p:nvPr/>
              </p:nvSpPr>
              <p:spPr bwMode="auto">
                <a:xfrm>
                  <a:off x="394" y="3069"/>
                  <a:ext cx="845"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3" name="Text Box 9"/>
                <p:cNvSpPr txBox="1">
                  <a:spLocks noChangeArrowheads="1"/>
                </p:cNvSpPr>
                <p:nvPr/>
              </p:nvSpPr>
              <p:spPr bwMode="auto">
                <a:xfrm>
                  <a:off x="393" y="30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01 10 15</a:t>
                  </a:r>
                </a:p>
              </p:txBody>
            </p:sp>
          </p:grpSp>
          <p:sp>
            <p:nvSpPr>
              <p:cNvPr id="121" name="Line 10"/>
              <p:cNvSpPr>
                <a:spLocks noChangeShapeType="1"/>
              </p:cNvSpPr>
              <p:nvPr/>
            </p:nvSpPr>
            <p:spPr bwMode="auto">
              <a:xfrm>
                <a:off x="158" y="3225"/>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84" name="Group 11"/>
            <p:cNvGrpSpPr>
              <a:grpSpLocks/>
            </p:cNvGrpSpPr>
            <p:nvPr/>
          </p:nvGrpSpPr>
          <p:grpSpPr bwMode="auto">
            <a:xfrm>
              <a:off x="2319" y="3058"/>
              <a:ext cx="1147" cy="406"/>
              <a:chOff x="2319" y="3058"/>
              <a:chExt cx="1147" cy="406"/>
            </a:xfrm>
          </p:grpSpPr>
          <p:grpSp>
            <p:nvGrpSpPr>
              <p:cNvPr id="116" name="Group 12"/>
              <p:cNvGrpSpPr>
                <a:grpSpLocks/>
              </p:cNvGrpSpPr>
              <p:nvPr/>
            </p:nvGrpSpPr>
            <p:grpSpPr bwMode="auto">
              <a:xfrm>
                <a:off x="2554" y="3058"/>
                <a:ext cx="912" cy="406"/>
                <a:chOff x="2554" y="3058"/>
                <a:chExt cx="912" cy="406"/>
              </a:xfrm>
            </p:grpSpPr>
            <p:sp>
              <p:nvSpPr>
                <p:cNvPr id="118" name="Rectangle 13" descr="羊皮纸"/>
                <p:cNvSpPr>
                  <a:spLocks noChangeArrowheads="1"/>
                </p:cNvSpPr>
                <p:nvPr/>
              </p:nvSpPr>
              <p:spPr bwMode="auto">
                <a:xfrm>
                  <a:off x="2555" y="3058"/>
                  <a:ext cx="844"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9" name="Text Box 14"/>
                <p:cNvSpPr txBox="1">
                  <a:spLocks noChangeArrowheads="1"/>
                </p:cNvSpPr>
                <p:nvPr/>
              </p:nvSpPr>
              <p:spPr bwMode="auto">
                <a:xfrm>
                  <a:off x="2554" y="3066"/>
                  <a:ext cx="91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44 53 63</a:t>
                  </a:r>
                </a:p>
              </p:txBody>
            </p:sp>
          </p:grpSp>
          <p:sp>
            <p:nvSpPr>
              <p:cNvPr id="117" name="Line 15"/>
              <p:cNvSpPr>
                <a:spLocks noChangeShapeType="1"/>
              </p:cNvSpPr>
              <p:nvPr/>
            </p:nvSpPr>
            <p:spPr bwMode="auto">
              <a:xfrm>
                <a:off x="2319" y="3214"/>
                <a:ext cx="234"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85" name="Group 16"/>
            <p:cNvGrpSpPr>
              <a:grpSpLocks/>
            </p:cNvGrpSpPr>
            <p:nvPr/>
          </p:nvGrpSpPr>
          <p:grpSpPr bwMode="auto">
            <a:xfrm>
              <a:off x="1480" y="2468"/>
              <a:ext cx="918" cy="407"/>
              <a:chOff x="1480" y="2468"/>
              <a:chExt cx="918" cy="407"/>
            </a:xfrm>
          </p:grpSpPr>
          <p:sp>
            <p:nvSpPr>
              <p:cNvPr id="114" name="Rectangle 17" descr="羊皮纸"/>
              <p:cNvSpPr>
                <a:spLocks noChangeArrowheads="1"/>
              </p:cNvSpPr>
              <p:nvPr/>
            </p:nvSpPr>
            <p:spPr bwMode="auto">
              <a:xfrm>
                <a:off x="1480" y="2468"/>
                <a:ext cx="845"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5" name="Text Box 18"/>
              <p:cNvSpPr txBox="1">
                <a:spLocks noChangeArrowheads="1"/>
              </p:cNvSpPr>
              <p:nvPr/>
            </p:nvSpPr>
            <p:spPr bwMode="auto">
              <a:xfrm>
                <a:off x="1485" y="24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15 39 63</a:t>
                </a:r>
              </a:p>
            </p:txBody>
          </p:sp>
        </p:grpSp>
        <p:sp>
          <p:nvSpPr>
            <p:cNvPr id="86" name="Line 19"/>
            <p:cNvSpPr>
              <a:spLocks noChangeShapeType="1"/>
            </p:cNvSpPr>
            <p:nvPr/>
          </p:nvSpPr>
          <p:spPr bwMode="auto">
            <a:xfrm flipH="1">
              <a:off x="544" y="2734"/>
              <a:ext cx="1102"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87" name="Line 20"/>
            <p:cNvSpPr>
              <a:spLocks noChangeShapeType="1"/>
            </p:cNvSpPr>
            <p:nvPr/>
          </p:nvSpPr>
          <p:spPr bwMode="auto">
            <a:xfrm flipH="1">
              <a:off x="1635" y="2734"/>
              <a:ext cx="177"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88" name="Line 21"/>
            <p:cNvSpPr>
              <a:spLocks noChangeShapeType="1"/>
            </p:cNvSpPr>
            <p:nvPr/>
          </p:nvSpPr>
          <p:spPr bwMode="auto">
            <a:xfrm>
              <a:off x="1981" y="2734"/>
              <a:ext cx="727"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89" name="Group 22"/>
            <p:cNvGrpSpPr>
              <a:grpSpLocks/>
            </p:cNvGrpSpPr>
            <p:nvPr/>
          </p:nvGrpSpPr>
          <p:grpSpPr bwMode="auto">
            <a:xfrm>
              <a:off x="1240" y="3069"/>
              <a:ext cx="1148" cy="406"/>
              <a:chOff x="1240" y="3069"/>
              <a:chExt cx="1148" cy="406"/>
            </a:xfrm>
          </p:grpSpPr>
          <p:grpSp>
            <p:nvGrpSpPr>
              <p:cNvPr id="110" name="Group 23"/>
              <p:cNvGrpSpPr>
                <a:grpSpLocks/>
              </p:cNvGrpSpPr>
              <p:nvPr/>
            </p:nvGrpSpPr>
            <p:grpSpPr bwMode="auto">
              <a:xfrm>
                <a:off x="1475" y="3069"/>
                <a:ext cx="913" cy="406"/>
                <a:chOff x="1475" y="3069"/>
                <a:chExt cx="913" cy="406"/>
              </a:xfrm>
            </p:grpSpPr>
            <p:sp>
              <p:nvSpPr>
                <p:cNvPr id="112" name="Rectangle 24" descr="羊皮纸"/>
                <p:cNvSpPr>
                  <a:spLocks noChangeArrowheads="1"/>
                </p:cNvSpPr>
                <p:nvPr/>
              </p:nvSpPr>
              <p:spPr bwMode="auto">
                <a:xfrm>
                  <a:off x="1476" y="3069"/>
                  <a:ext cx="845"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3" name="Text Box 25"/>
                <p:cNvSpPr txBox="1">
                  <a:spLocks noChangeArrowheads="1"/>
                </p:cNvSpPr>
                <p:nvPr/>
              </p:nvSpPr>
              <p:spPr bwMode="auto">
                <a:xfrm>
                  <a:off x="1475" y="30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24 39</a:t>
                  </a:r>
                </a:p>
              </p:txBody>
            </p:sp>
          </p:grpSp>
          <p:sp>
            <p:nvSpPr>
              <p:cNvPr id="111" name="Line 26"/>
              <p:cNvSpPr>
                <a:spLocks noChangeShapeType="1"/>
              </p:cNvSpPr>
              <p:nvPr/>
            </p:nvSpPr>
            <p:spPr bwMode="auto">
              <a:xfrm>
                <a:off x="1240" y="3225"/>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90" name="Group 27"/>
            <p:cNvGrpSpPr>
              <a:grpSpLocks/>
            </p:cNvGrpSpPr>
            <p:nvPr/>
          </p:nvGrpSpPr>
          <p:grpSpPr bwMode="auto">
            <a:xfrm>
              <a:off x="3398" y="3066"/>
              <a:ext cx="1147" cy="406"/>
              <a:chOff x="3398" y="3066"/>
              <a:chExt cx="1147" cy="406"/>
            </a:xfrm>
          </p:grpSpPr>
          <p:grpSp>
            <p:nvGrpSpPr>
              <p:cNvPr id="106" name="Group 28"/>
              <p:cNvGrpSpPr>
                <a:grpSpLocks/>
              </p:cNvGrpSpPr>
              <p:nvPr/>
            </p:nvGrpSpPr>
            <p:grpSpPr bwMode="auto">
              <a:xfrm>
                <a:off x="3633" y="3066"/>
                <a:ext cx="912" cy="406"/>
                <a:chOff x="3633" y="3066"/>
                <a:chExt cx="912" cy="406"/>
              </a:xfrm>
            </p:grpSpPr>
            <p:sp>
              <p:nvSpPr>
                <p:cNvPr id="108" name="Rectangle 29" descr="羊皮纸"/>
                <p:cNvSpPr>
                  <a:spLocks noChangeArrowheads="1"/>
                </p:cNvSpPr>
                <p:nvPr/>
              </p:nvSpPr>
              <p:spPr bwMode="auto">
                <a:xfrm>
                  <a:off x="3634" y="3066"/>
                  <a:ext cx="844"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09" name="Text Box 30"/>
                <p:cNvSpPr txBox="1">
                  <a:spLocks noChangeArrowheads="1"/>
                </p:cNvSpPr>
                <p:nvPr/>
              </p:nvSpPr>
              <p:spPr bwMode="auto">
                <a:xfrm>
                  <a:off x="3633" y="3074"/>
                  <a:ext cx="91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68 72</a:t>
                  </a:r>
                </a:p>
              </p:txBody>
            </p:sp>
          </p:grpSp>
          <p:sp>
            <p:nvSpPr>
              <p:cNvPr id="107" name="Line 31"/>
              <p:cNvSpPr>
                <a:spLocks noChangeShapeType="1"/>
              </p:cNvSpPr>
              <p:nvPr/>
            </p:nvSpPr>
            <p:spPr bwMode="auto">
              <a:xfrm>
                <a:off x="3398" y="3222"/>
                <a:ext cx="234"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91" name="Group 32"/>
            <p:cNvGrpSpPr>
              <a:grpSpLocks/>
            </p:cNvGrpSpPr>
            <p:nvPr/>
          </p:nvGrpSpPr>
          <p:grpSpPr bwMode="auto">
            <a:xfrm>
              <a:off x="4476" y="3066"/>
              <a:ext cx="1148" cy="406"/>
              <a:chOff x="4476" y="3066"/>
              <a:chExt cx="1148" cy="406"/>
            </a:xfrm>
          </p:grpSpPr>
          <p:grpSp>
            <p:nvGrpSpPr>
              <p:cNvPr id="102" name="Group 33"/>
              <p:cNvGrpSpPr>
                <a:grpSpLocks/>
              </p:cNvGrpSpPr>
              <p:nvPr/>
            </p:nvGrpSpPr>
            <p:grpSpPr bwMode="auto">
              <a:xfrm>
                <a:off x="4711" y="3066"/>
                <a:ext cx="913" cy="406"/>
                <a:chOff x="4711" y="3066"/>
                <a:chExt cx="913" cy="406"/>
              </a:xfrm>
            </p:grpSpPr>
            <p:sp>
              <p:nvSpPr>
                <p:cNvPr id="104" name="Rectangle 34" descr="羊皮纸"/>
                <p:cNvSpPr>
                  <a:spLocks noChangeArrowheads="1"/>
                </p:cNvSpPr>
                <p:nvPr/>
              </p:nvSpPr>
              <p:spPr bwMode="auto">
                <a:xfrm>
                  <a:off x="4712" y="3066"/>
                  <a:ext cx="845"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05" name="Text Box 35"/>
                <p:cNvSpPr txBox="1">
                  <a:spLocks noChangeArrowheads="1"/>
                </p:cNvSpPr>
                <p:nvPr/>
              </p:nvSpPr>
              <p:spPr bwMode="auto">
                <a:xfrm>
                  <a:off x="4711" y="3074"/>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74 88 90</a:t>
                  </a:r>
                </a:p>
              </p:txBody>
            </p:sp>
          </p:grpSp>
          <p:sp>
            <p:nvSpPr>
              <p:cNvPr id="103" name="Line 36"/>
              <p:cNvSpPr>
                <a:spLocks noChangeShapeType="1"/>
              </p:cNvSpPr>
              <p:nvPr/>
            </p:nvSpPr>
            <p:spPr bwMode="auto">
              <a:xfrm>
                <a:off x="4476" y="3222"/>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92" name="Group 37"/>
            <p:cNvGrpSpPr>
              <a:grpSpLocks/>
            </p:cNvGrpSpPr>
            <p:nvPr/>
          </p:nvGrpSpPr>
          <p:grpSpPr bwMode="auto">
            <a:xfrm>
              <a:off x="3618" y="2479"/>
              <a:ext cx="918" cy="407"/>
              <a:chOff x="3618" y="2479"/>
              <a:chExt cx="918" cy="407"/>
            </a:xfrm>
          </p:grpSpPr>
          <p:sp>
            <p:nvSpPr>
              <p:cNvPr id="100" name="Rectangle 38" descr="羊皮纸"/>
              <p:cNvSpPr>
                <a:spLocks noChangeArrowheads="1"/>
              </p:cNvSpPr>
              <p:nvPr/>
            </p:nvSpPr>
            <p:spPr bwMode="auto">
              <a:xfrm>
                <a:off x="3618" y="2479"/>
                <a:ext cx="845"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01" name="Text Box 39"/>
              <p:cNvSpPr txBox="1">
                <a:spLocks noChangeArrowheads="1"/>
              </p:cNvSpPr>
              <p:nvPr/>
            </p:nvSpPr>
            <p:spPr bwMode="auto">
              <a:xfrm>
                <a:off x="3623" y="2488"/>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72 90</a:t>
                </a:r>
              </a:p>
            </p:txBody>
          </p:sp>
        </p:grpSp>
        <p:sp>
          <p:nvSpPr>
            <p:cNvPr id="93" name="Line 40"/>
            <p:cNvSpPr>
              <a:spLocks noChangeShapeType="1"/>
            </p:cNvSpPr>
            <p:nvPr/>
          </p:nvSpPr>
          <p:spPr bwMode="auto">
            <a:xfrm>
              <a:off x="3987" y="2734"/>
              <a:ext cx="902"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94" name="Group 41"/>
            <p:cNvGrpSpPr>
              <a:grpSpLocks/>
            </p:cNvGrpSpPr>
            <p:nvPr/>
          </p:nvGrpSpPr>
          <p:grpSpPr bwMode="auto">
            <a:xfrm>
              <a:off x="2550" y="1902"/>
              <a:ext cx="918" cy="407"/>
              <a:chOff x="2550" y="1902"/>
              <a:chExt cx="918" cy="407"/>
            </a:xfrm>
          </p:grpSpPr>
          <p:sp>
            <p:nvSpPr>
              <p:cNvPr id="98" name="Rectangle 42" descr="羊皮纸"/>
              <p:cNvSpPr>
                <a:spLocks noChangeArrowheads="1"/>
              </p:cNvSpPr>
              <p:nvPr/>
            </p:nvSpPr>
            <p:spPr bwMode="auto">
              <a:xfrm>
                <a:off x="2550" y="1902"/>
                <a:ext cx="845" cy="302"/>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99" name="Text Box 43"/>
              <p:cNvSpPr txBox="1">
                <a:spLocks noChangeArrowheads="1"/>
              </p:cNvSpPr>
              <p:nvPr/>
            </p:nvSpPr>
            <p:spPr bwMode="auto">
              <a:xfrm>
                <a:off x="2555" y="1911"/>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000099"/>
                    </a:solidFill>
                    <a:effectLst/>
                    <a:uLnTx/>
                    <a:uFillTx/>
                    <a:latin typeface="Arial Narrow" panose="020B0606020202030204" pitchFamily="34" charset="0"/>
                    <a:ea typeface="宋体" panose="02010600030101010101" pitchFamily="2" charset="-122"/>
                  </a:rPr>
                  <a:t>63 90</a:t>
                </a:r>
              </a:p>
            </p:txBody>
          </p:sp>
        </p:grpSp>
        <p:sp>
          <p:nvSpPr>
            <p:cNvPr id="95" name="Line 44"/>
            <p:cNvSpPr>
              <a:spLocks noChangeShapeType="1"/>
            </p:cNvSpPr>
            <p:nvPr/>
          </p:nvSpPr>
          <p:spPr bwMode="auto">
            <a:xfrm flipH="1">
              <a:off x="1665" y="2157"/>
              <a:ext cx="1043" cy="30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96" name="Line 45"/>
            <p:cNvSpPr>
              <a:spLocks noChangeShapeType="1"/>
            </p:cNvSpPr>
            <p:nvPr/>
          </p:nvSpPr>
          <p:spPr bwMode="auto">
            <a:xfrm>
              <a:off x="2896" y="2157"/>
              <a:ext cx="914" cy="31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97" name="Line 46"/>
            <p:cNvSpPr>
              <a:spLocks noChangeShapeType="1"/>
            </p:cNvSpPr>
            <p:nvPr/>
          </p:nvSpPr>
          <p:spPr bwMode="auto">
            <a:xfrm flipH="1" flipV="1">
              <a:off x="3787" y="2734"/>
              <a:ext cx="0"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spTree>
    <p:extLst>
      <p:ext uri="{BB962C8B-B14F-4D97-AF65-F5344CB8AC3E}">
        <p14:creationId xmlns:p14="http://schemas.microsoft.com/office/powerpoint/2010/main" val="21588489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ea typeface="仿宋_GB2312" pitchFamily="49" charset="-122"/>
              </a:rPr>
              <a:t>B+</a:t>
            </a:r>
            <a:r>
              <a:rPr lang="zh-CN" altLang="en-US" dirty="0">
                <a:latin typeface="Times New Roman" panose="02020603050405020304" pitchFamily="18" charset="0"/>
                <a:ea typeface="仿宋_GB2312" pitchFamily="49" charset="-122"/>
              </a:rPr>
              <a:t>树的删除</a:t>
            </a:r>
            <a:endParaRPr lang="zh-CN" altLang="en-US" dirty="0"/>
          </a:p>
        </p:txBody>
      </p:sp>
      <p:sp>
        <p:nvSpPr>
          <p:cNvPr id="4" name="内容占位符 3"/>
          <p:cNvSpPr>
            <a:spLocks noGrp="1"/>
          </p:cNvSpPr>
          <p:nvPr>
            <p:ph idx="1"/>
          </p:nvPr>
        </p:nvSpPr>
        <p:spPr/>
        <p:txBody>
          <a:bodyPr/>
          <a:lstStyle/>
          <a:p>
            <a:r>
              <a:rPr lang="en-US" altLang="zh-CN" dirty="0">
                <a:solidFill>
                  <a:srgbClr val="003366"/>
                </a:solidFill>
                <a:latin typeface="Times New Roman" panose="02020603050405020304" pitchFamily="18" charset="0"/>
              </a:rPr>
              <a:t>B+ </a:t>
            </a:r>
            <a:r>
              <a:rPr lang="zh-CN" altLang="en-US" dirty="0">
                <a:solidFill>
                  <a:srgbClr val="003366"/>
                </a:solidFill>
                <a:latin typeface="Times New Roman" panose="02020603050405020304" pitchFamily="18" charset="0"/>
              </a:rPr>
              <a:t>树的删除</a:t>
            </a:r>
            <a:r>
              <a:rPr lang="zh-CN" altLang="en-US" dirty="0">
                <a:solidFill>
                  <a:srgbClr val="FF0000"/>
                </a:solidFill>
                <a:latin typeface="Times New Roman" panose="02020603050405020304" pitchFamily="18" charset="0"/>
              </a:rPr>
              <a:t>仅在叶结点</a:t>
            </a:r>
            <a:r>
              <a:rPr lang="zh-CN" altLang="en-US" dirty="0">
                <a:solidFill>
                  <a:srgbClr val="003366"/>
                </a:solidFill>
                <a:latin typeface="Times New Roman" panose="02020603050405020304" pitchFamily="18" charset="0"/>
              </a:rPr>
              <a:t>上进行。</a:t>
            </a:r>
            <a:endParaRPr lang="en-US" altLang="zh-CN" dirty="0">
              <a:solidFill>
                <a:srgbClr val="003366"/>
              </a:solidFill>
              <a:latin typeface="Times New Roman" panose="02020603050405020304" pitchFamily="18" charset="0"/>
            </a:endParaRPr>
          </a:p>
          <a:p>
            <a:r>
              <a:rPr lang="zh-CN" altLang="en-US" dirty="0">
                <a:solidFill>
                  <a:srgbClr val="FF0000"/>
                </a:solidFill>
                <a:latin typeface="Times New Roman" panose="02020603050405020304" pitchFamily="18" charset="0"/>
              </a:rPr>
              <a:t>情况</a:t>
            </a:r>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a:solidFill>
                  <a:srgbClr val="003366"/>
                </a:solidFill>
                <a:latin typeface="Times New Roman" panose="02020603050405020304" pitchFamily="18" charset="0"/>
              </a:rPr>
              <a:t>当在叶结点上删除一个（关键码</a:t>
            </a:r>
            <a:r>
              <a:rPr lang="en-US" altLang="zh-CN" dirty="0">
                <a:solidFill>
                  <a:srgbClr val="003366"/>
                </a:solidFill>
                <a:latin typeface="Courier New" panose="02070309020205020404" pitchFamily="49" charset="0"/>
              </a:rPr>
              <a:t>-</a:t>
            </a:r>
            <a:r>
              <a:rPr lang="zh-CN" altLang="en-US" dirty="0">
                <a:solidFill>
                  <a:srgbClr val="003366"/>
                </a:solidFill>
                <a:latin typeface="Times New Roman" panose="02020603050405020304" pitchFamily="18" charset="0"/>
              </a:rPr>
              <a:t>指针）索引项后，结点中的索引项个数仍然不少于 </a:t>
            </a:r>
            <a:r>
              <a:rPr lang="zh-CN" altLang="en-US" dirty="0">
                <a:solidFill>
                  <a:srgbClr val="003366"/>
                </a:solidFill>
                <a:latin typeface="Times New Roman" panose="02020603050405020304" pitchFamily="18" charset="0"/>
                <a:sym typeface="Symbol" panose="05050102010706020507" pitchFamily="18" charset="2"/>
              </a:rPr>
              <a:t></a:t>
            </a:r>
            <a:r>
              <a:rPr lang="en-US" altLang="zh-CN" dirty="0">
                <a:solidFill>
                  <a:srgbClr val="003366"/>
                </a:solidFill>
                <a:latin typeface="Times New Roman" panose="02020603050405020304" pitchFamily="18" charset="0"/>
              </a:rPr>
              <a:t>m/2</a:t>
            </a:r>
            <a:r>
              <a:rPr lang="en-US" altLang="zh-CN" dirty="0">
                <a:solidFill>
                  <a:srgbClr val="003366"/>
                </a:solidFill>
                <a:latin typeface="Times New Roman" panose="02020603050405020304" pitchFamily="18" charset="0"/>
                <a:sym typeface="Symbol" panose="05050102010706020507" pitchFamily="18" charset="2"/>
              </a:rPr>
              <a:t></a:t>
            </a:r>
            <a:r>
              <a:rPr lang="zh-CN" altLang="en-US" dirty="0">
                <a:solidFill>
                  <a:srgbClr val="003366"/>
                </a:solidFill>
                <a:latin typeface="Times New Roman" panose="02020603050405020304" pitchFamily="18" charset="0"/>
              </a:rPr>
              <a:t>，这属于简单删除，其上层索引可以不改变。</a:t>
            </a:r>
            <a:endParaRPr lang="en-US" altLang="zh-CN" dirty="0">
              <a:solidFill>
                <a:srgbClr val="003366"/>
              </a:solidFill>
              <a:latin typeface="Times New Roman" panose="02020603050405020304" pitchFamily="18" charset="0"/>
            </a:endParaRPr>
          </a:p>
          <a:p>
            <a:r>
              <a:rPr lang="zh-CN" altLang="en-US" dirty="0">
                <a:solidFill>
                  <a:srgbClr val="003366"/>
                </a:solidFill>
                <a:latin typeface="Times New Roman" panose="02020603050405020304" pitchFamily="18" charset="0"/>
              </a:rPr>
              <a:t>如果删除结点的最大关键码，但因在其上层的副本只起了一个引导搜索的</a:t>
            </a:r>
            <a:r>
              <a:rPr lang="zh-CN" altLang="en-US" dirty="0">
                <a:solidFill>
                  <a:srgbClr val="FF0000"/>
                </a:solidFill>
                <a:latin typeface="Times New Roman" panose="02020603050405020304" pitchFamily="18" charset="0"/>
              </a:rPr>
              <a:t>“分界关键码”</a:t>
            </a:r>
            <a:r>
              <a:rPr lang="zh-CN" altLang="en-US" dirty="0">
                <a:solidFill>
                  <a:srgbClr val="003366"/>
                </a:solidFill>
                <a:latin typeface="Times New Roman" panose="02020603050405020304" pitchFamily="18" charset="0"/>
              </a:rPr>
              <a:t>的作用，所以即使树中已经删除了关键码，但上层的副本仍然可以保留</a:t>
            </a:r>
            <a:endParaRPr lang="en-US" altLang="zh-CN" dirty="0">
              <a:solidFill>
                <a:srgbClr val="003366"/>
              </a:solidFill>
              <a:latin typeface="Times New Roman" panose="02020603050405020304" pitchFamily="18" charset="0"/>
            </a:endParaRPr>
          </a:p>
          <a:p>
            <a:r>
              <a:rPr lang="zh-CN" altLang="en-US" dirty="0">
                <a:solidFill>
                  <a:srgbClr val="FF0000"/>
                </a:solidFill>
                <a:latin typeface="Times New Roman" panose="02020603050405020304" pitchFamily="18" charset="0"/>
              </a:rPr>
              <a:t>情况</a:t>
            </a:r>
            <a:r>
              <a:rPr lang="en-US" altLang="zh-CN" dirty="0">
                <a:solidFill>
                  <a:srgbClr val="FF0000"/>
                </a:solidFill>
                <a:latin typeface="Times New Roman" panose="02020603050405020304" pitchFamily="18" charset="0"/>
              </a:rPr>
              <a:t>2</a:t>
            </a:r>
            <a:r>
              <a:rPr lang="zh-CN" altLang="en-US" dirty="0">
                <a:solidFill>
                  <a:srgbClr val="FF0000"/>
                </a:solidFill>
                <a:latin typeface="Times New Roman" panose="02020603050405020304" pitchFamily="18" charset="0"/>
              </a:rPr>
              <a:t>：</a:t>
            </a:r>
            <a:r>
              <a:rPr lang="zh-CN" altLang="en-US" dirty="0">
                <a:solidFill>
                  <a:srgbClr val="003366"/>
                </a:solidFill>
                <a:latin typeface="Times New Roman" panose="02020603050405020304" pitchFamily="18" charset="0"/>
              </a:rPr>
              <a:t>如果在叶结点中删除后，结点中索引项个数小于 </a:t>
            </a:r>
            <a:r>
              <a:rPr lang="zh-CN" altLang="en-US" dirty="0">
                <a:solidFill>
                  <a:srgbClr val="003366"/>
                </a:solidFill>
                <a:latin typeface="Times New Roman" panose="02020603050405020304" pitchFamily="18" charset="0"/>
                <a:sym typeface="Symbol" panose="05050102010706020507" pitchFamily="18" charset="2"/>
              </a:rPr>
              <a:t></a:t>
            </a:r>
            <a:r>
              <a:rPr lang="en-US" altLang="zh-CN" dirty="0">
                <a:solidFill>
                  <a:srgbClr val="003366"/>
                </a:solidFill>
                <a:latin typeface="Times New Roman" panose="02020603050405020304" pitchFamily="18" charset="0"/>
              </a:rPr>
              <a:t>m/2</a:t>
            </a:r>
            <a:r>
              <a:rPr lang="en-US" altLang="zh-CN" dirty="0">
                <a:solidFill>
                  <a:srgbClr val="003366"/>
                </a:solidFill>
                <a:latin typeface="Times New Roman" panose="02020603050405020304" pitchFamily="18" charset="0"/>
                <a:sym typeface="Symbol" panose="05050102010706020507" pitchFamily="18" charset="2"/>
              </a:rPr>
              <a:t></a:t>
            </a:r>
            <a:r>
              <a:rPr lang="zh-CN" altLang="en-US" dirty="0">
                <a:solidFill>
                  <a:srgbClr val="003366"/>
                </a:solidFill>
                <a:latin typeface="Times New Roman" panose="02020603050405020304" pitchFamily="18" charset="0"/>
              </a:rPr>
              <a:t>，必须做结点的调整或合并工作。 </a:t>
            </a:r>
          </a:p>
          <a:p>
            <a:endParaRPr lang="zh-CN" altLang="en-US" dirty="0"/>
          </a:p>
        </p:txBody>
      </p:sp>
      <p:sp>
        <p:nvSpPr>
          <p:cNvPr id="2" name="灯片编号占位符 1"/>
          <p:cNvSpPr>
            <a:spLocks noGrp="1"/>
          </p:cNvSpPr>
          <p:nvPr>
            <p:ph type="sldNum" sz="quarter" idx="11"/>
          </p:nvPr>
        </p:nvSpPr>
        <p:spPr/>
        <p:txBody>
          <a:bodyPr/>
          <a:lstStyle/>
          <a:p>
            <a:pPr>
              <a:defRPr/>
            </a:pPr>
            <a:fld id="{C7216DCB-6944-4F8E-8C78-9BE409BB35C8}" type="slidenum">
              <a:rPr lang="en-US" altLang="zh-CN" smtClean="0"/>
              <a:pPr>
                <a:defRPr/>
              </a:pPr>
              <a:t>136</a:t>
            </a:fld>
            <a:endParaRPr lang="en-US" altLang="zh-CN"/>
          </a:p>
        </p:txBody>
      </p:sp>
    </p:spTree>
    <p:extLst>
      <p:ext uri="{BB962C8B-B14F-4D97-AF65-F5344CB8AC3E}">
        <p14:creationId xmlns:p14="http://schemas.microsoft.com/office/powerpoint/2010/main" val="10780358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137</a:t>
            </a:fld>
            <a:endParaRPr lang="en-US" altLang="zh-CN"/>
          </a:p>
        </p:txBody>
      </p:sp>
      <p:sp>
        <p:nvSpPr>
          <p:cNvPr id="131" name="Text Box 48"/>
          <p:cNvSpPr txBox="1">
            <a:spLocks noChangeArrowheads="1"/>
          </p:cNvSpPr>
          <p:nvPr/>
        </p:nvSpPr>
        <p:spPr bwMode="auto">
          <a:xfrm>
            <a:off x="1799092" y="5983288"/>
            <a:ext cx="5596842" cy="5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zh-CN" altLang="en-US" sz="2400" dirty="0">
                <a:solidFill>
                  <a:srgbClr val="000099"/>
                </a:solidFill>
                <a:ea typeface="仿宋_GB2312" pitchFamily="49" charset="-122"/>
              </a:rPr>
              <a:t>简单删除关键码</a:t>
            </a:r>
            <a:r>
              <a:rPr kumimoji="0" lang="en-US" altLang="zh-CN" sz="2400" dirty="0">
                <a:solidFill>
                  <a:srgbClr val="CC0000"/>
                </a:solidFill>
                <a:latin typeface="黑体" panose="02010609060101010101" pitchFamily="49" charset="-122"/>
                <a:ea typeface="黑体" panose="02010609060101010101" pitchFamily="49" charset="-122"/>
              </a:rPr>
              <a:t>47</a:t>
            </a:r>
            <a:r>
              <a:rPr kumimoji="0" lang="en-US" altLang="zh-CN" sz="2400" dirty="0">
                <a:solidFill>
                  <a:srgbClr val="000099"/>
                </a:solidFill>
                <a:ea typeface="仿宋_GB2312" pitchFamily="49" charset="-122"/>
              </a:rPr>
              <a:t>, </a:t>
            </a:r>
            <a:r>
              <a:rPr kumimoji="0" lang="zh-CN" altLang="en-US" sz="2400" dirty="0">
                <a:solidFill>
                  <a:srgbClr val="000099"/>
                </a:solidFill>
                <a:ea typeface="仿宋_GB2312" pitchFamily="49" charset="-122"/>
              </a:rPr>
              <a:t>上层索引可以不改</a:t>
            </a:r>
          </a:p>
        </p:txBody>
      </p:sp>
      <p:grpSp>
        <p:nvGrpSpPr>
          <p:cNvPr id="182" name="组合 181"/>
          <p:cNvGrpSpPr/>
          <p:nvPr/>
        </p:nvGrpSpPr>
        <p:grpSpPr>
          <a:xfrm>
            <a:off x="-41274" y="359569"/>
            <a:ext cx="9001125" cy="2535238"/>
            <a:chOff x="0" y="606425"/>
            <a:chExt cx="9001125" cy="2535238"/>
          </a:xfrm>
        </p:grpSpPr>
        <p:sp>
          <p:nvSpPr>
            <p:cNvPr id="93" name="Text Box 4"/>
            <p:cNvSpPr txBox="1">
              <a:spLocks noChangeArrowheads="1"/>
            </p:cNvSpPr>
            <p:nvPr/>
          </p:nvSpPr>
          <p:spPr bwMode="auto">
            <a:xfrm>
              <a:off x="552450" y="606425"/>
              <a:ext cx="14271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CC0000"/>
                  </a:solidFill>
                  <a:effectLst/>
                  <a:uLnTx/>
                  <a:uFillTx/>
                  <a:latin typeface="Times New Roman" panose="02020603050405020304" pitchFamily="18" charset="0"/>
                </a:rPr>
                <a:t>m = 4</a:t>
              </a:r>
              <a:endParaRPr kumimoji="0" lang="en-US" altLang="zh-CN" sz="2400" i="0" u="none" strike="noStrike" kern="0" cap="none" spc="0" normalizeH="0" baseline="0" noProof="0">
                <a:ln>
                  <a:noFill/>
                </a:ln>
                <a:solidFill>
                  <a:srgbClr val="CC0000"/>
                </a:solidFill>
                <a:effectLst/>
                <a:uLnTx/>
                <a:uFillTx/>
                <a:latin typeface="Times New Roman" panose="02020603050405020304" pitchFamily="18" charset="0"/>
                <a:ea typeface="仿宋_GB2312" pitchFamily="49" charset="-122"/>
              </a:endParaRPr>
            </a:p>
          </p:txBody>
        </p:sp>
        <p:grpSp>
          <p:nvGrpSpPr>
            <p:cNvPr id="94" name="Group 98"/>
            <p:cNvGrpSpPr>
              <a:grpSpLocks/>
            </p:cNvGrpSpPr>
            <p:nvPr/>
          </p:nvGrpSpPr>
          <p:grpSpPr bwMode="auto">
            <a:xfrm>
              <a:off x="0" y="1606550"/>
              <a:ext cx="9001125" cy="1535113"/>
              <a:chOff x="0" y="1012"/>
              <a:chExt cx="5670" cy="967"/>
            </a:xfrm>
          </p:grpSpPr>
          <p:grpSp>
            <p:nvGrpSpPr>
              <p:cNvPr id="95" name="Group 96"/>
              <p:cNvGrpSpPr>
                <a:grpSpLocks/>
              </p:cNvGrpSpPr>
              <p:nvPr/>
            </p:nvGrpSpPr>
            <p:grpSpPr bwMode="auto">
              <a:xfrm>
                <a:off x="0" y="1647"/>
                <a:ext cx="1109" cy="332"/>
                <a:chOff x="0" y="1647"/>
                <a:chExt cx="1109" cy="332"/>
              </a:xfrm>
            </p:grpSpPr>
            <p:sp>
              <p:nvSpPr>
                <p:cNvPr id="128" name="Line 7"/>
                <p:cNvSpPr>
                  <a:spLocks noChangeShapeType="1"/>
                </p:cNvSpPr>
                <p:nvPr/>
              </p:nvSpPr>
              <p:spPr bwMode="auto">
                <a:xfrm>
                  <a:off x="0" y="1783"/>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9" name="Rectangle 8" descr="羊皮纸"/>
                <p:cNvSpPr>
                  <a:spLocks noChangeArrowheads="1"/>
                </p:cNvSpPr>
                <p:nvPr/>
              </p:nvSpPr>
              <p:spPr bwMode="auto">
                <a:xfrm>
                  <a:off x="183" y="1656"/>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0" name="Text Box 9"/>
                <p:cNvSpPr txBox="1">
                  <a:spLocks noChangeArrowheads="1"/>
                </p:cNvSpPr>
                <p:nvPr/>
              </p:nvSpPr>
              <p:spPr bwMode="auto">
                <a:xfrm>
                  <a:off x="212" y="164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10 15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6" name="Group 93"/>
              <p:cNvGrpSpPr>
                <a:grpSpLocks/>
              </p:cNvGrpSpPr>
              <p:nvPr/>
            </p:nvGrpSpPr>
            <p:grpSpPr bwMode="auto">
              <a:xfrm>
                <a:off x="933" y="1647"/>
                <a:ext cx="1091" cy="332"/>
                <a:chOff x="995" y="1647"/>
                <a:chExt cx="1091" cy="332"/>
              </a:xfrm>
            </p:grpSpPr>
            <p:sp>
              <p:nvSpPr>
                <p:cNvPr id="125" name="Line 11"/>
                <p:cNvSpPr>
                  <a:spLocks noChangeShapeType="1"/>
                </p:cNvSpPr>
                <p:nvPr/>
              </p:nvSpPr>
              <p:spPr bwMode="auto">
                <a:xfrm flipV="1">
                  <a:off x="995" y="1778"/>
                  <a:ext cx="154"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6" name="Rectangle 12" descr="羊皮纸"/>
                <p:cNvSpPr>
                  <a:spLocks noChangeArrowheads="1"/>
                </p:cNvSpPr>
                <p:nvPr/>
              </p:nvSpPr>
              <p:spPr bwMode="auto">
                <a:xfrm>
                  <a:off x="1154" y="1651"/>
                  <a:ext cx="887"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7" name="Text Box 13"/>
                <p:cNvSpPr txBox="1">
                  <a:spLocks noChangeArrowheads="1"/>
                </p:cNvSpPr>
                <p:nvPr/>
              </p:nvSpPr>
              <p:spPr bwMode="auto">
                <a:xfrm>
                  <a:off x="1119" y="1647"/>
                  <a:ext cx="96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18 22 27 34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7" name="Group 95"/>
              <p:cNvGrpSpPr>
                <a:grpSpLocks/>
              </p:cNvGrpSpPr>
              <p:nvPr/>
            </p:nvGrpSpPr>
            <p:grpSpPr bwMode="auto">
              <a:xfrm>
                <a:off x="1970" y="1647"/>
                <a:ext cx="1034" cy="332"/>
                <a:chOff x="1970" y="1647"/>
                <a:chExt cx="1034" cy="332"/>
              </a:xfrm>
            </p:grpSpPr>
            <p:sp>
              <p:nvSpPr>
                <p:cNvPr id="122" name="Line 15"/>
                <p:cNvSpPr>
                  <a:spLocks noChangeShapeType="1"/>
                </p:cNvSpPr>
                <p:nvPr/>
              </p:nvSpPr>
              <p:spPr bwMode="auto">
                <a:xfrm flipV="1">
                  <a:off x="1970" y="1778"/>
                  <a:ext cx="151"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3" name="Rectangle 16" descr="羊皮纸"/>
                <p:cNvSpPr>
                  <a:spLocks noChangeArrowheads="1"/>
                </p:cNvSpPr>
                <p:nvPr/>
              </p:nvSpPr>
              <p:spPr bwMode="auto">
                <a:xfrm>
                  <a:off x="2127" y="1651"/>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4" name="Text Box 17"/>
                <p:cNvSpPr txBox="1">
                  <a:spLocks noChangeArrowheads="1"/>
                </p:cNvSpPr>
                <p:nvPr/>
              </p:nvSpPr>
              <p:spPr bwMode="auto">
                <a:xfrm>
                  <a:off x="2107" y="164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40 44 47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8" name="Group 94"/>
              <p:cNvGrpSpPr>
                <a:grpSpLocks/>
              </p:cNvGrpSpPr>
              <p:nvPr/>
            </p:nvGrpSpPr>
            <p:grpSpPr bwMode="auto">
              <a:xfrm>
                <a:off x="2873" y="1647"/>
                <a:ext cx="1061" cy="332"/>
                <a:chOff x="2873" y="1647"/>
                <a:chExt cx="1061" cy="332"/>
              </a:xfrm>
            </p:grpSpPr>
            <p:sp>
              <p:nvSpPr>
                <p:cNvPr id="119" name="Line 19"/>
                <p:cNvSpPr>
                  <a:spLocks noChangeShapeType="1"/>
                </p:cNvSpPr>
                <p:nvPr/>
              </p:nvSpPr>
              <p:spPr bwMode="auto">
                <a:xfrm>
                  <a:off x="2873" y="1779"/>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0" name="Rectangle 20" descr="羊皮纸"/>
                <p:cNvSpPr>
                  <a:spLocks noChangeArrowheads="1"/>
                </p:cNvSpPr>
                <p:nvPr/>
              </p:nvSpPr>
              <p:spPr bwMode="auto">
                <a:xfrm>
                  <a:off x="3056" y="1651"/>
                  <a:ext cx="755"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1" name="Text Box 21"/>
                <p:cNvSpPr txBox="1">
                  <a:spLocks noChangeArrowheads="1"/>
                </p:cNvSpPr>
                <p:nvPr/>
              </p:nvSpPr>
              <p:spPr bwMode="auto">
                <a:xfrm>
                  <a:off x="3036" y="1647"/>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54 67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9" name="Group 22"/>
              <p:cNvGrpSpPr>
                <a:grpSpLocks/>
              </p:cNvGrpSpPr>
              <p:nvPr/>
            </p:nvGrpSpPr>
            <p:grpSpPr bwMode="auto">
              <a:xfrm>
                <a:off x="3803" y="1647"/>
                <a:ext cx="1048" cy="332"/>
                <a:chOff x="3828" y="1706"/>
                <a:chExt cx="1048" cy="332"/>
              </a:xfrm>
            </p:grpSpPr>
            <p:sp>
              <p:nvSpPr>
                <p:cNvPr id="116" name="Line 23"/>
                <p:cNvSpPr>
                  <a:spLocks noChangeShapeType="1"/>
                </p:cNvSpPr>
                <p:nvPr/>
              </p:nvSpPr>
              <p:spPr bwMode="auto">
                <a:xfrm>
                  <a:off x="3828" y="1837"/>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7" name="Rectangle 24" descr="羊皮纸"/>
                <p:cNvSpPr>
                  <a:spLocks noChangeArrowheads="1"/>
                </p:cNvSpPr>
                <p:nvPr/>
              </p:nvSpPr>
              <p:spPr bwMode="auto">
                <a:xfrm>
                  <a:off x="4011" y="1710"/>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8" name="Text Box 25"/>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72 74 78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0" name="Group 26"/>
              <p:cNvGrpSpPr>
                <a:grpSpLocks/>
              </p:cNvGrpSpPr>
              <p:nvPr/>
            </p:nvGrpSpPr>
            <p:grpSpPr bwMode="auto">
              <a:xfrm>
                <a:off x="4742" y="1647"/>
                <a:ext cx="928" cy="332"/>
                <a:chOff x="4767" y="1706"/>
                <a:chExt cx="928" cy="332"/>
              </a:xfrm>
            </p:grpSpPr>
            <p:sp>
              <p:nvSpPr>
                <p:cNvPr id="113" name="Line 27"/>
                <p:cNvSpPr>
                  <a:spLocks noChangeShapeType="1"/>
                </p:cNvSpPr>
                <p:nvPr/>
              </p:nvSpPr>
              <p:spPr bwMode="auto">
                <a:xfrm>
                  <a:off x="4767" y="1837"/>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4" name="Rectangle 28" descr="羊皮纸"/>
                <p:cNvSpPr>
                  <a:spLocks noChangeArrowheads="1"/>
                </p:cNvSpPr>
                <p:nvPr/>
              </p:nvSpPr>
              <p:spPr bwMode="auto">
                <a:xfrm>
                  <a:off x="4941" y="1710"/>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5" name="Text Box 29"/>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81 84 </a:t>
                  </a:r>
                </a:p>
              </p:txBody>
            </p:sp>
          </p:grpSp>
          <p:grpSp>
            <p:nvGrpSpPr>
              <p:cNvPr id="101" name="Group 97"/>
              <p:cNvGrpSpPr>
                <a:grpSpLocks/>
              </p:cNvGrpSpPr>
              <p:nvPr/>
            </p:nvGrpSpPr>
            <p:grpSpPr bwMode="auto">
              <a:xfrm>
                <a:off x="1144" y="1012"/>
                <a:ext cx="1056" cy="332"/>
                <a:chOff x="1144" y="1012"/>
                <a:chExt cx="1056" cy="332"/>
              </a:xfrm>
            </p:grpSpPr>
            <p:sp>
              <p:nvSpPr>
                <p:cNvPr id="111" name="Rectangle 31" descr="羊皮纸"/>
                <p:cNvSpPr>
                  <a:spLocks noChangeArrowheads="1"/>
                </p:cNvSpPr>
                <p:nvPr/>
              </p:nvSpPr>
              <p:spPr bwMode="auto">
                <a:xfrm>
                  <a:off x="1177" y="1012"/>
                  <a:ext cx="909"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2" name="Text Box 32"/>
                <p:cNvSpPr txBox="1">
                  <a:spLocks noChangeArrowheads="1"/>
                </p:cNvSpPr>
                <p:nvPr/>
              </p:nvSpPr>
              <p:spPr bwMode="auto">
                <a:xfrm>
                  <a:off x="1144" y="1012"/>
                  <a:ext cx="1056"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000099"/>
                      </a:solidFill>
                      <a:effectLst/>
                      <a:uLnTx/>
                      <a:uFillTx/>
                      <a:latin typeface="Arial Narrow" panose="020B0606020202030204" pitchFamily="34" charset="0"/>
                    </a:rPr>
                    <a:t>15 34 47 67</a:t>
                  </a:r>
                  <a:r>
                    <a:rPr kumimoji="0" lang="en-US" altLang="zh-CN" sz="2400" i="0" u="none" strike="noStrike" kern="0" cap="none" spc="0" normalizeH="0" baseline="0" noProof="0" dirty="0">
                      <a:ln>
                        <a:noFill/>
                      </a:ln>
                      <a:solidFill>
                        <a:srgbClr val="000099"/>
                      </a:solidFill>
                      <a:effectLst/>
                      <a:uLnTx/>
                      <a:uFillTx/>
                    </a:rPr>
                    <a:t> </a:t>
                  </a:r>
                  <a:endParaRPr kumimoji="0" lang="en-US" altLang="zh-CN" sz="2400" i="0" u="none" strike="noStrike" kern="0" cap="none" spc="0" normalizeH="0" baseline="0" noProof="0" dirty="0">
                    <a:ln>
                      <a:noFill/>
                    </a:ln>
                    <a:solidFill>
                      <a:srgbClr val="000099"/>
                    </a:solidFill>
                    <a:effectLst/>
                    <a:uLnTx/>
                    <a:uFillTx/>
                    <a:ea typeface="仿宋_GB2312" pitchFamily="49" charset="-122"/>
                  </a:endParaRPr>
                </a:p>
              </p:txBody>
            </p:sp>
          </p:grpSp>
          <p:sp>
            <p:nvSpPr>
              <p:cNvPr id="102" name="Line 33"/>
              <p:cNvSpPr>
                <a:spLocks noChangeShapeType="1"/>
              </p:cNvSpPr>
              <p:nvPr/>
            </p:nvSpPr>
            <p:spPr bwMode="auto">
              <a:xfrm flipH="1">
                <a:off x="409" y="1230"/>
                <a:ext cx="883" cy="421"/>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3" name="Line 34"/>
              <p:cNvSpPr>
                <a:spLocks noChangeShapeType="1"/>
              </p:cNvSpPr>
              <p:nvPr/>
            </p:nvSpPr>
            <p:spPr bwMode="auto">
              <a:xfrm flipH="1">
                <a:off x="1337" y="1230"/>
                <a:ext cx="205" cy="41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4" name="Line 35"/>
              <p:cNvSpPr>
                <a:spLocks noChangeShapeType="1"/>
              </p:cNvSpPr>
              <p:nvPr/>
            </p:nvSpPr>
            <p:spPr bwMode="auto">
              <a:xfrm>
                <a:off x="1769" y="1230"/>
                <a:ext cx="521" cy="421"/>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5" name="Line 36"/>
              <p:cNvSpPr>
                <a:spLocks noChangeShapeType="1"/>
              </p:cNvSpPr>
              <p:nvPr/>
            </p:nvSpPr>
            <p:spPr bwMode="auto">
              <a:xfrm>
                <a:off x="1973" y="1230"/>
                <a:ext cx="1258" cy="421"/>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06" name="Group 37"/>
              <p:cNvGrpSpPr>
                <a:grpSpLocks/>
              </p:cNvGrpSpPr>
              <p:nvPr/>
            </p:nvGrpSpPr>
            <p:grpSpPr bwMode="auto">
              <a:xfrm>
                <a:off x="4339" y="1035"/>
                <a:ext cx="897" cy="332"/>
                <a:chOff x="4364" y="1094"/>
                <a:chExt cx="897" cy="332"/>
              </a:xfrm>
            </p:grpSpPr>
            <p:sp>
              <p:nvSpPr>
                <p:cNvPr id="109" name="Rectangle 38" descr="羊皮纸"/>
                <p:cNvSpPr>
                  <a:spLocks noChangeArrowheads="1"/>
                </p:cNvSpPr>
                <p:nvPr/>
              </p:nvSpPr>
              <p:spPr bwMode="auto">
                <a:xfrm>
                  <a:off x="4388" y="1111"/>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0" name="Text Box 39"/>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78 84</a:t>
                  </a:r>
                  <a:r>
                    <a:rPr kumimoji="0" lang="en-US" altLang="zh-CN" sz="2400" i="0" u="none" strike="noStrike" kern="0" cap="none" spc="0" normalizeH="0" baseline="0" noProof="0">
                      <a:ln>
                        <a:noFill/>
                      </a:ln>
                      <a:solidFill>
                        <a:srgbClr val="000099"/>
                      </a:solidFill>
                      <a:effectLst/>
                      <a:uLnTx/>
                      <a:uFillTx/>
                    </a:rPr>
                    <a:t> </a:t>
                  </a:r>
                  <a:endParaRPr kumimoji="0" lang="en-US" altLang="zh-CN" sz="2400" i="0" u="none" strike="noStrike" kern="0" cap="none" spc="0" normalizeH="0" baseline="0" noProof="0">
                    <a:ln>
                      <a:noFill/>
                    </a:ln>
                    <a:solidFill>
                      <a:srgbClr val="000099"/>
                    </a:solidFill>
                    <a:effectLst/>
                    <a:uLnTx/>
                    <a:uFillTx/>
                    <a:ea typeface="仿宋_GB2312" pitchFamily="49" charset="-122"/>
                  </a:endParaRPr>
                </a:p>
              </p:txBody>
            </p:sp>
          </p:grpSp>
          <p:sp>
            <p:nvSpPr>
              <p:cNvPr id="107" name="Line 40"/>
              <p:cNvSpPr>
                <a:spLocks noChangeShapeType="1"/>
              </p:cNvSpPr>
              <p:nvPr/>
            </p:nvSpPr>
            <p:spPr bwMode="auto">
              <a:xfrm flipH="1">
                <a:off x="4128" y="1255"/>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8" name="Line 41"/>
              <p:cNvSpPr>
                <a:spLocks noChangeShapeType="1"/>
              </p:cNvSpPr>
              <p:nvPr/>
            </p:nvSpPr>
            <p:spPr bwMode="auto">
              <a:xfrm>
                <a:off x="4625" y="1255"/>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133" name="Group 109"/>
            <p:cNvGrpSpPr>
              <a:grpSpLocks/>
            </p:cNvGrpSpPr>
            <p:nvPr/>
          </p:nvGrpSpPr>
          <p:grpSpPr bwMode="auto">
            <a:xfrm>
              <a:off x="4176713" y="612775"/>
              <a:ext cx="1425575" cy="527050"/>
              <a:chOff x="2592" y="386"/>
              <a:chExt cx="898" cy="332"/>
            </a:xfrm>
          </p:grpSpPr>
          <p:sp>
            <p:nvSpPr>
              <p:cNvPr id="179" name="Rectangle 43" descr="羊皮纸"/>
              <p:cNvSpPr>
                <a:spLocks noChangeArrowheads="1"/>
              </p:cNvSpPr>
              <p:nvPr/>
            </p:nvSpPr>
            <p:spPr bwMode="auto">
              <a:xfrm>
                <a:off x="2628" y="408"/>
                <a:ext cx="755"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0" name="Text Box 44"/>
              <p:cNvSpPr txBox="1">
                <a:spLocks noChangeArrowheads="1"/>
              </p:cNvSpPr>
              <p:nvPr/>
            </p:nvSpPr>
            <p:spPr bwMode="auto">
              <a:xfrm>
                <a:off x="2592" y="386"/>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67 84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sp>
          <p:nvSpPr>
            <p:cNvPr id="134" name="Line 45"/>
            <p:cNvSpPr>
              <a:spLocks noChangeShapeType="1"/>
            </p:cNvSpPr>
            <p:nvPr/>
          </p:nvSpPr>
          <p:spPr bwMode="auto">
            <a:xfrm flipH="1">
              <a:off x="2203450" y="995363"/>
              <a:ext cx="2195513" cy="6064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5" name="Line 46"/>
            <p:cNvSpPr>
              <a:spLocks noChangeShapeType="1"/>
            </p:cNvSpPr>
            <p:nvPr/>
          </p:nvSpPr>
          <p:spPr bwMode="auto">
            <a:xfrm>
              <a:off x="4665663" y="1000125"/>
              <a:ext cx="2484438" cy="64293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183" name="组合 182"/>
          <p:cNvGrpSpPr/>
          <p:nvPr/>
        </p:nvGrpSpPr>
        <p:grpSpPr>
          <a:xfrm>
            <a:off x="25400" y="3384550"/>
            <a:ext cx="9047163" cy="2528888"/>
            <a:chOff x="25400" y="3384550"/>
            <a:chExt cx="9047163" cy="2528888"/>
          </a:xfrm>
        </p:grpSpPr>
        <p:grpSp>
          <p:nvGrpSpPr>
            <p:cNvPr id="137" name="Group 108"/>
            <p:cNvGrpSpPr>
              <a:grpSpLocks/>
            </p:cNvGrpSpPr>
            <p:nvPr/>
          </p:nvGrpSpPr>
          <p:grpSpPr bwMode="auto">
            <a:xfrm>
              <a:off x="25400" y="4378325"/>
              <a:ext cx="9047163" cy="1535113"/>
              <a:chOff x="-23" y="2758"/>
              <a:chExt cx="5699" cy="967"/>
            </a:xfrm>
          </p:grpSpPr>
          <p:grpSp>
            <p:nvGrpSpPr>
              <p:cNvPr id="143" name="Group 107"/>
              <p:cNvGrpSpPr>
                <a:grpSpLocks/>
              </p:cNvGrpSpPr>
              <p:nvPr/>
            </p:nvGrpSpPr>
            <p:grpSpPr bwMode="auto">
              <a:xfrm>
                <a:off x="-23" y="3393"/>
                <a:ext cx="1047" cy="332"/>
                <a:chOff x="-23" y="3393"/>
                <a:chExt cx="1047" cy="332"/>
              </a:xfrm>
            </p:grpSpPr>
            <p:sp>
              <p:nvSpPr>
                <p:cNvPr id="176" name="Line 51"/>
                <p:cNvSpPr>
                  <a:spLocks noChangeShapeType="1"/>
                </p:cNvSpPr>
                <p:nvPr/>
              </p:nvSpPr>
              <p:spPr bwMode="auto">
                <a:xfrm>
                  <a:off x="-23" y="3529"/>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7" name="Rectangle 52" descr="羊皮纸"/>
                <p:cNvSpPr>
                  <a:spLocks noChangeArrowheads="1"/>
                </p:cNvSpPr>
                <p:nvPr/>
              </p:nvSpPr>
              <p:spPr bwMode="auto">
                <a:xfrm>
                  <a:off x="160" y="3402"/>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8" name="Text Box 53"/>
                <p:cNvSpPr txBox="1">
                  <a:spLocks noChangeArrowheads="1"/>
                </p:cNvSpPr>
                <p:nvPr/>
              </p:nvSpPr>
              <p:spPr bwMode="auto">
                <a:xfrm>
                  <a:off x="127" y="3393"/>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10 15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4" name="Group 106"/>
              <p:cNvGrpSpPr>
                <a:grpSpLocks/>
              </p:cNvGrpSpPr>
              <p:nvPr/>
            </p:nvGrpSpPr>
            <p:grpSpPr bwMode="auto">
              <a:xfrm>
                <a:off x="910" y="3393"/>
                <a:ext cx="1085" cy="332"/>
                <a:chOff x="910" y="3393"/>
                <a:chExt cx="1085" cy="332"/>
              </a:xfrm>
            </p:grpSpPr>
            <p:sp>
              <p:nvSpPr>
                <p:cNvPr id="173" name="Line 55"/>
                <p:cNvSpPr>
                  <a:spLocks noChangeShapeType="1"/>
                </p:cNvSpPr>
                <p:nvPr/>
              </p:nvSpPr>
              <p:spPr bwMode="auto">
                <a:xfrm flipV="1">
                  <a:off x="910" y="3524"/>
                  <a:ext cx="154"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4" name="Rectangle 56" descr="羊皮纸"/>
                <p:cNvSpPr>
                  <a:spLocks noChangeArrowheads="1"/>
                </p:cNvSpPr>
                <p:nvPr/>
              </p:nvSpPr>
              <p:spPr bwMode="auto">
                <a:xfrm>
                  <a:off x="1065" y="3407"/>
                  <a:ext cx="908"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5" name="Text Box 57"/>
                <p:cNvSpPr txBox="1">
                  <a:spLocks noChangeArrowheads="1"/>
                </p:cNvSpPr>
                <p:nvPr/>
              </p:nvSpPr>
              <p:spPr bwMode="auto">
                <a:xfrm>
                  <a:off x="1034" y="3393"/>
                  <a:ext cx="961"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18 22 27 34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5" name="Group 105"/>
              <p:cNvGrpSpPr>
                <a:grpSpLocks/>
              </p:cNvGrpSpPr>
              <p:nvPr/>
            </p:nvGrpSpPr>
            <p:grpSpPr bwMode="auto">
              <a:xfrm>
                <a:off x="1976" y="3393"/>
                <a:ext cx="1034" cy="332"/>
                <a:chOff x="1976" y="3393"/>
                <a:chExt cx="1034" cy="332"/>
              </a:xfrm>
            </p:grpSpPr>
            <p:sp>
              <p:nvSpPr>
                <p:cNvPr id="170" name="Line 59"/>
                <p:cNvSpPr>
                  <a:spLocks noChangeShapeType="1"/>
                </p:cNvSpPr>
                <p:nvPr/>
              </p:nvSpPr>
              <p:spPr bwMode="auto">
                <a:xfrm flipV="1">
                  <a:off x="1976" y="3524"/>
                  <a:ext cx="151"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1" name="Rectangle 60" descr="羊皮纸"/>
                <p:cNvSpPr>
                  <a:spLocks noChangeArrowheads="1"/>
                </p:cNvSpPr>
                <p:nvPr/>
              </p:nvSpPr>
              <p:spPr bwMode="auto">
                <a:xfrm>
                  <a:off x="2133" y="3397"/>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2" name="Text Box 61"/>
                <p:cNvSpPr txBox="1">
                  <a:spLocks noChangeArrowheads="1"/>
                </p:cNvSpPr>
                <p:nvPr/>
              </p:nvSpPr>
              <p:spPr bwMode="auto">
                <a:xfrm>
                  <a:off x="2113" y="3393"/>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40 44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6" name="Group 104"/>
              <p:cNvGrpSpPr>
                <a:grpSpLocks/>
              </p:cNvGrpSpPr>
              <p:nvPr/>
            </p:nvGrpSpPr>
            <p:grpSpPr bwMode="auto">
              <a:xfrm>
                <a:off x="2879" y="3393"/>
                <a:ext cx="1061" cy="332"/>
                <a:chOff x="2879" y="3393"/>
                <a:chExt cx="1061" cy="332"/>
              </a:xfrm>
            </p:grpSpPr>
            <p:sp>
              <p:nvSpPr>
                <p:cNvPr id="167" name="Line 63"/>
                <p:cNvSpPr>
                  <a:spLocks noChangeShapeType="1"/>
                </p:cNvSpPr>
                <p:nvPr/>
              </p:nvSpPr>
              <p:spPr bwMode="auto">
                <a:xfrm>
                  <a:off x="2879" y="3525"/>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8" name="Rectangle 64" descr="羊皮纸"/>
                <p:cNvSpPr>
                  <a:spLocks noChangeArrowheads="1"/>
                </p:cNvSpPr>
                <p:nvPr/>
              </p:nvSpPr>
              <p:spPr bwMode="auto">
                <a:xfrm>
                  <a:off x="3062" y="3397"/>
                  <a:ext cx="755"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9" name="Text Box 65"/>
                <p:cNvSpPr txBox="1">
                  <a:spLocks noChangeArrowheads="1"/>
                </p:cNvSpPr>
                <p:nvPr/>
              </p:nvSpPr>
              <p:spPr bwMode="auto">
                <a:xfrm>
                  <a:off x="3042" y="3393"/>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54 67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7" name="Group 103"/>
              <p:cNvGrpSpPr>
                <a:grpSpLocks/>
              </p:cNvGrpSpPr>
              <p:nvPr/>
            </p:nvGrpSpPr>
            <p:grpSpPr bwMode="auto">
              <a:xfrm>
                <a:off x="3809" y="3393"/>
                <a:ext cx="1048" cy="332"/>
                <a:chOff x="3809" y="3393"/>
                <a:chExt cx="1048" cy="332"/>
              </a:xfrm>
            </p:grpSpPr>
            <p:sp>
              <p:nvSpPr>
                <p:cNvPr id="164" name="Line 67"/>
                <p:cNvSpPr>
                  <a:spLocks noChangeShapeType="1"/>
                </p:cNvSpPr>
                <p:nvPr/>
              </p:nvSpPr>
              <p:spPr bwMode="auto">
                <a:xfrm>
                  <a:off x="3809" y="3524"/>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5" name="Rectangle 68" descr="羊皮纸"/>
                <p:cNvSpPr>
                  <a:spLocks noChangeArrowheads="1"/>
                </p:cNvSpPr>
                <p:nvPr/>
              </p:nvSpPr>
              <p:spPr bwMode="auto">
                <a:xfrm>
                  <a:off x="3992" y="3397"/>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6" name="Text Box 69"/>
                <p:cNvSpPr txBox="1">
                  <a:spLocks noChangeArrowheads="1"/>
                </p:cNvSpPr>
                <p:nvPr/>
              </p:nvSpPr>
              <p:spPr bwMode="auto">
                <a:xfrm>
                  <a:off x="3960" y="3393"/>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72 74 78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8" name="Group 102"/>
              <p:cNvGrpSpPr>
                <a:grpSpLocks/>
              </p:cNvGrpSpPr>
              <p:nvPr/>
            </p:nvGrpSpPr>
            <p:grpSpPr bwMode="auto">
              <a:xfrm>
                <a:off x="4748" y="3393"/>
                <a:ext cx="928" cy="332"/>
                <a:chOff x="4748" y="3393"/>
                <a:chExt cx="928" cy="332"/>
              </a:xfrm>
            </p:grpSpPr>
            <p:sp>
              <p:nvSpPr>
                <p:cNvPr id="161" name="Line 71"/>
                <p:cNvSpPr>
                  <a:spLocks noChangeShapeType="1"/>
                </p:cNvSpPr>
                <p:nvPr/>
              </p:nvSpPr>
              <p:spPr bwMode="auto">
                <a:xfrm>
                  <a:off x="4748" y="3524"/>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2" name="Rectangle 72" descr="羊皮纸"/>
                <p:cNvSpPr>
                  <a:spLocks noChangeArrowheads="1"/>
                </p:cNvSpPr>
                <p:nvPr/>
              </p:nvSpPr>
              <p:spPr bwMode="auto">
                <a:xfrm>
                  <a:off x="4922" y="3397"/>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3" name="Text Box 73"/>
                <p:cNvSpPr txBox="1">
                  <a:spLocks noChangeArrowheads="1"/>
                </p:cNvSpPr>
                <p:nvPr/>
              </p:nvSpPr>
              <p:spPr bwMode="auto">
                <a:xfrm>
                  <a:off x="4912" y="3393"/>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81 84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9" name="Group 101"/>
              <p:cNvGrpSpPr>
                <a:grpSpLocks/>
              </p:cNvGrpSpPr>
              <p:nvPr/>
            </p:nvGrpSpPr>
            <p:grpSpPr bwMode="auto">
              <a:xfrm>
                <a:off x="1150" y="2758"/>
                <a:ext cx="1027" cy="332"/>
                <a:chOff x="1150" y="2758"/>
                <a:chExt cx="1027" cy="332"/>
              </a:xfrm>
            </p:grpSpPr>
            <p:sp>
              <p:nvSpPr>
                <p:cNvPr id="159" name="Rectangle 75" descr="羊皮纸"/>
                <p:cNvSpPr>
                  <a:spLocks noChangeArrowheads="1"/>
                </p:cNvSpPr>
                <p:nvPr/>
              </p:nvSpPr>
              <p:spPr bwMode="auto">
                <a:xfrm>
                  <a:off x="1183" y="2758"/>
                  <a:ext cx="903"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0" name="Text Box 76"/>
                <p:cNvSpPr txBox="1">
                  <a:spLocks noChangeArrowheads="1"/>
                </p:cNvSpPr>
                <p:nvPr/>
              </p:nvSpPr>
              <p:spPr bwMode="auto">
                <a:xfrm>
                  <a:off x="1150" y="2758"/>
                  <a:ext cx="102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15 34 47 67 </a:t>
                  </a:r>
                </a:p>
              </p:txBody>
            </p:sp>
          </p:grpSp>
          <p:sp>
            <p:nvSpPr>
              <p:cNvPr id="150" name="Line 77"/>
              <p:cNvSpPr>
                <a:spLocks noChangeShapeType="1"/>
              </p:cNvSpPr>
              <p:nvPr/>
            </p:nvSpPr>
            <p:spPr bwMode="auto">
              <a:xfrm flipH="1">
                <a:off x="415" y="2976"/>
                <a:ext cx="900" cy="421"/>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1" name="Line 78"/>
              <p:cNvSpPr>
                <a:spLocks noChangeShapeType="1"/>
              </p:cNvSpPr>
              <p:nvPr/>
            </p:nvSpPr>
            <p:spPr bwMode="auto">
              <a:xfrm flipH="1">
                <a:off x="1343" y="2976"/>
                <a:ext cx="199" cy="41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2" name="Line 79"/>
              <p:cNvSpPr>
                <a:spLocks noChangeShapeType="1"/>
              </p:cNvSpPr>
              <p:nvPr/>
            </p:nvSpPr>
            <p:spPr bwMode="auto">
              <a:xfrm>
                <a:off x="1746" y="2976"/>
                <a:ext cx="550" cy="421"/>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3" name="Line 80"/>
              <p:cNvSpPr>
                <a:spLocks noChangeShapeType="1"/>
              </p:cNvSpPr>
              <p:nvPr/>
            </p:nvSpPr>
            <p:spPr bwMode="auto">
              <a:xfrm>
                <a:off x="1973" y="2999"/>
                <a:ext cx="1264" cy="39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54" name="Group 100"/>
              <p:cNvGrpSpPr>
                <a:grpSpLocks/>
              </p:cNvGrpSpPr>
              <p:nvPr/>
            </p:nvGrpSpPr>
            <p:grpSpPr bwMode="auto">
              <a:xfrm>
                <a:off x="4345" y="2781"/>
                <a:ext cx="897" cy="332"/>
                <a:chOff x="4345" y="2781"/>
                <a:chExt cx="897" cy="332"/>
              </a:xfrm>
            </p:grpSpPr>
            <p:sp>
              <p:nvSpPr>
                <p:cNvPr id="157" name="Rectangle 82" descr="羊皮纸"/>
                <p:cNvSpPr>
                  <a:spLocks noChangeArrowheads="1"/>
                </p:cNvSpPr>
                <p:nvPr/>
              </p:nvSpPr>
              <p:spPr bwMode="auto">
                <a:xfrm>
                  <a:off x="4369" y="2798"/>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58" name="Text Box 83"/>
                <p:cNvSpPr txBox="1">
                  <a:spLocks noChangeArrowheads="1"/>
                </p:cNvSpPr>
                <p:nvPr/>
              </p:nvSpPr>
              <p:spPr bwMode="auto">
                <a:xfrm>
                  <a:off x="4345" y="278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78 84</a:t>
                  </a:r>
                  <a:r>
                    <a:rPr kumimoji="0" lang="en-US" altLang="zh-CN" sz="2400" i="0" u="none" strike="noStrike" kern="0" cap="none" spc="0" normalizeH="0" baseline="0" noProof="0">
                      <a:ln>
                        <a:noFill/>
                      </a:ln>
                      <a:solidFill>
                        <a:srgbClr val="000099"/>
                      </a:solidFill>
                      <a:effectLst/>
                      <a:uLnTx/>
                      <a:uFillTx/>
                    </a:rPr>
                    <a:t> </a:t>
                  </a:r>
                  <a:endParaRPr kumimoji="0" lang="en-US" altLang="zh-CN" sz="2400" i="0" u="none" strike="noStrike" kern="0" cap="none" spc="0" normalizeH="0" baseline="0" noProof="0">
                    <a:ln>
                      <a:noFill/>
                    </a:ln>
                    <a:solidFill>
                      <a:srgbClr val="000099"/>
                    </a:solidFill>
                    <a:effectLst/>
                    <a:uLnTx/>
                    <a:uFillTx/>
                    <a:ea typeface="仿宋_GB2312" pitchFamily="49" charset="-122"/>
                  </a:endParaRPr>
                </a:p>
              </p:txBody>
            </p:sp>
          </p:grpSp>
          <p:sp>
            <p:nvSpPr>
              <p:cNvPr id="155" name="Line 84"/>
              <p:cNvSpPr>
                <a:spLocks noChangeShapeType="1"/>
              </p:cNvSpPr>
              <p:nvPr/>
            </p:nvSpPr>
            <p:spPr bwMode="auto">
              <a:xfrm flipH="1">
                <a:off x="4134" y="3001"/>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6" name="Line 85"/>
              <p:cNvSpPr>
                <a:spLocks noChangeShapeType="1"/>
              </p:cNvSpPr>
              <p:nvPr/>
            </p:nvSpPr>
            <p:spPr bwMode="auto">
              <a:xfrm>
                <a:off x="4631" y="3001"/>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138" name="Group 99"/>
            <p:cNvGrpSpPr>
              <a:grpSpLocks/>
            </p:cNvGrpSpPr>
            <p:nvPr/>
          </p:nvGrpSpPr>
          <p:grpSpPr bwMode="auto">
            <a:xfrm>
              <a:off x="4186238" y="3384550"/>
              <a:ext cx="1425575" cy="527050"/>
              <a:chOff x="2598" y="2132"/>
              <a:chExt cx="898" cy="332"/>
            </a:xfrm>
          </p:grpSpPr>
          <p:sp>
            <p:nvSpPr>
              <p:cNvPr id="141" name="Rectangle 87" descr="羊皮纸"/>
              <p:cNvSpPr>
                <a:spLocks noChangeArrowheads="1"/>
              </p:cNvSpPr>
              <p:nvPr/>
            </p:nvSpPr>
            <p:spPr bwMode="auto">
              <a:xfrm>
                <a:off x="2634" y="2154"/>
                <a:ext cx="755" cy="268"/>
              </a:xfrm>
              <a:prstGeom prst="rect">
                <a:avLst/>
              </a:prstGeom>
              <a:noFill/>
              <a:ln w="25400">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42" name="Text Box 88"/>
              <p:cNvSpPr txBox="1">
                <a:spLocks noChangeArrowheads="1"/>
              </p:cNvSpPr>
              <p:nvPr/>
            </p:nvSpPr>
            <p:spPr bwMode="auto">
              <a:xfrm>
                <a:off x="2598" y="213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rPr>
                  <a:t>67 84 </a:t>
                </a:r>
                <a:endParaRPr kumimoji="0" lang="en-US" altLang="zh-CN" sz="2400"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sp>
          <p:nvSpPr>
            <p:cNvPr id="139" name="Line 89"/>
            <p:cNvSpPr>
              <a:spLocks noChangeShapeType="1"/>
            </p:cNvSpPr>
            <p:nvPr/>
          </p:nvSpPr>
          <p:spPr bwMode="auto">
            <a:xfrm flipH="1">
              <a:off x="2212975" y="3767138"/>
              <a:ext cx="2195513" cy="6064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sp>
          <p:nvSpPr>
            <p:cNvPr id="140" name="Line 90"/>
            <p:cNvSpPr>
              <a:spLocks noChangeShapeType="1"/>
            </p:cNvSpPr>
            <p:nvPr/>
          </p:nvSpPr>
          <p:spPr bwMode="auto">
            <a:xfrm>
              <a:off x="4675188" y="3771900"/>
              <a:ext cx="2484438" cy="64293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81" name="乘号 180"/>
          <p:cNvSpPr/>
          <p:nvPr/>
        </p:nvSpPr>
        <p:spPr>
          <a:xfrm>
            <a:off x="4027849" y="2469122"/>
            <a:ext cx="504056" cy="742503"/>
          </a:xfrm>
          <a:prstGeom prst="mathMultiply">
            <a:avLst/>
          </a:prstGeom>
          <a:solidFill>
            <a:srgbClr val="FF0000"/>
          </a:solidFill>
          <a:ln w="38100">
            <a:solidFill>
              <a:srgbClr val="FF0000"/>
            </a:solidFill>
          </a:ln>
        </p:spPr>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42786020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wipe(up)">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wipe(up)">
                                      <p:cBhvr>
                                        <p:cTn id="12" dur="5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up)">
                                      <p:cBhvr>
                                        <p:cTn id="1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8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138</a:t>
            </a:fld>
            <a:endParaRPr lang="en-US" altLang="zh-CN"/>
          </a:p>
        </p:txBody>
      </p:sp>
      <p:grpSp>
        <p:nvGrpSpPr>
          <p:cNvPr id="94" name="Group 104"/>
          <p:cNvGrpSpPr>
            <a:grpSpLocks/>
          </p:cNvGrpSpPr>
          <p:nvPr/>
        </p:nvGrpSpPr>
        <p:grpSpPr bwMode="auto">
          <a:xfrm>
            <a:off x="69127" y="404664"/>
            <a:ext cx="8902700" cy="2565400"/>
            <a:chOff x="62" y="382"/>
            <a:chExt cx="5608" cy="1616"/>
          </a:xfrm>
        </p:grpSpPr>
        <p:sp>
          <p:nvSpPr>
            <p:cNvPr id="95" name="Text Box 4"/>
            <p:cNvSpPr txBox="1">
              <a:spLocks noChangeArrowheads="1"/>
            </p:cNvSpPr>
            <p:nvPr/>
          </p:nvSpPr>
          <p:spPr bwMode="auto">
            <a:xfrm>
              <a:off x="348" y="382"/>
              <a:ext cx="899"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CC0000"/>
                  </a:solidFill>
                  <a:effectLst/>
                  <a:uLnTx/>
                  <a:uFillTx/>
                  <a:latin typeface="Times New Roman" panose="02020603050405020304" pitchFamily="18" charset="0"/>
                </a:rPr>
                <a:t>m = 4</a:t>
              </a:r>
              <a:endParaRPr kumimoji="0" lang="en-US" altLang="zh-CN" sz="2400" b="1" i="0" u="none" strike="noStrike" kern="0" cap="none" spc="0" normalizeH="0" baseline="0" noProof="0">
                <a:ln>
                  <a:noFill/>
                </a:ln>
                <a:solidFill>
                  <a:srgbClr val="CC0000"/>
                </a:solidFill>
                <a:effectLst/>
                <a:uLnTx/>
                <a:uFillTx/>
                <a:latin typeface="Times New Roman" panose="02020603050405020304" pitchFamily="18" charset="0"/>
                <a:ea typeface="仿宋_GB2312" pitchFamily="49" charset="-122"/>
              </a:endParaRPr>
            </a:p>
          </p:txBody>
        </p:sp>
        <p:grpSp>
          <p:nvGrpSpPr>
            <p:cNvPr id="96" name="Group 103"/>
            <p:cNvGrpSpPr>
              <a:grpSpLocks/>
            </p:cNvGrpSpPr>
            <p:nvPr/>
          </p:nvGrpSpPr>
          <p:grpSpPr bwMode="auto">
            <a:xfrm>
              <a:off x="62" y="1012"/>
              <a:ext cx="5608" cy="986"/>
              <a:chOff x="62" y="1012"/>
              <a:chExt cx="5608" cy="986"/>
            </a:xfrm>
          </p:grpSpPr>
          <p:grpSp>
            <p:nvGrpSpPr>
              <p:cNvPr id="102" name="Group 98"/>
              <p:cNvGrpSpPr>
                <a:grpSpLocks/>
              </p:cNvGrpSpPr>
              <p:nvPr/>
            </p:nvGrpSpPr>
            <p:grpSpPr bwMode="auto">
              <a:xfrm>
                <a:off x="2885" y="1651"/>
                <a:ext cx="1061" cy="342"/>
                <a:chOff x="2885" y="1651"/>
                <a:chExt cx="1061" cy="342"/>
              </a:xfrm>
            </p:grpSpPr>
            <p:sp>
              <p:nvSpPr>
                <p:cNvPr id="135" name="Line 19"/>
                <p:cNvSpPr>
                  <a:spLocks noChangeShapeType="1"/>
                </p:cNvSpPr>
                <p:nvPr/>
              </p:nvSpPr>
              <p:spPr bwMode="auto">
                <a:xfrm>
                  <a:off x="2885" y="1779"/>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6" name="Rectangle 20" descr="羊皮纸"/>
                <p:cNvSpPr>
                  <a:spLocks noChangeArrowheads="1"/>
                </p:cNvSpPr>
                <p:nvPr/>
              </p:nvSpPr>
              <p:spPr bwMode="auto">
                <a:xfrm>
                  <a:off x="3068" y="1651"/>
                  <a:ext cx="755"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7" name="Text Box 21"/>
                <p:cNvSpPr txBox="1">
                  <a:spLocks noChangeArrowheads="1"/>
                </p:cNvSpPr>
                <p:nvPr/>
              </p:nvSpPr>
              <p:spPr bwMode="auto">
                <a:xfrm>
                  <a:off x="3048" y="1661"/>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54 67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3" name="Group 97"/>
              <p:cNvGrpSpPr>
                <a:grpSpLocks/>
              </p:cNvGrpSpPr>
              <p:nvPr/>
            </p:nvGrpSpPr>
            <p:grpSpPr bwMode="auto">
              <a:xfrm>
                <a:off x="2027" y="1651"/>
                <a:ext cx="1034" cy="342"/>
                <a:chOff x="2027" y="1651"/>
                <a:chExt cx="1034" cy="342"/>
              </a:xfrm>
            </p:grpSpPr>
            <p:sp>
              <p:nvSpPr>
                <p:cNvPr id="132" name="Line 15"/>
                <p:cNvSpPr>
                  <a:spLocks noChangeShapeType="1"/>
                </p:cNvSpPr>
                <p:nvPr/>
              </p:nvSpPr>
              <p:spPr bwMode="auto">
                <a:xfrm flipV="1">
                  <a:off x="2027" y="1778"/>
                  <a:ext cx="151"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3" name="Rectangle 16" descr="羊皮纸"/>
                <p:cNvSpPr>
                  <a:spLocks noChangeArrowheads="1"/>
                </p:cNvSpPr>
                <p:nvPr/>
              </p:nvSpPr>
              <p:spPr bwMode="auto">
                <a:xfrm>
                  <a:off x="2184" y="1651"/>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4" name="Text Box 17"/>
                <p:cNvSpPr txBox="1">
                  <a:spLocks noChangeArrowheads="1"/>
                </p:cNvSpPr>
                <p:nvPr/>
              </p:nvSpPr>
              <p:spPr bwMode="auto">
                <a:xfrm>
                  <a:off x="2164" y="166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40 44 47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4" name="Group 101"/>
              <p:cNvGrpSpPr>
                <a:grpSpLocks/>
              </p:cNvGrpSpPr>
              <p:nvPr/>
            </p:nvGrpSpPr>
            <p:grpSpPr bwMode="auto">
              <a:xfrm>
                <a:off x="952" y="1656"/>
                <a:ext cx="1270" cy="342"/>
                <a:chOff x="952" y="1656"/>
                <a:chExt cx="1270" cy="342"/>
              </a:xfrm>
            </p:grpSpPr>
            <p:sp>
              <p:nvSpPr>
                <p:cNvPr id="129" name="Line 11"/>
                <p:cNvSpPr>
                  <a:spLocks noChangeShapeType="1"/>
                </p:cNvSpPr>
                <p:nvPr/>
              </p:nvSpPr>
              <p:spPr bwMode="auto">
                <a:xfrm flipV="1">
                  <a:off x="952" y="1783"/>
                  <a:ext cx="175"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0" name="Rectangle 12" descr="羊皮纸"/>
                <p:cNvSpPr>
                  <a:spLocks noChangeArrowheads="1"/>
                </p:cNvSpPr>
                <p:nvPr/>
              </p:nvSpPr>
              <p:spPr bwMode="auto">
                <a:xfrm>
                  <a:off x="1132" y="1656"/>
                  <a:ext cx="909"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1" name="Text Box 13"/>
                <p:cNvSpPr txBox="1">
                  <a:spLocks noChangeArrowheads="1"/>
                </p:cNvSpPr>
                <p:nvPr/>
              </p:nvSpPr>
              <p:spPr bwMode="auto">
                <a:xfrm>
                  <a:off x="1093" y="1666"/>
                  <a:ext cx="1129"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18 22 27 34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5" name="Group 96"/>
              <p:cNvGrpSpPr>
                <a:grpSpLocks/>
              </p:cNvGrpSpPr>
              <p:nvPr/>
            </p:nvGrpSpPr>
            <p:grpSpPr bwMode="auto">
              <a:xfrm>
                <a:off x="62" y="1656"/>
                <a:ext cx="1047" cy="337"/>
                <a:chOff x="62" y="1656"/>
                <a:chExt cx="1047" cy="337"/>
              </a:xfrm>
            </p:grpSpPr>
            <p:sp>
              <p:nvSpPr>
                <p:cNvPr id="126" name="Line 7"/>
                <p:cNvSpPr>
                  <a:spLocks noChangeShapeType="1"/>
                </p:cNvSpPr>
                <p:nvPr/>
              </p:nvSpPr>
              <p:spPr bwMode="auto">
                <a:xfrm>
                  <a:off x="62" y="1783"/>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7" name="Rectangle 8" descr="羊皮纸"/>
                <p:cNvSpPr>
                  <a:spLocks noChangeArrowheads="1"/>
                </p:cNvSpPr>
                <p:nvPr/>
              </p:nvSpPr>
              <p:spPr bwMode="auto">
                <a:xfrm>
                  <a:off x="245" y="1656"/>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8" name="Text Box 9"/>
                <p:cNvSpPr txBox="1">
                  <a:spLocks noChangeArrowheads="1"/>
                </p:cNvSpPr>
                <p:nvPr/>
              </p:nvSpPr>
              <p:spPr bwMode="auto">
                <a:xfrm>
                  <a:off x="212" y="166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10 15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6" name="Group 95"/>
              <p:cNvGrpSpPr>
                <a:grpSpLocks/>
              </p:cNvGrpSpPr>
              <p:nvPr/>
            </p:nvGrpSpPr>
            <p:grpSpPr bwMode="auto">
              <a:xfrm>
                <a:off x="3803" y="1647"/>
                <a:ext cx="1048" cy="332"/>
                <a:chOff x="3803" y="1647"/>
                <a:chExt cx="1048" cy="332"/>
              </a:xfrm>
            </p:grpSpPr>
            <p:sp>
              <p:nvSpPr>
                <p:cNvPr id="123" name="Line 23"/>
                <p:cNvSpPr>
                  <a:spLocks noChangeShapeType="1"/>
                </p:cNvSpPr>
                <p:nvPr/>
              </p:nvSpPr>
              <p:spPr bwMode="auto">
                <a:xfrm>
                  <a:off x="3803" y="1778"/>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4" name="Rectangle 24" descr="羊皮纸"/>
                <p:cNvSpPr>
                  <a:spLocks noChangeArrowheads="1"/>
                </p:cNvSpPr>
                <p:nvPr/>
              </p:nvSpPr>
              <p:spPr bwMode="auto">
                <a:xfrm>
                  <a:off x="3986" y="1651"/>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5" name="Text Box 25"/>
                <p:cNvSpPr txBox="1">
                  <a:spLocks noChangeArrowheads="1"/>
                </p:cNvSpPr>
                <p:nvPr/>
              </p:nvSpPr>
              <p:spPr bwMode="auto">
                <a:xfrm>
                  <a:off x="3954" y="164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72 74 78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7" name="Group 94"/>
              <p:cNvGrpSpPr>
                <a:grpSpLocks/>
              </p:cNvGrpSpPr>
              <p:nvPr/>
            </p:nvGrpSpPr>
            <p:grpSpPr bwMode="auto">
              <a:xfrm>
                <a:off x="4742" y="1647"/>
                <a:ext cx="928" cy="332"/>
                <a:chOff x="4742" y="1647"/>
                <a:chExt cx="928" cy="332"/>
              </a:xfrm>
            </p:grpSpPr>
            <p:sp>
              <p:nvSpPr>
                <p:cNvPr id="120" name="Line 27"/>
                <p:cNvSpPr>
                  <a:spLocks noChangeShapeType="1"/>
                </p:cNvSpPr>
                <p:nvPr/>
              </p:nvSpPr>
              <p:spPr bwMode="auto">
                <a:xfrm>
                  <a:off x="4742" y="1778"/>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1" name="Rectangle 28" descr="羊皮纸"/>
                <p:cNvSpPr>
                  <a:spLocks noChangeArrowheads="1"/>
                </p:cNvSpPr>
                <p:nvPr/>
              </p:nvSpPr>
              <p:spPr bwMode="auto">
                <a:xfrm>
                  <a:off x="4916" y="1651"/>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2" name="Text Box 29"/>
                <p:cNvSpPr txBox="1">
                  <a:spLocks noChangeArrowheads="1"/>
                </p:cNvSpPr>
                <p:nvPr/>
              </p:nvSpPr>
              <p:spPr bwMode="auto">
                <a:xfrm>
                  <a:off x="4906" y="1647"/>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81 84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08" name="Group 102"/>
              <p:cNvGrpSpPr>
                <a:grpSpLocks/>
              </p:cNvGrpSpPr>
              <p:nvPr/>
            </p:nvGrpSpPr>
            <p:grpSpPr bwMode="auto">
              <a:xfrm>
                <a:off x="1111" y="1012"/>
                <a:ext cx="1089" cy="332"/>
                <a:chOff x="1111" y="1012"/>
                <a:chExt cx="1089" cy="332"/>
              </a:xfrm>
            </p:grpSpPr>
            <p:sp>
              <p:nvSpPr>
                <p:cNvPr id="118" name="Rectangle 31" descr="羊皮纸"/>
                <p:cNvSpPr>
                  <a:spLocks noChangeArrowheads="1"/>
                </p:cNvSpPr>
                <p:nvPr/>
              </p:nvSpPr>
              <p:spPr bwMode="auto">
                <a:xfrm>
                  <a:off x="1148" y="1012"/>
                  <a:ext cx="916"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9" name="Text Box 32"/>
                <p:cNvSpPr txBox="1">
                  <a:spLocks noChangeArrowheads="1"/>
                </p:cNvSpPr>
                <p:nvPr/>
              </p:nvSpPr>
              <p:spPr bwMode="auto">
                <a:xfrm>
                  <a:off x="1111" y="1012"/>
                  <a:ext cx="1089"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15 34 47 67</a:t>
                  </a:r>
                  <a:r>
                    <a:rPr kumimoji="0" lang="en-US" altLang="zh-CN" sz="2400" b="0" i="0" u="none" strike="noStrike" kern="0" cap="none" spc="0" normalizeH="0" baseline="0" noProof="0">
                      <a:ln>
                        <a:noFill/>
                      </a:ln>
                      <a:solidFill>
                        <a:srgbClr val="000099"/>
                      </a:solidFill>
                      <a:effectLst/>
                      <a:uLnTx/>
                      <a:uFillTx/>
                    </a:rPr>
                    <a:t> </a:t>
                  </a:r>
                  <a:endParaRPr kumimoji="0" lang="en-US" altLang="zh-CN" sz="2400" b="0" i="0" u="none" strike="noStrike" kern="0" cap="none" spc="0" normalizeH="0" baseline="0" noProof="0">
                    <a:ln>
                      <a:noFill/>
                    </a:ln>
                    <a:solidFill>
                      <a:srgbClr val="000099"/>
                    </a:solidFill>
                    <a:effectLst/>
                    <a:uLnTx/>
                    <a:uFillTx/>
                    <a:ea typeface="仿宋_GB2312" pitchFamily="49" charset="-122"/>
                  </a:endParaRPr>
                </a:p>
              </p:txBody>
            </p:sp>
          </p:grpSp>
          <p:sp>
            <p:nvSpPr>
              <p:cNvPr id="109" name="Line 33"/>
              <p:cNvSpPr>
                <a:spLocks noChangeShapeType="1"/>
              </p:cNvSpPr>
              <p:nvPr/>
            </p:nvSpPr>
            <p:spPr bwMode="auto">
              <a:xfrm flipH="1">
                <a:off x="409" y="1255"/>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0" name="Line 34"/>
              <p:cNvSpPr>
                <a:spLocks noChangeShapeType="1"/>
              </p:cNvSpPr>
              <p:nvPr/>
            </p:nvSpPr>
            <p:spPr bwMode="auto">
              <a:xfrm flipH="1">
                <a:off x="1337" y="1250"/>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1" name="Line 35"/>
              <p:cNvSpPr>
                <a:spLocks noChangeShapeType="1"/>
              </p:cNvSpPr>
              <p:nvPr/>
            </p:nvSpPr>
            <p:spPr bwMode="auto">
              <a:xfrm>
                <a:off x="1701" y="1253"/>
                <a:ext cx="589" cy="398"/>
              </a:xfrm>
              <a:prstGeom prst="line">
                <a:avLst/>
              </a:prstGeom>
              <a:noFill/>
              <a:ln w="254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2" name="Line 36"/>
              <p:cNvSpPr>
                <a:spLocks noChangeShapeType="1"/>
              </p:cNvSpPr>
              <p:nvPr/>
            </p:nvSpPr>
            <p:spPr bwMode="auto">
              <a:xfrm>
                <a:off x="1927" y="1253"/>
                <a:ext cx="1304" cy="39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13" name="Group 99"/>
              <p:cNvGrpSpPr>
                <a:grpSpLocks/>
              </p:cNvGrpSpPr>
              <p:nvPr/>
            </p:nvGrpSpPr>
            <p:grpSpPr bwMode="auto">
              <a:xfrm>
                <a:off x="4363" y="1052"/>
                <a:ext cx="898" cy="337"/>
                <a:chOff x="4363" y="1052"/>
                <a:chExt cx="898" cy="337"/>
              </a:xfrm>
            </p:grpSpPr>
            <p:sp>
              <p:nvSpPr>
                <p:cNvPr id="116" name="Rectangle 38" descr="羊皮纸"/>
                <p:cNvSpPr>
                  <a:spLocks noChangeArrowheads="1"/>
                </p:cNvSpPr>
                <p:nvPr/>
              </p:nvSpPr>
              <p:spPr bwMode="auto">
                <a:xfrm>
                  <a:off x="4363" y="1052"/>
                  <a:ext cx="754"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7" name="Text Box 39"/>
                <p:cNvSpPr txBox="1">
                  <a:spLocks noChangeArrowheads="1"/>
                </p:cNvSpPr>
                <p:nvPr/>
              </p:nvSpPr>
              <p:spPr bwMode="auto">
                <a:xfrm>
                  <a:off x="4364" y="105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78 84</a:t>
                  </a:r>
                  <a:r>
                    <a:rPr kumimoji="0" lang="en-US" altLang="zh-CN" sz="2400" b="0" i="0" u="none" strike="noStrike" kern="0" cap="none" spc="0" normalizeH="0" baseline="0" noProof="0">
                      <a:ln>
                        <a:noFill/>
                      </a:ln>
                      <a:solidFill>
                        <a:srgbClr val="000099"/>
                      </a:solidFill>
                      <a:effectLst/>
                      <a:uLnTx/>
                      <a:uFillTx/>
                    </a:rPr>
                    <a:t> </a:t>
                  </a:r>
                  <a:endParaRPr kumimoji="0" lang="en-US" altLang="zh-CN" sz="2400" b="0" i="0" u="none" strike="noStrike" kern="0" cap="none" spc="0" normalizeH="0" baseline="0" noProof="0">
                    <a:ln>
                      <a:noFill/>
                    </a:ln>
                    <a:solidFill>
                      <a:srgbClr val="000099"/>
                    </a:solidFill>
                    <a:effectLst/>
                    <a:uLnTx/>
                    <a:uFillTx/>
                    <a:ea typeface="仿宋_GB2312" pitchFamily="49" charset="-122"/>
                  </a:endParaRPr>
                </a:p>
              </p:txBody>
            </p:sp>
          </p:grpSp>
          <p:sp>
            <p:nvSpPr>
              <p:cNvPr id="114" name="Line 40"/>
              <p:cNvSpPr>
                <a:spLocks noChangeShapeType="1"/>
              </p:cNvSpPr>
              <p:nvPr/>
            </p:nvSpPr>
            <p:spPr bwMode="auto">
              <a:xfrm flipH="1">
                <a:off x="4128" y="1275"/>
                <a:ext cx="362" cy="37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5" name="Line 41"/>
              <p:cNvSpPr>
                <a:spLocks noChangeShapeType="1"/>
              </p:cNvSpPr>
              <p:nvPr/>
            </p:nvSpPr>
            <p:spPr bwMode="auto">
              <a:xfrm>
                <a:off x="4740" y="1275"/>
                <a:ext cx="340" cy="37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97" name="Group 100"/>
            <p:cNvGrpSpPr>
              <a:grpSpLocks/>
            </p:cNvGrpSpPr>
            <p:nvPr/>
          </p:nvGrpSpPr>
          <p:grpSpPr bwMode="auto">
            <a:xfrm>
              <a:off x="2617" y="408"/>
              <a:ext cx="898" cy="338"/>
              <a:chOff x="2617" y="408"/>
              <a:chExt cx="898" cy="338"/>
            </a:xfrm>
          </p:grpSpPr>
          <p:sp>
            <p:nvSpPr>
              <p:cNvPr id="100" name="Rectangle 43" descr="羊皮纸"/>
              <p:cNvSpPr>
                <a:spLocks noChangeArrowheads="1"/>
              </p:cNvSpPr>
              <p:nvPr/>
            </p:nvSpPr>
            <p:spPr bwMode="auto">
              <a:xfrm>
                <a:off x="2628" y="408"/>
                <a:ext cx="755" cy="268"/>
              </a:xfrm>
              <a:prstGeom prst="rect">
                <a:avLst/>
              </a:prstGeom>
              <a:noFill/>
              <a:ln w="25400">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01" name="Text Box 44"/>
              <p:cNvSpPr txBox="1">
                <a:spLocks noChangeArrowheads="1"/>
              </p:cNvSpPr>
              <p:nvPr/>
            </p:nvSpPr>
            <p:spPr bwMode="auto">
              <a:xfrm>
                <a:off x="2617" y="414"/>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67 84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sp>
          <p:nvSpPr>
            <p:cNvPr id="98" name="Line 45"/>
            <p:cNvSpPr>
              <a:spLocks noChangeShapeType="1"/>
            </p:cNvSpPr>
            <p:nvPr/>
          </p:nvSpPr>
          <p:spPr bwMode="auto">
            <a:xfrm flipH="1">
              <a:off x="1349" y="627"/>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9" name="Line 46"/>
            <p:cNvSpPr>
              <a:spLocks noChangeShapeType="1"/>
            </p:cNvSpPr>
            <p:nvPr/>
          </p:nvSpPr>
          <p:spPr bwMode="auto">
            <a:xfrm>
              <a:off x="2971" y="640"/>
              <a:ext cx="1494" cy="39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39" name="Text Box 48"/>
          <p:cNvSpPr txBox="1">
            <a:spLocks noChangeArrowheads="1"/>
          </p:cNvSpPr>
          <p:nvPr/>
        </p:nvSpPr>
        <p:spPr bwMode="auto">
          <a:xfrm>
            <a:off x="1917504" y="5778617"/>
            <a:ext cx="5577948" cy="60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zh-CN" altLang="en-US" sz="2400" dirty="0">
                <a:solidFill>
                  <a:srgbClr val="000099"/>
                </a:solidFill>
                <a:ea typeface="仿宋_GB2312" pitchFamily="49" charset="-122"/>
              </a:rPr>
              <a:t>删除关键码</a:t>
            </a:r>
            <a:r>
              <a:rPr kumimoji="0" lang="en-US" altLang="zh-CN" sz="2400" dirty="0">
                <a:solidFill>
                  <a:srgbClr val="CC0000"/>
                </a:solidFill>
                <a:latin typeface="黑体" panose="02010609060101010101" pitchFamily="49" charset="-122"/>
                <a:ea typeface="黑体" panose="02010609060101010101" pitchFamily="49" charset="-122"/>
              </a:rPr>
              <a:t>15</a:t>
            </a:r>
            <a:r>
              <a:rPr kumimoji="0" lang="en-US" altLang="zh-CN" sz="2400" dirty="0">
                <a:solidFill>
                  <a:srgbClr val="000099"/>
                </a:solidFill>
                <a:ea typeface="仿宋_GB2312" pitchFamily="49" charset="-122"/>
              </a:rPr>
              <a:t>, </a:t>
            </a:r>
            <a:r>
              <a:rPr kumimoji="0" lang="zh-CN" altLang="en-US" sz="2400" dirty="0">
                <a:solidFill>
                  <a:srgbClr val="000099"/>
                </a:solidFill>
                <a:ea typeface="仿宋_GB2312" pitchFamily="49" charset="-122"/>
              </a:rPr>
              <a:t>调整上层索引改变</a:t>
            </a:r>
          </a:p>
        </p:txBody>
      </p:sp>
      <p:grpSp>
        <p:nvGrpSpPr>
          <p:cNvPr id="140" name="Group 115"/>
          <p:cNvGrpSpPr>
            <a:grpSpLocks/>
          </p:cNvGrpSpPr>
          <p:nvPr/>
        </p:nvGrpSpPr>
        <p:grpSpPr bwMode="auto">
          <a:xfrm>
            <a:off x="-29298" y="3166914"/>
            <a:ext cx="8902700" cy="2508250"/>
            <a:chOff x="0" y="2159"/>
            <a:chExt cx="5608" cy="1580"/>
          </a:xfrm>
        </p:grpSpPr>
        <p:grpSp>
          <p:nvGrpSpPr>
            <p:cNvPr id="141" name="Group 113"/>
            <p:cNvGrpSpPr>
              <a:grpSpLocks/>
            </p:cNvGrpSpPr>
            <p:nvPr/>
          </p:nvGrpSpPr>
          <p:grpSpPr bwMode="auto">
            <a:xfrm>
              <a:off x="0" y="2772"/>
              <a:ext cx="5608" cy="967"/>
              <a:chOff x="0" y="2772"/>
              <a:chExt cx="5608" cy="967"/>
            </a:xfrm>
          </p:grpSpPr>
          <p:grpSp>
            <p:nvGrpSpPr>
              <p:cNvPr id="147" name="Group 112"/>
              <p:cNvGrpSpPr>
                <a:grpSpLocks/>
              </p:cNvGrpSpPr>
              <p:nvPr/>
            </p:nvGrpSpPr>
            <p:grpSpPr bwMode="auto">
              <a:xfrm>
                <a:off x="0" y="3407"/>
                <a:ext cx="1053" cy="332"/>
                <a:chOff x="0" y="3407"/>
                <a:chExt cx="1053" cy="332"/>
              </a:xfrm>
            </p:grpSpPr>
            <p:sp>
              <p:nvSpPr>
                <p:cNvPr id="180" name="Line 52"/>
                <p:cNvSpPr>
                  <a:spLocks noChangeShapeType="1"/>
                </p:cNvSpPr>
                <p:nvPr/>
              </p:nvSpPr>
              <p:spPr bwMode="auto">
                <a:xfrm>
                  <a:off x="0" y="3534"/>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81" name="Rectangle 53" descr="羊皮纸"/>
                <p:cNvSpPr>
                  <a:spLocks noChangeArrowheads="1"/>
                </p:cNvSpPr>
                <p:nvPr/>
              </p:nvSpPr>
              <p:spPr bwMode="auto">
                <a:xfrm>
                  <a:off x="183" y="3412"/>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82" name="Text Box 54"/>
                <p:cNvSpPr txBox="1">
                  <a:spLocks noChangeArrowheads="1"/>
                </p:cNvSpPr>
                <p:nvPr/>
              </p:nvSpPr>
              <p:spPr bwMode="auto">
                <a:xfrm>
                  <a:off x="156" y="340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10 18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8" name="Group 111"/>
              <p:cNvGrpSpPr>
                <a:grpSpLocks/>
              </p:cNvGrpSpPr>
              <p:nvPr/>
            </p:nvGrpSpPr>
            <p:grpSpPr bwMode="auto">
              <a:xfrm>
                <a:off x="933" y="3407"/>
                <a:ext cx="1027" cy="332"/>
                <a:chOff x="933" y="3407"/>
                <a:chExt cx="1027" cy="332"/>
              </a:xfrm>
            </p:grpSpPr>
            <p:sp>
              <p:nvSpPr>
                <p:cNvPr id="177" name="Line 56"/>
                <p:cNvSpPr>
                  <a:spLocks noChangeShapeType="1"/>
                </p:cNvSpPr>
                <p:nvPr/>
              </p:nvSpPr>
              <p:spPr bwMode="auto">
                <a:xfrm flipV="1">
                  <a:off x="933" y="3529"/>
                  <a:ext cx="154"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8" name="Rectangle 57" descr="羊皮纸"/>
                <p:cNvSpPr>
                  <a:spLocks noChangeArrowheads="1"/>
                </p:cNvSpPr>
                <p:nvPr/>
              </p:nvSpPr>
              <p:spPr bwMode="auto">
                <a:xfrm>
                  <a:off x="1092" y="3407"/>
                  <a:ext cx="816"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9" name="Text Box 58"/>
                <p:cNvSpPr txBox="1">
                  <a:spLocks noChangeArrowheads="1"/>
                </p:cNvSpPr>
                <p:nvPr/>
              </p:nvSpPr>
              <p:spPr bwMode="auto">
                <a:xfrm>
                  <a:off x="1063" y="340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Arial Narrow" panose="020B0606020202030204" pitchFamily="34" charset="0"/>
                    </a:rPr>
                    <a:t> </a:t>
                  </a: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22 27 34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49" name="Group 110"/>
              <p:cNvGrpSpPr>
                <a:grpSpLocks/>
              </p:cNvGrpSpPr>
              <p:nvPr/>
            </p:nvGrpSpPr>
            <p:grpSpPr bwMode="auto">
              <a:xfrm>
                <a:off x="1908" y="3407"/>
                <a:ext cx="1040" cy="332"/>
                <a:chOff x="1908" y="3407"/>
                <a:chExt cx="1040" cy="332"/>
              </a:xfrm>
            </p:grpSpPr>
            <p:sp>
              <p:nvSpPr>
                <p:cNvPr id="174" name="Line 60"/>
                <p:cNvSpPr>
                  <a:spLocks noChangeShapeType="1"/>
                </p:cNvSpPr>
                <p:nvPr/>
              </p:nvSpPr>
              <p:spPr bwMode="auto">
                <a:xfrm flipV="1">
                  <a:off x="1908" y="3529"/>
                  <a:ext cx="151"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5" name="Rectangle 61" descr="羊皮纸"/>
                <p:cNvSpPr>
                  <a:spLocks noChangeArrowheads="1"/>
                </p:cNvSpPr>
                <p:nvPr/>
              </p:nvSpPr>
              <p:spPr bwMode="auto">
                <a:xfrm>
                  <a:off x="2065" y="3407"/>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6" name="Text Box 62"/>
                <p:cNvSpPr txBox="1">
                  <a:spLocks noChangeArrowheads="1"/>
                </p:cNvSpPr>
                <p:nvPr/>
              </p:nvSpPr>
              <p:spPr bwMode="auto">
                <a:xfrm>
                  <a:off x="2051" y="3407"/>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40 44 47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50" name="Group 109"/>
              <p:cNvGrpSpPr>
                <a:grpSpLocks/>
              </p:cNvGrpSpPr>
              <p:nvPr/>
            </p:nvGrpSpPr>
            <p:grpSpPr bwMode="auto">
              <a:xfrm>
                <a:off x="2811" y="3407"/>
                <a:ext cx="1067" cy="332"/>
                <a:chOff x="2811" y="3407"/>
                <a:chExt cx="1067" cy="332"/>
              </a:xfrm>
            </p:grpSpPr>
            <p:sp>
              <p:nvSpPr>
                <p:cNvPr id="171" name="Line 64"/>
                <p:cNvSpPr>
                  <a:spLocks noChangeShapeType="1"/>
                </p:cNvSpPr>
                <p:nvPr/>
              </p:nvSpPr>
              <p:spPr bwMode="auto">
                <a:xfrm>
                  <a:off x="2811" y="3530"/>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72" name="Rectangle 65" descr="羊皮纸"/>
                <p:cNvSpPr>
                  <a:spLocks noChangeArrowheads="1"/>
                </p:cNvSpPr>
                <p:nvPr/>
              </p:nvSpPr>
              <p:spPr bwMode="auto">
                <a:xfrm>
                  <a:off x="2994" y="3407"/>
                  <a:ext cx="755"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3" name="Text Box 66"/>
                <p:cNvSpPr txBox="1">
                  <a:spLocks noChangeArrowheads="1"/>
                </p:cNvSpPr>
                <p:nvPr/>
              </p:nvSpPr>
              <p:spPr bwMode="auto">
                <a:xfrm>
                  <a:off x="2980" y="3407"/>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54 67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51" name="Group 108"/>
              <p:cNvGrpSpPr>
                <a:grpSpLocks/>
              </p:cNvGrpSpPr>
              <p:nvPr/>
            </p:nvGrpSpPr>
            <p:grpSpPr bwMode="auto">
              <a:xfrm>
                <a:off x="3741" y="3398"/>
                <a:ext cx="1067" cy="332"/>
                <a:chOff x="3741" y="3398"/>
                <a:chExt cx="1067" cy="332"/>
              </a:xfrm>
            </p:grpSpPr>
            <p:sp>
              <p:nvSpPr>
                <p:cNvPr id="168" name="Line 68"/>
                <p:cNvSpPr>
                  <a:spLocks noChangeShapeType="1"/>
                </p:cNvSpPr>
                <p:nvPr/>
              </p:nvSpPr>
              <p:spPr bwMode="auto">
                <a:xfrm>
                  <a:off x="3741" y="3529"/>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9" name="Rectangle 69" descr="羊皮纸"/>
                <p:cNvSpPr>
                  <a:spLocks noChangeArrowheads="1"/>
                </p:cNvSpPr>
                <p:nvPr/>
              </p:nvSpPr>
              <p:spPr bwMode="auto">
                <a:xfrm>
                  <a:off x="3924" y="3402"/>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70" name="Text Box 70"/>
                <p:cNvSpPr txBox="1">
                  <a:spLocks noChangeArrowheads="1"/>
                </p:cNvSpPr>
                <p:nvPr/>
              </p:nvSpPr>
              <p:spPr bwMode="auto">
                <a:xfrm>
                  <a:off x="3911" y="3398"/>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72 74 78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52" name="Group 107"/>
              <p:cNvGrpSpPr>
                <a:grpSpLocks/>
              </p:cNvGrpSpPr>
              <p:nvPr/>
            </p:nvGrpSpPr>
            <p:grpSpPr bwMode="auto">
              <a:xfrm>
                <a:off x="4680" y="3398"/>
                <a:ext cx="928" cy="332"/>
                <a:chOff x="4680" y="3398"/>
                <a:chExt cx="928" cy="332"/>
              </a:xfrm>
            </p:grpSpPr>
            <p:sp>
              <p:nvSpPr>
                <p:cNvPr id="165" name="Line 72"/>
                <p:cNvSpPr>
                  <a:spLocks noChangeShapeType="1"/>
                </p:cNvSpPr>
                <p:nvPr/>
              </p:nvSpPr>
              <p:spPr bwMode="auto">
                <a:xfrm>
                  <a:off x="4680" y="3529"/>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6" name="Rectangle 73" descr="羊皮纸"/>
                <p:cNvSpPr>
                  <a:spLocks noChangeArrowheads="1"/>
                </p:cNvSpPr>
                <p:nvPr/>
              </p:nvSpPr>
              <p:spPr bwMode="auto">
                <a:xfrm>
                  <a:off x="4854" y="3402"/>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7" name="Text Box 74"/>
                <p:cNvSpPr txBox="1">
                  <a:spLocks noChangeArrowheads="1"/>
                </p:cNvSpPr>
                <p:nvPr/>
              </p:nvSpPr>
              <p:spPr bwMode="auto">
                <a:xfrm>
                  <a:off x="4844" y="3398"/>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81 84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53" name="Group 106"/>
              <p:cNvGrpSpPr>
                <a:grpSpLocks/>
              </p:cNvGrpSpPr>
              <p:nvPr/>
            </p:nvGrpSpPr>
            <p:grpSpPr bwMode="auto">
              <a:xfrm>
                <a:off x="1020" y="2772"/>
                <a:ext cx="1049" cy="332"/>
                <a:chOff x="1020" y="2772"/>
                <a:chExt cx="1049" cy="332"/>
              </a:xfrm>
            </p:grpSpPr>
            <p:sp>
              <p:nvSpPr>
                <p:cNvPr id="163" name="Rectangle 76" descr="羊皮纸"/>
                <p:cNvSpPr>
                  <a:spLocks noChangeArrowheads="1"/>
                </p:cNvSpPr>
                <p:nvPr/>
              </p:nvSpPr>
              <p:spPr bwMode="auto">
                <a:xfrm>
                  <a:off x="1043" y="2772"/>
                  <a:ext cx="927" cy="26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4" name="Text Box 77"/>
                <p:cNvSpPr txBox="1">
                  <a:spLocks noChangeArrowheads="1"/>
                </p:cNvSpPr>
                <p:nvPr/>
              </p:nvSpPr>
              <p:spPr bwMode="auto">
                <a:xfrm>
                  <a:off x="1020" y="2772"/>
                  <a:ext cx="1049"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18 34 47 67</a:t>
                  </a:r>
                  <a:r>
                    <a:rPr kumimoji="0" lang="en-US" altLang="zh-CN" sz="2400" b="0" i="0" u="none" strike="noStrike" kern="0" cap="none" spc="0" normalizeH="0" baseline="0" noProof="0">
                      <a:ln>
                        <a:noFill/>
                      </a:ln>
                      <a:solidFill>
                        <a:srgbClr val="000099"/>
                      </a:solidFill>
                      <a:effectLst/>
                      <a:uLnTx/>
                      <a:uFillTx/>
                    </a:rPr>
                    <a:t> </a:t>
                  </a:r>
                  <a:endParaRPr kumimoji="0" lang="en-US" altLang="zh-CN" sz="2400" b="0" i="0" u="none" strike="noStrike" kern="0" cap="none" spc="0" normalizeH="0" baseline="0" noProof="0">
                    <a:ln>
                      <a:noFill/>
                    </a:ln>
                    <a:solidFill>
                      <a:srgbClr val="000099"/>
                    </a:solidFill>
                    <a:effectLst/>
                    <a:uLnTx/>
                    <a:uFillTx/>
                    <a:ea typeface="仿宋_GB2312" pitchFamily="49" charset="-122"/>
                  </a:endParaRPr>
                </a:p>
              </p:txBody>
            </p:sp>
          </p:grpSp>
          <p:sp>
            <p:nvSpPr>
              <p:cNvPr id="154" name="Line 78"/>
              <p:cNvSpPr>
                <a:spLocks noChangeShapeType="1"/>
              </p:cNvSpPr>
              <p:nvPr/>
            </p:nvSpPr>
            <p:spPr bwMode="auto">
              <a:xfrm flipH="1">
                <a:off x="347" y="3006"/>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5" name="Line 79"/>
              <p:cNvSpPr>
                <a:spLocks noChangeShapeType="1"/>
              </p:cNvSpPr>
              <p:nvPr/>
            </p:nvSpPr>
            <p:spPr bwMode="auto">
              <a:xfrm flipH="1">
                <a:off x="1275" y="3001"/>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6" name="Line 80"/>
              <p:cNvSpPr>
                <a:spLocks noChangeShapeType="1"/>
              </p:cNvSpPr>
              <p:nvPr/>
            </p:nvSpPr>
            <p:spPr bwMode="auto">
              <a:xfrm>
                <a:off x="1586" y="3006"/>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7" name="Line 81"/>
              <p:cNvSpPr>
                <a:spLocks noChangeShapeType="1"/>
              </p:cNvSpPr>
              <p:nvPr/>
            </p:nvSpPr>
            <p:spPr bwMode="auto">
              <a:xfrm>
                <a:off x="1814" y="3022"/>
                <a:ext cx="1355" cy="38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58" name="Group 105"/>
              <p:cNvGrpSpPr>
                <a:grpSpLocks/>
              </p:cNvGrpSpPr>
              <p:nvPr/>
            </p:nvGrpSpPr>
            <p:grpSpPr bwMode="auto">
              <a:xfrm>
                <a:off x="4296" y="2803"/>
                <a:ext cx="897" cy="332"/>
                <a:chOff x="4296" y="2803"/>
                <a:chExt cx="897" cy="332"/>
              </a:xfrm>
            </p:grpSpPr>
            <p:sp>
              <p:nvSpPr>
                <p:cNvPr id="161" name="Rectangle 83" descr="羊皮纸"/>
                <p:cNvSpPr>
                  <a:spLocks noChangeArrowheads="1"/>
                </p:cNvSpPr>
                <p:nvPr/>
              </p:nvSpPr>
              <p:spPr bwMode="auto">
                <a:xfrm>
                  <a:off x="4301" y="2803"/>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2" name="Text Box 84"/>
                <p:cNvSpPr txBox="1">
                  <a:spLocks noChangeArrowheads="1"/>
                </p:cNvSpPr>
                <p:nvPr/>
              </p:nvSpPr>
              <p:spPr bwMode="auto">
                <a:xfrm>
                  <a:off x="4296" y="2803"/>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78 84</a:t>
                  </a:r>
                  <a:r>
                    <a:rPr kumimoji="0" lang="en-US" altLang="zh-CN" sz="2400" b="0" i="0" u="none" strike="noStrike" kern="0" cap="none" spc="0" normalizeH="0" baseline="0" noProof="0">
                      <a:ln>
                        <a:noFill/>
                      </a:ln>
                      <a:solidFill>
                        <a:srgbClr val="000099"/>
                      </a:solidFill>
                      <a:effectLst/>
                      <a:uLnTx/>
                      <a:uFillTx/>
                    </a:rPr>
                    <a:t> </a:t>
                  </a:r>
                  <a:endParaRPr kumimoji="0" lang="en-US" altLang="zh-CN" sz="2400" b="0" i="0" u="none" strike="noStrike" kern="0" cap="none" spc="0" normalizeH="0" baseline="0" noProof="0">
                    <a:ln>
                      <a:noFill/>
                    </a:ln>
                    <a:solidFill>
                      <a:srgbClr val="000099"/>
                    </a:solidFill>
                    <a:effectLst/>
                    <a:uLnTx/>
                    <a:uFillTx/>
                    <a:ea typeface="仿宋_GB2312" pitchFamily="49" charset="-122"/>
                  </a:endParaRPr>
                </a:p>
              </p:txBody>
            </p:sp>
          </p:grpSp>
          <p:sp>
            <p:nvSpPr>
              <p:cNvPr id="159" name="Line 85"/>
              <p:cNvSpPr>
                <a:spLocks noChangeShapeType="1"/>
              </p:cNvSpPr>
              <p:nvPr/>
            </p:nvSpPr>
            <p:spPr bwMode="auto">
              <a:xfrm flipH="1">
                <a:off x="4066" y="3006"/>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60" name="Line 86"/>
              <p:cNvSpPr>
                <a:spLocks noChangeShapeType="1"/>
              </p:cNvSpPr>
              <p:nvPr/>
            </p:nvSpPr>
            <p:spPr bwMode="auto">
              <a:xfrm>
                <a:off x="4672" y="2999"/>
                <a:ext cx="346" cy="403"/>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142" name="Group 114"/>
            <p:cNvGrpSpPr>
              <a:grpSpLocks/>
            </p:cNvGrpSpPr>
            <p:nvPr/>
          </p:nvGrpSpPr>
          <p:grpSpPr bwMode="auto">
            <a:xfrm>
              <a:off x="2562" y="2159"/>
              <a:ext cx="898" cy="341"/>
              <a:chOff x="2562" y="2159"/>
              <a:chExt cx="898" cy="341"/>
            </a:xfrm>
          </p:grpSpPr>
          <p:sp>
            <p:nvSpPr>
              <p:cNvPr id="145" name="Rectangle 88" descr="羊皮纸"/>
              <p:cNvSpPr>
                <a:spLocks noChangeArrowheads="1"/>
              </p:cNvSpPr>
              <p:nvPr/>
            </p:nvSpPr>
            <p:spPr bwMode="auto">
              <a:xfrm>
                <a:off x="2566" y="2159"/>
                <a:ext cx="755"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46" name="Text Box 89"/>
              <p:cNvSpPr txBox="1">
                <a:spLocks noChangeArrowheads="1"/>
              </p:cNvSpPr>
              <p:nvPr/>
            </p:nvSpPr>
            <p:spPr bwMode="auto">
              <a:xfrm>
                <a:off x="2562" y="2168"/>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67 84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sp>
          <p:nvSpPr>
            <p:cNvPr id="143" name="Line 90"/>
            <p:cNvSpPr>
              <a:spLocks noChangeShapeType="1"/>
            </p:cNvSpPr>
            <p:nvPr/>
          </p:nvSpPr>
          <p:spPr bwMode="auto">
            <a:xfrm flipH="1">
              <a:off x="1565" y="2378"/>
              <a:ext cx="1105" cy="394"/>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44" name="Line 91"/>
            <p:cNvSpPr>
              <a:spLocks noChangeShapeType="1"/>
            </p:cNvSpPr>
            <p:nvPr/>
          </p:nvSpPr>
          <p:spPr bwMode="auto">
            <a:xfrm>
              <a:off x="2838" y="2381"/>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83" name="乘号 182"/>
          <p:cNvSpPr/>
          <p:nvPr/>
        </p:nvSpPr>
        <p:spPr>
          <a:xfrm>
            <a:off x="745946" y="2603540"/>
            <a:ext cx="504056" cy="742503"/>
          </a:xfrm>
          <a:prstGeom prst="mathMultiply">
            <a:avLst/>
          </a:prstGeom>
          <a:solidFill>
            <a:srgbClr val="FF0000"/>
          </a:solidFill>
          <a:ln w="38100">
            <a:solidFill>
              <a:srgbClr val="FF0000"/>
            </a:solidFill>
          </a:ln>
        </p:spPr>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96945612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wipe(up)">
                                      <p:cBhvr>
                                        <p:cTn id="7" dur="5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wipe(up)">
                                      <p:cBhvr>
                                        <p:cTn id="1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7216DCB-6944-4F8E-8C78-9BE409BB35C8}" type="slidenum">
              <a:rPr lang="en-US" altLang="zh-CN" smtClean="0"/>
              <a:pPr>
                <a:defRPr/>
              </a:pPr>
              <a:t>139</a:t>
            </a:fld>
            <a:endParaRPr lang="en-US" altLang="zh-CN"/>
          </a:p>
        </p:txBody>
      </p:sp>
      <p:sp>
        <p:nvSpPr>
          <p:cNvPr id="82" name="Text Box 2"/>
          <p:cNvSpPr txBox="1">
            <a:spLocks noChangeArrowheads="1"/>
          </p:cNvSpPr>
          <p:nvPr/>
        </p:nvSpPr>
        <p:spPr bwMode="auto">
          <a:xfrm>
            <a:off x="1748705" y="5837336"/>
            <a:ext cx="5940427" cy="5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zh-CN" altLang="en-US" sz="2400" dirty="0">
                <a:solidFill>
                  <a:srgbClr val="000099"/>
                </a:solidFill>
                <a:ea typeface="仿宋_GB2312" pitchFamily="49" charset="-122"/>
              </a:rPr>
              <a:t>删除关键码</a:t>
            </a:r>
            <a:r>
              <a:rPr kumimoji="0" lang="en-US" altLang="zh-CN" sz="2400" dirty="0">
                <a:solidFill>
                  <a:srgbClr val="000099"/>
                </a:solidFill>
                <a:ea typeface="仿宋_GB2312" pitchFamily="49" charset="-122"/>
              </a:rPr>
              <a:t>74, 78, </a:t>
            </a:r>
            <a:r>
              <a:rPr kumimoji="0" lang="zh-CN" altLang="en-US" sz="2400" dirty="0">
                <a:solidFill>
                  <a:srgbClr val="000099"/>
                </a:solidFill>
                <a:ea typeface="仿宋_GB2312" pitchFamily="49" charset="-122"/>
              </a:rPr>
              <a:t>结点合并</a:t>
            </a:r>
          </a:p>
        </p:txBody>
      </p:sp>
      <p:grpSp>
        <p:nvGrpSpPr>
          <p:cNvPr id="83" name="Group 101"/>
          <p:cNvGrpSpPr>
            <a:grpSpLocks/>
          </p:cNvGrpSpPr>
          <p:nvPr/>
        </p:nvGrpSpPr>
        <p:grpSpPr bwMode="auto">
          <a:xfrm>
            <a:off x="86593" y="332681"/>
            <a:ext cx="8902700" cy="2555875"/>
            <a:chOff x="62" y="391"/>
            <a:chExt cx="5608" cy="1610"/>
          </a:xfrm>
        </p:grpSpPr>
        <p:grpSp>
          <p:nvGrpSpPr>
            <p:cNvPr id="84" name="Group 100"/>
            <p:cNvGrpSpPr>
              <a:grpSpLocks/>
            </p:cNvGrpSpPr>
            <p:nvPr/>
          </p:nvGrpSpPr>
          <p:grpSpPr bwMode="auto">
            <a:xfrm>
              <a:off x="62" y="1026"/>
              <a:ext cx="5608" cy="975"/>
              <a:chOff x="62" y="1026"/>
              <a:chExt cx="5608" cy="975"/>
            </a:xfrm>
          </p:grpSpPr>
          <p:grpSp>
            <p:nvGrpSpPr>
              <p:cNvPr id="90" name="Group 94"/>
              <p:cNvGrpSpPr>
                <a:grpSpLocks/>
              </p:cNvGrpSpPr>
              <p:nvPr/>
            </p:nvGrpSpPr>
            <p:grpSpPr bwMode="auto">
              <a:xfrm>
                <a:off x="62" y="1669"/>
                <a:ext cx="1072" cy="332"/>
                <a:chOff x="62" y="1669"/>
                <a:chExt cx="1072" cy="332"/>
              </a:xfrm>
            </p:grpSpPr>
            <p:sp>
              <p:nvSpPr>
                <p:cNvPr id="123" name="Line 6"/>
                <p:cNvSpPr>
                  <a:spLocks noChangeShapeType="1"/>
                </p:cNvSpPr>
                <p:nvPr/>
              </p:nvSpPr>
              <p:spPr bwMode="auto">
                <a:xfrm>
                  <a:off x="62" y="1805"/>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4" name="Rectangle 7" descr="羊皮纸"/>
                <p:cNvSpPr>
                  <a:spLocks noChangeArrowheads="1"/>
                </p:cNvSpPr>
                <p:nvPr/>
              </p:nvSpPr>
              <p:spPr bwMode="auto">
                <a:xfrm>
                  <a:off x="245" y="1678"/>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5" name="Text Box 8"/>
                <p:cNvSpPr txBox="1">
                  <a:spLocks noChangeArrowheads="1"/>
                </p:cNvSpPr>
                <p:nvPr/>
              </p:nvSpPr>
              <p:spPr bwMode="auto">
                <a:xfrm>
                  <a:off x="237" y="1669"/>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10 18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1" name="Group 99"/>
              <p:cNvGrpSpPr>
                <a:grpSpLocks/>
              </p:cNvGrpSpPr>
              <p:nvPr/>
            </p:nvGrpSpPr>
            <p:grpSpPr bwMode="auto">
              <a:xfrm>
                <a:off x="995" y="1669"/>
                <a:ext cx="1021" cy="332"/>
                <a:chOff x="995" y="1669"/>
                <a:chExt cx="1021" cy="332"/>
              </a:xfrm>
            </p:grpSpPr>
            <p:sp>
              <p:nvSpPr>
                <p:cNvPr id="120" name="Line 10"/>
                <p:cNvSpPr>
                  <a:spLocks noChangeShapeType="1"/>
                </p:cNvSpPr>
                <p:nvPr/>
              </p:nvSpPr>
              <p:spPr bwMode="auto">
                <a:xfrm flipV="1">
                  <a:off x="995" y="1800"/>
                  <a:ext cx="154"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21" name="Rectangle 11" descr="羊皮纸"/>
                <p:cNvSpPr>
                  <a:spLocks noChangeArrowheads="1"/>
                </p:cNvSpPr>
                <p:nvPr/>
              </p:nvSpPr>
              <p:spPr bwMode="auto">
                <a:xfrm>
                  <a:off x="1154" y="1673"/>
                  <a:ext cx="816"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22" name="Text Box 12"/>
                <p:cNvSpPr txBox="1">
                  <a:spLocks noChangeArrowheads="1"/>
                </p:cNvSpPr>
                <p:nvPr/>
              </p:nvSpPr>
              <p:spPr bwMode="auto">
                <a:xfrm>
                  <a:off x="1119" y="1669"/>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Arial Narrow" panose="020B0606020202030204" pitchFamily="34" charset="0"/>
                    </a:rPr>
                    <a:t> </a:t>
                  </a: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22 27 34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2" name="Group 98"/>
              <p:cNvGrpSpPr>
                <a:grpSpLocks/>
              </p:cNvGrpSpPr>
              <p:nvPr/>
            </p:nvGrpSpPr>
            <p:grpSpPr bwMode="auto">
              <a:xfrm>
                <a:off x="1970" y="1669"/>
                <a:ext cx="1034" cy="332"/>
                <a:chOff x="1970" y="1669"/>
                <a:chExt cx="1034" cy="332"/>
              </a:xfrm>
            </p:grpSpPr>
            <p:sp>
              <p:nvSpPr>
                <p:cNvPr id="117" name="Line 14"/>
                <p:cNvSpPr>
                  <a:spLocks noChangeShapeType="1"/>
                </p:cNvSpPr>
                <p:nvPr/>
              </p:nvSpPr>
              <p:spPr bwMode="auto">
                <a:xfrm flipV="1">
                  <a:off x="1970" y="1800"/>
                  <a:ext cx="151"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8" name="Rectangle 15" descr="羊皮纸"/>
                <p:cNvSpPr>
                  <a:spLocks noChangeArrowheads="1"/>
                </p:cNvSpPr>
                <p:nvPr/>
              </p:nvSpPr>
              <p:spPr bwMode="auto">
                <a:xfrm>
                  <a:off x="2127" y="1673"/>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9" name="Text Box 16"/>
                <p:cNvSpPr txBox="1">
                  <a:spLocks noChangeArrowheads="1"/>
                </p:cNvSpPr>
                <p:nvPr/>
              </p:nvSpPr>
              <p:spPr bwMode="auto">
                <a:xfrm>
                  <a:off x="2107" y="1669"/>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40 44 47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3" name="Group 97"/>
              <p:cNvGrpSpPr>
                <a:grpSpLocks/>
              </p:cNvGrpSpPr>
              <p:nvPr/>
            </p:nvGrpSpPr>
            <p:grpSpPr bwMode="auto">
              <a:xfrm>
                <a:off x="2873" y="1669"/>
                <a:ext cx="1061" cy="332"/>
                <a:chOff x="2873" y="1669"/>
                <a:chExt cx="1061" cy="332"/>
              </a:xfrm>
            </p:grpSpPr>
            <p:sp>
              <p:nvSpPr>
                <p:cNvPr id="114" name="Line 18"/>
                <p:cNvSpPr>
                  <a:spLocks noChangeShapeType="1"/>
                </p:cNvSpPr>
                <p:nvPr/>
              </p:nvSpPr>
              <p:spPr bwMode="auto">
                <a:xfrm>
                  <a:off x="2873" y="1801"/>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5" name="Rectangle 19" descr="羊皮纸"/>
                <p:cNvSpPr>
                  <a:spLocks noChangeArrowheads="1"/>
                </p:cNvSpPr>
                <p:nvPr/>
              </p:nvSpPr>
              <p:spPr bwMode="auto">
                <a:xfrm>
                  <a:off x="3056" y="1673"/>
                  <a:ext cx="755"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6" name="Text Box 20"/>
                <p:cNvSpPr txBox="1">
                  <a:spLocks noChangeArrowheads="1"/>
                </p:cNvSpPr>
                <p:nvPr/>
              </p:nvSpPr>
              <p:spPr bwMode="auto">
                <a:xfrm>
                  <a:off x="3036" y="1669"/>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54 67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4" name="Group 96"/>
              <p:cNvGrpSpPr>
                <a:grpSpLocks/>
              </p:cNvGrpSpPr>
              <p:nvPr/>
            </p:nvGrpSpPr>
            <p:grpSpPr bwMode="auto">
              <a:xfrm>
                <a:off x="3803" y="1669"/>
                <a:ext cx="1048" cy="332"/>
                <a:chOff x="3803" y="1669"/>
                <a:chExt cx="1048" cy="332"/>
              </a:xfrm>
            </p:grpSpPr>
            <p:sp>
              <p:nvSpPr>
                <p:cNvPr id="111" name="Line 22"/>
                <p:cNvSpPr>
                  <a:spLocks noChangeShapeType="1"/>
                </p:cNvSpPr>
                <p:nvPr/>
              </p:nvSpPr>
              <p:spPr bwMode="auto">
                <a:xfrm>
                  <a:off x="3803" y="1800"/>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12" name="Rectangle 23" descr="羊皮纸"/>
                <p:cNvSpPr>
                  <a:spLocks noChangeArrowheads="1"/>
                </p:cNvSpPr>
                <p:nvPr/>
              </p:nvSpPr>
              <p:spPr bwMode="auto">
                <a:xfrm>
                  <a:off x="3986" y="1673"/>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3" name="Text Box 24"/>
                <p:cNvSpPr txBox="1">
                  <a:spLocks noChangeArrowheads="1"/>
                </p:cNvSpPr>
                <p:nvPr/>
              </p:nvSpPr>
              <p:spPr bwMode="auto">
                <a:xfrm>
                  <a:off x="3954" y="1669"/>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72 74 78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5" name="Group 95"/>
              <p:cNvGrpSpPr>
                <a:grpSpLocks/>
              </p:cNvGrpSpPr>
              <p:nvPr/>
            </p:nvGrpSpPr>
            <p:grpSpPr bwMode="auto">
              <a:xfrm>
                <a:off x="4742" y="1669"/>
                <a:ext cx="928" cy="332"/>
                <a:chOff x="4742" y="1669"/>
                <a:chExt cx="928" cy="332"/>
              </a:xfrm>
            </p:grpSpPr>
            <p:sp>
              <p:nvSpPr>
                <p:cNvPr id="108" name="Line 26"/>
                <p:cNvSpPr>
                  <a:spLocks noChangeShapeType="1"/>
                </p:cNvSpPr>
                <p:nvPr/>
              </p:nvSpPr>
              <p:spPr bwMode="auto">
                <a:xfrm>
                  <a:off x="4742" y="1800"/>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9" name="Rectangle 27" descr="羊皮纸"/>
                <p:cNvSpPr>
                  <a:spLocks noChangeArrowheads="1"/>
                </p:cNvSpPr>
                <p:nvPr/>
              </p:nvSpPr>
              <p:spPr bwMode="auto">
                <a:xfrm>
                  <a:off x="4916" y="1673"/>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10" name="Text Box 28"/>
                <p:cNvSpPr txBox="1">
                  <a:spLocks noChangeArrowheads="1"/>
                </p:cNvSpPr>
                <p:nvPr/>
              </p:nvSpPr>
              <p:spPr bwMode="auto">
                <a:xfrm>
                  <a:off x="4906" y="1669"/>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81 84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96" name="Group 85"/>
              <p:cNvGrpSpPr>
                <a:grpSpLocks/>
              </p:cNvGrpSpPr>
              <p:nvPr/>
            </p:nvGrpSpPr>
            <p:grpSpPr bwMode="auto">
              <a:xfrm>
                <a:off x="1088" y="1034"/>
                <a:ext cx="1010" cy="332"/>
                <a:chOff x="1088" y="1034"/>
                <a:chExt cx="1010" cy="332"/>
              </a:xfrm>
            </p:grpSpPr>
            <p:sp>
              <p:nvSpPr>
                <p:cNvPr id="106" name="Rectangle 30" descr="羊皮纸"/>
                <p:cNvSpPr>
                  <a:spLocks noChangeArrowheads="1"/>
                </p:cNvSpPr>
                <p:nvPr/>
              </p:nvSpPr>
              <p:spPr bwMode="auto">
                <a:xfrm>
                  <a:off x="1125" y="1034"/>
                  <a:ext cx="893"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07" name="Text Box 31"/>
                <p:cNvSpPr txBox="1">
                  <a:spLocks noChangeArrowheads="1"/>
                </p:cNvSpPr>
                <p:nvPr/>
              </p:nvSpPr>
              <p:spPr bwMode="auto">
                <a:xfrm>
                  <a:off x="1088" y="1034"/>
                  <a:ext cx="1010"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18 34 47 67 </a:t>
                  </a:r>
                </a:p>
              </p:txBody>
            </p:sp>
          </p:grpSp>
          <p:sp>
            <p:nvSpPr>
              <p:cNvPr id="97" name="Line 32"/>
              <p:cNvSpPr>
                <a:spLocks noChangeShapeType="1"/>
              </p:cNvSpPr>
              <p:nvPr/>
            </p:nvSpPr>
            <p:spPr bwMode="auto">
              <a:xfrm flipH="1">
                <a:off x="409" y="1260"/>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8" name="Line 33"/>
              <p:cNvSpPr>
                <a:spLocks noChangeShapeType="1"/>
              </p:cNvSpPr>
              <p:nvPr/>
            </p:nvSpPr>
            <p:spPr bwMode="auto">
              <a:xfrm flipH="1">
                <a:off x="1337" y="1255"/>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99" name="Line 34"/>
              <p:cNvSpPr>
                <a:spLocks noChangeShapeType="1"/>
              </p:cNvSpPr>
              <p:nvPr/>
            </p:nvSpPr>
            <p:spPr bwMode="auto">
              <a:xfrm>
                <a:off x="1648" y="1260"/>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0" name="Line 35"/>
              <p:cNvSpPr>
                <a:spLocks noChangeShapeType="1"/>
              </p:cNvSpPr>
              <p:nvPr/>
            </p:nvSpPr>
            <p:spPr bwMode="auto">
              <a:xfrm>
                <a:off x="1836" y="1260"/>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01" name="Group 84"/>
              <p:cNvGrpSpPr>
                <a:grpSpLocks/>
              </p:cNvGrpSpPr>
              <p:nvPr/>
            </p:nvGrpSpPr>
            <p:grpSpPr bwMode="auto">
              <a:xfrm>
                <a:off x="4339" y="1026"/>
                <a:ext cx="897" cy="332"/>
                <a:chOff x="4339" y="1026"/>
                <a:chExt cx="897" cy="332"/>
              </a:xfrm>
            </p:grpSpPr>
            <p:sp>
              <p:nvSpPr>
                <p:cNvPr id="104" name="Rectangle 37" descr="羊皮纸"/>
                <p:cNvSpPr>
                  <a:spLocks noChangeArrowheads="1"/>
                </p:cNvSpPr>
                <p:nvPr/>
              </p:nvSpPr>
              <p:spPr bwMode="auto">
                <a:xfrm>
                  <a:off x="4363" y="1030"/>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05" name="Text Box 38"/>
                <p:cNvSpPr txBox="1">
                  <a:spLocks noChangeArrowheads="1"/>
                </p:cNvSpPr>
                <p:nvPr/>
              </p:nvSpPr>
              <p:spPr bwMode="auto">
                <a:xfrm>
                  <a:off x="4339" y="102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78 84</a:t>
                  </a:r>
                  <a:r>
                    <a:rPr kumimoji="0" lang="en-US" altLang="zh-CN" sz="2400" b="0" i="0" u="none" strike="noStrike" kern="0" cap="none" spc="0" normalizeH="0" baseline="0" noProof="0">
                      <a:ln>
                        <a:noFill/>
                      </a:ln>
                      <a:solidFill>
                        <a:srgbClr val="000099"/>
                      </a:solidFill>
                      <a:effectLst/>
                      <a:uLnTx/>
                      <a:uFillTx/>
                    </a:rPr>
                    <a:t> </a:t>
                  </a:r>
                  <a:endParaRPr kumimoji="0" lang="en-US" altLang="zh-CN" sz="2400" b="0" i="0" u="none" strike="noStrike" kern="0" cap="none" spc="0" normalizeH="0" baseline="0" noProof="0">
                    <a:ln>
                      <a:noFill/>
                    </a:ln>
                    <a:solidFill>
                      <a:srgbClr val="000099"/>
                    </a:solidFill>
                    <a:effectLst/>
                    <a:uLnTx/>
                    <a:uFillTx/>
                    <a:ea typeface="仿宋_GB2312" pitchFamily="49" charset="-122"/>
                  </a:endParaRPr>
                </a:p>
              </p:txBody>
            </p:sp>
          </p:grpSp>
          <p:sp>
            <p:nvSpPr>
              <p:cNvPr id="102" name="Line 39"/>
              <p:cNvSpPr>
                <a:spLocks noChangeShapeType="1"/>
              </p:cNvSpPr>
              <p:nvPr/>
            </p:nvSpPr>
            <p:spPr bwMode="auto">
              <a:xfrm flipH="1">
                <a:off x="4128" y="1260"/>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03" name="Line 40"/>
              <p:cNvSpPr>
                <a:spLocks noChangeShapeType="1"/>
              </p:cNvSpPr>
              <p:nvPr/>
            </p:nvSpPr>
            <p:spPr bwMode="auto">
              <a:xfrm>
                <a:off x="4625" y="1260"/>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85" name="Group 92"/>
            <p:cNvGrpSpPr>
              <a:grpSpLocks/>
            </p:cNvGrpSpPr>
            <p:nvPr/>
          </p:nvGrpSpPr>
          <p:grpSpPr bwMode="auto">
            <a:xfrm>
              <a:off x="2592" y="391"/>
              <a:ext cx="898" cy="332"/>
              <a:chOff x="2592" y="391"/>
              <a:chExt cx="898" cy="332"/>
            </a:xfrm>
          </p:grpSpPr>
          <p:sp>
            <p:nvSpPr>
              <p:cNvPr id="88" name="Rectangle 42" descr="羊皮纸"/>
              <p:cNvSpPr>
                <a:spLocks noChangeArrowheads="1"/>
              </p:cNvSpPr>
              <p:nvPr/>
            </p:nvSpPr>
            <p:spPr bwMode="auto">
              <a:xfrm>
                <a:off x="2628" y="413"/>
                <a:ext cx="755" cy="268"/>
              </a:xfrm>
              <a:prstGeom prst="rect">
                <a:avLst/>
              </a:prstGeom>
              <a:noFill/>
              <a:ln w="25400">
                <a:solidFill>
                  <a:srgbClr val="00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89" name="Text Box 43"/>
              <p:cNvSpPr txBox="1">
                <a:spLocks noChangeArrowheads="1"/>
              </p:cNvSpPr>
              <p:nvPr/>
            </p:nvSpPr>
            <p:spPr bwMode="auto">
              <a:xfrm>
                <a:off x="2592" y="391"/>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67 84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sp>
          <p:nvSpPr>
            <p:cNvPr id="86" name="Line 44"/>
            <p:cNvSpPr>
              <a:spLocks noChangeShapeType="1"/>
            </p:cNvSpPr>
            <p:nvPr/>
          </p:nvSpPr>
          <p:spPr bwMode="auto">
            <a:xfrm flipH="1">
              <a:off x="1519" y="618"/>
              <a:ext cx="1202" cy="40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87" name="Line 45"/>
            <p:cNvSpPr>
              <a:spLocks noChangeShapeType="1"/>
            </p:cNvSpPr>
            <p:nvPr/>
          </p:nvSpPr>
          <p:spPr bwMode="auto">
            <a:xfrm>
              <a:off x="2948" y="618"/>
              <a:ext cx="1568" cy="414"/>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grpSp>
        <p:nvGrpSpPr>
          <p:cNvPr id="126" name="Group 108"/>
          <p:cNvGrpSpPr>
            <a:grpSpLocks/>
          </p:cNvGrpSpPr>
          <p:nvPr/>
        </p:nvGrpSpPr>
        <p:grpSpPr bwMode="auto">
          <a:xfrm>
            <a:off x="86593" y="3140968"/>
            <a:ext cx="9045575" cy="2543175"/>
            <a:chOff x="62" y="2160"/>
            <a:chExt cx="5698" cy="1602"/>
          </a:xfrm>
        </p:grpSpPr>
        <p:grpSp>
          <p:nvGrpSpPr>
            <p:cNvPr id="127" name="Group 107"/>
            <p:cNvGrpSpPr>
              <a:grpSpLocks/>
            </p:cNvGrpSpPr>
            <p:nvPr/>
          </p:nvGrpSpPr>
          <p:grpSpPr bwMode="auto">
            <a:xfrm>
              <a:off x="62" y="3416"/>
              <a:ext cx="1049" cy="332"/>
              <a:chOff x="62" y="3416"/>
              <a:chExt cx="1049" cy="332"/>
            </a:xfrm>
          </p:grpSpPr>
          <p:sp>
            <p:nvSpPr>
              <p:cNvPr id="158" name="Line 47"/>
              <p:cNvSpPr>
                <a:spLocks noChangeShapeType="1"/>
              </p:cNvSpPr>
              <p:nvPr/>
            </p:nvSpPr>
            <p:spPr bwMode="auto">
              <a:xfrm>
                <a:off x="62" y="3557"/>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9" name="Rectangle 48" descr="羊皮纸"/>
              <p:cNvSpPr>
                <a:spLocks noChangeArrowheads="1"/>
              </p:cNvSpPr>
              <p:nvPr/>
            </p:nvSpPr>
            <p:spPr bwMode="auto">
              <a:xfrm>
                <a:off x="245" y="3430"/>
                <a:ext cx="754" cy="26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60" name="Text Box 49"/>
              <p:cNvSpPr txBox="1">
                <a:spLocks noChangeArrowheads="1"/>
              </p:cNvSpPr>
              <p:nvPr/>
            </p:nvSpPr>
            <p:spPr bwMode="auto">
              <a:xfrm>
                <a:off x="214" y="341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10 </a:t>
                </a:r>
                <a:r>
                  <a:rPr kumimoji="0" lang="en-US" altLang="zh-CN" sz="2400" b="1" i="0" u="none" strike="noStrike" kern="0" cap="none" spc="0" normalizeH="0" baseline="0" noProof="0">
                    <a:ln>
                      <a:noFill/>
                    </a:ln>
                    <a:solidFill>
                      <a:srgbClr val="CC0000"/>
                    </a:solidFill>
                    <a:effectLst/>
                    <a:uLnTx/>
                    <a:uFillTx/>
                    <a:latin typeface="Arial Narrow" panose="020B0606020202030204" pitchFamily="34" charset="0"/>
                  </a:rPr>
                  <a:t>18</a:t>
                </a: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28" name="Group 102"/>
            <p:cNvGrpSpPr>
              <a:grpSpLocks/>
            </p:cNvGrpSpPr>
            <p:nvPr/>
          </p:nvGrpSpPr>
          <p:grpSpPr bwMode="auto">
            <a:xfrm>
              <a:off x="995" y="3416"/>
              <a:ext cx="1021" cy="332"/>
              <a:chOff x="995" y="3416"/>
              <a:chExt cx="1021" cy="332"/>
            </a:xfrm>
          </p:grpSpPr>
          <p:sp>
            <p:nvSpPr>
              <p:cNvPr id="155" name="Line 51"/>
              <p:cNvSpPr>
                <a:spLocks noChangeShapeType="1"/>
              </p:cNvSpPr>
              <p:nvPr/>
            </p:nvSpPr>
            <p:spPr bwMode="auto">
              <a:xfrm flipV="1">
                <a:off x="995" y="3552"/>
                <a:ext cx="154"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6" name="Rectangle 52" descr="羊皮纸"/>
              <p:cNvSpPr>
                <a:spLocks noChangeArrowheads="1"/>
              </p:cNvSpPr>
              <p:nvPr/>
            </p:nvSpPr>
            <p:spPr bwMode="auto">
              <a:xfrm>
                <a:off x="1154" y="3425"/>
                <a:ext cx="816" cy="26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57" name="Text Box 53"/>
              <p:cNvSpPr txBox="1">
                <a:spLocks noChangeArrowheads="1"/>
              </p:cNvSpPr>
              <p:nvPr/>
            </p:nvSpPr>
            <p:spPr bwMode="auto">
              <a:xfrm>
                <a:off x="1119" y="341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Arial Narrow" panose="020B0606020202030204" pitchFamily="34" charset="0"/>
                  </a:rPr>
                  <a:t> </a:t>
                </a: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22 27 34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grpSp>
          <p:nvGrpSpPr>
            <p:cNvPr id="129" name="Group 106"/>
            <p:cNvGrpSpPr>
              <a:grpSpLocks/>
            </p:cNvGrpSpPr>
            <p:nvPr/>
          </p:nvGrpSpPr>
          <p:grpSpPr bwMode="auto">
            <a:xfrm>
              <a:off x="1970" y="3416"/>
              <a:ext cx="1034" cy="332"/>
              <a:chOff x="1970" y="3416"/>
              <a:chExt cx="1034" cy="332"/>
            </a:xfrm>
          </p:grpSpPr>
          <p:sp>
            <p:nvSpPr>
              <p:cNvPr id="152" name="Line 55"/>
              <p:cNvSpPr>
                <a:spLocks noChangeShapeType="1"/>
              </p:cNvSpPr>
              <p:nvPr/>
            </p:nvSpPr>
            <p:spPr bwMode="auto">
              <a:xfrm flipV="1">
                <a:off x="1970" y="3552"/>
                <a:ext cx="151" cy="5"/>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3" name="Rectangle 56" descr="羊皮纸"/>
              <p:cNvSpPr>
                <a:spLocks noChangeArrowheads="1"/>
              </p:cNvSpPr>
              <p:nvPr/>
            </p:nvSpPr>
            <p:spPr bwMode="auto">
              <a:xfrm>
                <a:off x="2127" y="3425"/>
                <a:ext cx="754" cy="26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54" name="Text Box 57"/>
              <p:cNvSpPr txBox="1">
                <a:spLocks noChangeArrowheads="1"/>
              </p:cNvSpPr>
              <p:nvPr/>
            </p:nvSpPr>
            <p:spPr bwMode="auto">
              <a:xfrm>
                <a:off x="2107" y="341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40 44 47 </a:t>
                </a:r>
              </a:p>
            </p:txBody>
          </p:sp>
        </p:grpSp>
        <p:grpSp>
          <p:nvGrpSpPr>
            <p:cNvPr id="130" name="Group 105"/>
            <p:cNvGrpSpPr>
              <a:grpSpLocks/>
            </p:cNvGrpSpPr>
            <p:nvPr/>
          </p:nvGrpSpPr>
          <p:grpSpPr bwMode="auto">
            <a:xfrm>
              <a:off x="2873" y="3416"/>
              <a:ext cx="1061" cy="332"/>
              <a:chOff x="2873" y="3416"/>
              <a:chExt cx="1061" cy="332"/>
            </a:xfrm>
          </p:grpSpPr>
          <p:sp>
            <p:nvSpPr>
              <p:cNvPr id="149" name="Line 59"/>
              <p:cNvSpPr>
                <a:spLocks noChangeShapeType="1"/>
              </p:cNvSpPr>
              <p:nvPr/>
            </p:nvSpPr>
            <p:spPr bwMode="auto">
              <a:xfrm>
                <a:off x="2873" y="3553"/>
                <a:ext cx="177"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50" name="Rectangle 60" descr="羊皮纸"/>
              <p:cNvSpPr>
                <a:spLocks noChangeArrowheads="1"/>
              </p:cNvSpPr>
              <p:nvPr/>
            </p:nvSpPr>
            <p:spPr bwMode="auto">
              <a:xfrm>
                <a:off x="3056" y="3425"/>
                <a:ext cx="755" cy="268"/>
              </a:xfrm>
              <a:prstGeom prst="rect">
                <a:avLst/>
              </a:prstGeom>
              <a:solidFill>
                <a:srgbClr val="FFFFFF"/>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51" name="Text Box 61"/>
              <p:cNvSpPr txBox="1">
                <a:spLocks noChangeArrowheads="1"/>
              </p:cNvSpPr>
              <p:nvPr/>
            </p:nvSpPr>
            <p:spPr bwMode="auto">
              <a:xfrm>
                <a:off x="3036" y="3416"/>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54 67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grpSp>
        <p:sp>
          <p:nvSpPr>
            <p:cNvPr id="131" name="Line 62"/>
            <p:cNvSpPr>
              <a:spLocks noChangeShapeType="1"/>
            </p:cNvSpPr>
            <p:nvPr/>
          </p:nvSpPr>
          <p:spPr bwMode="auto">
            <a:xfrm>
              <a:off x="3810" y="3543"/>
              <a:ext cx="1057" cy="9"/>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2" name="Rectangle 63" descr="羊皮纸"/>
            <p:cNvSpPr>
              <a:spLocks noChangeArrowheads="1"/>
            </p:cNvSpPr>
            <p:nvPr/>
          </p:nvSpPr>
          <p:spPr bwMode="auto">
            <a:xfrm>
              <a:off x="4873" y="3425"/>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33" name="Text Box 64"/>
            <p:cNvSpPr txBox="1">
              <a:spLocks noChangeArrowheads="1"/>
            </p:cNvSpPr>
            <p:nvPr/>
          </p:nvSpPr>
          <p:spPr bwMode="auto">
            <a:xfrm>
              <a:off x="4863" y="3430"/>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72 81 84  </a:t>
              </a:r>
            </a:p>
          </p:txBody>
        </p:sp>
        <p:grpSp>
          <p:nvGrpSpPr>
            <p:cNvPr id="134" name="Group 104"/>
            <p:cNvGrpSpPr>
              <a:grpSpLocks/>
            </p:cNvGrpSpPr>
            <p:nvPr/>
          </p:nvGrpSpPr>
          <p:grpSpPr bwMode="auto">
            <a:xfrm>
              <a:off x="1144" y="2786"/>
              <a:ext cx="897" cy="341"/>
              <a:chOff x="1144" y="2786"/>
              <a:chExt cx="897" cy="341"/>
            </a:xfrm>
          </p:grpSpPr>
          <p:sp>
            <p:nvSpPr>
              <p:cNvPr id="147" name="Rectangle 66" descr="羊皮纸"/>
              <p:cNvSpPr>
                <a:spLocks noChangeArrowheads="1"/>
              </p:cNvSpPr>
              <p:nvPr/>
            </p:nvSpPr>
            <p:spPr bwMode="auto">
              <a:xfrm>
                <a:off x="1177" y="2786"/>
                <a:ext cx="793" cy="268"/>
              </a:xfrm>
              <a:prstGeom prst="rect">
                <a:avLst/>
              </a:prstGeom>
              <a:noFill/>
              <a:ln w="2540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48" name="Text Box 67"/>
              <p:cNvSpPr txBox="1">
                <a:spLocks noChangeArrowheads="1"/>
              </p:cNvSpPr>
              <p:nvPr/>
            </p:nvSpPr>
            <p:spPr bwMode="auto">
              <a:xfrm>
                <a:off x="1144" y="2795"/>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宋体" panose="02010600030101010101" pitchFamily="2" charset="-122"/>
                  </a:rPr>
                  <a:t>18 34 47 </a:t>
                </a:r>
              </a:p>
            </p:txBody>
          </p:sp>
        </p:grpSp>
        <p:sp>
          <p:nvSpPr>
            <p:cNvPr id="135" name="Line 68"/>
            <p:cNvSpPr>
              <a:spLocks noChangeShapeType="1"/>
            </p:cNvSpPr>
            <p:nvPr/>
          </p:nvSpPr>
          <p:spPr bwMode="auto">
            <a:xfrm flipH="1">
              <a:off x="409" y="3029"/>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6" name="Line 69"/>
            <p:cNvSpPr>
              <a:spLocks noChangeShapeType="1"/>
            </p:cNvSpPr>
            <p:nvPr/>
          </p:nvSpPr>
          <p:spPr bwMode="auto">
            <a:xfrm flipH="1">
              <a:off x="1337" y="3024"/>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37" name="Line 70"/>
            <p:cNvSpPr>
              <a:spLocks noChangeShapeType="1"/>
            </p:cNvSpPr>
            <p:nvPr/>
          </p:nvSpPr>
          <p:spPr bwMode="auto">
            <a:xfrm>
              <a:off x="1648" y="3029"/>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nvGrpSpPr>
            <p:cNvPr id="138" name="Group 103"/>
            <p:cNvGrpSpPr>
              <a:grpSpLocks/>
            </p:cNvGrpSpPr>
            <p:nvPr/>
          </p:nvGrpSpPr>
          <p:grpSpPr bwMode="auto">
            <a:xfrm>
              <a:off x="4342" y="2826"/>
              <a:ext cx="897" cy="332"/>
              <a:chOff x="4342" y="2826"/>
              <a:chExt cx="897" cy="332"/>
            </a:xfrm>
          </p:grpSpPr>
          <p:sp>
            <p:nvSpPr>
              <p:cNvPr id="145" name="Rectangle 72" descr="羊皮纸"/>
              <p:cNvSpPr>
                <a:spLocks noChangeArrowheads="1"/>
              </p:cNvSpPr>
              <p:nvPr/>
            </p:nvSpPr>
            <p:spPr bwMode="auto">
              <a:xfrm>
                <a:off x="4363" y="2826"/>
                <a:ext cx="754" cy="268"/>
              </a:xfrm>
              <a:prstGeom prst="rect">
                <a:avLst/>
              </a:prstGeom>
              <a:noFill/>
              <a:ln w="2540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46" name="Text Box 73"/>
              <p:cNvSpPr txBox="1">
                <a:spLocks noChangeArrowheads="1"/>
              </p:cNvSpPr>
              <p:nvPr/>
            </p:nvSpPr>
            <p:spPr bwMode="auto">
              <a:xfrm>
                <a:off x="4342" y="282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67 84</a:t>
                </a:r>
                <a:r>
                  <a:rPr kumimoji="0" lang="en-US" altLang="zh-CN" sz="2400" b="0" i="0" u="none" strike="noStrike" kern="0" cap="none" spc="0" normalizeH="0" baseline="0" noProof="0">
                    <a:ln>
                      <a:noFill/>
                    </a:ln>
                    <a:solidFill>
                      <a:srgbClr val="000099"/>
                    </a:solidFill>
                    <a:effectLst/>
                    <a:uLnTx/>
                    <a:uFillTx/>
                  </a:rPr>
                  <a:t> </a:t>
                </a:r>
                <a:endParaRPr kumimoji="0" lang="en-US" altLang="zh-CN" sz="2400" b="0" i="0" u="none" strike="noStrike" kern="0" cap="none" spc="0" normalizeH="0" baseline="0" noProof="0">
                  <a:ln>
                    <a:noFill/>
                  </a:ln>
                  <a:solidFill>
                    <a:srgbClr val="000099"/>
                  </a:solidFill>
                  <a:effectLst/>
                  <a:uLnTx/>
                  <a:uFillTx/>
                  <a:ea typeface="仿宋_GB2312" pitchFamily="49" charset="-122"/>
                </a:endParaRPr>
              </a:p>
            </p:txBody>
          </p:sp>
        </p:grpSp>
        <p:sp>
          <p:nvSpPr>
            <p:cNvPr id="139" name="Line 74"/>
            <p:cNvSpPr>
              <a:spLocks noChangeShapeType="1"/>
            </p:cNvSpPr>
            <p:nvPr/>
          </p:nvSpPr>
          <p:spPr bwMode="auto">
            <a:xfrm flipH="1">
              <a:off x="3243" y="3052"/>
              <a:ext cx="1205" cy="37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40" name="Line 75"/>
            <p:cNvSpPr>
              <a:spLocks noChangeShapeType="1"/>
            </p:cNvSpPr>
            <p:nvPr/>
          </p:nvSpPr>
          <p:spPr bwMode="auto">
            <a:xfrm>
              <a:off x="4694" y="3045"/>
              <a:ext cx="386" cy="38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41" name="Rectangle 76" descr="羊皮纸"/>
            <p:cNvSpPr>
              <a:spLocks noChangeArrowheads="1"/>
            </p:cNvSpPr>
            <p:nvPr/>
          </p:nvSpPr>
          <p:spPr bwMode="auto">
            <a:xfrm>
              <a:off x="2628" y="2182"/>
              <a:ext cx="755" cy="268"/>
            </a:xfrm>
            <a:prstGeom prst="rect">
              <a:avLst/>
            </a:prstGeom>
            <a:noFill/>
            <a:ln w="2540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sp>
          <p:nvSpPr>
            <p:cNvPr id="142" name="Text Box 77"/>
            <p:cNvSpPr txBox="1">
              <a:spLocks noChangeArrowheads="1"/>
            </p:cNvSpPr>
            <p:nvPr/>
          </p:nvSpPr>
          <p:spPr bwMode="auto">
            <a:xfrm>
              <a:off x="2608" y="2160"/>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rPr>
                <a:t>47 84 </a:t>
              </a:r>
              <a:endParaRPr kumimoji="0" lang="en-US" altLang="zh-CN" sz="2400" b="1" i="0" u="none" strike="noStrike" kern="0" cap="none" spc="0" normalizeH="0" baseline="0" noProof="0">
                <a:ln>
                  <a:noFill/>
                </a:ln>
                <a:solidFill>
                  <a:srgbClr val="000099"/>
                </a:solidFill>
                <a:effectLst/>
                <a:uLnTx/>
                <a:uFillTx/>
                <a:latin typeface="Arial Narrow" panose="020B0606020202030204" pitchFamily="34" charset="0"/>
                <a:ea typeface="仿宋_GB2312" pitchFamily="49" charset="-122"/>
              </a:endParaRPr>
            </a:p>
          </p:txBody>
        </p:sp>
        <p:sp>
          <p:nvSpPr>
            <p:cNvPr id="143" name="Line 78"/>
            <p:cNvSpPr>
              <a:spLocks noChangeShapeType="1"/>
            </p:cNvSpPr>
            <p:nvPr/>
          </p:nvSpPr>
          <p:spPr bwMode="auto">
            <a:xfrm flipH="1">
              <a:off x="1349" y="2401"/>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sp>
          <p:nvSpPr>
            <p:cNvPr id="144" name="Line 79"/>
            <p:cNvSpPr>
              <a:spLocks noChangeShapeType="1"/>
            </p:cNvSpPr>
            <p:nvPr/>
          </p:nvSpPr>
          <p:spPr bwMode="auto">
            <a:xfrm>
              <a:off x="2900" y="2404"/>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CC3300"/>
                </a:solidFill>
                <a:effectLst/>
                <a:uLnTx/>
                <a:uFillTx/>
                <a:ea typeface="宋体" panose="02010600030101010101" pitchFamily="2" charset="-122"/>
              </a:endParaRPr>
            </a:p>
          </p:txBody>
        </p:sp>
      </p:grpSp>
      <p:sp>
        <p:nvSpPr>
          <p:cNvPr id="161" name="乘号 160"/>
          <p:cNvSpPr/>
          <p:nvPr/>
        </p:nvSpPr>
        <p:spPr>
          <a:xfrm>
            <a:off x="6612372" y="2491092"/>
            <a:ext cx="504056" cy="742503"/>
          </a:xfrm>
          <a:prstGeom prst="mathMultiply">
            <a:avLst/>
          </a:prstGeom>
          <a:solidFill>
            <a:srgbClr val="FF0000"/>
          </a:solidFill>
          <a:ln w="38100">
            <a:solidFill>
              <a:srgbClr val="FF0000"/>
            </a:solidFill>
          </a:ln>
        </p:spPr>
        <p:txBody>
          <a:bodyPr rtlCol="0" anchor="ctr"/>
          <a:lstStyle/>
          <a:p>
            <a:pPr algn="ctr"/>
            <a:endParaRPr lang="zh-CN" altLang="en-US">
              <a:solidFill>
                <a:srgbClr val="FF0000"/>
              </a:solidFill>
            </a:endParaRPr>
          </a:p>
        </p:txBody>
      </p:sp>
      <p:sp>
        <p:nvSpPr>
          <p:cNvPr id="162" name="乘号 161"/>
          <p:cNvSpPr/>
          <p:nvPr/>
        </p:nvSpPr>
        <p:spPr>
          <a:xfrm>
            <a:off x="7053241" y="2511750"/>
            <a:ext cx="504056" cy="742503"/>
          </a:xfrm>
          <a:prstGeom prst="mathMultiply">
            <a:avLst/>
          </a:prstGeom>
          <a:solidFill>
            <a:srgbClr val="FF0000"/>
          </a:solidFill>
          <a:ln w="38100">
            <a:solidFill>
              <a:srgbClr val="FF0000"/>
            </a:solidFill>
          </a:ln>
        </p:spPr>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49474939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wipe(up)">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wipe(up)">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up)">
                                      <p:cBhvr>
                                        <p:cTn id="1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设置“监视哨”的顺序查找算法</a:t>
            </a:r>
          </a:p>
        </p:txBody>
      </p:sp>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14</a:t>
            </a:fld>
            <a:endParaRPr lang="en-US" altLang="zh-CN"/>
          </a:p>
        </p:txBody>
      </p:sp>
      <p:sp>
        <p:nvSpPr>
          <p:cNvPr id="6" name="矩形 5"/>
          <p:cNvSpPr/>
          <p:nvPr/>
        </p:nvSpPr>
        <p:spPr>
          <a:xfrm>
            <a:off x="323528" y="1196752"/>
            <a:ext cx="8640960" cy="4595104"/>
          </a:xfrm>
          <a:prstGeom prst="rect">
            <a:avLst/>
          </a:prstGeom>
          <a:solidFill>
            <a:schemeClr val="accent1">
              <a:lumMod val="20000"/>
              <a:lumOff val="80000"/>
            </a:schemeClr>
          </a:solidFill>
          <a:ln>
            <a:solidFill>
              <a:schemeClr val="tx1">
                <a:lumMod val="60000"/>
                <a:lumOff val="40000"/>
              </a:schemeClr>
            </a:solidFill>
          </a:ln>
        </p:spPr>
        <p:txBody>
          <a:bodyPr wrap="square">
            <a:spAutoFit/>
          </a:bodyPr>
          <a:lstStyle/>
          <a:p>
            <a:pPr>
              <a:spcBef>
                <a:spcPct val="5000"/>
              </a:spcBef>
              <a:buFont typeface="Wingdings" pitchFamily="2" charset="2"/>
              <a:buNone/>
            </a:pPr>
            <a:r>
              <a:rPr lang="en-US" altLang="zh-CN" dirty="0" err="1"/>
              <a:t>int</a:t>
            </a:r>
            <a:r>
              <a:rPr lang="en-US" altLang="zh-CN" dirty="0"/>
              <a:t> </a:t>
            </a:r>
            <a:r>
              <a:rPr lang="en-US" altLang="zh-CN" dirty="0" err="1"/>
              <a:t>SeqSearch</a:t>
            </a:r>
            <a:r>
              <a:rPr lang="en-US" altLang="zh-CN" dirty="0"/>
              <a:t> ( </a:t>
            </a:r>
            <a:r>
              <a:rPr lang="en-US" altLang="zh-CN" dirty="0" err="1"/>
              <a:t>SeqList</a:t>
            </a:r>
            <a:r>
              <a:rPr lang="en-US" altLang="zh-CN" dirty="0"/>
              <a:t>&amp; L, </a:t>
            </a:r>
            <a:r>
              <a:rPr lang="en-US" altLang="zh-CN" dirty="0" err="1"/>
              <a:t>DataType</a:t>
            </a:r>
            <a:r>
              <a:rPr lang="en-US" altLang="zh-CN" dirty="0"/>
              <a:t> x ) {</a:t>
            </a:r>
          </a:p>
          <a:p>
            <a:pPr eaLnBrk="1" hangingPunct="1">
              <a:spcBef>
                <a:spcPct val="5000"/>
              </a:spcBef>
              <a:buFont typeface="Wingdings" pitchFamily="2" charset="2"/>
              <a:buNone/>
            </a:pPr>
            <a:r>
              <a:rPr lang="en-US" altLang="zh-CN" dirty="0"/>
              <a:t>//</a:t>
            </a:r>
            <a:r>
              <a:rPr lang="zh-CN" altLang="en-US" dirty="0"/>
              <a:t>在数据表</a:t>
            </a:r>
            <a:r>
              <a:rPr lang="en-US" altLang="zh-CN" dirty="0" err="1">
                <a:ea typeface="隶书" panose="02010509060101010101" pitchFamily="49" charset="-122"/>
              </a:rPr>
              <a:t>L.data</a:t>
            </a:r>
            <a:r>
              <a:rPr lang="en-US" altLang="zh-CN" dirty="0">
                <a:ea typeface="隶书" panose="02010509060101010101" pitchFamily="49" charset="-122"/>
              </a:rPr>
              <a:t>[0]..</a:t>
            </a:r>
            <a:r>
              <a:rPr lang="en-US" altLang="zh-CN" dirty="0" err="1">
                <a:ea typeface="隶书" panose="02010509060101010101" pitchFamily="49" charset="-122"/>
              </a:rPr>
              <a:t>L.data</a:t>
            </a:r>
            <a:r>
              <a:rPr lang="en-US" altLang="zh-CN" dirty="0">
                <a:ea typeface="隶书" panose="02010509060101010101" pitchFamily="49" charset="-122"/>
              </a:rPr>
              <a:t>[n</a:t>
            </a:r>
            <a:r>
              <a:rPr lang="en-US" altLang="zh-CN" dirty="0">
                <a:latin typeface="Courier New" panose="02070309020205020404" pitchFamily="49" charset="0"/>
                <a:ea typeface="隶书" panose="02010509060101010101" pitchFamily="49" charset="-122"/>
              </a:rPr>
              <a:t>-</a:t>
            </a:r>
            <a:r>
              <a:rPr lang="en-US" altLang="zh-CN" dirty="0">
                <a:ea typeface="隶书" panose="02010509060101010101" pitchFamily="49" charset="-122"/>
              </a:rPr>
              <a:t>1] </a:t>
            </a:r>
            <a:r>
              <a:rPr lang="zh-CN" altLang="en-US" dirty="0"/>
              <a:t>中顺序查找关键码</a:t>
            </a:r>
          </a:p>
          <a:p>
            <a:pPr eaLnBrk="1" hangingPunct="1">
              <a:spcBef>
                <a:spcPct val="5000"/>
              </a:spcBef>
              <a:buFont typeface="Wingdings" pitchFamily="2" charset="2"/>
              <a:buNone/>
            </a:pPr>
            <a:r>
              <a:rPr lang="en-US" altLang="zh-CN" dirty="0"/>
              <a:t>//</a:t>
            </a:r>
            <a:r>
              <a:rPr lang="zh-CN" altLang="en-US" dirty="0"/>
              <a:t>值与给定值 </a:t>
            </a:r>
            <a:r>
              <a:rPr lang="en-US" altLang="zh-CN" dirty="0"/>
              <a:t>x </a:t>
            </a:r>
            <a:r>
              <a:rPr lang="zh-CN" altLang="en-US" dirty="0"/>
              <a:t>相等的数据元素</a:t>
            </a:r>
            <a:endParaRPr lang="en-US" altLang="zh-CN" dirty="0"/>
          </a:p>
          <a:p>
            <a:pPr eaLnBrk="1" hangingPunct="1">
              <a:spcBef>
                <a:spcPct val="5000"/>
              </a:spcBef>
              <a:buFont typeface="Wingdings" pitchFamily="2" charset="2"/>
              <a:buNone/>
            </a:pPr>
            <a:r>
              <a:rPr lang="en-US" altLang="zh-CN" dirty="0">
                <a:ea typeface="隶书" panose="02010509060101010101" pitchFamily="49" charset="-122"/>
              </a:rPr>
              <a:t>//</a:t>
            </a:r>
            <a:r>
              <a:rPr lang="en-US" altLang="zh-CN" dirty="0" err="1">
                <a:solidFill>
                  <a:srgbClr val="FF0000"/>
                </a:solidFill>
                <a:ea typeface="隶书" panose="02010509060101010101" pitchFamily="49" charset="-122"/>
              </a:rPr>
              <a:t>L.data</a:t>
            </a:r>
            <a:r>
              <a:rPr lang="en-US" altLang="zh-CN" dirty="0">
                <a:solidFill>
                  <a:srgbClr val="FF0000"/>
                </a:solidFill>
                <a:ea typeface="隶书" panose="02010509060101010101" pitchFamily="49" charset="-122"/>
              </a:rPr>
              <a:t>[n] </a:t>
            </a:r>
            <a:r>
              <a:rPr lang="zh-CN" altLang="en-US" dirty="0">
                <a:solidFill>
                  <a:srgbClr val="FF0000"/>
                </a:solidFill>
              </a:rPr>
              <a:t>作为控制搜索自动结束的“监视哨”使用</a:t>
            </a:r>
            <a:endParaRPr lang="en-US" altLang="zh-CN" dirty="0">
              <a:solidFill>
                <a:srgbClr val="FF0000"/>
              </a:solidFill>
            </a:endParaRPr>
          </a:p>
          <a:p>
            <a:pPr eaLnBrk="1" hangingPunct="1">
              <a:spcBef>
                <a:spcPct val="5000"/>
              </a:spcBef>
              <a:buFont typeface="Wingdings" pitchFamily="2" charset="2"/>
              <a:buNone/>
            </a:pPr>
            <a:endParaRPr lang="zh-CN" altLang="en-US" dirty="0">
              <a:solidFill>
                <a:srgbClr val="FF0000"/>
              </a:solidFill>
            </a:endParaRPr>
          </a:p>
          <a:p>
            <a:pPr>
              <a:spcBef>
                <a:spcPct val="5000"/>
              </a:spcBef>
              <a:buFont typeface="Wingdings" pitchFamily="2" charset="2"/>
              <a:buNone/>
            </a:pPr>
            <a:endParaRPr lang="en-US" altLang="zh-CN" dirty="0"/>
          </a:p>
          <a:p>
            <a:pPr>
              <a:spcBef>
                <a:spcPct val="5000"/>
              </a:spcBef>
              <a:buFont typeface="Wingdings" pitchFamily="2" charset="2"/>
              <a:buNone/>
            </a:pPr>
            <a:endParaRPr lang="en-US" altLang="zh-CN" dirty="0"/>
          </a:p>
          <a:p>
            <a:pPr>
              <a:spcBef>
                <a:spcPct val="5000"/>
              </a:spcBef>
              <a:buFont typeface="Wingdings" pitchFamily="2" charset="2"/>
              <a:buNone/>
            </a:pPr>
            <a:endParaRPr lang="en-US" altLang="zh-CN" dirty="0"/>
          </a:p>
          <a:p>
            <a:pPr>
              <a:spcBef>
                <a:spcPct val="5000"/>
              </a:spcBef>
              <a:buFont typeface="Wingdings" pitchFamily="2" charset="2"/>
              <a:buNone/>
            </a:pPr>
            <a:endParaRPr lang="en-US" altLang="zh-CN" dirty="0"/>
          </a:p>
          <a:p>
            <a:pPr>
              <a:spcBef>
                <a:spcPct val="5000"/>
              </a:spcBef>
              <a:buFont typeface="Wingdings" pitchFamily="2" charset="2"/>
              <a:buNone/>
            </a:pPr>
            <a:r>
              <a:rPr lang="en-US" altLang="zh-CN" dirty="0"/>
              <a:t>};//</a:t>
            </a:r>
            <a:r>
              <a:rPr lang="en-US" altLang="zh-CN" dirty="0" err="1"/>
              <a:t>SeqSearch</a:t>
            </a:r>
            <a:r>
              <a:rPr lang="en-US" altLang="zh-CN" dirty="0"/>
              <a:t> </a:t>
            </a:r>
            <a:endParaRPr lang="zh-CN" altLang="en-US" dirty="0"/>
          </a:p>
        </p:txBody>
      </p:sp>
      <p:sp>
        <p:nvSpPr>
          <p:cNvPr id="2" name="矩形 1"/>
          <p:cNvSpPr/>
          <p:nvPr/>
        </p:nvSpPr>
        <p:spPr>
          <a:xfrm>
            <a:off x="768152" y="3104515"/>
            <a:ext cx="8064896" cy="1880515"/>
          </a:xfrm>
          <a:prstGeom prst="rect">
            <a:avLst/>
          </a:prstGeom>
          <a:ln>
            <a:solidFill>
              <a:schemeClr val="tx1"/>
            </a:solidFill>
            <a:prstDash val="lgDash"/>
          </a:ln>
        </p:spPr>
        <p:txBody>
          <a:bodyPr wrap="square">
            <a:spAutoFit/>
          </a:bodyPr>
          <a:lstStyle/>
          <a:p>
            <a:pPr>
              <a:spcBef>
                <a:spcPct val="5000"/>
              </a:spcBef>
              <a:buFont typeface="Wingdings" pitchFamily="2" charset="2"/>
              <a:buNone/>
            </a:pPr>
            <a:r>
              <a:rPr lang="en-US" altLang="zh-CN" dirty="0" err="1">
                <a:solidFill>
                  <a:srgbClr val="FF0000"/>
                </a:solidFill>
              </a:rPr>
              <a:t>L.data</a:t>
            </a:r>
            <a:r>
              <a:rPr lang="en-US" altLang="zh-CN" dirty="0">
                <a:solidFill>
                  <a:srgbClr val="FF0000"/>
                </a:solidFill>
              </a:rPr>
              <a:t>[</a:t>
            </a:r>
            <a:r>
              <a:rPr lang="en-US" altLang="zh-CN" dirty="0" err="1">
                <a:solidFill>
                  <a:srgbClr val="FF0000"/>
                </a:solidFill>
              </a:rPr>
              <a:t>L.n</a:t>
            </a:r>
            <a:r>
              <a:rPr lang="en-US" altLang="zh-CN" dirty="0">
                <a:solidFill>
                  <a:srgbClr val="FF0000"/>
                </a:solidFill>
              </a:rPr>
              <a:t>] = x; 	//</a:t>
            </a:r>
            <a:r>
              <a:rPr lang="zh-CN" altLang="en-US" dirty="0">
                <a:solidFill>
                  <a:srgbClr val="FF0000"/>
                </a:solidFill>
              </a:rPr>
              <a:t>将</a:t>
            </a:r>
            <a:r>
              <a:rPr lang="en-US" altLang="zh-CN" dirty="0">
                <a:solidFill>
                  <a:srgbClr val="FF0000"/>
                </a:solidFill>
              </a:rPr>
              <a:t>x</a:t>
            </a:r>
            <a:r>
              <a:rPr lang="zh-CN" altLang="en-US" dirty="0">
                <a:solidFill>
                  <a:srgbClr val="FF0000"/>
                </a:solidFill>
              </a:rPr>
              <a:t>设置为监视哨</a:t>
            </a:r>
          </a:p>
          <a:p>
            <a:pPr>
              <a:spcBef>
                <a:spcPct val="5000"/>
              </a:spcBef>
              <a:buFont typeface="Wingdings" pitchFamily="2" charset="2"/>
              <a:buNone/>
            </a:pPr>
            <a:r>
              <a:rPr lang="en-US" altLang="zh-CN" dirty="0">
                <a:solidFill>
                  <a:srgbClr val="FF0000"/>
                </a:solidFill>
              </a:rPr>
              <a:t>for( </a:t>
            </a:r>
            <a:r>
              <a:rPr lang="en-US" altLang="zh-CN" dirty="0" err="1">
                <a:solidFill>
                  <a:srgbClr val="FF0000"/>
                </a:solidFill>
              </a:rPr>
              <a:t>i</a:t>
            </a:r>
            <a:r>
              <a:rPr lang="en-US" altLang="zh-CN" dirty="0">
                <a:solidFill>
                  <a:srgbClr val="FF0000"/>
                </a:solidFill>
              </a:rPr>
              <a:t> = 0; </a:t>
            </a:r>
            <a:r>
              <a:rPr lang="en-US" altLang="zh-CN" dirty="0" err="1">
                <a:solidFill>
                  <a:srgbClr val="FF0000"/>
                </a:solidFill>
              </a:rPr>
              <a:t>L.data</a:t>
            </a:r>
            <a:r>
              <a:rPr lang="en-US" altLang="zh-CN" dirty="0">
                <a:solidFill>
                  <a:srgbClr val="FF0000"/>
                </a:solidFill>
              </a:rPr>
              <a:t>[</a:t>
            </a:r>
            <a:r>
              <a:rPr lang="en-US" altLang="zh-CN" dirty="0" err="1">
                <a:solidFill>
                  <a:srgbClr val="FF0000"/>
                </a:solidFill>
              </a:rPr>
              <a:t>i</a:t>
            </a:r>
            <a:r>
              <a:rPr lang="en-US" altLang="zh-CN" dirty="0">
                <a:solidFill>
                  <a:srgbClr val="FF0000"/>
                </a:solidFill>
              </a:rPr>
              <a:t>]!= x; </a:t>
            </a:r>
            <a:r>
              <a:rPr lang="en-US" altLang="zh-CN" dirty="0" err="1">
                <a:solidFill>
                  <a:srgbClr val="FF0000"/>
                </a:solidFill>
              </a:rPr>
              <a:t>i</a:t>
            </a:r>
            <a:r>
              <a:rPr lang="en-US" altLang="zh-CN" dirty="0">
                <a:solidFill>
                  <a:srgbClr val="FF0000"/>
                </a:solidFill>
              </a:rPr>
              <a:t>++);//</a:t>
            </a:r>
            <a:r>
              <a:rPr lang="zh-CN" altLang="en-US" dirty="0">
                <a:solidFill>
                  <a:srgbClr val="FF0000"/>
                </a:solidFill>
              </a:rPr>
              <a:t>从前向后顺序查找</a:t>
            </a:r>
          </a:p>
          <a:p>
            <a:pPr eaLnBrk="1" hangingPunct="1">
              <a:spcBef>
                <a:spcPct val="5000"/>
              </a:spcBef>
              <a:buFont typeface="Wingdings" pitchFamily="2" charset="2"/>
              <a:buNone/>
            </a:pPr>
            <a:r>
              <a:rPr lang="en-US" altLang="zh-CN" dirty="0"/>
              <a:t>if (</a:t>
            </a:r>
            <a:r>
              <a:rPr lang="en-US" altLang="zh-CN" dirty="0" err="1"/>
              <a:t>i</a:t>
            </a:r>
            <a:r>
              <a:rPr lang="en-US" altLang="zh-CN" dirty="0"/>
              <a:t> &gt;= n) return -1;</a:t>
            </a:r>
          </a:p>
          <a:p>
            <a:pPr eaLnBrk="1" hangingPunct="1">
              <a:spcBef>
                <a:spcPct val="5000"/>
              </a:spcBef>
              <a:buFont typeface="Wingdings" pitchFamily="2" charset="2"/>
              <a:buNone/>
            </a:pPr>
            <a:r>
              <a:rPr lang="en-US" altLang="zh-CN" dirty="0"/>
              <a:t>else return </a:t>
            </a:r>
            <a:r>
              <a:rPr lang="en-US" altLang="zh-CN" dirty="0" err="1"/>
              <a:t>i</a:t>
            </a:r>
            <a:r>
              <a:rPr lang="en-US" altLang="zh-CN" dirty="0"/>
              <a:t>;</a:t>
            </a:r>
          </a:p>
        </p:txBody>
      </p:sp>
      <p:sp>
        <p:nvSpPr>
          <p:cNvPr id="7" name="AutoShape 8"/>
          <p:cNvSpPr>
            <a:spLocks noChangeArrowheads="1"/>
          </p:cNvSpPr>
          <p:nvPr/>
        </p:nvSpPr>
        <p:spPr bwMode="auto">
          <a:xfrm>
            <a:off x="5436096" y="4660852"/>
            <a:ext cx="1871663" cy="628650"/>
          </a:xfrm>
          <a:prstGeom prst="wedgeRectCallout">
            <a:avLst>
              <a:gd name="adj1" fmla="val -81681"/>
              <a:gd name="adj2" fmla="val -137444"/>
            </a:avLst>
          </a:prstGeom>
          <a:solidFill>
            <a:schemeClr val="accent1">
              <a:lumMod val="20000"/>
              <a:lumOff val="80000"/>
            </a:schemeClr>
          </a:solidFill>
          <a:ln w="9525" algn="ctr">
            <a:solidFill>
              <a:schemeClr val="hlink"/>
            </a:solidFill>
            <a:miter lim="800000"/>
            <a:headEnd/>
            <a:tailEnd/>
          </a:ln>
        </p:spPr>
        <p:txBody>
          <a:bodyPr/>
          <a:lstStyle/>
          <a:p>
            <a:pPr algn="ctr"/>
            <a:r>
              <a:rPr lang="zh-CN" altLang="en-US" dirty="0"/>
              <a:t>一次比较</a:t>
            </a:r>
          </a:p>
        </p:txBody>
      </p:sp>
    </p:spTree>
    <p:extLst>
      <p:ext uri="{BB962C8B-B14F-4D97-AF65-F5344CB8AC3E}">
        <p14:creationId xmlns:p14="http://schemas.microsoft.com/office/powerpoint/2010/main" val="214262686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7"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eaLnBrk="1" hangingPunct="1">
              <a:defRPr/>
            </a:pPr>
            <a:r>
              <a:rPr lang="en-US" altLang="zh-CN">
                <a:solidFill>
                  <a:srgbClr val="A50021"/>
                </a:solidFill>
              </a:rPr>
              <a:t>B-</a:t>
            </a:r>
            <a:r>
              <a:rPr lang="zh-CN" altLang="en-US">
                <a:solidFill>
                  <a:srgbClr val="A50021"/>
                </a:solidFill>
              </a:rPr>
              <a:t>树</a:t>
            </a:r>
            <a:r>
              <a:rPr lang="en-US" altLang="zh-CN">
                <a:solidFill>
                  <a:srgbClr val="A50021"/>
                </a:solidFill>
              </a:rPr>
              <a:t>B+</a:t>
            </a:r>
            <a:r>
              <a:rPr lang="zh-CN" altLang="en-US">
                <a:solidFill>
                  <a:srgbClr val="A50021"/>
                </a:solidFill>
              </a:rPr>
              <a:t>树在索引文件中的应用</a:t>
            </a:r>
          </a:p>
        </p:txBody>
      </p:sp>
      <p:sp>
        <p:nvSpPr>
          <p:cNvPr id="109572" name="Rectangle 3"/>
          <p:cNvSpPr>
            <a:spLocks noGrp="1" noChangeArrowheads="1"/>
          </p:cNvSpPr>
          <p:nvPr>
            <p:ph idx="1"/>
          </p:nvPr>
        </p:nvSpPr>
        <p:spPr/>
        <p:txBody>
          <a:bodyPr/>
          <a:lstStyle/>
          <a:p>
            <a:pPr eaLnBrk="1" hangingPunct="1">
              <a:lnSpc>
                <a:spcPct val="110000"/>
              </a:lnSpc>
              <a:spcBef>
                <a:spcPct val="0"/>
              </a:spcBef>
            </a:pPr>
            <a:r>
              <a:rPr lang="en-US" altLang="zh-CN"/>
              <a:t>B-</a:t>
            </a:r>
            <a:r>
              <a:rPr lang="zh-CN" altLang="en-US"/>
              <a:t>树在索引文件中的应用</a:t>
            </a:r>
          </a:p>
          <a:p>
            <a:pPr eaLnBrk="1" hangingPunct="1">
              <a:lnSpc>
                <a:spcPct val="110000"/>
              </a:lnSpc>
              <a:spcBef>
                <a:spcPct val="0"/>
              </a:spcBef>
            </a:pPr>
            <a:r>
              <a:rPr lang="en-US" altLang="zh-CN" sz="2400"/>
              <a:t>1</a:t>
            </a:r>
            <a:r>
              <a:rPr lang="zh-CN" altLang="en-US" sz="2400"/>
              <a:t>、</a:t>
            </a:r>
            <a:r>
              <a:rPr lang="en-US" altLang="zh-CN" sz="2400"/>
              <a:t>B-</a:t>
            </a:r>
            <a:r>
              <a:rPr lang="zh-CN" altLang="en-US" sz="2400"/>
              <a:t>树存储在外存中</a:t>
            </a:r>
          </a:p>
          <a:p>
            <a:pPr eaLnBrk="1" hangingPunct="1">
              <a:lnSpc>
                <a:spcPct val="110000"/>
              </a:lnSpc>
              <a:spcBef>
                <a:spcPct val="0"/>
              </a:spcBef>
            </a:pPr>
            <a:r>
              <a:rPr lang="en-US" altLang="zh-CN" sz="2400"/>
              <a:t>2</a:t>
            </a:r>
            <a:r>
              <a:rPr lang="zh-CN" altLang="en-US" sz="2400"/>
              <a:t>、</a:t>
            </a:r>
            <a:r>
              <a:rPr lang="en-US" altLang="zh-CN" sz="2400"/>
              <a:t>B-</a:t>
            </a:r>
            <a:r>
              <a:rPr lang="zh-CN" altLang="en-US" sz="2400"/>
              <a:t>树的每个结点存放在外存的一个页块上（因此</a:t>
            </a:r>
            <a:r>
              <a:rPr lang="en-US" altLang="zh-CN" sz="2400"/>
              <a:t>B</a:t>
            </a:r>
            <a:r>
              <a:rPr lang="zh-CN" altLang="en-US" sz="2400"/>
              <a:t>树的阶数一般取得较大）。</a:t>
            </a:r>
          </a:p>
        </p:txBody>
      </p:sp>
      <p:sp>
        <p:nvSpPr>
          <p:cNvPr id="34" name="灯片编号占位符 5"/>
          <p:cNvSpPr>
            <a:spLocks noGrp="1"/>
          </p:cNvSpPr>
          <p:nvPr>
            <p:ph type="sldNum" sz="quarter" idx="11"/>
          </p:nvPr>
        </p:nvSpPr>
        <p:spPr/>
        <p:txBody>
          <a:bodyPr/>
          <a:lstStyle/>
          <a:p>
            <a:pPr>
              <a:defRPr/>
            </a:pPr>
            <a:fld id="{D7A4A598-CCC7-446F-9392-988A127E6BBD}" type="slidenum">
              <a:rPr lang="en-US" altLang="zh-CN"/>
              <a:pPr>
                <a:defRPr/>
              </a:pPr>
              <a:t>140</a:t>
            </a:fld>
            <a:endParaRPr lang="en-US" altLang="zh-CN"/>
          </a:p>
        </p:txBody>
      </p:sp>
      <p:grpSp>
        <p:nvGrpSpPr>
          <p:cNvPr id="109573" name="Group 104"/>
          <p:cNvGrpSpPr>
            <a:grpSpLocks/>
          </p:cNvGrpSpPr>
          <p:nvPr/>
        </p:nvGrpSpPr>
        <p:grpSpPr bwMode="auto">
          <a:xfrm>
            <a:off x="1524000" y="2819400"/>
            <a:ext cx="5562600" cy="2819400"/>
            <a:chOff x="912" y="1920"/>
            <a:chExt cx="3504" cy="1776"/>
          </a:xfrm>
          <a:solidFill>
            <a:schemeClr val="accent1">
              <a:lumMod val="20000"/>
              <a:lumOff val="80000"/>
            </a:schemeClr>
          </a:solidFill>
        </p:grpSpPr>
        <p:sp>
          <p:nvSpPr>
            <p:cNvPr id="109574" name="Oval 69"/>
            <p:cNvSpPr>
              <a:spLocks noChangeArrowheads="1"/>
            </p:cNvSpPr>
            <p:nvPr/>
          </p:nvSpPr>
          <p:spPr bwMode="auto">
            <a:xfrm>
              <a:off x="2064" y="1920"/>
              <a:ext cx="624" cy="336"/>
            </a:xfrm>
            <a:prstGeom prst="ellipse">
              <a:avLst/>
            </a:prstGeom>
            <a:grpFill/>
            <a:ln w="19050">
              <a:solidFill>
                <a:schemeClr val="tx1"/>
              </a:solidFill>
              <a:round/>
              <a:headEnd/>
              <a:tailEnd/>
            </a:ln>
          </p:spPr>
          <p:txBody>
            <a:bodyPr wrap="none" anchor="ctr"/>
            <a:lstStyle/>
            <a:p>
              <a:pPr algn="ctr"/>
              <a:r>
                <a:rPr lang="en-US" altLang="zh-CN">
                  <a:ea typeface="宋体" charset="-122"/>
                </a:rPr>
                <a:t>45</a:t>
              </a:r>
              <a:endParaRPr lang="en-US" altLang="zh-CN">
                <a:ea typeface="宋体" charset="-122"/>
                <a:sym typeface="Symbol" pitchFamily="18" charset="2"/>
              </a:endParaRPr>
            </a:p>
          </p:txBody>
        </p:sp>
        <p:sp>
          <p:nvSpPr>
            <p:cNvPr id="109575" name="Line 70"/>
            <p:cNvSpPr>
              <a:spLocks noChangeShapeType="1"/>
            </p:cNvSpPr>
            <p:nvPr/>
          </p:nvSpPr>
          <p:spPr bwMode="auto">
            <a:xfrm>
              <a:off x="2544" y="2112"/>
              <a:ext cx="622" cy="483"/>
            </a:xfrm>
            <a:prstGeom prst="line">
              <a:avLst/>
            </a:prstGeom>
            <a:grpFill/>
            <a:ln w="38100">
              <a:solidFill>
                <a:schemeClr val="tx1"/>
              </a:solidFill>
              <a:round/>
              <a:headEnd/>
              <a:tailEnd/>
            </a:ln>
          </p:spPr>
          <p:txBody>
            <a:bodyPr>
              <a:spAutoFit/>
            </a:bodyPr>
            <a:lstStyle/>
            <a:p>
              <a:endParaRPr lang="zh-CN" altLang="en-US"/>
            </a:p>
          </p:txBody>
        </p:sp>
        <p:sp>
          <p:nvSpPr>
            <p:cNvPr id="109576" name="Line 71"/>
            <p:cNvSpPr>
              <a:spLocks noChangeShapeType="1"/>
            </p:cNvSpPr>
            <p:nvPr/>
          </p:nvSpPr>
          <p:spPr bwMode="auto">
            <a:xfrm flipH="1">
              <a:off x="1776" y="2112"/>
              <a:ext cx="432" cy="539"/>
            </a:xfrm>
            <a:prstGeom prst="line">
              <a:avLst/>
            </a:prstGeom>
            <a:grpFill/>
            <a:ln w="38100">
              <a:solidFill>
                <a:schemeClr val="tx1"/>
              </a:solidFill>
              <a:round/>
              <a:headEnd/>
              <a:tailEnd/>
            </a:ln>
          </p:spPr>
          <p:txBody>
            <a:bodyPr>
              <a:spAutoFit/>
            </a:bodyPr>
            <a:lstStyle/>
            <a:p>
              <a:endParaRPr lang="zh-CN" altLang="en-US"/>
            </a:p>
          </p:txBody>
        </p:sp>
        <p:sp>
          <p:nvSpPr>
            <p:cNvPr id="109577" name="Oval 72"/>
            <p:cNvSpPr>
              <a:spLocks noChangeArrowheads="1"/>
            </p:cNvSpPr>
            <p:nvPr/>
          </p:nvSpPr>
          <p:spPr bwMode="auto">
            <a:xfrm>
              <a:off x="1392" y="2544"/>
              <a:ext cx="624" cy="336"/>
            </a:xfrm>
            <a:prstGeom prst="ellipse">
              <a:avLst/>
            </a:prstGeom>
            <a:grpFill/>
            <a:ln w="19050">
              <a:solidFill>
                <a:schemeClr val="tx1"/>
              </a:solidFill>
              <a:round/>
              <a:headEnd/>
              <a:tailEnd/>
            </a:ln>
          </p:spPr>
          <p:txBody>
            <a:bodyPr wrap="none" anchor="ctr"/>
            <a:lstStyle/>
            <a:p>
              <a:pPr algn="ctr"/>
              <a:r>
                <a:rPr lang="en-US" altLang="zh-CN">
                  <a:ea typeface="宋体" charset="-122"/>
                </a:rPr>
                <a:t>24</a:t>
              </a:r>
            </a:p>
          </p:txBody>
        </p:sp>
        <p:sp>
          <p:nvSpPr>
            <p:cNvPr id="109578" name="Oval 73"/>
            <p:cNvSpPr>
              <a:spLocks noChangeArrowheads="1"/>
            </p:cNvSpPr>
            <p:nvPr/>
          </p:nvSpPr>
          <p:spPr bwMode="auto">
            <a:xfrm>
              <a:off x="2926" y="2504"/>
              <a:ext cx="866" cy="336"/>
            </a:xfrm>
            <a:prstGeom prst="ellipse">
              <a:avLst/>
            </a:prstGeom>
            <a:grpFill/>
            <a:ln w="19050">
              <a:solidFill>
                <a:schemeClr val="tx1"/>
              </a:solidFill>
              <a:round/>
              <a:headEnd/>
              <a:tailEnd/>
            </a:ln>
          </p:spPr>
          <p:txBody>
            <a:bodyPr wrap="none" anchor="ctr"/>
            <a:lstStyle/>
            <a:p>
              <a:pPr algn="ctr"/>
              <a:r>
                <a:rPr lang="en-US" altLang="zh-CN">
                  <a:ea typeface="宋体" charset="-122"/>
                </a:rPr>
                <a:t>53 90</a:t>
              </a:r>
            </a:p>
          </p:txBody>
        </p:sp>
        <p:sp>
          <p:nvSpPr>
            <p:cNvPr id="109579" name="Line 74"/>
            <p:cNvSpPr>
              <a:spLocks noChangeShapeType="1"/>
            </p:cNvSpPr>
            <p:nvPr/>
          </p:nvSpPr>
          <p:spPr bwMode="auto">
            <a:xfrm flipH="1">
              <a:off x="1392" y="2736"/>
              <a:ext cx="144" cy="585"/>
            </a:xfrm>
            <a:prstGeom prst="line">
              <a:avLst/>
            </a:prstGeom>
            <a:grpFill/>
            <a:ln w="38100">
              <a:solidFill>
                <a:schemeClr val="tx1"/>
              </a:solidFill>
              <a:round/>
              <a:headEnd/>
              <a:tailEnd/>
            </a:ln>
          </p:spPr>
          <p:txBody>
            <a:bodyPr>
              <a:spAutoFit/>
            </a:bodyPr>
            <a:lstStyle/>
            <a:p>
              <a:endParaRPr lang="zh-CN" altLang="en-US"/>
            </a:p>
          </p:txBody>
        </p:sp>
        <p:sp>
          <p:nvSpPr>
            <p:cNvPr id="109580" name="Oval 75"/>
            <p:cNvSpPr>
              <a:spLocks noChangeArrowheads="1"/>
            </p:cNvSpPr>
            <p:nvPr/>
          </p:nvSpPr>
          <p:spPr bwMode="auto">
            <a:xfrm>
              <a:off x="912" y="3230"/>
              <a:ext cx="742" cy="336"/>
            </a:xfrm>
            <a:prstGeom prst="ellipse">
              <a:avLst/>
            </a:prstGeom>
            <a:grpFill/>
            <a:ln w="19050">
              <a:solidFill>
                <a:schemeClr val="tx1"/>
              </a:solidFill>
              <a:round/>
              <a:headEnd/>
              <a:tailEnd/>
            </a:ln>
          </p:spPr>
          <p:txBody>
            <a:bodyPr wrap="none" anchor="ctr"/>
            <a:lstStyle/>
            <a:p>
              <a:pPr algn="ctr"/>
              <a:r>
                <a:rPr lang="en-US" altLang="zh-CN">
                  <a:ea typeface="宋体" charset="-122"/>
                  <a:sym typeface="Symbol" pitchFamily="18" charset="2"/>
                </a:rPr>
                <a:t>3 12</a:t>
              </a:r>
            </a:p>
          </p:txBody>
        </p:sp>
        <p:sp>
          <p:nvSpPr>
            <p:cNvPr id="109581" name="Line 76"/>
            <p:cNvSpPr>
              <a:spLocks noChangeShapeType="1"/>
            </p:cNvSpPr>
            <p:nvPr/>
          </p:nvSpPr>
          <p:spPr bwMode="auto">
            <a:xfrm flipH="1">
              <a:off x="2592" y="2686"/>
              <a:ext cx="430" cy="578"/>
            </a:xfrm>
            <a:prstGeom prst="line">
              <a:avLst/>
            </a:prstGeom>
            <a:grpFill/>
            <a:ln w="38100">
              <a:solidFill>
                <a:schemeClr val="tx1"/>
              </a:solidFill>
              <a:round/>
              <a:headEnd/>
              <a:tailEnd/>
            </a:ln>
          </p:spPr>
          <p:txBody>
            <a:bodyPr>
              <a:spAutoFit/>
            </a:bodyPr>
            <a:lstStyle/>
            <a:p>
              <a:endParaRPr lang="zh-CN" altLang="en-US"/>
            </a:p>
          </p:txBody>
        </p:sp>
        <p:sp>
          <p:nvSpPr>
            <p:cNvPr id="109582" name="Line 77"/>
            <p:cNvSpPr>
              <a:spLocks noChangeShapeType="1"/>
            </p:cNvSpPr>
            <p:nvPr/>
          </p:nvSpPr>
          <p:spPr bwMode="auto">
            <a:xfrm>
              <a:off x="3648" y="2688"/>
              <a:ext cx="528" cy="720"/>
            </a:xfrm>
            <a:prstGeom prst="line">
              <a:avLst/>
            </a:prstGeom>
            <a:grpFill/>
            <a:ln w="38100">
              <a:solidFill>
                <a:schemeClr val="tx1"/>
              </a:solidFill>
              <a:round/>
              <a:headEnd/>
              <a:tailEnd/>
            </a:ln>
          </p:spPr>
          <p:txBody>
            <a:bodyPr>
              <a:spAutoFit/>
            </a:bodyPr>
            <a:lstStyle/>
            <a:p>
              <a:endParaRPr lang="zh-CN" altLang="en-US"/>
            </a:p>
          </p:txBody>
        </p:sp>
        <p:sp>
          <p:nvSpPr>
            <p:cNvPr id="109583" name="Line 78"/>
            <p:cNvSpPr>
              <a:spLocks noChangeShapeType="1"/>
            </p:cNvSpPr>
            <p:nvPr/>
          </p:nvSpPr>
          <p:spPr bwMode="auto">
            <a:xfrm>
              <a:off x="1872" y="2784"/>
              <a:ext cx="144" cy="528"/>
            </a:xfrm>
            <a:prstGeom prst="line">
              <a:avLst/>
            </a:prstGeom>
            <a:grpFill/>
            <a:ln w="38100">
              <a:solidFill>
                <a:schemeClr val="tx1"/>
              </a:solidFill>
              <a:round/>
              <a:headEnd/>
              <a:tailEnd/>
            </a:ln>
          </p:spPr>
          <p:txBody>
            <a:bodyPr>
              <a:spAutoFit/>
            </a:bodyPr>
            <a:lstStyle/>
            <a:p>
              <a:endParaRPr lang="zh-CN" altLang="en-US"/>
            </a:p>
          </p:txBody>
        </p:sp>
        <p:sp>
          <p:nvSpPr>
            <p:cNvPr id="109584" name="Oval 79"/>
            <p:cNvSpPr>
              <a:spLocks noChangeArrowheads="1"/>
            </p:cNvSpPr>
            <p:nvPr/>
          </p:nvSpPr>
          <p:spPr bwMode="auto">
            <a:xfrm>
              <a:off x="1688" y="3230"/>
              <a:ext cx="598" cy="336"/>
            </a:xfrm>
            <a:prstGeom prst="ellipse">
              <a:avLst/>
            </a:prstGeom>
            <a:grpFill/>
            <a:ln w="19050">
              <a:solidFill>
                <a:schemeClr val="tx1"/>
              </a:solidFill>
              <a:round/>
              <a:headEnd/>
              <a:tailEnd/>
            </a:ln>
          </p:spPr>
          <p:txBody>
            <a:bodyPr wrap="none" anchor="ctr"/>
            <a:lstStyle/>
            <a:p>
              <a:pPr algn="ctr"/>
              <a:r>
                <a:rPr lang="en-US" altLang="zh-CN">
                  <a:ea typeface="宋体" charset="-122"/>
                  <a:sym typeface="Symbol" pitchFamily="18" charset="2"/>
                </a:rPr>
                <a:t>37</a:t>
              </a:r>
            </a:p>
          </p:txBody>
        </p:sp>
        <p:sp>
          <p:nvSpPr>
            <p:cNvPr id="109585" name="Oval 80"/>
            <p:cNvSpPr>
              <a:spLocks noChangeArrowheads="1"/>
            </p:cNvSpPr>
            <p:nvPr/>
          </p:nvSpPr>
          <p:spPr bwMode="auto">
            <a:xfrm>
              <a:off x="2321" y="3230"/>
              <a:ext cx="598" cy="336"/>
            </a:xfrm>
            <a:prstGeom prst="ellipse">
              <a:avLst/>
            </a:prstGeom>
            <a:grpFill/>
            <a:ln w="19050">
              <a:solidFill>
                <a:schemeClr val="tx1"/>
              </a:solidFill>
              <a:round/>
              <a:headEnd/>
              <a:tailEnd/>
            </a:ln>
          </p:spPr>
          <p:txBody>
            <a:bodyPr wrap="none" anchor="ctr"/>
            <a:lstStyle/>
            <a:p>
              <a:pPr algn="ctr"/>
              <a:r>
                <a:rPr lang="en-US" altLang="zh-CN">
                  <a:ea typeface="宋体" charset="-122"/>
                  <a:sym typeface="Symbol" pitchFamily="18" charset="2"/>
                </a:rPr>
                <a:t>50</a:t>
              </a:r>
            </a:p>
          </p:txBody>
        </p:sp>
        <p:sp>
          <p:nvSpPr>
            <p:cNvPr id="109586" name="Oval 81"/>
            <p:cNvSpPr>
              <a:spLocks noChangeArrowheads="1"/>
            </p:cNvSpPr>
            <p:nvPr/>
          </p:nvSpPr>
          <p:spPr bwMode="auto">
            <a:xfrm>
              <a:off x="3818" y="3230"/>
              <a:ext cx="598" cy="336"/>
            </a:xfrm>
            <a:prstGeom prst="ellipse">
              <a:avLst/>
            </a:prstGeom>
            <a:grpFill/>
            <a:ln w="19050">
              <a:solidFill>
                <a:schemeClr val="tx1"/>
              </a:solidFill>
              <a:round/>
              <a:headEnd/>
              <a:tailEnd/>
            </a:ln>
          </p:spPr>
          <p:txBody>
            <a:bodyPr wrap="none" anchor="ctr"/>
            <a:lstStyle/>
            <a:p>
              <a:pPr algn="ctr"/>
              <a:r>
                <a:rPr lang="en-US" altLang="zh-CN">
                  <a:ea typeface="宋体" charset="-122"/>
                  <a:sym typeface="Symbol" pitchFamily="18" charset="2"/>
                </a:rPr>
                <a:t>100</a:t>
              </a:r>
            </a:p>
          </p:txBody>
        </p:sp>
        <p:sp>
          <p:nvSpPr>
            <p:cNvPr id="109587" name="Line 82"/>
            <p:cNvSpPr>
              <a:spLocks noChangeShapeType="1"/>
            </p:cNvSpPr>
            <p:nvPr/>
          </p:nvSpPr>
          <p:spPr bwMode="auto">
            <a:xfrm>
              <a:off x="3358" y="2688"/>
              <a:ext cx="2" cy="672"/>
            </a:xfrm>
            <a:prstGeom prst="line">
              <a:avLst/>
            </a:prstGeom>
            <a:grpFill/>
            <a:ln w="38100">
              <a:solidFill>
                <a:schemeClr val="tx1"/>
              </a:solidFill>
              <a:round/>
              <a:headEnd/>
              <a:tailEnd/>
            </a:ln>
          </p:spPr>
          <p:txBody>
            <a:bodyPr>
              <a:spAutoFit/>
            </a:bodyPr>
            <a:lstStyle/>
            <a:p>
              <a:endParaRPr lang="zh-CN" altLang="en-US"/>
            </a:p>
          </p:txBody>
        </p:sp>
        <p:sp>
          <p:nvSpPr>
            <p:cNvPr id="109588" name="Oval 83"/>
            <p:cNvSpPr>
              <a:spLocks noChangeArrowheads="1"/>
            </p:cNvSpPr>
            <p:nvPr/>
          </p:nvSpPr>
          <p:spPr bwMode="auto">
            <a:xfrm>
              <a:off x="2954" y="3230"/>
              <a:ext cx="829" cy="336"/>
            </a:xfrm>
            <a:prstGeom prst="ellipse">
              <a:avLst/>
            </a:prstGeom>
            <a:grpFill/>
            <a:ln w="19050">
              <a:solidFill>
                <a:schemeClr val="tx1"/>
              </a:solidFill>
              <a:round/>
              <a:headEnd/>
              <a:tailEnd/>
            </a:ln>
          </p:spPr>
          <p:txBody>
            <a:bodyPr wrap="none" anchor="ctr"/>
            <a:lstStyle/>
            <a:p>
              <a:pPr algn="ctr"/>
              <a:r>
                <a:rPr lang="en-US" altLang="zh-CN">
                  <a:ea typeface="宋体" charset="-122"/>
                </a:rPr>
                <a:t>61 70</a:t>
              </a:r>
            </a:p>
          </p:txBody>
        </p:sp>
        <p:sp>
          <p:nvSpPr>
            <p:cNvPr id="109589" name="Line 86"/>
            <p:cNvSpPr>
              <a:spLocks noChangeShapeType="1"/>
            </p:cNvSpPr>
            <p:nvPr/>
          </p:nvSpPr>
          <p:spPr bwMode="auto">
            <a:xfrm>
              <a:off x="3024"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0" name="Line 87"/>
            <p:cNvSpPr>
              <a:spLocks noChangeShapeType="1"/>
            </p:cNvSpPr>
            <p:nvPr/>
          </p:nvSpPr>
          <p:spPr bwMode="auto">
            <a:xfrm>
              <a:off x="3360"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1" name="Line 88"/>
            <p:cNvSpPr>
              <a:spLocks noChangeShapeType="1"/>
            </p:cNvSpPr>
            <p:nvPr/>
          </p:nvSpPr>
          <p:spPr bwMode="auto">
            <a:xfrm>
              <a:off x="3696"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2" name="Line 89"/>
            <p:cNvSpPr>
              <a:spLocks noChangeShapeType="1"/>
            </p:cNvSpPr>
            <p:nvPr/>
          </p:nvSpPr>
          <p:spPr bwMode="auto">
            <a:xfrm>
              <a:off x="1248"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3" name="Line 90"/>
            <p:cNvSpPr>
              <a:spLocks noChangeShapeType="1"/>
            </p:cNvSpPr>
            <p:nvPr/>
          </p:nvSpPr>
          <p:spPr bwMode="auto">
            <a:xfrm>
              <a:off x="1488"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4" name="Line 91"/>
            <p:cNvSpPr>
              <a:spLocks noChangeShapeType="1"/>
            </p:cNvSpPr>
            <p:nvPr/>
          </p:nvSpPr>
          <p:spPr bwMode="auto">
            <a:xfrm>
              <a:off x="1776"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5" name="Line 92"/>
            <p:cNvSpPr>
              <a:spLocks noChangeShapeType="1"/>
            </p:cNvSpPr>
            <p:nvPr/>
          </p:nvSpPr>
          <p:spPr bwMode="auto">
            <a:xfrm>
              <a:off x="2112"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6" name="Line 93"/>
            <p:cNvSpPr>
              <a:spLocks noChangeShapeType="1"/>
            </p:cNvSpPr>
            <p:nvPr/>
          </p:nvSpPr>
          <p:spPr bwMode="auto">
            <a:xfrm>
              <a:off x="3936"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7" name="Line 94"/>
            <p:cNvSpPr>
              <a:spLocks noChangeShapeType="1"/>
            </p:cNvSpPr>
            <p:nvPr/>
          </p:nvSpPr>
          <p:spPr bwMode="auto">
            <a:xfrm>
              <a:off x="4272"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8" name="Line 95"/>
            <p:cNvSpPr>
              <a:spLocks noChangeShapeType="1"/>
            </p:cNvSpPr>
            <p:nvPr/>
          </p:nvSpPr>
          <p:spPr bwMode="auto">
            <a:xfrm>
              <a:off x="1056"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599" name="Line 96"/>
            <p:cNvSpPr>
              <a:spLocks noChangeShapeType="1"/>
            </p:cNvSpPr>
            <p:nvPr/>
          </p:nvSpPr>
          <p:spPr bwMode="auto">
            <a:xfrm>
              <a:off x="2448"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sp>
          <p:nvSpPr>
            <p:cNvPr id="109600" name="Line 97"/>
            <p:cNvSpPr>
              <a:spLocks noChangeShapeType="1"/>
            </p:cNvSpPr>
            <p:nvPr/>
          </p:nvSpPr>
          <p:spPr bwMode="auto">
            <a:xfrm>
              <a:off x="2784" y="3456"/>
              <a:ext cx="0" cy="240"/>
            </a:xfrm>
            <a:prstGeom prst="line">
              <a:avLst/>
            </a:prstGeom>
            <a:grpFill/>
            <a:ln w="28575">
              <a:solidFill>
                <a:schemeClr val="tx1"/>
              </a:solidFill>
              <a:round/>
              <a:headEnd/>
              <a:tailEnd type="triangle" w="sm" len="med"/>
            </a:ln>
          </p:spPr>
          <p:txBody>
            <a:bodyPr>
              <a:spAutoFit/>
            </a:bodyPr>
            <a:lstStyle/>
            <a:p>
              <a:endParaRPr lang="zh-CN" altLang="en-US"/>
            </a:p>
          </p:txBody>
        </p:sp>
      </p:gr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2512" name="Rectangle 208"/>
          <p:cNvSpPr>
            <a:spLocks noGrp="1" noChangeArrowheads="1"/>
          </p:cNvSpPr>
          <p:nvPr>
            <p:ph type="title"/>
          </p:nvPr>
        </p:nvSpPr>
        <p:spPr/>
        <p:txBody>
          <a:bodyPr/>
          <a:lstStyle/>
          <a:p>
            <a:pPr eaLnBrk="1" hangingPunct="1">
              <a:defRPr/>
            </a:pPr>
            <a:r>
              <a:rPr lang="en-US" altLang="zh-CN"/>
              <a:t>B-</a:t>
            </a:r>
            <a:r>
              <a:rPr lang="zh-CN" altLang="en-US"/>
              <a:t>树在索引文件中的应用</a:t>
            </a:r>
          </a:p>
        </p:txBody>
      </p:sp>
      <p:sp>
        <p:nvSpPr>
          <p:cNvPr id="110596" name="Rectangle 209"/>
          <p:cNvSpPr>
            <a:spLocks noGrp="1" noChangeArrowheads="1"/>
          </p:cNvSpPr>
          <p:nvPr>
            <p:ph idx="1"/>
          </p:nvPr>
        </p:nvSpPr>
        <p:spPr/>
        <p:txBody>
          <a:bodyPr/>
          <a:lstStyle/>
          <a:p>
            <a:pPr eaLnBrk="1" hangingPunct="1">
              <a:lnSpc>
                <a:spcPct val="110000"/>
              </a:lnSpc>
              <a:spcBef>
                <a:spcPct val="0"/>
              </a:spcBef>
            </a:pPr>
            <a:r>
              <a:rPr lang="en-US" altLang="zh-CN" sz="2400" dirty="0"/>
              <a:t>3</a:t>
            </a:r>
            <a:r>
              <a:rPr lang="zh-CN" altLang="en-US" sz="2400" dirty="0"/>
              <a:t>、</a:t>
            </a:r>
            <a:r>
              <a:rPr lang="en-US" altLang="zh-CN" sz="2400" dirty="0"/>
              <a:t>B</a:t>
            </a:r>
            <a:r>
              <a:rPr lang="zh-CN" altLang="en-US" sz="2400" dirty="0"/>
              <a:t>树中任何结点内的一个关键字实际上是一个索引项</a:t>
            </a:r>
            <a:r>
              <a:rPr lang="en-US" altLang="zh-CN" sz="2400" dirty="0"/>
              <a:t>, </a:t>
            </a:r>
            <a:r>
              <a:rPr lang="zh-CN" altLang="en-US" sz="2400" dirty="0"/>
              <a:t>由一个关键字 </a:t>
            </a:r>
            <a:r>
              <a:rPr lang="en-US" altLang="zh-CN" sz="2400" dirty="0"/>
              <a:t>k </a:t>
            </a:r>
            <a:r>
              <a:rPr lang="zh-CN" altLang="en-US" sz="2400" dirty="0"/>
              <a:t>和一个指针 </a:t>
            </a:r>
            <a:r>
              <a:rPr lang="en-US" altLang="zh-CN" sz="2400" dirty="0"/>
              <a:t>q </a:t>
            </a:r>
            <a:r>
              <a:rPr lang="zh-CN" altLang="en-US" sz="2400" dirty="0"/>
              <a:t>组成二元组（</a:t>
            </a:r>
            <a:r>
              <a:rPr lang="en-US" altLang="zh-CN" sz="2400" dirty="0"/>
              <a:t>k, q</a:t>
            </a:r>
            <a:r>
              <a:rPr lang="zh-CN" altLang="en-US" sz="2400" dirty="0"/>
              <a:t>）。</a:t>
            </a:r>
            <a:r>
              <a:rPr lang="en-US" altLang="zh-CN" sz="2400" dirty="0"/>
              <a:t>q</a:t>
            </a:r>
            <a:r>
              <a:rPr lang="zh-CN" altLang="en-US" sz="2400" dirty="0"/>
              <a:t>是指向主文件页块（或主文件记录）的指针</a:t>
            </a:r>
          </a:p>
          <a:p>
            <a:pPr eaLnBrk="1" hangingPunct="1"/>
            <a:endParaRPr lang="en-US" altLang="zh-CN" dirty="0"/>
          </a:p>
        </p:txBody>
      </p:sp>
      <p:sp>
        <p:nvSpPr>
          <p:cNvPr id="142" name="灯片编号占位符 5"/>
          <p:cNvSpPr>
            <a:spLocks noGrp="1"/>
          </p:cNvSpPr>
          <p:nvPr>
            <p:ph type="sldNum" sz="quarter" idx="11"/>
          </p:nvPr>
        </p:nvSpPr>
        <p:spPr/>
        <p:txBody>
          <a:bodyPr/>
          <a:lstStyle/>
          <a:p>
            <a:pPr>
              <a:defRPr/>
            </a:pPr>
            <a:fld id="{07753C90-B0AD-4CCA-BE28-92666ADF6846}" type="slidenum">
              <a:rPr lang="en-US" altLang="zh-CN"/>
              <a:pPr>
                <a:defRPr/>
              </a:pPr>
              <a:t>141</a:t>
            </a:fld>
            <a:endParaRPr lang="en-US" altLang="zh-CN"/>
          </a:p>
        </p:txBody>
      </p:sp>
      <p:sp>
        <p:nvSpPr>
          <p:cNvPr id="110597" name="Oval 4"/>
          <p:cNvSpPr>
            <a:spLocks noChangeArrowheads="1"/>
          </p:cNvSpPr>
          <p:nvPr/>
        </p:nvSpPr>
        <p:spPr bwMode="auto">
          <a:xfrm>
            <a:off x="3352800" y="2438400"/>
            <a:ext cx="990600"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rPr>
              <a:t>45</a:t>
            </a:r>
            <a:endParaRPr lang="en-US" altLang="zh-CN">
              <a:ea typeface="宋体" charset="-122"/>
              <a:sym typeface="Symbol" pitchFamily="18" charset="2"/>
            </a:endParaRPr>
          </a:p>
        </p:txBody>
      </p:sp>
      <p:sp>
        <p:nvSpPr>
          <p:cNvPr id="110598" name="Line 5"/>
          <p:cNvSpPr>
            <a:spLocks noChangeShapeType="1"/>
          </p:cNvSpPr>
          <p:nvPr/>
        </p:nvSpPr>
        <p:spPr bwMode="auto">
          <a:xfrm>
            <a:off x="4114800" y="2743200"/>
            <a:ext cx="987425" cy="7667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599" name="Line 6"/>
          <p:cNvSpPr>
            <a:spLocks noChangeShapeType="1"/>
          </p:cNvSpPr>
          <p:nvPr/>
        </p:nvSpPr>
        <p:spPr bwMode="auto">
          <a:xfrm flipH="1">
            <a:off x="2895600" y="2743200"/>
            <a:ext cx="685800" cy="85566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00" name="Oval 7"/>
          <p:cNvSpPr>
            <a:spLocks noChangeArrowheads="1"/>
          </p:cNvSpPr>
          <p:nvPr/>
        </p:nvSpPr>
        <p:spPr bwMode="auto">
          <a:xfrm>
            <a:off x="2286000" y="3429000"/>
            <a:ext cx="990600"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rPr>
              <a:t>24</a:t>
            </a:r>
          </a:p>
        </p:txBody>
      </p:sp>
      <p:sp>
        <p:nvSpPr>
          <p:cNvPr id="110601" name="Oval 8"/>
          <p:cNvSpPr>
            <a:spLocks noChangeArrowheads="1"/>
          </p:cNvSpPr>
          <p:nvPr/>
        </p:nvSpPr>
        <p:spPr bwMode="auto">
          <a:xfrm>
            <a:off x="4721225" y="3365500"/>
            <a:ext cx="1374775"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dirty="0">
                <a:ea typeface="宋体" charset="-122"/>
              </a:rPr>
              <a:t>53 90</a:t>
            </a:r>
          </a:p>
        </p:txBody>
      </p:sp>
      <p:sp>
        <p:nvSpPr>
          <p:cNvPr id="110602" name="Line 9"/>
          <p:cNvSpPr>
            <a:spLocks noChangeShapeType="1"/>
          </p:cNvSpPr>
          <p:nvPr/>
        </p:nvSpPr>
        <p:spPr bwMode="auto">
          <a:xfrm flipH="1">
            <a:off x="2057400" y="3733800"/>
            <a:ext cx="457200" cy="914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03" name="Oval 10"/>
          <p:cNvSpPr>
            <a:spLocks noChangeArrowheads="1"/>
          </p:cNvSpPr>
          <p:nvPr/>
        </p:nvSpPr>
        <p:spPr bwMode="auto">
          <a:xfrm>
            <a:off x="1524000" y="4518025"/>
            <a:ext cx="1177925"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sym typeface="Symbol" pitchFamily="18" charset="2"/>
              </a:rPr>
              <a:t>3 12</a:t>
            </a:r>
          </a:p>
        </p:txBody>
      </p:sp>
      <p:sp>
        <p:nvSpPr>
          <p:cNvPr id="110604" name="Line 11"/>
          <p:cNvSpPr>
            <a:spLocks noChangeShapeType="1"/>
          </p:cNvSpPr>
          <p:nvPr/>
        </p:nvSpPr>
        <p:spPr bwMode="auto">
          <a:xfrm flipH="1">
            <a:off x="4191000" y="3654425"/>
            <a:ext cx="682625" cy="91757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05" name="Line 12"/>
          <p:cNvSpPr>
            <a:spLocks noChangeShapeType="1"/>
          </p:cNvSpPr>
          <p:nvPr/>
        </p:nvSpPr>
        <p:spPr bwMode="auto">
          <a:xfrm>
            <a:off x="5867400" y="3657600"/>
            <a:ext cx="838200" cy="1143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06" name="Line 13"/>
          <p:cNvSpPr>
            <a:spLocks noChangeShapeType="1"/>
          </p:cNvSpPr>
          <p:nvPr/>
        </p:nvSpPr>
        <p:spPr bwMode="auto">
          <a:xfrm>
            <a:off x="3048000" y="3810000"/>
            <a:ext cx="228600" cy="8382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07" name="Oval 14"/>
          <p:cNvSpPr>
            <a:spLocks noChangeArrowheads="1"/>
          </p:cNvSpPr>
          <p:nvPr/>
        </p:nvSpPr>
        <p:spPr bwMode="auto">
          <a:xfrm>
            <a:off x="2755900" y="4518025"/>
            <a:ext cx="949325"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sym typeface="Symbol" pitchFamily="18" charset="2"/>
              </a:rPr>
              <a:t>37</a:t>
            </a:r>
          </a:p>
        </p:txBody>
      </p:sp>
      <p:sp>
        <p:nvSpPr>
          <p:cNvPr id="110608" name="Oval 15"/>
          <p:cNvSpPr>
            <a:spLocks noChangeArrowheads="1"/>
          </p:cNvSpPr>
          <p:nvPr/>
        </p:nvSpPr>
        <p:spPr bwMode="auto">
          <a:xfrm>
            <a:off x="3760788" y="4518025"/>
            <a:ext cx="949325"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sym typeface="Symbol" pitchFamily="18" charset="2"/>
              </a:rPr>
              <a:t>50</a:t>
            </a:r>
          </a:p>
        </p:txBody>
      </p:sp>
      <p:sp>
        <p:nvSpPr>
          <p:cNvPr id="110609" name="Oval 16"/>
          <p:cNvSpPr>
            <a:spLocks noChangeArrowheads="1"/>
          </p:cNvSpPr>
          <p:nvPr/>
        </p:nvSpPr>
        <p:spPr bwMode="auto">
          <a:xfrm>
            <a:off x="6137275" y="4518025"/>
            <a:ext cx="949325"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sym typeface="Symbol" pitchFamily="18" charset="2"/>
              </a:rPr>
              <a:t>100</a:t>
            </a:r>
          </a:p>
        </p:txBody>
      </p:sp>
      <p:sp>
        <p:nvSpPr>
          <p:cNvPr id="110610" name="Line 17"/>
          <p:cNvSpPr>
            <a:spLocks noChangeShapeType="1"/>
          </p:cNvSpPr>
          <p:nvPr/>
        </p:nvSpPr>
        <p:spPr bwMode="auto">
          <a:xfrm>
            <a:off x="5407025" y="3657600"/>
            <a:ext cx="3175"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1" name="Oval 18"/>
          <p:cNvSpPr>
            <a:spLocks noChangeArrowheads="1"/>
          </p:cNvSpPr>
          <p:nvPr/>
        </p:nvSpPr>
        <p:spPr bwMode="auto">
          <a:xfrm>
            <a:off x="4765675" y="4518025"/>
            <a:ext cx="1316038" cy="533400"/>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a:ea typeface="宋体" charset="-122"/>
              </a:rPr>
              <a:t>61 70</a:t>
            </a:r>
          </a:p>
        </p:txBody>
      </p:sp>
      <p:sp>
        <p:nvSpPr>
          <p:cNvPr id="110612" name="Line 21"/>
          <p:cNvSpPr>
            <a:spLocks noChangeShapeType="1"/>
          </p:cNvSpPr>
          <p:nvPr/>
        </p:nvSpPr>
        <p:spPr bwMode="auto">
          <a:xfrm>
            <a:off x="48768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3" name="Line 22"/>
          <p:cNvSpPr>
            <a:spLocks noChangeShapeType="1"/>
          </p:cNvSpPr>
          <p:nvPr/>
        </p:nvSpPr>
        <p:spPr bwMode="auto">
          <a:xfrm>
            <a:off x="54102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4" name="Line 23"/>
          <p:cNvSpPr>
            <a:spLocks noChangeShapeType="1"/>
          </p:cNvSpPr>
          <p:nvPr/>
        </p:nvSpPr>
        <p:spPr bwMode="auto">
          <a:xfrm>
            <a:off x="5943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5" name="Line 26"/>
          <p:cNvSpPr>
            <a:spLocks noChangeShapeType="1"/>
          </p:cNvSpPr>
          <p:nvPr/>
        </p:nvSpPr>
        <p:spPr bwMode="auto">
          <a:xfrm>
            <a:off x="2895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6" name="Line 27"/>
          <p:cNvSpPr>
            <a:spLocks noChangeShapeType="1"/>
          </p:cNvSpPr>
          <p:nvPr/>
        </p:nvSpPr>
        <p:spPr bwMode="auto">
          <a:xfrm>
            <a:off x="34290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7" name="Line 28"/>
          <p:cNvSpPr>
            <a:spLocks noChangeShapeType="1"/>
          </p:cNvSpPr>
          <p:nvPr/>
        </p:nvSpPr>
        <p:spPr bwMode="auto">
          <a:xfrm>
            <a:off x="6324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8" name="Line 31"/>
          <p:cNvSpPr>
            <a:spLocks noChangeShapeType="1"/>
          </p:cNvSpPr>
          <p:nvPr/>
        </p:nvSpPr>
        <p:spPr bwMode="auto">
          <a:xfrm>
            <a:off x="3962400" y="48006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19" name="Line 32"/>
          <p:cNvSpPr>
            <a:spLocks noChangeShapeType="1"/>
          </p:cNvSpPr>
          <p:nvPr/>
        </p:nvSpPr>
        <p:spPr bwMode="auto">
          <a:xfrm>
            <a:off x="4495800" y="48006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20" name="Rectangle 162"/>
          <p:cNvSpPr>
            <a:spLocks noChangeArrowheads="1"/>
          </p:cNvSpPr>
          <p:nvPr/>
        </p:nvSpPr>
        <p:spPr bwMode="auto">
          <a:xfrm>
            <a:off x="80613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1" name="Rectangle 160"/>
          <p:cNvSpPr>
            <a:spLocks noChangeArrowheads="1"/>
          </p:cNvSpPr>
          <p:nvPr/>
        </p:nvSpPr>
        <p:spPr bwMode="auto">
          <a:xfrm>
            <a:off x="83058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2" name="Rectangle 158"/>
          <p:cNvSpPr>
            <a:spLocks noChangeArrowheads="1"/>
          </p:cNvSpPr>
          <p:nvPr/>
        </p:nvSpPr>
        <p:spPr bwMode="auto">
          <a:xfrm>
            <a:off x="85502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3" name="Rectangle 155"/>
          <p:cNvSpPr>
            <a:spLocks noChangeArrowheads="1"/>
          </p:cNvSpPr>
          <p:nvPr/>
        </p:nvSpPr>
        <p:spPr bwMode="auto">
          <a:xfrm>
            <a:off x="73279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4" name="Rectangle 153"/>
          <p:cNvSpPr>
            <a:spLocks noChangeArrowheads="1"/>
          </p:cNvSpPr>
          <p:nvPr/>
        </p:nvSpPr>
        <p:spPr bwMode="auto">
          <a:xfrm>
            <a:off x="75723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5" name="Rectangle 151"/>
          <p:cNvSpPr>
            <a:spLocks noChangeArrowheads="1"/>
          </p:cNvSpPr>
          <p:nvPr/>
        </p:nvSpPr>
        <p:spPr bwMode="auto">
          <a:xfrm>
            <a:off x="78168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6" name="Rectangle 148"/>
          <p:cNvSpPr>
            <a:spLocks noChangeArrowheads="1"/>
          </p:cNvSpPr>
          <p:nvPr/>
        </p:nvSpPr>
        <p:spPr bwMode="auto">
          <a:xfrm>
            <a:off x="6592888"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7" name="Rectangle 146"/>
          <p:cNvSpPr>
            <a:spLocks noChangeArrowheads="1"/>
          </p:cNvSpPr>
          <p:nvPr/>
        </p:nvSpPr>
        <p:spPr bwMode="auto">
          <a:xfrm>
            <a:off x="6837363" y="5943600"/>
            <a:ext cx="2460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8" name="Rectangle 144"/>
          <p:cNvSpPr>
            <a:spLocks noChangeArrowheads="1"/>
          </p:cNvSpPr>
          <p:nvPr/>
        </p:nvSpPr>
        <p:spPr bwMode="auto">
          <a:xfrm>
            <a:off x="70834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29" name="Rectangle 141"/>
          <p:cNvSpPr>
            <a:spLocks noChangeArrowheads="1"/>
          </p:cNvSpPr>
          <p:nvPr/>
        </p:nvSpPr>
        <p:spPr bwMode="auto">
          <a:xfrm>
            <a:off x="2286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0" name="Rectangle 139"/>
          <p:cNvSpPr>
            <a:spLocks noChangeArrowheads="1"/>
          </p:cNvSpPr>
          <p:nvPr/>
        </p:nvSpPr>
        <p:spPr bwMode="auto">
          <a:xfrm>
            <a:off x="4730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1" name="Rectangle 137"/>
          <p:cNvSpPr>
            <a:spLocks noChangeArrowheads="1"/>
          </p:cNvSpPr>
          <p:nvPr/>
        </p:nvSpPr>
        <p:spPr bwMode="auto">
          <a:xfrm>
            <a:off x="7175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2" name="Rectangle 134"/>
          <p:cNvSpPr>
            <a:spLocks noChangeArrowheads="1"/>
          </p:cNvSpPr>
          <p:nvPr/>
        </p:nvSpPr>
        <p:spPr bwMode="auto">
          <a:xfrm>
            <a:off x="5859463"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3" name="Rectangle 132"/>
          <p:cNvSpPr>
            <a:spLocks noChangeArrowheads="1"/>
          </p:cNvSpPr>
          <p:nvPr/>
        </p:nvSpPr>
        <p:spPr bwMode="auto">
          <a:xfrm>
            <a:off x="6103938"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4" name="Rectangle 130"/>
          <p:cNvSpPr>
            <a:spLocks noChangeArrowheads="1"/>
          </p:cNvSpPr>
          <p:nvPr/>
        </p:nvSpPr>
        <p:spPr bwMode="auto">
          <a:xfrm>
            <a:off x="6348413"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5" name="Rectangle 127"/>
          <p:cNvSpPr>
            <a:spLocks noChangeArrowheads="1"/>
          </p:cNvSpPr>
          <p:nvPr/>
        </p:nvSpPr>
        <p:spPr bwMode="auto">
          <a:xfrm>
            <a:off x="51244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6" name="Rectangle 125"/>
          <p:cNvSpPr>
            <a:spLocks noChangeArrowheads="1"/>
          </p:cNvSpPr>
          <p:nvPr/>
        </p:nvSpPr>
        <p:spPr bwMode="auto">
          <a:xfrm>
            <a:off x="53689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7" name="Rectangle 123"/>
          <p:cNvSpPr>
            <a:spLocks noChangeArrowheads="1"/>
          </p:cNvSpPr>
          <p:nvPr/>
        </p:nvSpPr>
        <p:spPr bwMode="auto">
          <a:xfrm>
            <a:off x="5613400" y="5943600"/>
            <a:ext cx="246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8" name="Rectangle 120"/>
          <p:cNvSpPr>
            <a:spLocks noChangeArrowheads="1"/>
          </p:cNvSpPr>
          <p:nvPr/>
        </p:nvSpPr>
        <p:spPr bwMode="auto">
          <a:xfrm>
            <a:off x="43910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39" name="Rectangle 118"/>
          <p:cNvSpPr>
            <a:spLocks noChangeArrowheads="1"/>
          </p:cNvSpPr>
          <p:nvPr/>
        </p:nvSpPr>
        <p:spPr bwMode="auto">
          <a:xfrm>
            <a:off x="46355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0" name="Rectangle 116"/>
          <p:cNvSpPr>
            <a:spLocks noChangeArrowheads="1"/>
          </p:cNvSpPr>
          <p:nvPr/>
        </p:nvSpPr>
        <p:spPr bwMode="auto">
          <a:xfrm>
            <a:off x="48799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1" name="Rectangle 113"/>
          <p:cNvSpPr>
            <a:spLocks noChangeArrowheads="1"/>
          </p:cNvSpPr>
          <p:nvPr/>
        </p:nvSpPr>
        <p:spPr bwMode="auto">
          <a:xfrm>
            <a:off x="3656013"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2" name="Rectangle 111"/>
          <p:cNvSpPr>
            <a:spLocks noChangeArrowheads="1"/>
          </p:cNvSpPr>
          <p:nvPr/>
        </p:nvSpPr>
        <p:spPr bwMode="auto">
          <a:xfrm>
            <a:off x="3900488"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3" name="Rectangle 109"/>
          <p:cNvSpPr>
            <a:spLocks noChangeArrowheads="1"/>
          </p:cNvSpPr>
          <p:nvPr/>
        </p:nvSpPr>
        <p:spPr bwMode="auto">
          <a:xfrm>
            <a:off x="4144963" y="5943600"/>
            <a:ext cx="2460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4" name="Rectangle 106"/>
          <p:cNvSpPr>
            <a:spLocks noChangeArrowheads="1"/>
          </p:cNvSpPr>
          <p:nvPr/>
        </p:nvSpPr>
        <p:spPr bwMode="auto">
          <a:xfrm>
            <a:off x="29210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5" name="Rectangle 104"/>
          <p:cNvSpPr>
            <a:spLocks noChangeArrowheads="1"/>
          </p:cNvSpPr>
          <p:nvPr/>
        </p:nvSpPr>
        <p:spPr bwMode="auto">
          <a:xfrm>
            <a:off x="31654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6" name="Rectangle 102"/>
          <p:cNvSpPr>
            <a:spLocks noChangeArrowheads="1"/>
          </p:cNvSpPr>
          <p:nvPr/>
        </p:nvSpPr>
        <p:spPr bwMode="auto">
          <a:xfrm>
            <a:off x="3409950" y="5943600"/>
            <a:ext cx="246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7" name="Rectangle 99"/>
          <p:cNvSpPr>
            <a:spLocks noChangeArrowheads="1"/>
          </p:cNvSpPr>
          <p:nvPr/>
        </p:nvSpPr>
        <p:spPr bwMode="auto">
          <a:xfrm>
            <a:off x="24320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8" name="Rectangle 96"/>
          <p:cNvSpPr>
            <a:spLocks noChangeArrowheads="1"/>
          </p:cNvSpPr>
          <p:nvPr/>
        </p:nvSpPr>
        <p:spPr bwMode="auto">
          <a:xfrm>
            <a:off x="26765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49" name="Rectangle 93"/>
          <p:cNvSpPr>
            <a:spLocks noChangeArrowheads="1"/>
          </p:cNvSpPr>
          <p:nvPr/>
        </p:nvSpPr>
        <p:spPr bwMode="auto">
          <a:xfrm>
            <a:off x="218757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0" name="Rectangle 90"/>
          <p:cNvSpPr>
            <a:spLocks noChangeArrowheads="1"/>
          </p:cNvSpPr>
          <p:nvPr/>
        </p:nvSpPr>
        <p:spPr bwMode="auto">
          <a:xfrm>
            <a:off x="1452563" y="5943600"/>
            <a:ext cx="2460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1" name="Rectangle 80"/>
          <p:cNvSpPr>
            <a:spLocks noChangeArrowheads="1"/>
          </p:cNvSpPr>
          <p:nvPr/>
        </p:nvSpPr>
        <p:spPr bwMode="auto">
          <a:xfrm>
            <a:off x="879475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2" name="Rectangle 79"/>
          <p:cNvSpPr>
            <a:spLocks noChangeArrowheads="1"/>
          </p:cNvSpPr>
          <p:nvPr/>
        </p:nvSpPr>
        <p:spPr bwMode="auto">
          <a:xfrm>
            <a:off x="1943100"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3" name="Rectangle 78"/>
          <p:cNvSpPr>
            <a:spLocks noChangeArrowheads="1"/>
          </p:cNvSpPr>
          <p:nvPr/>
        </p:nvSpPr>
        <p:spPr bwMode="auto">
          <a:xfrm>
            <a:off x="16986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4" name="Rectangle 77"/>
          <p:cNvSpPr>
            <a:spLocks noChangeArrowheads="1"/>
          </p:cNvSpPr>
          <p:nvPr/>
        </p:nvSpPr>
        <p:spPr bwMode="auto">
          <a:xfrm>
            <a:off x="1206500" y="5943600"/>
            <a:ext cx="246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5" name="Rectangle 76"/>
          <p:cNvSpPr>
            <a:spLocks noChangeArrowheads="1"/>
          </p:cNvSpPr>
          <p:nvPr/>
        </p:nvSpPr>
        <p:spPr bwMode="auto">
          <a:xfrm>
            <a:off x="962025" y="5943600"/>
            <a:ext cx="244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0656" name="Line 81"/>
          <p:cNvSpPr>
            <a:spLocks noChangeShapeType="1"/>
          </p:cNvSpPr>
          <p:nvPr/>
        </p:nvSpPr>
        <p:spPr bwMode="auto">
          <a:xfrm>
            <a:off x="228600" y="5943600"/>
            <a:ext cx="88106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57" name="Line 82"/>
          <p:cNvSpPr>
            <a:spLocks noChangeShapeType="1"/>
          </p:cNvSpPr>
          <p:nvPr/>
        </p:nvSpPr>
        <p:spPr bwMode="auto">
          <a:xfrm>
            <a:off x="228600" y="6451600"/>
            <a:ext cx="88106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58" name="Line 83"/>
          <p:cNvSpPr>
            <a:spLocks noChangeShapeType="1"/>
          </p:cNvSpPr>
          <p:nvPr/>
        </p:nvSpPr>
        <p:spPr bwMode="auto">
          <a:xfrm>
            <a:off x="228600" y="5943600"/>
            <a:ext cx="0" cy="508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59" name="Line 84"/>
          <p:cNvSpPr>
            <a:spLocks noChangeShapeType="1"/>
          </p:cNvSpPr>
          <p:nvPr/>
        </p:nvSpPr>
        <p:spPr bwMode="auto">
          <a:xfrm>
            <a:off x="12065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0" name="Line 85"/>
          <p:cNvSpPr>
            <a:spLocks noChangeShapeType="1"/>
          </p:cNvSpPr>
          <p:nvPr/>
        </p:nvSpPr>
        <p:spPr bwMode="auto">
          <a:xfrm>
            <a:off x="14525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1" name="Line 86"/>
          <p:cNvSpPr>
            <a:spLocks noChangeShapeType="1"/>
          </p:cNvSpPr>
          <p:nvPr/>
        </p:nvSpPr>
        <p:spPr bwMode="auto">
          <a:xfrm>
            <a:off x="19431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2" name="Line 87"/>
          <p:cNvSpPr>
            <a:spLocks noChangeShapeType="1"/>
          </p:cNvSpPr>
          <p:nvPr/>
        </p:nvSpPr>
        <p:spPr bwMode="auto">
          <a:xfrm>
            <a:off x="21875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3" name="Line 88"/>
          <p:cNvSpPr>
            <a:spLocks noChangeShapeType="1"/>
          </p:cNvSpPr>
          <p:nvPr/>
        </p:nvSpPr>
        <p:spPr bwMode="auto">
          <a:xfrm>
            <a:off x="9039225" y="5943600"/>
            <a:ext cx="0" cy="508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4" name="Line 91"/>
          <p:cNvSpPr>
            <a:spLocks noChangeShapeType="1"/>
          </p:cNvSpPr>
          <p:nvPr/>
        </p:nvSpPr>
        <p:spPr bwMode="auto">
          <a:xfrm>
            <a:off x="16986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5" name="Line 94"/>
          <p:cNvSpPr>
            <a:spLocks noChangeShapeType="1"/>
          </p:cNvSpPr>
          <p:nvPr/>
        </p:nvSpPr>
        <p:spPr bwMode="auto">
          <a:xfrm>
            <a:off x="24320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6" name="Line 97"/>
          <p:cNvSpPr>
            <a:spLocks noChangeShapeType="1"/>
          </p:cNvSpPr>
          <p:nvPr/>
        </p:nvSpPr>
        <p:spPr bwMode="auto">
          <a:xfrm>
            <a:off x="29210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7" name="Line 100"/>
          <p:cNvSpPr>
            <a:spLocks noChangeShapeType="1"/>
          </p:cNvSpPr>
          <p:nvPr/>
        </p:nvSpPr>
        <p:spPr bwMode="auto">
          <a:xfrm>
            <a:off x="26765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8" name="Line 103"/>
          <p:cNvSpPr>
            <a:spLocks noChangeShapeType="1"/>
          </p:cNvSpPr>
          <p:nvPr/>
        </p:nvSpPr>
        <p:spPr bwMode="auto">
          <a:xfrm>
            <a:off x="365601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69" name="Line 105"/>
          <p:cNvSpPr>
            <a:spLocks noChangeShapeType="1"/>
          </p:cNvSpPr>
          <p:nvPr/>
        </p:nvSpPr>
        <p:spPr bwMode="auto">
          <a:xfrm>
            <a:off x="34099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0" name="Line 107"/>
          <p:cNvSpPr>
            <a:spLocks noChangeShapeType="1"/>
          </p:cNvSpPr>
          <p:nvPr/>
        </p:nvSpPr>
        <p:spPr bwMode="auto">
          <a:xfrm>
            <a:off x="31654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1" name="Line 110"/>
          <p:cNvSpPr>
            <a:spLocks noChangeShapeType="1"/>
          </p:cNvSpPr>
          <p:nvPr/>
        </p:nvSpPr>
        <p:spPr bwMode="auto">
          <a:xfrm>
            <a:off x="43910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2" name="Line 112"/>
          <p:cNvSpPr>
            <a:spLocks noChangeShapeType="1"/>
          </p:cNvSpPr>
          <p:nvPr/>
        </p:nvSpPr>
        <p:spPr bwMode="auto">
          <a:xfrm>
            <a:off x="41449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3" name="Line 114"/>
          <p:cNvSpPr>
            <a:spLocks noChangeShapeType="1"/>
          </p:cNvSpPr>
          <p:nvPr/>
        </p:nvSpPr>
        <p:spPr bwMode="auto">
          <a:xfrm>
            <a:off x="3900488"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4" name="Line 117"/>
          <p:cNvSpPr>
            <a:spLocks noChangeShapeType="1"/>
          </p:cNvSpPr>
          <p:nvPr/>
        </p:nvSpPr>
        <p:spPr bwMode="auto">
          <a:xfrm>
            <a:off x="51244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5" name="Line 119"/>
          <p:cNvSpPr>
            <a:spLocks noChangeShapeType="1"/>
          </p:cNvSpPr>
          <p:nvPr/>
        </p:nvSpPr>
        <p:spPr bwMode="auto">
          <a:xfrm>
            <a:off x="48799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6" name="Line 121"/>
          <p:cNvSpPr>
            <a:spLocks noChangeShapeType="1"/>
          </p:cNvSpPr>
          <p:nvPr/>
        </p:nvSpPr>
        <p:spPr bwMode="auto">
          <a:xfrm>
            <a:off x="46355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7" name="Line 124"/>
          <p:cNvSpPr>
            <a:spLocks noChangeShapeType="1"/>
          </p:cNvSpPr>
          <p:nvPr/>
        </p:nvSpPr>
        <p:spPr bwMode="auto">
          <a:xfrm>
            <a:off x="58594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8" name="Line 126"/>
          <p:cNvSpPr>
            <a:spLocks noChangeShapeType="1"/>
          </p:cNvSpPr>
          <p:nvPr/>
        </p:nvSpPr>
        <p:spPr bwMode="auto">
          <a:xfrm>
            <a:off x="56134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79" name="Line 128"/>
          <p:cNvSpPr>
            <a:spLocks noChangeShapeType="1"/>
          </p:cNvSpPr>
          <p:nvPr/>
        </p:nvSpPr>
        <p:spPr bwMode="auto">
          <a:xfrm>
            <a:off x="53689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0" name="Line 131"/>
          <p:cNvSpPr>
            <a:spLocks noChangeShapeType="1"/>
          </p:cNvSpPr>
          <p:nvPr/>
        </p:nvSpPr>
        <p:spPr bwMode="auto">
          <a:xfrm>
            <a:off x="6592888"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1" name="Line 133"/>
          <p:cNvSpPr>
            <a:spLocks noChangeShapeType="1"/>
          </p:cNvSpPr>
          <p:nvPr/>
        </p:nvSpPr>
        <p:spPr bwMode="auto">
          <a:xfrm>
            <a:off x="634841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2" name="Line 135"/>
          <p:cNvSpPr>
            <a:spLocks noChangeShapeType="1"/>
          </p:cNvSpPr>
          <p:nvPr/>
        </p:nvSpPr>
        <p:spPr bwMode="auto">
          <a:xfrm>
            <a:off x="6103938"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3" name="Line 138"/>
          <p:cNvSpPr>
            <a:spLocks noChangeShapeType="1"/>
          </p:cNvSpPr>
          <p:nvPr/>
        </p:nvSpPr>
        <p:spPr bwMode="auto">
          <a:xfrm>
            <a:off x="9620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4" name="Line 140"/>
          <p:cNvSpPr>
            <a:spLocks noChangeShapeType="1"/>
          </p:cNvSpPr>
          <p:nvPr/>
        </p:nvSpPr>
        <p:spPr bwMode="auto">
          <a:xfrm>
            <a:off x="7175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5" name="Line 142"/>
          <p:cNvSpPr>
            <a:spLocks noChangeShapeType="1"/>
          </p:cNvSpPr>
          <p:nvPr/>
        </p:nvSpPr>
        <p:spPr bwMode="auto">
          <a:xfrm>
            <a:off x="4730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6" name="Line 145"/>
          <p:cNvSpPr>
            <a:spLocks noChangeShapeType="1"/>
          </p:cNvSpPr>
          <p:nvPr/>
        </p:nvSpPr>
        <p:spPr bwMode="auto">
          <a:xfrm>
            <a:off x="73279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7" name="Line 147"/>
          <p:cNvSpPr>
            <a:spLocks noChangeShapeType="1"/>
          </p:cNvSpPr>
          <p:nvPr/>
        </p:nvSpPr>
        <p:spPr bwMode="auto">
          <a:xfrm>
            <a:off x="70834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8" name="Line 149"/>
          <p:cNvSpPr>
            <a:spLocks noChangeShapeType="1"/>
          </p:cNvSpPr>
          <p:nvPr/>
        </p:nvSpPr>
        <p:spPr bwMode="auto">
          <a:xfrm>
            <a:off x="6837363"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89" name="Line 152"/>
          <p:cNvSpPr>
            <a:spLocks noChangeShapeType="1"/>
          </p:cNvSpPr>
          <p:nvPr/>
        </p:nvSpPr>
        <p:spPr bwMode="auto">
          <a:xfrm>
            <a:off x="806132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0" name="Line 154"/>
          <p:cNvSpPr>
            <a:spLocks noChangeShapeType="1"/>
          </p:cNvSpPr>
          <p:nvPr/>
        </p:nvSpPr>
        <p:spPr bwMode="auto">
          <a:xfrm>
            <a:off x="78168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1" name="Line 156"/>
          <p:cNvSpPr>
            <a:spLocks noChangeShapeType="1"/>
          </p:cNvSpPr>
          <p:nvPr/>
        </p:nvSpPr>
        <p:spPr bwMode="auto">
          <a:xfrm>
            <a:off x="75723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2" name="Line 159"/>
          <p:cNvSpPr>
            <a:spLocks noChangeShapeType="1"/>
          </p:cNvSpPr>
          <p:nvPr/>
        </p:nvSpPr>
        <p:spPr bwMode="auto">
          <a:xfrm>
            <a:off x="879475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3" name="Line 161"/>
          <p:cNvSpPr>
            <a:spLocks noChangeShapeType="1"/>
          </p:cNvSpPr>
          <p:nvPr/>
        </p:nvSpPr>
        <p:spPr bwMode="auto">
          <a:xfrm>
            <a:off x="8550275"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4" name="Line 163"/>
          <p:cNvSpPr>
            <a:spLocks noChangeShapeType="1"/>
          </p:cNvSpPr>
          <p:nvPr/>
        </p:nvSpPr>
        <p:spPr bwMode="auto">
          <a:xfrm>
            <a:off x="8305800" y="594360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5" name="Line 166"/>
          <p:cNvSpPr>
            <a:spLocks noChangeShapeType="1"/>
          </p:cNvSpPr>
          <p:nvPr/>
        </p:nvSpPr>
        <p:spPr bwMode="auto">
          <a:xfrm>
            <a:off x="20574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6" name="Line 167"/>
          <p:cNvSpPr>
            <a:spLocks noChangeShapeType="1"/>
          </p:cNvSpPr>
          <p:nvPr/>
        </p:nvSpPr>
        <p:spPr bwMode="auto">
          <a:xfrm>
            <a:off x="2514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7" name="Line 168"/>
          <p:cNvSpPr>
            <a:spLocks noChangeShapeType="1"/>
          </p:cNvSpPr>
          <p:nvPr/>
        </p:nvSpPr>
        <p:spPr bwMode="auto">
          <a:xfrm>
            <a:off x="1752600" y="4876800"/>
            <a:ext cx="0" cy="381000"/>
          </a:xfrm>
          <a:prstGeom prst="line">
            <a:avLst/>
          </a:prstGeom>
          <a:noFill/>
          <a:ln w="28575">
            <a:solidFill>
              <a:schemeClr val="hlink"/>
            </a:solidFill>
            <a:round/>
            <a:headEn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98" name="Text Box 172"/>
          <p:cNvSpPr txBox="1">
            <a:spLocks noChangeArrowheads="1"/>
          </p:cNvSpPr>
          <p:nvPr/>
        </p:nvSpPr>
        <p:spPr bwMode="auto">
          <a:xfrm>
            <a:off x="685800" y="55626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3</a:t>
            </a:r>
          </a:p>
        </p:txBody>
      </p:sp>
      <p:sp>
        <p:nvSpPr>
          <p:cNvPr id="110699" name="Text Box 173"/>
          <p:cNvSpPr txBox="1">
            <a:spLocks noChangeArrowheads="1"/>
          </p:cNvSpPr>
          <p:nvPr/>
        </p:nvSpPr>
        <p:spPr bwMode="auto">
          <a:xfrm>
            <a:off x="13335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12</a:t>
            </a:r>
          </a:p>
        </p:txBody>
      </p:sp>
      <p:sp>
        <p:nvSpPr>
          <p:cNvPr id="110700" name="Text Box 174"/>
          <p:cNvSpPr txBox="1">
            <a:spLocks noChangeArrowheads="1"/>
          </p:cNvSpPr>
          <p:nvPr/>
        </p:nvSpPr>
        <p:spPr bwMode="auto">
          <a:xfrm>
            <a:off x="27432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37</a:t>
            </a:r>
          </a:p>
        </p:txBody>
      </p:sp>
      <p:sp>
        <p:nvSpPr>
          <p:cNvPr id="110701" name="Text Box 175"/>
          <p:cNvSpPr txBox="1">
            <a:spLocks noChangeArrowheads="1"/>
          </p:cNvSpPr>
          <p:nvPr/>
        </p:nvSpPr>
        <p:spPr bwMode="auto">
          <a:xfrm>
            <a:off x="35306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45</a:t>
            </a:r>
          </a:p>
        </p:txBody>
      </p:sp>
      <p:sp>
        <p:nvSpPr>
          <p:cNvPr id="110702" name="Text Box 176"/>
          <p:cNvSpPr txBox="1">
            <a:spLocks noChangeArrowheads="1"/>
          </p:cNvSpPr>
          <p:nvPr/>
        </p:nvSpPr>
        <p:spPr bwMode="auto">
          <a:xfrm>
            <a:off x="2057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24</a:t>
            </a:r>
          </a:p>
        </p:txBody>
      </p:sp>
      <p:sp>
        <p:nvSpPr>
          <p:cNvPr id="110703" name="Text Box 177"/>
          <p:cNvSpPr txBox="1">
            <a:spLocks noChangeArrowheads="1"/>
          </p:cNvSpPr>
          <p:nvPr/>
        </p:nvSpPr>
        <p:spPr bwMode="auto">
          <a:xfrm>
            <a:off x="45720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50</a:t>
            </a:r>
          </a:p>
        </p:txBody>
      </p:sp>
      <p:sp>
        <p:nvSpPr>
          <p:cNvPr id="110704" name="Text Box 178"/>
          <p:cNvSpPr txBox="1">
            <a:spLocks noChangeArrowheads="1"/>
          </p:cNvSpPr>
          <p:nvPr/>
        </p:nvSpPr>
        <p:spPr bwMode="auto">
          <a:xfrm>
            <a:off x="5257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53</a:t>
            </a:r>
          </a:p>
        </p:txBody>
      </p:sp>
      <p:sp>
        <p:nvSpPr>
          <p:cNvPr id="110705" name="Text Box 179"/>
          <p:cNvSpPr txBox="1">
            <a:spLocks noChangeArrowheads="1"/>
          </p:cNvSpPr>
          <p:nvPr/>
        </p:nvSpPr>
        <p:spPr bwMode="auto">
          <a:xfrm>
            <a:off x="5994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61</a:t>
            </a:r>
          </a:p>
        </p:txBody>
      </p:sp>
      <p:sp>
        <p:nvSpPr>
          <p:cNvPr id="110706" name="Text Box 180"/>
          <p:cNvSpPr txBox="1">
            <a:spLocks noChangeArrowheads="1"/>
          </p:cNvSpPr>
          <p:nvPr/>
        </p:nvSpPr>
        <p:spPr bwMode="auto">
          <a:xfrm>
            <a:off x="64770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70</a:t>
            </a:r>
          </a:p>
        </p:txBody>
      </p:sp>
      <p:sp>
        <p:nvSpPr>
          <p:cNvPr id="110707" name="Text Box 181"/>
          <p:cNvSpPr txBox="1">
            <a:spLocks noChangeArrowheads="1"/>
          </p:cNvSpPr>
          <p:nvPr/>
        </p:nvSpPr>
        <p:spPr bwMode="auto">
          <a:xfrm>
            <a:off x="74676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90</a:t>
            </a:r>
          </a:p>
        </p:txBody>
      </p:sp>
      <p:sp>
        <p:nvSpPr>
          <p:cNvPr id="110708" name="Text Box 182"/>
          <p:cNvSpPr txBox="1">
            <a:spLocks noChangeArrowheads="1"/>
          </p:cNvSpPr>
          <p:nvPr/>
        </p:nvSpPr>
        <p:spPr bwMode="auto">
          <a:xfrm>
            <a:off x="8305800" y="5562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100</a:t>
            </a:r>
          </a:p>
        </p:txBody>
      </p:sp>
      <p:sp>
        <p:nvSpPr>
          <p:cNvPr id="110709" name="Text Box 183"/>
          <p:cNvSpPr txBox="1">
            <a:spLocks noChangeArrowheads="1"/>
          </p:cNvSpPr>
          <p:nvPr/>
        </p:nvSpPr>
        <p:spPr bwMode="auto">
          <a:xfrm>
            <a:off x="914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0" name="Text Box 184"/>
          <p:cNvSpPr txBox="1">
            <a:spLocks noChangeArrowheads="1"/>
          </p:cNvSpPr>
          <p:nvPr/>
        </p:nvSpPr>
        <p:spPr bwMode="auto">
          <a:xfrm>
            <a:off x="1676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1" name="Text Box 185"/>
          <p:cNvSpPr txBox="1">
            <a:spLocks noChangeArrowheads="1"/>
          </p:cNvSpPr>
          <p:nvPr/>
        </p:nvSpPr>
        <p:spPr bwMode="auto">
          <a:xfrm>
            <a:off x="2438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2" name="Text Box 186"/>
          <p:cNvSpPr txBox="1">
            <a:spLocks noChangeArrowheads="1"/>
          </p:cNvSpPr>
          <p:nvPr/>
        </p:nvSpPr>
        <p:spPr bwMode="auto">
          <a:xfrm>
            <a:off x="31242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3" name="Text Box 187"/>
          <p:cNvSpPr txBox="1">
            <a:spLocks noChangeArrowheads="1"/>
          </p:cNvSpPr>
          <p:nvPr/>
        </p:nvSpPr>
        <p:spPr bwMode="auto">
          <a:xfrm>
            <a:off x="40386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4" name="Text Box 188"/>
          <p:cNvSpPr txBox="1">
            <a:spLocks noChangeArrowheads="1"/>
          </p:cNvSpPr>
          <p:nvPr/>
        </p:nvSpPr>
        <p:spPr bwMode="auto">
          <a:xfrm>
            <a:off x="4876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5" name="Text Box 189"/>
          <p:cNvSpPr txBox="1">
            <a:spLocks noChangeArrowheads="1"/>
          </p:cNvSpPr>
          <p:nvPr/>
        </p:nvSpPr>
        <p:spPr bwMode="auto">
          <a:xfrm>
            <a:off x="5638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6" name="Text Box 190"/>
          <p:cNvSpPr txBox="1">
            <a:spLocks noChangeArrowheads="1"/>
          </p:cNvSpPr>
          <p:nvPr/>
        </p:nvSpPr>
        <p:spPr bwMode="auto">
          <a:xfrm>
            <a:off x="6248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7" name="Text Box 191"/>
          <p:cNvSpPr txBox="1">
            <a:spLocks noChangeArrowheads="1"/>
          </p:cNvSpPr>
          <p:nvPr/>
        </p:nvSpPr>
        <p:spPr bwMode="auto">
          <a:xfrm>
            <a:off x="69342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8" name="Text Box 192"/>
          <p:cNvSpPr txBox="1">
            <a:spLocks noChangeArrowheads="1"/>
          </p:cNvSpPr>
          <p:nvPr/>
        </p:nvSpPr>
        <p:spPr bwMode="auto">
          <a:xfrm>
            <a:off x="77724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19" name="Text Box 193"/>
          <p:cNvSpPr txBox="1">
            <a:spLocks noChangeArrowheads="1"/>
          </p:cNvSpPr>
          <p:nvPr/>
        </p:nvSpPr>
        <p:spPr bwMode="auto">
          <a:xfrm>
            <a:off x="87630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20" name="Text Box 194"/>
          <p:cNvSpPr txBox="1">
            <a:spLocks noChangeArrowheads="1"/>
          </p:cNvSpPr>
          <p:nvPr/>
        </p:nvSpPr>
        <p:spPr bwMode="auto">
          <a:xfrm>
            <a:off x="304800" y="5562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0721" name="Freeform 196"/>
          <p:cNvSpPr>
            <a:spLocks/>
          </p:cNvSpPr>
          <p:nvPr/>
        </p:nvSpPr>
        <p:spPr bwMode="auto">
          <a:xfrm>
            <a:off x="838200" y="4800600"/>
            <a:ext cx="914400" cy="838200"/>
          </a:xfrm>
          <a:custGeom>
            <a:avLst/>
            <a:gdLst>
              <a:gd name="T0" fmla="*/ 2147483647 w 576"/>
              <a:gd name="T1" fmla="*/ 0 h 528"/>
              <a:gd name="T2" fmla="*/ 2147483647 w 576"/>
              <a:gd name="T3" fmla="*/ 2147483647 h 528"/>
              <a:gd name="T4" fmla="*/ 0 w 576"/>
              <a:gd name="T5" fmla="*/ 2147483647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576" y="0"/>
                </a:moveTo>
                <a:cubicBezTo>
                  <a:pt x="432" y="28"/>
                  <a:pt x="288" y="56"/>
                  <a:pt x="192" y="144"/>
                </a:cubicBezTo>
                <a:cubicBezTo>
                  <a:pt x="96" y="232"/>
                  <a:pt x="48" y="380"/>
                  <a:pt x="0" y="528"/>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2" name="Freeform 197"/>
          <p:cNvSpPr>
            <a:spLocks/>
          </p:cNvSpPr>
          <p:nvPr/>
        </p:nvSpPr>
        <p:spPr bwMode="auto">
          <a:xfrm>
            <a:off x="1582738" y="4845050"/>
            <a:ext cx="698500" cy="847725"/>
          </a:xfrm>
          <a:custGeom>
            <a:avLst/>
            <a:gdLst>
              <a:gd name="T0" fmla="*/ 2147483647 w 440"/>
              <a:gd name="T1" fmla="*/ 0 h 534"/>
              <a:gd name="T2" fmla="*/ 2147483647 w 440"/>
              <a:gd name="T3" fmla="*/ 2147483647 h 534"/>
              <a:gd name="T4" fmla="*/ 0 w 440"/>
              <a:gd name="T5" fmla="*/ 2147483647 h 534"/>
              <a:gd name="T6" fmla="*/ 0 60000 65536"/>
              <a:gd name="T7" fmla="*/ 0 60000 65536"/>
              <a:gd name="T8" fmla="*/ 0 60000 65536"/>
              <a:gd name="T9" fmla="*/ 0 w 440"/>
              <a:gd name="T10" fmla="*/ 0 h 534"/>
              <a:gd name="T11" fmla="*/ 440 w 440"/>
              <a:gd name="T12" fmla="*/ 534 h 534"/>
            </a:gdLst>
            <a:ahLst/>
            <a:cxnLst>
              <a:cxn ang="T6">
                <a:pos x="T0" y="T1"/>
              </a:cxn>
              <a:cxn ang="T7">
                <a:pos x="T2" y="T3"/>
              </a:cxn>
              <a:cxn ang="T8">
                <a:pos x="T4" y="T5"/>
              </a:cxn>
            </a:cxnLst>
            <a:rect l="T9" t="T10" r="T11" b="T12"/>
            <a:pathLst>
              <a:path w="440" h="534">
                <a:moveTo>
                  <a:pt x="440" y="0"/>
                </a:moveTo>
                <a:cubicBezTo>
                  <a:pt x="394" y="48"/>
                  <a:pt x="234" y="199"/>
                  <a:pt x="161" y="288"/>
                </a:cubicBezTo>
                <a:cubicBezTo>
                  <a:pt x="88" y="377"/>
                  <a:pt x="34" y="483"/>
                  <a:pt x="0" y="534"/>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3" name="Freeform 198"/>
          <p:cNvSpPr>
            <a:spLocks/>
          </p:cNvSpPr>
          <p:nvPr/>
        </p:nvSpPr>
        <p:spPr bwMode="auto">
          <a:xfrm>
            <a:off x="2335213" y="3729038"/>
            <a:ext cx="511175" cy="1936750"/>
          </a:xfrm>
          <a:custGeom>
            <a:avLst/>
            <a:gdLst>
              <a:gd name="T0" fmla="*/ 2147483647 w 322"/>
              <a:gd name="T1" fmla="*/ 0 h 1220"/>
              <a:gd name="T2" fmla="*/ 2147483647 w 322"/>
              <a:gd name="T3" fmla="*/ 2147483647 h 1220"/>
              <a:gd name="T4" fmla="*/ 0 w 322"/>
              <a:gd name="T5" fmla="*/ 2147483647 h 1220"/>
              <a:gd name="T6" fmla="*/ 0 60000 65536"/>
              <a:gd name="T7" fmla="*/ 0 60000 65536"/>
              <a:gd name="T8" fmla="*/ 0 60000 65536"/>
              <a:gd name="T9" fmla="*/ 0 w 322"/>
              <a:gd name="T10" fmla="*/ 0 h 1220"/>
              <a:gd name="T11" fmla="*/ 322 w 322"/>
              <a:gd name="T12" fmla="*/ 1220 h 1220"/>
            </a:gdLst>
            <a:ahLst/>
            <a:cxnLst>
              <a:cxn ang="T6">
                <a:pos x="T0" y="T1"/>
              </a:cxn>
              <a:cxn ang="T7">
                <a:pos x="T2" y="T3"/>
              </a:cxn>
              <a:cxn ang="T8">
                <a:pos x="T4" y="T5"/>
              </a:cxn>
            </a:cxnLst>
            <a:rect l="T9" t="T10" r="T11" b="T12"/>
            <a:pathLst>
              <a:path w="322" h="1220">
                <a:moveTo>
                  <a:pt x="322" y="0"/>
                </a:moveTo>
                <a:cubicBezTo>
                  <a:pt x="297" y="56"/>
                  <a:pt x="223" y="144"/>
                  <a:pt x="169" y="347"/>
                </a:cubicBezTo>
                <a:cubicBezTo>
                  <a:pt x="115" y="550"/>
                  <a:pt x="35" y="1038"/>
                  <a:pt x="0" y="122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4" name="Freeform 199"/>
          <p:cNvSpPr>
            <a:spLocks/>
          </p:cNvSpPr>
          <p:nvPr/>
        </p:nvSpPr>
        <p:spPr bwMode="auto">
          <a:xfrm>
            <a:off x="3667125" y="2819400"/>
            <a:ext cx="273050" cy="2859088"/>
          </a:xfrm>
          <a:custGeom>
            <a:avLst/>
            <a:gdLst>
              <a:gd name="T0" fmla="*/ 2147483647 w 172"/>
              <a:gd name="T1" fmla="*/ 0 h 1801"/>
              <a:gd name="T2" fmla="*/ 2147483647 w 172"/>
              <a:gd name="T3" fmla="*/ 2147483647 h 1801"/>
              <a:gd name="T4" fmla="*/ 2147483647 w 172"/>
              <a:gd name="T5" fmla="*/ 2147483647 h 1801"/>
              <a:gd name="T6" fmla="*/ 0 60000 65536"/>
              <a:gd name="T7" fmla="*/ 0 60000 65536"/>
              <a:gd name="T8" fmla="*/ 0 60000 65536"/>
              <a:gd name="T9" fmla="*/ 0 w 172"/>
              <a:gd name="T10" fmla="*/ 0 h 1801"/>
              <a:gd name="T11" fmla="*/ 172 w 172"/>
              <a:gd name="T12" fmla="*/ 1801 h 1801"/>
            </a:gdLst>
            <a:ahLst/>
            <a:cxnLst>
              <a:cxn ang="T6">
                <a:pos x="T0" y="T1"/>
              </a:cxn>
              <a:cxn ang="T7">
                <a:pos x="T2" y="T3"/>
              </a:cxn>
              <a:cxn ang="T8">
                <a:pos x="T4" y="T5"/>
              </a:cxn>
            </a:cxnLst>
            <a:rect l="T9" t="T10" r="T11" b="T12"/>
            <a:pathLst>
              <a:path w="172" h="1801">
                <a:moveTo>
                  <a:pt x="172" y="0"/>
                </a:moveTo>
                <a:cubicBezTo>
                  <a:pt x="147" y="56"/>
                  <a:pt x="38" y="47"/>
                  <a:pt x="19" y="347"/>
                </a:cubicBezTo>
                <a:cubicBezTo>
                  <a:pt x="0" y="647"/>
                  <a:pt x="51" y="1498"/>
                  <a:pt x="59" y="1801"/>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5" name="Freeform 200"/>
          <p:cNvSpPr>
            <a:spLocks/>
          </p:cNvSpPr>
          <p:nvPr/>
        </p:nvSpPr>
        <p:spPr bwMode="auto">
          <a:xfrm>
            <a:off x="2984500" y="4876800"/>
            <a:ext cx="228600" cy="774700"/>
          </a:xfrm>
          <a:custGeom>
            <a:avLst/>
            <a:gdLst>
              <a:gd name="T0" fmla="*/ 2147483647 w 144"/>
              <a:gd name="T1" fmla="*/ 0 h 488"/>
              <a:gd name="T2" fmla="*/ 2147483647 w 144"/>
              <a:gd name="T3" fmla="*/ 2147483647 h 488"/>
              <a:gd name="T4" fmla="*/ 2147483647 w 144"/>
              <a:gd name="T5" fmla="*/ 2147483647 h 488"/>
              <a:gd name="T6" fmla="*/ 0 60000 65536"/>
              <a:gd name="T7" fmla="*/ 0 60000 65536"/>
              <a:gd name="T8" fmla="*/ 0 60000 65536"/>
              <a:gd name="T9" fmla="*/ 0 w 144"/>
              <a:gd name="T10" fmla="*/ 0 h 488"/>
              <a:gd name="T11" fmla="*/ 144 w 144"/>
              <a:gd name="T12" fmla="*/ 488 h 488"/>
            </a:gdLst>
            <a:ahLst/>
            <a:cxnLst>
              <a:cxn ang="T6">
                <a:pos x="T0" y="T1"/>
              </a:cxn>
              <a:cxn ang="T7">
                <a:pos x="T2" y="T3"/>
              </a:cxn>
              <a:cxn ang="T8">
                <a:pos x="T4" y="T5"/>
              </a:cxn>
            </a:cxnLst>
            <a:rect l="T9" t="T10" r="T11" b="T12"/>
            <a:pathLst>
              <a:path w="144" h="488">
                <a:moveTo>
                  <a:pt x="144" y="0"/>
                </a:moveTo>
                <a:cubicBezTo>
                  <a:pt x="124" y="55"/>
                  <a:pt x="46" y="247"/>
                  <a:pt x="23" y="328"/>
                </a:cubicBezTo>
                <a:cubicBezTo>
                  <a:pt x="0" y="409"/>
                  <a:pt x="10" y="455"/>
                  <a:pt x="6" y="488"/>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6" name="Freeform 201"/>
          <p:cNvSpPr>
            <a:spLocks/>
          </p:cNvSpPr>
          <p:nvPr/>
        </p:nvSpPr>
        <p:spPr bwMode="auto">
          <a:xfrm>
            <a:off x="4191000" y="4800600"/>
            <a:ext cx="565150" cy="892175"/>
          </a:xfrm>
          <a:custGeom>
            <a:avLst/>
            <a:gdLst>
              <a:gd name="T0" fmla="*/ 0 w 356"/>
              <a:gd name="T1" fmla="*/ 0 h 562"/>
              <a:gd name="T2" fmla="*/ 2147483647 w 356"/>
              <a:gd name="T3" fmla="*/ 2147483647 h 562"/>
              <a:gd name="T4" fmla="*/ 2147483647 w 356"/>
              <a:gd name="T5" fmla="*/ 2147483647 h 562"/>
              <a:gd name="T6" fmla="*/ 0 60000 65536"/>
              <a:gd name="T7" fmla="*/ 0 60000 65536"/>
              <a:gd name="T8" fmla="*/ 0 60000 65536"/>
              <a:gd name="T9" fmla="*/ 0 w 356"/>
              <a:gd name="T10" fmla="*/ 0 h 562"/>
              <a:gd name="T11" fmla="*/ 356 w 356"/>
              <a:gd name="T12" fmla="*/ 562 h 562"/>
            </a:gdLst>
            <a:ahLst/>
            <a:cxnLst>
              <a:cxn ang="T6">
                <a:pos x="T0" y="T1"/>
              </a:cxn>
              <a:cxn ang="T7">
                <a:pos x="T2" y="T3"/>
              </a:cxn>
              <a:cxn ang="T8">
                <a:pos x="T4" y="T5"/>
              </a:cxn>
            </a:cxnLst>
            <a:rect l="T9" t="T10" r="T11" b="T12"/>
            <a:pathLst>
              <a:path w="356" h="562">
                <a:moveTo>
                  <a:pt x="0" y="0"/>
                </a:moveTo>
                <a:cubicBezTo>
                  <a:pt x="14" y="51"/>
                  <a:pt x="26" y="214"/>
                  <a:pt x="85" y="308"/>
                </a:cubicBezTo>
                <a:cubicBezTo>
                  <a:pt x="144" y="402"/>
                  <a:pt x="300" y="509"/>
                  <a:pt x="356" y="562"/>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7" name="Freeform 202"/>
          <p:cNvSpPr>
            <a:spLocks/>
          </p:cNvSpPr>
          <p:nvPr/>
        </p:nvSpPr>
        <p:spPr bwMode="auto">
          <a:xfrm>
            <a:off x="5181600" y="4876800"/>
            <a:ext cx="985838" cy="788988"/>
          </a:xfrm>
          <a:custGeom>
            <a:avLst/>
            <a:gdLst>
              <a:gd name="T0" fmla="*/ 0 w 621"/>
              <a:gd name="T1" fmla="*/ 0 h 497"/>
              <a:gd name="T2" fmla="*/ 2147483647 w 621"/>
              <a:gd name="T3" fmla="*/ 2147483647 h 497"/>
              <a:gd name="T4" fmla="*/ 2147483647 w 621"/>
              <a:gd name="T5" fmla="*/ 2147483647 h 497"/>
              <a:gd name="T6" fmla="*/ 0 60000 65536"/>
              <a:gd name="T7" fmla="*/ 0 60000 65536"/>
              <a:gd name="T8" fmla="*/ 0 60000 65536"/>
              <a:gd name="T9" fmla="*/ 0 w 621"/>
              <a:gd name="T10" fmla="*/ 0 h 497"/>
              <a:gd name="T11" fmla="*/ 621 w 621"/>
              <a:gd name="T12" fmla="*/ 497 h 497"/>
            </a:gdLst>
            <a:ahLst/>
            <a:cxnLst>
              <a:cxn ang="T6">
                <a:pos x="T0" y="T1"/>
              </a:cxn>
              <a:cxn ang="T7">
                <a:pos x="T2" y="T3"/>
              </a:cxn>
              <a:cxn ang="T8">
                <a:pos x="T4" y="T5"/>
              </a:cxn>
            </a:cxnLst>
            <a:rect l="T9" t="T10" r="T11" b="T12"/>
            <a:pathLst>
              <a:path w="621" h="497">
                <a:moveTo>
                  <a:pt x="0" y="0"/>
                </a:moveTo>
                <a:cubicBezTo>
                  <a:pt x="53" y="52"/>
                  <a:pt x="213" y="228"/>
                  <a:pt x="316" y="311"/>
                </a:cubicBezTo>
                <a:cubicBezTo>
                  <a:pt x="419" y="394"/>
                  <a:pt x="557" y="458"/>
                  <a:pt x="621" y="49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8" name="Freeform 203"/>
          <p:cNvSpPr>
            <a:spLocks/>
          </p:cNvSpPr>
          <p:nvPr/>
        </p:nvSpPr>
        <p:spPr bwMode="auto">
          <a:xfrm>
            <a:off x="4867275" y="3733800"/>
            <a:ext cx="533400" cy="1917700"/>
          </a:xfrm>
          <a:custGeom>
            <a:avLst/>
            <a:gdLst>
              <a:gd name="T0" fmla="*/ 2147483647 w 336"/>
              <a:gd name="T1" fmla="*/ 0 h 1208"/>
              <a:gd name="T2" fmla="*/ 2147483647 w 336"/>
              <a:gd name="T3" fmla="*/ 2147483647 h 1208"/>
              <a:gd name="T4" fmla="*/ 2147483647 w 336"/>
              <a:gd name="T5" fmla="*/ 2147483647 h 1208"/>
              <a:gd name="T6" fmla="*/ 0 60000 65536"/>
              <a:gd name="T7" fmla="*/ 0 60000 65536"/>
              <a:gd name="T8" fmla="*/ 0 60000 65536"/>
              <a:gd name="T9" fmla="*/ 0 w 336"/>
              <a:gd name="T10" fmla="*/ 0 h 1208"/>
              <a:gd name="T11" fmla="*/ 336 w 336"/>
              <a:gd name="T12" fmla="*/ 1208 h 1208"/>
            </a:gdLst>
            <a:ahLst/>
            <a:cxnLst>
              <a:cxn ang="T6">
                <a:pos x="T0" y="T1"/>
              </a:cxn>
              <a:cxn ang="T7">
                <a:pos x="T2" y="T3"/>
              </a:cxn>
              <a:cxn ang="T8">
                <a:pos x="T4" y="T5"/>
              </a:cxn>
            </a:cxnLst>
            <a:rect l="T9" t="T10" r="T11" b="T12"/>
            <a:pathLst>
              <a:path w="336" h="1208">
                <a:moveTo>
                  <a:pt x="198" y="0"/>
                </a:moveTo>
                <a:cubicBezTo>
                  <a:pt x="169" y="64"/>
                  <a:pt x="0" y="186"/>
                  <a:pt x="23" y="387"/>
                </a:cubicBezTo>
                <a:cubicBezTo>
                  <a:pt x="46" y="588"/>
                  <a:pt x="271" y="1037"/>
                  <a:pt x="336" y="1208"/>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29" name="Freeform 204"/>
          <p:cNvSpPr>
            <a:spLocks/>
          </p:cNvSpPr>
          <p:nvPr/>
        </p:nvSpPr>
        <p:spPr bwMode="auto">
          <a:xfrm>
            <a:off x="5715000" y="4876800"/>
            <a:ext cx="985838" cy="788988"/>
          </a:xfrm>
          <a:custGeom>
            <a:avLst/>
            <a:gdLst>
              <a:gd name="T0" fmla="*/ 0 w 621"/>
              <a:gd name="T1" fmla="*/ 0 h 497"/>
              <a:gd name="T2" fmla="*/ 2147483647 w 621"/>
              <a:gd name="T3" fmla="*/ 2147483647 h 497"/>
              <a:gd name="T4" fmla="*/ 2147483647 w 621"/>
              <a:gd name="T5" fmla="*/ 2147483647 h 497"/>
              <a:gd name="T6" fmla="*/ 0 60000 65536"/>
              <a:gd name="T7" fmla="*/ 0 60000 65536"/>
              <a:gd name="T8" fmla="*/ 0 60000 65536"/>
              <a:gd name="T9" fmla="*/ 0 w 621"/>
              <a:gd name="T10" fmla="*/ 0 h 497"/>
              <a:gd name="T11" fmla="*/ 621 w 621"/>
              <a:gd name="T12" fmla="*/ 497 h 497"/>
            </a:gdLst>
            <a:ahLst/>
            <a:cxnLst>
              <a:cxn ang="T6">
                <a:pos x="T0" y="T1"/>
              </a:cxn>
              <a:cxn ang="T7">
                <a:pos x="T2" y="T3"/>
              </a:cxn>
              <a:cxn ang="T8">
                <a:pos x="T4" y="T5"/>
              </a:cxn>
            </a:cxnLst>
            <a:rect l="T9" t="T10" r="T11" b="T12"/>
            <a:pathLst>
              <a:path w="621" h="497">
                <a:moveTo>
                  <a:pt x="0" y="0"/>
                </a:moveTo>
                <a:cubicBezTo>
                  <a:pt x="72" y="33"/>
                  <a:pt x="326" y="117"/>
                  <a:pt x="429" y="200"/>
                </a:cubicBezTo>
                <a:cubicBezTo>
                  <a:pt x="532" y="283"/>
                  <a:pt x="581" y="435"/>
                  <a:pt x="621" y="49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30" name="Freeform 205"/>
          <p:cNvSpPr>
            <a:spLocks/>
          </p:cNvSpPr>
          <p:nvPr/>
        </p:nvSpPr>
        <p:spPr bwMode="auto">
          <a:xfrm>
            <a:off x="5715000" y="3733800"/>
            <a:ext cx="1958975" cy="1985963"/>
          </a:xfrm>
          <a:custGeom>
            <a:avLst/>
            <a:gdLst>
              <a:gd name="T0" fmla="*/ 0 w 1234"/>
              <a:gd name="T1" fmla="*/ 0 h 1251"/>
              <a:gd name="T2" fmla="*/ 2147483647 w 1234"/>
              <a:gd name="T3" fmla="*/ 2147483647 h 1251"/>
              <a:gd name="T4" fmla="*/ 2147483647 w 1234"/>
              <a:gd name="T5" fmla="*/ 2147483647 h 1251"/>
              <a:gd name="T6" fmla="*/ 0 60000 65536"/>
              <a:gd name="T7" fmla="*/ 0 60000 65536"/>
              <a:gd name="T8" fmla="*/ 0 60000 65536"/>
              <a:gd name="T9" fmla="*/ 0 w 1234"/>
              <a:gd name="T10" fmla="*/ 0 h 1251"/>
              <a:gd name="T11" fmla="*/ 1234 w 1234"/>
              <a:gd name="T12" fmla="*/ 1251 h 1251"/>
            </a:gdLst>
            <a:ahLst/>
            <a:cxnLst>
              <a:cxn ang="T6">
                <a:pos x="T0" y="T1"/>
              </a:cxn>
              <a:cxn ang="T7">
                <a:pos x="T2" y="T3"/>
              </a:cxn>
              <a:cxn ang="T8">
                <a:pos x="T4" y="T5"/>
              </a:cxn>
            </a:cxnLst>
            <a:rect l="T9" t="T10" r="T11" b="T12"/>
            <a:pathLst>
              <a:path w="1234" h="1251">
                <a:moveTo>
                  <a:pt x="0" y="0"/>
                </a:moveTo>
                <a:cubicBezTo>
                  <a:pt x="62" y="120"/>
                  <a:pt x="164" y="508"/>
                  <a:pt x="370" y="717"/>
                </a:cubicBezTo>
                <a:cubicBezTo>
                  <a:pt x="576" y="926"/>
                  <a:pt x="1054" y="1140"/>
                  <a:pt x="1234" y="1251"/>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31" name="Freeform 206"/>
          <p:cNvSpPr>
            <a:spLocks/>
          </p:cNvSpPr>
          <p:nvPr/>
        </p:nvSpPr>
        <p:spPr bwMode="auto">
          <a:xfrm>
            <a:off x="6858000" y="4800600"/>
            <a:ext cx="1770063" cy="904875"/>
          </a:xfrm>
          <a:custGeom>
            <a:avLst/>
            <a:gdLst>
              <a:gd name="T0" fmla="*/ 0 w 1115"/>
              <a:gd name="T1" fmla="*/ 0 h 570"/>
              <a:gd name="T2" fmla="*/ 2147483647 w 1115"/>
              <a:gd name="T3" fmla="*/ 2147483647 h 570"/>
              <a:gd name="T4" fmla="*/ 2147483647 w 1115"/>
              <a:gd name="T5" fmla="*/ 2147483647 h 570"/>
              <a:gd name="T6" fmla="*/ 0 60000 65536"/>
              <a:gd name="T7" fmla="*/ 0 60000 65536"/>
              <a:gd name="T8" fmla="*/ 0 60000 65536"/>
              <a:gd name="T9" fmla="*/ 0 w 1115"/>
              <a:gd name="T10" fmla="*/ 0 h 570"/>
              <a:gd name="T11" fmla="*/ 1115 w 1115"/>
              <a:gd name="T12" fmla="*/ 570 h 570"/>
            </a:gdLst>
            <a:ahLst/>
            <a:cxnLst>
              <a:cxn ang="T6">
                <a:pos x="T0" y="T1"/>
              </a:cxn>
              <a:cxn ang="T7">
                <a:pos x="T2" y="T3"/>
              </a:cxn>
              <a:cxn ang="T8">
                <a:pos x="T4" y="T5"/>
              </a:cxn>
            </a:cxnLst>
            <a:rect l="T9" t="T10" r="T11" b="T12"/>
            <a:pathLst>
              <a:path w="1115" h="570">
                <a:moveTo>
                  <a:pt x="0" y="0"/>
                </a:moveTo>
                <a:cubicBezTo>
                  <a:pt x="115" y="30"/>
                  <a:pt x="506" y="86"/>
                  <a:pt x="692" y="181"/>
                </a:cubicBezTo>
                <a:cubicBezTo>
                  <a:pt x="878" y="276"/>
                  <a:pt x="1027" y="489"/>
                  <a:pt x="1115" y="57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0732" name="Text Box 210"/>
          <p:cNvSpPr txBox="1">
            <a:spLocks noChangeArrowheads="1"/>
          </p:cNvSpPr>
          <p:nvPr/>
        </p:nvSpPr>
        <p:spPr bwMode="auto">
          <a:xfrm>
            <a:off x="6324600" y="2514600"/>
            <a:ext cx="2590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t>检索文件块</a:t>
            </a:r>
            <a:r>
              <a:rPr lang="en-US" altLang="zh-CN" dirty="0"/>
              <a:t>45, </a:t>
            </a:r>
            <a:r>
              <a:rPr lang="zh-CN" altLang="en-US" dirty="0"/>
              <a:t>需读取</a:t>
            </a:r>
            <a:r>
              <a:rPr lang="en-US" altLang="zh-CN" dirty="0"/>
              <a:t>1</a:t>
            </a:r>
            <a:r>
              <a:rPr lang="zh-CN" altLang="en-US" dirty="0"/>
              <a:t>次外存</a:t>
            </a:r>
          </a:p>
        </p:txBody>
      </p:sp>
      <p:sp>
        <p:nvSpPr>
          <p:cNvPr id="141" name="Text Box 210"/>
          <p:cNvSpPr txBox="1">
            <a:spLocks noChangeArrowheads="1"/>
          </p:cNvSpPr>
          <p:nvPr/>
        </p:nvSpPr>
        <p:spPr bwMode="auto">
          <a:xfrm>
            <a:off x="6332647" y="3460750"/>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37</a:t>
            </a:r>
            <a:r>
              <a:rPr lang="en-US" altLang="zh-CN" dirty="0">
                <a:sym typeface="Wingdings" pitchFamily="2" charset="2"/>
              </a:rPr>
              <a:t>3</a:t>
            </a:r>
            <a:r>
              <a:rPr lang="zh-CN" altLang="en-US" dirty="0">
                <a:sym typeface="Wingdings" pitchFamily="2" charset="2"/>
              </a:rPr>
              <a:t>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0732"/>
                                        </p:tgtEl>
                                        <p:attrNameLst>
                                          <p:attrName>style.visibility</p:attrName>
                                        </p:attrNameLst>
                                      </p:cBhvr>
                                      <p:to>
                                        <p:strVal val="visible"/>
                                      </p:to>
                                    </p:set>
                                    <p:animEffect transition="in" filter="wipe(down)">
                                      <p:cBhvr>
                                        <p:cTn id="7" dur="500"/>
                                        <p:tgtEl>
                                          <p:spTgt spid="110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wipe(down)">
                                      <p:cBhvr>
                                        <p:cTn id="12"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32" grpId="0"/>
      <p:bldP spid="141" grpId="0"/>
    </p:bld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228600" y="381000"/>
            <a:ext cx="8642350" cy="5184775"/>
          </a:xfrm>
        </p:spPr>
        <p:txBody>
          <a:bodyPr/>
          <a:lstStyle/>
          <a:p>
            <a:pPr eaLnBrk="1" hangingPunct="1"/>
            <a:r>
              <a:rPr lang="en-US" altLang="zh-CN">
                <a:solidFill>
                  <a:srgbClr val="A50021"/>
                </a:solidFill>
              </a:rPr>
              <a:t>B+</a:t>
            </a:r>
            <a:r>
              <a:rPr lang="zh-CN" altLang="en-US">
                <a:solidFill>
                  <a:srgbClr val="A50021"/>
                </a:solidFill>
              </a:rPr>
              <a:t>树在索引文件中的应用</a:t>
            </a:r>
          </a:p>
          <a:p>
            <a:pPr eaLnBrk="1" hangingPunct="1"/>
            <a:r>
              <a:rPr lang="en-US" altLang="zh-CN"/>
              <a:t>1</a:t>
            </a:r>
            <a:r>
              <a:rPr lang="zh-CN" altLang="en-US"/>
              <a:t>、</a:t>
            </a:r>
            <a:r>
              <a:rPr lang="en-US" altLang="zh-CN"/>
              <a:t>B+</a:t>
            </a:r>
            <a:r>
              <a:rPr lang="zh-CN" altLang="en-US"/>
              <a:t>树的每个结点存放在外存的一个页块上（因此</a:t>
            </a:r>
            <a:r>
              <a:rPr lang="en-US" altLang="zh-CN"/>
              <a:t>B+</a:t>
            </a:r>
            <a:r>
              <a:rPr lang="zh-CN" altLang="en-US"/>
              <a:t>树的阶数一般都比</a:t>
            </a:r>
            <a:r>
              <a:rPr lang="en-US" altLang="zh-CN"/>
              <a:t>B</a:t>
            </a:r>
            <a:r>
              <a:rPr lang="zh-CN" altLang="en-US"/>
              <a:t>树大）。</a:t>
            </a:r>
          </a:p>
          <a:p>
            <a:pPr eaLnBrk="1" hangingPunct="1"/>
            <a:r>
              <a:rPr lang="en-US" altLang="zh-CN"/>
              <a:t>2</a:t>
            </a:r>
            <a:r>
              <a:rPr lang="zh-CN" altLang="en-US"/>
              <a:t>、</a:t>
            </a:r>
            <a:r>
              <a:rPr lang="en-US" altLang="zh-CN"/>
              <a:t>B+</a:t>
            </a:r>
            <a:r>
              <a:rPr lang="zh-CN" altLang="en-US"/>
              <a:t>树的树叶层是主文件的稀疏索引</a:t>
            </a:r>
            <a:r>
              <a:rPr lang="en-US" altLang="zh-CN"/>
              <a:t>, </a:t>
            </a:r>
            <a:r>
              <a:rPr lang="zh-CN" altLang="en-US"/>
              <a:t>整个</a:t>
            </a:r>
            <a:r>
              <a:rPr lang="en-US" altLang="zh-CN"/>
              <a:t>B+</a:t>
            </a:r>
            <a:r>
              <a:rPr lang="zh-CN" altLang="en-US"/>
              <a:t>树构成多级索引。索引项就是</a:t>
            </a:r>
            <a:r>
              <a:rPr lang="en-US" altLang="zh-CN"/>
              <a:t>B+</a:t>
            </a:r>
            <a:r>
              <a:rPr lang="zh-CN" altLang="en-US"/>
              <a:t>树中的一个关键字和它对应的指针所构成的二元组。</a:t>
            </a:r>
          </a:p>
        </p:txBody>
      </p:sp>
      <p:sp>
        <p:nvSpPr>
          <p:cNvPr id="150" name="灯片编号占位符 5"/>
          <p:cNvSpPr>
            <a:spLocks noGrp="1"/>
          </p:cNvSpPr>
          <p:nvPr>
            <p:ph type="sldNum" sz="quarter" idx="11"/>
          </p:nvPr>
        </p:nvSpPr>
        <p:spPr/>
        <p:txBody>
          <a:bodyPr/>
          <a:lstStyle/>
          <a:p>
            <a:pPr>
              <a:defRPr/>
            </a:pPr>
            <a:fld id="{9E4C713E-7DD1-4F2B-B40E-582C27240F48}" type="slidenum">
              <a:rPr lang="en-US" altLang="zh-CN"/>
              <a:pPr>
                <a:defRPr/>
              </a:pPr>
              <a:t>142</a:t>
            </a:fld>
            <a:endParaRPr lang="en-US" altLang="zh-CN"/>
          </a:p>
        </p:txBody>
      </p:sp>
      <p:grpSp>
        <p:nvGrpSpPr>
          <p:cNvPr id="111620" name="Group 281"/>
          <p:cNvGrpSpPr>
            <a:grpSpLocks/>
          </p:cNvGrpSpPr>
          <p:nvPr/>
        </p:nvGrpSpPr>
        <p:grpSpPr bwMode="auto">
          <a:xfrm>
            <a:off x="228600" y="3124200"/>
            <a:ext cx="8810625" cy="3429000"/>
            <a:chOff x="144" y="1968"/>
            <a:chExt cx="5550" cy="2160"/>
          </a:xfrm>
        </p:grpSpPr>
        <p:grpSp>
          <p:nvGrpSpPr>
            <p:cNvPr id="111621" name="Group 168"/>
            <p:cNvGrpSpPr>
              <a:grpSpLocks/>
            </p:cNvGrpSpPr>
            <p:nvPr/>
          </p:nvGrpSpPr>
          <p:grpSpPr bwMode="auto">
            <a:xfrm>
              <a:off x="384" y="1968"/>
              <a:ext cx="4944" cy="1624"/>
              <a:chOff x="240" y="2112"/>
              <a:chExt cx="4944" cy="1624"/>
            </a:xfrm>
          </p:grpSpPr>
          <p:sp>
            <p:nvSpPr>
              <p:cNvPr id="111734" name="Line 40"/>
              <p:cNvSpPr>
                <a:spLocks noChangeShapeType="1"/>
              </p:cNvSpPr>
              <p:nvPr/>
            </p:nvSpPr>
            <p:spPr bwMode="auto">
              <a:xfrm>
                <a:off x="1248" y="3432"/>
                <a:ext cx="312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35" name="Line 41"/>
              <p:cNvSpPr>
                <a:spLocks noChangeShapeType="1"/>
              </p:cNvSpPr>
              <p:nvPr/>
            </p:nvSpPr>
            <p:spPr bwMode="auto">
              <a:xfrm>
                <a:off x="864"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36" name="Line 42"/>
              <p:cNvSpPr>
                <a:spLocks noChangeShapeType="1"/>
              </p:cNvSpPr>
              <p:nvPr/>
            </p:nvSpPr>
            <p:spPr bwMode="auto">
              <a:xfrm>
                <a:off x="120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37" name="Line 43"/>
              <p:cNvSpPr>
                <a:spLocks noChangeShapeType="1"/>
              </p:cNvSpPr>
              <p:nvPr/>
            </p:nvSpPr>
            <p:spPr bwMode="auto">
              <a:xfrm>
                <a:off x="168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38" name="Line 44"/>
              <p:cNvSpPr>
                <a:spLocks noChangeShapeType="1"/>
              </p:cNvSpPr>
              <p:nvPr/>
            </p:nvSpPr>
            <p:spPr bwMode="auto">
              <a:xfrm>
                <a:off x="1968"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39" name="Line 45"/>
              <p:cNvSpPr>
                <a:spLocks noChangeShapeType="1"/>
              </p:cNvSpPr>
              <p:nvPr/>
            </p:nvSpPr>
            <p:spPr bwMode="auto">
              <a:xfrm>
                <a:off x="273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0" name="Line 46"/>
              <p:cNvSpPr>
                <a:spLocks noChangeShapeType="1"/>
              </p:cNvSpPr>
              <p:nvPr/>
            </p:nvSpPr>
            <p:spPr bwMode="auto">
              <a:xfrm>
                <a:off x="3072"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1" name="Line 47"/>
              <p:cNvSpPr>
                <a:spLocks noChangeShapeType="1"/>
              </p:cNvSpPr>
              <p:nvPr/>
            </p:nvSpPr>
            <p:spPr bwMode="auto">
              <a:xfrm>
                <a:off x="360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2" name="Line 48"/>
              <p:cNvSpPr>
                <a:spLocks noChangeShapeType="1"/>
              </p:cNvSpPr>
              <p:nvPr/>
            </p:nvSpPr>
            <p:spPr bwMode="auto">
              <a:xfrm>
                <a:off x="393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3" name="Line 49"/>
              <p:cNvSpPr>
                <a:spLocks noChangeShapeType="1"/>
              </p:cNvSpPr>
              <p:nvPr/>
            </p:nvSpPr>
            <p:spPr bwMode="auto">
              <a:xfrm>
                <a:off x="441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4" name="Line 50"/>
              <p:cNvSpPr>
                <a:spLocks noChangeShapeType="1"/>
              </p:cNvSpPr>
              <p:nvPr/>
            </p:nvSpPr>
            <p:spPr bwMode="auto">
              <a:xfrm>
                <a:off x="4680"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5" name="Line 51"/>
              <p:cNvSpPr>
                <a:spLocks noChangeShapeType="1"/>
              </p:cNvSpPr>
              <p:nvPr/>
            </p:nvSpPr>
            <p:spPr bwMode="auto">
              <a:xfrm>
                <a:off x="4944"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6" name="Line 52"/>
              <p:cNvSpPr>
                <a:spLocks noChangeShapeType="1"/>
              </p:cNvSpPr>
              <p:nvPr/>
            </p:nvSpPr>
            <p:spPr bwMode="auto">
              <a:xfrm>
                <a:off x="2256" y="3496"/>
                <a:ext cx="0" cy="240"/>
              </a:xfrm>
              <a:prstGeom prst="line">
                <a:avLst/>
              </a:prstGeom>
              <a:noFill/>
              <a:ln w="28575">
                <a:solidFill>
                  <a:schemeClr val="hlink"/>
                </a:solidFill>
                <a:round/>
                <a:headEnd/>
                <a:tailEnd type="non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7" name="Line 53"/>
              <p:cNvSpPr>
                <a:spLocks noChangeShapeType="1"/>
              </p:cNvSpPr>
              <p:nvPr/>
            </p:nvSpPr>
            <p:spPr bwMode="auto">
              <a:xfrm>
                <a:off x="3072" y="2304"/>
                <a:ext cx="672"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8" name="Line 54"/>
              <p:cNvSpPr>
                <a:spLocks noChangeShapeType="1"/>
              </p:cNvSpPr>
              <p:nvPr/>
            </p:nvSpPr>
            <p:spPr bwMode="auto">
              <a:xfrm flipH="1">
                <a:off x="2016" y="2352"/>
                <a:ext cx="624" cy="48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49" name="Oval 55"/>
              <p:cNvSpPr>
                <a:spLocks noChangeArrowheads="1"/>
              </p:cNvSpPr>
              <p:nvPr/>
            </p:nvSpPr>
            <p:spPr bwMode="auto">
              <a:xfrm>
                <a:off x="2496" y="2112"/>
                <a:ext cx="744"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dirty="0">
                    <a:ea typeface="宋体" charset="-122"/>
                  </a:rPr>
                  <a:t>59 97</a:t>
                </a:r>
              </a:p>
            </p:txBody>
          </p:sp>
          <p:sp>
            <p:nvSpPr>
              <p:cNvPr id="111750" name="Line 56"/>
              <p:cNvSpPr>
                <a:spLocks noChangeShapeType="1"/>
              </p:cNvSpPr>
              <p:nvPr/>
            </p:nvSpPr>
            <p:spPr bwMode="auto">
              <a:xfrm flipH="1">
                <a:off x="2016" y="2832"/>
                <a:ext cx="0" cy="57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51" name="Line 57"/>
              <p:cNvSpPr>
                <a:spLocks noChangeShapeType="1"/>
              </p:cNvSpPr>
              <p:nvPr/>
            </p:nvSpPr>
            <p:spPr bwMode="auto">
              <a:xfrm flipH="1">
                <a:off x="1152" y="2880"/>
                <a:ext cx="628" cy="43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52" name="Line 58"/>
              <p:cNvSpPr>
                <a:spLocks noChangeShapeType="1"/>
              </p:cNvSpPr>
              <p:nvPr/>
            </p:nvSpPr>
            <p:spPr bwMode="auto">
              <a:xfrm>
                <a:off x="2208" y="2832"/>
                <a:ext cx="62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53" name="Line 59"/>
              <p:cNvSpPr>
                <a:spLocks noChangeShapeType="1"/>
              </p:cNvSpPr>
              <p:nvPr/>
            </p:nvSpPr>
            <p:spPr bwMode="auto">
              <a:xfrm>
                <a:off x="4032" y="2880"/>
                <a:ext cx="624"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54" name="Line 60"/>
              <p:cNvSpPr>
                <a:spLocks noChangeShapeType="1"/>
              </p:cNvSpPr>
              <p:nvPr/>
            </p:nvSpPr>
            <p:spPr bwMode="auto">
              <a:xfrm flipH="1">
                <a:off x="3696" y="2832"/>
                <a:ext cx="192" cy="52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55" name="Oval 61"/>
              <p:cNvSpPr>
                <a:spLocks noChangeArrowheads="1"/>
              </p:cNvSpPr>
              <p:nvPr/>
            </p:nvSpPr>
            <p:spPr bwMode="auto">
              <a:xfrm>
                <a:off x="1488" y="2640"/>
                <a:ext cx="960"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sym typeface="Symbol" pitchFamily="18" charset="2"/>
                  </a:rPr>
                  <a:t>15 44 59</a:t>
                </a:r>
              </a:p>
            </p:txBody>
          </p:sp>
          <p:sp>
            <p:nvSpPr>
              <p:cNvPr id="111756" name="Oval 62"/>
              <p:cNvSpPr>
                <a:spLocks noChangeArrowheads="1"/>
              </p:cNvSpPr>
              <p:nvPr/>
            </p:nvSpPr>
            <p:spPr bwMode="auto">
              <a:xfrm>
                <a:off x="3504" y="2640"/>
                <a:ext cx="754"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rPr>
                  <a:t>72  97</a:t>
                </a:r>
              </a:p>
            </p:txBody>
          </p:sp>
          <p:sp>
            <p:nvSpPr>
              <p:cNvPr id="111757" name="Oval 63"/>
              <p:cNvSpPr>
                <a:spLocks noChangeArrowheads="1"/>
              </p:cNvSpPr>
              <p:nvPr/>
            </p:nvSpPr>
            <p:spPr bwMode="auto">
              <a:xfrm>
                <a:off x="651" y="3264"/>
                <a:ext cx="754"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rPr>
                  <a:t>10  15</a:t>
                </a:r>
              </a:p>
            </p:txBody>
          </p:sp>
          <p:sp>
            <p:nvSpPr>
              <p:cNvPr id="111758" name="Oval 64"/>
              <p:cNvSpPr>
                <a:spLocks noChangeArrowheads="1"/>
              </p:cNvSpPr>
              <p:nvPr/>
            </p:nvSpPr>
            <p:spPr bwMode="auto">
              <a:xfrm>
                <a:off x="2540" y="3264"/>
                <a:ext cx="754"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rPr>
                  <a:t>51 59</a:t>
                </a:r>
              </a:p>
            </p:txBody>
          </p:sp>
          <p:sp>
            <p:nvSpPr>
              <p:cNvPr id="111759" name="Oval 65"/>
              <p:cNvSpPr>
                <a:spLocks noChangeArrowheads="1"/>
              </p:cNvSpPr>
              <p:nvPr/>
            </p:nvSpPr>
            <p:spPr bwMode="auto">
              <a:xfrm>
                <a:off x="1503" y="3264"/>
                <a:ext cx="960"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sym typeface="Symbol" pitchFamily="18" charset="2"/>
                  </a:rPr>
                  <a:t>21 37 44</a:t>
                </a:r>
              </a:p>
            </p:txBody>
          </p:sp>
          <p:sp>
            <p:nvSpPr>
              <p:cNvPr id="111760" name="Oval 66"/>
              <p:cNvSpPr>
                <a:spLocks noChangeArrowheads="1"/>
              </p:cNvSpPr>
              <p:nvPr/>
            </p:nvSpPr>
            <p:spPr bwMode="auto">
              <a:xfrm>
                <a:off x="3371" y="3264"/>
                <a:ext cx="754"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rPr>
                  <a:t>68 72</a:t>
                </a:r>
              </a:p>
            </p:txBody>
          </p:sp>
          <p:sp>
            <p:nvSpPr>
              <p:cNvPr id="111761" name="Oval 67"/>
              <p:cNvSpPr>
                <a:spLocks noChangeArrowheads="1"/>
              </p:cNvSpPr>
              <p:nvPr/>
            </p:nvSpPr>
            <p:spPr bwMode="auto">
              <a:xfrm>
                <a:off x="4224" y="3264"/>
                <a:ext cx="960" cy="336"/>
              </a:xfrm>
              <a:prstGeom prst="ellipse">
                <a:avLst/>
              </a:prstGeom>
              <a:solidFill>
                <a:schemeClr val="accent1">
                  <a:lumMod val="20000"/>
                  <a:lumOff val="80000"/>
                </a:schemeClr>
              </a:solidFill>
              <a:ln w="19050">
                <a:solidFill>
                  <a:srgbClr val="993300"/>
                </a:solidFill>
                <a:round/>
                <a:headEnd/>
                <a:tailEnd/>
              </a:ln>
            </p:spPr>
            <p:txBody>
              <a:bodyPr wrap="none" anchor="ctr"/>
              <a:lstStyle/>
              <a:p>
                <a:pPr algn="ctr"/>
                <a:r>
                  <a:rPr lang="en-US" altLang="zh-CN" sz="2400">
                    <a:ea typeface="宋体" charset="-122"/>
                    <a:sym typeface="Symbol" pitchFamily="18" charset="2"/>
                  </a:rPr>
                  <a:t>85 91 97</a:t>
                </a:r>
              </a:p>
            </p:txBody>
          </p:sp>
          <p:grpSp>
            <p:nvGrpSpPr>
              <p:cNvPr id="111762" name="Group 68"/>
              <p:cNvGrpSpPr>
                <a:grpSpLocks/>
              </p:cNvGrpSpPr>
              <p:nvPr/>
            </p:nvGrpSpPr>
            <p:grpSpPr bwMode="auto">
              <a:xfrm>
                <a:off x="240" y="2544"/>
                <a:ext cx="672" cy="768"/>
                <a:chOff x="240" y="2792"/>
                <a:chExt cx="672" cy="768"/>
              </a:xfrm>
            </p:grpSpPr>
            <p:sp>
              <p:nvSpPr>
                <p:cNvPr id="111763" name="Freeform 69"/>
                <p:cNvSpPr>
                  <a:spLocks/>
                </p:cNvSpPr>
                <p:nvPr/>
              </p:nvSpPr>
              <p:spPr bwMode="auto">
                <a:xfrm>
                  <a:off x="288" y="3128"/>
                  <a:ext cx="456" cy="432"/>
                </a:xfrm>
                <a:custGeom>
                  <a:avLst/>
                  <a:gdLst>
                    <a:gd name="T0" fmla="*/ 0 w 456"/>
                    <a:gd name="T1" fmla="*/ 0 h 432"/>
                    <a:gd name="T2" fmla="*/ 432 w 456"/>
                    <a:gd name="T3" fmla="*/ 48 h 432"/>
                    <a:gd name="T4" fmla="*/ 144 w 456"/>
                    <a:gd name="T5" fmla="*/ 240 h 432"/>
                    <a:gd name="T6" fmla="*/ 432 w 456"/>
                    <a:gd name="T7" fmla="*/ 432 h 432"/>
                    <a:gd name="T8" fmla="*/ 0 60000 65536"/>
                    <a:gd name="T9" fmla="*/ 0 60000 65536"/>
                    <a:gd name="T10" fmla="*/ 0 60000 65536"/>
                    <a:gd name="T11" fmla="*/ 0 60000 65536"/>
                    <a:gd name="T12" fmla="*/ 0 w 456"/>
                    <a:gd name="T13" fmla="*/ 0 h 432"/>
                    <a:gd name="T14" fmla="*/ 456 w 456"/>
                    <a:gd name="T15" fmla="*/ 432 h 432"/>
                  </a:gdLst>
                  <a:ahLst/>
                  <a:cxnLst>
                    <a:cxn ang="T8">
                      <a:pos x="T0" y="T1"/>
                    </a:cxn>
                    <a:cxn ang="T9">
                      <a:pos x="T2" y="T3"/>
                    </a:cxn>
                    <a:cxn ang="T10">
                      <a:pos x="T4" y="T5"/>
                    </a:cxn>
                    <a:cxn ang="T11">
                      <a:pos x="T6" y="T7"/>
                    </a:cxn>
                  </a:cxnLst>
                  <a:rect l="T12" t="T13" r="T14" b="T15"/>
                  <a:pathLst>
                    <a:path w="456" h="432">
                      <a:moveTo>
                        <a:pt x="0" y="0"/>
                      </a:moveTo>
                      <a:cubicBezTo>
                        <a:pt x="204" y="4"/>
                        <a:pt x="408" y="8"/>
                        <a:pt x="432" y="48"/>
                      </a:cubicBezTo>
                      <a:cubicBezTo>
                        <a:pt x="456" y="88"/>
                        <a:pt x="144" y="176"/>
                        <a:pt x="144" y="240"/>
                      </a:cubicBezTo>
                      <a:cubicBezTo>
                        <a:pt x="144" y="304"/>
                        <a:pt x="288" y="368"/>
                        <a:pt x="432" y="432"/>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764" name="Text Box 70"/>
                <p:cNvSpPr txBox="1">
                  <a:spLocks noChangeArrowheads="1"/>
                </p:cNvSpPr>
                <p:nvPr/>
              </p:nvSpPr>
              <p:spPr bwMode="auto">
                <a:xfrm>
                  <a:off x="240" y="279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a:t>sqt</a:t>
                  </a:r>
                </a:p>
              </p:txBody>
            </p:sp>
          </p:grpSp>
        </p:grpSp>
        <p:grpSp>
          <p:nvGrpSpPr>
            <p:cNvPr id="111622" name="Group 268"/>
            <p:cNvGrpSpPr>
              <a:grpSpLocks/>
            </p:cNvGrpSpPr>
            <p:nvPr/>
          </p:nvGrpSpPr>
          <p:grpSpPr bwMode="auto">
            <a:xfrm>
              <a:off x="144" y="3552"/>
              <a:ext cx="5550" cy="576"/>
              <a:chOff x="144" y="3552"/>
              <a:chExt cx="5550" cy="576"/>
            </a:xfrm>
          </p:grpSpPr>
          <p:sp>
            <p:nvSpPr>
              <p:cNvPr id="111635" name="Rectangle 169"/>
              <p:cNvSpPr>
                <a:spLocks noChangeArrowheads="1"/>
              </p:cNvSpPr>
              <p:nvPr/>
            </p:nvSpPr>
            <p:spPr bwMode="auto">
              <a:xfrm>
                <a:off x="507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36" name="Rectangle 170"/>
              <p:cNvSpPr>
                <a:spLocks noChangeArrowheads="1"/>
              </p:cNvSpPr>
              <p:nvPr/>
            </p:nvSpPr>
            <p:spPr bwMode="auto">
              <a:xfrm>
                <a:off x="523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37" name="Rectangle 171"/>
              <p:cNvSpPr>
                <a:spLocks noChangeArrowheads="1"/>
              </p:cNvSpPr>
              <p:nvPr/>
            </p:nvSpPr>
            <p:spPr bwMode="auto">
              <a:xfrm>
                <a:off x="538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38" name="Rectangle 172"/>
              <p:cNvSpPr>
                <a:spLocks noChangeArrowheads="1"/>
              </p:cNvSpPr>
              <p:nvPr/>
            </p:nvSpPr>
            <p:spPr bwMode="auto">
              <a:xfrm>
                <a:off x="461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39" name="Rectangle 173"/>
              <p:cNvSpPr>
                <a:spLocks noChangeArrowheads="1"/>
              </p:cNvSpPr>
              <p:nvPr/>
            </p:nvSpPr>
            <p:spPr bwMode="auto">
              <a:xfrm>
                <a:off x="477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0" name="Rectangle 174"/>
              <p:cNvSpPr>
                <a:spLocks noChangeArrowheads="1"/>
              </p:cNvSpPr>
              <p:nvPr/>
            </p:nvSpPr>
            <p:spPr bwMode="auto">
              <a:xfrm>
                <a:off x="492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1" name="Rectangle 175"/>
              <p:cNvSpPr>
                <a:spLocks noChangeArrowheads="1"/>
              </p:cNvSpPr>
              <p:nvPr/>
            </p:nvSpPr>
            <p:spPr bwMode="auto">
              <a:xfrm>
                <a:off x="4153"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2" name="Rectangle 176"/>
              <p:cNvSpPr>
                <a:spLocks noChangeArrowheads="1"/>
              </p:cNvSpPr>
              <p:nvPr/>
            </p:nvSpPr>
            <p:spPr bwMode="auto">
              <a:xfrm>
                <a:off x="4307"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3" name="Rectangle 177"/>
              <p:cNvSpPr>
                <a:spLocks noChangeArrowheads="1"/>
              </p:cNvSpPr>
              <p:nvPr/>
            </p:nvSpPr>
            <p:spPr bwMode="auto">
              <a:xfrm>
                <a:off x="446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4" name="Rectangle 178"/>
              <p:cNvSpPr>
                <a:spLocks noChangeArrowheads="1"/>
              </p:cNvSpPr>
              <p:nvPr/>
            </p:nvSpPr>
            <p:spPr bwMode="auto">
              <a:xfrm>
                <a:off x="14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5" name="Rectangle 179"/>
              <p:cNvSpPr>
                <a:spLocks noChangeArrowheads="1"/>
              </p:cNvSpPr>
              <p:nvPr/>
            </p:nvSpPr>
            <p:spPr bwMode="auto">
              <a:xfrm>
                <a:off x="29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6" name="Rectangle 180"/>
              <p:cNvSpPr>
                <a:spLocks noChangeArrowheads="1"/>
              </p:cNvSpPr>
              <p:nvPr/>
            </p:nvSpPr>
            <p:spPr bwMode="auto">
              <a:xfrm>
                <a:off x="45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7" name="Rectangle 181"/>
              <p:cNvSpPr>
                <a:spLocks noChangeArrowheads="1"/>
              </p:cNvSpPr>
              <p:nvPr/>
            </p:nvSpPr>
            <p:spPr bwMode="auto">
              <a:xfrm>
                <a:off x="3691"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8" name="Rectangle 182"/>
              <p:cNvSpPr>
                <a:spLocks noChangeArrowheads="1"/>
              </p:cNvSpPr>
              <p:nvPr/>
            </p:nvSpPr>
            <p:spPr bwMode="auto">
              <a:xfrm>
                <a:off x="3845"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49" name="Rectangle 183"/>
              <p:cNvSpPr>
                <a:spLocks noChangeArrowheads="1"/>
              </p:cNvSpPr>
              <p:nvPr/>
            </p:nvSpPr>
            <p:spPr bwMode="auto">
              <a:xfrm>
                <a:off x="3999"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0" name="Rectangle 184"/>
              <p:cNvSpPr>
                <a:spLocks noChangeArrowheads="1"/>
              </p:cNvSpPr>
              <p:nvPr/>
            </p:nvSpPr>
            <p:spPr bwMode="auto">
              <a:xfrm>
                <a:off x="322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1" name="Rectangle 185"/>
              <p:cNvSpPr>
                <a:spLocks noChangeArrowheads="1"/>
              </p:cNvSpPr>
              <p:nvPr/>
            </p:nvSpPr>
            <p:spPr bwMode="auto">
              <a:xfrm>
                <a:off x="338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2" name="Rectangle 186"/>
              <p:cNvSpPr>
                <a:spLocks noChangeArrowheads="1"/>
              </p:cNvSpPr>
              <p:nvPr/>
            </p:nvSpPr>
            <p:spPr bwMode="auto">
              <a:xfrm>
                <a:off x="3536"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3" name="Rectangle 187"/>
              <p:cNvSpPr>
                <a:spLocks noChangeArrowheads="1"/>
              </p:cNvSpPr>
              <p:nvPr/>
            </p:nvSpPr>
            <p:spPr bwMode="auto">
              <a:xfrm>
                <a:off x="276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4" name="Rectangle 188"/>
              <p:cNvSpPr>
                <a:spLocks noChangeArrowheads="1"/>
              </p:cNvSpPr>
              <p:nvPr/>
            </p:nvSpPr>
            <p:spPr bwMode="auto">
              <a:xfrm>
                <a:off x="292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5" name="Rectangle 189"/>
              <p:cNvSpPr>
                <a:spLocks noChangeArrowheads="1"/>
              </p:cNvSpPr>
              <p:nvPr/>
            </p:nvSpPr>
            <p:spPr bwMode="auto">
              <a:xfrm>
                <a:off x="307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6" name="Rectangle 190"/>
              <p:cNvSpPr>
                <a:spLocks noChangeArrowheads="1"/>
              </p:cNvSpPr>
              <p:nvPr/>
            </p:nvSpPr>
            <p:spPr bwMode="auto">
              <a:xfrm>
                <a:off x="2303"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7" name="Rectangle 191"/>
              <p:cNvSpPr>
                <a:spLocks noChangeArrowheads="1"/>
              </p:cNvSpPr>
              <p:nvPr/>
            </p:nvSpPr>
            <p:spPr bwMode="auto">
              <a:xfrm>
                <a:off x="2457"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8" name="Rectangle 192"/>
              <p:cNvSpPr>
                <a:spLocks noChangeArrowheads="1"/>
              </p:cNvSpPr>
              <p:nvPr/>
            </p:nvSpPr>
            <p:spPr bwMode="auto">
              <a:xfrm>
                <a:off x="2611"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59" name="Rectangle 193"/>
              <p:cNvSpPr>
                <a:spLocks noChangeArrowheads="1"/>
              </p:cNvSpPr>
              <p:nvPr/>
            </p:nvSpPr>
            <p:spPr bwMode="auto">
              <a:xfrm>
                <a:off x="184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0" name="Rectangle 194"/>
              <p:cNvSpPr>
                <a:spLocks noChangeArrowheads="1"/>
              </p:cNvSpPr>
              <p:nvPr/>
            </p:nvSpPr>
            <p:spPr bwMode="auto">
              <a:xfrm>
                <a:off x="199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1" name="Rectangle 195"/>
              <p:cNvSpPr>
                <a:spLocks noChangeArrowheads="1"/>
              </p:cNvSpPr>
              <p:nvPr/>
            </p:nvSpPr>
            <p:spPr bwMode="auto">
              <a:xfrm>
                <a:off x="2148"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2" name="Rectangle 196"/>
              <p:cNvSpPr>
                <a:spLocks noChangeArrowheads="1"/>
              </p:cNvSpPr>
              <p:nvPr/>
            </p:nvSpPr>
            <p:spPr bwMode="auto">
              <a:xfrm>
                <a:off x="1532"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3" name="Rectangle 197"/>
              <p:cNvSpPr>
                <a:spLocks noChangeArrowheads="1"/>
              </p:cNvSpPr>
              <p:nvPr/>
            </p:nvSpPr>
            <p:spPr bwMode="auto">
              <a:xfrm>
                <a:off x="168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4" name="Rectangle 198"/>
              <p:cNvSpPr>
                <a:spLocks noChangeArrowheads="1"/>
              </p:cNvSpPr>
              <p:nvPr/>
            </p:nvSpPr>
            <p:spPr bwMode="auto">
              <a:xfrm>
                <a:off x="1378"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5" name="Rectangle 199"/>
              <p:cNvSpPr>
                <a:spLocks noChangeArrowheads="1"/>
              </p:cNvSpPr>
              <p:nvPr/>
            </p:nvSpPr>
            <p:spPr bwMode="auto">
              <a:xfrm>
                <a:off x="915"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6" name="Rectangle 200"/>
              <p:cNvSpPr>
                <a:spLocks noChangeArrowheads="1"/>
              </p:cNvSpPr>
              <p:nvPr/>
            </p:nvSpPr>
            <p:spPr bwMode="auto">
              <a:xfrm>
                <a:off x="554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7" name="Rectangle 201"/>
              <p:cNvSpPr>
                <a:spLocks noChangeArrowheads="1"/>
              </p:cNvSpPr>
              <p:nvPr/>
            </p:nvSpPr>
            <p:spPr bwMode="auto">
              <a:xfrm>
                <a:off x="1224"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8" name="Rectangle 202"/>
              <p:cNvSpPr>
                <a:spLocks noChangeArrowheads="1"/>
              </p:cNvSpPr>
              <p:nvPr/>
            </p:nvSpPr>
            <p:spPr bwMode="auto">
              <a:xfrm>
                <a:off x="1070"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69" name="Rectangle 203"/>
              <p:cNvSpPr>
                <a:spLocks noChangeArrowheads="1"/>
              </p:cNvSpPr>
              <p:nvPr/>
            </p:nvSpPr>
            <p:spPr bwMode="auto">
              <a:xfrm>
                <a:off x="760" y="3808"/>
                <a:ext cx="15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70" name="Rectangle 204"/>
              <p:cNvSpPr>
                <a:spLocks noChangeArrowheads="1"/>
              </p:cNvSpPr>
              <p:nvPr/>
            </p:nvSpPr>
            <p:spPr bwMode="auto">
              <a:xfrm>
                <a:off x="606" y="3808"/>
                <a:ext cx="1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endParaRPr kumimoji="0" lang="zh-CN" altLang="zh-CN" sz="2400"/>
              </a:p>
            </p:txBody>
          </p:sp>
          <p:sp>
            <p:nvSpPr>
              <p:cNvPr id="111671" name="Line 205"/>
              <p:cNvSpPr>
                <a:spLocks noChangeShapeType="1"/>
              </p:cNvSpPr>
              <p:nvPr/>
            </p:nvSpPr>
            <p:spPr bwMode="auto">
              <a:xfrm>
                <a:off x="144" y="3808"/>
                <a:ext cx="55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2" name="Line 206"/>
              <p:cNvSpPr>
                <a:spLocks noChangeShapeType="1"/>
              </p:cNvSpPr>
              <p:nvPr/>
            </p:nvSpPr>
            <p:spPr bwMode="auto">
              <a:xfrm>
                <a:off x="144" y="4128"/>
                <a:ext cx="55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3" name="Line 207"/>
              <p:cNvSpPr>
                <a:spLocks noChangeShapeType="1"/>
              </p:cNvSpPr>
              <p:nvPr/>
            </p:nvSpPr>
            <p:spPr bwMode="auto">
              <a:xfrm>
                <a:off x="144" y="3808"/>
                <a:ext cx="0" cy="32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4" name="Line 208"/>
              <p:cNvSpPr>
                <a:spLocks noChangeShapeType="1"/>
              </p:cNvSpPr>
              <p:nvPr/>
            </p:nvSpPr>
            <p:spPr bwMode="auto">
              <a:xfrm>
                <a:off x="76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5" name="Line 209"/>
              <p:cNvSpPr>
                <a:spLocks noChangeShapeType="1"/>
              </p:cNvSpPr>
              <p:nvPr/>
            </p:nvSpPr>
            <p:spPr bwMode="auto">
              <a:xfrm>
                <a:off x="915"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6" name="Line 210"/>
              <p:cNvSpPr>
                <a:spLocks noChangeShapeType="1"/>
              </p:cNvSpPr>
              <p:nvPr/>
            </p:nvSpPr>
            <p:spPr bwMode="auto">
              <a:xfrm>
                <a:off x="122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7" name="Line 211"/>
              <p:cNvSpPr>
                <a:spLocks noChangeShapeType="1"/>
              </p:cNvSpPr>
              <p:nvPr/>
            </p:nvSpPr>
            <p:spPr bwMode="auto">
              <a:xfrm>
                <a:off x="137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8" name="Line 212"/>
              <p:cNvSpPr>
                <a:spLocks noChangeShapeType="1"/>
              </p:cNvSpPr>
              <p:nvPr/>
            </p:nvSpPr>
            <p:spPr bwMode="auto">
              <a:xfrm>
                <a:off x="5694" y="3808"/>
                <a:ext cx="0" cy="32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79" name="Line 213"/>
              <p:cNvSpPr>
                <a:spLocks noChangeShapeType="1"/>
              </p:cNvSpPr>
              <p:nvPr/>
            </p:nvSpPr>
            <p:spPr bwMode="auto">
              <a:xfrm>
                <a:off x="107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0" name="Line 214"/>
              <p:cNvSpPr>
                <a:spLocks noChangeShapeType="1"/>
              </p:cNvSpPr>
              <p:nvPr/>
            </p:nvSpPr>
            <p:spPr bwMode="auto">
              <a:xfrm>
                <a:off x="153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1" name="Line 215"/>
              <p:cNvSpPr>
                <a:spLocks noChangeShapeType="1"/>
              </p:cNvSpPr>
              <p:nvPr/>
            </p:nvSpPr>
            <p:spPr bwMode="auto">
              <a:xfrm>
                <a:off x="184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2" name="Line 216"/>
              <p:cNvSpPr>
                <a:spLocks noChangeShapeType="1"/>
              </p:cNvSpPr>
              <p:nvPr/>
            </p:nvSpPr>
            <p:spPr bwMode="auto">
              <a:xfrm>
                <a:off x="168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3" name="Line 217"/>
              <p:cNvSpPr>
                <a:spLocks noChangeShapeType="1"/>
              </p:cNvSpPr>
              <p:nvPr/>
            </p:nvSpPr>
            <p:spPr bwMode="auto">
              <a:xfrm>
                <a:off x="2303"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4" name="Line 218"/>
              <p:cNvSpPr>
                <a:spLocks noChangeShapeType="1"/>
              </p:cNvSpPr>
              <p:nvPr/>
            </p:nvSpPr>
            <p:spPr bwMode="auto">
              <a:xfrm>
                <a:off x="214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5" name="Line 219"/>
              <p:cNvSpPr>
                <a:spLocks noChangeShapeType="1"/>
              </p:cNvSpPr>
              <p:nvPr/>
            </p:nvSpPr>
            <p:spPr bwMode="auto">
              <a:xfrm>
                <a:off x="199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6" name="Line 220"/>
              <p:cNvSpPr>
                <a:spLocks noChangeShapeType="1"/>
              </p:cNvSpPr>
              <p:nvPr/>
            </p:nvSpPr>
            <p:spPr bwMode="auto">
              <a:xfrm>
                <a:off x="276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7" name="Line 221"/>
              <p:cNvSpPr>
                <a:spLocks noChangeShapeType="1"/>
              </p:cNvSpPr>
              <p:nvPr/>
            </p:nvSpPr>
            <p:spPr bwMode="auto">
              <a:xfrm>
                <a:off x="2611"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8" name="Line 222"/>
              <p:cNvSpPr>
                <a:spLocks noChangeShapeType="1"/>
              </p:cNvSpPr>
              <p:nvPr/>
            </p:nvSpPr>
            <p:spPr bwMode="auto">
              <a:xfrm>
                <a:off x="2457"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89" name="Line 223"/>
              <p:cNvSpPr>
                <a:spLocks noChangeShapeType="1"/>
              </p:cNvSpPr>
              <p:nvPr/>
            </p:nvSpPr>
            <p:spPr bwMode="auto">
              <a:xfrm>
                <a:off x="322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0" name="Line 224"/>
              <p:cNvSpPr>
                <a:spLocks noChangeShapeType="1"/>
              </p:cNvSpPr>
              <p:nvPr/>
            </p:nvSpPr>
            <p:spPr bwMode="auto">
              <a:xfrm>
                <a:off x="307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1" name="Line 225"/>
              <p:cNvSpPr>
                <a:spLocks noChangeShapeType="1"/>
              </p:cNvSpPr>
              <p:nvPr/>
            </p:nvSpPr>
            <p:spPr bwMode="auto">
              <a:xfrm>
                <a:off x="292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2" name="Line 226"/>
              <p:cNvSpPr>
                <a:spLocks noChangeShapeType="1"/>
              </p:cNvSpPr>
              <p:nvPr/>
            </p:nvSpPr>
            <p:spPr bwMode="auto">
              <a:xfrm>
                <a:off x="3691"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3" name="Line 227"/>
              <p:cNvSpPr>
                <a:spLocks noChangeShapeType="1"/>
              </p:cNvSpPr>
              <p:nvPr/>
            </p:nvSpPr>
            <p:spPr bwMode="auto">
              <a:xfrm>
                <a:off x="353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4" name="Line 228"/>
              <p:cNvSpPr>
                <a:spLocks noChangeShapeType="1"/>
              </p:cNvSpPr>
              <p:nvPr/>
            </p:nvSpPr>
            <p:spPr bwMode="auto">
              <a:xfrm>
                <a:off x="338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5" name="Line 229"/>
              <p:cNvSpPr>
                <a:spLocks noChangeShapeType="1"/>
              </p:cNvSpPr>
              <p:nvPr/>
            </p:nvSpPr>
            <p:spPr bwMode="auto">
              <a:xfrm>
                <a:off x="4153"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6" name="Line 230"/>
              <p:cNvSpPr>
                <a:spLocks noChangeShapeType="1"/>
              </p:cNvSpPr>
              <p:nvPr/>
            </p:nvSpPr>
            <p:spPr bwMode="auto">
              <a:xfrm>
                <a:off x="3999"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7" name="Line 231"/>
              <p:cNvSpPr>
                <a:spLocks noChangeShapeType="1"/>
              </p:cNvSpPr>
              <p:nvPr/>
            </p:nvSpPr>
            <p:spPr bwMode="auto">
              <a:xfrm>
                <a:off x="3845"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8" name="Line 232"/>
              <p:cNvSpPr>
                <a:spLocks noChangeShapeType="1"/>
              </p:cNvSpPr>
              <p:nvPr/>
            </p:nvSpPr>
            <p:spPr bwMode="auto">
              <a:xfrm>
                <a:off x="60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99" name="Line 233"/>
              <p:cNvSpPr>
                <a:spLocks noChangeShapeType="1"/>
              </p:cNvSpPr>
              <p:nvPr/>
            </p:nvSpPr>
            <p:spPr bwMode="auto">
              <a:xfrm>
                <a:off x="45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0" name="Line 234"/>
              <p:cNvSpPr>
                <a:spLocks noChangeShapeType="1"/>
              </p:cNvSpPr>
              <p:nvPr/>
            </p:nvSpPr>
            <p:spPr bwMode="auto">
              <a:xfrm>
                <a:off x="29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1" name="Line 235"/>
              <p:cNvSpPr>
                <a:spLocks noChangeShapeType="1"/>
              </p:cNvSpPr>
              <p:nvPr/>
            </p:nvSpPr>
            <p:spPr bwMode="auto">
              <a:xfrm>
                <a:off x="461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2" name="Line 236"/>
              <p:cNvSpPr>
                <a:spLocks noChangeShapeType="1"/>
              </p:cNvSpPr>
              <p:nvPr/>
            </p:nvSpPr>
            <p:spPr bwMode="auto">
              <a:xfrm>
                <a:off x="446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3" name="Line 237"/>
              <p:cNvSpPr>
                <a:spLocks noChangeShapeType="1"/>
              </p:cNvSpPr>
              <p:nvPr/>
            </p:nvSpPr>
            <p:spPr bwMode="auto">
              <a:xfrm>
                <a:off x="4307"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4" name="Line 238"/>
              <p:cNvSpPr>
                <a:spLocks noChangeShapeType="1"/>
              </p:cNvSpPr>
              <p:nvPr/>
            </p:nvSpPr>
            <p:spPr bwMode="auto">
              <a:xfrm>
                <a:off x="5078"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5" name="Line 239"/>
              <p:cNvSpPr>
                <a:spLocks noChangeShapeType="1"/>
              </p:cNvSpPr>
              <p:nvPr/>
            </p:nvSpPr>
            <p:spPr bwMode="auto">
              <a:xfrm>
                <a:off x="4924"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6" name="Line 240"/>
              <p:cNvSpPr>
                <a:spLocks noChangeShapeType="1"/>
              </p:cNvSpPr>
              <p:nvPr/>
            </p:nvSpPr>
            <p:spPr bwMode="auto">
              <a:xfrm>
                <a:off x="477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7" name="Line 241"/>
              <p:cNvSpPr>
                <a:spLocks noChangeShapeType="1"/>
              </p:cNvSpPr>
              <p:nvPr/>
            </p:nvSpPr>
            <p:spPr bwMode="auto">
              <a:xfrm>
                <a:off x="5540"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8" name="Line 242"/>
              <p:cNvSpPr>
                <a:spLocks noChangeShapeType="1"/>
              </p:cNvSpPr>
              <p:nvPr/>
            </p:nvSpPr>
            <p:spPr bwMode="auto">
              <a:xfrm>
                <a:off x="5386"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09" name="Line 243"/>
              <p:cNvSpPr>
                <a:spLocks noChangeShapeType="1"/>
              </p:cNvSpPr>
              <p:nvPr/>
            </p:nvSpPr>
            <p:spPr bwMode="auto">
              <a:xfrm>
                <a:off x="5232" y="3808"/>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710" name="Text Box 244"/>
              <p:cNvSpPr txBox="1">
                <a:spLocks noChangeArrowheads="1"/>
              </p:cNvSpPr>
              <p:nvPr/>
            </p:nvSpPr>
            <p:spPr bwMode="auto">
              <a:xfrm>
                <a:off x="43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10</a:t>
                </a:r>
              </a:p>
            </p:txBody>
          </p:sp>
          <p:sp>
            <p:nvSpPr>
              <p:cNvPr id="111711" name="Text Box 245"/>
              <p:cNvSpPr txBox="1">
                <a:spLocks noChangeArrowheads="1"/>
              </p:cNvSpPr>
              <p:nvPr/>
            </p:nvSpPr>
            <p:spPr bwMode="auto">
              <a:xfrm>
                <a:off x="84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15</a:t>
                </a:r>
              </a:p>
            </p:txBody>
          </p:sp>
          <p:sp>
            <p:nvSpPr>
              <p:cNvPr id="111712" name="Text Box 246"/>
              <p:cNvSpPr txBox="1">
                <a:spLocks noChangeArrowheads="1"/>
              </p:cNvSpPr>
              <p:nvPr/>
            </p:nvSpPr>
            <p:spPr bwMode="auto">
              <a:xfrm>
                <a:off x="172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37</a:t>
                </a:r>
              </a:p>
            </p:txBody>
          </p:sp>
          <p:sp>
            <p:nvSpPr>
              <p:cNvPr id="111713" name="Text Box 247"/>
              <p:cNvSpPr txBox="1">
                <a:spLocks noChangeArrowheads="1"/>
              </p:cNvSpPr>
              <p:nvPr/>
            </p:nvSpPr>
            <p:spPr bwMode="auto">
              <a:xfrm>
                <a:off x="222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44</a:t>
                </a:r>
              </a:p>
            </p:txBody>
          </p:sp>
          <p:sp>
            <p:nvSpPr>
              <p:cNvPr id="111714" name="Text Box 248"/>
              <p:cNvSpPr txBox="1">
                <a:spLocks noChangeArrowheads="1"/>
              </p:cNvSpPr>
              <p:nvPr/>
            </p:nvSpPr>
            <p:spPr bwMode="auto">
              <a:xfrm>
                <a:off x="129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21</a:t>
                </a:r>
              </a:p>
            </p:txBody>
          </p:sp>
          <p:sp>
            <p:nvSpPr>
              <p:cNvPr id="111715" name="Text Box 249"/>
              <p:cNvSpPr txBox="1">
                <a:spLocks noChangeArrowheads="1"/>
              </p:cNvSpPr>
              <p:nvPr/>
            </p:nvSpPr>
            <p:spPr bwMode="auto">
              <a:xfrm>
                <a:off x="288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51</a:t>
                </a:r>
              </a:p>
            </p:txBody>
          </p:sp>
          <p:sp>
            <p:nvSpPr>
              <p:cNvPr id="111716" name="Text Box 250"/>
              <p:cNvSpPr txBox="1">
                <a:spLocks noChangeArrowheads="1"/>
              </p:cNvSpPr>
              <p:nvPr/>
            </p:nvSpPr>
            <p:spPr bwMode="auto">
              <a:xfrm>
                <a:off x="331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59</a:t>
                </a:r>
              </a:p>
            </p:txBody>
          </p:sp>
          <p:sp>
            <p:nvSpPr>
              <p:cNvPr id="111717" name="Text Box 251"/>
              <p:cNvSpPr txBox="1">
                <a:spLocks noChangeArrowheads="1"/>
              </p:cNvSpPr>
              <p:nvPr/>
            </p:nvSpPr>
            <p:spPr bwMode="auto">
              <a:xfrm>
                <a:off x="377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68</a:t>
                </a:r>
              </a:p>
            </p:txBody>
          </p:sp>
          <p:sp>
            <p:nvSpPr>
              <p:cNvPr id="111718" name="Text Box 252"/>
              <p:cNvSpPr txBox="1">
                <a:spLocks noChangeArrowheads="1"/>
              </p:cNvSpPr>
              <p:nvPr/>
            </p:nvSpPr>
            <p:spPr bwMode="auto">
              <a:xfrm>
                <a:off x="408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72</a:t>
                </a:r>
              </a:p>
            </p:txBody>
          </p:sp>
          <p:sp>
            <p:nvSpPr>
              <p:cNvPr id="111719" name="Text Box 253"/>
              <p:cNvSpPr txBox="1">
                <a:spLocks noChangeArrowheads="1"/>
              </p:cNvSpPr>
              <p:nvPr/>
            </p:nvSpPr>
            <p:spPr bwMode="auto">
              <a:xfrm>
                <a:off x="484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91</a:t>
                </a:r>
              </a:p>
            </p:txBody>
          </p:sp>
          <p:sp>
            <p:nvSpPr>
              <p:cNvPr id="111720" name="Text Box 254"/>
              <p:cNvSpPr txBox="1">
                <a:spLocks noChangeArrowheads="1"/>
              </p:cNvSpPr>
              <p:nvPr/>
            </p:nvSpPr>
            <p:spPr bwMode="auto">
              <a:xfrm>
                <a:off x="5232" y="356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97</a:t>
                </a:r>
              </a:p>
            </p:txBody>
          </p:sp>
          <p:sp>
            <p:nvSpPr>
              <p:cNvPr id="111721" name="Text Box 255"/>
              <p:cNvSpPr txBox="1">
                <a:spLocks noChangeArrowheads="1"/>
              </p:cNvSpPr>
              <p:nvPr/>
            </p:nvSpPr>
            <p:spPr bwMode="auto">
              <a:xfrm>
                <a:off x="57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2" name="Text Box 256"/>
              <p:cNvSpPr txBox="1">
                <a:spLocks noChangeArrowheads="1"/>
              </p:cNvSpPr>
              <p:nvPr/>
            </p:nvSpPr>
            <p:spPr bwMode="auto">
              <a:xfrm>
                <a:off x="105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3" name="Text Box 257"/>
              <p:cNvSpPr txBox="1">
                <a:spLocks noChangeArrowheads="1"/>
              </p:cNvSpPr>
              <p:nvPr/>
            </p:nvSpPr>
            <p:spPr bwMode="auto">
              <a:xfrm>
                <a:off x="1536"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4" name="Text Box 258"/>
              <p:cNvSpPr txBox="1">
                <a:spLocks noChangeArrowheads="1"/>
              </p:cNvSpPr>
              <p:nvPr/>
            </p:nvSpPr>
            <p:spPr bwMode="auto">
              <a:xfrm>
                <a:off x="196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5" name="Text Box 259"/>
              <p:cNvSpPr txBox="1">
                <a:spLocks noChangeArrowheads="1"/>
              </p:cNvSpPr>
              <p:nvPr/>
            </p:nvSpPr>
            <p:spPr bwMode="auto">
              <a:xfrm>
                <a:off x="254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6" name="Text Box 260"/>
              <p:cNvSpPr txBox="1">
                <a:spLocks noChangeArrowheads="1"/>
              </p:cNvSpPr>
              <p:nvPr/>
            </p:nvSpPr>
            <p:spPr bwMode="auto">
              <a:xfrm>
                <a:off x="307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7" name="Text Box 261"/>
              <p:cNvSpPr txBox="1">
                <a:spLocks noChangeArrowheads="1"/>
              </p:cNvSpPr>
              <p:nvPr/>
            </p:nvSpPr>
            <p:spPr bwMode="auto">
              <a:xfrm>
                <a:off x="355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8" name="Text Box 262"/>
              <p:cNvSpPr txBox="1">
                <a:spLocks noChangeArrowheads="1"/>
              </p:cNvSpPr>
              <p:nvPr/>
            </p:nvSpPr>
            <p:spPr bwMode="auto">
              <a:xfrm>
                <a:off x="3984" y="35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29" name="Text Box 263"/>
              <p:cNvSpPr txBox="1">
                <a:spLocks noChangeArrowheads="1"/>
              </p:cNvSpPr>
              <p:nvPr/>
            </p:nvSpPr>
            <p:spPr bwMode="auto">
              <a:xfrm>
                <a:off x="4368"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30" name="Text Box 264"/>
              <p:cNvSpPr txBox="1">
                <a:spLocks noChangeArrowheads="1"/>
              </p:cNvSpPr>
              <p:nvPr/>
            </p:nvSpPr>
            <p:spPr bwMode="auto">
              <a:xfrm>
                <a:off x="5040"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31" name="Text Box 265"/>
              <p:cNvSpPr txBox="1">
                <a:spLocks noChangeArrowheads="1"/>
              </p:cNvSpPr>
              <p:nvPr/>
            </p:nvSpPr>
            <p:spPr bwMode="auto">
              <a:xfrm>
                <a:off x="192"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sp>
            <p:nvSpPr>
              <p:cNvPr id="111732" name="Text Box 266"/>
              <p:cNvSpPr txBox="1">
                <a:spLocks noChangeArrowheads="1"/>
              </p:cNvSpPr>
              <p:nvPr/>
            </p:nvSpPr>
            <p:spPr bwMode="auto">
              <a:xfrm>
                <a:off x="446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85</a:t>
                </a:r>
              </a:p>
            </p:txBody>
          </p:sp>
          <p:sp>
            <p:nvSpPr>
              <p:cNvPr id="111733" name="Text Box 267"/>
              <p:cNvSpPr txBox="1">
                <a:spLocks noChangeArrowheads="1"/>
              </p:cNvSpPr>
              <p:nvPr/>
            </p:nvSpPr>
            <p:spPr bwMode="auto">
              <a:xfrm>
                <a:off x="4704" y="356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t>…</a:t>
                </a:r>
              </a:p>
            </p:txBody>
          </p:sp>
        </p:grpSp>
        <p:sp>
          <p:nvSpPr>
            <p:cNvPr id="111623" name="Freeform 269"/>
            <p:cNvSpPr>
              <a:spLocks/>
            </p:cNvSpPr>
            <p:nvPr/>
          </p:nvSpPr>
          <p:spPr bwMode="auto">
            <a:xfrm>
              <a:off x="576" y="3295"/>
              <a:ext cx="381" cy="353"/>
            </a:xfrm>
            <a:custGeom>
              <a:avLst/>
              <a:gdLst>
                <a:gd name="T0" fmla="*/ 381 w 381"/>
                <a:gd name="T1" fmla="*/ 0 h 353"/>
                <a:gd name="T2" fmla="*/ 110 w 381"/>
                <a:gd name="T3" fmla="*/ 153 h 353"/>
                <a:gd name="T4" fmla="*/ 0 w 381"/>
                <a:gd name="T5" fmla="*/ 353 h 353"/>
                <a:gd name="T6" fmla="*/ 0 60000 65536"/>
                <a:gd name="T7" fmla="*/ 0 60000 65536"/>
                <a:gd name="T8" fmla="*/ 0 60000 65536"/>
                <a:gd name="T9" fmla="*/ 0 w 381"/>
                <a:gd name="T10" fmla="*/ 0 h 353"/>
                <a:gd name="T11" fmla="*/ 381 w 381"/>
                <a:gd name="T12" fmla="*/ 353 h 353"/>
              </a:gdLst>
              <a:ahLst/>
              <a:cxnLst>
                <a:cxn ang="T6">
                  <a:pos x="T0" y="T1"/>
                </a:cxn>
                <a:cxn ang="T7">
                  <a:pos x="T2" y="T3"/>
                </a:cxn>
                <a:cxn ang="T8">
                  <a:pos x="T4" y="T5"/>
                </a:cxn>
              </a:cxnLst>
              <a:rect l="T9" t="T10" r="T11" b="T12"/>
              <a:pathLst>
                <a:path w="381" h="353">
                  <a:moveTo>
                    <a:pt x="381" y="0"/>
                  </a:moveTo>
                  <a:cubicBezTo>
                    <a:pt x="337" y="24"/>
                    <a:pt x="173" y="94"/>
                    <a:pt x="110" y="153"/>
                  </a:cubicBezTo>
                  <a:cubicBezTo>
                    <a:pt x="47" y="212"/>
                    <a:pt x="23" y="311"/>
                    <a:pt x="0" y="353"/>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24" name="Freeform 270"/>
            <p:cNvSpPr>
              <a:spLocks/>
            </p:cNvSpPr>
            <p:nvPr/>
          </p:nvSpPr>
          <p:spPr bwMode="auto">
            <a:xfrm>
              <a:off x="960" y="3312"/>
              <a:ext cx="381" cy="353"/>
            </a:xfrm>
            <a:custGeom>
              <a:avLst/>
              <a:gdLst>
                <a:gd name="T0" fmla="*/ 381 w 381"/>
                <a:gd name="T1" fmla="*/ 0 h 353"/>
                <a:gd name="T2" fmla="*/ 209 w 381"/>
                <a:gd name="T3" fmla="*/ 229 h 353"/>
                <a:gd name="T4" fmla="*/ 0 w 381"/>
                <a:gd name="T5" fmla="*/ 353 h 353"/>
                <a:gd name="T6" fmla="*/ 0 60000 65536"/>
                <a:gd name="T7" fmla="*/ 0 60000 65536"/>
                <a:gd name="T8" fmla="*/ 0 60000 65536"/>
                <a:gd name="T9" fmla="*/ 0 w 381"/>
                <a:gd name="T10" fmla="*/ 0 h 353"/>
                <a:gd name="T11" fmla="*/ 381 w 381"/>
                <a:gd name="T12" fmla="*/ 353 h 353"/>
              </a:gdLst>
              <a:ahLst/>
              <a:cxnLst>
                <a:cxn ang="T6">
                  <a:pos x="T0" y="T1"/>
                </a:cxn>
                <a:cxn ang="T7">
                  <a:pos x="T2" y="T3"/>
                </a:cxn>
                <a:cxn ang="T8">
                  <a:pos x="T4" y="T5"/>
                </a:cxn>
              </a:cxnLst>
              <a:rect l="T9" t="T10" r="T11" b="T12"/>
              <a:pathLst>
                <a:path w="381" h="353">
                  <a:moveTo>
                    <a:pt x="381" y="0"/>
                  </a:moveTo>
                  <a:cubicBezTo>
                    <a:pt x="352" y="38"/>
                    <a:pt x="272" y="170"/>
                    <a:pt x="209" y="229"/>
                  </a:cubicBezTo>
                  <a:cubicBezTo>
                    <a:pt x="146" y="288"/>
                    <a:pt x="44" y="327"/>
                    <a:pt x="0" y="353"/>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25" name="Freeform 271"/>
            <p:cNvSpPr>
              <a:spLocks/>
            </p:cNvSpPr>
            <p:nvPr/>
          </p:nvSpPr>
          <p:spPr bwMode="auto">
            <a:xfrm>
              <a:off x="1906" y="3312"/>
              <a:ext cx="251" cy="330"/>
            </a:xfrm>
            <a:custGeom>
              <a:avLst/>
              <a:gdLst>
                <a:gd name="T0" fmla="*/ 251 w 251"/>
                <a:gd name="T1" fmla="*/ 0 h 330"/>
                <a:gd name="T2" fmla="*/ 152 w 251"/>
                <a:gd name="T3" fmla="*/ 212 h 330"/>
                <a:gd name="T4" fmla="*/ 0 w 251"/>
                <a:gd name="T5" fmla="*/ 330 h 330"/>
                <a:gd name="T6" fmla="*/ 0 60000 65536"/>
                <a:gd name="T7" fmla="*/ 0 60000 65536"/>
                <a:gd name="T8" fmla="*/ 0 60000 65536"/>
                <a:gd name="T9" fmla="*/ 0 w 251"/>
                <a:gd name="T10" fmla="*/ 0 h 330"/>
                <a:gd name="T11" fmla="*/ 251 w 251"/>
                <a:gd name="T12" fmla="*/ 330 h 330"/>
              </a:gdLst>
              <a:ahLst/>
              <a:cxnLst>
                <a:cxn ang="T6">
                  <a:pos x="T0" y="T1"/>
                </a:cxn>
                <a:cxn ang="T7">
                  <a:pos x="T2" y="T3"/>
                </a:cxn>
                <a:cxn ang="T8">
                  <a:pos x="T4" y="T5"/>
                </a:cxn>
              </a:cxnLst>
              <a:rect l="T9" t="T10" r="T11" b="T12"/>
              <a:pathLst>
                <a:path w="251" h="330">
                  <a:moveTo>
                    <a:pt x="251" y="0"/>
                  </a:moveTo>
                  <a:cubicBezTo>
                    <a:pt x="235" y="35"/>
                    <a:pt x="194" y="157"/>
                    <a:pt x="152" y="212"/>
                  </a:cubicBezTo>
                  <a:cubicBezTo>
                    <a:pt x="110" y="267"/>
                    <a:pt x="32" y="306"/>
                    <a:pt x="0" y="33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26" name="Freeform 272"/>
            <p:cNvSpPr>
              <a:spLocks/>
            </p:cNvSpPr>
            <p:nvPr/>
          </p:nvSpPr>
          <p:spPr bwMode="auto">
            <a:xfrm>
              <a:off x="1488" y="3312"/>
              <a:ext cx="381" cy="353"/>
            </a:xfrm>
            <a:custGeom>
              <a:avLst/>
              <a:gdLst>
                <a:gd name="T0" fmla="*/ 381 w 381"/>
                <a:gd name="T1" fmla="*/ 0 h 353"/>
                <a:gd name="T2" fmla="*/ 110 w 381"/>
                <a:gd name="T3" fmla="*/ 153 h 353"/>
                <a:gd name="T4" fmla="*/ 0 w 381"/>
                <a:gd name="T5" fmla="*/ 353 h 353"/>
                <a:gd name="T6" fmla="*/ 0 60000 65536"/>
                <a:gd name="T7" fmla="*/ 0 60000 65536"/>
                <a:gd name="T8" fmla="*/ 0 60000 65536"/>
                <a:gd name="T9" fmla="*/ 0 w 381"/>
                <a:gd name="T10" fmla="*/ 0 h 353"/>
                <a:gd name="T11" fmla="*/ 381 w 381"/>
                <a:gd name="T12" fmla="*/ 353 h 353"/>
              </a:gdLst>
              <a:ahLst/>
              <a:cxnLst>
                <a:cxn ang="T6">
                  <a:pos x="T0" y="T1"/>
                </a:cxn>
                <a:cxn ang="T7">
                  <a:pos x="T2" y="T3"/>
                </a:cxn>
                <a:cxn ang="T8">
                  <a:pos x="T4" y="T5"/>
                </a:cxn>
              </a:cxnLst>
              <a:rect l="T9" t="T10" r="T11" b="T12"/>
              <a:pathLst>
                <a:path w="381" h="353">
                  <a:moveTo>
                    <a:pt x="381" y="0"/>
                  </a:moveTo>
                  <a:cubicBezTo>
                    <a:pt x="337" y="24"/>
                    <a:pt x="173" y="94"/>
                    <a:pt x="110" y="153"/>
                  </a:cubicBezTo>
                  <a:cubicBezTo>
                    <a:pt x="47" y="212"/>
                    <a:pt x="23" y="311"/>
                    <a:pt x="0" y="353"/>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27" name="Freeform 273"/>
            <p:cNvSpPr>
              <a:spLocks/>
            </p:cNvSpPr>
            <p:nvPr/>
          </p:nvSpPr>
          <p:spPr bwMode="auto">
            <a:xfrm>
              <a:off x="2270" y="3312"/>
              <a:ext cx="127" cy="356"/>
            </a:xfrm>
            <a:custGeom>
              <a:avLst/>
              <a:gdLst>
                <a:gd name="T0" fmla="*/ 127 w 127"/>
                <a:gd name="T1" fmla="*/ 0 h 356"/>
                <a:gd name="T2" fmla="*/ 17 w 127"/>
                <a:gd name="T3" fmla="*/ 169 h 356"/>
                <a:gd name="T4" fmla="*/ 26 w 127"/>
                <a:gd name="T5" fmla="*/ 356 h 356"/>
                <a:gd name="T6" fmla="*/ 0 60000 65536"/>
                <a:gd name="T7" fmla="*/ 0 60000 65536"/>
                <a:gd name="T8" fmla="*/ 0 60000 65536"/>
                <a:gd name="T9" fmla="*/ 0 w 127"/>
                <a:gd name="T10" fmla="*/ 0 h 356"/>
                <a:gd name="T11" fmla="*/ 127 w 127"/>
                <a:gd name="T12" fmla="*/ 356 h 356"/>
              </a:gdLst>
              <a:ahLst/>
              <a:cxnLst>
                <a:cxn ang="T6">
                  <a:pos x="T0" y="T1"/>
                </a:cxn>
                <a:cxn ang="T7">
                  <a:pos x="T2" y="T3"/>
                </a:cxn>
                <a:cxn ang="T8">
                  <a:pos x="T4" y="T5"/>
                </a:cxn>
              </a:cxnLst>
              <a:rect l="T9" t="T10" r="T11" b="T12"/>
              <a:pathLst>
                <a:path w="127" h="356">
                  <a:moveTo>
                    <a:pt x="127" y="0"/>
                  </a:moveTo>
                  <a:cubicBezTo>
                    <a:pt x="109" y="28"/>
                    <a:pt x="34" y="110"/>
                    <a:pt x="17" y="169"/>
                  </a:cubicBezTo>
                  <a:cubicBezTo>
                    <a:pt x="0" y="228"/>
                    <a:pt x="24" y="317"/>
                    <a:pt x="26" y="35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28" name="Freeform 274"/>
            <p:cNvSpPr>
              <a:spLocks/>
            </p:cNvSpPr>
            <p:nvPr/>
          </p:nvSpPr>
          <p:spPr bwMode="auto">
            <a:xfrm>
              <a:off x="2886" y="3360"/>
              <a:ext cx="138" cy="299"/>
            </a:xfrm>
            <a:custGeom>
              <a:avLst/>
              <a:gdLst>
                <a:gd name="T0" fmla="*/ 25 w 138"/>
                <a:gd name="T1" fmla="*/ 0 h 299"/>
                <a:gd name="T2" fmla="*/ 19 w 138"/>
                <a:gd name="T3" fmla="*/ 189 h 299"/>
                <a:gd name="T4" fmla="*/ 138 w 138"/>
                <a:gd name="T5" fmla="*/ 299 h 299"/>
                <a:gd name="T6" fmla="*/ 0 60000 65536"/>
                <a:gd name="T7" fmla="*/ 0 60000 65536"/>
                <a:gd name="T8" fmla="*/ 0 60000 65536"/>
                <a:gd name="T9" fmla="*/ 0 w 138"/>
                <a:gd name="T10" fmla="*/ 0 h 299"/>
                <a:gd name="T11" fmla="*/ 138 w 138"/>
                <a:gd name="T12" fmla="*/ 299 h 299"/>
              </a:gdLst>
              <a:ahLst/>
              <a:cxnLst>
                <a:cxn ang="T6">
                  <a:pos x="T0" y="T1"/>
                </a:cxn>
                <a:cxn ang="T7">
                  <a:pos x="T2" y="T3"/>
                </a:cxn>
                <a:cxn ang="T8">
                  <a:pos x="T4" y="T5"/>
                </a:cxn>
              </a:cxnLst>
              <a:rect l="T9" t="T10" r="T11" b="T12"/>
              <a:pathLst>
                <a:path w="138" h="299">
                  <a:moveTo>
                    <a:pt x="25" y="0"/>
                  </a:moveTo>
                  <a:cubicBezTo>
                    <a:pt x="24" y="31"/>
                    <a:pt x="0" y="139"/>
                    <a:pt x="19" y="189"/>
                  </a:cubicBezTo>
                  <a:cubicBezTo>
                    <a:pt x="38" y="239"/>
                    <a:pt x="113" y="276"/>
                    <a:pt x="138" y="299"/>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29" name="Freeform 275"/>
            <p:cNvSpPr>
              <a:spLocks/>
            </p:cNvSpPr>
            <p:nvPr/>
          </p:nvSpPr>
          <p:spPr bwMode="auto">
            <a:xfrm>
              <a:off x="3183" y="3360"/>
              <a:ext cx="248" cy="291"/>
            </a:xfrm>
            <a:custGeom>
              <a:avLst/>
              <a:gdLst>
                <a:gd name="T0" fmla="*/ 0 w 248"/>
                <a:gd name="T1" fmla="*/ 0 h 291"/>
                <a:gd name="T2" fmla="*/ 197 w 248"/>
                <a:gd name="T3" fmla="*/ 147 h 291"/>
                <a:gd name="T4" fmla="*/ 248 w 248"/>
                <a:gd name="T5" fmla="*/ 291 h 291"/>
                <a:gd name="T6" fmla="*/ 0 60000 65536"/>
                <a:gd name="T7" fmla="*/ 0 60000 65536"/>
                <a:gd name="T8" fmla="*/ 0 60000 65536"/>
                <a:gd name="T9" fmla="*/ 0 w 248"/>
                <a:gd name="T10" fmla="*/ 0 h 291"/>
                <a:gd name="T11" fmla="*/ 248 w 248"/>
                <a:gd name="T12" fmla="*/ 291 h 291"/>
              </a:gdLst>
              <a:ahLst/>
              <a:cxnLst>
                <a:cxn ang="T6">
                  <a:pos x="T0" y="T1"/>
                </a:cxn>
                <a:cxn ang="T7">
                  <a:pos x="T2" y="T3"/>
                </a:cxn>
                <a:cxn ang="T8">
                  <a:pos x="T4" y="T5"/>
                </a:cxn>
              </a:cxnLst>
              <a:rect l="T9" t="T10" r="T11" b="T12"/>
              <a:pathLst>
                <a:path w="248" h="291">
                  <a:moveTo>
                    <a:pt x="0" y="0"/>
                  </a:moveTo>
                  <a:cubicBezTo>
                    <a:pt x="33" y="24"/>
                    <a:pt x="156" y="98"/>
                    <a:pt x="197" y="147"/>
                  </a:cubicBezTo>
                  <a:cubicBezTo>
                    <a:pt x="238" y="196"/>
                    <a:pt x="238" y="261"/>
                    <a:pt x="248" y="291"/>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30" name="Freeform 276"/>
            <p:cNvSpPr>
              <a:spLocks/>
            </p:cNvSpPr>
            <p:nvPr/>
          </p:nvSpPr>
          <p:spPr bwMode="auto">
            <a:xfrm>
              <a:off x="3776" y="3360"/>
              <a:ext cx="146" cy="316"/>
            </a:xfrm>
            <a:custGeom>
              <a:avLst/>
              <a:gdLst>
                <a:gd name="T0" fmla="*/ 31 w 146"/>
                <a:gd name="T1" fmla="*/ 0 h 316"/>
                <a:gd name="T2" fmla="*/ 19 w 146"/>
                <a:gd name="T3" fmla="*/ 172 h 316"/>
                <a:gd name="T4" fmla="*/ 146 w 146"/>
                <a:gd name="T5" fmla="*/ 316 h 316"/>
                <a:gd name="T6" fmla="*/ 0 60000 65536"/>
                <a:gd name="T7" fmla="*/ 0 60000 65536"/>
                <a:gd name="T8" fmla="*/ 0 60000 65536"/>
                <a:gd name="T9" fmla="*/ 0 w 146"/>
                <a:gd name="T10" fmla="*/ 0 h 316"/>
                <a:gd name="T11" fmla="*/ 146 w 146"/>
                <a:gd name="T12" fmla="*/ 316 h 316"/>
              </a:gdLst>
              <a:ahLst/>
              <a:cxnLst>
                <a:cxn ang="T6">
                  <a:pos x="T0" y="T1"/>
                </a:cxn>
                <a:cxn ang="T7">
                  <a:pos x="T2" y="T3"/>
                </a:cxn>
                <a:cxn ang="T8">
                  <a:pos x="T4" y="T5"/>
                </a:cxn>
              </a:cxnLst>
              <a:rect l="T9" t="T10" r="T11" b="T12"/>
              <a:pathLst>
                <a:path w="146" h="316">
                  <a:moveTo>
                    <a:pt x="31" y="0"/>
                  </a:moveTo>
                  <a:cubicBezTo>
                    <a:pt x="29" y="29"/>
                    <a:pt x="0" y="119"/>
                    <a:pt x="19" y="172"/>
                  </a:cubicBezTo>
                  <a:cubicBezTo>
                    <a:pt x="38" y="225"/>
                    <a:pt x="120" y="286"/>
                    <a:pt x="146" y="31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31" name="Freeform 277"/>
            <p:cNvSpPr>
              <a:spLocks/>
            </p:cNvSpPr>
            <p:nvPr/>
          </p:nvSpPr>
          <p:spPr bwMode="auto">
            <a:xfrm>
              <a:off x="3999" y="3360"/>
              <a:ext cx="241" cy="316"/>
            </a:xfrm>
            <a:custGeom>
              <a:avLst/>
              <a:gdLst>
                <a:gd name="T0" fmla="*/ 0 w 241"/>
                <a:gd name="T1" fmla="*/ 0 h 316"/>
                <a:gd name="T2" fmla="*/ 202 w 241"/>
                <a:gd name="T3" fmla="*/ 172 h 316"/>
                <a:gd name="T4" fmla="*/ 236 w 241"/>
                <a:gd name="T5" fmla="*/ 316 h 316"/>
                <a:gd name="T6" fmla="*/ 0 60000 65536"/>
                <a:gd name="T7" fmla="*/ 0 60000 65536"/>
                <a:gd name="T8" fmla="*/ 0 60000 65536"/>
                <a:gd name="T9" fmla="*/ 0 w 241"/>
                <a:gd name="T10" fmla="*/ 0 h 316"/>
                <a:gd name="T11" fmla="*/ 241 w 241"/>
                <a:gd name="T12" fmla="*/ 316 h 316"/>
              </a:gdLst>
              <a:ahLst/>
              <a:cxnLst>
                <a:cxn ang="T6">
                  <a:pos x="T0" y="T1"/>
                </a:cxn>
                <a:cxn ang="T7">
                  <a:pos x="T2" y="T3"/>
                </a:cxn>
                <a:cxn ang="T8">
                  <a:pos x="T4" y="T5"/>
                </a:cxn>
              </a:cxnLst>
              <a:rect l="T9" t="T10" r="T11" b="T12"/>
              <a:pathLst>
                <a:path w="241" h="316">
                  <a:moveTo>
                    <a:pt x="0" y="0"/>
                  </a:moveTo>
                  <a:cubicBezTo>
                    <a:pt x="34" y="29"/>
                    <a:pt x="163" y="119"/>
                    <a:pt x="202" y="172"/>
                  </a:cubicBezTo>
                  <a:cubicBezTo>
                    <a:pt x="241" y="225"/>
                    <a:pt x="229" y="286"/>
                    <a:pt x="236" y="31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32" name="Freeform 278"/>
            <p:cNvSpPr>
              <a:spLocks/>
            </p:cNvSpPr>
            <p:nvPr/>
          </p:nvSpPr>
          <p:spPr bwMode="auto">
            <a:xfrm>
              <a:off x="4566" y="3312"/>
              <a:ext cx="60" cy="347"/>
            </a:xfrm>
            <a:custGeom>
              <a:avLst/>
              <a:gdLst>
                <a:gd name="T0" fmla="*/ 57 w 60"/>
                <a:gd name="T1" fmla="*/ 0 h 347"/>
                <a:gd name="T2" fmla="*/ 51 w 60"/>
                <a:gd name="T3" fmla="*/ 189 h 347"/>
                <a:gd name="T4" fmla="*/ 0 w 60"/>
                <a:gd name="T5" fmla="*/ 347 h 347"/>
                <a:gd name="T6" fmla="*/ 0 60000 65536"/>
                <a:gd name="T7" fmla="*/ 0 60000 65536"/>
                <a:gd name="T8" fmla="*/ 0 60000 65536"/>
                <a:gd name="T9" fmla="*/ 0 w 60"/>
                <a:gd name="T10" fmla="*/ 0 h 347"/>
                <a:gd name="T11" fmla="*/ 60 w 60"/>
                <a:gd name="T12" fmla="*/ 347 h 347"/>
              </a:gdLst>
              <a:ahLst/>
              <a:cxnLst>
                <a:cxn ang="T6">
                  <a:pos x="T0" y="T1"/>
                </a:cxn>
                <a:cxn ang="T7">
                  <a:pos x="T2" y="T3"/>
                </a:cxn>
                <a:cxn ang="T8">
                  <a:pos x="T4" y="T5"/>
                </a:cxn>
              </a:cxnLst>
              <a:rect l="T9" t="T10" r="T11" b="T12"/>
              <a:pathLst>
                <a:path w="60" h="347">
                  <a:moveTo>
                    <a:pt x="57" y="0"/>
                  </a:moveTo>
                  <a:cubicBezTo>
                    <a:pt x="56" y="31"/>
                    <a:pt x="60" y="131"/>
                    <a:pt x="51" y="189"/>
                  </a:cubicBezTo>
                  <a:cubicBezTo>
                    <a:pt x="42" y="247"/>
                    <a:pt x="11" y="314"/>
                    <a:pt x="0" y="34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33" name="Freeform 279"/>
            <p:cNvSpPr>
              <a:spLocks/>
            </p:cNvSpPr>
            <p:nvPr/>
          </p:nvSpPr>
          <p:spPr bwMode="auto">
            <a:xfrm>
              <a:off x="4837" y="3312"/>
              <a:ext cx="144" cy="347"/>
            </a:xfrm>
            <a:custGeom>
              <a:avLst/>
              <a:gdLst>
                <a:gd name="T0" fmla="*/ 26 w 144"/>
                <a:gd name="T1" fmla="*/ 0 h 347"/>
                <a:gd name="T2" fmla="*/ 20 w 144"/>
                <a:gd name="T3" fmla="*/ 189 h 347"/>
                <a:gd name="T4" fmla="*/ 144 w 144"/>
                <a:gd name="T5" fmla="*/ 347 h 347"/>
                <a:gd name="T6" fmla="*/ 0 60000 65536"/>
                <a:gd name="T7" fmla="*/ 0 60000 65536"/>
                <a:gd name="T8" fmla="*/ 0 60000 65536"/>
                <a:gd name="T9" fmla="*/ 0 w 144"/>
                <a:gd name="T10" fmla="*/ 0 h 347"/>
                <a:gd name="T11" fmla="*/ 144 w 144"/>
                <a:gd name="T12" fmla="*/ 347 h 347"/>
              </a:gdLst>
              <a:ahLst/>
              <a:cxnLst>
                <a:cxn ang="T6">
                  <a:pos x="T0" y="T1"/>
                </a:cxn>
                <a:cxn ang="T7">
                  <a:pos x="T2" y="T3"/>
                </a:cxn>
                <a:cxn ang="T8">
                  <a:pos x="T4" y="T5"/>
                </a:cxn>
              </a:cxnLst>
              <a:rect l="T9" t="T10" r="T11" b="T12"/>
              <a:pathLst>
                <a:path w="144" h="347">
                  <a:moveTo>
                    <a:pt x="26" y="0"/>
                  </a:moveTo>
                  <a:cubicBezTo>
                    <a:pt x="25" y="31"/>
                    <a:pt x="0" y="131"/>
                    <a:pt x="20" y="189"/>
                  </a:cubicBezTo>
                  <a:cubicBezTo>
                    <a:pt x="40" y="247"/>
                    <a:pt x="118" y="314"/>
                    <a:pt x="144" y="347"/>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1634" name="Freeform 280"/>
            <p:cNvSpPr>
              <a:spLocks/>
            </p:cNvSpPr>
            <p:nvPr/>
          </p:nvSpPr>
          <p:spPr bwMode="auto">
            <a:xfrm>
              <a:off x="5103" y="3312"/>
              <a:ext cx="259" cy="356"/>
            </a:xfrm>
            <a:custGeom>
              <a:avLst/>
              <a:gdLst>
                <a:gd name="T0" fmla="*/ 0 w 259"/>
                <a:gd name="T1" fmla="*/ 0 h 356"/>
                <a:gd name="T2" fmla="*/ 217 w 259"/>
                <a:gd name="T3" fmla="*/ 195 h 356"/>
                <a:gd name="T4" fmla="*/ 250 w 259"/>
                <a:gd name="T5" fmla="*/ 356 h 356"/>
                <a:gd name="T6" fmla="*/ 0 60000 65536"/>
                <a:gd name="T7" fmla="*/ 0 60000 65536"/>
                <a:gd name="T8" fmla="*/ 0 60000 65536"/>
                <a:gd name="T9" fmla="*/ 0 w 259"/>
                <a:gd name="T10" fmla="*/ 0 h 356"/>
                <a:gd name="T11" fmla="*/ 259 w 259"/>
                <a:gd name="T12" fmla="*/ 356 h 356"/>
              </a:gdLst>
              <a:ahLst/>
              <a:cxnLst>
                <a:cxn ang="T6">
                  <a:pos x="T0" y="T1"/>
                </a:cxn>
                <a:cxn ang="T7">
                  <a:pos x="T2" y="T3"/>
                </a:cxn>
                <a:cxn ang="T8">
                  <a:pos x="T4" y="T5"/>
                </a:cxn>
              </a:cxnLst>
              <a:rect l="T9" t="T10" r="T11" b="T12"/>
              <a:pathLst>
                <a:path w="259" h="356">
                  <a:moveTo>
                    <a:pt x="0" y="0"/>
                  </a:moveTo>
                  <a:cubicBezTo>
                    <a:pt x="36" y="32"/>
                    <a:pt x="175" y="136"/>
                    <a:pt x="217" y="195"/>
                  </a:cubicBezTo>
                  <a:cubicBezTo>
                    <a:pt x="259" y="254"/>
                    <a:pt x="243" y="323"/>
                    <a:pt x="250" y="356"/>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defRPr/>
            </a:pPr>
            <a:endParaRPr lang="zh-CN" altLang="zh-CN"/>
          </a:p>
        </p:txBody>
      </p:sp>
      <p:sp>
        <p:nvSpPr>
          <p:cNvPr id="112644" name="Rectangle 3"/>
          <p:cNvSpPr>
            <a:spLocks noGrp="1" noChangeArrowheads="1"/>
          </p:cNvSpPr>
          <p:nvPr>
            <p:ph idx="1"/>
          </p:nvPr>
        </p:nvSpPr>
        <p:spPr/>
        <p:txBody>
          <a:bodyPr/>
          <a:lstStyle/>
          <a:p>
            <a:pPr eaLnBrk="1" hangingPunct="1"/>
            <a:r>
              <a:rPr lang="en-US" altLang="zh-CN" dirty="0"/>
              <a:t>B+</a:t>
            </a:r>
            <a:r>
              <a:rPr lang="zh-CN" altLang="en-US" dirty="0"/>
              <a:t>树比</a:t>
            </a:r>
            <a:r>
              <a:rPr lang="en-US" altLang="zh-CN" dirty="0"/>
              <a:t>B~</a:t>
            </a:r>
            <a:r>
              <a:rPr lang="zh-CN" altLang="en-US" dirty="0"/>
              <a:t>树更适合实际应用中操作系统的文件索引</a:t>
            </a:r>
          </a:p>
          <a:p>
            <a:pPr eaLnBrk="1" hangingPunct="1"/>
            <a:r>
              <a:rPr lang="en-US" altLang="zh-CN" dirty="0">
                <a:solidFill>
                  <a:srgbClr val="FF0000"/>
                </a:solidFill>
              </a:rPr>
              <a:t>1</a:t>
            </a:r>
            <a:r>
              <a:rPr lang="zh-CN" altLang="en-US" dirty="0">
                <a:solidFill>
                  <a:srgbClr val="FF0000"/>
                </a:solidFill>
              </a:rPr>
              <a:t>、</a:t>
            </a:r>
            <a:r>
              <a:rPr lang="en-US" altLang="zh-CN" dirty="0">
                <a:solidFill>
                  <a:srgbClr val="FF0000"/>
                </a:solidFill>
              </a:rPr>
              <a:t>B+</a:t>
            </a:r>
            <a:r>
              <a:rPr lang="zh-CN" altLang="en-US" dirty="0">
                <a:solidFill>
                  <a:srgbClr val="FF0000"/>
                </a:solidFill>
              </a:rPr>
              <a:t>树的磁盘读写代价更低</a:t>
            </a:r>
            <a:r>
              <a:rPr lang="zh-CN" altLang="en-US" dirty="0"/>
              <a:t> </a:t>
            </a:r>
          </a:p>
          <a:p>
            <a:pPr lvl="1" eaLnBrk="1" hangingPunct="1"/>
            <a:r>
              <a:rPr lang="en-US" altLang="zh-CN" dirty="0"/>
              <a:t>B+</a:t>
            </a:r>
            <a:r>
              <a:rPr lang="zh-CN" altLang="en-US" dirty="0"/>
              <a:t>树结点小</a:t>
            </a:r>
            <a:r>
              <a:rPr lang="en-US" altLang="zh-CN" dirty="0"/>
              <a:t>, </a:t>
            </a:r>
            <a:r>
              <a:rPr lang="zh-CN" altLang="en-US" dirty="0"/>
              <a:t>一个结点可容纳更多的关键字</a:t>
            </a:r>
          </a:p>
          <a:p>
            <a:pPr lvl="1" eaLnBrk="1" hangingPunct="1"/>
            <a:r>
              <a:rPr lang="zh-CN" altLang="en-US" dirty="0"/>
              <a:t>因此</a:t>
            </a:r>
            <a:r>
              <a:rPr lang="en-US" altLang="zh-CN" dirty="0"/>
              <a:t>, </a:t>
            </a:r>
            <a:r>
              <a:rPr lang="zh-CN" altLang="en-US" dirty="0"/>
              <a:t>访问外存的次数少；</a:t>
            </a:r>
          </a:p>
          <a:p>
            <a:pPr eaLnBrk="1" hangingPunct="1"/>
            <a:r>
              <a:rPr lang="en-US" altLang="zh-CN" dirty="0">
                <a:solidFill>
                  <a:srgbClr val="FF0000"/>
                </a:solidFill>
              </a:rPr>
              <a:t>2</a:t>
            </a:r>
            <a:r>
              <a:rPr lang="zh-CN" altLang="en-US" dirty="0">
                <a:solidFill>
                  <a:srgbClr val="FF0000"/>
                </a:solidFill>
              </a:rPr>
              <a:t>、</a:t>
            </a:r>
            <a:r>
              <a:rPr lang="en-US" altLang="zh-CN" dirty="0">
                <a:solidFill>
                  <a:srgbClr val="FF0000"/>
                </a:solidFill>
              </a:rPr>
              <a:t>B+</a:t>
            </a:r>
            <a:r>
              <a:rPr lang="zh-CN" altLang="en-US" dirty="0">
                <a:solidFill>
                  <a:srgbClr val="FF0000"/>
                </a:solidFill>
              </a:rPr>
              <a:t>树的查询效率更加稳定。</a:t>
            </a:r>
            <a:r>
              <a:rPr lang="zh-CN" altLang="en-US" dirty="0"/>
              <a:t> </a:t>
            </a:r>
          </a:p>
          <a:p>
            <a:pPr lvl="1" eaLnBrk="1" hangingPunct="1"/>
            <a:r>
              <a:rPr lang="en-US" altLang="zh-CN" dirty="0"/>
              <a:t>B+</a:t>
            </a:r>
            <a:r>
              <a:rPr lang="zh-CN" altLang="en-US" dirty="0"/>
              <a:t>树任何关键字的查找必须走一条从根结点到叶子结点的路；</a:t>
            </a:r>
          </a:p>
        </p:txBody>
      </p:sp>
      <p:sp>
        <p:nvSpPr>
          <p:cNvPr id="6" name="灯片编号占位符 5"/>
          <p:cNvSpPr>
            <a:spLocks noGrp="1"/>
          </p:cNvSpPr>
          <p:nvPr>
            <p:ph type="sldNum" sz="quarter" idx="11"/>
          </p:nvPr>
        </p:nvSpPr>
        <p:spPr/>
        <p:txBody>
          <a:bodyPr/>
          <a:lstStyle/>
          <a:p>
            <a:pPr>
              <a:defRPr/>
            </a:pPr>
            <a:fld id="{1B0106AE-F3A9-43A2-BABA-1205B03112D5}" type="slidenum">
              <a:rPr lang="en-US" altLang="zh-CN"/>
              <a:pPr>
                <a:defRPr/>
              </a:pPr>
              <a:t>143</a:t>
            </a:fld>
            <a:endParaRPr lang="en-US"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a:t>
            </a:r>
            <a:r>
              <a:rPr lang="zh-CN" altLang="en-US" dirty="0"/>
              <a:t>索引</a:t>
            </a:r>
          </a:p>
        </p:txBody>
      </p:sp>
      <p:sp>
        <p:nvSpPr>
          <p:cNvPr id="3" name="内容占位符 2"/>
          <p:cNvSpPr>
            <a:spLocks noGrp="1"/>
          </p:cNvSpPr>
          <p:nvPr>
            <p:ph idx="1"/>
          </p:nvPr>
        </p:nvSpPr>
        <p:spPr/>
        <p:txBody>
          <a:bodyPr/>
          <a:lstStyle/>
          <a:p>
            <a:r>
              <a:rPr lang="zh-CN" altLang="en-US" sz="3600" kern="1200" dirty="0">
                <a:solidFill>
                  <a:srgbClr val="6600CC"/>
                </a:solidFill>
                <a:effectLst>
                  <a:outerShdw blurRad="38100" dist="38100" dir="2700000" algn="tl">
                    <a:srgbClr val="C0C0C0"/>
                  </a:outerShdw>
                </a:effectLst>
                <a:latin typeface="Times New Roman" panose="02020603050405020304" pitchFamily="18" charset="0"/>
                <a:ea typeface="华文行楷" pitchFamily="2" charset="-122"/>
              </a:rPr>
              <a:t>索引的原理</a:t>
            </a:r>
            <a:endParaRPr lang="en-US" altLang="zh-CN" sz="3600" kern="1200" dirty="0">
              <a:solidFill>
                <a:srgbClr val="6600CC"/>
              </a:solidFill>
              <a:effectLst>
                <a:outerShdw blurRad="38100" dist="38100" dir="2700000" algn="tl">
                  <a:srgbClr val="C0C0C0"/>
                </a:outerShdw>
              </a:effectLst>
              <a:latin typeface="Times New Roman" panose="02020603050405020304" pitchFamily="18" charset="0"/>
              <a:ea typeface="华文行楷" pitchFamily="2" charset="-122"/>
            </a:endParaRPr>
          </a:p>
          <a:p>
            <a:r>
              <a:rPr kumimoji="0" lang="zh-CN" altLang="en-US" sz="2400" dirty="0">
                <a:latin typeface="楷体_GB2312" pitchFamily="49" charset="-122"/>
                <a:ea typeface="楷体_GB2312" pitchFamily="49" charset="-122"/>
              </a:rPr>
              <a:t>在</a:t>
            </a:r>
            <a:r>
              <a:rPr kumimoji="0" lang="en-US" altLang="zh-CN" sz="2400" dirty="0">
                <a:latin typeface="楷体_GB2312" pitchFamily="49" charset="-122"/>
                <a:ea typeface="楷体_GB2312" pitchFamily="49" charset="-122"/>
              </a:rPr>
              <a:t>TOPIC</a:t>
            </a:r>
            <a:r>
              <a:rPr kumimoji="0" lang="zh-CN" altLang="en-US" sz="2400" dirty="0">
                <a:latin typeface="楷体_GB2312" pitchFamily="49" charset="-122"/>
                <a:ea typeface="楷体_GB2312" pitchFamily="49" charset="-122"/>
              </a:rPr>
              <a:t>列上建立索引，</a:t>
            </a:r>
            <a:r>
              <a:rPr kumimoji="0" lang="en-US" altLang="zh-CN" sz="2400" dirty="0">
                <a:latin typeface="楷体_GB2312" pitchFamily="49" charset="-122"/>
                <a:ea typeface="楷体_GB2312" pitchFamily="49" charset="-122"/>
              </a:rPr>
              <a:t>Oracle</a:t>
            </a:r>
            <a:r>
              <a:rPr kumimoji="0" lang="zh-CN" altLang="en-US" sz="2400" dirty="0">
                <a:latin typeface="楷体_GB2312" pitchFamily="49" charset="-122"/>
                <a:ea typeface="楷体_GB2312" pitchFamily="49" charset="-122"/>
              </a:rPr>
              <a:t>对全表进行一次搜索，将每条记录的</a:t>
            </a:r>
            <a:r>
              <a:rPr kumimoji="0" lang="en-US" altLang="zh-CN" sz="2400" dirty="0">
                <a:latin typeface="楷体_GB2312" pitchFamily="49" charset="-122"/>
                <a:ea typeface="楷体_GB2312" pitchFamily="49" charset="-122"/>
              </a:rPr>
              <a:t>TOPIC</a:t>
            </a:r>
            <a:r>
              <a:rPr kumimoji="0" lang="zh-CN" altLang="en-US" sz="2400" dirty="0">
                <a:latin typeface="楷体_GB2312" pitchFamily="49" charset="-122"/>
                <a:ea typeface="楷体_GB2312" pitchFamily="49" charset="-122"/>
              </a:rPr>
              <a:t>值按升序排列，然后构建索引条目，即（</a:t>
            </a:r>
            <a:r>
              <a:rPr kumimoji="0" lang="en-US" altLang="zh-CN" sz="2400" dirty="0">
                <a:latin typeface="楷体_GB2312" pitchFamily="49" charset="-122"/>
                <a:ea typeface="楷体_GB2312" pitchFamily="49" charset="-122"/>
              </a:rPr>
              <a:t>TOPIC</a:t>
            </a:r>
            <a:r>
              <a:rPr kumimoji="0" lang="zh-CN" altLang="en-US" sz="2400" dirty="0">
                <a:latin typeface="楷体_GB2312" pitchFamily="49" charset="-122"/>
                <a:ea typeface="楷体_GB2312" pitchFamily="49" charset="-122"/>
              </a:rPr>
              <a:t>值，</a:t>
            </a:r>
            <a:r>
              <a:rPr kumimoji="0" lang="en-US" altLang="zh-CN" sz="2400" dirty="0">
                <a:latin typeface="楷体_GB2312" pitchFamily="49" charset="-122"/>
                <a:ea typeface="楷体_GB2312" pitchFamily="49" charset="-122"/>
              </a:rPr>
              <a:t>ROWID</a:t>
            </a:r>
            <a:r>
              <a:rPr kumimoji="0" lang="zh-CN" altLang="en-US" sz="2400" dirty="0">
                <a:latin typeface="楷体_GB2312" pitchFamily="49" charset="-122"/>
                <a:ea typeface="楷体_GB2312" pitchFamily="49" charset="-122"/>
              </a:rPr>
              <a:t>值），存储到索引段中。 </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144</a:t>
            </a:fld>
            <a:endParaRPr lang="en-US" altLang="zh-C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46085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4411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a:t>
            </a:r>
            <a:r>
              <a:rPr lang="zh-CN" altLang="en-US" dirty="0"/>
              <a:t>索引</a:t>
            </a:r>
          </a:p>
        </p:txBody>
      </p:sp>
      <p:sp>
        <p:nvSpPr>
          <p:cNvPr id="3" name="内容占位符 2"/>
          <p:cNvSpPr>
            <a:spLocks noGrp="1"/>
          </p:cNvSpPr>
          <p:nvPr>
            <p:ph idx="1"/>
          </p:nvPr>
        </p:nvSpPr>
        <p:spPr/>
        <p:txBody>
          <a:bodyPr/>
          <a:lstStyle/>
          <a:p>
            <a:r>
              <a:rPr lang="zh-CN" altLang="en-US" sz="3600" kern="1200" dirty="0">
                <a:solidFill>
                  <a:srgbClr val="6600CC"/>
                </a:solidFill>
                <a:effectLst>
                  <a:outerShdw blurRad="38100" dist="38100" dir="2700000" algn="tl">
                    <a:srgbClr val="C0C0C0"/>
                  </a:outerShdw>
                </a:effectLst>
                <a:latin typeface="Times New Roman" panose="02020603050405020304" pitchFamily="18" charset="0"/>
                <a:ea typeface="华文行楷" pitchFamily="2" charset="-122"/>
              </a:rPr>
              <a:t>索引的类型</a:t>
            </a:r>
            <a:endParaRPr lang="en-US" altLang="zh-CN" sz="3600" kern="1200" dirty="0">
              <a:solidFill>
                <a:srgbClr val="6600CC"/>
              </a:solidFill>
              <a:effectLst>
                <a:outerShdw blurRad="38100" dist="38100" dir="2700000" algn="tl">
                  <a:srgbClr val="C0C0C0"/>
                </a:outerShdw>
              </a:effectLst>
              <a:latin typeface="Times New Roman" panose="02020603050405020304" pitchFamily="18" charset="0"/>
              <a:ea typeface="华文行楷" pitchFamily="2" charset="-122"/>
            </a:endParaRPr>
          </a:p>
          <a:p>
            <a:r>
              <a:rPr kumimoji="0" lang="en-US" altLang="zh-CN" sz="2400" dirty="0">
                <a:latin typeface="楷体_GB2312" pitchFamily="49" charset="-122"/>
                <a:ea typeface="楷体_GB2312" pitchFamily="49" charset="-122"/>
              </a:rPr>
              <a:t>Oracle</a:t>
            </a:r>
            <a:r>
              <a:rPr kumimoji="0" lang="zh-CN" altLang="en-US" sz="2400" dirty="0">
                <a:latin typeface="楷体_GB2312" pitchFamily="49" charset="-122"/>
                <a:ea typeface="楷体_GB2312" pitchFamily="49" charset="-122"/>
              </a:rPr>
              <a:t>支持多种类型的索引，可以按列的多少、索引值是否唯一和索引数据的组织形式对索引进行分类</a:t>
            </a:r>
            <a:endParaRPr kumimoji="0" lang="en-US" altLang="zh-CN" sz="2400" dirty="0">
              <a:latin typeface="楷体_GB2312" pitchFamily="49" charset="-122"/>
              <a:ea typeface="楷体_GB2312" pitchFamily="49" charset="-122"/>
            </a:endParaRPr>
          </a:p>
          <a:p>
            <a:pPr lvl="1"/>
            <a:r>
              <a:rPr kumimoji="0" lang="en-US" altLang="zh-CN" sz="2400" dirty="0">
                <a:latin typeface="楷体_GB2312" pitchFamily="49" charset="-122"/>
                <a:ea typeface="楷体_GB2312" pitchFamily="49" charset="-122"/>
              </a:rPr>
              <a:t>1</a:t>
            </a:r>
            <a:r>
              <a:rPr kumimoji="0" lang="zh-CN" altLang="en-US" sz="2400" dirty="0">
                <a:latin typeface="楷体_GB2312" pitchFamily="49" charset="-122"/>
                <a:ea typeface="楷体_GB2312" pitchFamily="49" charset="-122"/>
              </a:rPr>
              <a:t>．单列索引和复合索引</a:t>
            </a:r>
          </a:p>
          <a:p>
            <a:pPr lvl="1"/>
            <a:r>
              <a:rPr kumimoji="0" lang="en-US" altLang="zh-CN" sz="2400" dirty="0">
                <a:latin typeface="楷体_GB2312" pitchFamily="49" charset="-122"/>
                <a:ea typeface="楷体_GB2312" pitchFamily="49" charset="-122"/>
              </a:rPr>
              <a:t>2</a:t>
            </a:r>
            <a:r>
              <a:rPr kumimoji="0" lang="zh-CN" altLang="en-US" sz="2400" dirty="0">
                <a:latin typeface="楷体_GB2312" pitchFamily="49" charset="-122"/>
                <a:ea typeface="楷体_GB2312" pitchFamily="49" charset="-122"/>
              </a:rPr>
              <a:t>．</a:t>
            </a:r>
            <a:r>
              <a:rPr kumimoji="0" lang="en-US" altLang="zh-CN" sz="2400" dirty="0">
                <a:latin typeface="楷体_GB2312" pitchFamily="49" charset="-122"/>
                <a:ea typeface="楷体_GB2312" pitchFamily="49" charset="-122"/>
              </a:rPr>
              <a:t>B+</a:t>
            </a:r>
            <a:r>
              <a:rPr kumimoji="0" lang="zh-CN" altLang="en-US" sz="2400" dirty="0">
                <a:latin typeface="楷体_GB2312" pitchFamily="49" charset="-122"/>
                <a:ea typeface="楷体_GB2312" pitchFamily="49" charset="-122"/>
              </a:rPr>
              <a:t>树索引</a:t>
            </a:r>
          </a:p>
          <a:p>
            <a:pPr lvl="1"/>
            <a:r>
              <a:rPr kumimoji="0" lang="en-US" altLang="zh-CN" sz="2400" dirty="0">
                <a:latin typeface="楷体_GB2312" pitchFamily="49" charset="-122"/>
                <a:ea typeface="楷体_GB2312" pitchFamily="49" charset="-122"/>
              </a:rPr>
              <a:t>3</a:t>
            </a:r>
            <a:r>
              <a:rPr kumimoji="0" lang="zh-CN" altLang="en-US" sz="2400" dirty="0">
                <a:latin typeface="楷体_GB2312" pitchFamily="49" charset="-122"/>
                <a:ea typeface="楷体_GB2312" pitchFamily="49" charset="-122"/>
              </a:rPr>
              <a:t>．位图索引</a:t>
            </a:r>
          </a:p>
          <a:p>
            <a:pPr lvl="1"/>
            <a:r>
              <a:rPr kumimoji="0" lang="en-US" altLang="zh-CN" sz="2400" dirty="0">
                <a:latin typeface="楷体_GB2312" pitchFamily="49" charset="-122"/>
                <a:ea typeface="楷体_GB2312" pitchFamily="49" charset="-122"/>
              </a:rPr>
              <a:t>4</a:t>
            </a:r>
            <a:r>
              <a:rPr kumimoji="0" lang="zh-CN" altLang="en-US" sz="2400" dirty="0">
                <a:latin typeface="楷体_GB2312" pitchFamily="49" charset="-122"/>
                <a:ea typeface="楷体_GB2312" pitchFamily="49" charset="-122"/>
              </a:rPr>
              <a:t>．函数索引</a:t>
            </a:r>
            <a:endParaRPr kumimoji="0" lang="en-US" altLang="zh-CN" sz="2400" dirty="0">
              <a:latin typeface="楷体_GB2312" pitchFamily="49" charset="-122"/>
              <a:ea typeface="楷体_GB2312" pitchFamily="49" charset="-122"/>
            </a:endParaRPr>
          </a:p>
          <a:p>
            <a:r>
              <a:rPr kumimoji="0" lang="en-US" altLang="zh-CN" sz="2400" dirty="0">
                <a:latin typeface="楷体_GB2312" pitchFamily="49" charset="-122"/>
                <a:ea typeface="楷体_GB2312" pitchFamily="49" charset="-122"/>
              </a:rPr>
              <a:t>B+</a:t>
            </a:r>
            <a:r>
              <a:rPr kumimoji="0" lang="zh-CN" altLang="en-US" sz="2400" dirty="0">
                <a:latin typeface="楷体_GB2312" pitchFamily="49" charset="-122"/>
                <a:ea typeface="楷体_GB2312" pitchFamily="49" charset="-122"/>
              </a:rPr>
              <a:t>树索引是</a:t>
            </a:r>
            <a:r>
              <a:rPr kumimoji="0" lang="en-US" altLang="zh-CN" sz="2400" dirty="0">
                <a:latin typeface="楷体_GB2312" pitchFamily="49" charset="-122"/>
                <a:ea typeface="楷体_GB2312" pitchFamily="49" charset="-122"/>
              </a:rPr>
              <a:t>Oracle</a:t>
            </a:r>
            <a:r>
              <a:rPr kumimoji="0" lang="zh-CN" altLang="en-US" sz="2400" dirty="0">
                <a:latin typeface="楷体_GB2312" pitchFamily="49" charset="-122"/>
                <a:ea typeface="楷体_GB2312" pitchFamily="49" charset="-122"/>
              </a:rPr>
              <a:t>数据库中最常用的一种索引。</a:t>
            </a:r>
            <a:endParaRPr kumimoji="0" lang="en-US" altLang="zh-CN" sz="2400" dirty="0">
              <a:latin typeface="楷体_GB2312" pitchFamily="49" charset="-122"/>
              <a:ea typeface="楷体_GB2312" pitchFamily="49" charset="-122"/>
            </a:endParaRPr>
          </a:p>
          <a:p>
            <a:r>
              <a:rPr kumimoji="0" lang="zh-CN" altLang="en-US" sz="2400" dirty="0">
                <a:latin typeface="楷体_GB2312" pitchFamily="49" charset="-122"/>
                <a:ea typeface="楷体_GB2312" pitchFamily="49" charset="-122"/>
              </a:rPr>
              <a:t>当使用</a:t>
            </a:r>
            <a:r>
              <a:rPr kumimoji="0" lang="en-US" altLang="zh-CN" sz="2400" dirty="0">
                <a:latin typeface="楷体_GB2312" pitchFamily="49" charset="-122"/>
                <a:ea typeface="楷体_GB2312" pitchFamily="49" charset="-122"/>
              </a:rPr>
              <a:t>CREATE INDEX</a:t>
            </a:r>
            <a:r>
              <a:rPr kumimoji="0" lang="zh-CN" altLang="en-US" sz="2400" dirty="0">
                <a:latin typeface="楷体_GB2312" pitchFamily="49" charset="-122"/>
                <a:ea typeface="楷体_GB2312" pitchFamily="49" charset="-122"/>
              </a:rPr>
              <a:t>语句创建索引时，默认创建的索引就是</a:t>
            </a:r>
            <a:r>
              <a:rPr kumimoji="0" lang="en-US" altLang="zh-CN" sz="2400" dirty="0">
                <a:latin typeface="楷体_GB2312" pitchFamily="49" charset="-122"/>
                <a:ea typeface="楷体_GB2312" pitchFamily="49" charset="-122"/>
              </a:rPr>
              <a:t>B+</a:t>
            </a:r>
            <a:r>
              <a:rPr kumimoji="0" lang="zh-CN" altLang="en-US" sz="2400" dirty="0">
                <a:latin typeface="楷体_GB2312" pitchFamily="49" charset="-122"/>
                <a:ea typeface="楷体_GB2312" pitchFamily="49" charset="-122"/>
              </a:rPr>
              <a:t>树索引。</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145</a:t>
            </a:fld>
            <a:endParaRPr lang="en-US" altLang="zh-CN"/>
          </a:p>
        </p:txBody>
      </p:sp>
    </p:spTree>
    <p:extLst>
      <p:ext uri="{BB962C8B-B14F-4D97-AF65-F5344CB8AC3E}">
        <p14:creationId xmlns:p14="http://schemas.microsoft.com/office/powerpoint/2010/main" val="32768622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latin typeface="楷体_GB2312" pitchFamily="49" charset="-122"/>
                <a:ea typeface="楷体_GB2312" pitchFamily="49" charset="-122"/>
              </a:rPr>
              <a:t>位图索引</a:t>
            </a:r>
            <a:endParaRPr lang="zh-CN" altLang="en-US" dirty="0"/>
          </a:p>
        </p:txBody>
      </p:sp>
      <p:sp>
        <p:nvSpPr>
          <p:cNvPr id="3" name="内容占位符 2"/>
          <p:cNvSpPr>
            <a:spLocks noGrp="1"/>
          </p:cNvSpPr>
          <p:nvPr>
            <p:ph idx="1"/>
          </p:nvPr>
        </p:nvSpPr>
        <p:spPr/>
        <p:txBody>
          <a:bodyPr/>
          <a:lstStyle/>
          <a:p>
            <a:r>
              <a:rPr kumimoji="0" lang="zh-CN" altLang="en-US" dirty="0">
                <a:latin typeface="楷体_GB2312" pitchFamily="49" charset="-122"/>
                <a:ea typeface="楷体_GB2312" pitchFamily="49" charset="-122"/>
              </a:rPr>
              <a:t>针对基数很小的列建立位图索引</a:t>
            </a:r>
            <a:endParaRPr kumimoji="0" lang="en-US" altLang="zh-CN" dirty="0">
              <a:latin typeface="楷体_GB2312" pitchFamily="49" charset="-122"/>
              <a:ea typeface="楷体_GB2312" pitchFamily="49" charset="-122"/>
            </a:endParaRPr>
          </a:p>
          <a:p>
            <a:r>
              <a:rPr kumimoji="0" lang="zh-CN" altLang="en-US" dirty="0">
                <a:ea typeface="楷体_GB2312" pitchFamily="49" charset="-122"/>
              </a:rPr>
              <a:t>基数：</a:t>
            </a:r>
            <a:r>
              <a:rPr kumimoji="0" lang="zh-CN" altLang="en-US" dirty="0">
                <a:latin typeface="楷体_GB2312" pitchFamily="49" charset="-122"/>
                <a:ea typeface="楷体_GB2312" pitchFamily="49" charset="-122"/>
              </a:rPr>
              <a:t>指某个列可能拥有的不重复值的个数</a:t>
            </a:r>
            <a:endParaRPr kumimoji="0" lang="en-US" altLang="zh-CN" dirty="0">
              <a:ea typeface="楷体_GB2312" pitchFamily="49" charset="-122"/>
            </a:endParaRPr>
          </a:p>
          <a:p>
            <a:r>
              <a:rPr kumimoji="0" lang="zh-CN" altLang="en-US" dirty="0">
                <a:latin typeface="楷体_GB2312" pitchFamily="49" charset="-122"/>
                <a:ea typeface="楷体_GB2312" pitchFamily="49" charset="-122"/>
              </a:rPr>
              <a:t>性别、婚姻状况、政治面貌等只具有几个固定值的字段</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146</a:t>
            </a:fld>
            <a:endParaRPr lang="en-US" altLang="zh-CN"/>
          </a:p>
        </p:txBody>
      </p:sp>
    </p:spTree>
    <p:extLst>
      <p:ext uri="{BB962C8B-B14F-4D97-AF65-F5344CB8AC3E}">
        <p14:creationId xmlns:p14="http://schemas.microsoft.com/office/powerpoint/2010/main" val="5113987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147</a:t>
            </a:fld>
            <a:endParaRPr lang="en-US" altLang="zh-C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6769100"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2257425"/>
            <a:ext cx="5986462" cy="4600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3276600" y="4076700"/>
            <a:ext cx="1150938" cy="230505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6"/>
          <p:cNvSpPr>
            <a:spLocks noChangeArrowheads="1"/>
          </p:cNvSpPr>
          <p:nvPr/>
        </p:nvSpPr>
        <p:spPr bwMode="auto">
          <a:xfrm>
            <a:off x="4500563" y="4076700"/>
            <a:ext cx="1366837" cy="230505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1583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latin typeface="楷体_GB2312" pitchFamily="49" charset="-122"/>
                <a:ea typeface="楷体_GB2312" pitchFamily="49" charset="-122"/>
              </a:rPr>
              <a:t>函数索引</a:t>
            </a:r>
            <a:endParaRPr lang="zh-CN" altLang="en-US" dirty="0"/>
          </a:p>
        </p:txBody>
      </p:sp>
      <p:sp>
        <p:nvSpPr>
          <p:cNvPr id="3" name="内容占位符 2"/>
          <p:cNvSpPr>
            <a:spLocks noGrp="1"/>
          </p:cNvSpPr>
          <p:nvPr>
            <p:ph idx="1"/>
          </p:nvPr>
        </p:nvSpPr>
        <p:spPr/>
        <p:txBody>
          <a:bodyPr/>
          <a:lstStyle/>
          <a:p>
            <a:r>
              <a:rPr kumimoji="0" lang="zh-CN" altLang="en-US" sz="2400" dirty="0">
                <a:latin typeface="楷体_GB2312" pitchFamily="49" charset="-122"/>
                <a:ea typeface="楷体_GB2312" pitchFamily="49" charset="-122"/>
              </a:rPr>
              <a:t>当需要经常访问一些函数或表达式时，可以将其存储在索引中。</a:t>
            </a:r>
            <a:endParaRPr kumimoji="0" lang="en-US" altLang="zh-CN" sz="2400" dirty="0">
              <a:latin typeface="楷体_GB2312" pitchFamily="49" charset="-122"/>
              <a:ea typeface="楷体_GB2312" pitchFamily="49" charset="-122"/>
            </a:endParaRPr>
          </a:p>
          <a:p>
            <a:r>
              <a:rPr kumimoji="0" lang="zh-CN" altLang="en-US" sz="2400" dirty="0">
                <a:latin typeface="楷体_GB2312" pitchFamily="49" charset="-122"/>
                <a:ea typeface="楷体_GB2312" pitchFamily="49" charset="-122"/>
              </a:rPr>
              <a:t>函数索引既可以使用</a:t>
            </a:r>
            <a:r>
              <a:rPr kumimoji="0" lang="en-US" altLang="zh-CN" sz="2400" dirty="0">
                <a:latin typeface="楷体_GB2312" pitchFamily="49" charset="-122"/>
                <a:ea typeface="楷体_GB2312" pitchFamily="49" charset="-122"/>
              </a:rPr>
              <a:t>B</a:t>
            </a:r>
            <a:r>
              <a:rPr kumimoji="0" lang="zh-CN" altLang="en-US" sz="2400" dirty="0">
                <a:latin typeface="楷体_GB2312" pitchFamily="49" charset="-122"/>
                <a:ea typeface="楷体_GB2312" pitchFamily="49" charset="-122"/>
              </a:rPr>
              <a:t>树索引，也可以使用位图索引，可以根据函数或表达式的结果的基数大小来进行选择，当函数或表达式的结果不确定时采用</a:t>
            </a:r>
            <a:r>
              <a:rPr kumimoji="0" lang="en-US" altLang="zh-CN" sz="2400" dirty="0">
                <a:latin typeface="楷体_GB2312" pitchFamily="49" charset="-122"/>
                <a:ea typeface="楷体_GB2312" pitchFamily="49" charset="-122"/>
              </a:rPr>
              <a:t>B</a:t>
            </a:r>
            <a:r>
              <a:rPr kumimoji="0" lang="zh-CN" altLang="en-US" sz="2400" dirty="0">
                <a:latin typeface="楷体_GB2312" pitchFamily="49" charset="-122"/>
                <a:ea typeface="楷体_GB2312" pitchFamily="49" charset="-122"/>
              </a:rPr>
              <a:t>树索引，当函数或表达式的结果是固定的几个值时采用位图索引。  </a:t>
            </a:r>
            <a:endParaRPr lang="zh-CN" altLang="en-US" sz="2400"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148</a:t>
            </a:fld>
            <a:endParaRPr lang="en-US" altLang="zh-C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632700"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195736" y="3065248"/>
            <a:ext cx="1216496" cy="3181217"/>
          </a:xfrm>
          <a:prstGeom prst="rect">
            <a:avLst/>
          </a:prstGeom>
          <a:ln>
            <a:solidFill>
              <a:srgbClr val="FF0000"/>
            </a:solidFill>
          </a:ln>
        </p:spPr>
        <p:txBody>
          <a:bodyPr wrap="square" rtlCol="0" anchor="ctr">
            <a:spAutoFit/>
          </a:bodyPr>
          <a:lstStyle/>
          <a:p>
            <a:pPr algn="ctr" eaLnBrk="1" hangingPunct="1">
              <a:spcBef>
                <a:spcPct val="10000"/>
              </a:spcBef>
              <a:buClr>
                <a:srgbClr val="800080"/>
              </a:buClr>
            </a:pPr>
            <a:endParaRPr lang="zh-CN" altLang="en-US" sz="2400" dirty="0">
              <a:solidFill>
                <a:srgbClr val="000000"/>
              </a:solidFill>
            </a:endParaRPr>
          </a:p>
        </p:txBody>
      </p:sp>
    </p:spTree>
    <p:extLst>
      <p:ext uri="{BB962C8B-B14F-4D97-AF65-F5344CB8AC3E}">
        <p14:creationId xmlns:p14="http://schemas.microsoft.com/office/powerpoint/2010/main" val="20806262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r>
              <a:rPr kumimoji="0" lang="en-US" altLang="zh-CN" sz="2400" dirty="0">
                <a:latin typeface="楷体_GB2312" pitchFamily="49" charset="-122"/>
                <a:ea typeface="楷体_GB2312" pitchFamily="49" charset="-122"/>
              </a:rPr>
              <a:t>SELECT * FROM SALES WHERE TOPIC=</a:t>
            </a:r>
            <a:r>
              <a:rPr kumimoji="0" lang="en-US" altLang="zh-CN" sz="2400" dirty="0">
                <a:latin typeface="Arial" panose="020B0604020202020204" pitchFamily="34" charset="0"/>
                <a:ea typeface="楷体_GB2312" pitchFamily="49" charset="-122"/>
              </a:rPr>
              <a:t>’</a:t>
            </a:r>
            <a:r>
              <a:rPr kumimoji="0" lang="en-US" altLang="zh-CN" sz="2400" dirty="0">
                <a:latin typeface="楷体_GB2312" pitchFamily="49" charset="-122"/>
                <a:ea typeface="楷体_GB2312" pitchFamily="49" charset="-122"/>
              </a:rPr>
              <a:t>TEE</a:t>
            </a:r>
            <a:r>
              <a:rPr kumimoji="0" lang="en-US" altLang="zh-CN" sz="2400" dirty="0">
                <a:latin typeface="Arial" panose="020B0604020202020204" pitchFamily="34" charset="0"/>
                <a:ea typeface="楷体_GB2312" pitchFamily="49" charset="-122"/>
              </a:rPr>
              <a:t>’</a:t>
            </a:r>
            <a:r>
              <a:rPr kumimoji="0" lang="en-US" altLang="zh-CN" sz="2400" dirty="0">
                <a:latin typeface="楷体_GB2312" pitchFamily="49" charset="-122"/>
                <a:ea typeface="楷体_GB2312" pitchFamily="49" charset="-122"/>
              </a:rPr>
              <a:t>;</a:t>
            </a:r>
          </a:p>
          <a:p>
            <a:pPr algn="just"/>
            <a:r>
              <a:rPr kumimoji="0" lang="zh-CN" altLang="en-US" sz="2400" dirty="0">
                <a:latin typeface="楷体_GB2312" pitchFamily="49" charset="-122"/>
                <a:ea typeface="楷体_GB2312" pitchFamily="49" charset="-122"/>
              </a:rPr>
              <a:t>将没有结果。现在忽略大小写，将代码修改如下：</a:t>
            </a:r>
          </a:p>
          <a:p>
            <a:pPr algn="just"/>
            <a:r>
              <a:rPr kumimoji="0" lang="en-US" altLang="zh-CN" sz="2400" dirty="0">
                <a:latin typeface="楷体_GB2312" pitchFamily="49" charset="-122"/>
                <a:ea typeface="楷体_GB2312" pitchFamily="49" charset="-122"/>
              </a:rPr>
              <a:t>SELECT * FROM SALES WHERE UPPER(TOPIC)=</a:t>
            </a:r>
            <a:r>
              <a:rPr kumimoji="0" lang="en-US" altLang="zh-CN" sz="2400" dirty="0">
                <a:latin typeface="Arial" panose="020B0604020202020204" pitchFamily="34" charset="0"/>
                <a:ea typeface="楷体_GB2312" pitchFamily="49" charset="-122"/>
              </a:rPr>
              <a:t>’</a:t>
            </a:r>
            <a:r>
              <a:rPr kumimoji="0" lang="en-US" altLang="zh-CN" sz="2400" dirty="0">
                <a:latin typeface="楷体_GB2312" pitchFamily="49" charset="-122"/>
                <a:ea typeface="楷体_GB2312" pitchFamily="49" charset="-122"/>
              </a:rPr>
              <a:t>TEE</a:t>
            </a:r>
            <a:r>
              <a:rPr kumimoji="0" lang="en-US" altLang="zh-CN" sz="2400" dirty="0">
                <a:latin typeface="Arial" panose="020B0604020202020204" pitchFamily="34" charset="0"/>
                <a:ea typeface="楷体_GB2312" pitchFamily="49" charset="-122"/>
              </a:rPr>
              <a:t>’</a:t>
            </a:r>
            <a:r>
              <a:rPr kumimoji="0" lang="en-US" altLang="zh-CN" sz="2400" dirty="0">
                <a:latin typeface="楷体_GB2312" pitchFamily="49" charset="-122"/>
                <a:ea typeface="楷体_GB2312" pitchFamily="49" charset="-122"/>
              </a:rPr>
              <a:t>;</a:t>
            </a:r>
          </a:p>
          <a:p>
            <a:pPr algn="just"/>
            <a:r>
              <a:rPr kumimoji="0" lang="zh-CN" altLang="en-US" sz="2400" dirty="0">
                <a:latin typeface="楷体_GB2312" pitchFamily="49" charset="-122"/>
                <a:ea typeface="楷体_GB2312" pitchFamily="49" charset="-122"/>
              </a:rPr>
              <a:t>这样可以查到相应的结果。</a:t>
            </a:r>
            <a:endParaRPr kumimoji="0" lang="en-US" altLang="zh-CN" sz="2400" dirty="0">
              <a:latin typeface="楷体_GB2312" pitchFamily="49" charset="-122"/>
              <a:ea typeface="楷体_GB2312" pitchFamily="49" charset="-122"/>
            </a:endParaRPr>
          </a:p>
          <a:p>
            <a:pPr algn="just"/>
            <a:r>
              <a:rPr kumimoji="0" lang="zh-CN" altLang="en-US" sz="2400" dirty="0">
                <a:latin typeface="楷体_GB2312" pitchFamily="49" charset="-122"/>
                <a:ea typeface="楷体_GB2312" pitchFamily="49" charset="-122"/>
              </a:rPr>
              <a:t>由于不是直接查询</a:t>
            </a:r>
            <a:r>
              <a:rPr kumimoji="0" lang="en-US" altLang="zh-CN" sz="2400" dirty="0">
                <a:latin typeface="楷体_GB2312" pitchFamily="49" charset="-122"/>
                <a:ea typeface="楷体_GB2312" pitchFamily="49" charset="-122"/>
              </a:rPr>
              <a:t>TOPIC</a:t>
            </a:r>
            <a:r>
              <a:rPr kumimoji="0" lang="zh-CN" altLang="en-US" sz="2400" dirty="0">
                <a:latin typeface="楷体_GB2312" pitchFamily="49" charset="-122"/>
                <a:ea typeface="楷体_GB2312" pitchFamily="49" charset="-122"/>
              </a:rPr>
              <a:t>列，所以，即使在</a:t>
            </a:r>
            <a:r>
              <a:rPr kumimoji="0" lang="en-US" altLang="zh-CN" sz="2400" dirty="0">
                <a:latin typeface="楷体_GB2312" pitchFamily="49" charset="-122"/>
                <a:ea typeface="楷体_GB2312" pitchFamily="49" charset="-122"/>
              </a:rPr>
              <a:t>TOPIC</a:t>
            </a:r>
            <a:r>
              <a:rPr kumimoji="0" lang="zh-CN" altLang="en-US" sz="2400" dirty="0">
                <a:latin typeface="楷体_GB2312" pitchFamily="49" charset="-122"/>
                <a:ea typeface="楷体_GB2312" pitchFamily="49" charset="-122"/>
              </a:rPr>
              <a:t>列上创建了索引也无法使用。</a:t>
            </a:r>
            <a:endParaRPr kumimoji="0" lang="en-US" altLang="zh-CN" sz="2400" dirty="0">
              <a:latin typeface="楷体_GB2312" pitchFamily="49" charset="-122"/>
              <a:ea typeface="楷体_GB2312" pitchFamily="49" charset="-122"/>
            </a:endParaRPr>
          </a:p>
          <a:p>
            <a:pPr algn="just"/>
            <a:r>
              <a:rPr kumimoji="0" lang="zh-CN" altLang="en-US" sz="2400" dirty="0">
                <a:latin typeface="楷体_GB2312" pitchFamily="49" charset="-122"/>
                <a:ea typeface="楷体_GB2312" pitchFamily="49" charset="-122"/>
              </a:rPr>
              <a:t>使用函数索引，创建函数索引的代码如下：</a:t>
            </a:r>
          </a:p>
          <a:p>
            <a:r>
              <a:rPr kumimoji="0" lang="en-US" altLang="zh-CN" sz="2400" dirty="0">
                <a:latin typeface="楷体_GB2312" pitchFamily="49" charset="-122"/>
                <a:ea typeface="楷体_GB2312" pitchFamily="49" charset="-122"/>
              </a:rPr>
              <a:t>CREATE INDEX </a:t>
            </a:r>
            <a:r>
              <a:rPr kumimoji="0" lang="en-US" altLang="zh-CN" sz="2400" dirty="0" err="1">
                <a:latin typeface="楷体_GB2312" pitchFamily="49" charset="-122"/>
                <a:ea typeface="楷体_GB2312" pitchFamily="49" charset="-122"/>
              </a:rPr>
              <a:t>funidx_upper_topic</a:t>
            </a:r>
            <a:r>
              <a:rPr kumimoji="0" lang="en-US" altLang="zh-CN" sz="2400" dirty="0">
                <a:latin typeface="楷体_GB2312" pitchFamily="49" charset="-122"/>
                <a:ea typeface="楷体_GB2312" pitchFamily="49" charset="-122"/>
              </a:rPr>
              <a:t> ON SALES(UPPER(TOPIC));</a:t>
            </a:r>
          </a:p>
          <a:p>
            <a:pPr algn="just"/>
            <a:endParaRPr lang="zh-CN" altLang="en-US" sz="2400"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149</a:t>
            </a:fld>
            <a:endParaRPr lang="en-US" altLang="zh-CN"/>
          </a:p>
        </p:txBody>
      </p:sp>
    </p:spTree>
    <p:extLst>
      <p:ext uri="{BB962C8B-B14F-4D97-AF65-F5344CB8AC3E}">
        <p14:creationId xmlns:p14="http://schemas.microsoft.com/office/powerpoint/2010/main" val="50415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p:txBody>
          <a:bodyPr/>
          <a:lstStyle/>
          <a:p>
            <a:pPr eaLnBrk="1" hangingPunct="1">
              <a:defRPr/>
            </a:pPr>
            <a:endParaRPr lang="zh-CN" altLang="zh-CN"/>
          </a:p>
        </p:txBody>
      </p:sp>
      <p:sp>
        <p:nvSpPr>
          <p:cNvPr id="8" name="灯片编号占位符 4"/>
          <p:cNvSpPr>
            <a:spLocks noGrp="1"/>
          </p:cNvSpPr>
          <p:nvPr>
            <p:ph type="sldNum" sz="quarter" idx="12"/>
          </p:nvPr>
        </p:nvSpPr>
        <p:spPr/>
        <p:txBody>
          <a:bodyPr/>
          <a:lstStyle/>
          <a:p>
            <a:pPr>
              <a:defRPr/>
            </a:pPr>
            <a:fld id="{5F223A19-0D35-4D92-A3AB-BDD60A4700DE}" type="slidenum">
              <a:rPr lang="en-US" altLang="zh-CN"/>
              <a:pPr>
                <a:defRPr/>
              </a:pPr>
              <a:t>15</a:t>
            </a:fld>
            <a:endParaRPr lang="en-US" altLang="zh-CN"/>
          </a:p>
        </p:txBody>
      </p:sp>
      <p:sp>
        <p:nvSpPr>
          <p:cNvPr id="277509" name="Text Box 5"/>
          <p:cNvSpPr txBox="1">
            <a:spLocks noChangeArrowheads="1"/>
          </p:cNvSpPr>
          <p:nvPr/>
        </p:nvSpPr>
        <p:spPr bwMode="auto">
          <a:xfrm>
            <a:off x="611188" y="1628775"/>
            <a:ext cx="7920037" cy="41179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20000"/>
              </a:spcBef>
            </a:pPr>
            <a:r>
              <a:rPr lang="en-US" altLang="zh-CN" dirty="0" err="1"/>
              <a:t>int</a:t>
            </a:r>
            <a:r>
              <a:rPr lang="en-US" altLang="zh-CN" dirty="0"/>
              <a:t> </a:t>
            </a:r>
            <a:r>
              <a:rPr lang="en-US" altLang="zh-CN" dirty="0" err="1"/>
              <a:t>Search_Seq</a:t>
            </a:r>
            <a:r>
              <a:rPr lang="en-US" altLang="zh-CN" dirty="0"/>
              <a:t>(</a:t>
            </a:r>
            <a:r>
              <a:rPr lang="en-US" altLang="zh-CN" dirty="0" err="1"/>
              <a:t>SSTable</a:t>
            </a:r>
            <a:r>
              <a:rPr lang="en-US" altLang="zh-CN" dirty="0"/>
              <a:t> ST,  </a:t>
            </a:r>
            <a:r>
              <a:rPr lang="en-US" altLang="zh-CN" dirty="0" err="1"/>
              <a:t>KeyType</a:t>
            </a:r>
            <a:r>
              <a:rPr lang="en-US" altLang="zh-CN" dirty="0"/>
              <a:t> key) {</a:t>
            </a:r>
          </a:p>
          <a:p>
            <a:pPr eaLnBrk="1" hangingPunct="1">
              <a:spcBef>
                <a:spcPct val="20000"/>
              </a:spcBef>
            </a:pPr>
            <a:r>
              <a:rPr lang="en-US" altLang="zh-CN" dirty="0">
                <a:solidFill>
                  <a:srgbClr val="A50021"/>
                </a:solidFill>
              </a:rPr>
              <a:t>// </a:t>
            </a:r>
            <a:r>
              <a:rPr lang="zh-CN" altLang="en-US" dirty="0">
                <a:solidFill>
                  <a:srgbClr val="A50021"/>
                </a:solidFill>
              </a:rPr>
              <a:t>从后往前找</a:t>
            </a:r>
          </a:p>
          <a:p>
            <a:pPr eaLnBrk="1" hangingPunct="1">
              <a:spcBef>
                <a:spcPct val="20000"/>
              </a:spcBef>
            </a:pPr>
            <a:r>
              <a:rPr lang="en-US" altLang="zh-CN" dirty="0"/>
              <a:t>//</a:t>
            </a:r>
            <a:r>
              <a:rPr lang="zh-CN" altLang="en-US" dirty="0"/>
              <a:t>返回其位置</a:t>
            </a:r>
            <a:r>
              <a:rPr lang="en-US" altLang="zh-CN" dirty="0"/>
              <a:t>, </a:t>
            </a:r>
            <a:r>
              <a:rPr lang="zh-CN" altLang="en-US" dirty="0"/>
              <a:t>若没有则返回</a:t>
            </a:r>
            <a:r>
              <a:rPr lang="en-US" altLang="zh-CN" dirty="0"/>
              <a:t>0</a:t>
            </a:r>
          </a:p>
          <a:p>
            <a:pPr eaLnBrk="1" hangingPunct="1">
              <a:spcBef>
                <a:spcPct val="20000"/>
              </a:spcBef>
            </a:pPr>
            <a:r>
              <a:rPr lang="en-US" altLang="zh-CN" dirty="0">
                <a:solidFill>
                  <a:srgbClr val="A50021"/>
                </a:solidFill>
              </a:rPr>
              <a:t>	</a:t>
            </a:r>
          </a:p>
          <a:p>
            <a:pPr eaLnBrk="1" hangingPunct="1">
              <a:spcBef>
                <a:spcPct val="20000"/>
              </a:spcBef>
            </a:pPr>
            <a:endParaRPr lang="en-US" altLang="zh-CN" dirty="0">
              <a:solidFill>
                <a:srgbClr val="A50021"/>
              </a:solidFill>
            </a:endParaRPr>
          </a:p>
          <a:p>
            <a:pPr eaLnBrk="1" hangingPunct="1">
              <a:spcBef>
                <a:spcPct val="20000"/>
              </a:spcBef>
            </a:pPr>
            <a:endParaRPr lang="en-US" altLang="zh-CN" dirty="0">
              <a:solidFill>
                <a:srgbClr val="A50021"/>
              </a:solidFill>
            </a:endParaRPr>
          </a:p>
          <a:p>
            <a:pPr eaLnBrk="1" hangingPunct="1">
              <a:spcBef>
                <a:spcPct val="20000"/>
              </a:spcBef>
            </a:pPr>
            <a:endParaRPr lang="en-US" altLang="zh-CN" dirty="0"/>
          </a:p>
          <a:p>
            <a:pPr eaLnBrk="1" hangingPunct="1">
              <a:spcBef>
                <a:spcPct val="20000"/>
              </a:spcBef>
            </a:pPr>
            <a:r>
              <a:rPr lang="en-US" altLang="zh-CN" dirty="0"/>
              <a:t>} // </a:t>
            </a:r>
            <a:r>
              <a:rPr lang="en-US" altLang="zh-CN" dirty="0" err="1"/>
              <a:t>Search_Seq</a:t>
            </a:r>
            <a:endParaRPr lang="en-US" altLang="zh-CN" dirty="0"/>
          </a:p>
        </p:txBody>
      </p:sp>
      <p:sp>
        <p:nvSpPr>
          <p:cNvPr id="277511" name="Rectangle 7"/>
          <p:cNvSpPr>
            <a:spLocks noChangeArrowheads="1"/>
          </p:cNvSpPr>
          <p:nvPr/>
        </p:nvSpPr>
        <p:spPr bwMode="auto">
          <a:xfrm>
            <a:off x="1116086" y="3212976"/>
            <a:ext cx="7272338" cy="2074414"/>
          </a:xfrm>
          <a:prstGeom prst="rect">
            <a:avLst/>
          </a:prstGeom>
          <a:noFill/>
          <a:ln w="9525" algn="ctr">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20000"/>
              </a:spcBef>
            </a:pPr>
            <a:r>
              <a:rPr lang="en-US" altLang="zh-CN" dirty="0" err="1">
                <a:solidFill>
                  <a:srgbClr val="A50021"/>
                </a:solidFill>
              </a:rPr>
              <a:t>ST.elem</a:t>
            </a:r>
            <a:r>
              <a:rPr lang="en-US" altLang="zh-CN" dirty="0">
                <a:solidFill>
                  <a:srgbClr val="A50021"/>
                </a:solidFill>
              </a:rPr>
              <a:t>[0].key = </a:t>
            </a:r>
            <a:r>
              <a:rPr lang="en-US" altLang="zh-CN">
                <a:solidFill>
                  <a:srgbClr val="A50021"/>
                </a:solidFill>
              </a:rPr>
              <a:t>key;      // </a:t>
            </a:r>
            <a:r>
              <a:rPr lang="en-US" altLang="zh-CN" dirty="0">
                <a:solidFill>
                  <a:srgbClr val="A50021"/>
                </a:solidFill>
              </a:rPr>
              <a:t>“</a:t>
            </a:r>
            <a:r>
              <a:rPr lang="zh-CN" altLang="en-US" dirty="0">
                <a:solidFill>
                  <a:srgbClr val="A50021"/>
                </a:solidFill>
              </a:rPr>
              <a:t>哨兵”</a:t>
            </a:r>
            <a:endParaRPr lang="en-US" altLang="zh-CN" dirty="0">
              <a:solidFill>
                <a:srgbClr val="A50021"/>
              </a:solidFill>
            </a:endParaRPr>
          </a:p>
          <a:p>
            <a:pPr>
              <a:spcBef>
                <a:spcPct val="20000"/>
              </a:spcBef>
            </a:pPr>
            <a:r>
              <a:rPr lang="en-US" altLang="zh-CN" dirty="0"/>
              <a:t>i=</a:t>
            </a:r>
            <a:r>
              <a:rPr lang="en-US" altLang="zh-CN" dirty="0" err="1"/>
              <a:t>ST.length</a:t>
            </a:r>
            <a:r>
              <a:rPr lang="en-US" altLang="zh-CN" dirty="0"/>
              <a:t>;</a:t>
            </a:r>
            <a:endParaRPr lang="zh-CN" altLang="en-US" dirty="0">
              <a:solidFill>
                <a:srgbClr val="A50021"/>
              </a:solidFill>
            </a:endParaRPr>
          </a:p>
          <a:p>
            <a:pPr>
              <a:spcBef>
                <a:spcPct val="20000"/>
              </a:spcBef>
            </a:pPr>
            <a:r>
              <a:rPr lang="en-US" altLang="zh-CN" dirty="0"/>
              <a:t>while (</a:t>
            </a:r>
            <a:r>
              <a:rPr lang="en-US" altLang="zh-CN" u="sng" dirty="0" err="1">
                <a:solidFill>
                  <a:srgbClr val="CC0000"/>
                </a:solidFill>
              </a:rPr>
              <a:t>ST.elem</a:t>
            </a:r>
            <a:r>
              <a:rPr lang="en-US" altLang="zh-CN" u="sng" dirty="0">
                <a:solidFill>
                  <a:srgbClr val="CC0000"/>
                </a:solidFill>
              </a:rPr>
              <a:t>[i].key!=key</a:t>
            </a:r>
            <a:r>
              <a:rPr lang="en-US" altLang="zh-CN" dirty="0"/>
              <a:t>) --i;  </a:t>
            </a:r>
          </a:p>
          <a:p>
            <a:pPr>
              <a:spcBef>
                <a:spcPct val="20000"/>
              </a:spcBef>
            </a:pPr>
            <a:r>
              <a:rPr lang="en-US" altLang="zh-CN" dirty="0"/>
              <a:t>return </a:t>
            </a:r>
            <a:r>
              <a:rPr lang="en-US" altLang="zh-CN" err="1"/>
              <a:t>i</a:t>
            </a:r>
            <a:r>
              <a:rPr lang="en-US" altLang="zh-CN"/>
              <a:t>;            // </a:t>
            </a:r>
            <a:r>
              <a:rPr lang="zh-CN" altLang="en-US" dirty="0"/>
              <a:t>找不到时</a:t>
            </a:r>
            <a:r>
              <a:rPr lang="en-US" altLang="zh-CN" dirty="0"/>
              <a:t>, i</a:t>
            </a:r>
            <a:r>
              <a:rPr lang="zh-CN" altLang="en-US" dirty="0"/>
              <a:t>为</a:t>
            </a:r>
            <a:r>
              <a:rPr lang="en-US" altLang="zh-CN" dirty="0"/>
              <a:t>0</a:t>
            </a:r>
          </a:p>
        </p:txBody>
      </p:sp>
      <p:sp>
        <p:nvSpPr>
          <p:cNvPr id="277512" name="AutoShape 8"/>
          <p:cNvSpPr>
            <a:spLocks noChangeArrowheads="1"/>
          </p:cNvSpPr>
          <p:nvPr/>
        </p:nvSpPr>
        <p:spPr bwMode="auto">
          <a:xfrm>
            <a:off x="6516216" y="3242121"/>
            <a:ext cx="1871663" cy="1008062"/>
          </a:xfrm>
          <a:prstGeom prst="wedgeRectCallout">
            <a:avLst>
              <a:gd name="adj1" fmla="val -131569"/>
              <a:gd name="adj2" fmla="val 68871"/>
            </a:avLst>
          </a:prstGeom>
          <a:solidFill>
            <a:schemeClr val="accent2"/>
          </a:solidFill>
          <a:ln w="9525" algn="ctr">
            <a:solidFill>
              <a:schemeClr val="hlink"/>
            </a:solidFill>
            <a:miter lim="800000"/>
            <a:headEnd/>
            <a:tailEnd/>
          </a:ln>
        </p:spPr>
        <p:txBody>
          <a:bodyPr/>
          <a:lstStyle/>
          <a:p>
            <a:pPr algn="ctr"/>
            <a:r>
              <a:rPr lang="zh-CN" altLang="en-US" dirty="0"/>
              <a:t>一次</a:t>
            </a:r>
            <a:r>
              <a:rPr lang="en-US" altLang="zh-CN" dirty="0"/>
              <a:t>,</a:t>
            </a:r>
            <a:r>
              <a:rPr lang="zh-CN" altLang="en-US" dirty="0"/>
              <a:t>比较次数减半</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77509"/>
                                        </p:tgtEl>
                                        <p:attrNameLst>
                                          <p:attrName>style.visibility</p:attrName>
                                        </p:attrNameLst>
                                      </p:cBhvr>
                                      <p:to>
                                        <p:strVal val="visible"/>
                                      </p:to>
                                    </p:set>
                                    <p:animEffect transition="in" filter="strips(downLeft)">
                                      <p:cBhvr>
                                        <p:cTn id="7" dur="500"/>
                                        <p:tgtEl>
                                          <p:spTgt spid="277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11"/>
                                        </p:tgtEl>
                                        <p:attrNameLst>
                                          <p:attrName>style.visibility</p:attrName>
                                        </p:attrNameLst>
                                      </p:cBhvr>
                                      <p:to>
                                        <p:strVal val="visible"/>
                                      </p:to>
                                    </p:set>
                                    <p:animEffect transition="in" filter="wipe(up)">
                                      <p:cBhvr>
                                        <p:cTn id="12" dur="500"/>
                                        <p:tgtEl>
                                          <p:spTgt spid="277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512"/>
                                        </p:tgtEl>
                                        <p:attrNameLst>
                                          <p:attrName>style.visibility</p:attrName>
                                        </p:attrNameLst>
                                      </p:cBhvr>
                                      <p:to>
                                        <p:strVal val="visible"/>
                                      </p:to>
                                    </p:set>
                                    <p:animEffect transition="in" filter="blinds(horizontal)">
                                      <p:cBhvr>
                                        <p:cTn id="17" dur="500"/>
                                        <p:tgtEl>
                                          <p:spTgt spid="277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animBg="1" autoUpdateAnimBg="0"/>
      <p:bldP spid="277511" grpId="0" animBg="1"/>
      <p:bldP spid="277512"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600" kern="1200" dirty="0">
                <a:solidFill>
                  <a:srgbClr val="6600CC"/>
                </a:solidFill>
                <a:effectLst>
                  <a:outerShdw blurRad="38100" dist="38100" dir="2700000" algn="tl">
                    <a:srgbClr val="C0C0C0"/>
                  </a:outerShdw>
                </a:effectLst>
                <a:latin typeface="Times New Roman" panose="02020603050405020304" pitchFamily="18" charset="0"/>
                <a:ea typeface="华文行楷" pitchFamily="2" charset="-122"/>
              </a:rPr>
              <a:t>管理索引的原则</a:t>
            </a:r>
            <a:endParaRPr lang="en-US" altLang="zh-CN" sz="3600" kern="1200" dirty="0">
              <a:solidFill>
                <a:srgbClr val="6600CC"/>
              </a:solidFill>
              <a:effectLst>
                <a:outerShdw blurRad="38100" dist="38100" dir="2700000" algn="tl">
                  <a:srgbClr val="C0C0C0"/>
                </a:outerShdw>
              </a:effectLst>
              <a:latin typeface="Times New Roman" panose="02020603050405020304" pitchFamily="18" charset="0"/>
              <a:ea typeface="华文行楷" pitchFamily="2" charset="-122"/>
            </a:endParaRPr>
          </a:p>
          <a:p>
            <a:pPr marL="92075" indent="1588">
              <a:defRPr/>
            </a:pPr>
            <a:r>
              <a:rPr kumimoji="0" lang="en-US" altLang="zh-CN" dirty="0">
                <a:latin typeface="楷体_GB2312" pitchFamily="49" charset="-122"/>
                <a:ea typeface="楷体_GB2312" pitchFamily="49" charset="-122"/>
              </a:rPr>
              <a:t>1</a:t>
            </a:r>
            <a:r>
              <a:rPr kumimoji="0" lang="zh-CN" altLang="en-US" dirty="0">
                <a:latin typeface="楷体_GB2312" pitchFamily="49" charset="-122"/>
                <a:ea typeface="楷体_GB2312" pitchFamily="49" charset="-122"/>
              </a:rPr>
              <a:t>．小表不需要建立索引。</a:t>
            </a:r>
          </a:p>
          <a:p>
            <a:pPr marL="92075" indent="1588">
              <a:defRPr/>
            </a:pPr>
            <a:r>
              <a:rPr kumimoji="0" lang="en-US" altLang="zh-CN" dirty="0">
                <a:latin typeface="楷体_GB2312" pitchFamily="49" charset="-122"/>
                <a:ea typeface="楷体_GB2312" pitchFamily="49" charset="-122"/>
              </a:rPr>
              <a:t>2</a:t>
            </a:r>
            <a:r>
              <a:rPr kumimoji="0" lang="zh-CN" altLang="en-US" dirty="0">
                <a:latin typeface="楷体_GB2312" pitchFamily="49" charset="-122"/>
                <a:ea typeface="楷体_GB2312" pitchFamily="49" charset="-122"/>
              </a:rPr>
              <a:t>．对于大表而言，如果经常查询的记录数目少于表中总记录数目的</a:t>
            </a:r>
            <a:r>
              <a:rPr kumimoji="0" lang="en-US" altLang="zh-CN" dirty="0">
                <a:latin typeface="楷体_GB2312" pitchFamily="49" charset="-122"/>
                <a:ea typeface="楷体_GB2312" pitchFamily="49" charset="-122"/>
              </a:rPr>
              <a:t>15%</a:t>
            </a:r>
            <a:r>
              <a:rPr kumimoji="0" lang="zh-CN" altLang="en-US" dirty="0">
                <a:latin typeface="楷体_GB2312" pitchFamily="49" charset="-122"/>
                <a:ea typeface="楷体_GB2312" pitchFamily="49" charset="-122"/>
              </a:rPr>
              <a:t>时，可以创建索引。这个比例并不绝对，它与全表扫描速度成反比。</a:t>
            </a:r>
          </a:p>
          <a:p>
            <a:pPr marL="92075" indent="1588">
              <a:defRPr/>
            </a:pPr>
            <a:r>
              <a:rPr kumimoji="0" lang="en-US" altLang="zh-CN" dirty="0">
                <a:latin typeface="楷体_GB2312" pitchFamily="49" charset="-122"/>
                <a:ea typeface="楷体_GB2312" pitchFamily="49" charset="-122"/>
              </a:rPr>
              <a:t>3</a:t>
            </a:r>
            <a:r>
              <a:rPr kumimoji="0" lang="zh-CN" altLang="en-US" dirty="0">
                <a:latin typeface="楷体_GB2312" pitchFamily="49" charset="-122"/>
                <a:ea typeface="楷体_GB2312" pitchFamily="49" charset="-122"/>
              </a:rPr>
              <a:t>．对于大部分列值不重复的列可建立索引。</a:t>
            </a:r>
          </a:p>
          <a:p>
            <a:pPr marL="92075" indent="1588">
              <a:defRPr/>
            </a:pPr>
            <a:r>
              <a:rPr kumimoji="0" lang="en-US" altLang="zh-CN" dirty="0">
                <a:latin typeface="楷体_GB2312" pitchFamily="49" charset="-122"/>
                <a:ea typeface="楷体_GB2312" pitchFamily="49" charset="-122"/>
              </a:rPr>
              <a:t>4</a:t>
            </a:r>
            <a:r>
              <a:rPr kumimoji="0" lang="zh-CN" altLang="en-US" dirty="0">
                <a:latin typeface="楷体_GB2312" pitchFamily="49" charset="-122"/>
                <a:ea typeface="楷体_GB2312" pitchFamily="49" charset="-122"/>
              </a:rPr>
              <a:t>．对于基数大的列，适合建立</a:t>
            </a:r>
            <a:r>
              <a:rPr kumimoji="0" lang="en-US" altLang="zh-CN" dirty="0">
                <a:latin typeface="楷体_GB2312" pitchFamily="49" charset="-122"/>
                <a:ea typeface="楷体_GB2312" pitchFamily="49" charset="-122"/>
              </a:rPr>
              <a:t>B</a:t>
            </a:r>
            <a:r>
              <a:rPr kumimoji="0" lang="zh-CN" altLang="en-US" dirty="0">
                <a:latin typeface="楷体_GB2312" pitchFamily="49" charset="-122"/>
                <a:ea typeface="楷体_GB2312" pitchFamily="49" charset="-122"/>
              </a:rPr>
              <a:t>树索引，而对于基数小的列适合建立位图索引。</a:t>
            </a:r>
          </a:p>
          <a:p>
            <a:pPr marL="92075" indent="1588">
              <a:defRPr/>
            </a:pPr>
            <a:r>
              <a:rPr kumimoji="0" lang="en-US" altLang="zh-CN" dirty="0">
                <a:latin typeface="楷体_GB2312" pitchFamily="49" charset="-122"/>
                <a:ea typeface="楷体_GB2312" pitchFamily="49" charset="-122"/>
              </a:rPr>
              <a:t>5</a:t>
            </a:r>
            <a:r>
              <a:rPr kumimoji="0" lang="zh-CN" altLang="en-US" dirty="0">
                <a:latin typeface="楷体_GB2312" pitchFamily="49" charset="-122"/>
                <a:ea typeface="楷体_GB2312" pitchFamily="49" charset="-122"/>
              </a:rPr>
              <a:t>．对于列中有许多空值，但经常查询所有的非空值记录的列，应该建立索引。</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150</a:t>
            </a:fld>
            <a:endParaRPr lang="en-US" altLang="zh-CN"/>
          </a:p>
        </p:txBody>
      </p:sp>
    </p:spTree>
    <p:extLst>
      <p:ext uri="{BB962C8B-B14F-4D97-AF65-F5344CB8AC3E}">
        <p14:creationId xmlns:p14="http://schemas.microsoft.com/office/powerpoint/2010/main" val="13253027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92075" indent="1588">
              <a:defRPr/>
            </a:pPr>
            <a:r>
              <a:rPr kumimoji="0" lang="en-US" altLang="zh-CN" dirty="0">
                <a:latin typeface="楷体_GB2312" pitchFamily="49" charset="-122"/>
                <a:ea typeface="楷体_GB2312" pitchFamily="49" charset="-122"/>
              </a:rPr>
              <a:t>6</a:t>
            </a:r>
            <a:r>
              <a:rPr kumimoji="0" lang="zh-CN" altLang="en-US" dirty="0">
                <a:latin typeface="楷体_GB2312" pitchFamily="49" charset="-122"/>
                <a:ea typeface="楷体_GB2312" pitchFamily="49" charset="-122"/>
              </a:rPr>
              <a:t>．</a:t>
            </a:r>
            <a:r>
              <a:rPr kumimoji="0" lang="en-US" altLang="zh-CN" dirty="0">
                <a:latin typeface="楷体_GB2312" pitchFamily="49" charset="-122"/>
                <a:ea typeface="楷体_GB2312" pitchFamily="49" charset="-122"/>
              </a:rPr>
              <a:t>LONG</a:t>
            </a:r>
            <a:r>
              <a:rPr kumimoji="0" lang="zh-CN" altLang="en-US" dirty="0">
                <a:latin typeface="楷体_GB2312" pitchFamily="49" charset="-122"/>
                <a:ea typeface="楷体_GB2312" pitchFamily="49" charset="-122"/>
              </a:rPr>
              <a:t>和</a:t>
            </a:r>
            <a:r>
              <a:rPr kumimoji="0" lang="en-US" altLang="zh-CN" dirty="0">
                <a:latin typeface="楷体_GB2312" pitchFamily="49" charset="-122"/>
                <a:ea typeface="楷体_GB2312" pitchFamily="49" charset="-122"/>
              </a:rPr>
              <a:t>LONG RAW</a:t>
            </a:r>
            <a:r>
              <a:rPr kumimoji="0" lang="zh-CN" altLang="en-US" dirty="0">
                <a:latin typeface="楷体_GB2312" pitchFamily="49" charset="-122"/>
                <a:ea typeface="楷体_GB2312" pitchFamily="49" charset="-122"/>
              </a:rPr>
              <a:t>列不能创建索引。</a:t>
            </a:r>
          </a:p>
          <a:p>
            <a:pPr marL="92075" indent="1588">
              <a:defRPr/>
            </a:pPr>
            <a:r>
              <a:rPr kumimoji="0" lang="en-US" altLang="zh-CN" dirty="0">
                <a:latin typeface="楷体_GB2312" pitchFamily="49" charset="-122"/>
                <a:ea typeface="楷体_GB2312" pitchFamily="49" charset="-122"/>
              </a:rPr>
              <a:t>7</a:t>
            </a:r>
            <a:r>
              <a:rPr kumimoji="0" lang="zh-CN" altLang="en-US" dirty="0">
                <a:latin typeface="楷体_GB2312" pitchFamily="49" charset="-122"/>
                <a:ea typeface="楷体_GB2312" pitchFamily="49" charset="-122"/>
              </a:rPr>
              <a:t>．经常进行连接查询的列上应该创建索引。</a:t>
            </a:r>
          </a:p>
          <a:p>
            <a:pPr marL="92075" indent="1588">
              <a:defRPr/>
            </a:pPr>
            <a:r>
              <a:rPr kumimoji="0" lang="en-US" altLang="zh-CN" dirty="0">
                <a:latin typeface="楷体_GB2312" pitchFamily="49" charset="-122"/>
                <a:ea typeface="楷体_GB2312" pitchFamily="49" charset="-122"/>
              </a:rPr>
              <a:t>8</a:t>
            </a:r>
            <a:r>
              <a:rPr kumimoji="0" lang="zh-CN" altLang="en-US" dirty="0">
                <a:latin typeface="楷体_GB2312" pitchFamily="49" charset="-122"/>
                <a:ea typeface="楷体_GB2312" pitchFamily="49" charset="-122"/>
              </a:rPr>
              <a:t>．在使用</a:t>
            </a:r>
            <a:r>
              <a:rPr kumimoji="0" lang="en-US" altLang="zh-CN" dirty="0">
                <a:latin typeface="楷体_GB2312" pitchFamily="49" charset="-122"/>
                <a:ea typeface="楷体_GB2312" pitchFamily="49" charset="-122"/>
              </a:rPr>
              <a:t>CREATE INDEX</a:t>
            </a:r>
            <a:r>
              <a:rPr kumimoji="0" lang="zh-CN" altLang="en-US" dirty="0">
                <a:latin typeface="楷体_GB2312" pitchFamily="49" charset="-122"/>
                <a:ea typeface="楷体_GB2312" pitchFamily="49" charset="-122"/>
              </a:rPr>
              <a:t>语句创建查询时，将最常查询的列放在其他列前面。</a:t>
            </a:r>
          </a:p>
          <a:p>
            <a:pPr marL="92075" indent="1588">
              <a:defRPr/>
            </a:pPr>
            <a:r>
              <a:rPr kumimoji="0" lang="en-US" altLang="zh-CN" dirty="0">
                <a:latin typeface="楷体_GB2312" pitchFamily="49" charset="-122"/>
                <a:ea typeface="楷体_GB2312" pitchFamily="49" charset="-122"/>
              </a:rPr>
              <a:t>9</a:t>
            </a:r>
            <a:r>
              <a:rPr kumimoji="0" lang="zh-CN" altLang="en-US" dirty="0">
                <a:latin typeface="楷体_GB2312" pitchFamily="49" charset="-122"/>
                <a:ea typeface="楷体_GB2312" pitchFamily="49" charset="-122"/>
              </a:rPr>
              <a:t>．维护索引需要开销，特别时对表进行插入和删除操作时，因此要限制表中索引的数量。对于主要用于读的表，则索引多就有好处，但是，一个表如果经常被更改，则索引应少点。</a:t>
            </a:r>
          </a:p>
          <a:p>
            <a:pPr marL="92075" indent="1588">
              <a:defRPr/>
            </a:pPr>
            <a:r>
              <a:rPr kumimoji="0" lang="en-US" altLang="zh-CN" dirty="0">
                <a:latin typeface="楷体_GB2312" pitchFamily="49" charset="-122"/>
                <a:ea typeface="楷体_GB2312" pitchFamily="49" charset="-122"/>
              </a:rPr>
              <a:t>10</a:t>
            </a:r>
            <a:r>
              <a:rPr kumimoji="0" lang="zh-CN" altLang="en-US" dirty="0">
                <a:latin typeface="楷体_GB2312" pitchFamily="49" charset="-122"/>
                <a:ea typeface="楷体_GB2312" pitchFamily="49" charset="-122"/>
              </a:rPr>
              <a:t>．在表中插入数据后创建索引。如果在装载数据之前创建了索引，那么当插入每行时，</a:t>
            </a:r>
            <a:r>
              <a:rPr kumimoji="0" lang="en-US" altLang="zh-CN" dirty="0">
                <a:latin typeface="楷体_GB2312" pitchFamily="49" charset="-122"/>
                <a:ea typeface="楷体_GB2312" pitchFamily="49" charset="-122"/>
              </a:rPr>
              <a:t>Oracle</a:t>
            </a:r>
            <a:r>
              <a:rPr kumimoji="0" lang="zh-CN" altLang="en-US" dirty="0">
                <a:latin typeface="楷体_GB2312" pitchFamily="49" charset="-122"/>
                <a:ea typeface="楷体_GB2312" pitchFamily="49" charset="-122"/>
              </a:rPr>
              <a:t>都必须更改每个索引。</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151</a:t>
            </a:fld>
            <a:endParaRPr lang="en-US" altLang="zh-CN"/>
          </a:p>
        </p:txBody>
      </p:sp>
    </p:spTree>
    <p:extLst>
      <p:ext uri="{BB962C8B-B14F-4D97-AF65-F5344CB8AC3E}">
        <p14:creationId xmlns:p14="http://schemas.microsoft.com/office/powerpoint/2010/main" val="16417814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95" name="Rectangle 43"/>
          <p:cNvSpPr>
            <a:spLocks noGrp="1" noChangeArrowheads="1"/>
          </p:cNvSpPr>
          <p:nvPr>
            <p:ph type="title"/>
          </p:nvPr>
        </p:nvSpPr>
        <p:spPr/>
        <p:txBody>
          <a:bodyPr/>
          <a:lstStyle/>
          <a:p>
            <a:pPr eaLnBrk="1" hangingPunct="1">
              <a:defRPr/>
            </a:pPr>
            <a:r>
              <a:rPr lang="en-US" altLang="zh-CN" dirty="0"/>
              <a:t>7.5 </a:t>
            </a:r>
            <a:r>
              <a:rPr lang="zh-CN" altLang="en-US" dirty="0"/>
              <a:t>其它搜索树</a:t>
            </a:r>
          </a:p>
        </p:txBody>
      </p:sp>
      <p:sp>
        <p:nvSpPr>
          <p:cNvPr id="114692" name="Rectangle 44"/>
          <p:cNvSpPr>
            <a:spLocks noGrp="1" noChangeArrowheads="1"/>
          </p:cNvSpPr>
          <p:nvPr>
            <p:ph idx="1"/>
          </p:nvPr>
        </p:nvSpPr>
        <p:spPr>
          <a:xfrm>
            <a:off x="250825" y="1196975"/>
            <a:ext cx="6302375" cy="5184775"/>
          </a:xfrm>
        </p:spPr>
        <p:txBody>
          <a:bodyPr/>
          <a:lstStyle/>
          <a:p>
            <a:pPr eaLnBrk="1" hangingPunct="1"/>
            <a:r>
              <a:rPr lang="en-US" altLang="zh-CN" dirty="0">
                <a:solidFill>
                  <a:srgbClr val="000000"/>
                </a:solidFill>
              </a:rPr>
              <a:t>1</a:t>
            </a:r>
            <a:r>
              <a:rPr lang="zh-CN" altLang="en-US" dirty="0">
                <a:solidFill>
                  <a:srgbClr val="000000"/>
                </a:solidFill>
              </a:rPr>
              <a:t>）红黑树</a:t>
            </a:r>
            <a:r>
              <a:rPr lang="en-US" altLang="zh-CN">
                <a:solidFill>
                  <a:srgbClr val="000000"/>
                </a:solidFill>
              </a:rPr>
              <a:t>(red-black </a:t>
            </a:r>
            <a:r>
              <a:rPr lang="en-US" altLang="zh-CN" dirty="0">
                <a:solidFill>
                  <a:srgbClr val="000000"/>
                </a:solidFill>
              </a:rPr>
              <a:t>tree)</a:t>
            </a:r>
            <a:r>
              <a:rPr lang="en-US" altLang="zh-CN" dirty="0"/>
              <a:t> </a:t>
            </a:r>
            <a:r>
              <a:rPr lang="zh-CN" altLang="en-US" dirty="0"/>
              <a:t>是一棵满足下述性质的二叉查找树：</a:t>
            </a:r>
          </a:p>
          <a:p>
            <a:pPr eaLnBrk="1" hangingPunct="1"/>
            <a:r>
              <a:rPr lang="en-US" altLang="zh-CN" dirty="0">
                <a:solidFill>
                  <a:srgbClr val="FF0000"/>
                </a:solidFill>
              </a:rPr>
              <a:t>1. </a:t>
            </a:r>
            <a:r>
              <a:rPr lang="zh-CN" altLang="en-US" dirty="0">
                <a:solidFill>
                  <a:srgbClr val="FF0000"/>
                </a:solidFill>
              </a:rPr>
              <a:t>每个结点要么是红色</a:t>
            </a:r>
            <a:r>
              <a:rPr lang="en-US" altLang="zh-CN" dirty="0">
                <a:solidFill>
                  <a:srgbClr val="FF0000"/>
                </a:solidFill>
              </a:rPr>
              <a:t>, </a:t>
            </a:r>
            <a:r>
              <a:rPr lang="zh-CN" altLang="en-US" dirty="0">
                <a:solidFill>
                  <a:srgbClr val="FF0000"/>
                </a:solidFill>
              </a:rPr>
              <a:t>要么是黑色。 </a:t>
            </a:r>
          </a:p>
          <a:p>
            <a:pPr eaLnBrk="1" hangingPunct="1"/>
            <a:r>
              <a:rPr lang="en-US" altLang="zh-CN" dirty="0"/>
              <a:t>2. </a:t>
            </a:r>
            <a:r>
              <a:rPr lang="zh-CN" altLang="en-US" dirty="0"/>
              <a:t>根结点是黑色的。 </a:t>
            </a:r>
          </a:p>
          <a:p>
            <a:pPr eaLnBrk="1" hangingPunct="1"/>
            <a:r>
              <a:rPr lang="en-US" altLang="zh-CN" dirty="0"/>
              <a:t>3. </a:t>
            </a:r>
            <a:r>
              <a:rPr lang="zh-CN" altLang="en-US" dirty="0"/>
              <a:t>所有叶子结点都是黑色的（</a:t>
            </a:r>
            <a:r>
              <a:rPr lang="zh-CN" altLang="en-US" dirty="0">
                <a:solidFill>
                  <a:srgbClr val="FF0000"/>
                </a:solidFill>
              </a:rPr>
              <a:t>实际上都是</a:t>
            </a:r>
            <a:r>
              <a:rPr lang="en-US" altLang="zh-CN" dirty="0">
                <a:solidFill>
                  <a:srgbClr val="FF0000"/>
                </a:solidFill>
              </a:rPr>
              <a:t>Null</a:t>
            </a:r>
            <a:r>
              <a:rPr lang="zh-CN" altLang="en-US" dirty="0">
                <a:solidFill>
                  <a:srgbClr val="FF0000"/>
                </a:solidFill>
              </a:rPr>
              <a:t>指针）。叶子结点不包含任何关键字信息</a:t>
            </a:r>
            <a:r>
              <a:rPr lang="en-US" altLang="zh-CN" dirty="0">
                <a:solidFill>
                  <a:srgbClr val="FF0000"/>
                </a:solidFill>
              </a:rPr>
              <a:t>, </a:t>
            </a:r>
            <a:r>
              <a:rPr lang="zh-CN" altLang="en-US" dirty="0">
                <a:solidFill>
                  <a:srgbClr val="FF0000"/>
                </a:solidFill>
              </a:rPr>
              <a:t>所有查询关键字都在非终结点上。</a:t>
            </a:r>
          </a:p>
        </p:txBody>
      </p:sp>
      <p:sp>
        <p:nvSpPr>
          <p:cNvPr id="40" name="灯片编号占位符 5"/>
          <p:cNvSpPr>
            <a:spLocks noGrp="1"/>
          </p:cNvSpPr>
          <p:nvPr>
            <p:ph type="sldNum" sz="quarter" idx="11"/>
          </p:nvPr>
        </p:nvSpPr>
        <p:spPr/>
        <p:txBody>
          <a:bodyPr/>
          <a:lstStyle/>
          <a:p>
            <a:pPr>
              <a:defRPr/>
            </a:pPr>
            <a:fld id="{F3C2E45B-F66F-44F2-AD8D-1717B9F04AA3}" type="slidenum">
              <a:rPr lang="en-US" altLang="zh-CN"/>
              <a:pPr>
                <a:defRPr/>
              </a:pPr>
              <a:t>152</a:t>
            </a:fld>
            <a:endParaRPr lang="en-US" altLang="zh-CN"/>
          </a:p>
        </p:txBody>
      </p:sp>
      <p:grpSp>
        <p:nvGrpSpPr>
          <p:cNvPr id="114693" name="Group 42"/>
          <p:cNvGrpSpPr>
            <a:grpSpLocks/>
          </p:cNvGrpSpPr>
          <p:nvPr/>
        </p:nvGrpSpPr>
        <p:grpSpPr bwMode="auto">
          <a:xfrm>
            <a:off x="4572000" y="2971800"/>
            <a:ext cx="4419600" cy="3505200"/>
            <a:chOff x="768" y="960"/>
            <a:chExt cx="3120" cy="2400"/>
          </a:xfrm>
        </p:grpSpPr>
        <p:sp>
          <p:nvSpPr>
            <p:cNvPr id="114694" name="Line 21"/>
            <p:cNvSpPr>
              <a:spLocks noChangeShapeType="1"/>
            </p:cNvSpPr>
            <p:nvPr/>
          </p:nvSpPr>
          <p:spPr bwMode="auto">
            <a:xfrm flipH="1">
              <a:off x="864" y="2928"/>
              <a:ext cx="9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695" name="Line 22"/>
            <p:cNvSpPr>
              <a:spLocks noChangeShapeType="1"/>
            </p:cNvSpPr>
            <p:nvPr/>
          </p:nvSpPr>
          <p:spPr bwMode="auto">
            <a:xfrm>
              <a:off x="1056" y="2976"/>
              <a:ext cx="96" cy="2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696" name="Line 25"/>
            <p:cNvSpPr>
              <a:spLocks noChangeShapeType="1"/>
            </p:cNvSpPr>
            <p:nvPr/>
          </p:nvSpPr>
          <p:spPr bwMode="auto">
            <a:xfrm flipH="1">
              <a:off x="2640" y="2928"/>
              <a:ext cx="9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697" name="Line 26"/>
            <p:cNvSpPr>
              <a:spLocks noChangeShapeType="1"/>
            </p:cNvSpPr>
            <p:nvPr/>
          </p:nvSpPr>
          <p:spPr bwMode="auto">
            <a:xfrm>
              <a:off x="2832" y="2976"/>
              <a:ext cx="96" cy="2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698" name="Line 29"/>
            <p:cNvSpPr>
              <a:spLocks noChangeShapeType="1"/>
            </p:cNvSpPr>
            <p:nvPr/>
          </p:nvSpPr>
          <p:spPr bwMode="auto">
            <a:xfrm flipH="1">
              <a:off x="3168" y="2352"/>
              <a:ext cx="144" cy="43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699" name="Line 30"/>
            <p:cNvSpPr>
              <a:spLocks noChangeShapeType="1"/>
            </p:cNvSpPr>
            <p:nvPr/>
          </p:nvSpPr>
          <p:spPr bwMode="auto">
            <a:xfrm>
              <a:off x="3408" y="2400"/>
              <a:ext cx="96"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0" name="Line 32"/>
            <p:cNvSpPr>
              <a:spLocks noChangeShapeType="1"/>
            </p:cNvSpPr>
            <p:nvPr/>
          </p:nvSpPr>
          <p:spPr bwMode="auto">
            <a:xfrm>
              <a:off x="3648" y="1776"/>
              <a:ext cx="144" cy="43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1" name="Line 33"/>
            <p:cNvSpPr>
              <a:spLocks noChangeShapeType="1"/>
            </p:cNvSpPr>
            <p:nvPr/>
          </p:nvSpPr>
          <p:spPr bwMode="auto">
            <a:xfrm flipH="1">
              <a:off x="2064" y="1152"/>
              <a:ext cx="576" cy="4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2" name="Line 34"/>
            <p:cNvSpPr>
              <a:spLocks noChangeShapeType="1"/>
            </p:cNvSpPr>
            <p:nvPr/>
          </p:nvSpPr>
          <p:spPr bwMode="auto">
            <a:xfrm flipH="1">
              <a:off x="1536" y="1776"/>
              <a:ext cx="384"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3" name="Line 35"/>
            <p:cNvSpPr>
              <a:spLocks noChangeShapeType="1"/>
            </p:cNvSpPr>
            <p:nvPr/>
          </p:nvSpPr>
          <p:spPr bwMode="auto">
            <a:xfrm flipH="1">
              <a:off x="1056" y="2352"/>
              <a:ext cx="288"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4" name="Line 37"/>
            <p:cNvSpPr>
              <a:spLocks noChangeShapeType="1"/>
            </p:cNvSpPr>
            <p:nvPr/>
          </p:nvSpPr>
          <p:spPr bwMode="auto">
            <a:xfrm>
              <a:off x="2832" y="1200"/>
              <a:ext cx="576"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5" name="Line 38"/>
            <p:cNvSpPr>
              <a:spLocks noChangeShapeType="1"/>
            </p:cNvSpPr>
            <p:nvPr/>
          </p:nvSpPr>
          <p:spPr bwMode="auto">
            <a:xfrm flipH="1">
              <a:off x="3264" y="1776"/>
              <a:ext cx="192"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6" name="Line 39"/>
            <p:cNvSpPr>
              <a:spLocks noChangeShapeType="1"/>
            </p:cNvSpPr>
            <p:nvPr/>
          </p:nvSpPr>
          <p:spPr bwMode="auto">
            <a:xfrm>
              <a:off x="2496" y="2352"/>
              <a:ext cx="240"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7" name="Line 40"/>
            <p:cNvSpPr>
              <a:spLocks noChangeShapeType="1"/>
            </p:cNvSpPr>
            <p:nvPr/>
          </p:nvSpPr>
          <p:spPr bwMode="auto">
            <a:xfrm>
              <a:off x="1536" y="2352"/>
              <a:ext cx="192" cy="4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8" name="Line 41"/>
            <p:cNvSpPr>
              <a:spLocks noChangeShapeType="1"/>
            </p:cNvSpPr>
            <p:nvPr/>
          </p:nvSpPr>
          <p:spPr bwMode="auto">
            <a:xfrm flipH="1">
              <a:off x="2112" y="2352"/>
              <a:ext cx="240" cy="4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09" name="Line 36"/>
            <p:cNvSpPr>
              <a:spLocks noChangeShapeType="1"/>
            </p:cNvSpPr>
            <p:nvPr/>
          </p:nvSpPr>
          <p:spPr bwMode="auto">
            <a:xfrm>
              <a:off x="2016" y="1776"/>
              <a:ext cx="336"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10" name="Oval 10"/>
            <p:cNvSpPr>
              <a:spLocks noChangeArrowheads="1"/>
            </p:cNvSpPr>
            <p:nvPr/>
          </p:nvSpPr>
          <p:spPr bwMode="auto">
            <a:xfrm>
              <a:off x="2256" y="2064"/>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60</a:t>
              </a:r>
            </a:p>
          </p:txBody>
        </p:sp>
        <p:sp>
          <p:nvSpPr>
            <p:cNvPr id="114711" name="Rectangle 15"/>
            <p:cNvSpPr>
              <a:spLocks noChangeArrowheads="1"/>
            </p:cNvSpPr>
            <p:nvPr/>
          </p:nvSpPr>
          <p:spPr bwMode="auto">
            <a:xfrm>
              <a:off x="768"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2" name="Rectangle 16"/>
            <p:cNvSpPr>
              <a:spLocks noChangeArrowheads="1"/>
            </p:cNvSpPr>
            <p:nvPr/>
          </p:nvSpPr>
          <p:spPr bwMode="auto">
            <a:xfrm>
              <a:off x="1104"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3" name="Rectangle 17"/>
            <p:cNvSpPr>
              <a:spLocks noChangeArrowheads="1"/>
            </p:cNvSpPr>
            <p:nvPr/>
          </p:nvSpPr>
          <p:spPr bwMode="auto">
            <a:xfrm>
              <a:off x="1680" y="2784"/>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4" name="Rectangle 18"/>
            <p:cNvSpPr>
              <a:spLocks noChangeArrowheads="1"/>
            </p:cNvSpPr>
            <p:nvPr/>
          </p:nvSpPr>
          <p:spPr bwMode="auto">
            <a:xfrm>
              <a:off x="2064" y="2784"/>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5" name="Rectangle 23"/>
            <p:cNvSpPr>
              <a:spLocks noChangeArrowheads="1"/>
            </p:cNvSpPr>
            <p:nvPr/>
          </p:nvSpPr>
          <p:spPr bwMode="auto">
            <a:xfrm>
              <a:off x="2544"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6" name="Rectangle 24"/>
            <p:cNvSpPr>
              <a:spLocks noChangeArrowheads="1"/>
            </p:cNvSpPr>
            <p:nvPr/>
          </p:nvSpPr>
          <p:spPr bwMode="auto">
            <a:xfrm>
              <a:off x="2880"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7" name="Rectangle 27"/>
            <p:cNvSpPr>
              <a:spLocks noChangeArrowheads="1"/>
            </p:cNvSpPr>
            <p:nvPr/>
          </p:nvSpPr>
          <p:spPr bwMode="auto">
            <a:xfrm>
              <a:off x="3120" y="273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8" name="Rectangle 28"/>
            <p:cNvSpPr>
              <a:spLocks noChangeArrowheads="1"/>
            </p:cNvSpPr>
            <p:nvPr/>
          </p:nvSpPr>
          <p:spPr bwMode="auto">
            <a:xfrm>
              <a:off x="3456" y="273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19" name="Rectangle 31"/>
            <p:cNvSpPr>
              <a:spLocks noChangeArrowheads="1"/>
            </p:cNvSpPr>
            <p:nvPr/>
          </p:nvSpPr>
          <p:spPr bwMode="auto">
            <a:xfrm>
              <a:off x="3744" y="2160"/>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4720" name="Oval 5"/>
            <p:cNvSpPr>
              <a:spLocks noChangeArrowheads="1"/>
            </p:cNvSpPr>
            <p:nvPr/>
          </p:nvSpPr>
          <p:spPr bwMode="auto">
            <a:xfrm>
              <a:off x="2544" y="960"/>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65</a:t>
              </a:r>
            </a:p>
          </p:txBody>
        </p:sp>
        <p:sp>
          <p:nvSpPr>
            <p:cNvPr id="114721" name="Oval 6"/>
            <p:cNvSpPr>
              <a:spLocks noChangeArrowheads="1"/>
            </p:cNvSpPr>
            <p:nvPr/>
          </p:nvSpPr>
          <p:spPr bwMode="auto">
            <a:xfrm>
              <a:off x="3312" y="1488"/>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80</a:t>
              </a:r>
            </a:p>
          </p:txBody>
        </p:sp>
        <p:sp>
          <p:nvSpPr>
            <p:cNvPr id="114722" name="Oval 8"/>
            <p:cNvSpPr>
              <a:spLocks noChangeArrowheads="1"/>
            </p:cNvSpPr>
            <p:nvPr/>
          </p:nvSpPr>
          <p:spPr bwMode="auto">
            <a:xfrm>
              <a:off x="1776" y="1488"/>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50</a:t>
              </a:r>
            </a:p>
          </p:txBody>
        </p:sp>
        <p:sp>
          <p:nvSpPr>
            <p:cNvPr id="114723" name="Oval 9"/>
            <p:cNvSpPr>
              <a:spLocks noChangeArrowheads="1"/>
            </p:cNvSpPr>
            <p:nvPr/>
          </p:nvSpPr>
          <p:spPr bwMode="auto">
            <a:xfrm>
              <a:off x="1248" y="2064"/>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10</a:t>
              </a:r>
            </a:p>
          </p:txBody>
        </p:sp>
        <p:sp>
          <p:nvSpPr>
            <p:cNvPr id="114724" name="Oval 11"/>
            <p:cNvSpPr>
              <a:spLocks noChangeArrowheads="1"/>
            </p:cNvSpPr>
            <p:nvPr/>
          </p:nvSpPr>
          <p:spPr bwMode="auto">
            <a:xfrm>
              <a:off x="3120" y="2064"/>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70</a:t>
              </a:r>
            </a:p>
          </p:txBody>
        </p:sp>
        <p:sp>
          <p:nvSpPr>
            <p:cNvPr id="114725" name="Oval 12"/>
            <p:cNvSpPr>
              <a:spLocks noChangeArrowheads="1"/>
            </p:cNvSpPr>
            <p:nvPr/>
          </p:nvSpPr>
          <p:spPr bwMode="auto">
            <a:xfrm>
              <a:off x="816" y="2640"/>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5</a:t>
              </a:r>
            </a:p>
          </p:txBody>
        </p:sp>
        <p:sp>
          <p:nvSpPr>
            <p:cNvPr id="114726" name="Oval 13"/>
            <p:cNvSpPr>
              <a:spLocks noChangeArrowheads="1"/>
            </p:cNvSpPr>
            <p:nvPr/>
          </p:nvSpPr>
          <p:spPr bwMode="auto">
            <a:xfrm>
              <a:off x="2592" y="2640"/>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62</a:t>
              </a:r>
            </a:p>
          </p:txBody>
        </p:sp>
      </p:gr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eaLnBrk="1" hangingPunct="1">
              <a:defRPr/>
            </a:pPr>
            <a:endParaRPr lang="zh-CN" altLang="zh-CN"/>
          </a:p>
        </p:txBody>
      </p:sp>
      <p:sp>
        <p:nvSpPr>
          <p:cNvPr id="115716" name="Rectangle 3"/>
          <p:cNvSpPr>
            <a:spLocks noGrp="1" noChangeArrowheads="1"/>
          </p:cNvSpPr>
          <p:nvPr>
            <p:ph idx="1"/>
          </p:nvPr>
        </p:nvSpPr>
        <p:spPr>
          <a:xfrm>
            <a:off x="250825" y="1052736"/>
            <a:ext cx="8642350" cy="5184775"/>
          </a:xfrm>
        </p:spPr>
        <p:txBody>
          <a:bodyPr/>
          <a:lstStyle/>
          <a:p>
            <a:pPr eaLnBrk="1" hangingPunct="1"/>
            <a:r>
              <a:rPr lang="en-US" altLang="zh-CN" dirty="0"/>
              <a:t>4. </a:t>
            </a:r>
            <a:r>
              <a:rPr lang="zh-CN" altLang="en-US" dirty="0"/>
              <a:t>每个红色结点的两个子结点必须是黑色的。换句话说：从每个叶子到根的所有路径上不能有两个连续的红色结点 </a:t>
            </a:r>
          </a:p>
          <a:p>
            <a:pPr eaLnBrk="1" hangingPunct="1"/>
            <a:r>
              <a:rPr lang="en-US" altLang="zh-CN" dirty="0"/>
              <a:t>5. </a:t>
            </a:r>
            <a:r>
              <a:rPr lang="zh-CN" altLang="en-US" dirty="0"/>
              <a:t>从任一结点到其每个叶子的所有路径都包含相同数目的黑色结点。</a:t>
            </a:r>
            <a:endParaRPr lang="en-US" altLang="zh-CN" dirty="0"/>
          </a:p>
        </p:txBody>
      </p:sp>
      <p:sp>
        <p:nvSpPr>
          <p:cNvPr id="40" name="灯片编号占位符 5"/>
          <p:cNvSpPr>
            <a:spLocks noGrp="1"/>
          </p:cNvSpPr>
          <p:nvPr>
            <p:ph type="sldNum" sz="quarter" idx="11"/>
          </p:nvPr>
        </p:nvSpPr>
        <p:spPr/>
        <p:txBody>
          <a:bodyPr/>
          <a:lstStyle/>
          <a:p>
            <a:pPr>
              <a:defRPr/>
            </a:pPr>
            <a:fld id="{5B5EC436-02AD-448B-9745-0C2FFEC1B51B}" type="slidenum">
              <a:rPr lang="en-US" altLang="zh-CN"/>
              <a:pPr>
                <a:defRPr/>
              </a:pPr>
              <a:t>153</a:t>
            </a:fld>
            <a:endParaRPr lang="en-US" altLang="zh-CN"/>
          </a:p>
        </p:txBody>
      </p:sp>
      <p:grpSp>
        <p:nvGrpSpPr>
          <p:cNvPr id="115717" name="Group 4"/>
          <p:cNvGrpSpPr>
            <a:grpSpLocks/>
          </p:cNvGrpSpPr>
          <p:nvPr/>
        </p:nvGrpSpPr>
        <p:grpSpPr bwMode="auto">
          <a:xfrm>
            <a:off x="4572000" y="2971800"/>
            <a:ext cx="4419600" cy="3505200"/>
            <a:chOff x="768" y="960"/>
            <a:chExt cx="3120" cy="2400"/>
          </a:xfrm>
        </p:grpSpPr>
        <p:sp>
          <p:nvSpPr>
            <p:cNvPr id="115718" name="Line 5"/>
            <p:cNvSpPr>
              <a:spLocks noChangeShapeType="1"/>
            </p:cNvSpPr>
            <p:nvPr/>
          </p:nvSpPr>
          <p:spPr bwMode="auto">
            <a:xfrm flipH="1">
              <a:off x="864" y="2928"/>
              <a:ext cx="9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19" name="Line 6"/>
            <p:cNvSpPr>
              <a:spLocks noChangeShapeType="1"/>
            </p:cNvSpPr>
            <p:nvPr/>
          </p:nvSpPr>
          <p:spPr bwMode="auto">
            <a:xfrm>
              <a:off x="1056" y="2976"/>
              <a:ext cx="96" cy="2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0" name="Line 7"/>
            <p:cNvSpPr>
              <a:spLocks noChangeShapeType="1"/>
            </p:cNvSpPr>
            <p:nvPr/>
          </p:nvSpPr>
          <p:spPr bwMode="auto">
            <a:xfrm flipH="1">
              <a:off x="2640" y="2928"/>
              <a:ext cx="9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1" name="Line 8"/>
            <p:cNvSpPr>
              <a:spLocks noChangeShapeType="1"/>
            </p:cNvSpPr>
            <p:nvPr/>
          </p:nvSpPr>
          <p:spPr bwMode="auto">
            <a:xfrm>
              <a:off x="2832" y="2976"/>
              <a:ext cx="96" cy="2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2" name="Line 9"/>
            <p:cNvSpPr>
              <a:spLocks noChangeShapeType="1"/>
            </p:cNvSpPr>
            <p:nvPr/>
          </p:nvSpPr>
          <p:spPr bwMode="auto">
            <a:xfrm flipH="1">
              <a:off x="3168" y="2352"/>
              <a:ext cx="144" cy="43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3" name="Line 10"/>
            <p:cNvSpPr>
              <a:spLocks noChangeShapeType="1"/>
            </p:cNvSpPr>
            <p:nvPr/>
          </p:nvSpPr>
          <p:spPr bwMode="auto">
            <a:xfrm>
              <a:off x="3408" y="2400"/>
              <a:ext cx="96"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4" name="Line 11"/>
            <p:cNvSpPr>
              <a:spLocks noChangeShapeType="1"/>
            </p:cNvSpPr>
            <p:nvPr/>
          </p:nvSpPr>
          <p:spPr bwMode="auto">
            <a:xfrm>
              <a:off x="3648" y="1776"/>
              <a:ext cx="144" cy="43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5" name="Line 12"/>
            <p:cNvSpPr>
              <a:spLocks noChangeShapeType="1"/>
            </p:cNvSpPr>
            <p:nvPr/>
          </p:nvSpPr>
          <p:spPr bwMode="auto">
            <a:xfrm flipH="1">
              <a:off x="2064" y="1152"/>
              <a:ext cx="576" cy="4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6" name="Line 13"/>
            <p:cNvSpPr>
              <a:spLocks noChangeShapeType="1"/>
            </p:cNvSpPr>
            <p:nvPr/>
          </p:nvSpPr>
          <p:spPr bwMode="auto">
            <a:xfrm flipH="1">
              <a:off x="1536" y="1776"/>
              <a:ext cx="384"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7" name="Line 14"/>
            <p:cNvSpPr>
              <a:spLocks noChangeShapeType="1"/>
            </p:cNvSpPr>
            <p:nvPr/>
          </p:nvSpPr>
          <p:spPr bwMode="auto">
            <a:xfrm flipH="1">
              <a:off x="1056" y="2352"/>
              <a:ext cx="288"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8" name="Line 15"/>
            <p:cNvSpPr>
              <a:spLocks noChangeShapeType="1"/>
            </p:cNvSpPr>
            <p:nvPr/>
          </p:nvSpPr>
          <p:spPr bwMode="auto">
            <a:xfrm>
              <a:off x="2832" y="1200"/>
              <a:ext cx="576"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29" name="Line 16"/>
            <p:cNvSpPr>
              <a:spLocks noChangeShapeType="1"/>
            </p:cNvSpPr>
            <p:nvPr/>
          </p:nvSpPr>
          <p:spPr bwMode="auto">
            <a:xfrm flipH="1">
              <a:off x="3264" y="1776"/>
              <a:ext cx="192"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30" name="Line 17"/>
            <p:cNvSpPr>
              <a:spLocks noChangeShapeType="1"/>
            </p:cNvSpPr>
            <p:nvPr/>
          </p:nvSpPr>
          <p:spPr bwMode="auto">
            <a:xfrm>
              <a:off x="2496" y="2352"/>
              <a:ext cx="240"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31" name="Line 18"/>
            <p:cNvSpPr>
              <a:spLocks noChangeShapeType="1"/>
            </p:cNvSpPr>
            <p:nvPr/>
          </p:nvSpPr>
          <p:spPr bwMode="auto">
            <a:xfrm>
              <a:off x="1536" y="2352"/>
              <a:ext cx="192" cy="4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32" name="Line 19"/>
            <p:cNvSpPr>
              <a:spLocks noChangeShapeType="1"/>
            </p:cNvSpPr>
            <p:nvPr/>
          </p:nvSpPr>
          <p:spPr bwMode="auto">
            <a:xfrm flipH="1">
              <a:off x="2112" y="2352"/>
              <a:ext cx="240" cy="48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33" name="Line 20"/>
            <p:cNvSpPr>
              <a:spLocks noChangeShapeType="1"/>
            </p:cNvSpPr>
            <p:nvPr/>
          </p:nvSpPr>
          <p:spPr bwMode="auto">
            <a:xfrm>
              <a:off x="2016" y="1776"/>
              <a:ext cx="336"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5734" name="Oval 21"/>
            <p:cNvSpPr>
              <a:spLocks noChangeArrowheads="1"/>
            </p:cNvSpPr>
            <p:nvPr/>
          </p:nvSpPr>
          <p:spPr bwMode="auto">
            <a:xfrm>
              <a:off x="2256" y="2064"/>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60</a:t>
              </a:r>
            </a:p>
          </p:txBody>
        </p:sp>
        <p:sp>
          <p:nvSpPr>
            <p:cNvPr id="115735" name="Rectangle 22"/>
            <p:cNvSpPr>
              <a:spLocks noChangeArrowheads="1"/>
            </p:cNvSpPr>
            <p:nvPr/>
          </p:nvSpPr>
          <p:spPr bwMode="auto">
            <a:xfrm>
              <a:off x="768"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36" name="Rectangle 23"/>
            <p:cNvSpPr>
              <a:spLocks noChangeArrowheads="1"/>
            </p:cNvSpPr>
            <p:nvPr/>
          </p:nvSpPr>
          <p:spPr bwMode="auto">
            <a:xfrm>
              <a:off x="1104"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37" name="Rectangle 24"/>
            <p:cNvSpPr>
              <a:spLocks noChangeArrowheads="1"/>
            </p:cNvSpPr>
            <p:nvPr/>
          </p:nvSpPr>
          <p:spPr bwMode="auto">
            <a:xfrm>
              <a:off x="1680" y="2784"/>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38" name="Rectangle 25"/>
            <p:cNvSpPr>
              <a:spLocks noChangeArrowheads="1"/>
            </p:cNvSpPr>
            <p:nvPr/>
          </p:nvSpPr>
          <p:spPr bwMode="auto">
            <a:xfrm>
              <a:off x="2064" y="2784"/>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39" name="Rectangle 26"/>
            <p:cNvSpPr>
              <a:spLocks noChangeArrowheads="1"/>
            </p:cNvSpPr>
            <p:nvPr/>
          </p:nvSpPr>
          <p:spPr bwMode="auto">
            <a:xfrm>
              <a:off x="2544"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40" name="Rectangle 27"/>
            <p:cNvSpPr>
              <a:spLocks noChangeArrowheads="1"/>
            </p:cNvSpPr>
            <p:nvPr/>
          </p:nvSpPr>
          <p:spPr bwMode="auto">
            <a:xfrm>
              <a:off x="2880" y="321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41" name="Rectangle 28"/>
            <p:cNvSpPr>
              <a:spLocks noChangeArrowheads="1"/>
            </p:cNvSpPr>
            <p:nvPr/>
          </p:nvSpPr>
          <p:spPr bwMode="auto">
            <a:xfrm>
              <a:off x="3120" y="273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42" name="Rectangle 29"/>
            <p:cNvSpPr>
              <a:spLocks noChangeArrowheads="1"/>
            </p:cNvSpPr>
            <p:nvPr/>
          </p:nvSpPr>
          <p:spPr bwMode="auto">
            <a:xfrm>
              <a:off x="3456" y="2736"/>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43" name="Rectangle 30"/>
            <p:cNvSpPr>
              <a:spLocks noChangeArrowheads="1"/>
            </p:cNvSpPr>
            <p:nvPr/>
          </p:nvSpPr>
          <p:spPr bwMode="auto">
            <a:xfrm>
              <a:off x="3744" y="2160"/>
              <a:ext cx="144" cy="144"/>
            </a:xfrm>
            <a:prstGeom prst="rect">
              <a:avLst/>
            </a:prstGeom>
            <a:solidFill>
              <a:schemeClr val="tx1"/>
            </a:solidFill>
            <a:ln w="9525">
              <a:solidFill>
                <a:schemeClr val="tx1"/>
              </a:solidFill>
              <a:miter lim="800000"/>
              <a:headEnd/>
              <a:tailEnd/>
            </a:ln>
          </p:spPr>
          <p:txBody>
            <a:bodyPr wrap="none" anchor="ctr"/>
            <a:lstStyle/>
            <a:p>
              <a:pPr algn="ctr"/>
              <a:endParaRPr lang="zh-CN" altLang="zh-CN"/>
            </a:p>
          </p:txBody>
        </p:sp>
        <p:sp>
          <p:nvSpPr>
            <p:cNvPr id="115744" name="Oval 31"/>
            <p:cNvSpPr>
              <a:spLocks noChangeArrowheads="1"/>
            </p:cNvSpPr>
            <p:nvPr/>
          </p:nvSpPr>
          <p:spPr bwMode="auto">
            <a:xfrm>
              <a:off x="2544" y="960"/>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65</a:t>
              </a:r>
            </a:p>
          </p:txBody>
        </p:sp>
        <p:sp>
          <p:nvSpPr>
            <p:cNvPr id="115745" name="Oval 32"/>
            <p:cNvSpPr>
              <a:spLocks noChangeArrowheads="1"/>
            </p:cNvSpPr>
            <p:nvPr/>
          </p:nvSpPr>
          <p:spPr bwMode="auto">
            <a:xfrm>
              <a:off x="3312" y="1488"/>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80</a:t>
              </a:r>
            </a:p>
          </p:txBody>
        </p:sp>
        <p:sp>
          <p:nvSpPr>
            <p:cNvPr id="115746" name="Oval 33"/>
            <p:cNvSpPr>
              <a:spLocks noChangeArrowheads="1"/>
            </p:cNvSpPr>
            <p:nvPr/>
          </p:nvSpPr>
          <p:spPr bwMode="auto">
            <a:xfrm>
              <a:off x="1776" y="1488"/>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50</a:t>
              </a:r>
            </a:p>
          </p:txBody>
        </p:sp>
        <p:sp>
          <p:nvSpPr>
            <p:cNvPr id="115747" name="Oval 34"/>
            <p:cNvSpPr>
              <a:spLocks noChangeArrowheads="1"/>
            </p:cNvSpPr>
            <p:nvPr/>
          </p:nvSpPr>
          <p:spPr bwMode="auto">
            <a:xfrm>
              <a:off x="1248" y="2064"/>
              <a:ext cx="384" cy="361"/>
            </a:xfrm>
            <a:prstGeom prst="ellipse">
              <a:avLst/>
            </a:prstGeom>
            <a:solidFill>
              <a:schemeClr val="tx1"/>
            </a:solidFill>
            <a:ln w="9525">
              <a:solidFill>
                <a:schemeClr val="tx1"/>
              </a:solidFill>
              <a:round/>
              <a:headEnd/>
              <a:tailEnd/>
            </a:ln>
          </p:spPr>
          <p:txBody>
            <a:bodyPr wrap="none" anchor="ctr"/>
            <a:lstStyle/>
            <a:p>
              <a:pPr algn="ctr"/>
              <a:r>
                <a:rPr lang="en-US" altLang="zh-CN" sz="2400">
                  <a:solidFill>
                    <a:schemeClr val="bg1"/>
                  </a:solidFill>
                </a:rPr>
                <a:t>10</a:t>
              </a:r>
            </a:p>
          </p:txBody>
        </p:sp>
        <p:sp>
          <p:nvSpPr>
            <p:cNvPr id="115748" name="Oval 35"/>
            <p:cNvSpPr>
              <a:spLocks noChangeArrowheads="1"/>
            </p:cNvSpPr>
            <p:nvPr/>
          </p:nvSpPr>
          <p:spPr bwMode="auto">
            <a:xfrm>
              <a:off x="3120" y="2064"/>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70</a:t>
              </a:r>
            </a:p>
          </p:txBody>
        </p:sp>
        <p:sp>
          <p:nvSpPr>
            <p:cNvPr id="115749" name="Oval 36"/>
            <p:cNvSpPr>
              <a:spLocks noChangeArrowheads="1"/>
            </p:cNvSpPr>
            <p:nvPr/>
          </p:nvSpPr>
          <p:spPr bwMode="auto">
            <a:xfrm>
              <a:off x="816" y="2640"/>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5</a:t>
              </a:r>
            </a:p>
          </p:txBody>
        </p:sp>
        <p:sp>
          <p:nvSpPr>
            <p:cNvPr id="115750" name="Oval 37"/>
            <p:cNvSpPr>
              <a:spLocks noChangeArrowheads="1"/>
            </p:cNvSpPr>
            <p:nvPr/>
          </p:nvSpPr>
          <p:spPr bwMode="auto">
            <a:xfrm>
              <a:off x="2592" y="2640"/>
              <a:ext cx="384" cy="361"/>
            </a:xfrm>
            <a:prstGeom prst="ellipse">
              <a:avLst/>
            </a:prstGeom>
            <a:solidFill>
              <a:srgbClr val="FF0000"/>
            </a:solidFill>
            <a:ln w="9525">
              <a:solidFill>
                <a:srgbClr val="FF0000"/>
              </a:solidFill>
              <a:round/>
              <a:headEnd/>
              <a:tailEnd/>
            </a:ln>
          </p:spPr>
          <p:txBody>
            <a:bodyPr wrap="none" anchor="ctr"/>
            <a:lstStyle/>
            <a:p>
              <a:pPr algn="ctr"/>
              <a:r>
                <a:rPr lang="en-US" altLang="zh-CN" sz="2400">
                  <a:solidFill>
                    <a:schemeClr val="bg1"/>
                  </a:solidFill>
                </a:rPr>
                <a:t>62</a:t>
              </a: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pPr>
              <a:defRPr/>
            </a:pPr>
            <a:r>
              <a:rPr lang="en-US" altLang="zh-CN" dirty="0"/>
              <a:t>2</a:t>
            </a:r>
            <a:r>
              <a:rPr lang="zh-CN" altLang="en-US" dirty="0"/>
              <a:t>）键树</a:t>
            </a:r>
          </a:p>
        </p:txBody>
      </p:sp>
      <p:sp>
        <p:nvSpPr>
          <p:cNvPr id="117764" name="Rectangle 3"/>
          <p:cNvSpPr>
            <a:spLocks noGrp="1" noChangeArrowheads="1"/>
          </p:cNvSpPr>
          <p:nvPr>
            <p:ph idx="1"/>
          </p:nvPr>
        </p:nvSpPr>
        <p:spPr>
          <a:xfrm>
            <a:off x="228600" y="990600"/>
            <a:ext cx="8642350" cy="5184775"/>
          </a:xfrm>
        </p:spPr>
        <p:txBody>
          <a:bodyPr/>
          <a:lstStyle/>
          <a:p>
            <a:pPr eaLnBrk="1" hangingPunct="1"/>
            <a:r>
              <a:rPr lang="en-US" altLang="zh-CN" sz="2400" dirty="0"/>
              <a:t>2</a:t>
            </a:r>
            <a:r>
              <a:rPr lang="zh-CN" altLang="en-US" sz="2400" dirty="0"/>
              <a:t>）键树</a:t>
            </a:r>
            <a:r>
              <a:rPr lang="en-US" altLang="zh-CN" sz="2400" dirty="0"/>
              <a:t>, </a:t>
            </a:r>
            <a:r>
              <a:rPr lang="zh-CN" altLang="en-US" sz="2400" dirty="0"/>
              <a:t>又称数字搜索树（</a:t>
            </a:r>
            <a:r>
              <a:rPr lang="en-US" altLang="zh-CN" sz="2400" dirty="0"/>
              <a:t>Digital Search Tree</a:t>
            </a:r>
            <a:r>
              <a:rPr lang="zh-CN" altLang="en-US" sz="2400" dirty="0"/>
              <a:t>）</a:t>
            </a:r>
          </a:p>
          <a:p>
            <a:pPr lvl="1" eaLnBrk="1" hangingPunct="1"/>
            <a:r>
              <a:rPr lang="zh-CN" altLang="en-US" sz="2400" dirty="0"/>
              <a:t>是一棵度大于等于</a:t>
            </a:r>
            <a:r>
              <a:rPr lang="en-US" altLang="zh-CN" sz="2400" dirty="0"/>
              <a:t>2 </a:t>
            </a:r>
            <a:r>
              <a:rPr lang="zh-CN" altLang="en-US" sz="2400" dirty="0"/>
              <a:t>的树</a:t>
            </a:r>
          </a:p>
          <a:p>
            <a:pPr lvl="1" eaLnBrk="1" hangingPunct="1"/>
            <a:r>
              <a:rPr lang="zh-CN" altLang="en-US" sz="2400" dirty="0"/>
              <a:t>树中每个结点不是包含关键字</a:t>
            </a:r>
            <a:r>
              <a:rPr lang="en-US" altLang="zh-CN" sz="2400" dirty="0"/>
              <a:t>, </a:t>
            </a:r>
            <a:r>
              <a:rPr lang="zh-CN" altLang="en-US" sz="2400" dirty="0"/>
              <a:t>而含有组成关键字的符号。</a:t>
            </a:r>
          </a:p>
        </p:txBody>
      </p:sp>
      <p:sp>
        <p:nvSpPr>
          <p:cNvPr id="97" name="灯片编号占位符 5"/>
          <p:cNvSpPr>
            <a:spLocks noGrp="1"/>
          </p:cNvSpPr>
          <p:nvPr>
            <p:ph type="sldNum" sz="quarter" idx="11"/>
          </p:nvPr>
        </p:nvSpPr>
        <p:spPr/>
        <p:txBody>
          <a:bodyPr/>
          <a:lstStyle/>
          <a:p>
            <a:pPr>
              <a:defRPr/>
            </a:pPr>
            <a:fld id="{F5A83F14-5361-4A12-BD92-A8B5E10FC21F}" type="slidenum">
              <a:rPr lang="en-US" altLang="zh-CN"/>
              <a:pPr>
                <a:defRPr/>
              </a:pPr>
              <a:t>154</a:t>
            </a:fld>
            <a:endParaRPr lang="en-US" altLang="zh-CN"/>
          </a:p>
        </p:txBody>
      </p:sp>
      <p:grpSp>
        <p:nvGrpSpPr>
          <p:cNvPr id="2" name="Group 106"/>
          <p:cNvGrpSpPr>
            <a:grpSpLocks/>
          </p:cNvGrpSpPr>
          <p:nvPr/>
        </p:nvGrpSpPr>
        <p:grpSpPr bwMode="auto">
          <a:xfrm>
            <a:off x="914400" y="3429000"/>
            <a:ext cx="6858000" cy="3581400"/>
            <a:chOff x="576" y="2016"/>
            <a:chExt cx="4320" cy="2256"/>
          </a:xfrm>
        </p:grpSpPr>
        <p:sp>
          <p:nvSpPr>
            <p:cNvPr id="117767" name="Line 101"/>
            <p:cNvSpPr>
              <a:spLocks noChangeShapeType="1"/>
            </p:cNvSpPr>
            <p:nvPr/>
          </p:nvSpPr>
          <p:spPr bwMode="auto">
            <a:xfrm flipH="1">
              <a:off x="1296" y="2112"/>
              <a:ext cx="1728"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68" name="Line 102"/>
            <p:cNvSpPr>
              <a:spLocks noChangeShapeType="1"/>
            </p:cNvSpPr>
            <p:nvPr/>
          </p:nvSpPr>
          <p:spPr bwMode="auto">
            <a:xfrm flipH="1">
              <a:off x="2688" y="2112"/>
              <a:ext cx="336"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69" name="Line 103"/>
            <p:cNvSpPr>
              <a:spLocks noChangeShapeType="1"/>
            </p:cNvSpPr>
            <p:nvPr/>
          </p:nvSpPr>
          <p:spPr bwMode="auto">
            <a:xfrm>
              <a:off x="3024" y="2160"/>
              <a:ext cx="57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0" name="Line 104"/>
            <p:cNvSpPr>
              <a:spLocks noChangeShapeType="1"/>
            </p:cNvSpPr>
            <p:nvPr/>
          </p:nvSpPr>
          <p:spPr bwMode="auto">
            <a:xfrm>
              <a:off x="3120" y="2160"/>
              <a:ext cx="120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1" name="Line 105"/>
            <p:cNvSpPr>
              <a:spLocks noChangeShapeType="1"/>
            </p:cNvSpPr>
            <p:nvPr/>
          </p:nvSpPr>
          <p:spPr bwMode="auto">
            <a:xfrm>
              <a:off x="3120" y="2112"/>
              <a:ext cx="168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2" name="Line 100"/>
            <p:cNvSpPr>
              <a:spLocks noChangeShapeType="1"/>
            </p:cNvSpPr>
            <p:nvPr/>
          </p:nvSpPr>
          <p:spPr bwMode="auto">
            <a:xfrm>
              <a:off x="4368" y="2640"/>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3" name="Line 99"/>
            <p:cNvSpPr>
              <a:spLocks noChangeShapeType="1"/>
            </p:cNvSpPr>
            <p:nvPr/>
          </p:nvSpPr>
          <p:spPr bwMode="auto">
            <a:xfrm flipH="1">
              <a:off x="4176" y="2640"/>
              <a:ext cx="96"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4" name="Line 98"/>
            <p:cNvSpPr>
              <a:spLocks noChangeShapeType="1"/>
            </p:cNvSpPr>
            <p:nvPr/>
          </p:nvSpPr>
          <p:spPr bwMode="auto">
            <a:xfrm>
              <a:off x="4800" y="2592"/>
              <a:ext cx="0" cy="124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5" name="Line 67"/>
            <p:cNvSpPr>
              <a:spLocks noChangeShapeType="1"/>
            </p:cNvSpPr>
            <p:nvPr/>
          </p:nvSpPr>
          <p:spPr bwMode="auto">
            <a:xfrm>
              <a:off x="2640" y="264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6" name="Line 66"/>
            <p:cNvSpPr>
              <a:spLocks noChangeShapeType="1"/>
            </p:cNvSpPr>
            <p:nvPr/>
          </p:nvSpPr>
          <p:spPr bwMode="auto">
            <a:xfrm>
              <a:off x="2736" y="3264"/>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7" name="Line 65"/>
            <p:cNvSpPr>
              <a:spLocks noChangeShapeType="1"/>
            </p:cNvSpPr>
            <p:nvPr/>
          </p:nvSpPr>
          <p:spPr bwMode="auto">
            <a:xfrm>
              <a:off x="2640"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8" name="Line 64"/>
            <p:cNvSpPr>
              <a:spLocks noChangeShapeType="1"/>
            </p:cNvSpPr>
            <p:nvPr/>
          </p:nvSpPr>
          <p:spPr bwMode="auto">
            <a:xfrm flipH="1">
              <a:off x="2544"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9" name="Line 63"/>
            <p:cNvSpPr>
              <a:spLocks noChangeShapeType="1"/>
            </p:cNvSpPr>
            <p:nvPr/>
          </p:nvSpPr>
          <p:spPr bwMode="auto">
            <a:xfrm>
              <a:off x="2688"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0" name="Line 62"/>
            <p:cNvSpPr>
              <a:spLocks noChangeShapeType="1"/>
            </p:cNvSpPr>
            <p:nvPr/>
          </p:nvSpPr>
          <p:spPr bwMode="auto">
            <a:xfrm flipH="1">
              <a:off x="2304"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1" name="Line 61"/>
            <p:cNvSpPr>
              <a:spLocks noChangeShapeType="1"/>
            </p:cNvSpPr>
            <p:nvPr/>
          </p:nvSpPr>
          <p:spPr bwMode="auto">
            <a:xfrm>
              <a:off x="2976" y="2976"/>
              <a:ext cx="0" cy="8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2" name="Line 60"/>
            <p:cNvSpPr>
              <a:spLocks noChangeShapeType="1"/>
            </p:cNvSpPr>
            <p:nvPr/>
          </p:nvSpPr>
          <p:spPr bwMode="auto">
            <a:xfrm>
              <a:off x="2304" y="2976"/>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3" name="Oval 4"/>
            <p:cNvSpPr>
              <a:spLocks noChangeArrowheads="1"/>
            </p:cNvSpPr>
            <p:nvPr/>
          </p:nvSpPr>
          <p:spPr bwMode="auto">
            <a:xfrm>
              <a:off x="2928" y="2016"/>
              <a:ext cx="192" cy="192"/>
            </a:xfrm>
            <a:prstGeom prst="ellipse">
              <a:avLst/>
            </a:prstGeom>
            <a:solidFill>
              <a:srgbClr val="0000FF"/>
            </a:solidFill>
            <a:ln w="9525">
              <a:solidFill>
                <a:schemeClr val="hlink"/>
              </a:solidFill>
              <a:round/>
              <a:headEnd/>
              <a:tailEnd/>
            </a:ln>
          </p:spPr>
          <p:txBody>
            <a:bodyPr wrap="none" anchor="ctr"/>
            <a:lstStyle/>
            <a:p>
              <a:pPr algn="ctr"/>
              <a:endParaRPr lang="zh-CN" altLang="zh-CN" sz="2000">
                <a:latin typeface="Arial" charset="0"/>
              </a:endParaRPr>
            </a:p>
          </p:txBody>
        </p:sp>
        <p:sp>
          <p:nvSpPr>
            <p:cNvPr id="117784" name="Oval 6"/>
            <p:cNvSpPr>
              <a:spLocks noChangeArrowheads="1"/>
            </p:cNvSpPr>
            <p:nvPr/>
          </p:nvSpPr>
          <p:spPr bwMode="auto">
            <a:xfrm>
              <a:off x="2544" y="2496"/>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dirty="0">
                  <a:latin typeface="Arial" charset="0"/>
                </a:rPr>
                <a:t>L</a:t>
              </a:r>
            </a:p>
          </p:txBody>
        </p:sp>
        <p:sp>
          <p:nvSpPr>
            <p:cNvPr id="117785" name="Oval 7"/>
            <p:cNvSpPr>
              <a:spLocks noChangeArrowheads="1"/>
            </p:cNvSpPr>
            <p:nvPr/>
          </p:nvSpPr>
          <p:spPr bwMode="auto">
            <a:xfrm>
              <a:off x="3504" y="2496"/>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W</a:t>
              </a:r>
            </a:p>
          </p:txBody>
        </p:sp>
        <p:sp>
          <p:nvSpPr>
            <p:cNvPr id="117786" name="Oval 8"/>
            <p:cNvSpPr>
              <a:spLocks noChangeArrowheads="1"/>
            </p:cNvSpPr>
            <p:nvPr/>
          </p:nvSpPr>
          <p:spPr bwMode="auto">
            <a:xfrm>
              <a:off x="4224" y="2496"/>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Y</a:t>
              </a:r>
            </a:p>
          </p:txBody>
        </p:sp>
        <p:sp>
          <p:nvSpPr>
            <p:cNvPr id="117787" name="Oval 9"/>
            <p:cNvSpPr>
              <a:spLocks noChangeArrowheads="1"/>
            </p:cNvSpPr>
            <p:nvPr/>
          </p:nvSpPr>
          <p:spPr bwMode="auto">
            <a:xfrm>
              <a:off x="4704" y="2496"/>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Z</a:t>
              </a:r>
            </a:p>
          </p:txBody>
        </p:sp>
        <p:sp>
          <p:nvSpPr>
            <p:cNvPr id="117788" name="Line 58"/>
            <p:cNvSpPr>
              <a:spLocks noChangeShapeType="1"/>
            </p:cNvSpPr>
            <p:nvPr/>
          </p:nvSpPr>
          <p:spPr bwMode="auto">
            <a:xfrm>
              <a:off x="1968" y="3312"/>
              <a:ext cx="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9" name="Line 57"/>
            <p:cNvSpPr>
              <a:spLocks noChangeShapeType="1"/>
            </p:cNvSpPr>
            <p:nvPr/>
          </p:nvSpPr>
          <p:spPr bwMode="auto">
            <a:xfrm>
              <a:off x="1728" y="3024"/>
              <a:ext cx="240"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0" name="Line 56"/>
            <p:cNvSpPr>
              <a:spLocks noChangeShapeType="1"/>
            </p:cNvSpPr>
            <p:nvPr/>
          </p:nvSpPr>
          <p:spPr bwMode="auto">
            <a:xfrm>
              <a:off x="1728" y="360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1" name="Line 55"/>
            <p:cNvSpPr>
              <a:spLocks noChangeShapeType="1"/>
            </p:cNvSpPr>
            <p:nvPr/>
          </p:nvSpPr>
          <p:spPr bwMode="auto">
            <a:xfrm>
              <a:off x="1488" y="3264"/>
              <a:ext cx="19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2" name="Line 54"/>
            <p:cNvSpPr>
              <a:spLocks noChangeShapeType="1"/>
            </p:cNvSpPr>
            <p:nvPr/>
          </p:nvSpPr>
          <p:spPr bwMode="auto">
            <a:xfrm>
              <a:off x="1440" y="3312"/>
              <a:ext cx="0" cy="9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3" name="Line 53"/>
            <p:cNvSpPr>
              <a:spLocks noChangeShapeType="1"/>
            </p:cNvSpPr>
            <p:nvPr/>
          </p:nvSpPr>
          <p:spPr bwMode="auto">
            <a:xfrm flipH="1">
              <a:off x="1200" y="2976"/>
              <a:ext cx="48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4" name="Line 52"/>
            <p:cNvSpPr>
              <a:spLocks noChangeShapeType="1"/>
            </p:cNvSpPr>
            <p:nvPr/>
          </p:nvSpPr>
          <p:spPr bwMode="auto">
            <a:xfrm>
              <a:off x="91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5" name="Line 51"/>
            <p:cNvSpPr>
              <a:spLocks noChangeShapeType="1"/>
            </p:cNvSpPr>
            <p:nvPr/>
          </p:nvSpPr>
          <p:spPr bwMode="auto">
            <a:xfrm>
              <a:off x="67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6" name="Line 50"/>
            <p:cNvSpPr>
              <a:spLocks noChangeShapeType="1"/>
            </p:cNvSpPr>
            <p:nvPr/>
          </p:nvSpPr>
          <p:spPr bwMode="auto">
            <a:xfrm>
              <a:off x="816"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7" name="Line 49"/>
            <p:cNvSpPr>
              <a:spLocks noChangeShapeType="1"/>
            </p:cNvSpPr>
            <p:nvPr/>
          </p:nvSpPr>
          <p:spPr bwMode="auto">
            <a:xfrm flipH="1">
              <a:off x="720"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8" name="Line 48"/>
            <p:cNvSpPr>
              <a:spLocks noChangeShapeType="1"/>
            </p:cNvSpPr>
            <p:nvPr/>
          </p:nvSpPr>
          <p:spPr bwMode="auto">
            <a:xfrm>
              <a:off x="1296" y="2640"/>
              <a:ext cx="384"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99" name="Line 47"/>
            <p:cNvSpPr>
              <a:spLocks noChangeShapeType="1"/>
            </p:cNvSpPr>
            <p:nvPr/>
          </p:nvSpPr>
          <p:spPr bwMode="auto">
            <a:xfrm flipH="1">
              <a:off x="864" y="2592"/>
              <a:ext cx="336"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00" name="Oval 5"/>
            <p:cNvSpPr>
              <a:spLocks noChangeArrowheads="1"/>
            </p:cNvSpPr>
            <p:nvPr/>
          </p:nvSpPr>
          <p:spPr bwMode="auto">
            <a:xfrm>
              <a:off x="1152" y="249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C</a:t>
              </a:r>
            </a:p>
          </p:txBody>
        </p:sp>
        <p:sp>
          <p:nvSpPr>
            <p:cNvPr id="117801" name="Oval 10"/>
            <p:cNvSpPr>
              <a:spLocks noChangeArrowheads="1"/>
            </p:cNvSpPr>
            <p:nvPr/>
          </p:nvSpPr>
          <p:spPr bwMode="auto">
            <a:xfrm>
              <a:off x="720" y="2832"/>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7802" name="Oval 11"/>
            <p:cNvSpPr>
              <a:spLocks noChangeArrowheads="1"/>
            </p:cNvSpPr>
            <p:nvPr/>
          </p:nvSpPr>
          <p:spPr bwMode="auto">
            <a:xfrm>
              <a:off x="1612" y="2832"/>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H</a:t>
              </a:r>
            </a:p>
          </p:txBody>
        </p:sp>
        <p:sp>
          <p:nvSpPr>
            <p:cNvPr id="117803" name="Oval 12"/>
            <p:cNvSpPr>
              <a:spLocks noChangeArrowheads="1"/>
            </p:cNvSpPr>
            <p:nvPr/>
          </p:nvSpPr>
          <p:spPr bwMode="auto">
            <a:xfrm>
              <a:off x="576"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I</a:t>
              </a:r>
            </a:p>
          </p:txBody>
        </p:sp>
        <p:sp>
          <p:nvSpPr>
            <p:cNvPr id="117804" name="Oval 13"/>
            <p:cNvSpPr>
              <a:spLocks noChangeArrowheads="1"/>
            </p:cNvSpPr>
            <p:nvPr/>
          </p:nvSpPr>
          <p:spPr bwMode="auto">
            <a:xfrm>
              <a:off x="576"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7805" name="Oval 14"/>
            <p:cNvSpPr>
              <a:spLocks noChangeArrowheads="1"/>
            </p:cNvSpPr>
            <p:nvPr/>
          </p:nvSpPr>
          <p:spPr bwMode="auto">
            <a:xfrm>
              <a:off x="835"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O</a:t>
              </a:r>
            </a:p>
          </p:txBody>
        </p:sp>
        <p:sp>
          <p:nvSpPr>
            <p:cNvPr id="117806" name="Oval 15"/>
            <p:cNvSpPr>
              <a:spLocks noChangeArrowheads="1"/>
            </p:cNvSpPr>
            <p:nvPr/>
          </p:nvSpPr>
          <p:spPr bwMode="auto">
            <a:xfrm>
              <a:off x="835"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7807" name="Oval 16"/>
            <p:cNvSpPr>
              <a:spLocks noChangeArrowheads="1"/>
            </p:cNvSpPr>
            <p:nvPr/>
          </p:nvSpPr>
          <p:spPr bwMode="auto">
            <a:xfrm>
              <a:off x="1353"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7808" name="Oval 17"/>
            <p:cNvSpPr>
              <a:spLocks noChangeArrowheads="1"/>
            </p:cNvSpPr>
            <p:nvPr/>
          </p:nvSpPr>
          <p:spPr bwMode="auto">
            <a:xfrm>
              <a:off x="1872"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E</a:t>
              </a:r>
            </a:p>
          </p:txBody>
        </p:sp>
        <p:sp>
          <p:nvSpPr>
            <p:cNvPr id="117809" name="Oval 18"/>
            <p:cNvSpPr>
              <a:spLocks noChangeArrowheads="1"/>
            </p:cNvSpPr>
            <p:nvPr/>
          </p:nvSpPr>
          <p:spPr bwMode="auto">
            <a:xfrm>
              <a:off x="1094"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7810" name="Oval 19"/>
            <p:cNvSpPr>
              <a:spLocks noChangeArrowheads="1"/>
            </p:cNvSpPr>
            <p:nvPr/>
          </p:nvSpPr>
          <p:spPr bwMode="auto">
            <a:xfrm>
              <a:off x="1353"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11" name="Oval 20"/>
            <p:cNvSpPr>
              <a:spLocks noChangeArrowheads="1"/>
            </p:cNvSpPr>
            <p:nvPr/>
          </p:nvSpPr>
          <p:spPr bwMode="auto">
            <a:xfrm>
              <a:off x="1612"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O</a:t>
              </a:r>
            </a:p>
          </p:txBody>
        </p:sp>
        <p:sp>
          <p:nvSpPr>
            <p:cNvPr id="117812" name="Oval 21"/>
            <p:cNvSpPr>
              <a:spLocks noChangeArrowheads="1"/>
            </p:cNvSpPr>
            <p:nvPr/>
          </p:nvSpPr>
          <p:spPr bwMode="auto">
            <a:xfrm>
              <a:off x="1872"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13" name="Oval 22"/>
            <p:cNvSpPr>
              <a:spLocks noChangeArrowheads="1"/>
            </p:cNvSpPr>
            <p:nvPr/>
          </p:nvSpPr>
          <p:spPr bwMode="auto">
            <a:xfrm>
              <a:off x="1872" y="3744"/>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7814" name="Oval 23"/>
            <p:cNvSpPr>
              <a:spLocks noChangeArrowheads="1"/>
            </p:cNvSpPr>
            <p:nvPr/>
          </p:nvSpPr>
          <p:spPr bwMode="auto">
            <a:xfrm>
              <a:off x="1612" y="3744"/>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7815" name="Oval 24"/>
            <p:cNvSpPr>
              <a:spLocks noChangeArrowheads="1"/>
            </p:cNvSpPr>
            <p:nvPr/>
          </p:nvSpPr>
          <p:spPr bwMode="auto">
            <a:xfrm>
              <a:off x="1353" y="3744"/>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G</a:t>
              </a:r>
            </a:p>
          </p:txBody>
        </p:sp>
        <p:sp>
          <p:nvSpPr>
            <p:cNvPr id="117816" name="Oval 25"/>
            <p:cNvSpPr>
              <a:spLocks noChangeArrowheads="1"/>
            </p:cNvSpPr>
            <p:nvPr/>
          </p:nvSpPr>
          <p:spPr bwMode="auto">
            <a:xfrm>
              <a:off x="1353" y="408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7817" name="Oval 26"/>
            <p:cNvSpPr>
              <a:spLocks noChangeArrowheads="1"/>
            </p:cNvSpPr>
            <p:nvPr/>
          </p:nvSpPr>
          <p:spPr bwMode="auto">
            <a:xfrm>
              <a:off x="4704" y="2832"/>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H</a:t>
              </a:r>
            </a:p>
          </p:txBody>
        </p:sp>
        <p:sp>
          <p:nvSpPr>
            <p:cNvPr id="117818" name="Oval 27"/>
            <p:cNvSpPr>
              <a:spLocks noChangeArrowheads="1"/>
            </p:cNvSpPr>
            <p:nvPr/>
          </p:nvSpPr>
          <p:spPr bwMode="auto">
            <a:xfrm>
              <a:off x="4704" y="3120"/>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7819" name="Oval 29"/>
            <p:cNvSpPr>
              <a:spLocks noChangeArrowheads="1"/>
            </p:cNvSpPr>
            <p:nvPr/>
          </p:nvSpPr>
          <p:spPr bwMode="auto">
            <a:xfrm>
              <a:off x="4704" y="3744"/>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a:t>
              </a:r>
            </a:p>
          </p:txBody>
        </p:sp>
        <p:sp>
          <p:nvSpPr>
            <p:cNvPr id="117820" name="Oval 30"/>
            <p:cNvSpPr>
              <a:spLocks noChangeArrowheads="1"/>
            </p:cNvSpPr>
            <p:nvPr/>
          </p:nvSpPr>
          <p:spPr bwMode="auto">
            <a:xfrm>
              <a:off x="4704" y="3456"/>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O</a:t>
              </a:r>
            </a:p>
          </p:txBody>
        </p:sp>
        <p:sp>
          <p:nvSpPr>
            <p:cNvPr id="117821" name="Oval 31"/>
            <p:cNvSpPr>
              <a:spLocks noChangeArrowheads="1"/>
            </p:cNvSpPr>
            <p:nvPr/>
          </p:nvSpPr>
          <p:spPr bwMode="auto">
            <a:xfrm>
              <a:off x="2208" y="2832"/>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7822" name="Oval 32"/>
            <p:cNvSpPr>
              <a:spLocks noChangeArrowheads="1"/>
            </p:cNvSpPr>
            <p:nvPr/>
          </p:nvSpPr>
          <p:spPr bwMode="auto">
            <a:xfrm>
              <a:off x="2544" y="2832"/>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I</a:t>
              </a:r>
            </a:p>
          </p:txBody>
        </p:sp>
        <p:sp>
          <p:nvSpPr>
            <p:cNvPr id="117823" name="Oval 33"/>
            <p:cNvSpPr>
              <a:spLocks noChangeArrowheads="1"/>
            </p:cNvSpPr>
            <p:nvPr/>
          </p:nvSpPr>
          <p:spPr bwMode="auto">
            <a:xfrm>
              <a:off x="2880" y="2832"/>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O</a:t>
              </a:r>
            </a:p>
          </p:txBody>
        </p:sp>
        <p:sp>
          <p:nvSpPr>
            <p:cNvPr id="117824" name="Oval 34"/>
            <p:cNvSpPr>
              <a:spLocks noChangeArrowheads="1"/>
            </p:cNvSpPr>
            <p:nvPr/>
          </p:nvSpPr>
          <p:spPr bwMode="auto">
            <a:xfrm>
              <a:off x="2208" y="3120"/>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25" name="Oval 35"/>
            <p:cNvSpPr>
              <a:spLocks noChangeArrowheads="1"/>
            </p:cNvSpPr>
            <p:nvPr/>
          </p:nvSpPr>
          <p:spPr bwMode="auto">
            <a:xfrm>
              <a:off x="2208" y="3456"/>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26" name="Oval 37"/>
            <p:cNvSpPr>
              <a:spLocks noChangeArrowheads="1"/>
            </p:cNvSpPr>
            <p:nvPr/>
          </p:nvSpPr>
          <p:spPr bwMode="auto">
            <a:xfrm>
              <a:off x="2432" y="3120"/>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27" name="Oval 38"/>
            <p:cNvSpPr>
              <a:spLocks noChangeArrowheads="1"/>
            </p:cNvSpPr>
            <p:nvPr/>
          </p:nvSpPr>
          <p:spPr bwMode="auto">
            <a:xfrm>
              <a:off x="2656" y="3120"/>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U</a:t>
              </a:r>
            </a:p>
          </p:txBody>
        </p:sp>
        <p:sp>
          <p:nvSpPr>
            <p:cNvPr id="117828" name="Oval 39"/>
            <p:cNvSpPr>
              <a:spLocks noChangeArrowheads="1"/>
            </p:cNvSpPr>
            <p:nvPr/>
          </p:nvSpPr>
          <p:spPr bwMode="auto">
            <a:xfrm>
              <a:off x="2640" y="3456"/>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29" name="Oval 44"/>
            <p:cNvSpPr>
              <a:spLocks noChangeArrowheads="1"/>
            </p:cNvSpPr>
            <p:nvPr/>
          </p:nvSpPr>
          <p:spPr bwMode="auto">
            <a:xfrm>
              <a:off x="2880" y="3120"/>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30" name="Oval 45"/>
            <p:cNvSpPr>
              <a:spLocks noChangeArrowheads="1"/>
            </p:cNvSpPr>
            <p:nvPr/>
          </p:nvSpPr>
          <p:spPr bwMode="auto">
            <a:xfrm>
              <a:off x="2880" y="3456"/>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G</a:t>
              </a:r>
            </a:p>
          </p:txBody>
        </p:sp>
        <p:sp>
          <p:nvSpPr>
            <p:cNvPr id="117831" name="Oval 46"/>
            <p:cNvSpPr>
              <a:spLocks noChangeArrowheads="1"/>
            </p:cNvSpPr>
            <p:nvPr/>
          </p:nvSpPr>
          <p:spPr bwMode="auto">
            <a:xfrm>
              <a:off x="2880" y="3744"/>
              <a:ext cx="192" cy="192"/>
            </a:xfrm>
            <a:prstGeom prst="ellipse">
              <a:avLst/>
            </a:prstGeom>
            <a:solidFill>
              <a:schemeClr val="bg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32" name="Line 68"/>
            <p:cNvSpPr>
              <a:spLocks noChangeShapeType="1"/>
            </p:cNvSpPr>
            <p:nvPr/>
          </p:nvSpPr>
          <p:spPr bwMode="auto">
            <a:xfrm>
              <a:off x="3600" y="2688"/>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33" name="Line 71"/>
            <p:cNvSpPr>
              <a:spLocks noChangeShapeType="1"/>
            </p:cNvSpPr>
            <p:nvPr/>
          </p:nvSpPr>
          <p:spPr bwMode="auto">
            <a:xfrm flipH="1">
              <a:off x="3600"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34" name="Line 72"/>
            <p:cNvSpPr>
              <a:spLocks noChangeShapeType="1"/>
            </p:cNvSpPr>
            <p:nvPr/>
          </p:nvSpPr>
          <p:spPr bwMode="auto">
            <a:xfrm>
              <a:off x="3648"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35" name="Line 73"/>
            <p:cNvSpPr>
              <a:spLocks noChangeShapeType="1"/>
            </p:cNvSpPr>
            <p:nvPr/>
          </p:nvSpPr>
          <p:spPr bwMode="auto">
            <a:xfrm flipH="1">
              <a:off x="3264"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36" name="Line 74"/>
            <p:cNvSpPr>
              <a:spLocks noChangeShapeType="1"/>
            </p:cNvSpPr>
            <p:nvPr/>
          </p:nvSpPr>
          <p:spPr bwMode="auto">
            <a:xfrm>
              <a:off x="3936" y="302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37" name="Line 75"/>
            <p:cNvSpPr>
              <a:spLocks noChangeShapeType="1"/>
            </p:cNvSpPr>
            <p:nvPr/>
          </p:nvSpPr>
          <p:spPr bwMode="auto">
            <a:xfrm>
              <a:off x="3264"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38" name="Oval 76"/>
            <p:cNvSpPr>
              <a:spLocks noChangeArrowheads="1"/>
            </p:cNvSpPr>
            <p:nvPr/>
          </p:nvSpPr>
          <p:spPr bwMode="auto">
            <a:xfrm>
              <a:off x="3168" y="2832"/>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7839" name="Oval 77"/>
            <p:cNvSpPr>
              <a:spLocks noChangeArrowheads="1"/>
            </p:cNvSpPr>
            <p:nvPr/>
          </p:nvSpPr>
          <p:spPr bwMode="auto">
            <a:xfrm>
              <a:off x="3504" y="2832"/>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E</a:t>
              </a:r>
            </a:p>
          </p:txBody>
        </p:sp>
        <p:sp>
          <p:nvSpPr>
            <p:cNvPr id="117840" name="Oval 78"/>
            <p:cNvSpPr>
              <a:spLocks noChangeArrowheads="1"/>
            </p:cNvSpPr>
            <p:nvPr/>
          </p:nvSpPr>
          <p:spPr bwMode="auto">
            <a:xfrm>
              <a:off x="3840" y="2832"/>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U</a:t>
              </a:r>
            </a:p>
          </p:txBody>
        </p:sp>
        <p:sp>
          <p:nvSpPr>
            <p:cNvPr id="117841" name="Oval 79"/>
            <p:cNvSpPr>
              <a:spLocks noChangeArrowheads="1"/>
            </p:cNvSpPr>
            <p:nvPr/>
          </p:nvSpPr>
          <p:spPr bwMode="auto">
            <a:xfrm>
              <a:off x="3168" y="3120"/>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42" name="Oval 80"/>
            <p:cNvSpPr>
              <a:spLocks noChangeArrowheads="1"/>
            </p:cNvSpPr>
            <p:nvPr/>
          </p:nvSpPr>
          <p:spPr bwMode="auto">
            <a:xfrm>
              <a:off x="3168" y="3744"/>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43" name="Oval 81"/>
            <p:cNvSpPr>
              <a:spLocks noChangeArrowheads="1"/>
            </p:cNvSpPr>
            <p:nvPr/>
          </p:nvSpPr>
          <p:spPr bwMode="auto">
            <a:xfrm>
              <a:off x="3504" y="3456"/>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44" name="Oval 86"/>
            <p:cNvSpPr>
              <a:spLocks noChangeArrowheads="1"/>
            </p:cNvSpPr>
            <p:nvPr/>
          </p:nvSpPr>
          <p:spPr bwMode="auto">
            <a:xfrm>
              <a:off x="3840" y="3120"/>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t>
              </a:r>
            </a:p>
          </p:txBody>
        </p:sp>
        <p:sp>
          <p:nvSpPr>
            <p:cNvPr id="117845" name="Oval 87"/>
            <p:cNvSpPr>
              <a:spLocks noChangeArrowheads="1"/>
            </p:cNvSpPr>
            <p:nvPr/>
          </p:nvSpPr>
          <p:spPr bwMode="auto">
            <a:xfrm>
              <a:off x="3168" y="3456"/>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G</a:t>
              </a:r>
            </a:p>
          </p:txBody>
        </p:sp>
        <p:sp>
          <p:nvSpPr>
            <p:cNvPr id="117846" name="Oval 88"/>
            <p:cNvSpPr>
              <a:spLocks noChangeArrowheads="1"/>
            </p:cNvSpPr>
            <p:nvPr/>
          </p:nvSpPr>
          <p:spPr bwMode="auto">
            <a:xfrm>
              <a:off x="3504" y="3120"/>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47" name="Line 89"/>
            <p:cNvSpPr>
              <a:spLocks noChangeShapeType="1"/>
            </p:cNvSpPr>
            <p:nvPr/>
          </p:nvSpPr>
          <p:spPr bwMode="auto">
            <a:xfrm>
              <a:off x="4176"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48" name="Oval 90"/>
            <p:cNvSpPr>
              <a:spLocks noChangeArrowheads="1"/>
            </p:cNvSpPr>
            <p:nvPr/>
          </p:nvSpPr>
          <p:spPr bwMode="auto">
            <a:xfrm>
              <a:off x="4080" y="2832"/>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7849" name="Oval 91"/>
            <p:cNvSpPr>
              <a:spLocks noChangeArrowheads="1"/>
            </p:cNvSpPr>
            <p:nvPr/>
          </p:nvSpPr>
          <p:spPr bwMode="auto">
            <a:xfrm>
              <a:off x="4080" y="3120"/>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N</a:t>
              </a:r>
            </a:p>
          </p:txBody>
        </p:sp>
        <p:sp>
          <p:nvSpPr>
            <p:cNvPr id="117850" name="Oval 92"/>
            <p:cNvSpPr>
              <a:spLocks noChangeArrowheads="1"/>
            </p:cNvSpPr>
            <p:nvPr/>
          </p:nvSpPr>
          <p:spPr bwMode="auto">
            <a:xfrm>
              <a:off x="4080" y="3744"/>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a:t>
              </a:r>
            </a:p>
          </p:txBody>
        </p:sp>
        <p:sp>
          <p:nvSpPr>
            <p:cNvPr id="117851" name="Oval 93"/>
            <p:cNvSpPr>
              <a:spLocks noChangeArrowheads="1"/>
            </p:cNvSpPr>
            <p:nvPr/>
          </p:nvSpPr>
          <p:spPr bwMode="auto">
            <a:xfrm>
              <a:off x="4080" y="3456"/>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G</a:t>
              </a:r>
            </a:p>
          </p:txBody>
        </p:sp>
        <p:sp>
          <p:nvSpPr>
            <p:cNvPr id="117852" name="Line 94"/>
            <p:cNvSpPr>
              <a:spLocks noChangeShapeType="1"/>
            </p:cNvSpPr>
            <p:nvPr/>
          </p:nvSpPr>
          <p:spPr bwMode="auto">
            <a:xfrm flipH="1">
              <a:off x="4464"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853" name="Oval 95"/>
            <p:cNvSpPr>
              <a:spLocks noChangeArrowheads="1"/>
            </p:cNvSpPr>
            <p:nvPr/>
          </p:nvSpPr>
          <p:spPr bwMode="auto">
            <a:xfrm>
              <a:off x="4368" y="2832"/>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U</a:t>
              </a:r>
            </a:p>
          </p:txBody>
        </p:sp>
        <p:sp>
          <p:nvSpPr>
            <p:cNvPr id="117854" name="Oval 96"/>
            <p:cNvSpPr>
              <a:spLocks noChangeArrowheads="1"/>
            </p:cNvSpPr>
            <p:nvPr/>
          </p:nvSpPr>
          <p:spPr bwMode="auto">
            <a:xfrm>
              <a:off x="4368" y="3456"/>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a:t>
              </a:r>
            </a:p>
          </p:txBody>
        </p:sp>
        <p:sp>
          <p:nvSpPr>
            <p:cNvPr id="117855" name="Oval 97"/>
            <p:cNvSpPr>
              <a:spLocks noChangeArrowheads="1"/>
            </p:cNvSpPr>
            <p:nvPr/>
          </p:nvSpPr>
          <p:spPr bwMode="auto">
            <a:xfrm>
              <a:off x="4368" y="3120"/>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N</a:t>
              </a:r>
            </a:p>
          </p:txBody>
        </p:sp>
      </p:grpSp>
      <p:sp>
        <p:nvSpPr>
          <p:cNvPr id="487531" name="Text Box 107"/>
          <p:cNvSpPr txBox="1">
            <a:spLocks noChangeArrowheads="1"/>
          </p:cNvSpPr>
          <p:nvPr/>
        </p:nvSpPr>
        <p:spPr bwMode="auto">
          <a:xfrm>
            <a:off x="381000" y="22860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t>例：将集合进行逐层分割</a:t>
            </a:r>
            <a:r>
              <a:rPr lang="en-US" altLang="zh-CN" sz="2400" dirty="0"/>
              <a:t>, </a:t>
            </a:r>
            <a:r>
              <a:rPr lang="zh-CN" altLang="en-US" sz="2400" dirty="0"/>
              <a:t>得到下列键树</a:t>
            </a:r>
            <a:r>
              <a:rPr lang="en-US" altLang="zh-CN" sz="2400"/>
              <a:t>{CAI, CAO</a:t>
            </a:r>
            <a:r>
              <a:rPr lang="en-US" altLang="zh-CN" sz="2400" dirty="0"/>
              <a:t>, LI</a:t>
            </a:r>
            <a:r>
              <a:rPr lang="en-US" altLang="zh-CN" sz="2400"/>
              <a:t>, LAN, CHA, CHANG</a:t>
            </a:r>
            <a:r>
              <a:rPr lang="en-US" altLang="zh-CN" sz="2400" dirty="0"/>
              <a:t>, WEN</a:t>
            </a:r>
            <a:r>
              <a:rPr lang="en-US" altLang="zh-CN" sz="2400"/>
              <a:t>, CHAO</a:t>
            </a:r>
            <a:r>
              <a:rPr lang="en-US" altLang="zh-CN" sz="2400" dirty="0"/>
              <a:t>, YUN</a:t>
            </a:r>
            <a:r>
              <a:rPr lang="en-US" altLang="zh-CN" sz="2400"/>
              <a:t>, YANG</a:t>
            </a:r>
            <a:r>
              <a:rPr lang="en-US" altLang="zh-CN" sz="2400" dirty="0"/>
              <a:t>, LONG</a:t>
            </a:r>
            <a:r>
              <a:rPr lang="en-US" altLang="zh-CN" sz="2400"/>
              <a:t>, WANG, ZHAO</a:t>
            </a:r>
            <a:r>
              <a:rPr lang="en-US" altLang="zh-CN" sz="2400" dirty="0"/>
              <a:t>, LIU, WU, CHEN}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7531"/>
                                        </p:tgtEl>
                                        <p:attrNameLst>
                                          <p:attrName>style.visibility</p:attrName>
                                        </p:attrNameLst>
                                      </p:cBhvr>
                                      <p:to>
                                        <p:strVal val="visible"/>
                                      </p:to>
                                    </p:set>
                                    <p:animEffect transition="in" filter="barn(outHorizontal)">
                                      <p:cBhvr>
                                        <p:cTn id="7" dur="500"/>
                                        <p:tgtEl>
                                          <p:spTgt spid="487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531"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defRPr/>
            </a:pPr>
            <a:r>
              <a:rPr lang="en-US" altLang="zh-CN" dirty="0"/>
              <a:t>2</a:t>
            </a:r>
            <a:r>
              <a:rPr lang="zh-CN" altLang="en-US" dirty="0"/>
              <a:t>）键树</a:t>
            </a:r>
            <a:endParaRPr lang="zh-CN" altLang="zh-CN" dirty="0"/>
          </a:p>
        </p:txBody>
      </p:sp>
      <p:sp>
        <p:nvSpPr>
          <p:cNvPr id="118788" name="Rectangle 3"/>
          <p:cNvSpPr>
            <a:spLocks noGrp="1" noChangeArrowheads="1"/>
          </p:cNvSpPr>
          <p:nvPr>
            <p:ph idx="1"/>
          </p:nvPr>
        </p:nvSpPr>
        <p:spPr>
          <a:xfrm>
            <a:off x="250825" y="1052736"/>
            <a:ext cx="8642350" cy="5184775"/>
          </a:xfrm>
        </p:spPr>
        <p:txBody>
          <a:bodyPr/>
          <a:lstStyle/>
          <a:p>
            <a:pPr eaLnBrk="1" hangingPunct="1"/>
            <a:r>
              <a:rPr lang="zh-CN" altLang="en-US" sz="2400" dirty="0"/>
              <a:t>键树的存储方式</a:t>
            </a:r>
          </a:p>
          <a:p>
            <a:pPr eaLnBrk="1" hangingPunct="1"/>
            <a:r>
              <a:rPr lang="en-US" altLang="zh-CN" sz="2400" dirty="0"/>
              <a:t>A</a:t>
            </a:r>
            <a:r>
              <a:rPr lang="zh-CN" altLang="en-US" sz="2400" dirty="0"/>
              <a:t>）树的孩子兄弟链表</a:t>
            </a:r>
          </a:p>
          <a:p>
            <a:pPr eaLnBrk="1" hangingPunct="1"/>
            <a:r>
              <a:rPr lang="en-US" altLang="zh-CN" sz="2400" dirty="0"/>
              <a:t>B</a:t>
            </a:r>
            <a:r>
              <a:rPr lang="zh-CN" altLang="en-US" sz="2400" dirty="0"/>
              <a:t>）树的多重链表（</a:t>
            </a:r>
            <a:r>
              <a:rPr lang="en-US" altLang="zh-CN" sz="2400" dirty="0" err="1"/>
              <a:t>Trie</a:t>
            </a:r>
            <a:r>
              <a:rPr lang="en-US" altLang="zh-CN" sz="2400" dirty="0"/>
              <a:t> </a:t>
            </a:r>
            <a:r>
              <a:rPr lang="zh-CN" altLang="en-US" sz="2400" dirty="0"/>
              <a:t>树）</a:t>
            </a:r>
          </a:p>
          <a:p>
            <a:pPr lvl="1" eaLnBrk="1" hangingPunct="1"/>
            <a:r>
              <a:rPr lang="zh-CN" altLang="en-US" sz="2400" dirty="0"/>
              <a:t>每个结点都含有</a:t>
            </a:r>
            <a:r>
              <a:rPr lang="en-US" altLang="zh-CN" sz="2400" dirty="0"/>
              <a:t>d</a:t>
            </a:r>
            <a:r>
              <a:rPr lang="zh-CN" altLang="en-US" sz="2400" dirty="0"/>
              <a:t>个指针域</a:t>
            </a:r>
          </a:p>
          <a:p>
            <a:pPr lvl="1" eaLnBrk="1" hangingPunct="1"/>
            <a:r>
              <a:rPr lang="zh-CN" altLang="en-US" sz="2400" dirty="0"/>
              <a:t>每个叶结点中包含从根到该叶结点路径上的所有键值</a:t>
            </a:r>
          </a:p>
        </p:txBody>
      </p:sp>
      <p:sp>
        <p:nvSpPr>
          <p:cNvPr id="96" name="灯片编号占位符 5"/>
          <p:cNvSpPr>
            <a:spLocks noGrp="1"/>
          </p:cNvSpPr>
          <p:nvPr>
            <p:ph type="sldNum" sz="quarter" idx="11"/>
          </p:nvPr>
        </p:nvSpPr>
        <p:spPr/>
        <p:txBody>
          <a:bodyPr/>
          <a:lstStyle/>
          <a:p>
            <a:pPr>
              <a:defRPr/>
            </a:pPr>
            <a:fld id="{1F51A815-06C8-4712-9598-6C712215AEC7}" type="slidenum">
              <a:rPr lang="en-US" altLang="zh-CN"/>
              <a:pPr>
                <a:defRPr/>
              </a:pPr>
              <a:t>155</a:t>
            </a:fld>
            <a:endParaRPr lang="en-US" altLang="zh-CN"/>
          </a:p>
        </p:txBody>
      </p:sp>
      <p:grpSp>
        <p:nvGrpSpPr>
          <p:cNvPr id="2" name="Group 4"/>
          <p:cNvGrpSpPr>
            <a:grpSpLocks/>
          </p:cNvGrpSpPr>
          <p:nvPr/>
        </p:nvGrpSpPr>
        <p:grpSpPr bwMode="auto">
          <a:xfrm>
            <a:off x="76200" y="3303984"/>
            <a:ext cx="6858000" cy="3581400"/>
            <a:chOff x="576" y="2016"/>
            <a:chExt cx="4320" cy="2256"/>
          </a:xfrm>
        </p:grpSpPr>
        <p:sp>
          <p:nvSpPr>
            <p:cNvPr id="118790" name="Line 5"/>
            <p:cNvSpPr>
              <a:spLocks noChangeShapeType="1"/>
            </p:cNvSpPr>
            <p:nvPr/>
          </p:nvSpPr>
          <p:spPr bwMode="auto">
            <a:xfrm flipH="1">
              <a:off x="1296" y="2112"/>
              <a:ext cx="1728"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1" name="Line 6"/>
            <p:cNvSpPr>
              <a:spLocks noChangeShapeType="1"/>
            </p:cNvSpPr>
            <p:nvPr/>
          </p:nvSpPr>
          <p:spPr bwMode="auto">
            <a:xfrm flipH="1">
              <a:off x="2688" y="2112"/>
              <a:ext cx="336"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2" name="Line 7"/>
            <p:cNvSpPr>
              <a:spLocks noChangeShapeType="1"/>
            </p:cNvSpPr>
            <p:nvPr/>
          </p:nvSpPr>
          <p:spPr bwMode="auto">
            <a:xfrm>
              <a:off x="3024" y="2160"/>
              <a:ext cx="57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3" name="Line 8"/>
            <p:cNvSpPr>
              <a:spLocks noChangeShapeType="1"/>
            </p:cNvSpPr>
            <p:nvPr/>
          </p:nvSpPr>
          <p:spPr bwMode="auto">
            <a:xfrm>
              <a:off x="3120" y="2160"/>
              <a:ext cx="120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4" name="Line 9"/>
            <p:cNvSpPr>
              <a:spLocks noChangeShapeType="1"/>
            </p:cNvSpPr>
            <p:nvPr/>
          </p:nvSpPr>
          <p:spPr bwMode="auto">
            <a:xfrm>
              <a:off x="3120" y="2112"/>
              <a:ext cx="168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5" name="Line 10"/>
            <p:cNvSpPr>
              <a:spLocks noChangeShapeType="1"/>
            </p:cNvSpPr>
            <p:nvPr/>
          </p:nvSpPr>
          <p:spPr bwMode="auto">
            <a:xfrm>
              <a:off x="4368" y="2640"/>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6" name="Line 11"/>
            <p:cNvSpPr>
              <a:spLocks noChangeShapeType="1"/>
            </p:cNvSpPr>
            <p:nvPr/>
          </p:nvSpPr>
          <p:spPr bwMode="auto">
            <a:xfrm flipH="1">
              <a:off x="4176" y="2640"/>
              <a:ext cx="96"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7" name="Line 12"/>
            <p:cNvSpPr>
              <a:spLocks noChangeShapeType="1"/>
            </p:cNvSpPr>
            <p:nvPr/>
          </p:nvSpPr>
          <p:spPr bwMode="auto">
            <a:xfrm>
              <a:off x="4800" y="2592"/>
              <a:ext cx="0" cy="124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8" name="Line 13"/>
            <p:cNvSpPr>
              <a:spLocks noChangeShapeType="1"/>
            </p:cNvSpPr>
            <p:nvPr/>
          </p:nvSpPr>
          <p:spPr bwMode="auto">
            <a:xfrm>
              <a:off x="2640" y="264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9" name="Line 14"/>
            <p:cNvSpPr>
              <a:spLocks noChangeShapeType="1"/>
            </p:cNvSpPr>
            <p:nvPr/>
          </p:nvSpPr>
          <p:spPr bwMode="auto">
            <a:xfrm>
              <a:off x="2736" y="3264"/>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0" name="Line 15"/>
            <p:cNvSpPr>
              <a:spLocks noChangeShapeType="1"/>
            </p:cNvSpPr>
            <p:nvPr/>
          </p:nvSpPr>
          <p:spPr bwMode="auto">
            <a:xfrm>
              <a:off x="2640"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1" name="Line 16"/>
            <p:cNvSpPr>
              <a:spLocks noChangeShapeType="1"/>
            </p:cNvSpPr>
            <p:nvPr/>
          </p:nvSpPr>
          <p:spPr bwMode="auto">
            <a:xfrm flipH="1">
              <a:off x="2544" y="2976"/>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2" name="Line 17"/>
            <p:cNvSpPr>
              <a:spLocks noChangeShapeType="1"/>
            </p:cNvSpPr>
            <p:nvPr/>
          </p:nvSpPr>
          <p:spPr bwMode="auto">
            <a:xfrm>
              <a:off x="2688"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3" name="Line 18"/>
            <p:cNvSpPr>
              <a:spLocks noChangeShapeType="1"/>
            </p:cNvSpPr>
            <p:nvPr/>
          </p:nvSpPr>
          <p:spPr bwMode="auto">
            <a:xfrm flipH="1">
              <a:off x="2304" y="2640"/>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4" name="Line 19"/>
            <p:cNvSpPr>
              <a:spLocks noChangeShapeType="1"/>
            </p:cNvSpPr>
            <p:nvPr/>
          </p:nvSpPr>
          <p:spPr bwMode="auto">
            <a:xfrm>
              <a:off x="2976" y="2976"/>
              <a:ext cx="0" cy="8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5" name="Line 20"/>
            <p:cNvSpPr>
              <a:spLocks noChangeShapeType="1"/>
            </p:cNvSpPr>
            <p:nvPr/>
          </p:nvSpPr>
          <p:spPr bwMode="auto">
            <a:xfrm>
              <a:off x="2304" y="2976"/>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6" name="Oval 21"/>
            <p:cNvSpPr>
              <a:spLocks noChangeArrowheads="1"/>
            </p:cNvSpPr>
            <p:nvPr/>
          </p:nvSpPr>
          <p:spPr bwMode="auto">
            <a:xfrm>
              <a:off x="2928" y="2016"/>
              <a:ext cx="192" cy="192"/>
            </a:xfrm>
            <a:prstGeom prst="ellipse">
              <a:avLst/>
            </a:prstGeom>
            <a:solidFill>
              <a:srgbClr val="0000FF"/>
            </a:solidFill>
            <a:ln w="9525">
              <a:solidFill>
                <a:schemeClr val="hlink"/>
              </a:solidFill>
              <a:round/>
              <a:headEnd/>
              <a:tailEnd/>
            </a:ln>
          </p:spPr>
          <p:txBody>
            <a:bodyPr wrap="none" anchor="ctr"/>
            <a:lstStyle/>
            <a:p>
              <a:pPr algn="ctr"/>
              <a:endParaRPr lang="zh-CN" altLang="zh-CN" sz="2000">
                <a:latin typeface="Arial" charset="0"/>
              </a:endParaRPr>
            </a:p>
          </p:txBody>
        </p:sp>
        <p:sp>
          <p:nvSpPr>
            <p:cNvPr id="118807" name="Oval 22"/>
            <p:cNvSpPr>
              <a:spLocks noChangeArrowheads="1"/>
            </p:cNvSpPr>
            <p:nvPr/>
          </p:nvSpPr>
          <p:spPr bwMode="auto">
            <a:xfrm>
              <a:off x="2544" y="2496"/>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L</a:t>
              </a:r>
            </a:p>
          </p:txBody>
        </p:sp>
        <p:sp>
          <p:nvSpPr>
            <p:cNvPr id="118808" name="Oval 23"/>
            <p:cNvSpPr>
              <a:spLocks noChangeArrowheads="1"/>
            </p:cNvSpPr>
            <p:nvPr/>
          </p:nvSpPr>
          <p:spPr bwMode="auto">
            <a:xfrm>
              <a:off x="3504" y="2496"/>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W</a:t>
              </a:r>
            </a:p>
          </p:txBody>
        </p:sp>
        <p:sp>
          <p:nvSpPr>
            <p:cNvPr id="118809" name="Oval 24"/>
            <p:cNvSpPr>
              <a:spLocks noChangeArrowheads="1"/>
            </p:cNvSpPr>
            <p:nvPr/>
          </p:nvSpPr>
          <p:spPr bwMode="auto">
            <a:xfrm>
              <a:off x="4224" y="2496"/>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Y</a:t>
              </a:r>
            </a:p>
          </p:txBody>
        </p:sp>
        <p:sp>
          <p:nvSpPr>
            <p:cNvPr id="118810" name="Oval 25"/>
            <p:cNvSpPr>
              <a:spLocks noChangeArrowheads="1"/>
            </p:cNvSpPr>
            <p:nvPr/>
          </p:nvSpPr>
          <p:spPr bwMode="auto">
            <a:xfrm>
              <a:off x="4704" y="2496"/>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Z</a:t>
              </a:r>
            </a:p>
          </p:txBody>
        </p:sp>
        <p:sp>
          <p:nvSpPr>
            <p:cNvPr id="118811" name="Line 26"/>
            <p:cNvSpPr>
              <a:spLocks noChangeShapeType="1"/>
            </p:cNvSpPr>
            <p:nvPr/>
          </p:nvSpPr>
          <p:spPr bwMode="auto">
            <a:xfrm>
              <a:off x="1968" y="3312"/>
              <a:ext cx="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2" name="Line 27"/>
            <p:cNvSpPr>
              <a:spLocks noChangeShapeType="1"/>
            </p:cNvSpPr>
            <p:nvPr/>
          </p:nvSpPr>
          <p:spPr bwMode="auto">
            <a:xfrm>
              <a:off x="1728" y="3024"/>
              <a:ext cx="240"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3" name="Line 28"/>
            <p:cNvSpPr>
              <a:spLocks noChangeShapeType="1"/>
            </p:cNvSpPr>
            <p:nvPr/>
          </p:nvSpPr>
          <p:spPr bwMode="auto">
            <a:xfrm>
              <a:off x="1728" y="3600"/>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4" name="Line 29"/>
            <p:cNvSpPr>
              <a:spLocks noChangeShapeType="1"/>
            </p:cNvSpPr>
            <p:nvPr/>
          </p:nvSpPr>
          <p:spPr bwMode="auto">
            <a:xfrm>
              <a:off x="1488" y="3264"/>
              <a:ext cx="19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5" name="Line 30"/>
            <p:cNvSpPr>
              <a:spLocks noChangeShapeType="1"/>
            </p:cNvSpPr>
            <p:nvPr/>
          </p:nvSpPr>
          <p:spPr bwMode="auto">
            <a:xfrm>
              <a:off x="1440" y="3312"/>
              <a:ext cx="0" cy="9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6" name="Line 31"/>
            <p:cNvSpPr>
              <a:spLocks noChangeShapeType="1"/>
            </p:cNvSpPr>
            <p:nvPr/>
          </p:nvSpPr>
          <p:spPr bwMode="auto">
            <a:xfrm flipH="1">
              <a:off x="1200" y="2976"/>
              <a:ext cx="48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7" name="Line 32"/>
            <p:cNvSpPr>
              <a:spLocks noChangeShapeType="1"/>
            </p:cNvSpPr>
            <p:nvPr/>
          </p:nvSpPr>
          <p:spPr bwMode="auto">
            <a:xfrm>
              <a:off x="91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8" name="Line 33"/>
            <p:cNvSpPr>
              <a:spLocks noChangeShapeType="1"/>
            </p:cNvSpPr>
            <p:nvPr/>
          </p:nvSpPr>
          <p:spPr bwMode="auto">
            <a:xfrm>
              <a:off x="672" y="3312"/>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19" name="Line 34"/>
            <p:cNvSpPr>
              <a:spLocks noChangeShapeType="1"/>
            </p:cNvSpPr>
            <p:nvPr/>
          </p:nvSpPr>
          <p:spPr bwMode="auto">
            <a:xfrm>
              <a:off x="816"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20" name="Line 35"/>
            <p:cNvSpPr>
              <a:spLocks noChangeShapeType="1"/>
            </p:cNvSpPr>
            <p:nvPr/>
          </p:nvSpPr>
          <p:spPr bwMode="auto">
            <a:xfrm flipH="1">
              <a:off x="720" y="3024"/>
              <a:ext cx="96"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21" name="Line 36"/>
            <p:cNvSpPr>
              <a:spLocks noChangeShapeType="1"/>
            </p:cNvSpPr>
            <p:nvPr/>
          </p:nvSpPr>
          <p:spPr bwMode="auto">
            <a:xfrm>
              <a:off x="1296" y="2640"/>
              <a:ext cx="384"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22" name="Line 37"/>
            <p:cNvSpPr>
              <a:spLocks noChangeShapeType="1"/>
            </p:cNvSpPr>
            <p:nvPr/>
          </p:nvSpPr>
          <p:spPr bwMode="auto">
            <a:xfrm flipH="1">
              <a:off x="864" y="2592"/>
              <a:ext cx="336"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23" name="Oval 38"/>
            <p:cNvSpPr>
              <a:spLocks noChangeArrowheads="1"/>
            </p:cNvSpPr>
            <p:nvPr/>
          </p:nvSpPr>
          <p:spPr bwMode="auto">
            <a:xfrm>
              <a:off x="1152" y="249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C</a:t>
              </a:r>
            </a:p>
          </p:txBody>
        </p:sp>
        <p:sp>
          <p:nvSpPr>
            <p:cNvPr id="118824" name="Oval 39"/>
            <p:cNvSpPr>
              <a:spLocks noChangeArrowheads="1"/>
            </p:cNvSpPr>
            <p:nvPr/>
          </p:nvSpPr>
          <p:spPr bwMode="auto">
            <a:xfrm>
              <a:off x="720" y="2832"/>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8825" name="Oval 40"/>
            <p:cNvSpPr>
              <a:spLocks noChangeArrowheads="1"/>
            </p:cNvSpPr>
            <p:nvPr/>
          </p:nvSpPr>
          <p:spPr bwMode="auto">
            <a:xfrm>
              <a:off x="1612" y="2832"/>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H</a:t>
              </a:r>
            </a:p>
          </p:txBody>
        </p:sp>
        <p:sp>
          <p:nvSpPr>
            <p:cNvPr id="118826" name="Oval 41"/>
            <p:cNvSpPr>
              <a:spLocks noChangeArrowheads="1"/>
            </p:cNvSpPr>
            <p:nvPr/>
          </p:nvSpPr>
          <p:spPr bwMode="auto">
            <a:xfrm>
              <a:off x="576"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I</a:t>
              </a:r>
            </a:p>
          </p:txBody>
        </p:sp>
        <p:sp>
          <p:nvSpPr>
            <p:cNvPr id="118827" name="Oval 42"/>
            <p:cNvSpPr>
              <a:spLocks noChangeArrowheads="1"/>
            </p:cNvSpPr>
            <p:nvPr/>
          </p:nvSpPr>
          <p:spPr bwMode="auto">
            <a:xfrm>
              <a:off x="576"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8828" name="Oval 43"/>
            <p:cNvSpPr>
              <a:spLocks noChangeArrowheads="1"/>
            </p:cNvSpPr>
            <p:nvPr/>
          </p:nvSpPr>
          <p:spPr bwMode="auto">
            <a:xfrm>
              <a:off x="835"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O</a:t>
              </a:r>
            </a:p>
          </p:txBody>
        </p:sp>
        <p:sp>
          <p:nvSpPr>
            <p:cNvPr id="118829" name="Oval 44"/>
            <p:cNvSpPr>
              <a:spLocks noChangeArrowheads="1"/>
            </p:cNvSpPr>
            <p:nvPr/>
          </p:nvSpPr>
          <p:spPr bwMode="auto">
            <a:xfrm>
              <a:off x="835"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8830" name="Oval 45"/>
            <p:cNvSpPr>
              <a:spLocks noChangeArrowheads="1"/>
            </p:cNvSpPr>
            <p:nvPr/>
          </p:nvSpPr>
          <p:spPr bwMode="auto">
            <a:xfrm>
              <a:off x="1353"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8831" name="Oval 46"/>
            <p:cNvSpPr>
              <a:spLocks noChangeArrowheads="1"/>
            </p:cNvSpPr>
            <p:nvPr/>
          </p:nvSpPr>
          <p:spPr bwMode="auto">
            <a:xfrm>
              <a:off x="1872" y="312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E</a:t>
              </a:r>
            </a:p>
          </p:txBody>
        </p:sp>
        <p:sp>
          <p:nvSpPr>
            <p:cNvPr id="118832" name="Oval 47"/>
            <p:cNvSpPr>
              <a:spLocks noChangeArrowheads="1"/>
            </p:cNvSpPr>
            <p:nvPr/>
          </p:nvSpPr>
          <p:spPr bwMode="auto">
            <a:xfrm>
              <a:off x="1094"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8833" name="Oval 48"/>
            <p:cNvSpPr>
              <a:spLocks noChangeArrowheads="1"/>
            </p:cNvSpPr>
            <p:nvPr/>
          </p:nvSpPr>
          <p:spPr bwMode="auto">
            <a:xfrm>
              <a:off x="1353"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34" name="Oval 49"/>
            <p:cNvSpPr>
              <a:spLocks noChangeArrowheads="1"/>
            </p:cNvSpPr>
            <p:nvPr/>
          </p:nvSpPr>
          <p:spPr bwMode="auto">
            <a:xfrm>
              <a:off x="1612"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O</a:t>
              </a:r>
            </a:p>
          </p:txBody>
        </p:sp>
        <p:sp>
          <p:nvSpPr>
            <p:cNvPr id="118835" name="Oval 50"/>
            <p:cNvSpPr>
              <a:spLocks noChangeArrowheads="1"/>
            </p:cNvSpPr>
            <p:nvPr/>
          </p:nvSpPr>
          <p:spPr bwMode="auto">
            <a:xfrm>
              <a:off x="1872" y="3456"/>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36" name="Oval 51"/>
            <p:cNvSpPr>
              <a:spLocks noChangeArrowheads="1"/>
            </p:cNvSpPr>
            <p:nvPr/>
          </p:nvSpPr>
          <p:spPr bwMode="auto">
            <a:xfrm>
              <a:off x="1872" y="3744"/>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8837" name="Oval 52"/>
            <p:cNvSpPr>
              <a:spLocks noChangeArrowheads="1"/>
            </p:cNvSpPr>
            <p:nvPr/>
          </p:nvSpPr>
          <p:spPr bwMode="auto">
            <a:xfrm>
              <a:off x="1612" y="3744"/>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8838" name="Oval 53"/>
            <p:cNvSpPr>
              <a:spLocks noChangeArrowheads="1"/>
            </p:cNvSpPr>
            <p:nvPr/>
          </p:nvSpPr>
          <p:spPr bwMode="auto">
            <a:xfrm>
              <a:off x="1353" y="3744"/>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G</a:t>
              </a:r>
            </a:p>
          </p:txBody>
        </p:sp>
        <p:sp>
          <p:nvSpPr>
            <p:cNvPr id="118839" name="Oval 54"/>
            <p:cNvSpPr>
              <a:spLocks noChangeArrowheads="1"/>
            </p:cNvSpPr>
            <p:nvPr/>
          </p:nvSpPr>
          <p:spPr bwMode="auto">
            <a:xfrm>
              <a:off x="1353" y="4080"/>
              <a:ext cx="192" cy="192"/>
            </a:xfrm>
            <a:prstGeom prst="ellipse">
              <a:avLst/>
            </a:prstGeom>
            <a:solidFill>
              <a:srgbClr val="FFCCFF"/>
            </a:solidFill>
            <a:ln w="9525">
              <a:solidFill>
                <a:schemeClr val="hlink"/>
              </a:solidFill>
              <a:round/>
              <a:headEnd/>
              <a:tailEnd/>
            </a:ln>
          </p:spPr>
          <p:txBody>
            <a:bodyPr wrap="none" anchor="ctr"/>
            <a:lstStyle/>
            <a:p>
              <a:pPr algn="ctr"/>
              <a:r>
                <a:rPr lang="en-US" altLang="zh-CN" sz="2000">
                  <a:latin typeface="Arial" charset="0"/>
                </a:rPr>
                <a:t>$</a:t>
              </a:r>
            </a:p>
          </p:txBody>
        </p:sp>
        <p:sp>
          <p:nvSpPr>
            <p:cNvPr id="118840" name="Oval 55"/>
            <p:cNvSpPr>
              <a:spLocks noChangeArrowheads="1"/>
            </p:cNvSpPr>
            <p:nvPr/>
          </p:nvSpPr>
          <p:spPr bwMode="auto">
            <a:xfrm>
              <a:off x="4704" y="2832"/>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H</a:t>
              </a:r>
            </a:p>
          </p:txBody>
        </p:sp>
        <p:sp>
          <p:nvSpPr>
            <p:cNvPr id="118841" name="Oval 56"/>
            <p:cNvSpPr>
              <a:spLocks noChangeArrowheads="1"/>
            </p:cNvSpPr>
            <p:nvPr/>
          </p:nvSpPr>
          <p:spPr bwMode="auto">
            <a:xfrm>
              <a:off x="4704" y="3120"/>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8842" name="Oval 57"/>
            <p:cNvSpPr>
              <a:spLocks noChangeArrowheads="1"/>
            </p:cNvSpPr>
            <p:nvPr/>
          </p:nvSpPr>
          <p:spPr bwMode="auto">
            <a:xfrm>
              <a:off x="4704" y="3744"/>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a:t>
              </a:r>
            </a:p>
          </p:txBody>
        </p:sp>
        <p:sp>
          <p:nvSpPr>
            <p:cNvPr id="118843" name="Oval 58"/>
            <p:cNvSpPr>
              <a:spLocks noChangeArrowheads="1"/>
            </p:cNvSpPr>
            <p:nvPr/>
          </p:nvSpPr>
          <p:spPr bwMode="auto">
            <a:xfrm>
              <a:off x="4704" y="3456"/>
              <a:ext cx="192" cy="192"/>
            </a:xfrm>
            <a:prstGeom prst="ellipse">
              <a:avLst/>
            </a:prstGeom>
            <a:solidFill>
              <a:srgbClr val="CCFF99"/>
            </a:solidFill>
            <a:ln w="9525">
              <a:solidFill>
                <a:schemeClr val="hlink"/>
              </a:solidFill>
              <a:round/>
              <a:headEnd/>
              <a:tailEnd/>
            </a:ln>
          </p:spPr>
          <p:txBody>
            <a:bodyPr wrap="none" anchor="ctr"/>
            <a:lstStyle/>
            <a:p>
              <a:pPr algn="ctr"/>
              <a:r>
                <a:rPr lang="en-US" altLang="zh-CN" sz="2000">
                  <a:latin typeface="Arial" charset="0"/>
                </a:rPr>
                <a:t>O</a:t>
              </a:r>
            </a:p>
          </p:txBody>
        </p:sp>
        <p:sp>
          <p:nvSpPr>
            <p:cNvPr id="118844" name="Oval 59"/>
            <p:cNvSpPr>
              <a:spLocks noChangeArrowheads="1"/>
            </p:cNvSpPr>
            <p:nvPr/>
          </p:nvSpPr>
          <p:spPr bwMode="auto">
            <a:xfrm>
              <a:off x="2208" y="2832"/>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8845" name="Oval 60"/>
            <p:cNvSpPr>
              <a:spLocks noChangeArrowheads="1"/>
            </p:cNvSpPr>
            <p:nvPr/>
          </p:nvSpPr>
          <p:spPr bwMode="auto">
            <a:xfrm>
              <a:off x="2544" y="2832"/>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I</a:t>
              </a:r>
            </a:p>
          </p:txBody>
        </p:sp>
        <p:sp>
          <p:nvSpPr>
            <p:cNvPr id="118846" name="Oval 61"/>
            <p:cNvSpPr>
              <a:spLocks noChangeArrowheads="1"/>
            </p:cNvSpPr>
            <p:nvPr/>
          </p:nvSpPr>
          <p:spPr bwMode="auto">
            <a:xfrm>
              <a:off x="2880" y="2832"/>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O</a:t>
              </a:r>
            </a:p>
          </p:txBody>
        </p:sp>
        <p:sp>
          <p:nvSpPr>
            <p:cNvPr id="118847" name="Oval 62"/>
            <p:cNvSpPr>
              <a:spLocks noChangeArrowheads="1"/>
            </p:cNvSpPr>
            <p:nvPr/>
          </p:nvSpPr>
          <p:spPr bwMode="auto">
            <a:xfrm>
              <a:off x="2208" y="3120"/>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48" name="Oval 63"/>
            <p:cNvSpPr>
              <a:spLocks noChangeArrowheads="1"/>
            </p:cNvSpPr>
            <p:nvPr/>
          </p:nvSpPr>
          <p:spPr bwMode="auto">
            <a:xfrm>
              <a:off x="2208" y="3456"/>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49" name="Oval 64"/>
            <p:cNvSpPr>
              <a:spLocks noChangeArrowheads="1"/>
            </p:cNvSpPr>
            <p:nvPr/>
          </p:nvSpPr>
          <p:spPr bwMode="auto">
            <a:xfrm>
              <a:off x="2432" y="3120"/>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50" name="Oval 65"/>
            <p:cNvSpPr>
              <a:spLocks noChangeArrowheads="1"/>
            </p:cNvSpPr>
            <p:nvPr/>
          </p:nvSpPr>
          <p:spPr bwMode="auto">
            <a:xfrm>
              <a:off x="2656" y="3120"/>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U</a:t>
              </a:r>
            </a:p>
          </p:txBody>
        </p:sp>
        <p:sp>
          <p:nvSpPr>
            <p:cNvPr id="118851" name="Oval 66"/>
            <p:cNvSpPr>
              <a:spLocks noChangeArrowheads="1"/>
            </p:cNvSpPr>
            <p:nvPr/>
          </p:nvSpPr>
          <p:spPr bwMode="auto">
            <a:xfrm>
              <a:off x="2640" y="3456"/>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52" name="Oval 67"/>
            <p:cNvSpPr>
              <a:spLocks noChangeArrowheads="1"/>
            </p:cNvSpPr>
            <p:nvPr/>
          </p:nvSpPr>
          <p:spPr bwMode="auto">
            <a:xfrm>
              <a:off x="2880" y="3120"/>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53" name="Oval 68"/>
            <p:cNvSpPr>
              <a:spLocks noChangeArrowheads="1"/>
            </p:cNvSpPr>
            <p:nvPr/>
          </p:nvSpPr>
          <p:spPr bwMode="auto">
            <a:xfrm>
              <a:off x="2880" y="3456"/>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G</a:t>
              </a:r>
            </a:p>
          </p:txBody>
        </p:sp>
        <p:sp>
          <p:nvSpPr>
            <p:cNvPr id="118854" name="Oval 69"/>
            <p:cNvSpPr>
              <a:spLocks noChangeArrowheads="1"/>
            </p:cNvSpPr>
            <p:nvPr/>
          </p:nvSpPr>
          <p:spPr bwMode="auto">
            <a:xfrm>
              <a:off x="2880" y="3744"/>
              <a:ext cx="192" cy="192"/>
            </a:xfrm>
            <a:prstGeom prst="ellipse">
              <a:avLst/>
            </a:prstGeom>
            <a:solidFill>
              <a:schemeClr val="tx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55" name="Line 70"/>
            <p:cNvSpPr>
              <a:spLocks noChangeShapeType="1"/>
            </p:cNvSpPr>
            <p:nvPr/>
          </p:nvSpPr>
          <p:spPr bwMode="auto">
            <a:xfrm>
              <a:off x="3600" y="2688"/>
              <a:ext cx="0"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56" name="Line 71"/>
            <p:cNvSpPr>
              <a:spLocks noChangeShapeType="1"/>
            </p:cNvSpPr>
            <p:nvPr/>
          </p:nvSpPr>
          <p:spPr bwMode="auto">
            <a:xfrm flipH="1">
              <a:off x="3600"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57" name="Line 72"/>
            <p:cNvSpPr>
              <a:spLocks noChangeShapeType="1"/>
            </p:cNvSpPr>
            <p:nvPr/>
          </p:nvSpPr>
          <p:spPr bwMode="auto">
            <a:xfrm>
              <a:off x="3648"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58" name="Line 73"/>
            <p:cNvSpPr>
              <a:spLocks noChangeShapeType="1"/>
            </p:cNvSpPr>
            <p:nvPr/>
          </p:nvSpPr>
          <p:spPr bwMode="auto">
            <a:xfrm flipH="1">
              <a:off x="3264" y="2688"/>
              <a:ext cx="288" cy="24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59" name="Line 74"/>
            <p:cNvSpPr>
              <a:spLocks noChangeShapeType="1"/>
            </p:cNvSpPr>
            <p:nvPr/>
          </p:nvSpPr>
          <p:spPr bwMode="auto">
            <a:xfrm>
              <a:off x="3936" y="302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60" name="Line 75"/>
            <p:cNvSpPr>
              <a:spLocks noChangeShapeType="1"/>
            </p:cNvSpPr>
            <p:nvPr/>
          </p:nvSpPr>
          <p:spPr bwMode="auto">
            <a:xfrm>
              <a:off x="3264"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61" name="Oval 76"/>
            <p:cNvSpPr>
              <a:spLocks noChangeArrowheads="1"/>
            </p:cNvSpPr>
            <p:nvPr/>
          </p:nvSpPr>
          <p:spPr bwMode="auto">
            <a:xfrm>
              <a:off x="3168" y="2832"/>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8862" name="Oval 77"/>
            <p:cNvSpPr>
              <a:spLocks noChangeArrowheads="1"/>
            </p:cNvSpPr>
            <p:nvPr/>
          </p:nvSpPr>
          <p:spPr bwMode="auto">
            <a:xfrm>
              <a:off x="3504" y="2832"/>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E</a:t>
              </a:r>
            </a:p>
          </p:txBody>
        </p:sp>
        <p:sp>
          <p:nvSpPr>
            <p:cNvPr id="118863" name="Oval 78"/>
            <p:cNvSpPr>
              <a:spLocks noChangeArrowheads="1"/>
            </p:cNvSpPr>
            <p:nvPr/>
          </p:nvSpPr>
          <p:spPr bwMode="auto">
            <a:xfrm>
              <a:off x="3840" y="2832"/>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U</a:t>
              </a:r>
            </a:p>
          </p:txBody>
        </p:sp>
        <p:sp>
          <p:nvSpPr>
            <p:cNvPr id="118864" name="Oval 79"/>
            <p:cNvSpPr>
              <a:spLocks noChangeArrowheads="1"/>
            </p:cNvSpPr>
            <p:nvPr/>
          </p:nvSpPr>
          <p:spPr bwMode="auto">
            <a:xfrm>
              <a:off x="3168" y="3120"/>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65" name="Oval 80"/>
            <p:cNvSpPr>
              <a:spLocks noChangeArrowheads="1"/>
            </p:cNvSpPr>
            <p:nvPr/>
          </p:nvSpPr>
          <p:spPr bwMode="auto">
            <a:xfrm>
              <a:off x="3168" y="3744"/>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66" name="Oval 81"/>
            <p:cNvSpPr>
              <a:spLocks noChangeArrowheads="1"/>
            </p:cNvSpPr>
            <p:nvPr/>
          </p:nvSpPr>
          <p:spPr bwMode="auto">
            <a:xfrm>
              <a:off x="3504" y="3456"/>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67" name="Oval 82"/>
            <p:cNvSpPr>
              <a:spLocks noChangeArrowheads="1"/>
            </p:cNvSpPr>
            <p:nvPr/>
          </p:nvSpPr>
          <p:spPr bwMode="auto">
            <a:xfrm>
              <a:off x="3840" y="3120"/>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a:t>
              </a:r>
            </a:p>
          </p:txBody>
        </p:sp>
        <p:sp>
          <p:nvSpPr>
            <p:cNvPr id="118868" name="Oval 83"/>
            <p:cNvSpPr>
              <a:spLocks noChangeArrowheads="1"/>
            </p:cNvSpPr>
            <p:nvPr/>
          </p:nvSpPr>
          <p:spPr bwMode="auto">
            <a:xfrm>
              <a:off x="3168" y="3456"/>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G</a:t>
              </a:r>
            </a:p>
          </p:txBody>
        </p:sp>
        <p:sp>
          <p:nvSpPr>
            <p:cNvPr id="118869" name="Oval 84"/>
            <p:cNvSpPr>
              <a:spLocks noChangeArrowheads="1"/>
            </p:cNvSpPr>
            <p:nvPr/>
          </p:nvSpPr>
          <p:spPr bwMode="auto">
            <a:xfrm>
              <a:off x="3504" y="3120"/>
              <a:ext cx="192" cy="192"/>
            </a:xfrm>
            <a:prstGeom prst="ellipse">
              <a:avLst/>
            </a:prstGeom>
            <a:solidFill>
              <a:schemeClr val="accent2"/>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70" name="Line 85"/>
            <p:cNvSpPr>
              <a:spLocks noChangeShapeType="1"/>
            </p:cNvSpPr>
            <p:nvPr/>
          </p:nvSpPr>
          <p:spPr bwMode="auto">
            <a:xfrm>
              <a:off x="4176" y="3024"/>
              <a:ext cx="0" cy="76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71" name="Oval 86"/>
            <p:cNvSpPr>
              <a:spLocks noChangeArrowheads="1"/>
            </p:cNvSpPr>
            <p:nvPr/>
          </p:nvSpPr>
          <p:spPr bwMode="auto">
            <a:xfrm>
              <a:off x="4080" y="2832"/>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A</a:t>
              </a:r>
              <a:endParaRPr lang="en-US" altLang="zh-CN" sz="2000" dirty="0">
                <a:latin typeface="Arial" charset="0"/>
              </a:endParaRPr>
            </a:p>
          </p:txBody>
        </p:sp>
        <p:sp>
          <p:nvSpPr>
            <p:cNvPr id="118872" name="Oval 87"/>
            <p:cNvSpPr>
              <a:spLocks noChangeArrowheads="1"/>
            </p:cNvSpPr>
            <p:nvPr/>
          </p:nvSpPr>
          <p:spPr bwMode="auto">
            <a:xfrm>
              <a:off x="4080" y="3120"/>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N</a:t>
              </a:r>
            </a:p>
          </p:txBody>
        </p:sp>
        <p:sp>
          <p:nvSpPr>
            <p:cNvPr id="118873" name="Oval 88"/>
            <p:cNvSpPr>
              <a:spLocks noChangeArrowheads="1"/>
            </p:cNvSpPr>
            <p:nvPr/>
          </p:nvSpPr>
          <p:spPr bwMode="auto">
            <a:xfrm>
              <a:off x="4080" y="3744"/>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a:t>
              </a:r>
            </a:p>
          </p:txBody>
        </p:sp>
        <p:sp>
          <p:nvSpPr>
            <p:cNvPr id="118874" name="Oval 89"/>
            <p:cNvSpPr>
              <a:spLocks noChangeArrowheads="1"/>
            </p:cNvSpPr>
            <p:nvPr/>
          </p:nvSpPr>
          <p:spPr bwMode="auto">
            <a:xfrm>
              <a:off x="4080" y="3456"/>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G</a:t>
              </a:r>
            </a:p>
          </p:txBody>
        </p:sp>
        <p:sp>
          <p:nvSpPr>
            <p:cNvPr id="118875" name="Line 90"/>
            <p:cNvSpPr>
              <a:spLocks noChangeShapeType="1"/>
            </p:cNvSpPr>
            <p:nvPr/>
          </p:nvSpPr>
          <p:spPr bwMode="auto">
            <a:xfrm flipH="1">
              <a:off x="4464" y="3024"/>
              <a:ext cx="0" cy="4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76" name="Oval 91"/>
            <p:cNvSpPr>
              <a:spLocks noChangeArrowheads="1"/>
            </p:cNvSpPr>
            <p:nvPr/>
          </p:nvSpPr>
          <p:spPr bwMode="auto">
            <a:xfrm>
              <a:off x="4368" y="2832"/>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U</a:t>
              </a:r>
            </a:p>
          </p:txBody>
        </p:sp>
        <p:sp>
          <p:nvSpPr>
            <p:cNvPr id="118877" name="Oval 92"/>
            <p:cNvSpPr>
              <a:spLocks noChangeArrowheads="1"/>
            </p:cNvSpPr>
            <p:nvPr/>
          </p:nvSpPr>
          <p:spPr bwMode="auto">
            <a:xfrm>
              <a:off x="4368" y="3456"/>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a:t>
              </a:r>
            </a:p>
          </p:txBody>
        </p:sp>
        <p:sp>
          <p:nvSpPr>
            <p:cNvPr id="118878" name="Oval 93"/>
            <p:cNvSpPr>
              <a:spLocks noChangeArrowheads="1"/>
            </p:cNvSpPr>
            <p:nvPr/>
          </p:nvSpPr>
          <p:spPr bwMode="auto">
            <a:xfrm>
              <a:off x="4368" y="3120"/>
              <a:ext cx="192" cy="192"/>
            </a:xfrm>
            <a:prstGeom prst="ellipse">
              <a:avLst/>
            </a:prstGeom>
            <a:solidFill>
              <a:srgbClr val="FFCC99"/>
            </a:solidFill>
            <a:ln w="9525">
              <a:solidFill>
                <a:schemeClr val="hlink"/>
              </a:solidFill>
              <a:round/>
              <a:headEnd/>
              <a:tailEnd/>
            </a:ln>
          </p:spPr>
          <p:txBody>
            <a:bodyPr wrap="none" anchor="ctr"/>
            <a:lstStyle/>
            <a:p>
              <a:pPr algn="ctr"/>
              <a:r>
                <a:rPr lang="en-US" altLang="zh-CN" sz="2000">
                  <a:latin typeface="Arial" charset="0"/>
                </a:rPr>
                <a:t>N</a:t>
              </a:r>
            </a:p>
          </p:txBody>
        </p:sp>
      </p:grpSp>
      <p:pic>
        <p:nvPicPr>
          <p:cNvPr id="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754" y="3216275"/>
            <a:ext cx="6891694" cy="3528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19800" y="6085284"/>
            <a:ext cx="2728664" cy="461665"/>
          </a:xfrm>
          <a:prstGeom prst="rect">
            <a:avLst/>
          </a:prstGeom>
          <a:noFill/>
        </p:spPr>
        <p:txBody>
          <a:bodyPr wrap="square" rtlCol="0">
            <a:spAutoFit/>
          </a:bodyPr>
          <a:lstStyle/>
          <a:p>
            <a:r>
              <a:rPr lang="en-US" altLang="zh-CN" sz="2400" dirty="0"/>
              <a:t>CHEN</a:t>
            </a:r>
            <a:r>
              <a:rPr lang="zh-CN" altLang="en-US" sz="2400" dirty="0"/>
              <a:t>：</a:t>
            </a:r>
            <a:r>
              <a:rPr lang="el-GR" altLang="zh-CN" sz="2400" dirty="0"/>
              <a:t>α</a:t>
            </a:r>
            <a:r>
              <a:rPr lang="en-US" altLang="zh-CN" sz="2400" dirty="0"/>
              <a:t>-</a:t>
            </a:r>
            <a:r>
              <a:rPr lang="el-GR" altLang="zh-CN" sz="2400" dirty="0"/>
              <a:t>β</a:t>
            </a:r>
            <a:r>
              <a:rPr lang="en-US" altLang="zh-CN" sz="2400" dirty="0"/>
              <a:t>-</a:t>
            </a:r>
            <a:r>
              <a:rPr lang="el-GR" altLang="zh-CN" sz="2400" dirty="0"/>
              <a:t>γ</a:t>
            </a:r>
            <a:r>
              <a:rPr lang="en-US" altLang="zh-CN" sz="2400" dirty="0"/>
              <a:t>-</a:t>
            </a:r>
            <a:r>
              <a:rPr lang="el-GR" altLang="zh-CN" sz="2400" dirty="0"/>
              <a:t>δ</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defRPr/>
            </a:pPr>
            <a:r>
              <a:rPr lang="en-US" altLang="zh-CN" dirty="0"/>
              <a:t>7.6 </a:t>
            </a:r>
            <a:r>
              <a:rPr lang="zh-CN" altLang="en-US" dirty="0"/>
              <a:t>散列表及其查找</a:t>
            </a:r>
          </a:p>
        </p:txBody>
      </p:sp>
      <p:sp>
        <p:nvSpPr>
          <p:cNvPr id="119812" name="Rectangle 3"/>
          <p:cNvSpPr>
            <a:spLocks noGrp="1" noChangeArrowheads="1"/>
          </p:cNvSpPr>
          <p:nvPr>
            <p:ph idx="1"/>
          </p:nvPr>
        </p:nvSpPr>
        <p:spPr/>
        <p:txBody>
          <a:bodyPr/>
          <a:lstStyle/>
          <a:p>
            <a:pPr marL="533400" indent="-533400" eaLnBrk="1" hangingPunct="1">
              <a:lnSpc>
                <a:spcPct val="90000"/>
              </a:lnSpc>
            </a:pPr>
            <a:r>
              <a:rPr lang="zh-CN" altLang="en-US" dirty="0"/>
              <a:t>前两节讨论的查找表的各种结构之</a:t>
            </a:r>
            <a:r>
              <a:rPr lang="zh-CN" altLang="en-US" dirty="0">
                <a:solidFill>
                  <a:srgbClr val="FF0000"/>
                </a:solidFill>
              </a:rPr>
              <a:t>共同特点</a:t>
            </a:r>
            <a:r>
              <a:rPr lang="zh-CN" altLang="en-US" dirty="0"/>
              <a:t>：</a:t>
            </a:r>
          </a:p>
          <a:p>
            <a:pPr marL="990600" lvl="1" indent="-533400" eaLnBrk="1" hangingPunct="1">
              <a:lnSpc>
                <a:spcPct val="90000"/>
              </a:lnSpc>
              <a:buFontTx/>
              <a:buAutoNum type="arabicPeriod"/>
            </a:pPr>
            <a:r>
              <a:rPr lang="zh-CN" altLang="en-US" dirty="0"/>
              <a:t>记录在表中的位置和它的关键字之间</a:t>
            </a:r>
            <a:r>
              <a:rPr lang="zh-CN" altLang="en-US" dirty="0">
                <a:solidFill>
                  <a:srgbClr val="FF0000"/>
                </a:solidFill>
              </a:rPr>
              <a:t>不存在</a:t>
            </a:r>
            <a:r>
              <a:rPr lang="zh-CN" altLang="en-US" dirty="0"/>
              <a:t>确定关系；</a:t>
            </a:r>
          </a:p>
          <a:p>
            <a:pPr marL="990600" lvl="1" indent="-533400" eaLnBrk="1" hangingPunct="1">
              <a:lnSpc>
                <a:spcPct val="90000"/>
              </a:lnSpc>
              <a:buFontTx/>
              <a:buAutoNum type="arabicPeriod"/>
            </a:pPr>
            <a:r>
              <a:rPr lang="zh-CN" altLang="en-US" dirty="0"/>
              <a:t>查找过程为</a:t>
            </a:r>
            <a:r>
              <a:rPr lang="zh-CN" altLang="en-US" dirty="0">
                <a:solidFill>
                  <a:srgbClr val="FF0000"/>
                </a:solidFill>
              </a:rPr>
              <a:t>给定值</a:t>
            </a:r>
            <a:r>
              <a:rPr lang="zh-CN" altLang="en-US" u="sng" dirty="0">
                <a:solidFill>
                  <a:srgbClr val="FF0000"/>
                </a:solidFill>
              </a:rPr>
              <a:t>依次</a:t>
            </a:r>
            <a:r>
              <a:rPr lang="zh-CN" altLang="en-US" dirty="0">
                <a:solidFill>
                  <a:srgbClr val="FF0000"/>
                </a:solidFill>
              </a:rPr>
              <a:t>和各个关键字比较</a:t>
            </a:r>
            <a:r>
              <a:rPr lang="zh-CN" altLang="en-US" dirty="0"/>
              <a:t>；</a:t>
            </a:r>
          </a:p>
          <a:p>
            <a:pPr marL="990600" lvl="1" indent="-533400" eaLnBrk="1" hangingPunct="1">
              <a:lnSpc>
                <a:spcPct val="90000"/>
              </a:lnSpc>
              <a:buFontTx/>
              <a:buAutoNum type="arabicPeriod"/>
            </a:pPr>
            <a:r>
              <a:rPr lang="zh-CN" altLang="en-US" dirty="0"/>
              <a:t> </a:t>
            </a:r>
            <a:r>
              <a:rPr lang="zh-CN" altLang="en-US" dirty="0">
                <a:solidFill>
                  <a:srgbClr val="FF0000"/>
                </a:solidFill>
              </a:rPr>
              <a:t>查找的效率</a:t>
            </a:r>
            <a:r>
              <a:rPr lang="zh-CN" altLang="en-US" dirty="0"/>
              <a:t>取决于和给定值进行</a:t>
            </a:r>
            <a:r>
              <a:rPr lang="zh-CN" altLang="en-US" dirty="0">
                <a:solidFill>
                  <a:srgbClr val="FF0000"/>
                </a:solidFill>
              </a:rPr>
              <a:t>比较的关键字个数</a:t>
            </a:r>
            <a:r>
              <a:rPr lang="zh-CN" altLang="en-US" dirty="0"/>
              <a:t>。</a:t>
            </a:r>
          </a:p>
          <a:p>
            <a:pPr marL="533400" indent="-533400" eaLnBrk="1" hangingPunct="1">
              <a:lnSpc>
                <a:spcPct val="90000"/>
              </a:lnSpc>
            </a:pPr>
            <a:r>
              <a:rPr lang="zh-CN" altLang="en-US" dirty="0"/>
              <a:t>对于频繁使用的查找表</a:t>
            </a:r>
            <a:r>
              <a:rPr lang="en-US" altLang="zh-CN" dirty="0"/>
              <a:t>,</a:t>
            </a:r>
            <a:r>
              <a:rPr lang="zh-CN" altLang="en-US" dirty="0"/>
              <a:t>最理想的情况：</a:t>
            </a:r>
          </a:p>
          <a:p>
            <a:pPr marL="990600" lvl="1" indent="-533400" eaLnBrk="1" hangingPunct="1">
              <a:lnSpc>
                <a:spcPct val="90000"/>
              </a:lnSpc>
            </a:pPr>
            <a:r>
              <a:rPr lang="zh-CN" altLang="en-US" u="sng" dirty="0">
                <a:solidFill>
                  <a:srgbClr val="FF0000"/>
                </a:solidFill>
              </a:rPr>
              <a:t>根据关键码值，直接找到记录的存储地址</a:t>
            </a:r>
          </a:p>
          <a:p>
            <a:pPr marL="990600" lvl="1" indent="-533400" eaLnBrk="1" hangingPunct="1">
              <a:lnSpc>
                <a:spcPct val="90000"/>
              </a:lnSpc>
            </a:pPr>
            <a:r>
              <a:rPr lang="zh-CN" altLang="en-US" dirty="0"/>
              <a:t>预先知道所查关键字在表中的位置</a:t>
            </a:r>
          </a:p>
          <a:p>
            <a:pPr marL="990600" lvl="1" indent="-533400" eaLnBrk="1" hangingPunct="1">
              <a:lnSpc>
                <a:spcPct val="90000"/>
              </a:lnSpc>
            </a:pPr>
            <a:r>
              <a:rPr lang="zh-CN" altLang="en-US" dirty="0"/>
              <a:t>即</a:t>
            </a:r>
            <a:r>
              <a:rPr lang="en-US" altLang="zh-CN" dirty="0"/>
              <a:t>, </a:t>
            </a:r>
            <a:r>
              <a:rPr lang="zh-CN" altLang="en-US" dirty="0"/>
              <a:t>要求记录的位置和其关键字之间存在确定的关系</a:t>
            </a:r>
          </a:p>
        </p:txBody>
      </p:sp>
      <p:sp>
        <p:nvSpPr>
          <p:cNvPr id="6" name="灯片编号占位符 5"/>
          <p:cNvSpPr>
            <a:spLocks noGrp="1"/>
          </p:cNvSpPr>
          <p:nvPr>
            <p:ph type="sldNum" sz="quarter" idx="11"/>
          </p:nvPr>
        </p:nvSpPr>
        <p:spPr/>
        <p:txBody>
          <a:bodyPr/>
          <a:lstStyle/>
          <a:p>
            <a:pPr>
              <a:defRPr/>
            </a:pPr>
            <a:fld id="{ABE06B75-A348-4839-BCC3-D51EC1A98DC2}" type="slidenum">
              <a:rPr lang="en-US" altLang="zh-CN"/>
              <a:pPr>
                <a:defRPr/>
              </a:pPr>
              <a:t>156</a:t>
            </a:fld>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eaLnBrk="1" hangingPunct="1">
              <a:defRPr/>
            </a:pPr>
            <a:endParaRPr lang="zh-CN" altLang="zh-CN"/>
          </a:p>
        </p:txBody>
      </p:sp>
      <p:sp>
        <p:nvSpPr>
          <p:cNvPr id="120835" name="Rectangle 3"/>
          <p:cNvSpPr>
            <a:spLocks noGrp="1" noChangeArrowheads="1"/>
          </p:cNvSpPr>
          <p:nvPr>
            <p:ph idx="1"/>
          </p:nvPr>
        </p:nvSpPr>
        <p:spPr/>
        <p:txBody>
          <a:bodyPr/>
          <a:lstStyle/>
          <a:p>
            <a:pPr eaLnBrk="1" hangingPunct="1"/>
            <a:r>
              <a:rPr lang="zh-CN" altLang="en-US" dirty="0"/>
              <a:t>例如：</a:t>
            </a:r>
          </a:p>
          <a:p>
            <a:pPr lvl="1" eaLnBrk="1" hangingPunct="1"/>
            <a:r>
              <a:rPr lang="zh-CN" altLang="en-US" dirty="0"/>
              <a:t>为每年招收的 </a:t>
            </a:r>
            <a:r>
              <a:rPr lang="en-US" altLang="zh-CN" dirty="0"/>
              <a:t>1000 </a:t>
            </a:r>
            <a:r>
              <a:rPr lang="zh-CN" altLang="en-US" dirty="0"/>
              <a:t>名新生建立一张查找表</a:t>
            </a:r>
          </a:p>
          <a:p>
            <a:pPr lvl="1" eaLnBrk="1" hangingPunct="1"/>
            <a:r>
              <a:rPr lang="zh-CN" altLang="en-US" dirty="0"/>
              <a:t>其关键字为学号</a:t>
            </a:r>
          </a:p>
          <a:p>
            <a:pPr lvl="1" eaLnBrk="1" hangingPunct="1"/>
            <a:r>
              <a:rPr lang="zh-CN" altLang="en-US" dirty="0"/>
              <a:t>其值的范围为 </a:t>
            </a:r>
            <a:r>
              <a:rPr lang="en-US" altLang="zh-CN" dirty="0"/>
              <a:t>xx000 ~ xx999 (</a:t>
            </a:r>
            <a:r>
              <a:rPr lang="zh-CN" altLang="en-US" dirty="0"/>
              <a:t>前两位为年份</a:t>
            </a:r>
            <a:r>
              <a:rPr lang="en-US" altLang="zh-CN" dirty="0"/>
              <a:t>)</a:t>
            </a:r>
            <a:r>
              <a:rPr lang="zh-CN" altLang="en-US" dirty="0"/>
              <a:t>。</a:t>
            </a:r>
          </a:p>
          <a:p>
            <a:pPr eaLnBrk="1" hangingPunct="1"/>
            <a:r>
              <a:rPr lang="zh-CN" altLang="en-US" dirty="0"/>
              <a:t>若以下标为</a:t>
            </a:r>
            <a:r>
              <a:rPr lang="en-US" altLang="zh-CN" dirty="0"/>
              <a:t>000 ~ 999 </a:t>
            </a:r>
            <a:r>
              <a:rPr lang="zh-CN" altLang="en-US" dirty="0"/>
              <a:t>的</a:t>
            </a:r>
            <a:r>
              <a:rPr lang="zh-CN" altLang="en-US" dirty="0">
                <a:solidFill>
                  <a:srgbClr val="FF0000"/>
                </a:solidFill>
              </a:rPr>
              <a:t>顺序表表示</a:t>
            </a:r>
            <a:r>
              <a:rPr lang="zh-CN" altLang="en-US" dirty="0"/>
              <a:t>。</a:t>
            </a:r>
          </a:p>
          <a:p>
            <a:pPr eaLnBrk="1" hangingPunct="1"/>
            <a:r>
              <a:rPr lang="zh-CN" altLang="en-US" dirty="0">
                <a:solidFill>
                  <a:srgbClr val="FF0000"/>
                </a:solidFill>
              </a:rPr>
              <a:t>查找过程</a:t>
            </a:r>
            <a:r>
              <a:rPr lang="zh-CN" altLang="en-US" dirty="0"/>
              <a:t>：取给定值（学号）的</a:t>
            </a:r>
            <a:r>
              <a:rPr lang="zh-CN" altLang="en-US" dirty="0">
                <a:solidFill>
                  <a:srgbClr val="FF0000"/>
                </a:solidFill>
              </a:rPr>
              <a:t>后三位</a:t>
            </a:r>
            <a:r>
              <a:rPr lang="en-US" altLang="zh-CN" dirty="0"/>
              <a:t>, </a:t>
            </a:r>
            <a:r>
              <a:rPr lang="zh-CN" altLang="en-US" dirty="0"/>
              <a:t>不需要经过比较便可直接从顺序表中找到待查关键字。</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E872D17F-C110-4A4C-B961-92103EB5E5A6}" type="slidenum">
              <a:rPr lang="en-US" altLang="zh-CN"/>
              <a:pPr>
                <a:defRPr/>
              </a:pPr>
              <a:t>157</a:t>
            </a:fld>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a:defRPr/>
            </a:pPr>
            <a:r>
              <a:rPr lang="en-US" altLang="zh-CN" dirty="0"/>
              <a:t>7.6.1 </a:t>
            </a:r>
            <a:r>
              <a:rPr lang="zh-CN" altLang="en-US" dirty="0"/>
              <a:t>什么是散列函数</a:t>
            </a:r>
          </a:p>
        </p:txBody>
      </p:sp>
      <p:sp>
        <p:nvSpPr>
          <p:cNvPr id="121860" name="Rectangle 3"/>
          <p:cNvSpPr>
            <a:spLocks noGrp="1" noChangeArrowheads="1"/>
          </p:cNvSpPr>
          <p:nvPr>
            <p:ph idx="1"/>
          </p:nvPr>
        </p:nvSpPr>
        <p:spPr/>
        <p:txBody>
          <a:bodyPr/>
          <a:lstStyle/>
          <a:p>
            <a:pPr eaLnBrk="1" hangingPunct="1"/>
            <a:r>
              <a:rPr lang="zh-CN" altLang="en-US" dirty="0"/>
              <a:t>如果关键字与记录在表中的存储位置之间建立一个函数关系： </a:t>
            </a:r>
            <a:r>
              <a:rPr lang="en-US" altLang="zh-CN" i="1" dirty="0"/>
              <a:t>H</a:t>
            </a:r>
            <a:r>
              <a:rPr lang="en-US" altLang="zh-CN" dirty="0"/>
              <a:t>(key)</a:t>
            </a:r>
          </a:p>
          <a:p>
            <a:pPr eaLnBrk="1" hangingPunct="1"/>
            <a:r>
              <a:rPr lang="en-US" altLang="zh-CN" i="1" dirty="0"/>
              <a:t>H</a:t>
            </a:r>
            <a:r>
              <a:rPr lang="en-US" altLang="zh-CN" dirty="0"/>
              <a:t>(key)</a:t>
            </a:r>
            <a:r>
              <a:rPr lang="zh-CN" altLang="en-US" dirty="0"/>
              <a:t>是关键字为 </a:t>
            </a:r>
            <a:r>
              <a:rPr lang="en-US" altLang="zh-CN" dirty="0"/>
              <a:t>key </a:t>
            </a:r>
            <a:r>
              <a:rPr lang="zh-CN" altLang="en-US" dirty="0"/>
              <a:t>的记录在表中的位置</a:t>
            </a:r>
          </a:p>
          <a:p>
            <a:pPr eaLnBrk="1" hangingPunct="1"/>
            <a:r>
              <a:rPr lang="zh-CN" altLang="en-US" dirty="0"/>
              <a:t>通常称函数</a:t>
            </a:r>
            <a:r>
              <a:rPr lang="en-US" altLang="zh-CN" i="1" dirty="0"/>
              <a:t>H</a:t>
            </a:r>
            <a:r>
              <a:rPr lang="en-US" altLang="zh-CN" dirty="0"/>
              <a:t>(key) </a:t>
            </a:r>
            <a:r>
              <a:rPr lang="zh-CN" altLang="en-US" dirty="0"/>
              <a:t>为</a:t>
            </a:r>
            <a:r>
              <a:rPr lang="zh-CN" altLang="en-US" dirty="0">
                <a:solidFill>
                  <a:srgbClr val="FF0000"/>
                </a:solidFill>
              </a:rPr>
              <a:t>散列函数</a:t>
            </a:r>
            <a:r>
              <a:rPr lang="zh-CN" altLang="en-US" dirty="0"/>
              <a:t>。</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7F484B06-2C27-44AF-A1FF-4053A45A7D8B}" type="slidenum">
              <a:rPr lang="en-US" altLang="zh-CN"/>
              <a:pPr>
                <a:defRPr/>
              </a:pPr>
              <a:t>158</a:t>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endParaRPr lang="zh-CN" altLang="zh-CN"/>
          </a:p>
        </p:txBody>
      </p:sp>
      <p:sp>
        <p:nvSpPr>
          <p:cNvPr id="122884" name="Rectangle 3"/>
          <p:cNvSpPr>
            <a:spLocks noGrp="1" noChangeArrowheads="1"/>
          </p:cNvSpPr>
          <p:nvPr>
            <p:ph idx="1"/>
          </p:nvPr>
        </p:nvSpPr>
        <p:spPr/>
        <p:txBody>
          <a:bodyPr/>
          <a:lstStyle/>
          <a:p>
            <a:pPr eaLnBrk="1" hangingPunct="1"/>
            <a:r>
              <a:rPr lang="zh-CN" altLang="en-US" dirty="0"/>
              <a:t>例如：对于如下 </a:t>
            </a:r>
            <a:r>
              <a:rPr lang="en-US" altLang="zh-CN" dirty="0"/>
              <a:t>9 </a:t>
            </a:r>
            <a:r>
              <a:rPr lang="zh-CN" altLang="en-US" dirty="0"/>
              <a:t>个关键字</a:t>
            </a:r>
          </a:p>
          <a:p>
            <a:pPr eaLnBrk="1" hangingPunct="1">
              <a:spcBef>
                <a:spcPct val="0"/>
              </a:spcBef>
              <a:buClrTx/>
              <a:buFontTx/>
              <a:buNone/>
            </a:pPr>
            <a:r>
              <a:rPr kumimoji="1" lang="en-US" altLang="zh-CN">
                <a:solidFill>
                  <a:srgbClr val="A50021"/>
                </a:solidFill>
              </a:rPr>
              <a:t>{</a:t>
            </a:r>
            <a:r>
              <a:rPr kumimoji="1" lang="en-US" altLang="zh-CN">
                <a:solidFill>
                  <a:srgbClr val="FF00FF"/>
                </a:solidFill>
              </a:rPr>
              <a:t>Z</a:t>
            </a:r>
            <a:r>
              <a:rPr kumimoji="1" lang="en-US" altLang="zh-CN">
                <a:solidFill>
                  <a:srgbClr val="A50021"/>
                </a:solidFill>
              </a:rPr>
              <a:t>hao,  </a:t>
            </a:r>
            <a:r>
              <a:rPr kumimoji="1" lang="en-US" altLang="zh-CN">
                <a:solidFill>
                  <a:srgbClr val="FF00FF"/>
                </a:solidFill>
              </a:rPr>
              <a:t>Q</a:t>
            </a:r>
            <a:r>
              <a:rPr kumimoji="1" lang="en-US" altLang="zh-CN">
                <a:solidFill>
                  <a:srgbClr val="A50021"/>
                </a:solidFill>
              </a:rPr>
              <a:t>ian</a:t>
            </a:r>
            <a:r>
              <a:rPr kumimoji="1" lang="en-US" altLang="zh-CN" dirty="0">
                <a:solidFill>
                  <a:srgbClr val="A50021"/>
                </a:solidFill>
              </a:rPr>
              <a:t>, </a:t>
            </a:r>
            <a:r>
              <a:rPr kumimoji="1" lang="en-US" altLang="zh-CN" dirty="0">
                <a:solidFill>
                  <a:srgbClr val="FF00FF"/>
                </a:solidFill>
              </a:rPr>
              <a:t> S</a:t>
            </a:r>
            <a:r>
              <a:rPr kumimoji="1" lang="en-US" altLang="zh-CN" dirty="0">
                <a:solidFill>
                  <a:srgbClr val="A50021"/>
                </a:solidFill>
              </a:rPr>
              <a:t>un,  </a:t>
            </a:r>
            <a:r>
              <a:rPr kumimoji="1" lang="en-US" altLang="zh-CN" dirty="0">
                <a:solidFill>
                  <a:srgbClr val="FF00FF"/>
                </a:solidFill>
              </a:rPr>
              <a:t>L</a:t>
            </a:r>
            <a:r>
              <a:rPr kumimoji="1" lang="en-US" altLang="zh-CN" dirty="0">
                <a:solidFill>
                  <a:srgbClr val="A50021"/>
                </a:solidFill>
              </a:rPr>
              <a:t>i,  </a:t>
            </a:r>
            <a:r>
              <a:rPr kumimoji="1" lang="en-US" altLang="zh-CN" dirty="0">
                <a:solidFill>
                  <a:srgbClr val="FF00FF"/>
                </a:solidFill>
              </a:rPr>
              <a:t>W</a:t>
            </a:r>
            <a:r>
              <a:rPr kumimoji="1" lang="en-US" altLang="zh-CN" dirty="0">
                <a:solidFill>
                  <a:srgbClr val="A50021"/>
                </a:solidFill>
              </a:rPr>
              <a:t>u,  </a:t>
            </a:r>
            <a:r>
              <a:rPr kumimoji="1" lang="en-US" altLang="zh-CN" dirty="0">
                <a:solidFill>
                  <a:srgbClr val="FF00FF"/>
                </a:solidFill>
              </a:rPr>
              <a:t>C</a:t>
            </a:r>
            <a:r>
              <a:rPr kumimoji="1" lang="en-US" altLang="zh-CN" dirty="0">
                <a:solidFill>
                  <a:srgbClr val="A50021"/>
                </a:solidFill>
              </a:rPr>
              <a:t>hen</a:t>
            </a:r>
            <a:r>
              <a:rPr kumimoji="1" lang="en-US" altLang="zh-CN">
                <a:solidFill>
                  <a:srgbClr val="A50021"/>
                </a:solidFill>
              </a:rPr>
              <a:t>,  </a:t>
            </a:r>
            <a:r>
              <a:rPr kumimoji="1" lang="en-US" altLang="zh-CN">
                <a:solidFill>
                  <a:srgbClr val="FF00FF"/>
                </a:solidFill>
              </a:rPr>
              <a:t>H</a:t>
            </a:r>
            <a:r>
              <a:rPr kumimoji="1" lang="en-US" altLang="zh-CN">
                <a:solidFill>
                  <a:srgbClr val="A50021"/>
                </a:solidFill>
              </a:rPr>
              <a:t>an</a:t>
            </a:r>
            <a:r>
              <a:rPr kumimoji="1" lang="en-US" altLang="zh-CN" dirty="0">
                <a:solidFill>
                  <a:srgbClr val="A50021"/>
                </a:solidFill>
              </a:rPr>
              <a:t>,  </a:t>
            </a:r>
            <a:r>
              <a:rPr kumimoji="1" lang="en-US" altLang="zh-CN" dirty="0">
                <a:solidFill>
                  <a:srgbClr val="FF00FF"/>
                </a:solidFill>
              </a:rPr>
              <a:t>Y</a:t>
            </a:r>
            <a:r>
              <a:rPr kumimoji="1" lang="en-US" altLang="zh-CN" dirty="0">
                <a:solidFill>
                  <a:srgbClr val="A50021"/>
                </a:solidFill>
              </a:rPr>
              <a:t>e</a:t>
            </a:r>
            <a:r>
              <a:rPr kumimoji="1" lang="en-US" altLang="zh-CN">
                <a:solidFill>
                  <a:srgbClr val="A50021"/>
                </a:solidFill>
              </a:rPr>
              <a:t>,  </a:t>
            </a:r>
            <a:r>
              <a:rPr kumimoji="1" lang="en-US" altLang="zh-CN">
                <a:solidFill>
                  <a:srgbClr val="FF00FF"/>
                </a:solidFill>
              </a:rPr>
              <a:t>D</a:t>
            </a:r>
            <a:r>
              <a:rPr kumimoji="1" lang="en-US" altLang="zh-CN">
                <a:solidFill>
                  <a:srgbClr val="A50021"/>
                </a:solidFill>
              </a:rPr>
              <a:t>ai</a:t>
            </a:r>
            <a:r>
              <a:rPr kumimoji="1" lang="en-US" altLang="zh-CN" dirty="0">
                <a:solidFill>
                  <a:srgbClr val="A50021"/>
                </a:solidFill>
              </a:rPr>
              <a:t>}</a:t>
            </a:r>
            <a:r>
              <a:rPr kumimoji="1" lang="en-US" altLang="zh-CN" b="0" dirty="0"/>
              <a:t> </a:t>
            </a:r>
          </a:p>
          <a:p>
            <a:pPr eaLnBrk="1" hangingPunct="1"/>
            <a:r>
              <a:rPr lang="zh-CN" altLang="en-US" dirty="0"/>
              <a:t>设 </a:t>
            </a:r>
            <a:r>
              <a:rPr lang="en-US" altLang="zh-CN" i="1" dirty="0"/>
              <a:t>f</a:t>
            </a:r>
            <a:r>
              <a:rPr lang="en-US" altLang="zh-CN" dirty="0"/>
              <a:t>(key) =[</a:t>
            </a:r>
            <a:r>
              <a:rPr lang="en-US" altLang="zh-CN" dirty="0" err="1"/>
              <a:t>Ord</a:t>
            </a:r>
            <a:r>
              <a:rPr lang="en-US" altLang="zh-CN" dirty="0"/>
              <a:t>(</a:t>
            </a:r>
            <a:r>
              <a:rPr lang="zh-CN" altLang="en-US" dirty="0"/>
              <a:t>第一个字母</a:t>
            </a:r>
            <a:r>
              <a:rPr lang="en-US" altLang="zh-CN" dirty="0"/>
              <a:t>) - </a:t>
            </a:r>
            <a:r>
              <a:rPr lang="en-US" altLang="zh-CN" dirty="0" err="1"/>
              <a:t>Ord</a:t>
            </a:r>
            <a:r>
              <a:rPr lang="en-US" altLang="zh-CN"/>
              <a:t>('A')+</a:t>
            </a:r>
            <a:r>
              <a:rPr lang="en-US" altLang="zh-CN" dirty="0"/>
              <a:t>1]/2</a:t>
            </a:r>
          </a:p>
        </p:txBody>
      </p:sp>
      <p:sp>
        <p:nvSpPr>
          <p:cNvPr id="41" name="灯片编号占位符 5"/>
          <p:cNvSpPr>
            <a:spLocks noGrp="1"/>
          </p:cNvSpPr>
          <p:nvPr>
            <p:ph type="sldNum" sz="quarter" idx="11"/>
          </p:nvPr>
        </p:nvSpPr>
        <p:spPr/>
        <p:txBody>
          <a:bodyPr/>
          <a:lstStyle/>
          <a:p>
            <a:pPr>
              <a:defRPr/>
            </a:pPr>
            <a:fld id="{B4B4346B-0174-4A0B-8180-9C2CD867CE3C}" type="slidenum">
              <a:rPr lang="en-US" altLang="zh-CN"/>
              <a:pPr>
                <a:defRPr/>
              </a:pPr>
              <a:t>159</a:t>
            </a:fld>
            <a:endParaRPr lang="en-US" altLang="zh-CN"/>
          </a:p>
        </p:txBody>
      </p:sp>
      <p:graphicFrame>
        <p:nvGraphicFramePr>
          <p:cNvPr id="388148" name="Group 52"/>
          <p:cNvGraphicFramePr>
            <a:graphicFrameLocks noGrp="1"/>
          </p:cNvGraphicFramePr>
          <p:nvPr/>
        </p:nvGraphicFramePr>
        <p:xfrm>
          <a:off x="179388" y="3644900"/>
          <a:ext cx="8820150" cy="504825"/>
        </p:xfrm>
        <a:graphic>
          <a:graphicData uri="http://schemas.openxmlformats.org/drawingml/2006/table">
            <a:tbl>
              <a:tblPr/>
              <a:tblGrid>
                <a:gridCol w="630237">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27062">
                  <a:extLst>
                    <a:ext uri="{9D8B030D-6E8A-4147-A177-3AD203B41FA5}">
                      <a16:colId xmlns:a16="http://schemas.microsoft.com/office/drawing/2014/main" val="20010"/>
                    </a:ext>
                  </a:extLst>
                </a:gridCol>
                <a:gridCol w="630238">
                  <a:extLst>
                    <a:ext uri="{9D8B030D-6E8A-4147-A177-3AD203B41FA5}">
                      <a16:colId xmlns:a16="http://schemas.microsoft.com/office/drawing/2014/main" val="20011"/>
                    </a:ext>
                  </a:extLst>
                </a:gridCol>
                <a:gridCol w="630237">
                  <a:extLst>
                    <a:ext uri="{9D8B030D-6E8A-4147-A177-3AD203B41FA5}">
                      <a16:colId xmlns:a16="http://schemas.microsoft.com/office/drawing/2014/main" val="20012"/>
                    </a:ext>
                  </a:extLst>
                </a:gridCol>
                <a:gridCol w="630238">
                  <a:extLst>
                    <a:ext uri="{9D8B030D-6E8A-4147-A177-3AD203B41FA5}">
                      <a16:colId xmlns:a16="http://schemas.microsoft.com/office/drawing/2014/main" val="20013"/>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dirty="0">
                        <a:ln>
                          <a:noFill/>
                        </a:ln>
                        <a:solidFill>
                          <a:schemeClr val="tx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Chen</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Dai</a:t>
                      </a:r>
                      <a:endPar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Han</a:t>
                      </a:r>
                      <a:endPar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Li</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Qian</a:t>
                      </a:r>
                      <a:endPar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Sun</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Wu</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Ye</a:t>
                      </a: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Zhao</a:t>
                      </a:r>
                      <a:endPar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8149" name="Text Box 53"/>
          <p:cNvSpPr txBox="1">
            <a:spLocks noChangeArrowheads="1"/>
          </p:cNvSpPr>
          <p:nvPr/>
        </p:nvSpPr>
        <p:spPr bwMode="auto">
          <a:xfrm>
            <a:off x="179388" y="3213100"/>
            <a:ext cx="8964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  0     1     2     3     4    </a:t>
            </a:r>
            <a:r>
              <a:rPr lang="en-US" altLang="zh-CN"/>
              <a:t>5     6      7     </a:t>
            </a:r>
            <a:r>
              <a:rPr lang="en-US" altLang="zh-CN" dirty="0"/>
              <a:t>8     9   10    11    12   13</a:t>
            </a:r>
          </a:p>
        </p:txBody>
      </p:sp>
      <p:sp>
        <p:nvSpPr>
          <p:cNvPr id="388150" name="Rectangle 54"/>
          <p:cNvSpPr>
            <a:spLocks noChangeArrowheads="1"/>
          </p:cNvSpPr>
          <p:nvPr/>
        </p:nvSpPr>
        <p:spPr bwMode="auto">
          <a:xfrm>
            <a:off x="900113" y="4724400"/>
            <a:ext cx="3316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a:solidFill>
                  <a:srgbClr val="A50021"/>
                </a:solidFill>
              </a:rPr>
              <a:t>添加关键字 </a:t>
            </a:r>
            <a:r>
              <a:rPr lang="en-US" altLang="zh-CN">
                <a:solidFill>
                  <a:srgbClr val="FF0000"/>
                </a:solidFill>
              </a:rPr>
              <a:t>Z</a:t>
            </a:r>
            <a:r>
              <a:rPr lang="en-US" altLang="zh-CN">
                <a:solidFill>
                  <a:srgbClr val="A50021"/>
                </a:solidFill>
              </a:rPr>
              <a:t>hou </a:t>
            </a:r>
            <a:r>
              <a:rPr lang="zh-CN" altLang="en-US">
                <a:solidFill>
                  <a:srgbClr val="A50021"/>
                </a:solidFill>
              </a:rPr>
              <a:t>？</a:t>
            </a:r>
          </a:p>
        </p:txBody>
      </p:sp>
      <p:sp>
        <p:nvSpPr>
          <p:cNvPr id="388151" name="Rectangle 55"/>
          <p:cNvSpPr>
            <a:spLocks noChangeArrowheads="1"/>
          </p:cNvSpPr>
          <p:nvPr/>
        </p:nvSpPr>
        <p:spPr bwMode="auto">
          <a:xfrm>
            <a:off x="900113" y="5300663"/>
            <a:ext cx="3398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dirty="0">
                <a:solidFill>
                  <a:srgbClr val="A50021"/>
                </a:solidFill>
              </a:rPr>
              <a:t>找另一个散列函数？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8149"/>
                                        </p:tgtEl>
                                        <p:attrNameLst>
                                          <p:attrName>style.visibility</p:attrName>
                                        </p:attrNameLst>
                                      </p:cBhvr>
                                      <p:to>
                                        <p:strVal val="visible"/>
                                      </p:to>
                                    </p:set>
                                    <p:animEffect transition="in" filter="wipe(down)">
                                      <p:cBhvr>
                                        <p:cTn id="7" dur="500"/>
                                        <p:tgtEl>
                                          <p:spTgt spid="388149"/>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88148"/>
                                        </p:tgtEl>
                                        <p:attrNameLst>
                                          <p:attrName>style.visibility</p:attrName>
                                        </p:attrNameLst>
                                      </p:cBhvr>
                                      <p:to>
                                        <p:strVal val="visible"/>
                                      </p:to>
                                    </p:set>
                                    <p:animEffect transition="in" filter="wipe(down)">
                                      <p:cBhvr>
                                        <p:cTn id="11" dur="500"/>
                                        <p:tgtEl>
                                          <p:spTgt spid="3881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88150"/>
                                        </p:tgtEl>
                                        <p:attrNameLst>
                                          <p:attrName>style.visibility</p:attrName>
                                        </p:attrNameLst>
                                      </p:cBhvr>
                                      <p:to>
                                        <p:strVal val="visible"/>
                                      </p:to>
                                    </p:set>
                                    <p:anim calcmode="lin" valueType="num">
                                      <p:cBhvr additive="base">
                                        <p:cTn id="16" dur="500" fill="hold"/>
                                        <p:tgtEl>
                                          <p:spTgt spid="388150"/>
                                        </p:tgtEl>
                                        <p:attrNameLst>
                                          <p:attrName>ppt_x</p:attrName>
                                        </p:attrNameLst>
                                      </p:cBhvr>
                                      <p:tavLst>
                                        <p:tav tm="0">
                                          <p:val>
                                            <p:strVal val="#ppt_x"/>
                                          </p:val>
                                        </p:tav>
                                        <p:tav tm="100000">
                                          <p:val>
                                            <p:strVal val="#ppt_x"/>
                                          </p:val>
                                        </p:tav>
                                      </p:tavLst>
                                    </p:anim>
                                    <p:anim calcmode="lin" valueType="num">
                                      <p:cBhvr additive="base">
                                        <p:cTn id="17" dur="500" fill="hold"/>
                                        <p:tgtEl>
                                          <p:spTgt spid="388150"/>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88151"/>
                                        </p:tgtEl>
                                        <p:attrNameLst>
                                          <p:attrName>style.visibility</p:attrName>
                                        </p:attrNameLst>
                                      </p:cBhvr>
                                      <p:to>
                                        <p:strVal val="visible"/>
                                      </p:to>
                                    </p:set>
                                    <p:anim calcmode="lin" valueType="num">
                                      <p:cBhvr additive="base">
                                        <p:cTn id="22" dur="500" fill="hold"/>
                                        <p:tgtEl>
                                          <p:spTgt spid="388151"/>
                                        </p:tgtEl>
                                        <p:attrNameLst>
                                          <p:attrName>ppt_x</p:attrName>
                                        </p:attrNameLst>
                                      </p:cBhvr>
                                      <p:tavLst>
                                        <p:tav tm="0">
                                          <p:val>
                                            <p:strVal val="#ppt_x"/>
                                          </p:val>
                                        </p:tav>
                                        <p:tav tm="100000">
                                          <p:val>
                                            <p:strVal val="#ppt_x"/>
                                          </p:val>
                                        </p:tav>
                                      </p:tavLst>
                                    </p:anim>
                                    <p:anim calcmode="lin" valueType="num">
                                      <p:cBhvr additive="base">
                                        <p:cTn id="23" dur="500" fill="hold"/>
                                        <p:tgtEl>
                                          <p:spTgt spid="388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49" grpId="0" autoUpdateAnimBg="0"/>
      <p:bldP spid="388150" grpId="0" autoUpdateAnimBg="0"/>
      <p:bldP spid="38815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zh-CN" altLang="en-US"/>
              <a:t>顺序查找的时间性能分析</a:t>
            </a:r>
          </a:p>
        </p:txBody>
      </p:sp>
      <p:sp>
        <p:nvSpPr>
          <p:cNvPr id="5127" name="Rectangle 3"/>
          <p:cNvSpPr>
            <a:spLocks noGrp="1" noChangeArrowheads="1"/>
          </p:cNvSpPr>
          <p:nvPr>
            <p:ph idx="1"/>
          </p:nvPr>
        </p:nvSpPr>
        <p:spPr/>
        <p:txBody>
          <a:bodyPr/>
          <a:lstStyle/>
          <a:p>
            <a:pPr eaLnBrk="1" hangingPunct="1"/>
            <a:r>
              <a:rPr kumimoji="1" lang="zh-CN" altLang="en-US" dirty="0"/>
              <a:t>在</a:t>
            </a:r>
            <a:r>
              <a:rPr kumimoji="1" lang="zh-CN" altLang="en-US" dirty="0">
                <a:solidFill>
                  <a:srgbClr val="0000FF"/>
                </a:solidFill>
              </a:rPr>
              <a:t>等概率</a:t>
            </a:r>
            <a:r>
              <a:rPr kumimoji="1" lang="zh-CN" altLang="en-US" dirty="0"/>
              <a:t>查找的情况下</a:t>
            </a:r>
            <a:r>
              <a:rPr kumimoji="1" lang="en-US" altLang="zh-CN" dirty="0"/>
              <a:t>, </a:t>
            </a:r>
            <a:r>
              <a:rPr kumimoji="1" lang="zh-CN" altLang="en-US" dirty="0"/>
              <a:t>元素成功时的</a:t>
            </a:r>
            <a:r>
              <a:rPr kumimoji="1" lang="zh-CN" altLang="en-US" dirty="0">
                <a:solidFill>
                  <a:srgbClr val="0000FF"/>
                </a:solidFill>
              </a:rPr>
              <a:t>查找概率</a:t>
            </a:r>
            <a:r>
              <a:rPr kumimoji="1" lang="zh-CN" altLang="en-US" dirty="0"/>
              <a:t>为：</a:t>
            </a:r>
            <a:r>
              <a:rPr kumimoji="1" lang="en-US" altLang="zh-CN" dirty="0"/>
              <a:t>1/n</a:t>
            </a:r>
            <a:endParaRPr kumimoji="1" lang="zh-CN" altLang="en-US" dirty="0"/>
          </a:p>
          <a:p>
            <a:r>
              <a:rPr lang="zh-CN" altLang="en-US" dirty="0"/>
              <a:t>设查找第 </a:t>
            </a:r>
            <a:r>
              <a:rPr lang="en-US" altLang="zh-CN" dirty="0" err="1"/>
              <a:t>i</a:t>
            </a:r>
            <a:r>
              <a:rPr lang="en-US" altLang="zh-CN" dirty="0"/>
              <a:t> </a:t>
            </a:r>
            <a:r>
              <a:rPr lang="zh-CN" altLang="en-US" dirty="0"/>
              <a:t>个元素的概率为 </a:t>
            </a:r>
            <a:r>
              <a:rPr lang="en-US" altLang="zh-CN" i="1" dirty="0">
                <a:solidFill>
                  <a:schemeClr val="tx2"/>
                </a:solidFill>
                <a:latin typeface="Times New Roman" panose="02020603050405020304" pitchFamily="18" charset="0"/>
              </a:rPr>
              <a:t>p</a:t>
            </a:r>
            <a:r>
              <a:rPr lang="en-US" altLang="zh-CN" i="1" baseline="-25000" dirty="0">
                <a:solidFill>
                  <a:schemeClr val="tx2"/>
                </a:solidFill>
                <a:latin typeface="Times New Roman" panose="02020603050405020304" pitchFamily="18" charset="0"/>
              </a:rPr>
              <a:t>i</a:t>
            </a:r>
            <a:r>
              <a:rPr lang="zh-CN" altLang="en-US" dirty="0"/>
              <a:t>，查找到第 </a:t>
            </a:r>
            <a:r>
              <a:rPr lang="en-US" altLang="zh-CN" dirty="0" err="1"/>
              <a:t>i</a:t>
            </a:r>
            <a:r>
              <a:rPr lang="en-US" altLang="zh-CN" dirty="0"/>
              <a:t> </a:t>
            </a:r>
            <a:r>
              <a:rPr lang="zh-CN" altLang="en-US" dirty="0"/>
              <a:t>个元素所需比较次数为 </a:t>
            </a:r>
            <a:r>
              <a:rPr lang="en-US" altLang="zh-CN" i="1" dirty="0">
                <a:solidFill>
                  <a:schemeClr val="tx2"/>
                </a:solidFill>
                <a:latin typeface="Times New Roman" panose="02020603050405020304" pitchFamily="18" charset="0"/>
              </a:rPr>
              <a:t>c</a:t>
            </a:r>
            <a:r>
              <a:rPr lang="en-US" altLang="zh-CN" i="1" baseline="-25000" dirty="0">
                <a:solidFill>
                  <a:schemeClr val="tx2"/>
                </a:solidFill>
                <a:latin typeface="Times New Roman" panose="02020603050405020304" pitchFamily="18" charset="0"/>
              </a:rPr>
              <a:t>i</a:t>
            </a:r>
            <a:r>
              <a:rPr lang="zh-CN" altLang="en-US" dirty="0"/>
              <a:t>，则查找成功的平均查找长度为</a:t>
            </a:r>
            <a:r>
              <a:rPr lang="en-US" altLang="zh-CN" dirty="0"/>
              <a:t>:</a:t>
            </a:r>
          </a:p>
          <a:p>
            <a:pPr eaLnBrk="1" hangingPunct="1"/>
            <a:endParaRPr kumimoji="1" lang="en-US" altLang="zh-CN" dirty="0">
              <a:solidFill>
                <a:srgbClr val="660033"/>
              </a:solidFill>
            </a:endParaRPr>
          </a:p>
          <a:p>
            <a:pPr eaLnBrk="1" hangingPunct="1"/>
            <a:endParaRPr lang="en-US" altLang="zh-CN" dirty="0">
              <a:solidFill>
                <a:srgbClr val="660033"/>
              </a:solidFill>
            </a:endParaRPr>
          </a:p>
          <a:p>
            <a:pPr eaLnBrk="1" hangingPunct="1"/>
            <a:endParaRPr kumimoji="1" lang="en-US" altLang="zh-CN" dirty="0">
              <a:solidFill>
                <a:srgbClr val="660033"/>
              </a:solidFill>
            </a:endParaRPr>
          </a:p>
        </p:txBody>
      </p:sp>
      <p:sp>
        <p:nvSpPr>
          <p:cNvPr id="9" name="灯片编号占位符 5"/>
          <p:cNvSpPr>
            <a:spLocks noGrp="1"/>
          </p:cNvSpPr>
          <p:nvPr>
            <p:ph type="sldNum" sz="quarter" idx="11"/>
          </p:nvPr>
        </p:nvSpPr>
        <p:spPr/>
        <p:txBody>
          <a:bodyPr/>
          <a:lstStyle/>
          <a:p>
            <a:pPr>
              <a:defRPr/>
            </a:pPr>
            <a:fld id="{C32C2789-FEDD-4581-B764-F9D2204ADC6B}" type="slidenum">
              <a:rPr lang="en-US" altLang="zh-CN"/>
              <a:pPr>
                <a:defRPr/>
              </a:pPr>
              <a:t>16</a:t>
            </a:fld>
            <a:endParaRPr lang="en-US" altLang="zh-CN"/>
          </a:p>
        </p:txBody>
      </p:sp>
      <p:sp>
        <p:nvSpPr>
          <p:cNvPr id="8" name="矩形 7"/>
          <p:cNvSpPr/>
          <p:nvPr/>
        </p:nvSpPr>
        <p:spPr>
          <a:xfrm>
            <a:off x="327362" y="4114538"/>
            <a:ext cx="8286808" cy="523220"/>
          </a:xfrm>
          <a:prstGeom prst="rect">
            <a:avLst/>
          </a:prstGeom>
        </p:spPr>
        <p:txBody>
          <a:bodyPr wrap="square">
            <a:spAutoFit/>
          </a:bodyPr>
          <a:lstStyle/>
          <a:p>
            <a:pPr marL="342900" indent="-342900">
              <a:spcBef>
                <a:spcPct val="20000"/>
              </a:spcBef>
              <a:buClr>
                <a:srgbClr val="6600CC"/>
              </a:buClr>
              <a:buFontTx/>
              <a:buChar char="•"/>
            </a:pPr>
            <a:r>
              <a:rPr kumimoji="0" lang="zh-CN" altLang="en-US" kern="0" dirty="0">
                <a:solidFill>
                  <a:srgbClr val="000099"/>
                </a:solidFill>
                <a:ea typeface="仿宋_GB2312"/>
              </a:rPr>
              <a:t>在顺序查找并设置“监视哨”情形，</a:t>
            </a:r>
            <a:r>
              <a:rPr kumimoji="0" lang="en-US" altLang="zh-CN" i="1" kern="0" dirty="0">
                <a:solidFill>
                  <a:srgbClr val="CC0000"/>
                </a:solidFill>
                <a:ea typeface="仿宋_GB2312"/>
              </a:rPr>
              <a:t>c</a:t>
            </a:r>
            <a:r>
              <a:rPr kumimoji="0" lang="en-US" altLang="zh-CN" i="1" kern="0" baseline="-25000" dirty="0">
                <a:solidFill>
                  <a:srgbClr val="CC0000"/>
                </a:solidFill>
                <a:ea typeface="仿宋_GB2312"/>
              </a:rPr>
              <a:t>i</a:t>
            </a:r>
            <a:r>
              <a:rPr kumimoji="0" lang="en-US" altLang="zh-CN" kern="0" dirty="0">
                <a:solidFill>
                  <a:srgbClr val="CC0000"/>
                </a:solidFill>
                <a:ea typeface="仿宋_GB2312"/>
              </a:rPr>
              <a:t> = </a:t>
            </a:r>
            <a:r>
              <a:rPr kumimoji="0" lang="en-US" altLang="zh-CN" i="1" kern="0" dirty="0">
                <a:solidFill>
                  <a:srgbClr val="CC0000"/>
                </a:solidFill>
                <a:ea typeface="仿宋_GB2312"/>
              </a:rPr>
              <a:t>i</a:t>
            </a:r>
            <a:r>
              <a:rPr kumimoji="0" lang="en-US" altLang="zh-CN" kern="0" dirty="0">
                <a:solidFill>
                  <a:srgbClr val="CC0000"/>
                </a:solidFill>
                <a:ea typeface="仿宋_GB2312"/>
              </a:rPr>
              <a:t>+1</a:t>
            </a:r>
          </a:p>
        </p:txBody>
      </p:sp>
      <p:graphicFrame>
        <p:nvGraphicFramePr>
          <p:cNvPr id="10" name="Object 3"/>
          <p:cNvGraphicFramePr>
            <a:graphicFrameLocks noChangeAspect="1"/>
          </p:cNvGraphicFramePr>
          <p:nvPr>
            <p:extLst>
              <p:ext uri="{D42A27DB-BD31-4B8C-83A1-F6EECF244321}">
                <p14:modId xmlns:p14="http://schemas.microsoft.com/office/powerpoint/2010/main" val="2156697615"/>
              </p:ext>
            </p:extLst>
          </p:nvPr>
        </p:nvGraphicFramePr>
        <p:xfrm>
          <a:off x="1082247" y="3013132"/>
          <a:ext cx="5076825" cy="1042988"/>
        </p:xfrm>
        <a:graphic>
          <a:graphicData uri="http://schemas.openxmlformats.org/presentationml/2006/ole">
            <mc:AlternateContent xmlns:mc="http://schemas.openxmlformats.org/markup-compatibility/2006">
              <mc:Choice xmlns:v="urn:schemas-microsoft-com:vml" Requires="v">
                <p:oleObj spid="_x0000_s5740" name="公式" r:id="rId3" imgW="2152719" imgH="419161" progId="Equation.3">
                  <p:embed/>
                </p:oleObj>
              </mc:Choice>
              <mc:Fallback>
                <p:oleObj name="公式" r:id="rId3" imgW="2152719" imgH="41916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247" y="3013132"/>
                        <a:ext cx="5076825"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786638130"/>
              </p:ext>
            </p:extLst>
          </p:nvPr>
        </p:nvGraphicFramePr>
        <p:xfrm>
          <a:off x="1082247" y="4754595"/>
          <a:ext cx="6777038" cy="1066800"/>
        </p:xfrm>
        <a:graphic>
          <a:graphicData uri="http://schemas.openxmlformats.org/presentationml/2006/ole">
            <mc:AlternateContent xmlns:mc="http://schemas.openxmlformats.org/markup-compatibility/2006">
              <mc:Choice xmlns:v="urn:schemas-microsoft-com:vml" Requires="v">
                <p:oleObj spid="_x0000_s5741" name="公式" r:id="rId5" imgW="2657579" imgH="419161" progId="Equation.3">
                  <p:embed/>
                </p:oleObj>
              </mc:Choice>
              <mc:Fallback>
                <p:oleObj name="公式" r:id="rId5" imgW="2657579" imgH="41916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247" y="4754595"/>
                        <a:ext cx="67770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zh-CN" altLang="en-US" dirty="0"/>
              <a:t>什么是散列函数</a:t>
            </a:r>
          </a:p>
        </p:txBody>
      </p:sp>
      <p:sp>
        <p:nvSpPr>
          <p:cNvPr id="123908" name="Rectangle 3"/>
          <p:cNvSpPr>
            <a:spLocks noGrp="1" noChangeArrowheads="1"/>
          </p:cNvSpPr>
          <p:nvPr>
            <p:ph idx="1"/>
          </p:nvPr>
        </p:nvSpPr>
        <p:spPr/>
        <p:txBody>
          <a:bodyPr/>
          <a:lstStyle/>
          <a:p>
            <a:pPr eaLnBrk="1" hangingPunct="1"/>
            <a:r>
              <a:rPr lang="en-US" altLang="zh-CN" dirty="0"/>
              <a:t>1)  </a:t>
            </a:r>
            <a:r>
              <a:rPr lang="zh-CN" altLang="en-US" dirty="0">
                <a:solidFill>
                  <a:srgbClr val="FF0000"/>
                </a:solidFill>
              </a:rPr>
              <a:t>散列函数是一个映象</a:t>
            </a:r>
            <a:r>
              <a:rPr lang="en-US" altLang="zh-CN" dirty="0"/>
              <a:t>, </a:t>
            </a:r>
            <a:r>
              <a:rPr lang="zh-CN" altLang="en-US" dirty="0"/>
              <a:t>即：</a:t>
            </a:r>
          </a:p>
          <a:p>
            <a:pPr lvl="1" eaLnBrk="1" hangingPunct="1"/>
            <a:r>
              <a:rPr lang="zh-CN" altLang="en-US" dirty="0"/>
              <a:t>将关键字的集合映射到某个地址集合上；</a:t>
            </a:r>
          </a:p>
          <a:p>
            <a:pPr eaLnBrk="1" hangingPunct="1"/>
            <a:r>
              <a:rPr lang="en-US" altLang="zh-CN" dirty="0"/>
              <a:t>2) </a:t>
            </a:r>
            <a:r>
              <a:rPr lang="zh-CN" altLang="en-US" dirty="0"/>
              <a:t>散列函数是一个压缩映象</a:t>
            </a:r>
            <a:r>
              <a:rPr lang="en-US" altLang="zh-CN" dirty="0"/>
              <a:t>, </a:t>
            </a:r>
            <a:r>
              <a:rPr lang="zh-CN" altLang="en-US" dirty="0"/>
              <a:t>因此一般情况下</a:t>
            </a:r>
            <a:r>
              <a:rPr lang="en-US" altLang="zh-CN" dirty="0"/>
              <a:t>, </a:t>
            </a:r>
            <a:r>
              <a:rPr lang="zh-CN" altLang="en-US" dirty="0"/>
              <a:t>很容易</a:t>
            </a:r>
            <a:r>
              <a:rPr lang="zh-CN" altLang="en-US" dirty="0">
                <a:solidFill>
                  <a:srgbClr val="FF0000"/>
                </a:solidFill>
              </a:rPr>
              <a:t>产生“冲突”现象</a:t>
            </a:r>
            <a:r>
              <a:rPr lang="en-US" altLang="zh-CN" dirty="0"/>
              <a:t>, </a:t>
            </a:r>
            <a:r>
              <a:rPr lang="zh-CN" altLang="en-US" dirty="0"/>
              <a:t>即：</a:t>
            </a:r>
          </a:p>
          <a:p>
            <a:pPr lvl="1" eaLnBrk="1" hangingPunct="1"/>
            <a:r>
              <a:rPr lang="en-US" altLang="zh-CN" dirty="0"/>
              <a:t>key1&lt; &gt; key2, </a:t>
            </a:r>
            <a:r>
              <a:rPr lang="zh-CN" altLang="en-US" dirty="0"/>
              <a:t>而  </a:t>
            </a:r>
            <a:r>
              <a:rPr lang="en-US" altLang="zh-CN" i="1" dirty="0"/>
              <a:t>H</a:t>
            </a:r>
            <a:r>
              <a:rPr lang="en-US" altLang="zh-CN" dirty="0"/>
              <a:t>(key1) = </a:t>
            </a:r>
            <a:r>
              <a:rPr lang="en-US" altLang="zh-CN" i="1" dirty="0"/>
              <a:t>H</a:t>
            </a:r>
            <a:r>
              <a:rPr lang="en-US" altLang="zh-CN" dirty="0"/>
              <a:t>(key2)</a:t>
            </a:r>
            <a:r>
              <a:rPr lang="zh-CN" altLang="en-US" dirty="0"/>
              <a:t>。</a:t>
            </a:r>
          </a:p>
          <a:p>
            <a:pPr eaLnBrk="1" hangingPunct="1"/>
            <a:r>
              <a:rPr lang="zh-CN" altLang="en-US" dirty="0"/>
              <a:t> </a:t>
            </a:r>
            <a:r>
              <a:rPr lang="en-US" altLang="zh-CN" dirty="0"/>
              <a:t>3) </a:t>
            </a:r>
            <a:r>
              <a:rPr lang="zh-CN" altLang="en-US" dirty="0"/>
              <a:t>需要找到一种“</a:t>
            </a:r>
            <a:r>
              <a:rPr lang="zh-CN" altLang="en-US" dirty="0">
                <a:solidFill>
                  <a:srgbClr val="FF0000"/>
                </a:solidFill>
              </a:rPr>
              <a:t>处理冲突</a:t>
            </a:r>
            <a:r>
              <a:rPr lang="zh-CN" altLang="en-US" dirty="0"/>
              <a:t>” 的方法</a:t>
            </a:r>
          </a:p>
        </p:txBody>
      </p:sp>
      <p:sp>
        <p:nvSpPr>
          <p:cNvPr id="6" name="灯片编号占位符 5"/>
          <p:cNvSpPr>
            <a:spLocks noGrp="1"/>
          </p:cNvSpPr>
          <p:nvPr>
            <p:ph type="sldNum" sz="quarter" idx="11"/>
          </p:nvPr>
        </p:nvSpPr>
        <p:spPr/>
        <p:txBody>
          <a:bodyPr/>
          <a:lstStyle/>
          <a:p>
            <a:pPr>
              <a:defRPr/>
            </a:pPr>
            <a:fld id="{F6CF28AC-175A-4269-983E-ACD071DA7A9F}" type="slidenum">
              <a:rPr lang="en-US" altLang="zh-CN"/>
              <a:pPr>
                <a:defRPr/>
              </a:pPr>
              <a:t>160</a:t>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zh-CN" altLang="en-US" dirty="0"/>
              <a:t>什么是散列表</a:t>
            </a:r>
          </a:p>
        </p:txBody>
      </p:sp>
      <p:sp>
        <p:nvSpPr>
          <p:cNvPr id="124932" name="Rectangle 3"/>
          <p:cNvSpPr>
            <a:spLocks noGrp="1" noChangeArrowheads="1"/>
          </p:cNvSpPr>
          <p:nvPr>
            <p:ph idx="1"/>
          </p:nvPr>
        </p:nvSpPr>
        <p:spPr/>
        <p:txBody>
          <a:bodyPr/>
          <a:lstStyle/>
          <a:p>
            <a:pPr eaLnBrk="1" hangingPunct="1"/>
            <a:r>
              <a:rPr lang="zh-CN" altLang="en-US" dirty="0">
                <a:solidFill>
                  <a:srgbClr val="FF0000"/>
                </a:solidFill>
              </a:rPr>
              <a:t>散列表：</a:t>
            </a:r>
            <a:r>
              <a:rPr lang="zh-CN" altLang="en-US" dirty="0"/>
              <a:t>根据设定的散列函数 </a:t>
            </a:r>
            <a:r>
              <a:rPr lang="en-US" altLang="zh-CN" dirty="0"/>
              <a:t>H(key) </a:t>
            </a:r>
            <a:r>
              <a:rPr lang="zh-CN" altLang="en-US" dirty="0"/>
              <a:t>和所选中的处理冲突的方法</a:t>
            </a:r>
            <a:r>
              <a:rPr lang="en-US" altLang="zh-CN" dirty="0"/>
              <a:t>, </a:t>
            </a:r>
            <a:r>
              <a:rPr lang="zh-CN" altLang="en-US" dirty="0"/>
              <a:t>将一组关键字映象到一个有限的、地址连续的地址集 </a:t>
            </a:r>
            <a:r>
              <a:rPr lang="en-US" altLang="zh-CN" dirty="0"/>
              <a:t>(</a:t>
            </a:r>
            <a:r>
              <a:rPr lang="zh-CN" altLang="en-US" dirty="0"/>
              <a:t>区间</a:t>
            </a:r>
            <a:r>
              <a:rPr lang="en-US" altLang="zh-CN" dirty="0"/>
              <a:t>) </a:t>
            </a:r>
            <a:r>
              <a:rPr lang="zh-CN" altLang="en-US" dirty="0"/>
              <a:t>上</a:t>
            </a:r>
            <a:r>
              <a:rPr lang="en-US" altLang="zh-CN" dirty="0"/>
              <a:t>, </a:t>
            </a:r>
            <a:r>
              <a:rPr lang="zh-CN" altLang="en-US" dirty="0"/>
              <a:t>并以关键字在地址集中的“象”作为相应记录在表中的存储位置</a:t>
            </a:r>
            <a:r>
              <a:rPr lang="en-US" altLang="zh-CN" dirty="0"/>
              <a:t>, </a:t>
            </a:r>
            <a:r>
              <a:rPr lang="zh-CN" altLang="en-US" dirty="0"/>
              <a:t>如此构造所得的查找表称之为“</a:t>
            </a:r>
            <a:r>
              <a:rPr lang="zh-CN" altLang="en-US" dirty="0">
                <a:solidFill>
                  <a:srgbClr val="FF0000"/>
                </a:solidFill>
              </a:rPr>
              <a:t>散列表</a:t>
            </a:r>
            <a:r>
              <a:rPr lang="zh-CN" altLang="en-US" dirty="0"/>
              <a:t>”。</a:t>
            </a:r>
          </a:p>
          <a:p>
            <a:pPr eaLnBrk="1" hangingPunct="1"/>
            <a:r>
              <a:rPr lang="zh-CN" altLang="en-US" dirty="0"/>
              <a:t>问题：</a:t>
            </a:r>
          </a:p>
          <a:p>
            <a:pPr lvl="1" eaLnBrk="1" hangingPunct="1"/>
            <a:r>
              <a:rPr lang="zh-CN" altLang="en-US" dirty="0"/>
              <a:t>（</a:t>
            </a:r>
            <a:r>
              <a:rPr lang="en-US" altLang="zh-CN" dirty="0"/>
              <a:t>1</a:t>
            </a:r>
            <a:r>
              <a:rPr lang="zh-CN" altLang="en-US" dirty="0"/>
              <a:t>）构造散列函数</a:t>
            </a:r>
          </a:p>
          <a:p>
            <a:pPr lvl="1" eaLnBrk="1" hangingPunct="1"/>
            <a:r>
              <a:rPr lang="zh-CN" altLang="en-US" dirty="0"/>
              <a:t>（</a:t>
            </a:r>
            <a:r>
              <a:rPr lang="en-US" altLang="zh-CN" dirty="0"/>
              <a:t>2</a:t>
            </a:r>
            <a:r>
              <a:rPr lang="zh-CN" altLang="en-US" dirty="0"/>
              <a:t>）解决冲突方法</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E55B24BF-AB51-4DA9-BFB9-965A6FBE0085}" type="slidenum">
              <a:rPr lang="en-US" altLang="zh-CN"/>
              <a:pPr>
                <a:defRPr/>
              </a:pPr>
              <a:t>161</a:t>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kumimoji="1" lang="en-US" altLang="zh-CN" dirty="0">
                <a:solidFill>
                  <a:srgbClr val="A50021"/>
                </a:solidFill>
                <a:effectLst/>
              </a:rPr>
              <a:t>7.6.2 </a:t>
            </a:r>
            <a:r>
              <a:rPr kumimoji="1" lang="zh-CN" altLang="en-US" dirty="0">
                <a:solidFill>
                  <a:srgbClr val="A50021"/>
                </a:solidFill>
                <a:effectLst/>
              </a:rPr>
              <a:t>构造散列函数的方法</a:t>
            </a:r>
          </a:p>
        </p:txBody>
      </p:sp>
      <p:sp>
        <p:nvSpPr>
          <p:cNvPr id="125956" name="Rectangle 3"/>
          <p:cNvSpPr>
            <a:spLocks noGrp="1" noChangeArrowheads="1"/>
          </p:cNvSpPr>
          <p:nvPr>
            <p:ph idx="1"/>
          </p:nvPr>
        </p:nvSpPr>
        <p:spPr/>
        <p:txBody>
          <a:bodyPr/>
          <a:lstStyle/>
          <a:p>
            <a:pPr eaLnBrk="1" hangingPunct="1"/>
            <a:r>
              <a:rPr lang="en-US" altLang="zh-CN" dirty="0"/>
              <a:t> </a:t>
            </a:r>
            <a:r>
              <a:rPr lang="zh-CN" altLang="en-US" dirty="0"/>
              <a:t>对数字的关键字可有下列构造方法：</a:t>
            </a:r>
          </a:p>
          <a:p>
            <a:pPr lvl="1" eaLnBrk="1" hangingPunct="1"/>
            <a:r>
              <a:rPr lang="en-US" altLang="zh-CN" dirty="0"/>
              <a:t>1. </a:t>
            </a:r>
            <a:r>
              <a:rPr lang="zh-CN" altLang="en-US" dirty="0"/>
              <a:t>直接定址法</a:t>
            </a:r>
          </a:p>
          <a:p>
            <a:pPr lvl="1" eaLnBrk="1" hangingPunct="1"/>
            <a:r>
              <a:rPr lang="en-US" altLang="zh-CN" dirty="0"/>
              <a:t>2. </a:t>
            </a:r>
            <a:r>
              <a:rPr lang="zh-CN" altLang="en-US" dirty="0"/>
              <a:t>数字分析法</a:t>
            </a:r>
          </a:p>
          <a:p>
            <a:pPr lvl="1" eaLnBrk="1" hangingPunct="1"/>
            <a:r>
              <a:rPr lang="en-US" altLang="zh-CN" dirty="0"/>
              <a:t>3. </a:t>
            </a:r>
            <a:r>
              <a:rPr lang="zh-CN" altLang="en-US" dirty="0"/>
              <a:t>平方取中法</a:t>
            </a:r>
          </a:p>
          <a:p>
            <a:pPr lvl="1" eaLnBrk="1" hangingPunct="1"/>
            <a:r>
              <a:rPr lang="en-US" altLang="zh-CN" dirty="0"/>
              <a:t>4. </a:t>
            </a:r>
            <a:r>
              <a:rPr lang="zh-CN" altLang="en-US" dirty="0"/>
              <a:t>折叠法</a:t>
            </a:r>
          </a:p>
          <a:p>
            <a:pPr lvl="1" eaLnBrk="1" hangingPunct="1"/>
            <a:r>
              <a:rPr lang="en-US" altLang="zh-CN" dirty="0"/>
              <a:t>5. </a:t>
            </a:r>
            <a:r>
              <a:rPr lang="zh-CN" altLang="en-US" dirty="0"/>
              <a:t>除留余数法</a:t>
            </a:r>
          </a:p>
          <a:p>
            <a:pPr lvl="1" eaLnBrk="1" hangingPunct="1"/>
            <a:r>
              <a:rPr lang="en-US" altLang="zh-CN" dirty="0"/>
              <a:t>6. </a:t>
            </a:r>
            <a:r>
              <a:rPr lang="zh-CN" altLang="en-US" dirty="0"/>
              <a:t>随机数法</a:t>
            </a:r>
          </a:p>
          <a:p>
            <a:pPr eaLnBrk="1" hangingPunct="1"/>
            <a:endParaRPr lang="zh-CN" altLang="en-US" dirty="0"/>
          </a:p>
        </p:txBody>
      </p:sp>
      <p:sp>
        <p:nvSpPr>
          <p:cNvPr id="16" name="灯片编号占位符 5"/>
          <p:cNvSpPr>
            <a:spLocks noGrp="1"/>
          </p:cNvSpPr>
          <p:nvPr>
            <p:ph type="sldNum" sz="quarter" idx="11"/>
          </p:nvPr>
        </p:nvSpPr>
        <p:spPr/>
        <p:txBody>
          <a:bodyPr/>
          <a:lstStyle/>
          <a:p>
            <a:pPr>
              <a:defRPr/>
            </a:pPr>
            <a:fld id="{4E4206D4-BA9C-4D2A-98A3-0172598BADEF}" type="slidenum">
              <a:rPr lang="en-US" altLang="zh-CN"/>
              <a:pPr>
                <a:defRPr/>
              </a:pPr>
              <a:t>162</a:t>
            </a:fld>
            <a:endParaRPr lang="en-US" altLang="zh-CN"/>
          </a:p>
        </p:txBody>
      </p:sp>
      <p:sp>
        <p:nvSpPr>
          <p:cNvPr id="391173" name="Rectangle 5"/>
          <p:cNvSpPr>
            <a:spLocks noChangeArrowheads="1"/>
          </p:cNvSpPr>
          <p:nvPr/>
        </p:nvSpPr>
        <p:spPr bwMode="auto">
          <a:xfrm>
            <a:off x="3733800" y="1700213"/>
            <a:ext cx="5218113" cy="1809750"/>
          </a:xfrm>
          <a:prstGeom prst="rect">
            <a:avLst/>
          </a:prstGeom>
          <a:solidFill>
            <a:schemeClr val="bg1"/>
          </a:solidFill>
          <a:ln w="9525" algn="ctr">
            <a:solidFill>
              <a:srgbClr val="6600CC"/>
            </a:solidFill>
            <a:miter lim="800000"/>
            <a:headEnd/>
            <a:tailEnd/>
          </a:ln>
        </p:spPr>
        <p:txBody>
          <a:bodyPr wrap="none">
            <a:spAutoFit/>
          </a:bodyPr>
          <a:lstStyle/>
          <a:p>
            <a:r>
              <a:rPr lang="en-US" altLang="zh-CN" dirty="0"/>
              <a:t>H(key)</a:t>
            </a:r>
            <a:r>
              <a:rPr lang="zh-CN" altLang="en-US" dirty="0"/>
              <a:t>为关键字的线性函数</a:t>
            </a:r>
          </a:p>
          <a:p>
            <a:r>
              <a:rPr lang="en-US" altLang="zh-CN" dirty="0"/>
              <a:t>H(key) </a:t>
            </a:r>
            <a:r>
              <a:rPr lang="en-US" altLang="zh-CN"/>
              <a:t>= a×key </a:t>
            </a:r>
            <a:r>
              <a:rPr lang="en-US" altLang="zh-CN" dirty="0"/>
              <a:t>+ b</a:t>
            </a:r>
          </a:p>
          <a:p>
            <a:r>
              <a:rPr lang="zh-CN" altLang="en-US" dirty="0">
                <a:solidFill>
                  <a:srgbClr val="A50021"/>
                </a:solidFill>
              </a:rPr>
              <a:t>仅适合于：</a:t>
            </a:r>
          </a:p>
          <a:p>
            <a:r>
              <a:rPr lang="zh-CN" altLang="en-US" dirty="0">
                <a:solidFill>
                  <a:srgbClr val="A50021"/>
                </a:solidFill>
              </a:rPr>
              <a:t>地址集合大小 </a:t>
            </a:r>
            <a:r>
              <a:rPr lang="en-US" altLang="zh-CN" dirty="0">
                <a:solidFill>
                  <a:srgbClr val="A50021"/>
                </a:solidFill>
              </a:rPr>
              <a:t>= </a:t>
            </a:r>
            <a:r>
              <a:rPr lang="zh-CN" altLang="en-US" dirty="0">
                <a:solidFill>
                  <a:srgbClr val="A50021"/>
                </a:solidFill>
              </a:rPr>
              <a:t>关键字集合大小</a:t>
            </a:r>
          </a:p>
        </p:txBody>
      </p:sp>
      <p:sp>
        <p:nvSpPr>
          <p:cNvPr id="391174" name="AutoShape 6"/>
          <p:cNvSpPr>
            <a:spLocks noChangeArrowheads="1"/>
          </p:cNvSpPr>
          <p:nvPr/>
        </p:nvSpPr>
        <p:spPr bwMode="auto">
          <a:xfrm>
            <a:off x="3230563" y="1916113"/>
            <a:ext cx="503237" cy="217487"/>
          </a:xfrm>
          <a:prstGeom prst="rightArrow">
            <a:avLst>
              <a:gd name="adj1" fmla="val 50000"/>
              <a:gd name="adj2" fmla="val 57847"/>
            </a:avLst>
          </a:prstGeom>
          <a:solidFill>
            <a:schemeClr val="accent1">
              <a:lumMod val="20000"/>
              <a:lumOff val="80000"/>
            </a:schemeClr>
          </a:solidFill>
          <a:ln w="9525" algn="ctr">
            <a:solidFill>
              <a:schemeClr val="hlink"/>
            </a:solidFill>
            <a:miter lim="800000"/>
            <a:headEnd/>
            <a:tailEnd/>
          </a:ln>
        </p:spPr>
        <p:txBody>
          <a:bodyPr wrap="none" anchor="ctr">
            <a:spAutoFit/>
          </a:bodyPr>
          <a:lstStyle/>
          <a:p>
            <a:endParaRPr lang="zh-CN" altLang="en-US"/>
          </a:p>
        </p:txBody>
      </p:sp>
      <p:sp>
        <p:nvSpPr>
          <p:cNvPr id="391176" name="AutoShape 8"/>
          <p:cNvSpPr>
            <a:spLocks noChangeArrowheads="1"/>
          </p:cNvSpPr>
          <p:nvPr/>
        </p:nvSpPr>
        <p:spPr bwMode="auto">
          <a:xfrm>
            <a:off x="3230563" y="3933825"/>
            <a:ext cx="503237" cy="217488"/>
          </a:xfrm>
          <a:prstGeom prst="rightArrow">
            <a:avLst>
              <a:gd name="adj1" fmla="val 50000"/>
              <a:gd name="adj2" fmla="val 57847"/>
            </a:avLst>
          </a:prstGeom>
          <a:solidFill>
            <a:schemeClr val="accent1">
              <a:lumMod val="20000"/>
              <a:lumOff val="80000"/>
            </a:schemeClr>
          </a:solidFill>
          <a:ln w="9525" algn="ctr">
            <a:solidFill>
              <a:schemeClr val="hlink"/>
            </a:solidFill>
            <a:miter lim="800000"/>
            <a:headEnd/>
            <a:tailEnd/>
          </a:ln>
        </p:spPr>
        <p:txBody>
          <a:bodyPr wrap="none" anchor="ctr">
            <a:spAutoFit/>
          </a:bodyPr>
          <a:lstStyle/>
          <a:p>
            <a:endParaRPr lang="zh-CN" altLang="en-US"/>
          </a:p>
        </p:txBody>
      </p:sp>
      <p:sp>
        <p:nvSpPr>
          <p:cNvPr id="391178" name="Rectangle 10"/>
          <p:cNvSpPr>
            <a:spLocks noChangeArrowheads="1"/>
          </p:cNvSpPr>
          <p:nvPr/>
        </p:nvSpPr>
        <p:spPr bwMode="auto">
          <a:xfrm>
            <a:off x="3842196" y="2111375"/>
            <a:ext cx="5194300" cy="528638"/>
          </a:xfrm>
          <a:prstGeom prst="rect">
            <a:avLst/>
          </a:prstGeom>
          <a:solidFill>
            <a:schemeClr val="accent1">
              <a:lumMod val="20000"/>
              <a:lumOff val="80000"/>
            </a:schemeClr>
          </a:solidFill>
          <a:ln w="9525" algn="ctr">
            <a:solidFill>
              <a:srgbClr val="6600CC"/>
            </a:solidFill>
            <a:miter lim="800000"/>
            <a:headEnd/>
            <a:tailEnd/>
          </a:ln>
        </p:spPr>
        <p:txBody>
          <a:bodyPr wrap="none">
            <a:spAutoFit/>
          </a:bodyPr>
          <a:lstStyle/>
          <a:p>
            <a:r>
              <a:rPr lang="zh-CN" altLang="en-US" dirty="0"/>
              <a:t>取关键字的若干位组成散列地址</a:t>
            </a:r>
          </a:p>
        </p:txBody>
      </p:sp>
      <p:sp>
        <p:nvSpPr>
          <p:cNvPr id="391179" name="AutoShape 11"/>
          <p:cNvSpPr>
            <a:spLocks noChangeArrowheads="1"/>
          </p:cNvSpPr>
          <p:nvPr/>
        </p:nvSpPr>
        <p:spPr bwMode="auto">
          <a:xfrm>
            <a:off x="3230563" y="2349500"/>
            <a:ext cx="503237" cy="217488"/>
          </a:xfrm>
          <a:prstGeom prst="rightArrow">
            <a:avLst>
              <a:gd name="adj1" fmla="val 50000"/>
              <a:gd name="adj2" fmla="val 57847"/>
            </a:avLst>
          </a:prstGeom>
          <a:solidFill>
            <a:schemeClr val="accent1">
              <a:lumMod val="20000"/>
              <a:lumOff val="80000"/>
            </a:schemeClr>
          </a:solidFill>
          <a:ln w="9525" algn="ctr">
            <a:solidFill>
              <a:schemeClr val="hlink"/>
            </a:solidFill>
            <a:miter lim="800000"/>
            <a:headEnd/>
            <a:tailEnd/>
          </a:ln>
        </p:spPr>
        <p:txBody>
          <a:bodyPr wrap="none" anchor="ctr">
            <a:spAutoFit/>
          </a:bodyPr>
          <a:lstStyle/>
          <a:p>
            <a:endParaRPr lang="zh-CN" altLang="en-US"/>
          </a:p>
        </p:txBody>
      </p:sp>
      <p:sp>
        <p:nvSpPr>
          <p:cNvPr id="391180" name="Rectangle 12"/>
          <p:cNvSpPr>
            <a:spLocks noChangeArrowheads="1"/>
          </p:cNvSpPr>
          <p:nvPr/>
        </p:nvSpPr>
        <p:spPr bwMode="auto">
          <a:xfrm>
            <a:off x="3733800" y="2667000"/>
            <a:ext cx="5410200" cy="955675"/>
          </a:xfrm>
          <a:prstGeom prst="rect">
            <a:avLst/>
          </a:prstGeom>
          <a:solidFill>
            <a:schemeClr val="accent1">
              <a:lumMod val="20000"/>
              <a:lumOff val="80000"/>
            </a:schemeClr>
          </a:solidFill>
          <a:ln w="9525" algn="ctr">
            <a:solidFill>
              <a:srgbClr val="6600CC"/>
            </a:solidFill>
            <a:miter lim="800000"/>
            <a:headEnd/>
            <a:tailEnd/>
          </a:ln>
        </p:spPr>
        <p:txBody>
          <a:bodyPr>
            <a:spAutoFit/>
          </a:bodyPr>
          <a:lstStyle/>
          <a:p>
            <a:r>
              <a:rPr lang="zh-CN" altLang="en-US" dirty="0"/>
              <a:t>取关键字平方后的中间几位为散列地址</a:t>
            </a:r>
          </a:p>
        </p:txBody>
      </p:sp>
      <p:sp>
        <p:nvSpPr>
          <p:cNvPr id="391181" name="AutoShape 13"/>
          <p:cNvSpPr>
            <a:spLocks noChangeArrowheads="1"/>
          </p:cNvSpPr>
          <p:nvPr/>
        </p:nvSpPr>
        <p:spPr bwMode="auto">
          <a:xfrm>
            <a:off x="3230563" y="2905125"/>
            <a:ext cx="503237" cy="217488"/>
          </a:xfrm>
          <a:prstGeom prst="rightArrow">
            <a:avLst>
              <a:gd name="adj1" fmla="val 50000"/>
              <a:gd name="adj2" fmla="val 57847"/>
            </a:avLst>
          </a:prstGeom>
          <a:solidFill>
            <a:schemeClr val="accent1">
              <a:lumMod val="20000"/>
              <a:lumOff val="80000"/>
            </a:schemeClr>
          </a:solidFill>
          <a:ln w="9525" algn="ctr">
            <a:solidFill>
              <a:schemeClr val="hlink"/>
            </a:solidFill>
            <a:miter lim="800000"/>
            <a:headEnd/>
            <a:tailEnd/>
          </a:ln>
        </p:spPr>
        <p:txBody>
          <a:bodyPr wrap="none" anchor="ctr">
            <a:spAutoFit/>
          </a:bodyPr>
          <a:lstStyle/>
          <a:p>
            <a:endParaRPr lang="zh-CN" altLang="en-US"/>
          </a:p>
        </p:txBody>
      </p:sp>
      <p:sp>
        <p:nvSpPr>
          <p:cNvPr id="391182" name="Rectangle 14"/>
          <p:cNvSpPr>
            <a:spLocks noChangeArrowheads="1"/>
          </p:cNvSpPr>
          <p:nvPr/>
        </p:nvSpPr>
        <p:spPr bwMode="auto">
          <a:xfrm>
            <a:off x="3733800" y="3200400"/>
            <a:ext cx="5410200" cy="1382713"/>
          </a:xfrm>
          <a:prstGeom prst="rect">
            <a:avLst/>
          </a:prstGeom>
          <a:solidFill>
            <a:schemeClr val="accent1">
              <a:lumMod val="20000"/>
              <a:lumOff val="80000"/>
            </a:schemeClr>
          </a:solidFill>
          <a:ln w="9525" algn="ctr">
            <a:solidFill>
              <a:srgbClr val="6600CC"/>
            </a:solidFill>
            <a:miter lim="800000"/>
            <a:headEnd/>
            <a:tailEnd/>
          </a:ln>
        </p:spPr>
        <p:txBody>
          <a:bodyPr>
            <a:spAutoFit/>
          </a:bodyPr>
          <a:lstStyle/>
          <a:p>
            <a:r>
              <a:rPr lang="zh-CN" altLang="en-US" dirty="0"/>
              <a:t>将关键字分割成位数相同的几部分</a:t>
            </a:r>
            <a:r>
              <a:rPr lang="en-US" altLang="zh-CN" dirty="0"/>
              <a:t>, </a:t>
            </a:r>
            <a:r>
              <a:rPr lang="zh-CN" altLang="en-US" dirty="0"/>
              <a:t>然后取这几部分的叠加和作为散列地址。 </a:t>
            </a:r>
          </a:p>
        </p:txBody>
      </p:sp>
      <p:sp>
        <p:nvSpPr>
          <p:cNvPr id="391183" name="AutoShape 15"/>
          <p:cNvSpPr>
            <a:spLocks noChangeArrowheads="1"/>
          </p:cNvSpPr>
          <p:nvPr/>
        </p:nvSpPr>
        <p:spPr bwMode="auto">
          <a:xfrm>
            <a:off x="3230563" y="3438525"/>
            <a:ext cx="503237" cy="217488"/>
          </a:xfrm>
          <a:prstGeom prst="rightArrow">
            <a:avLst>
              <a:gd name="adj1" fmla="val 50000"/>
              <a:gd name="adj2" fmla="val 57847"/>
            </a:avLst>
          </a:prstGeom>
          <a:solidFill>
            <a:schemeClr val="accent1">
              <a:lumMod val="20000"/>
              <a:lumOff val="80000"/>
            </a:schemeClr>
          </a:solidFill>
          <a:ln w="9525" algn="ctr">
            <a:solidFill>
              <a:schemeClr val="hlink"/>
            </a:solidFill>
            <a:miter lim="800000"/>
            <a:headEnd/>
            <a:tailEnd/>
          </a:ln>
        </p:spPr>
        <p:txBody>
          <a:bodyPr wrap="none" anchor="ctr">
            <a:spAutoFit/>
          </a:bodyPr>
          <a:lstStyle/>
          <a:p>
            <a:endParaRPr lang="zh-CN" altLang="en-US"/>
          </a:p>
        </p:txBody>
      </p:sp>
      <p:sp>
        <p:nvSpPr>
          <p:cNvPr id="391175" name="Rectangle 7"/>
          <p:cNvSpPr>
            <a:spLocks noChangeArrowheads="1"/>
          </p:cNvSpPr>
          <p:nvPr/>
        </p:nvSpPr>
        <p:spPr bwMode="auto">
          <a:xfrm>
            <a:off x="3733800" y="3789363"/>
            <a:ext cx="5593198" cy="1384995"/>
          </a:xfrm>
          <a:prstGeom prst="rect">
            <a:avLst/>
          </a:prstGeom>
          <a:solidFill>
            <a:schemeClr val="bg2"/>
          </a:solidFill>
          <a:ln w="9525" algn="ctr">
            <a:solidFill>
              <a:srgbClr val="6600CC"/>
            </a:solidFill>
            <a:miter lim="800000"/>
            <a:headEnd/>
            <a:tailEnd/>
          </a:ln>
        </p:spPr>
        <p:txBody>
          <a:bodyPr wrap="none">
            <a:spAutoFit/>
          </a:bodyPr>
          <a:lstStyle/>
          <a:p>
            <a:r>
              <a:rPr lang="en-US" altLang="zh-CN" dirty="0"/>
              <a:t>H(key) = key MOD p</a:t>
            </a:r>
          </a:p>
          <a:p>
            <a:r>
              <a:rPr lang="en-US" altLang="zh-CN" dirty="0"/>
              <a:t>p</a:t>
            </a:r>
            <a:r>
              <a:rPr lang="zh-CN" altLang="en-US" dirty="0"/>
              <a:t>一般取小于表长</a:t>
            </a:r>
            <a:r>
              <a:rPr lang="en-US" altLang="zh-CN" dirty="0"/>
              <a:t>(m)</a:t>
            </a:r>
            <a:r>
              <a:rPr lang="zh-CN" altLang="en-US" dirty="0"/>
              <a:t>的最小素数</a:t>
            </a:r>
            <a:endParaRPr lang="en-US" altLang="zh-CN" dirty="0"/>
          </a:p>
          <a:p>
            <a:r>
              <a:rPr lang="zh-CN" altLang="en-US" dirty="0"/>
              <a:t>或者不包含小于</a:t>
            </a:r>
            <a:r>
              <a:rPr lang="en-US" altLang="zh-CN" dirty="0"/>
              <a:t>20</a:t>
            </a:r>
            <a:r>
              <a:rPr lang="zh-CN" altLang="en-US" dirty="0"/>
              <a:t>的质因数的合数</a:t>
            </a:r>
            <a:endParaRPr lang="en-US" altLang="zh-CN" dirty="0"/>
          </a:p>
        </p:txBody>
      </p:sp>
      <p:sp>
        <p:nvSpPr>
          <p:cNvPr id="3" name="矩形 2"/>
          <p:cNvSpPr/>
          <p:nvPr/>
        </p:nvSpPr>
        <p:spPr>
          <a:xfrm>
            <a:off x="339057" y="5483999"/>
            <a:ext cx="8554118" cy="523220"/>
          </a:xfrm>
          <a:prstGeom prst="rect">
            <a:avLst/>
          </a:prstGeom>
        </p:spPr>
        <p:txBody>
          <a:bodyPr wrap="square">
            <a:spAutoFit/>
          </a:bodyPr>
          <a:lstStyle/>
          <a:p>
            <a:pPr marL="342900" lvl="0" indent="-342900">
              <a:spcBef>
                <a:spcPct val="20000"/>
              </a:spcBef>
              <a:buClr>
                <a:srgbClr val="6600CC"/>
              </a:buClr>
              <a:buFontTx/>
              <a:buChar char="•"/>
            </a:pPr>
            <a:r>
              <a:rPr kumimoji="0" lang="zh-CN" altLang="en-US" kern="0" dirty="0">
                <a:solidFill>
                  <a:srgbClr val="000000"/>
                </a:solidFill>
                <a:latin typeface="Times New Roman"/>
                <a:ea typeface="楷体_GB2312"/>
              </a:rPr>
              <a:t>若是非数字关键字</a:t>
            </a:r>
            <a:r>
              <a:rPr kumimoji="0" lang="en-US" altLang="zh-CN" kern="0" dirty="0">
                <a:solidFill>
                  <a:srgbClr val="000000"/>
                </a:solidFill>
                <a:latin typeface="Times New Roman"/>
                <a:ea typeface="楷体_GB2312"/>
              </a:rPr>
              <a:t>, </a:t>
            </a:r>
            <a:r>
              <a:rPr kumimoji="0" lang="zh-CN" altLang="en-US" kern="0" dirty="0">
                <a:solidFill>
                  <a:srgbClr val="000000"/>
                </a:solidFill>
                <a:latin typeface="Times New Roman"/>
                <a:ea typeface="楷体_GB2312"/>
              </a:rPr>
              <a:t>则需先对其进行数字化处理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74"/>
                                        </p:tgtEl>
                                        <p:attrNameLst>
                                          <p:attrName>style.visibility</p:attrName>
                                        </p:attrNameLst>
                                      </p:cBhvr>
                                      <p:to>
                                        <p:strVal val="visible"/>
                                      </p:to>
                                    </p:set>
                                    <p:animEffect transition="in" filter="wipe(left)">
                                      <p:cBhvr>
                                        <p:cTn id="7" dur="500"/>
                                        <p:tgtEl>
                                          <p:spTgt spid="3911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1173">
                                            <p:bg/>
                                          </p:spTgt>
                                        </p:tgtEl>
                                        <p:attrNameLst>
                                          <p:attrName>style.visibility</p:attrName>
                                        </p:attrNameLst>
                                      </p:cBhvr>
                                      <p:to>
                                        <p:strVal val="visible"/>
                                      </p:to>
                                    </p:set>
                                    <p:animEffect transition="in" filter="wipe(left)">
                                      <p:cBhvr>
                                        <p:cTn id="11" dur="500"/>
                                        <p:tgtEl>
                                          <p:spTgt spid="391173">
                                            <p:bg/>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1173">
                                            <p:txEl>
                                              <p:pRg st="0" end="0"/>
                                            </p:txEl>
                                          </p:spTgt>
                                        </p:tgtEl>
                                        <p:attrNameLst>
                                          <p:attrName>style.visibility</p:attrName>
                                        </p:attrNameLst>
                                      </p:cBhvr>
                                      <p:to>
                                        <p:strVal val="visible"/>
                                      </p:to>
                                    </p:set>
                                    <p:animEffect transition="in" filter="wipe(left)">
                                      <p:cBhvr>
                                        <p:cTn id="15" dur="500"/>
                                        <p:tgtEl>
                                          <p:spTgt spid="391173">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1173">
                                            <p:txEl>
                                              <p:pRg st="1" end="1"/>
                                            </p:txEl>
                                          </p:spTgt>
                                        </p:tgtEl>
                                        <p:attrNameLst>
                                          <p:attrName>style.visibility</p:attrName>
                                        </p:attrNameLst>
                                      </p:cBhvr>
                                      <p:to>
                                        <p:strVal val="visible"/>
                                      </p:to>
                                    </p:set>
                                    <p:animEffect transition="in" filter="wipe(left)">
                                      <p:cBhvr>
                                        <p:cTn id="19" dur="500"/>
                                        <p:tgtEl>
                                          <p:spTgt spid="391173">
                                            <p:txEl>
                                              <p:pRg st="1" end="1"/>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91173">
                                            <p:txEl>
                                              <p:pRg st="2" end="2"/>
                                            </p:txEl>
                                          </p:spTgt>
                                        </p:tgtEl>
                                        <p:attrNameLst>
                                          <p:attrName>style.visibility</p:attrName>
                                        </p:attrNameLst>
                                      </p:cBhvr>
                                      <p:to>
                                        <p:strVal val="visible"/>
                                      </p:to>
                                    </p:set>
                                    <p:animEffect transition="in" filter="wipe(left)">
                                      <p:cBhvr>
                                        <p:cTn id="23" dur="500"/>
                                        <p:tgtEl>
                                          <p:spTgt spid="391173">
                                            <p:txEl>
                                              <p:pRg st="2" end="2"/>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91173">
                                            <p:txEl>
                                              <p:pRg st="3" end="3"/>
                                            </p:txEl>
                                          </p:spTgt>
                                        </p:tgtEl>
                                        <p:attrNameLst>
                                          <p:attrName>style.visibility</p:attrName>
                                        </p:attrNameLst>
                                      </p:cBhvr>
                                      <p:to>
                                        <p:strVal val="visible"/>
                                      </p:to>
                                    </p:set>
                                    <p:animEffect transition="in" filter="wipe(left)">
                                      <p:cBhvr>
                                        <p:cTn id="27" dur="500"/>
                                        <p:tgtEl>
                                          <p:spTgt spid="39117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1179"/>
                                        </p:tgtEl>
                                        <p:attrNameLst>
                                          <p:attrName>style.visibility</p:attrName>
                                        </p:attrNameLst>
                                      </p:cBhvr>
                                      <p:to>
                                        <p:strVal val="visible"/>
                                      </p:to>
                                    </p:set>
                                    <p:animEffect transition="in" filter="wipe(left)">
                                      <p:cBhvr>
                                        <p:cTn id="32" dur="500"/>
                                        <p:tgtEl>
                                          <p:spTgt spid="391179"/>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91178">
                                            <p:bg/>
                                          </p:spTgt>
                                        </p:tgtEl>
                                        <p:attrNameLst>
                                          <p:attrName>style.visibility</p:attrName>
                                        </p:attrNameLst>
                                      </p:cBhvr>
                                      <p:to>
                                        <p:strVal val="visible"/>
                                      </p:to>
                                    </p:set>
                                    <p:animEffect transition="in" filter="wipe(left)">
                                      <p:cBhvr>
                                        <p:cTn id="36" dur="500"/>
                                        <p:tgtEl>
                                          <p:spTgt spid="391178">
                                            <p:bg/>
                                          </p:spTgt>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391178">
                                            <p:txEl>
                                              <p:pRg st="0" end="0"/>
                                            </p:txEl>
                                          </p:spTgt>
                                        </p:tgtEl>
                                        <p:attrNameLst>
                                          <p:attrName>style.visibility</p:attrName>
                                        </p:attrNameLst>
                                      </p:cBhvr>
                                      <p:to>
                                        <p:strVal val="visible"/>
                                      </p:to>
                                    </p:set>
                                    <p:animEffect transition="in" filter="wipe(left)">
                                      <p:cBhvr>
                                        <p:cTn id="40" dur="500"/>
                                        <p:tgtEl>
                                          <p:spTgt spid="39117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91181"/>
                                        </p:tgtEl>
                                        <p:attrNameLst>
                                          <p:attrName>style.visibility</p:attrName>
                                        </p:attrNameLst>
                                      </p:cBhvr>
                                      <p:to>
                                        <p:strVal val="visible"/>
                                      </p:to>
                                    </p:set>
                                    <p:animEffect transition="in" filter="wipe(left)">
                                      <p:cBhvr>
                                        <p:cTn id="45" dur="500"/>
                                        <p:tgtEl>
                                          <p:spTgt spid="391181"/>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91180">
                                            <p:bg/>
                                          </p:spTgt>
                                        </p:tgtEl>
                                        <p:attrNameLst>
                                          <p:attrName>style.visibility</p:attrName>
                                        </p:attrNameLst>
                                      </p:cBhvr>
                                      <p:to>
                                        <p:strVal val="visible"/>
                                      </p:to>
                                    </p:set>
                                    <p:animEffect transition="in" filter="wipe(left)">
                                      <p:cBhvr>
                                        <p:cTn id="49" dur="500"/>
                                        <p:tgtEl>
                                          <p:spTgt spid="391180">
                                            <p:bg/>
                                          </p:spTgt>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391180">
                                            <p:txEl>
                                              <p:pRg st="0" end="0"/>
                                            </p:txEl>
                                          </p:spTgt>
                                        </p:tgtEl>
                                        <p:attrNameLst>
                                          <p:attrName>style.visibility</p:attrName>
                                        </p:attrNameLst>
                                      </p:cBhvr>
                                      <p:to>
                                        <p:strVal val="visible"/>
                                      </p:to>
                                    </p:set>
                                    <p:animEffect transition="in" filter="wipe(left)">
                                      <p:cBhvr>
                                        <p:cTn id="53" dur="500"/>
                                        <p:tgtEl>
                                          <p:spTgt spid="391180">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91183"/>
                                        </p:tgtEl>
                                        <p:attrNameLst>
                                          <p:attrName>style.visibility</p:attrName>
                                        </p:attrNameLst>
                                      </p:cBhvr>
                                      <p:to>
                                        <p:strVal val="visible"/>
                                      </p:to>
                                    </p:set>
                                    <p:animEffect transition="in" filter="wipe(left)">
                                      <p:cBhvr>
                                        <p:cTn id="58" dur="500"/>
                                        <p:tgtEl>
                                          <p:spTgt spid="391183"/>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91182">
                                            <p:bg/>
                                          </p:spTgt>
                                        </p:tgtEl>
                                        <p:attrNameLst>
                                          <p:attrName>style.visibility</p:attrName>
                                        </p:attrNameLst>
                                      </p:cBhvr>
                                      <p:to>
                                        <p:strVal val="visible"/>
                                      </p:to>
                                    </p:set>
                                    <p:animEffect transition="in" filter="wipe(left)">
                                      <p:cBhvr>
                                        <p:cTn id="62" dur="500"/>
                                        <p:tgtEl>
                                          <p:spTgt spid="391182">
                                            <p:bg/>
                                          </p:spTgt>
                                        </p:tgtEl>
                                      </p:cBhvr>
                                    </p:animEffect>
                                  </p:childTnLst>
                                </p:cTn>
                              </p:par>
                            </p:childTnLst>
                          </p:cTn>
                        </p:par>
                        <p:par>
                          <p:cTn id="63" fill="hold" nodeType="afterGroup">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391182">
                                            <p:txEl>
                                              <p:pRg st="0" end="0"/>
                                            </p:txEl>
                                          </p:spTgt>
                                        </p:tgtEl>
                                        <p:attrNameLst>
                                          <p:attrName>style.visibility</p:attrName>
                                        </p:attrNameLst>
                                      </p:cBhvr>
                                      <p:to>
                                        <p:strVal val="visible"/>
                                      </p:to>
                                    </p:set>
                                    <p:animEffect transition="in" filter="wipe(left)">
                                      <p:cBhvr>
                                        <p:cTn id="66" dur="500"/>
                                        <p:tgtEl>
                                          <p:spTgt spid="391182">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91176"/>
                                        </p:tgtEl>
                                        <p:attrNameLst>
                                          <p:attrName>style.visibility</p:attrName>
                                        </p:attrNameLst>
                                      </p:cBhvr>
                                      <p:to>
                                        <p:strVal val="visible"/>
                                      </p:to>
                                    </p:set>
                                    <p:animEffect transition="in" filter="wipe(left)">
                                      <p:cBhvr>
                                        <p:cTn id="71" dur="500"/>
                                        <p:tgtEl>
                                          <p:spTgt spid="391176"/>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91175"/>
                                        </p:tgtEl>
                                        <p:attrNameLst>
                                          <p:attrName>style.visibility</p:attrName>
                                        </p:attrNameLst>
                                      </p:cBhvr>
                                      <p:to>
                                        <p:strVal val="visible"/>
                                      </p:to>
                                    </p:set>
                                    <p:animEffect transition="in" filter="wipe(left)">
                                      <p:cBhvr>
                                        <p:cTn id="75" dur="500"/>
                                        <p:tgtEl>
                                          <p:spTgt spid="39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build="p" animBg="1" autoUpdateAnimBg="0" advAuto="0"/>
      <p:bldP spid="391174" grpId="0" animBg="1"/>
      <p:bldP spid="391176" grpId="0" animBg="1"/>
      <p:bldP spid="391178" grpId="0" build="p" animBg="1" autoUpdateAnimBg="0" advAuto="0"/>
      <p:bldP spid="391179" grpId="0" animBg="1"/>
      <p:bldP spid="391180" grpId="0" build="p" animBg="1" autoUpdateAnimBg="0" advAuto="0"/>
      <p:bldP spid="391181" grpId="0" animBg="1"/>
      <p:bldP spid="391182" grpId="0" build="p" animBg="1" autoUpdateAnimBg="0" advAuto="0"/>
      <p:bldP spid="391183" grpId="0" animBg="1"/>
      <p:bldP spid="391175" grpId="0"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eaLnBrk="1" hangingPunct="1">
              <a:defRPr/>
            </a:pPr>
            <a:r>
              <a:rPr lang="en-US" altLang="zh-CN" dirty="0"/>
              <a:t>7.6.3 </a:t>
            </a:r>
            <a:r>
              <a:rPr lang="zh-CN" altLang="en-US" dirty="0"/>
              <a:t>处理冲突的方法 </a:t>
            </a:r>
          </a:p>
        </p:txBody>
      </p:sp>
      <p:sp>
        <p:nvSpPr>
          <p:cNvPr id="126980" name="Rectangle 3"/>
          <p:cNvSpPr>
            <a:spLocks noGrp="1" noChangeArrowheads="1"/>
          </p:cNvSpPr>
          <p:nvPr>
            <p:ph idx="1"/>
          </p:nvPr>
        </p:nvSpPr>
        <p:spPr>
          <a:xfrm>
            <a:off x="250825" y="1196975"/>
            <a:ext cx="8642350" cy="5432425"/>
          </a:xfrm>
        </p:spPr>
        <p:txBody>
          <a:bodyPr/>
          <a:lstStyle/>
          <a:p>
            <a:pPr eaLnBrk="1" hangingPunct="1"/>
            <a:r>
              <a:rPr lang="en-US" altLang="zh-CN" dirty="0"/>
              <a:t> “</a:t>
            </a:r>
            <a:r>
              <a:rPr lang="zh-CN" altLang="en-US" dirty="0"/>
              <a:t>处理冲突” 的实际含义是：</a:t>
            </a:r>
          </a:p>
          <a:p>
            <a:pPr lvl="1" eaLnBrk="1" hangingPunct="1"/>
            <a:r>
              <a:rPr lang="zh-CN" altLang="en-US" dirty="0"/>
              <a:t>为产生冲突的地址寻找下一个散列地址。</a:t>
            </a:r>
          </a:p>
          <a:p>
            <a:pPr eaLnBrk="1" hangingPunct="1"/>
            <a:r>
              <a:rPr lang="zh-CN" altLang="en-US" dirty="0">
                <a:solidFill>
                  <a:srgbClr val="FF0000"/>
                </a:solidFill>
              </a:rPr>
              <a:t>例如</a:t>
            </a:r>
            <a:r>
              <a:rPr lang="en-US" altLang="zh-CN" dirty="0">
                <a:solidFill>
                  <a:srgbClr val="FF0000"/>
                </a:solidFill>
              </a:rPr>
              <a:t>:  </a:t>
            </a:r>
            <a:r>
              <a:rPr lang="zh-CN" altLang="en-US" dirty="0">
                <a:solidFill>
                  <a:srgbClr val="FF0000"/>
                </a:solidFill>
              </a:rPr>
              <a:t>关键字集合 </a:t>
            </a:r>
          </a:p>
        </p:txBody>
      </p:sp>
      <p:sp>
        <p:nvSpPr>
          <p:cNvPr id="6" name="灯片编号占位符 5"/>
          <p:cNvSpPr>
            <a:spLocks noGrp="1"/>
          </p:cNvSpPr>
          <p:nvPr>
            <p:ph type="sldNum" sz="quarter" idx="11"/>
          </p:nvPr>
        </p:nvSpPr>
        <p:spPr/>
        <p:txBody>
          <a:bodyPr/>
          <a:lstStyle/>
          <a:p>
            <a:pPr>
              <a:defRPr/>
            </a:pPr>
            <a:fld id="{8E9B64FA-AC75-44BF-BA76-15390CBA8FA0}" type="slidenum">
              <a:rPr lang="en-US" altLang="zh-CN"/>
              <a:pPr>
                <a:defRPr/>
              </a:pPr>
              <a:t>163</a:t>
            </a:fld>
            <a:endParaRPr lang="en-US" altLang="zh-CN"/>
          </a:p>
        </p:txBody>
      </p:sp>
      <p:sp>
        <p:nvSpPr>
          <p:cNvPr id="5" name="Rectangle 79"/>
          <p:cNvSpPr>
            <a:spLocks noChangeArrowheads="1"/>
          </p:cNvSpPr>
          <p:nvPr/>
        </p:nvSpPr>
        <p:spPr bwMode="auto">
          <a:xfrm>
            <a:off x="642910" y="4929198"/>
            <a:ext cx="768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20000"/>
              </a:spcBef>
              <a:buFontTx/>
              <a:buChar char="•"/>
            </a:pPr>
            <a:r>
              <a:rPr kumimoji="0" lang="zh-CN" altLang="en-US" dirty="0">
                <a:solidFill>
                  <a:srgbClr val="FF0000"/>
                </a:solidFill>
              </a:rPr>
              <a:t>设定</a:t>
            </a:r>
            <a:r>
              <a:rPr kumimoji="0" lang="en-US" altLang="zh-CN" dirty="0">
                <a:solidFill>
                  <a:srgbClr val="FF0000"/>
                </a:solidFill>
              </a:rPr>
              <a:t>H(key) = key MOD 11 ( </a:t>
            </a:r>
            <a:r>
              <a:rPr kumimoji="0" lang="zh-CN" altLang="en-US" dirty="0">
                <a:solidFill>
                  <a:srgbClr val="FF0000"/>
                </a:solidFill>
              </a:rPr>
              <a:t>表长</a:t>
            </a:r>
            <a:r>
              <a:rPr kumimoji="0" lang="en-US" altLang="zh-CN" dirty="0">
                <a:solidFill>
                  <a:srgbClr val="FF0000"/>
                </a:solidFill>
              </a:rPr>
              <a:t>=11 )</a:t>
            </a:r>
          </a:p>
        </p:txBody>
      </p:sp>
      <p:graphicFrame>
        <p:nvGraphicFramePr>
          <p:cNvPr id="7" name="表格 6"/>
          <p:cNvGraphicFramePr>
            <a:graphicFrameLocks noGrp="1"/>
          </p:cNvGraphicFramePr>
          <p:nvPr/>
        </p:nvGraphicFramePr>
        <p:xfrm>
          <a:off x="857224" y="2928934"/>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k</a:t>
                      </a:r>
                      <a:endParaRPr lang="zh-CN" altLang="en-US" sz="2800" b="1" dirty="0"/>
                    </a:p>
                  </a:txBody>
                  <a:tcPr/>
                </a:tc>
                <a:tc>
                  <a:txBody>
                    <a:bodyPr/>
                    <a:lstStyle/>
                    <a:p>
                      <a:pPr algn="ctr"/>
                      <a:r>
                        <a:rPr lang="en-US" altLang="zh-CN" sz="2800" b="1" dirty="0"/>
                        <a:t>19</a:t>
                      </a:r>
                      <a:endParaRPr lang="zh-CN" altLang="en-US" sz="2800" b="1" dirty="0"/>
                    </a:p>
                  </a:txBody>
                  <a:tcPr/>
                </a:tc>
                <a:tc>
                  <a:txBody>
                    <a:bodyPr/>
                    <a:lstStyle/>
                    <a:p>
                      <a:pPr algn="ctr"/>
                      <a:r>
                        <a:rPr lang="en-US" altLang="zh-CN" sz="2800" b="1" dirty="0"/>
                        <a:t>01</a:t>
                      </a:r>
                      <a:endParaRPr lang="zh-CN" altLang="en-US" sz="2800" b="1" dirty="0"/>
                    </a:p>
                  </a:txBody>
                  <a:tcPr/>
                </a:tc>
                <a:tc>
                  <a:txBody>
                    <a:bodyPr/>
                    <a:lstStyle/>
                    <a:p>
                      <a:pPr algn="ctr"/>
                      <a:r>
                        <a:rPr lang="en-US" altLang="zh-CN" sz="2800" b="1" dirty="0"/>
                        <a:t>23</a:t>
                      </a:r>
                      <a:endParaRPr lang="zh-CN" altLang="en-US" sz="2800" b="1" dirty="0"/>
                    </a:p>
                  </a:txBody>
                  <a:tcPr/>
                </a:tc>
                <a:tc>
                  <a:txBody>
                    <a:bodyPr/>
                    <a:lstStyle/>
                    <a:p>
                      <a:pPr algn="ctr"/>
                      <a:r>
                        <a:rPr lang="en-US" altLang="zh-CN" sz="2800" b="1" dirty="0"/>
                        <a:t>14</a:t>
                      </a:r>
                      <a:endParaRPr lang="zh-CN" altLang="en-US" sz="2800" b="1" dirty="0"/>
                    </a:p>
                  </a:txBody>
                  <a:tcPr/>
                </a:tc>
                <a:tc>
                  <a:txBody>
                    <a:bodyPr/>
                    <a:lstStyle/>
                    <a:p>
                      <a:pPr algn="ctr"/>
                      <a:r>
                        <a:rPr lang="en-US" altLang="zh-CN" sz="2800" b="1" dirty="0"/>
                        <a:t>55</a:t>
                      </a:r>
                      <a:endParaRPr lang="zh-CN" altLang="en-US" sz="2800" b="1" dirty="0"/>
                    </a:p>
                  </a:txBody>
                  <a:tcPr/>
                </a:tc>
                <a:tc>
                  <a:txBody>
                    <a:bodyPr/>
                    <a:lstStyle/>
                    <a:p>
                      <a:pPr algn="ctr"/>
                      <a:r>
                        <a:rPr lang="en-US" altLang="zh-CN" sz="2800" b="1" dirty="0"/>
                        <a:t>68</a:t>
                      </a:r>
                      <a:endParaRPr lang="zh-CN" altLang="en-US" sz="2800" b="1" dirty="0"/>
                    </a:p>
                  </a:txBody>
                  <a:tcPr/>
                </a:tc>
                <a:tc>
                  <a:txBody>
                    <a:bodyPr/>
                    <a:lstStyle/>
                    <a:p>
                      <a:pPr algn="ctr"/>
                      <a:r>
                        <a:rPr lang="en-US" altLang="zh-CN" sz="2800" b="1" dirty="0"/>
                        <a:t>11</a:t>
                      </a:r>
                      <a:endParaRPr lang="zh-CN" altLang="en-US" sz="2800" b="1" dirty="0"/>
                    </a:p>
                  </a:txBody>
                  <a:tcPr/>
                </a:tc>
                <a:tc>
                  <a:txBody>
                    <a:bodyPr/>
                    <a:lstStyle/>
                    <a:p>
                      <a:pPr algn="ctr"/>
                      <a:r>
                        <a:rPr lang="en-US" altLang="zh-CN" sz="2800" b="1" dirty="0"/>
                        <a:t>82</a:t>
                      </a:r>
                      <a:endParaRPr lang="zh-CN" altLang="en-US" sz="2800" b="1" dirty="0"/>
                    </a:p>
                  </a:txBody>
                  <a:tcPr/>
                </a:tc>
                <a:tc>
                  <a:txBody>
                    <a:bodyPr/>
                    <a:lstStyle/>
                    <a:p>
                      <a:pPr algn="ctr"/>
                      <a:r>
                        <a:rPr lang="en-US" altLang="zh-CN" sz="2800" b="1" dirty="0"/>
                        <a:t>36</a:t>
                      </a:r>
                      <a:endParaRPr lang="zh-CN" altLang="en-US" sz="2800" b="1" dirty="0"/>
                    </a:p>
                  </a:txBody>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71225867"/>
              </p:ext>
            </p:extLst>
          </p:nvPr>
        </p:nvGraphicFramePr>
        <p:xfrm>
          <a:off x="857224" y="3500438"/>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H</a:t>
                      </a:r>
                      <a:endParaRPr lang="zh-CN" altLang="en-US" sz="2800" b="1" dirty="0"/>
                    </a:p>
                  </a:txBody>
                  <a:tcPr/>
                </a:tc>
                <a:tc>
                  <a:txBody>
                    <a:bodyPr/>
                    <a:lstStyle/>
                    <a:p>
                      <a:pPr algn="ctr"/>
                      <a:r>
                        <a:rPr lang="en-US" altLang="zh-CN" sz="2800" b="1" dirty="0"/>
                        <a:t>8</a:t>
                      </a:r>
                      <a:endParaRPr lang="zh-CN" altLang="en-US" sz="2800" b="1" dirty="0"/>
                    </a:p>
                  </a:txBody>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3</a:t>
                      </a:r>
                      <a:endParaRPr lang="zh-CN" altLang="en-US" sz="2800" b="1" dirty="0"/>
                    </a:p>
                  </a:txBody>
                  <a:tcPr>
                    <a:solidFill>
                      <a:srgbClr val="FFCCFF"/>
                    </a:solidFill>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2</a:t>
                      </a:r>
                      <a:endParaRPr lang="zh-CN" altLang="en-US" sz="2800" b="1" dirty="0"/>
                    </a:p>
                  </a:txBody>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5</a:t>
                      </a:r>
                      <a:endParaRPr lang="zh-CN" altLang="en-US" sz="2800" b="1" dirty="0"/>
                    </a:p>
                  </a:txBody>
                  <a:tcPr/>
                </a:tc>
                <a:tc>
                  <a:txBody>
                    <a:bodyPr/>
                    <a:lstStyle/>
                    <a:p>
                      <a:pPr algn="ctr"/>
                      <a:r>
                        <a:rPr lang="en-US" altLang="zh-CN" sz="2800" b="1" dirty="0"/>
                        <a:t>3</a:t>
                      </a:r>
                      <a:endParaRPr lang="zh-CN" altLang="en-US" sz="2800" b="1" dirty="0"/>
                    </a:p>
                  </a:txBody>
                  <a:tcPr>
                    <a:solidFill>
                      <a:srgbClr val="FFCCFF"/>
                    </a:solidFill>
                  </a:tcPr>
                </a:tc>
                <a:extLst>
                  <a:ext uri="{0D108BD9-81ED-4DB2-BD59-A6C34878D82A}">
                    <a16:rowId xmlns:a16="http://schemas.microsoft.com/office/drawing/2014/main" val="10000"/>
                  </a:ext>
                </a:extLst>
              </a:tr>
            </a:tbl>
          </a:graphicData>
        </a:graphic>
      </p:graphicFrame>
      <p:sp>
        <p:nvSpPr>
          <p:cNvPr id="9" name="任意多边形 8"/>
          <p:cNvSpPr/>
          <p:nvPr/>
        </p:nvSpPr>
        <p:spPr bwMode="auto">
          <a:xfrm>
            <a:off x="2571736" y="4000504"/>
            <a:ext cx="677918" cy="252248"/>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10" name="任意多边形 9"/>
          <p:cNvSpPr/>
          <p:nvPr/>
        </p:nvSpPr>
        <p:spPr bwMode="auto">
          <a:xfrm>
            <a:off x="4500562" y="4000504"/>
            <a:ext cx="1357322" cy="261610"/>
          </a:xfrm>
          <a:custGeom>
            <a:avLst/>
            <a:gdLst>
              <a:gd name="connsiteX0" fmla="*/ 0 w 677918"/>
              <a:gd name="connsiteY0" fmla="*/ 0 h 252248"/>
              <a:gd name="connsiteX1" fmla="*/ 299545 w 677918"/>
              <a:gd name="connsiteY1" fmla="*/ 252248 h 252248"/>
              <a:gd name="connsiteX2" fmla="*/ 677918 w 677918"/>
              <a:gd name="connsiteY2" fmla="*/ 0 h 252248"/>
              <a:gd name="connsiteX0" fmla="*/ 0 w 677918"/>
              <a:gd name="connsiteY0" fmla="*/ 0 h 126124"/>
              <a:gd name="connsiteX1" fmla="*/ 299545 w 677918"/>
              <a:gd name="connsiteY1" fmla="*/ 114473 h 126124"/>
              <a:gd name="connsiteX2" fmla="*/ 677918 w 677918"/>
              <a:gd name="connsiteY2" fmla="*/ 0 h 126124"/>
            </a:gdLst>
            <a:ahLst/>
            <a:cxnLst>
              <a:cxn ang="0">
                <a:pos x="connsiteX0" y="connsiteY0"/>
              </a:cxn>
              <a:cxn ang="0">
                <a:pos x="connsiteX1" y="connsiteY1"/>
              </a:cxn>
              <a:cxn ang="0">
                <a:pos x="connsiteX2" y="connsiteY2"/>
              </a:cxn>
            </a:cxnLst>
            <a:rect l="l" t="t" r="r" b="b"/>
            <a:pathLst>
              <a:path w="677918" h="126124">
                <a:moveTo>
                  <a:pt x="0" y="0"/>
                </a:moveTo>
                <a:cubicBezTo>
                  <a:pt x="93279" y="126124"/>
                  <a:pt x="186559" y="114473"/>
                  <a:pt x="299545" y="114473"/>
                </a:cubicBezTo>
                <a:cubicBezTo>
                  <a:pt x="412531" y="114473"/>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11" name="任意多边形 10"/>
          <p:cNvSpPr/>
          <p:nvPr/>
        </p:nvSpPr>
        <p:spPr bwMode="auto">
          <a:xfrm>
            <a:off x="3786182" y="4000504"/>
            <a:ext cx="3429024" cy="523220"/>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12" name="Rectangle 79"/>
          <p:cNvSpPr>
            <a:spLocks noChangeArrowheads="1"/>
          </p:cNvSpPr>
          <p:nvPr/>
        </p:nvSpPr>
        <p:spPr bwMode="auto">
          <a:xfrm>
            <a:off x="642910" y="5817715"/>
            <a:ext cx="768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20000"/>
              </a:spcBef>
              <a:buFontTx/>
              <a:buChar char="•"/>
            </a:pPr>
            <a:r>
              <a:rPr kumimoji="0" lang="zh-CN" altLang="en-US" dirty="0"/>
              <a:t>装填因子 </a:t>
            </a:r>
            <a:r>
              <a:rPr kumimoji="0" lang="el-GR" altLang="zh-CN" dirty="0"/>
              <a:t>α</a:t>
            </a:r>
            <a:r>
              <a:rPr kumimoji="0" lang="en-US" altLang="zh-CN" dirty="0"/>
              <a:t>=</a:t>
            </a:r>
            <a:r>
              <a:rPr kumimoji="0" lang="zh-CN" altLang="en-US" dirty="0"/>
              <a:t>记录数</a:t>
            </a:r>
            <a:r>
              <a:rPr kumimoji="0" lang="en-US" altLang="zh-CN" dirty="0"/>
              <a:t>/</a:t>
            </a:r>
            <a:r>
              <a:rPr kumimoji="0" lang="zh-CN" altLang="en-US" dirty="0"/>
              <a:t>表长</a:t>
            </a:r>
            <a:endParaRPr kumimoji="0" lang="en-US" altLang="zh-CN" dirty="0"/>
          </a:p>
        </p:txBody>
      </p:sp>
      <p:sp>
        <p:nvSpPr>
          <p:cNvPr id="13" name="矩形 12"/>
          <p:cNvSpPr/>
          <p:nvPr/>
        </p:nvSpPr>
        <p:spPr>
          <a:xfrm>
            <a:off x="6000760" y="5786454"/>
            <a:ext cx="2469972" cy="523220"/>
          </a:xfrm>
          <a:prstGeom prst="rect">
            <a:avLst/>
          </a:prstGeom>
        </p:spPr>
        <p:txBody>
          <a:bodyPr wrap="none">
            <a:spAutoFit/>
          </a:bodyPr>
          <a:lstStyle/>
          <a:p>
            <a:r>
              <a:rPr kumimoji="0" lang="zh-CN" altLang="en-US" dirty="0"/>
              <a:t>上例中</a:t>
            </a:r>
            <a:r>
              <a:rPr kumimoji="0" lang="el-GR" altLang="zh-CN" dirty="0"/>
              <a:t>α </a:t>
            </a:r>
            <a:r>
              <a:rPr kumimoji="0" lang="en-US" altLang="zh-CN" dirty="0"/>
              <a:t>= 9/11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2" grpId="0"/>
      <p:bldP spid="13"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defRPr/>
            </a:pPr>
            <a:r>
              <a:rPr lang="en-US" altLang="zh-CN"/>
              <a:t>1) </a:t>
            </a:r>
            <a:r>
              <a:rPr lang="zh-CN" altLang="en-US"/>
              <a:t>开放定址法</a:t>
            </a:r>
          </a:p>
        </p:txBody>
      </p:sp>
      <p:sp>
        <p:nvSpPr>
          <p:cNvPr id="128004" name="Rectangle 3"/>
          <p:cNvSpPr>
            <a:spLocks noGrp="1" noChangeArrowheads="1"/>
          </p:cNvSpPr>
          <p:nvPr>
            <p:ph idx="1"/>
          </p:nvPr>
        </p:nvSpPr>
        <p:spPr/>
        <p:txBody>
          <a:bodyPr/>
          <a:lstStyle/>
          <a:p>
            <a:pPr eaLnBrk="1" hangingPunct="1"/>
            <a:r>
              <a:rPr kumimoji="1" lang="zh-CN" altLang="en-US" dirty="0"/>
              <a:t>为产生冲突的地址 </a:t>
            </a:r>
            <a:r>
              <a:rPr kumimoji="1" lang="en-US" altLang="zh-CN" dirty="0"/>
              <a:t>H(key) </a:t>
            </a:r>
            <a:r>
              <a:rPr kumimoji="1" lang="zh-CN" altLang="en-US" dirty="0"/>
              <a:t>求得一个地址序列：</a:t>
            </a:r>
          </a:p>
          <a:p>
            <a:pPr lvl="1" eaLnBrk="1" hangingPunct="1"/>
            <a:r>
              <a:rPr kumimoji="1" lang="en-US" altLang="zh-CN" dirty="0"/>
              <a:t>H</a:t>
            </a:r>
            <a:r>
              <a:rPr kumimoji="1" lang="en-US" altLang="zh-CN" baseline="-25000" dirty="0"/>
              <a:t>0</a:t>
            </a:r>
            <a:r>
              <a:rPr kumimoji="1" lang="en-US" altLang="zh-CN" dirty="0"/>
              <a:t>,  H</a:t>
            </a:r>
            <a:r>
              <a:rPr kumimoji="1" lang="en-US" altLang="zh-CN" baseline="-25000" dirty="0"/>
              <a:t>1</a:t>
            </a:r>
            <a:r>
              <a:rPr kumimoji="1" lang="en-US" altLang="zh-CN" dirty="0"/>
              <a:t>,  H</a:t>
            </a:r>
            <a:r>
              <a:rPr kumimoji="1" lang="en-US" altLang="zh-CN" baseline="-25000" dirty="0"/>
              <a:t>2</a:t>
            </a:r>
            <a:r>
              <a:rPr kumimoji="1" lang="en-US" altLang="zh-CN" dirty="0"/>
              <a:t>,  …,  H</a:t>
            </a:r>
            <a:r>
              <a:rPr kumimoji="1" lang="en-US" altLang="zh-CN" baseline="-25000" dirty="0"/>
              <a:t>s</a:t>
            </a:r>
            <a:r>
              <a:rPr kumimoji="1" lang="en-US" altLang="zh-CN" dirty="0"/>
              <a:t>     </a:t>
            </a:r>
            <a:r>
              <a:rPr kumimoji="1" lang="en-US" altLang="zh-CN" i="1" dirty="0"/>
              <a:t>1≤ s≤m-1</a:t>
            </a:r>
          </a:p>
          <a:p>
            <a:pPr lvl="1" eaLnBrk="1" hangingPunct="1"/>
            <a:r>
              <a:rPr kumimoji="1" lang="zh-CN" altLang="en-US" dirty="0"/>
              <a:t>其中：</a:t>
            </a:r>
            <a:r>
              <a:rPr kumimoji="1" lang="en-US" altLang="zh-CN" dirty="0"/>
              <a:t>H</a:t>
            </a:r>
            <a:r>
              <a:rPr kumimoji="1" lang="en-US" altLang="zh-CN" baseline="-25000" dirty="0"/>
              <a:t>0</a:t>
            </a:r>
            <a:r>
              <a:rPr kumimoji="1" lang="en-US" altLang="zh-CN" dirty="0"/>
              <a:t> = H(key)</a:t>
            </a:r>
          </a:p>
          <a:p>
            <a:pPr lvl="1" eaLnBrk="1" hangingPunct="1"/>
            <a:r>
              <a:rPr kumimoji="1" lang="en-US" altLang="zh-CN" dirty="0"/>
              <a:t> Hi = ( H(key) + </a:t>
            </a:r>
            <a:r>
              <a:rPr kumimoji="1" lang="en-US" altLang="zh-CN" i="1" dirty="0" err="1"/>
              <a:t>d</a:t>
            </a:r>
            <a:r>
              <a:rPr kumimoji="1" lang="en-US" altLang="zh-CN" i="1" baseline="-25000" dirty="0" err="1"/>
              <a:t>i</a:t>
            </a:r>
            <a:r>
              <a:rPr kumimoji="1" lang="en-US" altLang="zh-CN" i="1" dirty="0"/>
              <a:t> </a:t>
            </a:r>
            <a:r>
              <a:rPr kumimoji="1" lang="en-US" altLang="zh-CN" dirty="0"/>
              <a:t>) MOD m       </a:t>
            </a:r>
            <a:r>
              <a:rPr kumimoji="1" lang="en-US" altLang="zh-CN" i="1" dirty="0" err="1"/>
              <a:t>i</a:t>
            </a:r>
            <a:r>
              <a:rPr kumimoji="1" lang="en-US" altLang="zh-CN" i="1" dirty="0"/>
              <a:t>=1,  2,  …,  s</a:t>
            </a:r>
          </a:p>
          <a:p>
            <a:pPr lvl="1" eaLnBrk="1" hangingPunct="1"/>
            <a:r>
              <a:rPr kumimoji="1" lang="en-US" altLang="zh-CN" i="1" dirty="0" err="1"/>
              <a:t>d</a:t>
            </a:r>
            <a:r>
              <a:rPr kumimoji="1" lang="en-US" altLang="zh-CN" i="1" baseline="-25000" dirty="0" err="1"/>
              <a:t>i</a:t>
            </a:r>
            <a:r>
              <a:rPr kumimoji="1" lang="zh-CN" altLang="en-US" dirty="0"/>
              <a:t>称为增量</a:t>
            </a:r>
          </a:p>
          <a:p>
            <a:pPr eaLnBrk="1" hangingPunct="1"/>
            <a:r>
              <a:rPr kumimoji="1" lang="zh-CN" altLang="en-US" dirty="0"/>
              <a:t>对增量 </a:t>
            </a:r>
            <a:r>
              <a:rPr kumimoji="1" lang="en-US" altLang="zh-CN" i="1" dirty="0" err="1"/>
              <a:t>di</a:t>
            </a:r>
            <a:r>
              <a:rPr kumimoji="1" lang="en-US" altLang="zh-CN" i="1" dirty="0"/>
              <a:t> </a:t>
            </a:r>
            <a:r>
              <a:rPr kumimoji="1" lang="en-US" altLang="zh-CN" dirty="0"/>
              <a:t> </a:t>
            </a:r>
            <a:r>
              <a:rPr kumimoji="1" lang="zh-CN" altLang="en-US" dirty="0"/>
              <a:t>有三种取法：</a:t>
            </a:r>
          </a:p>
        </p:txBody>
      </p:sp>
      <p:sp>
        <p:nvSpPr>
          <p:cNvPr id="6" name="灯片编号占位符 5"/>
          <p:cNvSpPr>
            <a:spLocks noGrp="1"/>
          </p:cNvSpPr>
          <p:nvPr>
            <p:ph type="sldNum" sz="quarter" idx="11"/>
          </p:nvPr>
        </p:nvSpPr>
        <p:spPr/>
        <p:txBody>
          <a:bodyPr/>
          <a:lstStyle/>
          <a:p>
            <a:pPr>
              <a:defRPr/>
            </a:pPr>
            <a:fld id="{A07612C9-A5BE-48A6-B246-73FB058F61B8}" type="slidenum">
              <a:rPr lang="en-US" altLang="zh-CN"/>
              <a:pPr>
                <a:defRPr/>
              </a:pPr>
              <a:t>164</a:t>
            </a:fld>
            <a:endParaRPr lang="en-US"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defRPr/>
            </a:pPr>
            <a:r>
              <a:rPr lang="en-US" altLang="zh-CN" dirty="0"/>
              <a:t>1) </a:t>
            </a:r>
            <a:r>
              <a:rPr lang="zh-CN" altLang="en-US" dirty="0"/>
              <a:t>开放定址法</a:t>
            </a:r>
          </a:p>
        </p:txBody>
      </p:sp>
      <p:sp>
        <p:nvSpPr>
          <p:cNvPr id="129028" name="Rectangle 3"/>
          <p:cNvSpPr>
            <a:spLocks noGrp="1" noChangeArrowheads="1"/>
          </p:cNvSpPr>
          <p:nvPr>
            <p:ph idx="1"/>
          </p:nvPr>
        </p:nvSpPr>
        <p:spPr>
          <a:xfrm>
            <a:off x="214282" y="1547834"/>
            <a:ext cx="8642350" cy="4953000"/>
          </a:xfrm>
        </p:spPr>
        <p:txBody>
          <a:bodyPr/>
          <a:lstStyle/>
          <a:p>
            <a:pPr eaLnBrk="1" hangingPunct="1"/>
            <a:r>
              <a:rPr lang="en-US" altLang="zh-CN" dirty="0"/>
              <a:t>1)</a:t>
            </a:r>
            <a:r>
              <a:rPr lang="zh-CN" altLang="en-US" dirty="0"/>
              <a:t>线性探测再散列</a:t>
            </a:r>
          </a:p>
          <a:p>
            <a:pPr lvl="1" algn="just" eaLnBrk="1" hangingPunct="1">
              <a:lnSpc>
                <a:spcPct val="130000"/>
              </a:lnSpc>
            </a:pPr>
            <a:r>
              <a:rPr lang="en-US" altLang="zh-CN" i="1" dirty="0" err="1">
                <a:solidFill>
                  <a:srgbClr val="FF0000"/>
                </a:solidFill>
              </a:rPr>
              <a:t>d</a:t>
            </a:r>
            <a:r>
              <a:rPr lang="en-US" altLang="zh-CN" i="1" baseline="-25000" dirty="0" err="1">
                <a:solidFill>
                  <a:srgbClr val="FF0000"/>
                </a:solidFill>
              </a:rPr>
              <a:t>i</a:t>
            </a:r>
            <a:r>
              <a:rPr lang="en-US" altLang="zh-CN" i="1" dirty="0">
                <a:solidFill>
                  <a:srgbClr val="FF0000"/>
                </a:solidFill>
              </a:rPr>
              <a:t> = c </a:t>
            </a:r>
            <a:r>
              <a:rPr lang="en-US" altLang="zh-CN" dirty="0">
                <a:solidFill>
                  <a:srgbClr val="FF0000"/>
                </a:solidFill>
                <a:sym typeface="Symbol" pitchFamily="18" charset="2"/>
              </a:rPr>
              <a:t> </a:t>
            </a:r>
            <a:r>
              <a:rPr lang="en-US" altLang="zh-CN" i="1" dirty="0">
                <a:solidFill>
                  <a:srgbClr val="FF0000"/>
                </a:solidFill>
                <a:sym typeface="Symbol" pitchFamily="18" charset="2"/>
              </a:rPr>
              <a:t> </a:t>
            </a:r>
            <a:r>
              <a:rPr lang="en-US" altLang="zh-CN" i="1" dirty="0" err="1">
                <a:solidFill>
                  <a:srgbClr val="FF0000"/>
                </a:solidFill>
              </a:rPr>
              <a:t>i</a:t>
            </a:r>
            <a:r>
              <a:rPr lang="en-US" altLang="zh-CN" dirty="0">
                <a:solidFill>
                  <a:srgbClr val="A50021"/>
                </a:solidFill>
              </a:rPr>
              <a:t>   </a:t>
            </a:r>
          </a:p>
          <a:p>
            <a:pPr lvl="1" algn="just" eaLnBrk="1" hangingPunct="1"/>
            <a:r>
              <a:rPr lang="zh-CN" altLang="en-US" dirty="0">
                <a:solidFill>
                  <a:srgbClr val="A50021"/>
                </a:solidFill>
              </a:rPr>
              <a:t>最简单的情况  </a:t>
            </a:r>
            <a:r>
              <a:rPr lang="en-US" altLang="zh-CN" i="1" dirty="0">
                <a:solidFill>
                  <a:srgbClr val="A50021"/>
                </a:solidFill>
              </a:rPr>
              <a:t>c</a:t>
            </a:r>
            <a:r>
              <a:rPr lang="en-US" altLang="zh-CN" dirty="0">
                <a:solidFill>
                  <a:srgbClr val="A50021"/>
                </a:solidFill>
              </a:rPr>
              <a:t>=1, </a:t>
            </a:r>
            <a:r>
              <a:rPr lang="en-US" altLang="zh-CN" dirty="0" err="1">
                <a:solidFill>
                  <a:srgbClr val="A50021"/>
                </a:solidFill>
              </a:rPr>
              <a:t>di</a:t>
            </a:r>
            <a:r>
              <a:rPr lang="zh-CN" altLang="en-US" dirty="0">
                <a:solidFill>
                  <a:srgbClr val="A50021"/>
                </a:solidFill>
              </a:rPr>
              <a:t>＝</a:t>
            </a:r>
            <a:r>
              <a:rPr lang="en-US" altLang="zh-CN" dirty="0">
                <a:solidFill>
                  <a:srgbClr val="A50021"/>
                </a:solidFill>
              </a:rPr>
              <a:t>1, 2, 3, 4, ……</a:t>
            </a:r>
          </a:p>
          <a:p>
            <a:pPr algn="just" eaLnBrk="1" hangingPunct="1">
              <a:lnSpc>
                <a:spcPct val="130000"/>
              </a:lnSpc>
            </a:pPr>
            <a:r>
              <a:rPr lang="en-US" altLang="zh-CN" dirty="0"/>
              <a:t>2) </a:t>
            </a:r>
            <a:r>
              <a:rPr lang="zh-CN" altLang="en-US" dirty="0"/>
              <a:t>平方探测再散列</a:t>
            </a:r>
          </a:p>
          <a:p>
            <a:pPr lvl="1" algn="just" eaLnBrk="1" hangingPunct="1">
              <a:lnSpc>
                <a:spcPct val="130000"/>
              </a:lnSpc>
            </a:pPr>
            <a:r>
              <a:rPr lang="en-US" altLang="zh-CN" i="1" dirty="0" err="1">
                <a:solidFill>
                  <a:srgbClr val="FF0000"/>
                </a:solidFill>
              </a:rPr>
              <a:t>d</a:t>
            </a:r>
            <a:r>
              <a:rPr lang="en-US" altLang="zh-CN" i="1" baseline="-25000" dirty="0" err="1">
                <a:solidFill>
                  <a:srgbClr val="FF0000"/>
                </a:solidFill>
              </a:rPr>
              <a:t>i</a:t>
            </a:r>
            <a:r>
              <a:rPr lang="en-US" altLang="zh-CN" i="1" dirty="0">
                <a:solidFill>
                  <a:srgbClr val="FF0000"/>
                </a:solidFill>
              </a:rPr>
              <a:t> = </a:t>
            </a:r>
            <a:r>
              <a:rPr lang="en-US" altLang="zh-CN" dirty="0">
                <a:solidFill>
                  <a:srgbClr val="FF0000"/>
                </a:solidFill>
              </a:rPr>
              <a:t>1</a:t>
            </a:r>
            <a:r>
              <a:rPr lang="en-US" altLang="zh-CN" baseline="30000" dirty="0">
                <a:solidFill>
                  <a:srgbClr val="FF0000"/>
                </a:solidFill>
              </a:rPr>
              <a:t>2</a:t>
            </a:r>
            <a:r>
              <a:rPr lang="en-US" altLang="zh-CN" dirty="0">
                <a:solidFill>
                  <a:srgbClr val="FF0000"/>
                </a:solidFill>
              </a:rPr>
              <a:t>,  -1</a:t>
            </a:r>
            <a:r>
              <a:rPr lang="en-US" altLang="zh-CN" baseline="30000" dirty="0">
                <a:solidFill>
                  <a:srgbClr val="FF0000"/>
                </a:solidFill>
              </a:rPr>
              <a:t>2</a:t>
            </a:r>
            <a:r>
              <a:rPr lang="en-US" altLang="zh-CN" dirty="0">
                <a:solidFill>
                  <a:srgbClr val="FF0000"/>
                </a:solidFill>
              </a:rPr>
              <a:t>,  2</a:t>
            </a:r>
            <a:r>
              <a:rPr lang="en-US" altLang="zh-CN" baseline="30000" dirty="0">
                <a:solidFill>
                  <a:srgbClr val="FF0000"/>
                </a:solidFill>
              </a:rPr>
              <a:t>2</a:t>
            </a:r>
            <a:r>
              <a:rPr lang="en-US" altLang="zh-CN" dirty="0">
                <a:solidFill>
                  <a:srgbClr val="FF0000"/>
                </a:solidFill>
              </a:rPr>
              <a:t>,  -2</a:t>
            </a:r>
            <a:r>
              <a:rPr lang="en-US" altLang="zh-CN" baseline="30000" dirty="0">
                <a:solidFill>
                  <a:srgbClr val="FF0000"/>
                </a:solidFill>
              </a:rPr>
              <a:t>2</a:t>
            </a:r>
            <a:r>
              <a:rPr lang="en-US" altLang="zh-CN" dirty="0">
                <a:solidFill>
                  <a:srgbClr val="FF0000"/>
                </a:solidFill>
              </a:rPr>
              <a:t>,  3</a:t>
            </a:r>
            <a:r>
              <a:rPr lang="en-US" altLang="zh-CN" baseline="30000" dirty="0">
                <a:solidFill>
                  <a:srgbClr val="FF0000"/>
                </a:solidFill>
              </a:rPr>
              <a:t>2</a:t>
            </a:r>
            <a:r>
              <a:rPr lang="en-US" altLang="zh-CN" dirty="0">
                <a:solidFill>
                  <a:srgbClr val="FF0000"/>
                </a:solidFill>
              </a:rPr>
              <a:t>, -3</a:t>
            </a:r>
            <a:r>
              <a:rPr lang="en-US" altLang="zh-CN" baseline="30000" dirty="0">
                <a:solidFill>
                  <a:srgbClr val="FF0000"/>
                </a:solidFill>
              </a:rPr>
              <a:t>2</a:t>
            </a:r>
            <a:r>
              <a:rPr lang="en-US" altLang="zh-CN" dirty="0">
                <a:solidFill>
                  <a:srgbClr val="FF0000"/>
                </a:solidFill>
              </a:rPr>
              <a:t>, …, </a:t>
            </a:r>
            <a:r>
              <a:rPr lang="en-US" altLang="zh-CN" u="sng" dirty="0">
                <a:solidFill>
                  <a:srgbClr val="FF0000"/>
                </a:solidFill>
              </a:rPr>
              <a:t>+</a:t>
            </a:r>
            <a:r>
              <a:rPr lang="en-US" altLang="zh-CN" dirty="0">
                <a:solidFill>
                  <a:srgbClr val="FF0000"/>
                </a:solidFill>
              </a:rPr>
              <a:t>k</a:t>
            </a:r>
            <a:r>
              <a:rPr lang="en-US" altLang="zh-CN" baseline="30000" dirty="0">
                <a:solidFill>
                  <a:srgbClr val="FF0000"/>
                </a:solidFill>
              </a:rPr>
              <a:t>2</a:t>
            </a:r>
            <a:r>
              <a:rPr lang="en-US" altLang="zh-CN" dirty="0">
                <a:solidFill>
                  <a:srgbClr val="FF0000"/>
                </a:solidFill>
                <a:latin typeface="楷体_GB2312" pitchFamily="49" charset="-122"/>
              </a:rPr>
              <a:t>, </a:t>
            </a:r>
          </a:p>
          <a:p>
            <a:pPr algn="just" eaLnBrk="1" hangingPunct="1">
              <a:lnSpc>
                <a:spcPct val="130000"/>
              </a:lnSpc>
            </a:pPr>
            <a:r>
              <a:rPr lang="en-US" altLang="zh-CN" dirty="0"/>
              <a:t>3) </a:t>
            </a:r>
            <a:r>
              <a:rPr lang="zh-CN" altLang="en-US" dirty="0"/>
              <a:t>随机探测再散列</a:t>
            </a:r>
          </a:p>
          <a:p>
            <a:pPr lvl="1" algn="just" eaLnBrk="1" hangingPunct="1">
              <a:lnSpc>
                <a:spcPct val="130000"/>
              </a:lnSpc>
            </a:pPr>
            <a:r>
              <a:rPr lang="en-US" altLang="zh-CN" i="1" dirty="0" err="1">
                <a:solidFill>
                  <a:srgbClr val="FF0000"/>
                </a:solidFill>
              </a:rPr>
              <a:t>d</a:t>
            </a:r>
            <a:r>
              <a:rPr lang="en-US" altLang="zh-CN" i="1" baseline="-25000" dirty="0" err="1">
                <a:solidFill>
                  <a:srgbClr val="FF0000"/>
                </a:solidFill>
              </a:rPr>
              <a:t>i</a:t>
            </a:r>
            <a:r>
              <a:rPr lang="en-US" altLang="zh-CN" i="1" dirty="0">
                <a:solidFill>
                  <a:srgbClr val="FF0000"/>
                </a:solidFill>
              </a:rPr>
              <a:t> </a:t>
            </a:r>
            <a:r>
              <a:rPr lang="zh-CN" altLang="en-US" dirty="0">
                <a:solidFill>
                  <a:srgbClr val="FF0000"/>
                </a:solidFill>
              </a:rPr>
              <a:t>是一组伪随机数列</a:t>
            </a:r>
            <a:r>
              <a:rPr lang="zh-CN" altLang="en-US" dirty="0">
                <a:solidFill>
                  <a:srgbClr val="A50021"/>
                </a:solidFill>
              </a:rPr>
              <a:t>   或者</a:t>
            </a:r>
            <a:endParaRPr lang="en-US" altLang="zh-CN" dirty="0">
              <a:solidFill>
                <a:srgbClr val="A50021"/>
              </a:solidFill>
            </a:endParaRPr>
          </a:p>
          <a:p>
            <a:pPr lvl="1" algn="just" eaLnBrk="1" hangingPunct="1">
              <a:lnSpc>
                <a:spcPct val="130000"/>
              </a:lnSpc>
            </a:pPr>
            <a:r>
              <a:rPr lang="en-US" altLang="zh-CN" i="1" dirty="0" err="1">
                <a:solidFill>
                  <a:srgbClr val="FF0000"/>
                </a:solidFill>
              </a:rPr>
              <a:t>d</a:t>
            </a:r>
            <a:r>
              <a:rPr lang="en-US" altLang="zh-CN" i="1" baseline="-25000" dirty="0" err="1">
                <a:solidFill>
                  <a:srgbClr val="FF0000"/>
                </a:solidFill>
              </a:rPr>
              <a:t>i</a:t>
            </a:r>
            <a:r>
              <a:rPr lang="en-US" altLang="zh-CN" i="1" dirty="0">
                <a:solidFill>
                  <a:srgbClr val="FF0000"/>
                </a:solidFill>
              </a:rPr>
              <a:t>=i</a:t>
            </a:r>
            <a:r>
              <a:rPr lang="en-US" altLang="zh-CN" dirty="0">
                <a:solidFill>
                  <a:srgbClr val="FF0000"/>
                </a:solidFill>
                <a:sym typeface="Symbol" pitchFamily="18" charset="2"/>
              </a:rPr>
              <a:t>×</a:t>
            </a:r>
            <a:r>
              <a:rPr lang="en-US" altLang="zh-CN" i="1" dirty="0">
                <a:solidFill>
                  <a:srgbClr val="FF0000"/>
                </a:solidFill>
                <a:sym typeface="Symbol" pitchFamily="18" charset="2"/>
              </a:rPr>
              <a:t>H</a:t>
            </a:r>
            <a:r>
              <a:rPr lang="en-US" altLang="zh-CN" baseline="-25000" dirty="0">
                <a:solidFill>
                  <a:srgbClr val="FF0000"/>
                </a:solidFill>
                <a:sym typeface="Symbol" pitchFamily="18" charset="2"/>
              </a:rPr>
              <a:t>2</a:t>
            </a:r>
            <a:r>
              <a:rPr lang="en-US" altLang="zh-CN" dirty="0">
                <a:solidFill>
                  <a:srgbClr val="FF0000"/>
                </a:solidFill>
                <a:sym typeface="Symbol" pitchFamily="18" charset="2"/>
              </a:rPr>
              <a:t>(</a:t>
            </a:r>
            <a:r>
              <a:rPr lang="en-US" altLang="zh-CN" i="1" dirty="0">
                <a:solidFill>
                  <a:srgbClr val="FF0000"/>
                </a:solidFill>
                <a:sym typeface="Symbol" pitchFamily="18" charset="2"/>
              </a:rPr>
              <a:t>key</a:t>
            </a:r>
            <a:r>
              <a:rPr lang="en-US" altLang="zh-CN" dirty="0">
                <a:solidFill>
                  <a:srgbClr val="FF0000"/>
                </a:solidFill>
                <a:sym typeface="Symbol" pitchFamily="18" charset="2"/>
              </a:rPr>
              <a:t>)</a:t>
            </a:r>
            <a:r>
              <a:rPr lang="en-US" altLang="zh-CN" i="1" dirty="0">
                <a:solidFill>
                  <a:srgbClr val="FF0000"/>
                </a:solidFill>
                <a:sym typeface="Symbol" pitchFamily="18" charset="2"/>
              </a:rPr>
              <a:t> </a:t>
            </a:r>
            <a:r>
              <a:rPr lang="en-US" altLang="zh-CN" dirty="0">
                <a:solidFill>
                  <a:srgbClr val="A50021"/>
                </a:solidFill>
                <a:sym typeface="Symbol" pitchFamily="18" charset="2"/>
              </a:rPr>
              <a:t>(</a:t>
            </a:r>
            <a:r>
              <a:rPr lang="zh-CN" altLang="en-US" dirty="0">
                <a:solidFill>
                  <a:srgbClr val="A50021"/>
                </a:solidFill>
                <a:sym typeface="Symbol" pitchFamily="18" charset="2"/>
              </a:rPr>
              <a:t>又称双散列函数探测</a:t>
            </a:r>
            <a:r>
              <a:rPr lang="en-US" altLang="zh-CN" dirty="0">
                <a:solidFill>
                  <a:srgbClr val="A50021"/>
                </a:solidFill>
                <a:sym typeface="Symbol" pitchFamily="18" charset="2"/>
              </a:rPr>
              <a:t>)</a:t>
            </a:r>
            <a:endParaRPr lang="zh-CN" altLang="en-US" dirty="0">
              <a:solidFill>
                <a:srgbClr val="A50021"/>
              </a:solidFill>
            </a:endParaRPr>
          </a:p>
        </p:txBody>
      </p:sp>
      <p:sp>
        <p:nvSpPr>
          <p:cNvPr id="7" name="灯片编号占位符 5"/>
          <p:cNvSpPr>
            <a:spLocks noGrp="1"/>
          </p:cNvSpPr>
          <p:nvPr>
            <p:ph type="sldNum" sz="quarter" idx="11"/>
          </p:nvPr>
        </p:nvSpPr>
        <p:spPr/>
        <p:txBody>
          <a:bodyPr/>
          <a:lstStyle/>
          <a:p>
            <a:pPr>
              <a:defRPr/>
            </a:pPr>
            <a:fld id="{D23B4BF6-72E0-4DC3-B671-CA38925250A7}" type="slidenum">
              <a:rPr lang="en-US" altLang="zh-CN"/>
              <a:pPr>
                <a:defRPr/>
              </a:pPr>
              <a:t>165</a:t>
            </a:fld>
            <a:endParaRPr lang="en-US" altLang="zh-CN"/>
          </a:p>
        </p:txBody>
      </p:sp>
      <p:sp>
        <p:nvSpPr>
          <p:cNvPr id="129029" name="Rectangle 4"/>
          <p:cNvSpPr>
            <a:spLocks noChangeArrowheads="1"/>
          </p:cNvSpPr>
          <p:nvPr/>
        </p:nvSpPr>
        <p:spPr bwMode="auto">
          <a:xfrm>
            <a:off x="381000" y="1023974"/>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hlink"/>
              </a:buClr>
              <a:buFontTx/>
              <a:buChar char="•"/>
            </a:pPr>
            <a:r>
              <a:rPr lang="zh-CN" altLang="en-US" dirty="0">
                <a:solidFill>
                  <a:srgbClr val="000000"/>
                </a:solidFill>
              </a:rPr>
              <a:t>对增量 </a:t>
            </a:r>
            <a:r>
              <a:rPr lang="en-US" altLang="zh-CN" i="1" dirty="0" err="1">
                <a:solidFill>
                  <a:srgbClr val="000000"/>
                </a:solidFill>
              </a:rPr>
              <a:t>di</a:t>
            </a:r>
            <a:r>
              <a:rPr lang="en-US" altLang="zh-CN" i="1" dirty="0">
                <a:solidFill>
                  <a:srgbClr val="000000"/>
                </a:solidFill>
              </a:rPr>
              <a:t> </a:t>
            </a:r>
            <a:r>
              <a:rPr lang="en-US" altLang="zh-CN" dirty="0">
                <a:solidFill>
                  <a:srgbClr val="000000"/>
                </a:solidFill>
              </a:rPr>
              <a:t> </a:t>
            </a:r>
            <a:r>
              <a:rPr lang="zh-CN" altLang="en-US" dirty="0">
                <a:solidFill>
                  <a:srgbClr val="000000"/>
                </a:solidFill>
              </a:rPr>
              <a:t>有三种取法：</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11"/>
          </p:nvPr>
        </p:nvSpPr>
        <p:spPr>
          <a:xfrm>
            <a:off x="6778824" y="6427788"/>
            <a:ext cx="2133600" cy="457200"/>
          </a:xfrm>
        </p:spPr>
        <p:txBody>
          <a:bodyPr/>
          <a:lstStyle/>
          <a:p>
            <a:pPr>
              <a:defRPr/>
            </a:pPr>
            <a:fld id="{5E0465C2-CBA1-4E2F-A7B7-80FAAD6A83D6}" type="slidenum">
              <a:rPr lang="en-US" altLang="zh-CN"/>
              <a:pPr>
                <a:defRPr/>
              </a:pPr>
              <a:t>166</a:t>
            </a:fld>
            <a:endParaRPr lang="en-US" altLang="zh-CN"/>
          </a:p>
        </p:txBody>
      </p:sp>
      <p:graphicFrame>
        <p:nvGraphicFramePr>
          <p:cNvPr id="395269" name="Group 5"/>
          <p:cNvGraphicFramePr>
            <a:graphicFrameLocks noGrp="1"/>
          </p:cNvGraphicFramePr>
          <p:nvPr>
            <p:extLst>
              <p:ext uri="{D42A27DB-BD31-4B8C-83A1-F6EECF244321}">
                <p14:modId xmlns:p14="http://schemas.microsoft.com/office/powerpoint/2010/main" val="671550243"/>
              </p:ext>
            </p:extLst>
          </p:nvPr>
        </p:nvGraphicFramePr>
        <p:xfrm>
          <a:off x="785786" y="4002249"/>
          <a:ext cx="6929437" cy="1009650"/>
        </p:xfrm>
        <a:graphic>
          <a:graphicData uri="http://schemas.openxmlformats.org/drawingml/2006/table">
            <a:tbl>
              <a:tblPr/>
              <a:tblGrid>
                <a:gridCol w="630237">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27062">
                  <a:extLst>
                    <a:ext uri="{9D8B030D-6E8A-4147-A177-3AD203B41FA5}">
                      <a16:colId xmlns:a16="http://schemas.microsoft.com/office/drawing/2014/main" val="20010"/>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5295" name="Text Box 31"/>
          <p:cNvSpPr txBox="1">
            <a:spLocks noChangeArrowheads="1"/>
          </p:cNvSpPr>
          <p:nvPr/>
        </p:nvSpPr>
        <p:spPr bwMode="auto">
          <a:xfrm>
            <a:off x="785786" y="3497424"/>
            <a:ext cx="6913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  0     1     2     3     4    5     6      7     8     9    10</a:t>
            </a:r>
          </a:p>
        </p:txBody>
      </p:sp>
      <p:sp>
        <p:nvSpPr>
          <p:cNvPr id="395324" name="Rectangle 60"/>
          <p:cNvSpPr>
            <a:spLocks noChangeArrowheads="1"/>
          </p:cNvSpPr>
          <p:nvPr/>
        </p:nvSpPr>
        <p:spPr bwMode="auto">
          <a:xfrm>
            <a:off x="712761" y="3010062"/>
            <a:ext cx="739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0" lang="en-US" altLang="zh-CN" dirty="0">
                <a:solidFill>
                  <a:srgbClr val="A50021"/>
                </a:solidFill>
              </a:rPr>
              <a:t>1</a:t>
            </a:r>
            <a:r>
              <a:rPr kumimoji="0" lang="zh-CN" altLang="en-US" dirty="0">
                <a:solidFill>
                  <a:srgbClr val="A50021"/>
                </a:solidFill>
              </a:rPr>
              <a:t>）若采用线性探测再散列处理冲突</a:t>
            </a:r>
            <a:r>
              <a:rPr kumimoji="0" lang="en-US" altLang="zh-CN" dirty="0">
                <a:solidFill>
                  <a:srgbClr val="A50021"/>
                </a:solidFill>
              </a:rPr>
              <a:t>: </a:t>
            </a:r>
            <a:r>
              <a:rPr kumimoji="0" lang="en-US" altLang="zh-CN" i="1" dirty="0" err="1">
                <a:solidFill>
                  <a:srgbClr val="FF0000"/>
                </a:solidFill>
              </a:rPr>
              <a:t>di</a:t>
            </a:r>
            <a:r>
              <a:rPr kumimoji="0" lang="en-US" altLang="zh-CN" i="1" dirty="0">
                <a:solidFill>
                  <a:srgbClr val="FF0000"/>
                </a:solidFill>
              </a:rPr>
              <a:t> = c </a:t>
            </a:r>
            <a:r>
              <a:rPr kumimoji="0" lang="en-US" altLang="zh-CN" i="1" dirty="0">
                <a:solidFill>
                  <a:srgbClr val="FF0000"/>
                </a:solidFill>
                <a:sym typeface="Symbol" pitchFamily="18" charset="2"/>
              </a:rPr>
              <a:t>  </a:t>
            </a:r>
            <a:r>
              <a:rPr kumimoji="0" lang="en-US" altLang="zh-CN" i="1" dirty="0" err="1">
                <a:solidFill>
                  <a:srgbClr val="FF0000"/>
                </a:solidFill>
              </a:rPr>
              <a:t>i</a:t>
            </a:r>
            <a:r>
              <a:rPr kumimoji="0" lang="en-US" altLang="zh-CN" dirty="0"/>
              <a:t> </a:t>
            </a:r>
          </a:p>
        </p:txBody>
      </p:sp>
      <p:sp>
        <p:nvSpPr>
          <p:cNvPr id="395325" name="Text Box 61"/>
          <p:cNvSpPr txBox="1">
            <a:spLocks noChangeArrowheads="1"/>
          </p:cNvSpPr>
          <p:nvPr/>
        </p:nvSpPr>
        <p:spPr bwMode="auto">
          <a:xfrm>
            <a:off x="5826098"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19</a:t>
            </a:r>
            <a:endParaRPr lang="en-US" altLang="zh-CN" sz="3600" b="0" dirty="0">
              <a:ea typeface="宋体" charset="-122"/>
            </a:endParaRPr>
          </a:p>
        </p:txBody>
      </p:sp>
      <p:sp>
        <p:nvSpPr>
          <p:cNvPr id="395326" name="Text Box 62"/>
          <p:cNvSpPr txBox="1">
            <a:spLocks noChangeArrowheads="1"/>
          </p:cNvSpPr>
          <p:nvPr/>
        </p:nvSpPr>
        <p:spPr bwMode="auto">
          <a:xfrm>
            <a:off x="1425548"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A50021"/>
                </a:solidFill>
                <a:ea typeface="宋体" charset="-122"/>
              </a:rPr>
              <a:t>01</a:t>
            </a:r>
            <a:endParaRPr lang="en-US" altLang="zh-CN" sz="3600" b="0">
              <a:ea typeface="宋体" charset="-122"/>
            </a:endParaRPr>
          </a:p>
        </p:txBody>
      </p:sp>
      <p:sp>
        <p:nvSpPr>
          <p:cNvPr id="395327" name="Text Box 63"/>
          <p:cNvSpPr txBox="1">
            <a:spLocks noChangeArrowheads="1"/>
          </p:cNvSpPr>
          <p:nvPr/>
        </p:nvSpPr>
        <p:spPr bwMode="auto">
          <a:xfrm>
            <a:off x="2081186"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3333FF"/>
                </a:solidFill>
                <a:ea typeface="宋体" charset="-122"/>
              </a:rPr>
              <a:t>23</a:t>
            </a:r>
            <a:endParaRPr lang="en-US" altLang="zh-CN" sz="3600" b="0">
              <a:ea typeface="宋体" charset="-122"/>
            </a:endParaRPr>
          </a:p>
        </p:txBody>
      </p:sp>
      <p:sp>
        <p:nvSpPr>
          <p:cNvPr id="395328" name="Text Box 64"/>
          <p:cNvSpPr txBox="1">
            <a:spLocks noChangeArrowheads="1"/>
          </p:cNvSpPr>
          <p:nvPr/>
        </p:nvSpPr>
        <p:spPr bwMode="auto">
          <a:xfrm>
            <a:off x="2657448"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A50021"/>
                </a:solidFill>
                <a:ea typeface="宋体" charset="-122"/>
              </a:rPr>
              <a:t>14</a:t>
            </a:r>
            <a:endParaRPr lang="en-US" altLang="zh-CN" sz="3600" b="0">
              <a:ea typeface="宋体" charset="-122"/>
            </a:endParaRPr>
          </a:p>
        </p:txBody>
      </p:sp>
      <p:sp>
        <p:nvSpPr>
          <p:cNvPr id="395329" name="Text Box 65"/>
          <p:cNvSpPr txBox="1">
            <a:spLocks noChangeArrowheads="1"/>
          </p:cNvSpPr>
          <p:nvPr/>
        </p:nvSpPr>
        <p:spPr bwMode="auto">
          <a:xfrm>
            <a:off x="758798"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A50021"/>
                </a:solidFill>
                <a:ea typeface="宋体" charset="-122"/>
              </a:rPr>
              <a:t>55</a:t>
            </a:r>
            <a:endParaRPr lang="en-US" altLang="zh-CN" sz="3600" b="0">
              <a:ea typeface="宋体" charset="-122"/>
            </a:endParaRPr>
          </a:p>
        </p:txBody>
      </p:sp>
      <p:sp>
        <p:nvSpPr>
          <p:cNvPr id="395330" name="Text Box 66"/>
          <p:cNvSpPr txBox="1">
            <a:spLocks noChangeArrowheads="1"/>
          </p:cNvSpPr>
          <p:nvPr/>
        </p:nvSpPr>
        <p:spPr bwMode="auto">
          <a:xfrm>
            <a:off x="3305148"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FF00FF"/>
                </a:solidFill>
                <a:ea typeface="宋体" charset="-122"/>
              </a:rPr>
              <a:t>68</a:t>
            </a:r>
            <a:endParaRPr lang="en-US" altLang="zh-CN" sz="3600" b="0">
              <a:ea typeface="宋体" charset="-122"/>
            </a:endParaRPr>
          </a:p>
        </p:txBody>
      </p:sp>
      <p:sp>
        <p:nvSpPr>
          <p:cNvPr id="395331" name="Text Box 67"/>
          <p:cNvSpPr txBox="1">
            <a:spLocks noChangeArrowheads="1"/>
          </p:cNvSpPr>
          <p:nvPr/>
        </p:nvSpPr>
        <p:spPr bwMode="auto">
          <a:xfrm>
            <a:off x="3938561"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006600"/>
                </a:solidFill>
                <a:ea typeface="宋体" charset="-122"/>
              </a:rPr>
              <a:t>11</a:t>
            </a:r>
            <a:endParaRPr lang="en-US" altLang="zh-CN" sz="3600" b="0">
              <a:ea typeface="宋体" charset="-122"/>
            </a:endParaRPr>
          </a:p>
        </p:txBody>
      </p:sp>
      <p:sp>
        <p:nvSpPr>
          <p:cNvPr id="395332" name="Text Box 68"/>
          <p:cNvSpPr txBox="1">
            <a:spLocks noChangeArrowheads="1"/>
          </p:cNvSpPr>
          <p:nvPr/>
        </p:nvSpPr>
        <p:spPr bwMode="auto">
          <a:xfrm>
            <a:off x="4529111"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3333FF"/>
                </a:solidFill>
                <a:ea typeface="宋体" charset="-122"/>
              </a:rPr>
              <a:t>82</a:t>
            </a:r>
            <a:endParaRPr lang="en-US" altLang="zh-CN" sz="3600" b="0">
              <a:ea typeface="宋体" charset="-122"/>
            </a:endParaRPr>
          </a:p>
        </p:txBody>
      </p:sp>
      <p:sp>
        <p:nvSpPr>
          <p:cNvPr id="395333" name="Text Box 69"/>
          <p:cNvSpPr txBox="1">
            <a:spLocks noChangeArrowheads="1"/>
          </p:cNvSpPr>
          <p:nvPr/>
        </p:nvSpPr>
        <p:spPr bwMode="auto">
          <a:xfrm>
            <a:off x="5178398" y="396572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a:solidFill>
                  <a:srgbClr val="FF0000"/>
                </a:solidFill>
                <a:ea typeface="宋体" charset="-122"/>
              </a:rPr>
              <a:t>36</a:t>
            </a:r>
            <a:endParaRPr lang="en-US" altLang="zh-CN" sz="3600" b="0">
              <a:ea typeface="宋体" charset="-122"/>
            </a:endParaRPr>
          </a:p>
        </p:txBody>
      </p:sp>
      <p:sp>
        <p:nvSpPr>
          <p:cNvPr id="130088" name="Rectangle 79"/>
          <p:cNvSpPr>
            <a:spLocks noChangeArrowheads="1"/>
          </p:cNvSpPr>
          <p:nvPr/>
        </p:nvSpPr>
        <p:spPr bwMode="auto">
          <a:xfrm>
            <a:off x="642910" y="1700808"/>
            <a:ext cx="768985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20000"/>
              </a:spcBef>
              <a:buFontTx/>
              <a:buChar char="•"/>
            </a:pPr>
            <a:r>
              <a:rPr kumimoji="0" lang="zh-CN" altLang="en-US" dirty="0">
                <a:solidFill>
                  <a:srgbClr val="A50021"/>
                </a:solidFill>
              </a:rPr>
              <a:t>设定</a:t>
            </a:r>
            <a:r>
              <a:rPr kumimoji="0" lang="en-US" altLang="zh-CN" dirty="0">
                <a:solidFill>
                  <a:srgbClr val="A50021"/>
                </a:solidFill>
              </a:rPr>
              <a:t>H(key) = </a:t>
            </a:r>
            <a:r>
              <a:rPr kumimoji="0" lang="zh-CN" altLang="en-US" dirty="0">
                <a:solidFill>
                  <a:srgbClr val="A50021"/>
                </a:solidFill>
              </a:rPr>
              <a:t>（</a:t>
            </a:r>
            <a:r>
              <a:rPr kumimoji="0" lang="en-US" altLang="zh-CN" dirty="0">
                <a:solidFill>
                  <a:srgbClr val="A50021"/>
                </a:solidFill>
              </a:rPr>
              <a:t>key </a:t>
            </a:r>
            <a:r>
              <a:rPr lang="en-US" altLang="zh-CN" dirty="0">
                <a:solidFill>
                  <a:srgbClr val="0000FF"/>
                </a:solidFill>
              </a:rPr>
              <a:t>+ </a:t>
            </a:r>
            <a:r>
              <a:rPr lang="en-US" altLang="zh-CN" i="1" dirty="0">
                <a:solidFill>
                  <a:srgbClr val="0000FF"/>
                </a:solidFill>
              </a:rPr>
              <a:t>d</a:t>
            </a:r>
            <a:r>
              <a:rPr lang="en-US" altLang="zh-CN" i="1" baseline="-25000" dirty="0">
                <a:solidFill>
                  <a:srgbClr val="0000FF"/>
                </a:solidFill>
              </a:rPr>
              <a:t>i</a:t>
            </a:r>
            <a:r>
              <a:rPr lang="en-US" altLang="zh-CN" i="1" dirty="0"/>
              <a:t> </a:t>
            </a:r>
            <a:r>
              <a:rPr lang="zh-CN" altLang="en-US" dirty="0">
                <a:solidFill>
                  <a:srgbClr val="A50021"/>
                </a:solidFill>
              </a:rPr>
              <a:t>）</a:t>
            </a:r>
            <a:r>
              <a:rPr kumimoji="0" lang="en-US" altLang="zh-CN" dirty="0">
                <a:solidFill>
                  <a:srgbClr val="A50021"/>
                </a:solidFill>
              </a:rPr>
              <a:t>MOD 11 ( </a:t>
            </a:r>
            <a:r>
              <a:rPr kumimoji="0" lang="zh-CN" altLang="en-US" dirty="0">
                <a:solidFill>
                  <a:srgbClr val="A50021"/>
                </a:solidFill>
              </a:rPr>
              <a:t>表长</a:t>
            </a:r>
            <a:r>
              <a:rPr kumimoji="0" lang="en-US" altLang="zh-CN" dirty="0">
                <a:solidFill>
                  <a:srgbClr val="A50021"/>
                </a:solidFill>
              </a:rPr>
              <a:t>=11 )</a:t>
            </a:r>
          </a:p>
          <a:p>
            <a:pPr>
              <a:spcBef>
                <a:spcPct val="20000"/>
              </a:spcBef>
              <a:buFontTx/>
              <a:buChar char="•"/>
            </a:pPr>
            <a:r>
              <a:rPr kumimoji="0" lang="zh-CN" altLang="en-US" dirty="0"/>
              <a:t>冲突：</a:t>
            </a:r>
            <a:r>
              <a:rPr kumimoji="0" lang="en-US" altLang="zh-CN" dirty="0"/>
              <a:t>01</a:t>
            </a:r>
            <a:r>
              <a:rPr kumimoji="0" lang="zh-CN" altLang="en-US" dirty="0"/>
              <a:t>－</a:t>
            </a:r>
            <a:r>
              <a:rPr kumimoji="0" lang="en-US" altLang="zh-CN" dirty="0"/>
              <a:t>23, 55</a:t>
            </a:r>
            <a:r>
              <a:rPr kumimoji="0" lang="zh-CN" altLang="en-US" dirty="0"/>
              <a:t>－</a:t>
            </a:r>
            <a:r>
              <a:rPr kumimoji="0" lang="en-US" altLang="zh-CN" dirty="0"/>
              <a:t>11, 14</a:t>
            </a:r>
            <a:r>
              <a:rPr kumimoji="0" lang="zh-CN" altLang="en-US" dirty="0"/>
              <a:t>－</a:t>
            </a:r>
            <a:r>
              <a:rPr kumimoji="0" lang="en-US" altLang="zh-CN" dirty="0"/>
              <a:t>36</a:t>
            </a:r>
          </a:p>
        </p:txBody>
      </p:sp>
      <p:sp>
        <p:nvSpPr>
          <p:cNvPr id="395344" name="Text Box 80"/>
          <p:cNvSpPr txBox="1">
            <a:spLocks noChangeArrowheads="1"/>
          </p:cNvSpPr>
          <p:nvPr/>
        </p:nvSpPr>
        <p:spPr bwMode="auto">
          <a:xfrm>
            <a:off x="1053208" y="5517232"/>
            <a:ext cx="69012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solidFill>
                  <a:srgbClr val="A50021"/>
                </a:solidFill>
                <a:ea typeface="宋体" charset="-122"/>
              </a:rPr>
              <a:t>ASL</a:t>
            </a:r>
            <a:r>
              <a:rPr lang="en-US" altLang="zh-CN" dirty="0">
                <a:solidFill>
                  <a:srgbClr val="A50021"/>
                </a:solidFill>
                <a:ea typeface="宋体" charset="-122"/>
              </a:rPr>
              <a:t>=(1+1+2+1+3+6+2+5+1)/9 = 22/9 = 2.44</a:t>
            </a:r>
            <a:endParaRPr lang="en-US" altLang="zh-CN" dirty="0">
              <a:ea typeface="宋体"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3899982830"/>
              </p:ext>
            </p:extLst>
          </p:nvPr>
        </p:nvGraphicFramePr>
        <p:xfrm>
          <a:off x="857224" y="116632"/>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k</a:t>
                      </a:r>
                      <a:endParaRPr lang="zh-CN" altLang="en-US" sz="2800" b="1" dirty="0"/>
                    </a:p>
                  </a:txBody>
                  <a:tcPr/>
                </a:tc>
                <a:tc>
                  <a:txBody>
                    <a:bodyPr/>
                    <a:lstStyle/>
                    <a:p>
                      <a:pPr algn="ctr"/>
                      <a:r>
                        <a:rPr lang="en-US" altLang="zh-CN" sz="2800" b="1" dirty="0"/>
                        <a:t>19</a:t>
                      </a:r>
                      <a:endParaRPr lang="zh-CN" altLang="en-US" sz="2800" b="1" dirty="0"/>
                    </a:p>
                  </a:txBody>
                  <a:tcPr/>
                </a:tc>
                <a:tc>
                  <a:txBody>
                    <a:bodyPr/>
                    <a:lstStyle/>
                    <a:p>
                      <a:pPr algn="ctr"/>
                      <a:r>
                        <a:rPr lang="en-US" altLang="zh-CN" sz="2800" b="1" dirty="0"/>
                        <a:t>01</a:t>
                      </a:r>
                      <a:endParaRPr lang="zh-CN" altLang="en-US" sz="2800" b="1" dirty="0"/>
                    </a:p>
                  </a:txBody>
                  <a:tcPr/>
                </a:tc>
                <a:tc>
                  <a:txBody>
                    <a:bodyPr/>
                    <a:lstStyle/>
                    <a:p>
                      <a:pPr algn="ctr"/>
                      <a:r>
                        <a:rPr lang="en-US" altLang="zh-CN" sz="2800" b="1" dirty="0"/>
                        <a:t>23</a:t>
                      </a:r>
                      <a:endParaRPr lang="zh-CN" altLang="en-US" sz="2800" b="1" dirty="0"/>
                    </a:p>
                  </a:txBody>
                  <a:tcPr/>
                </a:tc>
                <a:tc>
                  <a:txBody>
                    <a:bodyPr/>
                    <a:lstStyle/>
                    <a:p>
                      <a:pPr algn="ctr"/>
                      <a:r>
                        <a:rPr lang="en-US" altLang="zh-CN" sz="2800" b="1" dirty="0"/>
                        <a:t>14</a:t>
                      </a:r>
                      <a:endParaRPr lang="zh-CN" altLang="en-US" sz="2800" b="1" dirty="0"/>
                    </a:p>
                  </a:txBody>
                  <a:tcPr/>
                </a:tc>
                <a:tc>
                  <a:txBody>
                    <a:bodyPr/>
                    <a:lstStyle/>
                    <a:p>
                      <a:pPr algn="ctr"/>
                      <a:r>
                        <a:rPr lang="en-US" altLang="zh-CN" sz="2800" b="1" dirty="0"/>
                        <a:t>55</a:t>
                      </a:r>
                      <a:endParaRPr lang="zh-CN" altLang="en-US" sz="2800" b="1" dirty="0"/>
                    </a:p>
                  </a:txBody>
                  <a:tcPr/>
                </a:tc>
                <a:tc>
                  <a:txBody>
                    <a:bodyPr/>
                    <a:lstStyle/>
                    <a:p>
                      <a:pPr algn="ctr"/>
                      <a:r>
                        <a:rPr lang="en-US" altLang="zh-CN" sz="2800" b="1" dirty="0"/>
                        <a:t>68</a:t>
                      </a:r>
                      <a:endParaRPr lang="zh-CN" altLang="en-US" sz="2800" b="1" dirty="0"/>
                    </a:p>
                  </a:txBody>
                  <a:tcPr/>
                </a:tc>
                <a:tc>
                  <a:txBody>
                    <a:bodyPr/>
                    <a:lstStyle/>
                    <a:p>
                      <a:pPr algn="ctr"/>
                      <a:r>
                        <a:rPr lang="en-US" altLang="zh-CN" sz="2800" b="1" dirty="0"/>
                        <a:t>11</a:t>
                      </a:r>
                      <a:endParaRPr lang="zh-CN" altLang="en-US" sz="2800" b="1" dirty="0"/>
                    </a:p>
                  </a:txBody>
                  <a:tcPr/>
                </a:tc>
                <a:tc>
                  <a:txBody>
                    <a:bodyPr/>
                    <a:lstStyle/>
                    <a:p>
                      <a:pPr algn="ctr"/>
                      <a:r>
                        <a:rPr lang="en-US" altLang="zh-CN" sz="2800" b="1" dirty="0"/>
                        <a:t>82</a:t>
                      </a:r>
                      <a:endParaRPr lang="zh-CN" altLang="en-US" sz="2800" b="1" dirty="0"/>
                    </a:p>
                  </a:txBody>
                  <a:tcPr/>
                </a:tc>
                <a:tc>
                  <a:txBody>
                    <a:bodyPr/>
                    <a:lstStyle/>
                    <a:p>
                      <a:pPr algn="ctr"/>
                      <a:r>
                        <a:rPr lang="en-US" altLang="zh-CN" sz="2800" b="1" dirty="0"/>
                        <a:t>36</a:t>
                      </a:r>
                      <a:endParaRPr lang="zh-CN" altLang="en-US" sz="2800" b="1" dirty="0"/>
                    </a:p>
                  </a:txBody>
                  <a:tcPr/>
                </a:tc>
                <a:extLst>
                  <a:ext uri="{0D108BD9-81ED-4DB2-BD59-A6C34878D82A}">
                    <a16:rowId xmlns:a16="http://schemas.microsoft.com/office/drawing/2014/main" val="10000"/>
                  </a:ext>
                </a:extLst>
              </a:tr>
            </a:tbl>
          </a:graphicData>
        </a:graphic>
      </p:graphicFrame>
      <p:sp>
        <p:nvSpPr>
          <p:cNvPr id="19" name="任意多边形 18"/>
          <p:cNvSpPr/>
          <p:nvPr/>
        </p:nvSpPr>
        <p:spPr bwMode="auto">
          <a:xfrm>
            <a:off x="2571736" y="1188202"/>
            <a:ext cx="677918" cy="252248"/>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20" name="任意多边形 19"/>
          <p:cNvSpPr/>
          <p:nvPr/>
        </p:nvSpPr>
        <p:spPr bwMode="auto">
          <a:xfrm>
            <a:off x="4500562" y="1188202"/>
            <a:ext cx="1357322" cy="261610"/>
          </a:xfrm>
          <a:custGeom>
            <a:avLst/>
            <a:gdLst>
              <a:gd name="connsiteX0" fmla="*/ 0 w 677918"/>
              <a:gd name="connsiteY0" fmla="*/ 0 h 252248"/>
              <a:gd name="connsiteX1" fmla="*/ 299545 w 677918"/>
              <a:gd name="connsiteY1" fmla="*/ 252248 h 252248"/>
              <a:gd name="connsiteX2" fmla="*/ 677918 w 677918"/>
              <a:gd name="connsiteY2" fmla="*/ 0 h 252248"/>
              <a:gd name="connsiteX0" fmla="*/ 0 w 677918"/>
              <a:gd name="connsiteY0" fmla="*/ 0 h 126124"/>
              <a:gd name="connsiteX1" fmla="*/ 299545 w 677918"/>
              <a:gd name="connsiteY1" fmla="*/ 114473 h 126124"/>
              <a:gd name="connsiteX2" fmla="*/ 677918 w 677918"/>
              <a:gd name="connsiteY2" fmla="*/ 0 h 126124"/>
            </a:gdLst>
            <a:ahLst/>
            <a:cxnLst>
              <a:cxn ang="0">
                <a:pos x="connsiteX0" y="connsiteY0"/>
              </a:cxn>
              <a:cxn ang="0">
                <a:pos x="connsiteX1" y="connsiteY1"/>
              </a:cxn>
              <a:cxn ang="0">
                <a:pos x="connsiteX2" y="connsiteY2"/>
              </a:cxn>
            </a:cxnLst>
            <a:rect l="l" t="t" r="r" b="b"/>
            <a:pathLst>
              <a:path w="677918" h="126124">
                <a:moveTo>
                  <a:pt x="0" y="0"/>
                </a:moveTo>
                <a:cubicBezTo>
                  <a:pt x="93279" y="126124"/>
                  <a:pt x="186559" y="114473"/>
                  <a:pt x="299545" y="114473"/>
                </a:cubicBezTo>
                <a:cubicBezTo>
                  <a:pt x="412531" y="114473"/>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21" name="任意多边形 20"/>
          <p:cNvSpPr/>
          <p:nvPr/>
        </p:nvSpPr>
        <p:spPr bwMode="auto">
          <a:xfrm>
            <a:off x="3786182" y="1188202"/>
            <a:ext cx="3429024" cy="523220"/>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cxnSp>
        <p:nvCxnSpPr>
          <p:cNvPr id="23" name="直接连接符 22"/>
          <p:cNvCxnSpPr/>
          <p:nvPr/>
        </p:nvCxnSpPr>
        <p:spPr bwMode="auto">
          <a:xfrm>
            <a:off x="0" y="2985104"/>
            <a:ext cx="9144000" cy="1588"/>
          </a:xfrm>
          <a:prstGeom prst="line">
            <a:avLst/>
          </a:prstGeom>
          <a:noFill/>
          <a:ln w="28575" cap="flat" cmpd="sng" algn="ctr">
            <a:solidFill>
              <a:schemeClr val="hlink"/>
            </a:solidFill>
            <a:prstDash val="lgDashDot"/>
            <a:round/>
            <a:headEnd type="none" w="med" len="med"/>
            <a:tailEnd type="none" w="med" len="med"/>
          </a:ln>
          <a:effectLst/>
        </p:spPr>
      </p:cxnSp>
      <p:sp>
        <p:nvSpPr>
          <p:cNvPr id="25" name="Text Box 61"/>
          <p:cNvSpPr txBox="1">
            <a:spLocks noChangeArrowheads="1"/>
          </p:cNvSpPr>
          <p:nvPr/>
        </p:nvSpPr>
        <p:spPr bwMode="auto">
          <a:xfrm>
            <a:off x="5968100"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a:t>
            </a:r>
            <a:endParaRPr lang="en-US" altLang="zh-CN" sz="3600" b="0" dirty="0">
              <a:ea typeface="宋体" charset="-122"/>
            </a:endParaRPr>
          </a:p>
        </p:txBody>
      </p:sp>
      <p:sp>
        <p:nvSpPr>
          <p:cNvPr id="26" name="Text Box 61"/>
          <p:cNvSpPr txBox="1">
            <a:spLocks noChangeArrowheads="1"/>
          </p:cNvSpPr>
          <p:nvPr/>
        </p:nvSpPr>
        <p:spPr bwMode="auto">
          <a:xfrm>
            <a:off x="5286380"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5</a:t>
            </a:r>
            <a:endParaRPr lang="en-US" altLang="zh-CN" sz="3600" b="0" dirty="0">
              <a:ea typeface="宋体" charset="-122"/>
            </a:endParaRPr>
          </a:p>
        </p:txBody>
      </p:sp>
      <p:sp>
        <p:nvSpPr>
          <p:cNvPr id="27" name="Text Box 61"/>
          <p:cNvSpPr txBox="1">
            <a:spLocks noChangeArrowheads="1"/>
          </p:cNvSpPr>
          <p:nvPr/>
        </p:nvSpPr>
        <p:spPr bwMode="auto">
          <a:xfrm>
            <a:off x="4643438"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2</a:t>
            </a:r>
            <a:endParaRPr lang="en-US" altLang="zh-CN" sz="3600" b="0" dirty="0">
              <a:ea typeface="宋体" charset="-122"/>
            </a:endParaRPr>
          </a:p>
        </p:txBody>
      </p:sp>
      <p:sp>
        <p:nvSpPr>
          <p:cNvPr id="28" name="Text Box 61"/>
          <p:cNvSpPr txBox="1">
            <a:spLocks noChangeArrowheads="1"/>
          </p:cNvSpPr>
          <p:nvPr/>
        </p:nvSpPr>
        <p:spPr bwMode="auto">
          <a:xfrm>
            <a:off x="4071934"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6</a:t>
            </a:r>
            <a:endParaRPr lang="en-US" altLang="zh-CN" sz="3600" b="0" dirty="0">
              <a:ea typeface="宋体" charset="-122"/>
            </a:endParaRPr>
          </a:p>
        </p:txBody>
      </p:sp>
      <p:sp>
        <p:nvSpPr>
          <p:cNvPr id="29" name="Text Box 61"/>
          <p:cNvSpPr txBox="1">
            <a:spLocks noChangeArrowheads="1"/>
          </p:cNvSpPr>
          <p:nvPr/>
        </p:nvSpPr>
        <p:spPr bwMode="auto">
          <a:xfrm>
            <a:off x="3428992"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3</a:t>
            </a:r>
            <a:endParaRPr lang="en-US" altLang="zh-CN" sz="3600" b="0" dirty="0">
              <a:ea typeface="宋体" charset="-122"/>
            </a:endParaRPr>
          </a:p>
        </p:txBody>
      </p:sp>
      <p:sp>
        <p:nvSpPr>
          <p:cNvPr id="30" name="Text Box 61"/>
          <p:cNvSpPr txBox="1">
            <a:spLocks noChangeArrowheads="1"/>
          </p:cNvSpPr>
          <p:nvPr/>
        </p:nvSpPr>
        <p:spPr bwMode="auto">
          <a:xfrm>
            <a:off x="2786050"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a:t>
            </a:r>
            <a:endParaRPr lang="en-US" altLang="zh-CN" sz="3600" b="0" dirty="0">
              <a:ea typeface="宋体" charset="-122"/>
            </a:endParaRPr>
          </a:p>
        </p:txBody>
      </p:sp>
      <p:sp>
        <p:nvSpPr>
          <p:cNvPr id="31" name="Text Box 61"/>
          <p:cNvSpPr txBox="1">
            <a:spLocks noChangeArrowheads="1"/>
          </p:cNvSpPr>
          <p:nvPr/>
        </p:nvSpPr>
        <p:spPr bwMode="auto">
          <a:xfrm>
            <a:off x="2143108"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2</a:t>
            </a:r>
            <a:endParaRPr lang="en-US" altLang="zh-CN" sz="3600" b="0" dirty="0">
              <a:ea typeface="宋体" charset="-122"/>
            </a:endParaRPr>
          </a:p>
        </p:txBody>
      </p:sp>
      <p:sp>
        <p:nvSpPr>
          <p:cNvPr id="32" name="Text Box 61"/>
          <p:cNvSpPr txBox="1">
            <a:spLocks noChangeArrowheads="1"/>
          </p:cNvSpPr>
          <p:nvPr/>
        </p:nvSpPr>
        <p:spPr bwMode="auto">
          <a:xfrm>
            <a:off x="1500166"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a:t>
            </a:r>
            <a:endParaRPr lang="en-US" altLang="zh-CN" sz="3600" b="0" dirty="0">
              <a:ea typeface="宋体" charset="-122"/>
            </a:endParaRPr>
          </a:p>
        </p:txBody>
      </p:sp>
      <p:sp>
        <p:nvSpPr>
          <p:cNvPr id="33" name="Text Box 61"/>
          <p:cNvSpPr txBox="1">
            <a:spLocks noChangeArrowheads="1"/>
          </p:cNvSpPr>
          <p:nvPr/>
        </p:nvSpPr>
        <p:spPr bwMode="auto">
          <a:xfrm>
            <a:off x="857224" y="4465795"/>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a:t>
            </a:r>
            <a:endParaRPr lang="en-US" altLang="zh-CN" sz="3600" b="0" dirty="0">
              <a:ea typeface="宋体" charset="-122"/>
            </a:endParaRPr>
          </a:p>
        </p:txBody>
      </p:sp>
      <p:graphicFrame>
        <p:nvGraphicFramePr>
          <p:cNvPr id="34" name="表格 33"/>
          <p:cNvGraphicFramePr>
            <a:graphicFrameLocks noGrp="1"/>
          </p:cNvGraphicFramePr>
          <p:nvPr>
            <p:extLst>
              <p:ext uri="{D42A27DB-BD31-4B8C-83A1-F6EECF244321}">
                <p14:modId xmlns:p14="http://schemas.microsoft.com/office/powerpoint/2010/main" val="3456463508"/>
              </p:ext>
            </p:extLst>
          </p:nvPr>
        </p:nvGraphicFramePr>
        <p:xfrm>
          <a:off x="857224" y="668756"/>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H</a:t>
                      </a:r>
                      <a:endParaRPr lang="zh-CN" altLang="en-US" sz="2800" b="1" dirty="0"/>
                    </a:p>
                  </a:txBody>
                  <a:tcPr/>
                </a:tc>
                <a:tc>
                  <a:txBody>
                    <a:bodyPr/>
                    <a:lstStyle/>
                    <a:p>
                      <a:pPr algn="ctr"/>
                      <a:r>
                        <a:rPr lang="en-US" altLang="zh-CN" sz="2800" b="1" dirty="0"/>
                        <a:t>8</a:t>
                      </a:r>
                      <a:endParaRPr lang="zh-CN" altLang="en-US" sz="2800" b="1" dirty="0"/>
                    </a:p>
                  </a:txBody>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3</a:t>
                      </a:r>
                      <a:endParaRPr lang="zh-CN" altLang="en-US" sz="2800" b="1" dirty="0"/>
                    </a:p>
                  </a:txBody>
                  <a:tcPr>
                    <a:solidFill>
                      <a:srgbClr val="FFCCFF"/>
                    </a:solidFill>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2</a:t>
                      </a:r>
                      <a:endParaRPr lang="zh-CN" altLang="en-US" sz="2800" b="1" dirty="0"/>
                    </a:p>
                  </a:txBody>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5</a:t>
                      </a:r>
                      <a:endParaRPr lang="zh-CN" altLang="en-US" sz="2800" b="1" dirty="0"/>
                    </a:p>
                  </a:txBody>
                  <a:tcPr/>
                </a:tc>
                <a:tc>
                  <a:txBody>
                    <a:bodyPr/>
                    <a:lstStyle/>
                    <a:p>
                      <a:pPr algn="ctr"/>
                      <a:r>
                        <a:rPr lang="en-US" altLang="zh-CN" sz="2800" b="1" dirty="0"/>
                        <a:t>3</a:t>
                      </a:r>
                      <a:endParaRPr lang="zh-CN" altLang="en-US" sz="2800" b="1" dirty="0"/>
                    </a:p>
                  </a:txBody>
                  <a:tcPr>
                    <a:solidFill>
                      <a:srgbClr val="FFCCFF"/>
                    </a:solidFill>
                  </a:tcPr>
                </a:tc>
                <a:extLst>
                  <a:ext uri="{0D108BD9-81ED-4DB2-BD59-A6C34878D82A}">
                    <a16:rowId xmlns:a16="http://schemas.microsoft.com/office/drawing/2014/main" val="10000"/>
                  </a:ext>
                </a:extLst>
              </a:tr>
            </a:tbl>
          </a:graphicData>
        </a:graphic>
      </p:graphicFrame>
      <p:sp>
        <p:nvSpPr>
          <p:cNvPr id="35" name="TextBox 34"/>
          <p:cNvSpPr txBox="1"/>
          <p:nvPr/>
        </p:nvSpPr>
        <p:spPr>
          <a:xfrm>
            <a:off x="7740352" y="5013556"/>
            <a:ext cx="1317492" cy="523220"/>
          </a:xfrm>
          <a:prstGeom prst="rect">
            <a:avLst/>
          </a:prstGeom>
          <a:noFill/>
        </p:spPr>
        <p:txBody>
          <a:bodyPr wrap="square" rtlCol="0">
            <a:spAutoFit/>
          </a:bodyPr>
          <a:lstStyle/>
          <a:p>
            <a:r>
              <a:rPr lang="zh-CN" altLang="en-US" dirty="0"/>
              <a:t>不成功</a:t>
            </a:r>
          </a:p>
        </p:txBody>
      </p:sp>
      <p:graphicFrame>
        <p:nvGraphicFramePr>
          <p:cNvPr id="36" name="表格 35"/>
          <p:cNvGraphicFramePr>
            <a:graphicFrameLocks noGrp="1"/>
          </p:cNvGraphicFramePr>
          <p:nvPr>
            <p:extLst>
              <p:ext uri="{D42A27DB-BD31-4B8C-83A1-F6EECF244321}">
                <p14:modId xmlns:p14="http://schemas.microsoft.com/office/powerpoint/2010/main" val="3190230128"/>
              </p:ext>
            </p:extLst>
          </p:nvPr>
        </p:nvGraphicFramePr>
        <p:xfrm>
          <a:off x="755576" y="5084415"/>
          <a:ext cx="6929437" cy="504825"/>
        </p:xfrm>
        <a:graphic>
          <a:graphicData uri="http://schemas.openxmlformats.org/drawingml/2006/table">
            <a:tbl>
              <a:tblPr/>
              <a:tblGrid>
                <a:gridCol w="630237">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27062">
                  <a:extLst>
                    <a:ext uri="{9D8B030D-6E8A-4147-A177-3AD203B41FA5}">
                      <a16:colId xmlns:a16="http://schemas.microsoft.com/office/drawing/2014/main" val="20010"/>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10</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9</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8</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7</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6</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5</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4</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3</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2</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1</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800" b="1" i="0" u="none" strike="noStrike" cap="none" normalizeH="0" baseline="0" dirty="0">
                          <a:ln>
                            <a:noFill/>
                          </a:ln>
                          <a:solidFill>
                            <a:srgbClr val="C00000"/>
                          </a:solidFill>
                          <a:effectLst/>
                          <a:latin typeface="Times New Roman" pitchFamily="18" charset="0"/>
                          <a:ea typeface="楷体_GB2312" pitchFamily="49" charset="-122"/>
                        </a:rPr>
                        <a:t>1</a:t>
                      </a:r>
                      <a:endParaRPr kumimoji="0" lang="zh-CN" altLang="zh-CN" sz="2800" b="1" i="0" u="none" strike="noStrike" cap="none" normalizeH="0" baseline="0" dirty="0">
                        <a:ln>
                          <a:noFill/>
                        </a:ln>
                        <a:solidFill>
                          <a:srgbClr val="C00000"/>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 name="Text Box 80"/>
          <p:cNvSpPr txBox="1">
            <a:spLocks noChangeArrowheads="1"/>
          </p:cNvSpPr>
          <p:nvPr/>
        </p:nvSpPr>
        <p:spPr bwMode="auto">
          <a:xfrm>
            <a:off x="1082848" y="5949280"/>
            <a:ext cx="81696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solidFill>
                  <a:srgbClr val="A50021"/>
                </a:solidFill>
                <a:ea typeface="宋体" charset="-122"/>
              </a:rPr>
              <a:t>ASL</a:t>
            </a:r>
            <a:r>
              <a:rPr lang="en-US" altLang="zh-CN" dirty="0">
                <a:solidFill>
                  <a:srgbClr val="A50021"/>
                </a:solidFill>
                <a:ea typeface="宋体" charset="-122"/>
              </a:rPr>
              <a:t>=(10+9+8+7+6+5+4+3+2+1+1)/11 = 56/11 = 5.09</a:t>
            </a:r>
            <a:endParaRPr lang="en-US" altLang="zh-CN" dirty="0">
              <a:ea typeface="宋体" charset="-122"/>
            </a:endParaRPr>
          </a:p>
        </p:txBody>
      </p:sp>
      <p:sp>
        <p:nvSpPr>
          <p:cNvPr id="38" name="TextBox 37"/>
          <p:cNvSpPr txBox="1"/>
          <p:nvPr/>
        </p:nvSpPr>
        <p:spPr>
          <a:xfrm>
            <a:off x="1277774" y="6396335"/>
            <a:ext cx="7379352" cy="461665"/>
          </a:xfrm>
          <a:prstGeom prst="rect">
            <a:avLst/>
          </a:prstGeom>
          <a:solidFill>
            <a:schemeClr val="accent1">
              <a:lumMod val="20000"/>
              <a:lumOff val="80000"/>
            </a:schemeClr>
          </a:solidFill>
          <a:ln>
            <a:solidFill>
              <a:srgbClr val="FF0000"/>
            </a:solidFill>
          </a:ln>
        </p:spPr>
        <p:txBody>
          <a:bodyPr wrap="square" rtlCol="0">
            <a:spAutoFit/>
          </a:bodyPr>
          <a:lstStyle/>
          <a:p>
            <a:r>
              <a:rPr lang="zh-CN" altLang="en-US" dirty="0"/>
              <a:t>查找不成功时的</a:t>
            </a:r>
            <a:r>
              <a:rPr lang="en-US" altLang="zh-CN" dirty="0"/>
              <a:t>ASL = </a:t>
            </a:r>
            <a:r>
              <a:rPr lang="zh-CN" altLang="en-US" dirty="0"/>
              <a:t>总查找次数 </a:t>
            </a:r>
            <a:r>
              <a:rPr lang="en-US" altLang="zh-CN" dirty="0"/>
              <a:t>/ </a:t>
            </a:r>
            <a:r>
              <a:rPr lang="zh-CN" altLang="en-US" dirty="0"/>
              <a:t>有效表长</a:t>
            </a:r>
          </a:p>
        </p:txBody>
      </p:sp>
      <p:sp>
        <p:nvSpPr>
          <p:cNvPr id="44" name="TextBox 43"/>
          <p:cNvSpPr txBox="1"/>
          <p:nvPr/>
        </p:nvSpPr>
        <p:spPr>
          <a:xfrm>
            <a:off x="7728832" y="4545289"/>
            <a:ext cx="1317492" cy="523220"/>
          </a:xfrm>
          <a:prstGeom prst="rect">
            <a:avLst/>
          </a:prstGeom>
          <a:noFill/>
        </p:spPr>
        <p:txBody>
          <a:bodyPr wrap="square" rtlCol="0">
            <a:spAutoFit/>
          </a:bodyPr>
          <a:lstStyle/>
          <a:p>
            <a:r>
              <a:rPr lang="zh-CN" altLang="en-US" dirty="0"/>
              <a:t>成功</a:t>
            </a:r>
          </a:p>
        </p:txBody>
      </p:sp>
      <p:sp>
        <p:nvSpPr>
          <p:cNvPr id="45" name="TextBox 44"/>
          <p:cNvSpPr txBox="1"/>
          <p:nvPr/>
        </p:nvSpPr>
        <p:spPr>
          <a:xfrm>
            <a:off x="-170928" y="5517232"/>
            <a:ext cx="1317492" cy="523220"/>
          </a:xfrm>
          <a:prstGeom prst="rect">
            <a:avLst/>
          </a:prstGeom>
          <a:noFill/>
        </p:spPr>
        <p:txBody>
          <a:bodyPr wrap="square" rtlCol="0">
            <a:spAutoFit/>
          </a:bodyPr>
          <a:lstStyle/>
          <a:p>
            <a:pPr algn="r"/>
            <a:r>
              <a:rPr lang="zh-CN" altLang="en-US" dirty="0"/>
              <a:t>成功</a:t>
            </a:r>
          </a:p>
        </p:txBody>
      </p:sp>
      <p:sp>
        <p:nvSpPr>
          <p:cNvPr id="46" name="TextBox 45"/>
          <p:cNvSpPr txBox="1"/>
          <p:nvPr/>
        </p:nvSpPr>
        <p:spPr>
          <a:xfrm>
            <a:off x="-170928" y="5980933"/>
            <a:ext cx="1317492" cy="523220"/>
          </a:xfrm>
          <a:prstGeom prst="rect">
            <a:avLst/>
          </a:prstGeom>
          <a:noFill/>
        </p:spPr>
        <p:txBody>
          <a:bodyPr wrap="square" rtlCol="0">
            <a:spAutoFit/>
          </a:bodyPr>
          <a:lstStyle/>
          <a:p>
            <a:pPr algn="r"/>
            <a:r>
              <a:rPr lang="zh-CN" altLang="en-US" dirty="0"/>
              <a:t>不成功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5324"/>
                                        </p:tgtEl>
                                        <p:attrNameLst>
                                          <p:attrName>style.visibility</p:attrName>
                                        </p:attrNameLst>
                                      </p:cBhvr>
                                      <p:to>
                                        <p:strVal val="visible"/>
                                      </p:to>
                                    </p:set>
                                    <p:animEffect transition="in" filter="wipe(left)">
                                      <p:cBhvr>
                                        <p:cTn id="7" dur="500"/>
                                        <p:tgtEl>
                                          <p:spTgt spid="395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5295"/>
                                        </p:tgtEl>
                                        <p:attrNameLst>
                                          <p:attrName>style.visibility</p:attrName>
                                        </p:attrNameLst>
                                      </p:cBhvr>
                                      <p:to>
                                        <p:strVal val="visible"/>
                                      </p:to>
                                    </p:set>
                                    <p:animEffect transition="in" filter="wipe(up)">
                                      <p:cBhvr>
                                        <p:cTn id="12" dur="500"/>
                                        <p:tgtEl>
                                          <p:spTgt spid="39529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95269"/>
                                        </p:tgtEl>
                                        <p:attrNameLst>
                                          <p:attrName>style.visibility</p:attrName>
                                        </p:attrNameLst>
                                      </p:cBhvr>
                                      <p:to>
                                        <p:strVal val="visible"/>
                                      </p:to>
                                    </p:set>
                                    <p:animEffect transition="in" filter="wipe(up)">
                                      <p:cBhvr>
                                        <p:cTn id="16" dur="500"/>
                                        <p:tgtEl>
                                          <p:spTgt spid="3952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95325"/>
                                        </p:tgtEl>
                                        <p:attrNameLst>
                                          <p:attrName>style.visibility</p:attrName>
                                        </p:attrNameLst>
                                      </p:cBhvr>
                                      <p:to>
                                        <p:strVal val="visible"/>
                                      </p:to>
                                    </p:set>
                                    <p:animEffect transition="in" filter="wipe(up)">
                                      <p:cBhvr>
                                        <p:cTn id="21" dur="500"/>
                                        <p:tgtEl>
                                          <p:spTgt spid="3953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95326"/>
                                        </p:tgtEl>
                                        <p:attrNameLst>
                                          <p:attrName>style.visibility</p:attrName>
                                        </p:attrNameLst>
                                      </p:cBhvr>
                                      <p:to>
                                        <p:strVal val="visible"/>
                                      </p:to>
                                    </p:set>
                                    <p:animEffect transition="in" filter="wipe(up)">
                                      <p:cBhvr>
                                        <p:cTn id="31" dur="500"/>
                                        <p:tgtEl>
                                          <p:spTgt spid="3953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up)">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95327"/>
                                        </p:tgtEl>
                                        <p:attrNameLst>
                                          <p:attrName>style.visibility</p:attrName>
                                        </p:attrNameLst>
                                      </p:cBhvr>
                                      <p:to>
                                        <p:strVal val="visible"/>
                                      </p:to>
                                    </p:set>
                                    <p:animEffect transition="in" filter="wipe(up)">
                                      <p:cBhvr>
                                        <p:cTn id="41" dur="500"/>
                                        <p:tgtEl>
                                          <p:spTgt spid="39532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95328"/>
                                        </p:tgtEl>
                                        <p:attrNameLst>
                                          <p:attrName>style.visibility</p:attrName>
                                        </p:attrNameLst>
                                      </p:cBhvr>
                                      <p:to>
                                        <p:strVal val="visible"/>
                                      </p:to>
                                    </p:set>
                                    <p:animEffect transition="in" filter="wipe(up)">
                                      <p:cBhvr>
                                        <p:cTn id="51" dur="500"/>
                                        <p:tgtEl>
                                          <p:spTgt spid="3953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95329"/>
                                        </p:tgtEl>
                                        <p:attrNameLst>
                                          <p:attrName>style.visibility</p:attrName>
                                        </p:attrNameLst>
                                      </p:cBhvr>
                                      <p:to>
                                        <p:strVal val="visible"/>
                                      </p:to>
                                    </p:set>
                                    <p:animEffect transition="in" filter="wipe(up)">
                                      <p:cBhvr>
                                        <p:cTn id="61" dur="500"/>
                                        <p:tgtEl>
                                          <p:spTgt spid="39532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up)">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95330"/>
                                        </p:tgtEl>
                                        <p:attrNameLst>
                                          <p:attrName>style.visibility</p:attrName>
                                        </p:attrNameLst>
                                      </p:cBhvr>
                                      <p:to>
                                        <p:strVal val="visible"/>
                                      </p:to>
                                    </p:set>
                                    <p:animEffect transition="in" filter="wipe(up)">
                                      <p:cBhvr>
                                        <p:cTn id="71" dur="500"/>
                                        <p:tgtEl>
                                          <p:spTgt spid="39533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95331"/>
                                        </p:tgtEl>
                                        <p:attrNameLst>
                                          <p:attrName>style.visibility</p:attrName>
                                        </p:attrNameLst>
                                      </p:cBhvr>
                                      <p:to>
                                        <p:strVal val="visible"/>
                                      </p:to>
                                    </p:set>
                                    <p:animEffect transition="in" filter="wipe(up)">
                                      <p:cBhvr>
                                        <p:cTn id="81" dur="500"/>
                                        <p:tgtEl>
                                          <p:spTgt spid="39533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up)">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395332"/>
                                        </p:tgtEl>
                                        <p:attrNameLst>
                                          <p:attrName>style.visibility</p:attrName>
                                        </p:attrNameLst>
                                      </p:cBhvr>
                                      <p:to>
                                        <p:strVal val="visible"/>
                                      </p:to>
                                    </p:set>
                                    <p:animEffect transition="in" filter="wipe(up)">
                                      <p:cBhvr>
                                        <p:cTn id="91" dur="500"/>
                                        <p:tgtEl>
                                          <p:spTgt spid="39533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up)">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395333"/>
                                        </p:tgtEl>
                                        <p:attrNameLst>
                                          <p:attrName>style.visibility</p:attrName>
                                        </p:attrNameLst>
                                      </p:cBhvr>
                                      <p:to>
                                        <p:strVal val="visible"/>
                                      </p:to>
                                    </p:set>
                                    <p:animEffect transition="in" filter="wipe(up)">
                                      <p:cBhvr>
                                        <p:cTn id="101" dur="500"/>
                                        <p:tgtEl>
                                          <p:spTgt spid="39533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up)">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95344"/>
                                        </p:tgtEl>
                                        <p:attrNameLst>
                                          <p:attrName>style.visibility</p:attrName>
                                        </p:attrNameLst>
                                      </p:cBhvr>
                                      <p:to>
                                        <p:strVal val="visible"/>
                                      </p:to>
                                    </p:set>
                                    <p:animEffect transition="in" filter="wipe(left)">
                                      <p:cBhvr>
                                        <p:cTn id="111" dur="500"/>
                                        <p:tgtEl>
                                          <p:spTgt spid="39534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left)">
                                      <p:cBhvr>
                                        <p:cTn id="116" dur="500"/>
                                        <p:tgtEl>
                                          <p:spTgt spid="4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wipe(left)">
                                      <p:cBhvr>
                                        <p:cTn id="121" dur="500"/>
                                        <p:tgtEl>
                                          <p:spTgt spid="4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left)">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ipe(left)">
                                      <p:cBhvr>
                                        <p:cTn id="131" dur="500"/>
                                        <p:tgtEl>
                                          <p:spTgt spid="3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wipe(left)">
                                      <p:cBhvr>
                                        <p:cTn id="136" dur="500"/>
                                        <p:tgtEl>
                                          <p:spTgt spid="3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46"/>
                                        </p:tgtEl>
                                        <p:attrNameLst>
                                          <p:attrName>style.visibility</p:attrName>
                                        </p:attrNameLst>
                                      </p:cBhvr>
                                      <p:to>
                                        <p:strVal val="visible"/>
                                      </p:to>
                                    </p:set>
                                    <p:animEffect transition="in" filter="wipe(left)">
                                      <p:cBhvr>
                                        <p:cTn id="141" dur="500"/>
                                        <p:tgtEl>
                                          <p:spTgt spid="46"/>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left)">
                                      <p:cBhvr>
                                        <p:cTn id="1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5" grpId="0" autoUpdateAnimBg="0"/>
      <p:bldP spid="395324" grpId="0" autoUpdateAnimBg="0"/>
      <p:bldP spid="395325" grpId="0" autoUpdateAnimBg="0"/>
      <p:bldP spid="395326" grpId="0" autoUpdateAnimBg="0"/>
      <p:bldP spid="395327" grpId="0" autoUpdateAnimBg="0"/>
      <p:bldP spid="395328" grpId="0" autoUpdateAnimBg="0"/>
      <p:bldP spid="395329" grpId="0" autoUpdateAnimBg="0"/>
      <p:bldP spid="395330" grpId="0" autoUpdateAnimBg="0"/>
      <p:bldP spid="395331" grpId="0" autoUpdateAnimBg="0"/>
      <p:bldP spid="395332" grpId="0" autoUpdateAnimBg="0"/>
      <p:bldP spid="395333" grpId="0" autoUpdateAnimBg="0"/>
      <p:bldP spid="39534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5" grpId="0"/>
      <p:bldP spid="37" grpId="0"/>
      <p:bldP spid="38" grpId="0" animBg="1"/>
      <p:bldP spid="44" grpId="0"/>
      <p:bldP spid="45" grpId="0"/>
      <p:bldP spid="46"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p:cNvSpPr>
            <a:spLocks noGrp="1"/>
          </p:cNvSpPr>
          <p:nvPr>
            <p:ph type="sldNum" sz="quarter" idx="11"/>
          </p:nvPr>
        </p:nvSpPr>
        <p:spPr/>
        <p:txBody>
          <a:bodyPr/>
          <a:lstStyle/>
          <a:p>
            <a:pPr>
              <a:defRPr/>
            </a:pPr>
            <a:fld id="{C9FE31DD-15D1-4DB2-B587-0EABB02FE47A}" type="slidenum">
              <a:rPr lang="en-US" altLang="zh-CN"/>
              <a:pPr>
                <a:defRPr/>
              </a:pPr>
              <a:t>167</a:t>
            </a:fld>
            <a:endParaRPr lang="en-US" altLang="zh-CN"/>
          </a:p>
        </p:txBody>
      </p:sp>
      <p:graphicFrame>
        <p:nvGraphicFramePr>
          <p:cNvPr id="494597" name="Group 5"/>
          <p:cNvGraphicFramePr>
            <a:graphicFrameLocks noGrp="1"/>
          </p:cNvGraphicFramePr>
          <p:nvPr/>
        </p:nvGraphicFramePr>
        <p:xfrm>
          <a:off x="573059" y="4862519"/>
          <a:ext cx="6929438" cy="1009650"/>
        </p:xfrm>
        <a:graphic>
          <a:graphicData uri="http://schemas.openxmlformats.org/drawingml/2006/table">
            <a:tbl>
              <a:tblPr/>
              <a:tblGrid>
                <a:gridCol w="630238">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30237">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8">
                  <a:extLst>
                    <a:ext uri="{9D8B030D-6E8A-4147-A177-3AD203B41FA5}">
                      <a16:colId xmlns:a16="http://schemas.microsoft.com/office/drawing/2014/main" val="20006"/>
                    </a:ext>
                  </a:extLst>
                </a:gridCol>
                <a:gridCol w="630237">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0237">
                  <a:extLst>
                    <a:ext uri="{9D8B030D-6E8A-4147-A177-3AD203B41FA5}">
                      <a16:colId xmlns:a16="http://schemas.microsoft.com/office/drawing/2014/main" val="20009"/>
                    </a:ext>
                  </a:extLst>
                </a:gridCol>
                <a:gridCol w="627063">
                  <a:extLst>
                    <a:ext uri="{9D8B030D-6E8A-4147-A177-3AD203B41FA5}">
                      <a16:colId xmlns:a16="http://schemas.microsoft.com/office/drawing/2014/main" val="20010"/>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94623" name="Text Box 31"/>
          <p:cNvSpPr txBox="1">
            <a:spLocks noChangeArrowheads="1"/>
          </p:cNvSpPr>
          <p:nvPr/>
        </p:nvSpPr>
        <p:spPr bwMode="auto">
          <a:xfrm>
            <a:off x="573059" y="4357694"/>
            <a:ext cx="6913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  0     1     2     3     4    5     6      7     8     9    10</a:t>
            </a:r>
          </a:p>
        </p:txBody>
      </p:sp>
      <p:sp>
        <p:nvSpPr>
          <p:cNvPr id="494624" name="Rectangle 32"/>
          <p:cNvSpPr>
            <a:spLocks noChangeArrowheads="1"/>
          </p:cNvSpPr>
          <p:nvPr/>
        </p:nvSpPr>
        <p:spPr bwMode="auto">
          <a:xfrm>
            <a:off x="500034" y="3505216"/>
            <a:ext cx="7999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A50021"/>
                </a:solidFill>
              </a:rPr>
              <a:t>2</a:t>
            </a:r>
            <a:r>
              <a:rPr lang="zh-CN" altLang="en-US">
                <a:solidFill>
                  <a:srgbClr val="A50021"/>
                </a:solidFill>
              </a:rPr>
              <a:t>）若采用平方探测再散列处理冲突： </a:t>
            </a:r>
            <a:r>
              <a:rPr kumimoji="0" lang="en-US" altLang="zh-CN" i="1">
                <a:solidFill>
                  <a:srgbClr val="FF0000"/>
                </a:solidFill>
              </a:rPr>
              <a:t>d</a:t>
            </a:r>
            <a:r>
              <a:rPr kumimoji="0" lang="en-US" altLang="zh-CN" i="1" baseline="-25000">
                <a:solidFill>
                  <a:srgbClr val="FF0000"/>
                </a:solidFill>
              </a:rPr>
              <a:t>i</a:t>
            </a:r>
            <a:r>
              <a:rPr kumimoji="0" lang="en-US" altLang="zh-CN" i="1">
                <a:solidFill>
                  <a:srgbClr val="FF0000"/>
                </a:solidFill>
              </a:rPr>
              <a:t> = </a:t>
            </a:r>
            <a:r>
              <a:rPr kumimoji="0" lang="en-US" altLang="zh-CN">
                <a:solidFill>
                  <a:srgbClr val="FF0000"/>
                </a:solidFill>
              </a:rPr>
              <a:t>1</a:t>
            </a:r>
            <a:r>
              <a:rPr kumimoji="0" lang="en-US" altLang="zh-CN" baseline="30000">
                <a:solidFill>
                  <a:srgbClr val="FF0000"/>
                </a:solidFill>
              </a:rPr>
              <a:t>2</a:t>
            </a:r>
            <a:r>
              <a:rPr kumimoji="0" lang="en-US" altLang="zh-CN">
                <a:solidFill>
                  <a:srgbClr val="FF0000"/>
                </a:solidFill>
              </a:rPr>
              <a:t>,  -1</a:t>
            </a:r>
            <a:r>
              <a:rPr kumimoji="0" lang="en-US" altLang="zh-CN" baseline="30000">
                <a:solidFill>
                  <a:srgbClr val="FF0000"/>
                </a:solidFill>
              </a:rPr>
              <a:t>2</a:t>
            </a:r>
            <a:r>
              <a:rPr kumimoji="0" lang="en-US" altLang="zh-CN">
                <a:solidFill>
                  <a:srgbClr val="FF0000"/>
                </a:solidFill>
              </a:rPr>
              <a:t>,  2</a:t>
            </a:r>
            <a:r>
              <a:rPr kumimoji="0" lang="en-US" altLang="zh-CN" baseline="30000">
                <a:solidFill>
                  <a:srgbClr val="FF0000"/>
                </a:solidFill>
              </a:rPr>
              <a:t>2</a:t>
            </a:r>
            <a:r>
              <a:rPr kumimoji="0" lang="en-US" altLang="zh-CN">
                <a:solidFill>
                  <a:srgbClr val="FF0000"/>
                </a:solidFill>
              </a:rPr>
              <a:t>,  -2</a:t>
            </a:r>
            <a:r>
              <a:rPr kumimoji="0" lang="en-US" altLang="zh-CN" baseline="30000">
                <a:solidFill>
                  <a:srgbClr val="FF0000"/>
                </a:solidFill>
              </a:rPr>
              <a:t>2</a:t>
            </a:r>
            <a:r>
              <a:rPr kumimoji="0" lang="en-US" altLang="zh-CN">
                <a:solidFill>
                  <a:srgbClr val="FF0000"/>
                </a:solidFill>
              </a:rPr>
              <a:t>,  3</a:t>
            </a:r>
            <a:r>
              <a:rPr kumimoji="0" lang="en-US" altLang="zh-CN" baseline="30000">
                <a:solidFill>
                  <a:srgbClr val="FF0000"/>
                </a:solidFill>
              </a:rPr>
              <a:t>2</a:t>
            </a:r>
            <a:r>
              <a:rPr kumimoji="0" lang="en-US" altLang="zh-CN">
                <a:solidFill>
                  <a:srgbClr val="FF0000"/>
                </a:solidFill>
              </a:rPr>
              <a:t>, -3</a:t>
            </a:r>
            <a:r>
              <a:rPr kumimoji="0" lang="en-US" altLang="zh-CN" baseline="30000">
                <a:solidFill>
                  <a:srgbClr val="FF0000"/>
                </a:solidFill>
              </a:rPr>
              <a:t>2</a:t>
            </a:r>
            <a:r>
              <a:rPr kumimoji="0" lang="en-US" altLang="zh-CN">
                <a:solidFill>
                  <a:srgbClr val="FF0000"/>
                </a:solidFill>
              </a:rPr>
              <a:t>, …, </a:t>
            </a:r>
            <a:r>
              <a:rPr kumimoji="0" lang="en-US" altLang="zh-CN" u="sng">
                <a:solidFill>
                  <a:srgbClr val="FF0000"/>
                </a:solidFill>
              </a:rPr>
              <a:t>+</a:t>
            </a:r>
            <a:r>
              <a:rPr kumimoji="0" lang="en-US" altLang="zh-CN">
                <a:solidFill>
                  <a:srgbClr val="FF0000"/>
                </a:solidFill>
              </a:rPr>
              <a:t>k</a:t>
            </a:r>
            <a:r>
              <a:rPr kumimoji="0" lang="en-US" altLang="zh-CN" baseline="30000">
                <a:solidFill>
                  <a:srgbClr val="FF0000"/>
                </a:solidFill>
              </a:rPr>
              <a:t>2</a:t>
            </a:r>
            <a:r>
              <a:rPr kumimoji="0" lang="en-US" altLang="zh-CN">
                <a:solidFill>
                  <a:srgbClr val="FF0000"/>
                </a:solidFill>
                <a:latin typeface="楷体_GB2312" pitchFamily="49" charset="-122"/>
              </a:rPr>
              <a:t>, </a:t>
            </a:r>
          </a:p>
        </p:txBody>
      </p:sp>
      <p:sp>
        <p:nvSpPr>
          <p:cNvPr id="494625" name="Text Box 33"/>
          <p:cNvSpPr txBox="1">
            <a:spLocks noChangeArrowheads="1"/>
          </p:cNvSpPr>
          <p:nvPr/>
        </p:nvSpPr>
        <p:spPr bwMode="auto">
          <a:xfrm>
            <a:off x="55990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19</a:t>
            </a:r>
            <a:endParaRPr lang="en-US" altLang="zh-CN" sz="3600" b="0" dirty="0">
              <a:ea typeface="宋体" charset="-122"/>
            </a:endParaRPr>
          </a:p>
        </p:txBody>
      </p:sp>
      <p:sp>
        <p:nvSpPr>
          <p:cNvPr id="494626" name="Text Box 34"/>
          <p:cNvSpPr txBox="1">
            <a:spLocks noChangeArrowheads="1"/>
          </p:cNvSpPr>
          <p:nvPr/>
        </p:nvSpPr>
        <p:spPr bwMode="auto">
          <a:xfrm>
            <a:off x="12429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01</a:t>
            </a:r>
            <a:endParaRPr lang="en-US" altLang="zh-CN" sz="3600" b="0" dirty="0">
              <a:ea typeface="宋体" charset="-122"/>
            </a:endParaRPr>
          </a:p>
        </p:txBody>
      </p:sp>
      <p:sp>
        <p:nvSpPr>
          <p:cNvPr id="494627" name="Text Box 35"/>
          <p:cNvSpPr txBox="1">
            <a:spLocks noChangeArrowheads="1"/>
          </p:cNvSpPr>
          <p:nvPr/>
        </p:nvSpPr>
        <p:spPr bwMode="auto">
          <a:xfrm>
            <a:off x="18652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3333FF"/>
                </a:solidFill>
                <a:ea typeface="宋体" charset="-122"/>
              </a:rPr>
              <a:t>23</a:t>
            </a:r>
            <a:endParaRPr lang="en-US" altLang="zh-CN" sz="3600" b="0" dirty="0">
              <a:ea typeface="宋体" charset="-122"/>
            </a:endParaRPr>
          </a:p>
        </p:txBody>
      </p:sp>
      <p:sp>
        <p:nvSpPr>
          <p:cNvPr id="494628" name="Text Box 36"/>
          <p:cNvSpPr txBox="1">
            <a:spLocks noChangeArrowheads="1"/>
          </p:cNvSpPr>
          <p:nvPr/>
        </p:nvSpPr>
        <p:spPr bwMode="auto">
          <a:xfrm>
            <a:off x="24875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14</a:t>
            </a:r>
            <a:endParaRPr lang="en-US" altLang="zh-CN" sz="3600" b="0" dirty="0">
              <a:ea typeface="宋体" charset="-122"/>
            </a:endParaRPr>
          </a:p>
        </p:txBody>
      </p:sp>
      <p:sp>
        <p:nvSpPr>
          <p:cNvPr id="494629" name="Text Box 37"/>
          <p:cNvSpPr txBox="1">
            <a:spLocks noChangeArrowheads="1"/>
          </p:cNvSpPr>
          <p:nvPr/>
        </p:nvSpPr>
        <p:spPr bwMode="auto">
          <a:xfrm>
            <a:off x="43544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FF00FF"/>
                </a:solidFill>
                <a:ea typeface="宋体" charset="-122"/>
              </a:rPr>
              <a:t>68</a:t>
            </a:r>
            <a:endParaRPr lang="en-US" altLang="zh-CN" sz="3600" b="0" dirty="0">
              <a:ea typeface="宋体" charset="-122"/>
            </a:endParaRPr>
          </a:p>
        </p:txBody>
      </p:sp>
      <p:sp>
        <p:nvSpPr>
          <p:cNvPr id="494630" name="Text Box 38"/>
          <p:cNvSpPr txBox="1">
            <a:spLocks noChangeArrowheads="1"/>
          </p:cNvSpPr>
          <p:nvPr/>
        </p:nvSpPr>
        <p:spPr bwMode="auto">
          <a:xfrm>
            <a:off x="622272"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55</a:t>
            </a:r>
            <a:endParaRPr lang="en-US" altLang="zh-CN" sz="3600" b="0" dirty="0">
              <a:ea typeface="宋体" charset="-122"/>
            </a:endParaRPr>
          </a:p>
        </p:txBody>
      </p:sp>
      <p:sp>
        <p:nvSpPr>
          <p:cNvPr id="494631" name="Text Box 39"/>
          <p:cNvSpPr txBox="1">
            <a:spLocks noChangeArrowheads="1"/>
          </p:cNvSpPr>
          <p:nvPr/>
        </p:nvSpPr>
        <p:spPr bwMode="auto">
          <a:xfrm>
            <a:off x="31098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006600"/>
                </a:solidFill>
                <a:ea typeface="宋体" charset="-122"/>
              </a:rPr>
              <a:t>11</a:t>
            </a:r>
            <a:endParaRPr lang="en-US" altLang="zh-CN" sz="3600" b="0" dirty="0">
              <a:ea typeface="宋体" charset="-122"/>
            </a:endParaRPr>
          </a:p>
        </p:txBody>
      </p:sp>
      <p:sp>
        <p:nvSpPr>
          <p:cNvPr id="494632" name="Text Box 40"/>
          <p:cNvSpPr txBox="1">
            <a:spLocks noChangeArrowheads="1"/>
          </p:cNvSpPr>
          <p:nvPr/>
        </p:nvSpPr>
        <p:spPr bwMode="auto">
          <a:xfrm>
            <a:off x="3732184" y="483711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82</a:t>
            </a:r>
            <a:endParaRPr lang="en-US" altLang="zh-CN" sz="3600" b="0" dirty="0">
              <a:ea typeface="宋体" charset="-122"/>
            </a:endParaRPr>
          </a:p>
        </p:txBody>
      </p:sp>
      <p:sp>
        <p:nvSpPr>
          <p:cNvPr id="494633" name="Text Box 41"/>
          <p:cNvSpPr txBox="1">
            <a:spLocks noChangeArrowheads="1"/>
          </p:cNvSpPr>
          <p:nvPr/>
        </p:nvSpPr>
        <p:spPr bwMode="auto">
          <a:xfrm>
            <a:off x="4995834" y="4837119"/>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FF0000"/>
                </a:solidFill>
                <a:ea typeface="宋体" charset="-122"/>
              </a:rPr>
              <a:t>36</a:t>
            </a:r>
            <a:endParaRPr lang="en-US" altLang="zh-CN" sz="3600" b="0" dirty="0">
              <a:ea typeface="宋体" charset="-122"/>
            </a:endParaRPr>
          </a:p>
        </p:txBody>
      </p:sp>
      <p:sp>
        <p:nvSpPr>
          <p:cNvPr id="16" name="Rectangle 79"/>
          <p:cNvSpPr>
            <a:spLocks noChangeArrowheads="1"/>
          </p:cNvSpPr>
          <p:nvPr/>
        </p:nvSpPr>
        <p:spPr bwMode="auto">
          <a:xfrm>
            <a:off x="642910" y="2071678"/>
            <a:ext cx="768985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20000"/>
              </a:spcBef>
              <a:buFontTx/>
              <a:buChar char="•"/>
            </a:pPr>
            <a:r>
              <a:rPr kumimoji="0" lang="zh-CN" altLang="en-US" dirty="0">
                <a:solidFill>
                  <a:srgbClr val="A50021"/>
                </a:solidFill>
              </a:rPr>
              <a:t>设定</a:t>
            </a:r>
            <a:r>
              <a:rPr kumimoji="0" lang="en-US" altLang="zh-CN" dirty="0">
                <a:solidFill>
                  <a:srgbClr val="A50021"/>
                </a:solidFill>
              </a:rPr>
              <a:t>H(key) = </a:t>
            </a:r>
            <a:r>
              <a:rPr kumimoji="0" lang="zh-CN" altLang="en-US" dirty="0">
                <a:solidFill>
                  <a:srgbClr val="A50021"/>
                </a:solidFill>
              </a:rPr>
              <a:t>（</a:t>
            </a:r>
            <a:r>
              <a:rPr kumimoji="0" lang="en-US" altLang="zh-CN" dirty="0">
                <a:solidFill>
                  <a:srgbClr val="A50021"/>
                </a:solidFill>
              </a:rPr>
              <a:t>key </a:t>
            </a:r>
            <a:r>
              <a:rPr lang="en-US" altLang="zh-CN" dirty="0">
                <a:solidFill>
                  <a:srgbClr val="0000FF"/>
                </a:solidFill>
              </a:rPr>
              <a:t>+ </a:t>
            </a:r>
            <a:r>
              <a:rPr lang="en-US" altLang="zh-CN" i="1" dirty="0">
                <a:solidFill>
                  <a:srgbClr val="0000FF"/>
                </a:solidFill>
              </a:rPr>
              <a:t>d</a:t>
            </a:r>
            <a:r>
              <a:rPr lang="en-US" altLang="zh-CN" i="1" baseline="-25000" dirty="0">
                <a:solidFill>
                  <a:srgbClr val="0000FF"/>
                </a:solidFill>
              </a:rPr>
              <a:t>i</a:t>
            </a:r>
            <a:r>
              <a:rPr lang="en-US" altLang="zh-CN" i="1" dirty="0"/>
              <a:t> </a:t>
            </a:r>
            <a:r>
              <a:rPr lang="zh-CN" altLang="en-US" dirty="0">
                <a:solidFill>
                  <a:srgbClr val="A50021"/>
                </a:solidFill>
              </a:rPr>
              <a:t>）</a:t>
            </a:r>
            <a:r>
              <a:rPr kumimoji="0" lang="en-US" altLang="zh-CN" dirty="0">
                <a:solidFill>
                  <a:srgbClr val="A50021"/>
                </a:solidFill>
              </a:rPr>
              <a:t>MOD 11 ( </a:t>
            </a:r>
            <a:r>
              <a:rPr kumimoji="0" lang="zh-CN" altLang="en-US" dirty="0">
                <a:solidFill>
                  <a:srgbClr val="A50021"/>
                </a:solidFill>
              </a:rPr>
              <a:t>表长</a:t>
            </a:r>
            <a:r>
              <a:rPr kumimoji="0" lang="en-US" altLang="zh-CN" dirty="0">
                <a:solidFill>
                  <a:srgbClr val="A50021"/>
                </a:solidFill>
              </a:rPr>
              <a:t>=11 )</a:t>
            </a:r>
          </a:p>
          <a:p>
            <a:pPr>
              <a:spcBef>
                <a:spcPct val="20000"/>
              </a:spcBef>
              <a:buFontTx/>
              <a:buChar char="•"/>
            </a:pPr>
            <a:r>
              <a:rPr kumimoji="0" lang="zh-CN" altLang="en-US" dirty="0"/>
              <a:t>冲突：</a:t>
            </a:r>
            <a:r>
              <a:rPr kumimoji="0" lang="en-US" altLang="zh-CN" dirty="0"/>
              <a:t>01</a:t>
            </a:r>
            <a:r>
              <a:rPr kumimoji="0" lang="zh-CN" altLang="en-US" dirty="0"/>
              <a:t>－</a:t>
            </a:r>
            <a:r>
              <a:rPr kumimoji="0" lang="en-US" altLang="zh-CN" dirty="0"/>
              <a:t>23, 55</a:t>
            </a:r>
            <a:r>
              <a:rPr kumimoji="0" lang="zh-CN" altLang="en-US" dirty="0"/>
              <a:t>－</a:t>
            </a:r>
            <a:r>
              <a:rPr kumimoji="0" lang="en-US" altLang="zh-CN" dirty="0"/>
              <a:t>11, 14</a:t>
            </a:r>
            <a:r>
              <a:rPr kumimoji="0" lang="zh-CN" altLang="en-US" dirty="0"/>
              <a:t>－</a:t>
            </a:r>
            <a:r>
              <a:rPr kumimoji="0" lang="en-US" altLang="zh-CN" dirty="0"/>
              <a:t>36</a:t>
            </a:r>
          </a:p>
        </p:txBody>
      </p:sp>
      <p:graphicFrame>
        <p:nvGraphicFramePr>
          <p:cNvPr id="17" name="表格 16"/>
          <p:cNvGraphicFramePr>
            <a:graphicFrameLocks noGrp="1"/>
          </p:cNvGraphicFramePr>
          <p:nvPr/>
        </p:nvGraphicFramePr>
        <p:xfrm>
          <a:off x="857224" y="428604"/>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k</a:t>
                      </a:r>
                      <a:endParaRPr lang="zh-CN" altLang="en-US" sz="2800" b="1" dirty="0"/>
                    </a:p>
                  </a:txBody>
                  <a:tcPr/>
                </a:tc>
                <a:tc>
                  <a:txBody>
                    <a:bodyPr/>
                    <a:lstStyle/>
                    <a:p>
                      <a:pPr algn="ctr"/>
                      <a:r>
                        <a:rPr lang="en-US" altLang="zh-CN" sz="2800" b="1" dirty="0"/>
                        <a:t>19</a:t>
                      </a:r>
                      <a:endParaRPr lang="zh-CN" altLang="en-US" sz="2800" b="1" dirty="0"/>
                    </a:p>
                  </a:txBody>
                  <a:tcPr/>
                </a:tc>
                <a:tc>
                  <a:txBody>
                    <a:bodyPr/>
                    <a:lstStyle/>
                    <a:p>
                      <a:pPr algn="ctr"/>
                      <a:r>
                        <a:rPr lang="en-US" altLang="zh-CN" sz="2800" b="1" dirty="0"/>
                        <a:t>01</a:t>
                      </a:r>
                      <a:endParaRPr lang="zh-CN" altLang="en-US" sz="2800" b="1" dirty="0"/>
                    </a:p>
                  </a:txBody>
                  <a:tcPr/>
                </a:tc>
                <a:tc>
                  <a:txBody>
                    <a:bodyPr/>
                    <a:lstStyle/>
                    <a:p>
                      <a:pPr algn="ctr"/>
                      <a:r>
                        <a:rPr lang="en-US" altLang="zh-CN" sz="2800" b="1" dirty="0"/>
                        <a:t>23</a:t>
                      </a:r>
                      <a:endParaRPr lang="zh-CN" altLang="en-US" sz="2800" b="1" dirty="0"/>
                    </a:p>
                  </a:txBody>
                  <a:tcPr/>
                </a:tc>
                <a:tc>
                  <a:txBody>
                    <a:bodyPr/>
                    <a:lstStyle/>
                    <a:p>
                      <a:pPr algn="ctr"/>
                      <a:r>
                        <a:rPr lang="en-US" altLang="zh-CN" sz="2800" b="1" dirty="0"/>
                        <a:t>14</a:t>
                      </a:r>
                      <a:endParaRPr lang="zh-CN" altLang="en-US" sz="2800" b="1" dirty="0"/>
                    </a:p>
                  </a:txBody>
                  <a:tcPr/>
                </a:tc>
                <a:tc>
                  <a:txBody>
                    <a:bodyPr/>
                    <a:lstStyle/>
                    <a:p>
                      <a:pPr algn="ctr"/>
                      <a:r>
                        <a:rPr lang="en-US" altLang="zh-CN" sz="2800" b="1" dirty="0"/>
                        <a:t>55</a:t>
                      </a:r>
                      <a:endParaRPr lang="zh-CN" altLang="en-US" sz="2800" b="1" dirty="0"/>
                    </a:p>
                  </a:txBody>
                  <a:tcPr/>
                </a:tc>
                <a:tc>
                  <a:txBody>
                    <a:bodyPr/>
                    <a:lstStyle/>
                    <a:p>
                      <a:pPr algn="ctr"/>
                      <a:r>
                        <a:rPr lang="en-US" altLang="zh-CN" sz="2800" b="1" dirty="0"/>
                        <a:t>68</a:t>
                      </a:r>
                      <a:endParaRPr lang="zh-CN" altLang="en-US" sz="2800" b="1" dirty="0"/>
                    </a:p>
                  </a:txBody>
                  <a:tcPr/>
                </a:tc>
                <a:tc>
                  <a:txBody>
                    <a:bodyPr/>
                    <a:lstStyle/>
                    <a:p>
                      <a:pPr algn="ctr"/>
                      <a:r>
                        <a:rPr lang="en-US" altLang="zh-CN" sz="2800" b="1" dirty="0"/>
                        <a:t>11</a:t>
                      </a:r>
                      <a:endParaRPr lang="zh-CN" altLang="en-US" sz="2800" b="1" dirty="0"/>
                    </a:p>
                  </a:txBody>
                  <a:tcPr/>
                </a:tc>
                <a:tc>
                  <a:txBody>
                    <a:bodyPr/>
                    <a:lstStyle/>
                    <a:p>
                      <a:pPr algn="ctr"/>
                      <a:r>
                        <a:rPr lang="en-US" altLang="zh-CN" sz="2800" b="1" dirty="0"/>
                        <a:t>82</a:t>
                      </a:r>
                      <a:endParaRPr lang="zh-CN" altLang="en-US" sz="2800" b="1" dirty="0"/>
                    </a:p>
                  </a:txBody>
                  <a:tcPr/>
                </a:tc>
                <a:tc>
                  <a:txBody>
                    <a:bodyPr/>
                    <a:lstStyle/>
                    <a:p>
                      <a:pPr algn="ctr"/>
                      <a:r>
                        <a:rPr lang="en-US" altLang="zh-CN" sz="2800" b="1" dirty="0"/>
                        <a:t>36</a:t>
                      </a:r>
                      <a:endParaRPr lang="zh-CN" altLang="en-US" sz="2800" b="1" dirty="0"/>
                    </a:p>
                  </a:txBody>
                  <a:tcPr/>
                </a:tc>
                <a:extLst>
                  <a:ext uri="{0D108BD9-81ED-4DB2-BD59-A6C34878D82A}">
                    <a16:rowId xmlns:a16="http://schemas.microsoft.com/office/drawing/2014/main" val="10000"/>
                  </a:ext>
                </a:extLst>
              </a:tr>
            </a:tbl>
          </a:graphicData>
        </a:graphic>
      </p:graphicFrame>
      <p:sp>
        <p:nvSpPr>
          <p:cNvPr id="19" name="任意多边形 18"/>
          <p:cNvSpPr/>
          <p:nvPr/>
        </p:nvSpPr>
        <p:spPr bwMode="auto">
          <a:xfrm>
            <a:off x="2571736" y="1500174"/>
            <a:ext cx="677918" cy="252248"/>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20" name="任意多边形 19"/>
          <p:cNvSpPr/>
          <p:nvPr/>
        </p:nvSpPr>
        <p:spPr bwMode="auto">
          <a:xfrm>
            <a:off x="4500562" y="1500174"/>
            <a:ext cx="1357322" cy="261610"/>
          </a:xfrm>
          <a:custGeom>
            <a:avLst/>
            <a:gdLst>
              <a:gd name="connsiteX0" fmla="*/ 0 w 677918"/>
              <a:gd name="connsiteY0" fmla="*/ 0 h 252248"/>
              <a:gd name="connsiteX1" fmla="*/ 299545 w 677918"/>
              <a:gd name="connsiteY1" fmla="*/ 252248 h 252248"/>
              <a:gd name="connsiteX2" fmla="*/ 677918 w 677918"/>
              <a:gd name="connsiteY2" fmla="*/ 0 h 252248"/>
              <a:gd name="connsiteX0" fmla="*/ 0 w 677918"/>
              <a:gd name="connsiteY0" fmla="*/ 0 h 126124"/>
              <a:gd name="connsiteX1" fmla="*/ 299545 w 677918"/>
              <a:gd name="connsiteY1" fmla="*/ 114473 h 126124"/>
              <a:gd name="connsiteX2" fmla="*/ 677918 w 677918"/>
              <a:gd name="connsiteY2" fmla="*/ 0 h 126124"/>
            </a:gdLst>
            <a:ahLst/>
            <a:cxnLst>
              <a:cxn ang="0">
                <a:pos x="connsiteX0" y="connsiteY0"/>
              </a:cxn>
              <a:cxn ang="0">
                <a:pos x="connsiteX1" y="connsiteY1"/>
              </a:cxn>
              <a:cxn ang="0">
                <a:pos x="connsiteX2" y="connsiteY2"/>
              </a:cxn>
            </a:cxnLst>
            <a:rect l="l" t="t" r="r" b="b"/>
            <a:pathLst>
              <a:path w="677918" h="126124">
                <a:moveTo>
                  <a:pt x="0" y="0"/>
                </a:moveTo>
                <a:cubicBezTo>
                  <a:pt x="93279" y="126124"/>
                  <a:pt x="186559" y="114473"/>
                  <a:pt x="299545" y="114473"/>
                </a:cubicBezTo>
                <a:cubicBezTo>
                  <a:pt x="412531" y="114473"/>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21" name="任意多边形 20"/>
          <p:cNvSpPr/>
          <p:nvPr/>
        </p:nvSpPr>
        <p:spPr bwMode="auto">
          <a:xfrm>
            <a:off x="3786182" y="1500174"/>
            <a:ext cx="3429024" cy="523220"/>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cxnSp>
        <p:nvCxnSpPr>
          <p:cNvPr id="22" name="直接连接符 21"/>
          <p:cNvCxnSpPr/>
          <p:nvPr/>
        </p:nvCxnSpPr>
        <p:spPr bwMode="auto">
          <a:xfrm>
            <a:off x="0" y="3355974"/>
            <a:ext cx="9144000" cy="1588"/>
          </a:xfrm>
          <a:prstGeom prst="line">
            <a:avLst/>
          </a:prstGeom>
          <a:noFill/>
          <a:ln w="28575" cap="flat" cmpd="sng" algn="ctr">
            <a:solidFill>
              <a:schemeClr val="hlink"/>
            </a:solidFill>
            <a:prstDash val="lgDashDot"/>
            <a:round/>
            <a:headEnd type="none" w="med" len="med"/>
            <a:tailEnd type="none" w="med" len="med"/>
          </a:ln>
          <a:effectLst/>
        </p:spPr>
      </p:cxnSp>
      <p:sp>
        <p:nvSpPr>
          <p:cNvPr id="23" name="Text Box 34"/>
          <p:cNvSpPr txBox="1">
            <a:spLocks noChangeArrowheads="1"/>
          </p:cNvSpPr>
          <p:nvPr/>
        </p:nvSpPr>
        <p:spPr bwMode="auto">
          <a:xfrm>
            <a:off x="5715008"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24" name="Text Box 34"/>
          <p:cNvSpPr txBox="1">
            <a:spLocks noChangeArrowheads="1"/>
          </p:cNvSpPr>
          <p:nvPr/>
        </p:nvSpPr>
        <p:spPr bwMode="auto">
          <a:xfrm>
            <a:off x="1285852"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25" name="Text Box 34"/>
          <p:cNvSpPr txBox="1">
            <a:spLocks noChangeArrowheads="1"/>
          </p:cNvSpPr>
          <p:nvPr/>
        </p:nvSpPr>
        <p:spPr bwMode="auto">
          <a:xfrm>
            <a:off x="1928794"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2</a:t>
            </a:r>
            <a:endParaRPr lang="en-US" altLang="zh-CN" b="0" dirty="0">
              <a:solidFill>
                <a:srgbClr val="A50021"/>
              </a:solidFill>
              <a:ea typeface="宋体" charset="-122"/>
            </a:endParaRPr>
          </a:p>
        </p:txBody>
      </p:sp>
      <p:sp>
        <p:nvSpPr>
          <p:cNvPr id="26" name="Text Box 34"/>
          <p:cNvSpPr txBox="1">
            <a:spLocks noChangeArrowheads="1"/>
          </p:cNvSpPr>
          <p:nvPr/>
        </p:nvSpPr>
        <p:spPr bwMode="auto">
          <a:xfrm>
            <a:off x="2643174"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27" name="Text Box 34"/>
          <p:cNvSpPr txBox="1">
            <a:spLocks noChangeArrowheads="1"/>
          </p:cNvSpPr>
          <p:nvPr/>
        </p:nvSpPr>
        <p:spPr bwMode="auto">
          <a:xfrm>
            <a:off x="714348"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28" name="Text Box 34"/>
          <p:cNvSpPr txBox="1">
            <a:spLocks noChangeArrowheads="1"/>
          </p:cNvSpPr>
          <p:nvPr/>
        </p:nvSpPr>
        <p:spPr bwMode="auto">
          <a:xfrm>
            <a:off x="4500562"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4</a:t>
            </a:r>
            <a:endParaRPr lang="en-US" altLang="zh-CN" b="0" dirty="0">
              <a:solidFill>
                <a:srgbClr val="A50021"/>
              </a:solidFill>
              <a:ea typeface="宋体" charset="-122"/>
            </a:endParaRPr>
          </a:p>
        </p:txBody>
      </p:sp>
      <p:sp>
        <p:nvSpPr>
          <p:cNvPr id="29" name="Text Box 34"/>
          <p:cNvSpPr txBox="1">
            <a:spLocks noChangeArrowheads="1"/>
          </p:cNvSpPr>
          <p:nvPr/>
        </p:nvSpPr>
        <p:spPr bwMode="auto">
          <a:xfrm>
            <a:off x="3214678"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4</a:t>
            </a:r>
            <a:endParaRPr lang="en-US" altLang="zh-CN" b="0" dirty="0">
              <a:solidFill>
                <a:srgbClr val="A50021"/>
              </a:solidFill>
              <a:ea typeface="宋体" charset="-122"/>
            </a:endParaRPr>
          </a:p>
        </p:txBody>
      </p:sp>
      <p:sp>
        <p:nvSpPr>
          <p:cNvPr id="30" name="Text Box 34"/>
          <p:cNvSpPr txBox="1">
            <a:spLocks noChangeArrowheads="1"/>
          </p:cNvSpPr>
          <p:nvPr/>
        </p:nvSpPr>
        <p:spPr bwMode="auto">
          <a:xfrm>
            <a:off x="3857620"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31" name="Text Box 34"/>
          <p:cNvSpPr txBox="1">
            <a:spLocks noChangeArrowheads="1"/>
          </p:cNvSpPr>
          <p:nvPr/>
        </p:nvSpPr>
        <p:spPr bwMode="auto">
          <a:xfrm>
            <a:off x="5072066" y="535782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4</a:t>
            </a:r>
            <a:endParaRPr lang="en-US" altLang="zh-CN" b="0" dirty="0">
              <a:solidFill>
                <a:srgbClr val="A50021"/>
              </a:solidFill>
              <a:ea typeface="宋体" charset="-122"/>
            </a:endParaRPr>
          </a:p>
        </p:txBody>
      </p:sp>
      <p:sp>
        <p:nvSpPr>
          <p:cNvPr id="32" name="Text Box 80"/>
          <p:cNvSpPr txBox="1">
            <a:spLocks noChangeArrowheads="1"/>
          </p:cNvSpPr>
          <p:nvPr/>
        </p:nvSpPr>
        <p:spPr bwMode="auto">
          <a:xfrm>
            <a:off x="428596" y="5896293"/>
            <a:ext cx="6881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solidFill>
                  <a:srgbClr val="A50021"/>
                </a:solidFill>
                <a:ea typeface="宋体" charset="-122"/>
              </a:rPr>
              <a:t>ASL</a:t>
            </a:r>
            <a:r>
              <a:rPr lang="en-US" altLang="zh-CN" dirty="0">
                <a:solidFill>
                  <a:srgbClr val="A50021"/>
                </a:solidFill>
                <a:ea typeface="宋体" charset="-122"/>
              </a:rPr>
              <a:t>=(1+1+2+1+4+1+4+4+1)/9 = 19/9 = 2.11</a:t>
            </a:r>
            <a:endParaRPr lang="en-US" altLang="zh-CN" dirty="0">
              <a:ea typeface="宋体" charset="-122"/>
            </a:endParaRPr>
          </a:p>
        </p:txBody>
      </p:sp>
      <p:graphicFrame>
        <p:nvGraphicFramePr>
          <p:cNvPr id="33" name="表格 32"/>
          <p:cNvGraphicFramePr>
            <a:graphicFrameLocks noGrp="1"/>
          </p:cNvGraphicFramePr>
          <p:nvPr>
            <p:extLst>
              <p:ext uri="{D42A27DB-BD31-4B8C-83A1-F6EECF244321}">
                <p14:modId xmlns:p14="http://schemas.microsoft.com/office/powerpoint/2010/main" val="2053670725"/>
              </p:ext>
            </p:extLst>
          </p:nvPr>
        </p:nvGraphicFramePr>
        <p:xfrm>
          <a:off x="857224" y="980728"/>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H</a:t>
                      </a:r>
                      <a:endParaRPr lang="zh-CN" altLang="en-US" sz="2800" b="1" dirty="0"/>
                    </a:p>
                  </a:txBody>
                  <a:tcPr/>
                </a:tc>
                <a:tc>
                  <a:txBody>
                    <a:bodyPr/>
                    <a:lstStyle/>
                    <a:p>
                      <a:pPr algn="ctr"/>
                      <a:r>
                        <a:rPr lang="en-US" altLang="zh-CN" sz="2800" b="1" dirty="0"/>
                        <a:t>8</a:t>
                      </a:r>
                      <a:endParaRPr lang="zh-CN" altLang="en-US" sz="2800" b="1" dirty="0"/>
                    </a:p>
                  </a:txBody>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3</a:t>
                      </a:r>
                      <a:endParaRPr lang="zh-CN" altLang="en-US" sz="2800" b="1" dirty="0"/>
                    </a:p>
                  </a:txBody>
                  <a:tcPr>
                    <a:solidFill>
                      <a:srgbClr val="FFCCFF"/>
                    </a:solidFill>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2</a:t>
                      </a:r>
                      <a:endParaRPr lang="zh-CN" altLang="en-US" sz="2800" b="1" dirty="0"/>
                    </a:p>
                  </a:txBody>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5</a:t>
                      </a:r>
                      <a:endParaRPr lang="zh-CN" altLang="en-US" sz="2800" b="1" dirty="0"/>
                    </a:p>
                  </a:txBody>
                  <a:tcPr/>
                </a:tc>
                <a:tc>
                  <a:txBody>
                    <a:bodyPr/>
                    <a:lstStyle/>
                    <a:p>
                      <a:pPr algn="ctr"/>
                      <a:r>
                        <a:rPr lang="en-US" altLang="zh-CN" sz="2800" b="1" dirty="0"/>
                        <a:t>3</a:t>
                      </a:r>
                      <a:endParaRPr lang="zh-CN" altLang="en-US" sz="2800" b="1" dirty="0"/>
                    </a:p>
                  </a:txBody>
                  <a:tcPr>
                    <a:solidFill>
                      <a:srgbClr val="FFCC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4624"/>
                                        </p:tgtEl>
                                        <p:attrNameLst>
                                          <p:attrName>style.visibility</p:attrName>
                                        </p:attrNameLst>
                                      </p:cBhvr>
                                      <p:to>
                                        <p:strVal val="visible"/>
                                      </p:to>
                                    </p:set>
                                    <p:animEffect transition="in" filter="wipe(left)">
                                      <p:cBhvr>
                                        <p:cTn id="7" dur="500"/>
                                        <p:tgtEl>
                                          <p:spTgt spid="494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4623"/>
                                        </p:tgtEl>
                                        <p:attrNameLst>
                                          <p:attrName>style.visibility</p:attrName>
                                        </p:attrNameLst>
                                      </p:cBhvr>
                                      <p:to>
                                        <p:strVal val="visible"/>
                                      </p:to>
                                    </p:set>
                                    <p:animEffect transition="in" filter="wipe(up)">
                                      <p:cBhvr>
                                        <p:cTn id="12" dur="500"/>
                                        <p:tgtEl>
                                          <p:spTgt spid="494623"/>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494597"/>
                                        </p:tgtEl>
                                        <p:attrNameLst>
                                          <p:attrName>style.visibility</p:attrName>
                                        </p:attrNameLst>
                                      </p:cBhvr>
                                      <p:to>
                                        <p:strVal val="visible"/>
                                      </p:to>
                                    </p:set>
                                    <p:animEffect transition="in" filter="wipe(up)">
                                      <p:cBhvr>
                                        <p:cTn id="16" dur="500"/>
                                        <p:tgtEl>
                                          <p:spTgt spid="4945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94625"/>
                                        </p:tgtEl>
                                        <p:attrNameLst>
                                          <p:attrName>style.visibility</p:attrName>
                                        </p:attrNameLst>
                                      </p:cBhvr>
                                      <p:to>
                                        <p:strVal val="visible"/>
                                      </p:to>
                                    </p:set>
                                    <p:animEffect transition="in" filter="wipe(up)">
                                      <p:cBhvr>
                                        <p:cTn id="21" dur="500"/>
                                        <p:tgtEl>
                                          <p:spTgt spid="4946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94626"/>
                                        </p:tgtEl>
                                        <p:attrNameLst>
                                          <p:attrName>style.visibility</p:attrName>
                                        </p:attrNameLst>
                                      </p:cBhvr>
                                      <p:to>
                                        <p:strVal val="visible"/>
                                      </p:to>
                                    </p:set>
                                    <p:animEffect transition="in" filter="wipe(up)">
                                      <p:cBhvr>
                                        <p:cTn id="31" dur="500"/>
                                        <p:tgtEl>
                                          <p:spTgt spid="4946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94627"/>
                                        </p:tgtEl>
                                        <p:attrNameLst>
                                          <p:attrName>style.visibility</p:attrName>
                                        </p:attrNameLst>
                                      </p:cBhvr>
                                      <p:to>
                                        <p:strVal val="visible"/>
                                      </p:to>
                                    </p:set>
                                    <p:animEffect transition="in" filter="wipe(up)">
                                      <p:cBhvr>
                                        <p:cTn id="41" dur="500"/>
                                        <p:tgtEl>
                                          <p:spTgt spid="49462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94628"/>
                                        </p:tgtEl>
                                        <p:attrNameLst>
                                          <p:attrName>style.visibility</p:attrName>
                                        </p:attrNameLst>
                                      </p:cBhvr>
                                      <p:to>
                                        <p:strVal val="visible"/>
                                      </p:to>
                                    </p:set>
                                    <p:animEffect transition="in" filter="wipe(up)">
                                      <p:cBhvr>
                                        <p:cTn id="51" dur="500"/>
                                        <p:tgtEl>
                                          <p:spTgt spid="4946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494630"/>
                                        </p:tgtEl>
                                        <p:attrNameLst>
                                          <p:attrName>style.visibility</p:attrName>
                                        </p:attrNameLst>
                                      </p:cBhvr>
                                      <p:to>
                                        <p:strVal val="visible"/>
                                      </p:to>
                                    </p:set>
                                    <p:animEffect transition="in" filter="wipe(up)">
                                      <p:cBhvr>
                                        <p:cTn id="61" dur="500"/>
                                        <p:tgtEl>
                                          <p:spTgt spid="49463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94629"/>
                                        </p:tgtEl>
                                        <p:attrNameLst>
                                          <p:attrName>style.visibility</p:attrName>
                                        </p:attrNameLst>
                                      </p:cBhvr>
                                      <p:to>
                                        <p:strVal val="visible"/>
                                      </p:to>
                                    </p:set>
                                    <p:animEffect transition="in" filter="wipe(up)">
                                      <p:cBhvr>
                                        <p:cTn id="71" dur="500"/>
                                        <p:tgtEl>
                                          <p:spTgt spid="4946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up)">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94631"/>
                                        </p:tgtEl>
                                        <p:attrNameLst>
                                          <p:attrName>style.visibility</p:attrName>
                                        </p:attrNameLst>
                                      </p:cBhvr>
                                      <p:to>
                                        <p:strVal val="visible"/>
                                      </p:to>
                                    </p:set>
                                    <p:animEffect transition="in" filter="wipe(up)">
                                      <p:cBhvr>
                                        <p:cTn id="81" dur="500"/>
                                        <p:tgtEl>
                                          <p:spTgt spid="49463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up)">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494632"/>
                                        </p:tgtEl>
                                        <p:attrNameLst>
                                          <p:attrName>style.visibility</p:attrName>
                                        </p:attrNameLst>
                                      </p:cBhvr>
                                      <p:to>
                                        <p:strVal val="visible"/>
                                      </p:to>
                                    </p:set>
                                    <p:animEffect transition="in" filter="wipe(up)">
                                      <p:cBhvr>
                                        <p:cTn id="91" dur="500"/>
                                        <p:tgtEl>
                                          <p:spTgt spid="49463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up)">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494633"/>
                                        </p:tgtEl>
                                        <p:attrNameLst>
                                          <p:attrName>style.visibility</p:attrName>
                                        </p:attrNameLst>
                                      </p:cBhvr>
                                      <p:to>
                                        <p:strVal val="visible"/>
                                      </p:to>
                                    </p:set>
                                    <p:animEffect transition="in" filter="wipe(up)">
                                      <p:cBhvr>
                                        <p:cTn id="101" dur="500"/>
                                        <p:tgtEl>
                                          <p:spTgt spid="49463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up)">
                                      <p:cBhvr>
                                        <p:cTn id="106" dur="500"/>
                                        <p:tgtEl>
                                          <p:spTgt spid="3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3" grpId="0" autoUpdateAnimBg="0"/>
      <p:bldP spid="494624" grpId="0" autoUpdateAnimBg="0"/>
      <p:bldP spid="494625" grpId="0" autoUpdateAnimBg="0"/>
      <p:bldP spid="494626" grpId="0" autoUpdateAnimBg="0"/>
      <p:bldP spid="494627" grpId="0" autoUpdateAnimBg="0"/>
      <p:bldP spid="494628" grpId="0" autoUpdateAnimBg="0"/>
      <p:bldP spid="494629" grpId="0" autoUpdateAnimBg="0"/>
      <p:bldP spid="494630" grpId="0" autoUpdateAnimBg="0"/>
      <p:bldP spid="494631" grpId="0" autoUpdateAnimBg="0"/>
      <p:bldP spid="494632" grpId="0" autoUpdateAnimBg="0"/>
      <p:bldP spid="494633"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）再散列法</a:t>
            </a:r>
          </a:p>
        </p:txBody>
      </p:sp>
      <p:sp>
        <p:nvSpPr>
          <p:cNvPr id="3" name="内容占位符 2"/>
          <p:cNvSpPr>
            <a:spLocks noGrp="1"/>
          </p:cNvSpPr>
          <p:nvPr>
            <p:ph idx="1"/>
          </p:nvPr>
        </p:nvSpPr>
        <p:spPr/>
        <p:txBody>
          <a:bodyPr/>
          <a:lstStyle/>
          <a:p>
            <a:pPr algn="just" eaLnBrk="1" hangingPunct="1">
              <a:lnSpc>
                <a:spcPct val="130000"/>
              </a:lnSpc>
            </a:pPr>
            <a:r>
              <a:rPr kumimoji="1" lang="en-US" altLang="zh-CN" dirty="0"/>
              <a:t>Hi = ( H(</a:t>
            </a:r>
            <a:r>
              <a:rPr kumimoji="1" lang="en-US" altLang="zh-CN" i="1" dirty="0"/>
              <a:t>key</a:t>
            </a:r>
            <a:r>
              <a:rPr kumimoji="1" lang="en-US" altLang="zh-CN" dirty="0"/>
              <a:t>) + </a:t>
            </a:r>
            <a:r>
              <a:rPr kumimoji="1" lang="en-US" altLang="zh-CN" i="1" dirty="0" err="1"/>
              <a:t>d</a:t>
            </a:r>
            <a:r>
              <a:rPr kumimoji="1" lang="en-US" altLang="zh-CN" i="1" baseline="-25000" dirty="0" err="1"/>
              <a:t>i</a:t>
            </a:r>
            <a:r>
              <a:rPr kumimoji="1" lang="en-US" altLang="zh-CN" i="1" dirty="0"/>
              <a:t> </a:t>
            </a:r>
            <a:r>
              <a:rPr kumimoji="1" lang="en-US" altLang="zh-CN" dirty="0"/>
              <a:t>) MOD m       </a:t>
            </a:r>
            <a:r>
              <a:rPr kumimoji="1" lang="en-US" altLang="zh-CN" i="1" dirty="0" err="1"/>
              <a:t>i</a:t>
            </a:r>
            <a:r>
              <a:rPr kumimoji="1" lang="en-US" altLang="zh-CN" i="1" dirty="0"/>
              <a:t>=1,  2,  …,  s</a:t>
            </a:r>
            <a:endParaRPr lang="en-US" altLang="zh-CN" i="1" dirty="0">
              <a:solidFill>
                <a:srgbClr val="FF0000"/>
              </a:solidFill>
            </a:endParaRPr>
          </a:p>
          <a:p>
            <a:pPr lvl="1" algn="just" eaLnBrk="1" hangingPunct="1">
              <a:lnSpc>
                <a:spcPct val="130000"/>
              </a:lnSpc>
            </a:pPr>
            <a:r>
              <a:rPr lang="en-US" altLang="zh-CN" i="1" dirty="0" err="1">
                <a:solidFill>
                  <a:srgbClr val="FF0000"/>
                </a:solidFill>
              </a:rPr>
              <a:t>d</a:t>
            </a:r>
            <a:r>
              <a:rPr lang="en-US" altLang="zh-CN" i="1" baseline="-25000" dirty="0" err="1">
                <a:solidFill>
                  <a:srgbClr val="FF0000"/>
                </a:solidFill>
              </a:rPr>
              <a:t>i</a:t>
            </a:r>
            <a:r>
              <a:rPr lang="en-US" altLang="zh-CN" i="1" dirty="0">
                <a:solidFill>
                  <a:srgbClr val="FF0000"/>
                </a:solidFill>
              </a:rPr>
              <a:t>=i</a:t>
            </a:r>
            <a:r>
              <a:rPr lang="en-US" altLang="zh-CN" dirty="0">
                <a:solidFill>
                  <a:srgbClr val="FF0000"/>
                </a:solidFill>
                <a:sym typeface="Symbol" pitchFamily="18" charset="2"/>
              </a:rPr>
              <a:t>×</a:t>
            </a:r>
            <a:r>
              <a:rPr lang="en-US" altLang="zh-CN" i="1" dirty="0">
                <a:solidFill>
                  <a:srgbClr val="FF0000"/>
                </a:solidFill>
                <a:sym typeface="Symbol" pitchFamily="18" charset="2"/>
              </a:rPr>
              <a:t>H</a:t>
            </a:r>
            <a:r>
              <a:rPr lang="en-US" altLang="zh-CN" baseline="-25000" dirty="0">
                <a:solidFill>
                  <a:srgbClr val="FF0000"/>
                </a:solidFill>
                <a:sym typeface="Symbol" pitchFamily="18" charset="2"/>
              </a:rPr>
              <a:t>2</a:t>
            </a:r>
            <a:r>
              <a:rPr lang="en-US" altLang="zh-CN" dirty="0">
                <a:solidFill>
                  <a:srgbClr val="FF0000"/>
                </a:solidFill>
                <a:sym typeface="Symbol" pitchFamily="18" charset="2"/>
              </a:rPr>
              <a:t>(</a:t>
            </a:r>
            <a:r>
              <a:rPr lang="en-US" altLang="zh-CN" i="1" dirty="0">
                <a:solidFill>
                  <a:srgbClr val="FF0000"/>
                </a:solidFill>
                <a:sym typeface="Symbol" pitchFamily="18" charset="2"/>
              </a:rPr>
              <a:t>key</a:t>
            </a:r>
            <a:r>
              <a:rPr lang="en-US" altLang="zh-CN" dirty="0">
                <a:solidFill>
                  <a:srgbClr val="FF0000"/>
                </a:solidFill>
                <a:sym typeface="Symbol" pitchFamily="18" charset="2"/>
              </a:rPr>
              <a:t>)</a:t>
            </a:r>
            <a:r>
              <a:rPr lang="zh-CN" altLang="en-US" dirty="0">
                <a:solidFill>
                  <a:srgbClr val="FF0000"/>
                </a:solidFill>
                <a:sym typeface="Symbol" pitchFamily="18" charset="2"/>
              </a:rPr>
              <a:t>（</a:t>
            </a:r>
            <a:r>
              <a:rPr lang="zh-CN" altLang="en-US" dirty="0">
                <a:latin typeface="宋体" charset="-122"/>
                <a:sym typeface="Symbol" pitchFamily="18" charset="2"/>
              </a:rPr>
              <a:t>双散列函数探测</a:t>
            </a:r>
            <a:r>
              <a:rPr lang="zh-CN" altLang="en-US" dirty="0">
                <a:solidFill>
                  <a:srgbClr val="FF0000"/>
                </a:solidFill>
                <a:sym typeface="Symbol" pitchFamily="18" charset="2"/>
              </a:rPr>
              <a:t>）</a:t>
            </a:r>
            <a:endParaRPr lang="en-US" altLang="zh-CN" dirty="0">
              <a:solidFill>
                <a:srgbClr val="A50021"/>
              </a:solidFill>
              <a:sym typeface="Symbol" pitchFamily="18" charset="2"/>
            </a:endParaRPr>
          </a:p>
          <a:p>
            <a:pPr lvl="1" algn="just" eaLnBrk="1" hangingPunct="1">
              <a:lnSpc>
                <a:spcPct val="130000"/>
              </a:lnSpc>
            </a:pPr>
            <a:r>
              <a:rPr lang="en-US" altLang="zh-CN" dirty="0"/>
              <a:t>H</a:t>
            </a:r>
            <a:r>
              <a:rPr lang="en-US" altLang="zh-CN" baseline="-25000" dirty="0"/>
              <a:t>2</a:t>
            </a:r>
            <a:r>
              <a:rPr lang="en-US" altLang="zh-CN" dirty="0"/>
              <a:t>(key) </a:t>
            </a:r>
            <a:r>
              <a:rPr lang="zh-CN" altLang="en-US" dirty="0"/>
              <a:t>是另一个散列函数，它的函数值应和 </a:t>
            </a:r>
            <a:r>
              <a:rPr lang="en-US" altLang="zh-CN" dirty="0"/>
              <a:t>m </a:t>
            </a:r>
            <a:r>
              <a:rPr lang="zh-CN" altLang="en-US" dirty="0"/>
              <a:t>互为素数。</a:t>
            </a:r>
            <a:endParaRPr lang="en-US" altLang="zh-CN" dirty="0"/>
          </a:p>
          <a:p>
            <a:pPr algn="just" eaLnBrk="1" hangingPunct="1">
              <a:lnSpc>
                <a:spcPct val="130000"/>
              </a:lnSpc>
            </a:pPr>
            <a:r>
              <a:rPr kumimoji="1" lang="zh-CN" altLang="en-US" dirty="0"/>
              <a:t>或者</a:t>
            </a:r>
            <a:r>
              <a:rPr kumimoji="1" lang="en-US" altLang="zh-CN" dirty="0"/>
              <a:t>Hi = </a:t>
            </a:r>
            <a:r>
              <a:rPr kumimoji="1" lang="en-US" altLang="zh-CN" dirty="0" err="1"/>
              <a:t>RHi</a:t>
            </a:r>
            <a:r>
              <a:rPr kumimoji="1" lang="en-US" altLang="zh-CN" dirty="0"/>
              <a:t>(</a:t>
            </a:r>
            <a:r>
              <a:rPr kumimoji="1" lang="en-US" altLang="zh-CN" i="1" dirty="0"/>
              <a:t>key</a:t>
            </a:r>
            <a:r>
              <a:rPr kumimoji="1" lang="en-US" altLang="zh-CN" dirty="0"/>
              <a:t>)</a:t>
            </a:r>
          </a:p>
          <a:p>
            <a:pPr lvl="1" algn="just" eaLnBrk="1" hangingPunct="1">
              <a:lnSpc>
                <a:spcPct val="130000"/>
              </a:lnSpc>
            </a:pPr>
            <a:r>
              <a:rPr lang="zh-CN" altLang="en-US" dirty="0">
                <a:sym typeface="Symbol" pitchFamily="18" charset="2"/>
              </a:rPr>
              <a:t>其中</a:t>
            </a:r>
            <a:r>
              <a:rPr lang="en-US" altLang="zh-CN" dirty="0" err="1"/>
              <a:t>Rhi</a:t>
            </a:r>
            <a:r>
              <a:rPr kumimoji="1" lang="zh-CN" altLang="en-US" dirty="0"/>
              <a:t>均是不同的散列函数</a:t>
            </a:r>
            <a:endParaRPr lang="en-US" altLang="zh-CN" dirty="0">
              <a:solidFill>
                <a:srgbClr val="A50021"/>
              </a:solidFill>
              <a:sym typeface="Symbol" pitchFamily="18" charset="2"/>
            </a:endParaRP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168</a:t>
            </a:fld>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187824"/>
            <a:ext cx="2133600" cy="457200"/>
          </a:xfrm>
          <a:ln>
            <a:solidFill>
              <a:schemeClr val="accent1"/>
            </a:solidFill>
          </a:ln>
        </p:spPr>
        <p:txBody>
          <a:bodyPr/>
          <a:lstStyle/>
          <a:p>
            <a:pPr>
              <a:defRPr/>
            </a:pPr>
            <a:fld id="{585A8F5F-97C1-4ECB-8AFF-ADAC99A19FCA}" type="slidenum">
              <a:rPr lang="en-US" altLang="zh-CN" smtClean="0"/>
              <a:pPr>
                <a:defRPr/>
              </a:pPr>
              <a:t>169</a:t>
            </a:fld>
            <a:endParaRPr lang="en-US" altLang="zh-CN" dirty="0"/>
          </a:p>
        </p:txBody>
      </p:sp>
      <p:sp>
        <p:nvSpPr>
          <p:cNvPr id="5" name="Rectangle 75"/>
          <p:cNvSpPr>
            <a:spLocks noChangeArrowheads="1"/>
          </p:cNvSpPr>
          <p:nvPr/>
        </p:nvSpPr>
        <p:spPr bwMode="auto">
          <a:xfrm>
            <a:off x="285720" y="2976310"/>
            <a:ext cx="8610600" cy="1169551"/>
          </a:xfrm>
          <a:prstGeom prst="rect">
            <a:avLst/>
          </a:prstGeom>
          <a:noFill/>
          <a:ln w="9525" cap="rnd">
            <a:noFill/>
            <a:miter lim="800000"/>
            <a:headEnd/>
            <a:tailEnd/>
          </a:ln>
          <a:effectLst/>
        </p:spPr>
        <p:txBody>
          <a:bodyPr>
            <a:spAutoFit/>
          </a:bodyPr>
          <a:lstStyle/>
          <a:p>
            <a:pPr algn="l" eaLnBrk="1" hangingPunct="1">
              <a:spcBef>
                <a:spcPct val="50000"/>
              </a:spcBef>
              <a:buClrTx/>
              <a:buFontTx/>
              <a:buNone/>
            </a:pPr>
            <a:r>
              <a:rPr lang="zh-CN" altLang="en-US" sz="2800" dirty="0">
                <a:solidFill>
                  <a:srgbClr val="A50021"/>
                </a:solidFill>
                <a:latin typeface="宋体" charset="-122"/>
              </a:rPr>
              <a:t> </a:t>
            </a:r>
            <a:r>
              <a:rPr lang="zh-CN" altLang="en-US" sz="2800" dirty="0"/>
              <a:t>当 </a:t>
            </a:r>
            <a:r>
              <a:rPr lang="en-US" altLang="zh-CN" sz="2800" dirty="0"/>
              <a:t>m=11</a:t>
            </a:r>
            <a:r>
              <a:rPr lang="zh-CN" altLang="en-US" sz="2800" dirty="0"/>
              <a:t>时，可设：</a:t>
            </a:r>
            <a:r>
              <a:rPr lang="en-US" altLang="zh-CN" sz="2800" dirty="0"/>
              <a:t>H</a:t>
            </a:r>
            <a:r>
              <a:rPr lang="en-US" altLang="zh-CN" sz="2800" baseline="-25000" dirty="0"/>
              <a:t>2</a:t>
            </a:r>
            <a:r>
              <a:rPr lang="en-US" altLang="zh-CN" sz="2800" dirty="0"/>
              <a:t>(key) = (3*key) %10 + 1</a:t>
            </a:r>
          </a:p>
          <a:p>
            <a:pPr>
              <a:spcBef>
                <a:spcPct val="50000"/>
              </a:spcBef>
            </a:pPr>
            <a:r>
              <a:rPr lang="zh-CN" altLang="en-US" sz="2800" dirty="0"/>
              <a:t>当冲突时 </a:t>
            </a:r>
            <a:r>
              <a:rPr lang="en-US" altLang="zh-CN" i="1" dirty="0" err="1">
                <a:solidFill>
                  <a:srgbClr val="FF0000"/>
                </a:solidFill>
              </a:rPr>
              <a:t>d</a:t>
            </a:r>
            <a:r>
              <a:rPr lang="en-US" altLang="zh-CN" i="1" baseline="-25000" dirty="0" err="1">
                <a:solidFill>
                  <a:srgbClr val="FF0000"/>
                </a:solidFill>
              </a:rPr>
              <a:t>i</a:t>
            </a:r>
            <a:r>
              <a:rPr lang="en-US" altLang="zh-CN" i="1" dirty="0">
                <a:solidFill>
                  <a:srgbClr val="FF0000"/>
                </a:solidFill>
              </a:rPr>
              <a:t>=i</a:t>
            </a:r>
            <a:r>
              <a:rPr lang="en-US" altLang="zh-CN" dirty="0">
                <a:solidFill>
                  <a:srgbClr val="FF0000"/>
                </a:solidFill>
                <a:sym typeface="Symbol" pitchFamily="18" charset="2"/>
              </a:rPr>
              <a:t>×</a:t>
            </a:r>
            <a:r>
              <a:rPr lang="en-US" altLang="zh-CN" i="1" dirty="0">
                <a:solidFill>
                  <a:srgbClr val="FF0000"/>
                </a:solidFill>
                <a:sym typeface="Symbol" pitchFamily="18" charset="2"/>
              </a:rPr>
              <a:t>H</a:t>
            </a:r>
            <a:r>
              <a:rPr lang="en-US" altLang="zh-CN" baseline="-25000" dirty="0">
                <a:solidFill>
                  <a:srgbClr val="FF0000"/>
                </a:solidFill>
                <a:sym typeface="Symbol" pitchFamily="18" charset="2"/>
              </a:rPr>
              <a:t>2</a:t>
            </a:r>
            <a:r>
              <a:rPr lang="en-US" altLang="zh-CN" dirty="0">
                <a:solidFill>
                  <a:srgbClr val="FF0000"/>
                </a:solidFill>
                <a:sym typeface="Symbol" pitchFamily="18" charset="2"/>
              </a:rPr>
              <a:t>(</a:t>
            </a:r>
            <a:r>
              <a:rPr lang="en-US" altLang="zh-CN" i="1" dirty="0">
                <a:solidFill>
                  <a:srgbClr val="FF0000"/>
                </a:solidFill>
                <a:sym typeface="Symbol" pitchFamily="18" charset="2"/>
              </a:rPr>
              <a:t>key</a:t>
            </a:r>
            <a:r>
              <a:rPr lang="en-US" altLang="zh-CN" dirty="0">
                <a:solidFill>
                  <a:srgbClr val="FF0000"/>
                </a:solidFill>
                <a:sym typeface="Symbol" pitchFamily="18" charset="2"/>
              </a:rPr>
              <a:t>)</a:t>
            </a:r>
            <a:endParaRPr lang="en-US" altLang="zh-CN" sz="2800" dirty="0">
              <a:ea typeface="楷体_GB2312" pitchFamily="49" charset="-122"/>
              <a:sym typeface="Symbol" pitchFamily="18" charset="2"/>
            </a:endParaRPr>
          </a:p>
        </p:txBody>
      </p:sp>
      <p:sp>
        <p:nvSpPr>
          <p:cNvPr id="6" name="Rectangle 79"/>
          <p:cNvSpPr>
            <a:spLocks noChangeArrowheads="1"/>
          </p:cNvSpPr>
          <p:nvPr/>
        </p:nvSpPr>
        <p:spPr bwMode="auto">
          <a:xfrm>
            <a:off x="642910" y="1831714"/>
            <a:ext cx="768985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20000"/>
              </a:spcBef>
              <a:buFontTx/>
              <a:buChar char="•"/>
            </a:pPr>
            <a:r>
              <a:rPr kumimoji="0" lang="zh-CN" altLang="en-US" dirty="0">
                <a:solidFill>
                  <a:srgbClr val="A50021"/>
                </a:solidFill>
              </a:rPr>
              <a:t>设定</a:t>
            </a:r>
            <a:r>
              <a:rPr kumimoji="0" lang="en-US" altLang="zh-CN" dirty="0">
                <a:solidFill>
                  <a:srgbClr val="A50021"/>
                </a:solidFill>
              </a:rPr>
              <a:t>H(key) = </a:t>
            </a:r>
            <a:r>
              <a:rPr kumimoji="0" lang="zh-CN" altLang="en-US" dirty="0">
                <a:solidFill>
                  <a:srgbClr val="A50021"/>
                </a:solidFill>
              </a:rPr>
              <a:t>（</a:t>
            </a:r>
            <a:r>
              <a:rPr kumimoji="0" lang="en-US" altLang="zh-CN" dirty="0">
                <a:solidFill>
                  <a:srgbClr val="A50021"/>
                </a:solidFill>
              </a:rPr>
              <a:t>key </a:t>
            </a:r>
            <a:r>
              <a:rPr lang="en-US" altLang="zh-CN" dirty="0">
                <a:solidFill>
                  <a:srgbClr val="0000FF"/>
                </a:solidFill>
              </a:rPr>
              <a:t>+ </a:t>
            </a:r>
            <a:r>
              <a:rPr lang="en-US" altLang="zh-CN" i="1" dirty="0">
                <a:solidFill>
                  <a:srgbClr val="0000FF"/>
                </a:solidFill>
              </a:rPr>
              <a:t>d</a:t>
            </a:r>
            <a:r>
              <a:rPr lang="en-US" altLang="zh-CN" i="1" baseline="-25000" dirty="0">
                <a:solidFill>
                  <a:srgbClr val="0000FF"/>
                </a:solidFill>
              </a:rPr>
              <a:t>i</a:t>
            </a:r>
            <a:r>
              <a:rPr lang="en-US" altLang="zh-CN" i="1" dirty="0"/>
              <a:t> </a:t>
            </a:r>
            <a:r>
              <a:rPr lang="zh-CN" altLang="en-US" dirty="0">
                <a:solidFill>
                  <a:srgbClr val="A50021"/>
                </a:solidFill>
              </a:rPr>
              <a:t>）</a:t>
            </a:r>
            <a:r>
              <a:rPr kumimoji="0" lang="en-US" altLang="zh-CN" dirty="0">
                <a:solidFill>
                  <a:srgbClr val="A50021"/>
                </a:solidFill>
              </a:rPr>
              <a:t>MOD 11 ( </a:t>
            </a:r>
            <a:r>
              <a:rPr kumimoji="0" lang="zh-CN" altLang="en-US" dirty="0">
                <a:solidFill>
                  <a:srgbClr val="A50021"/>
                </a:solidFill>
              </a:rPr>
              <a:t>表长</a:t>
            </a:r>
            <a:r>
              <a:rPr kumimoji="0" lang="en-US" altLang="zh-CN" dirty="0">
                <a:solidFill>
                  <a:srgbClr val="A50021"/>
                </a:solidFill>
              </a:rPr>
              <a:t>=11 )</a:t>
            </a:r>
          </a:p>
          <a:p>
            <a:pPr>
              <a:spcBef>
                <a:spcPct val="20000"/>
              </a:spcBef>
              <a:buFontTx/>
              <a:buChar char="•"/>
            </a:pPr>
            <a:r>
              <a:rPr kumimoji="0" lang="zh-CN" altLang="en-US" dirty="0"/>
              <a:t>冲突：</a:t>
            </a:r>
            <a:r>
              <a:rPr kumimoji="0" lang="en-US" altLang="zh-CN" dirty="0"/>
              <a:t>01</a:t>
            </a:r>
            <a:r>
              <a:rPr kumimoji="0" lang="zh-CN" altLang="en-US" dirty="0"/>
              <a:t>－</a:t>
            </a:r>
            <a:r>
              <a:rPr kumimoji="0" lang="en-US" altLang="zh-CN" dirty="0"/>
              <a:t>23, 55</a:t>
            </a:r>
            <a:r>
              <a:rPr kumimoji="0" lang="zh-CN" altLang="en-US" dirty="0"/>
              <a:t>－</a:t>
            </a:r>
            <a:r>
              <a:rPr kumimoji="0" lang="en-US" altLang="zh-CN" dirty="0"/>
              <a:t>11, 14</a:t>
            </a:r>
            <a:r>
              <a:rPr kumimoji="0" lang="zh-CN" altLang="en-US" dirty="0"/>
              <a:t>－</a:t>
            </a:r>
            <a:r>
              <a:rPr kumimoji="0" lang="en-US" altLang="zh-CN" dirty="0"/>
              <a:t>36</a:t>
            </a:r>
          </a:p>
        </p:txBody>
      </p:sp>
      <p:graphicFrame>
        <p:nvGraphicFramePr>
          <p:cNvPr id="7" name="表格 6"/>
          <p:cNvGraphicFramePr>
            <a:graphicFrameLocks noGrp="1"/>
          </p:cNvGraphicFramePr>
          <p:nvPr>
            <p:extLst>
              <p:ext uri="{D42A27DB-BD31-4B8C-83A1-F6EECF244321}">
                <p14:modId xmlns:p14="http://schemas.microsoft.com/office/powerpoint/2010/main" val="2433209214"/>
              </p:ext>
            </p:extLst>
          </p:nvPr>
        </p:nvGraphicFramePr>
        <p:xfrm>
          <a:off x="857224" y="188640"/>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k</a:t>
                      </a:r>
                      <a:endParaRPr lang="zh-CN" altLang="en-US" sz="2800" b="1" dirty="0"/>
                    </a:p>
                  </a:txBody>
                  <a:tcPr/>
                </a:tc>
                <a:tc>
                  <a:txBody>
                    <a:bodyPr/>
                    <a:lstStyle/>
                    <a:p>
                      <a:pPr algn="ctr"/>
                      <a:r>
                        <a:rPr lang="en-US" altLang="zh-CN" sz="2800" b="1" dirty="0"/>
                        <a:t>19</a:t>
                      </a:r>
                      <a:endParaRPr lang="zh-CN" altLang="en-US" sz="2800" b="1" dirty="0"/>
                    </a:p>
                  </a:txBody>
                  <a:tcPr/>
                </a:tc>
                <a:tc>
                  <a:txBody>
                    <a:bodyPr/>
                    <a:lstStyle/>
                    <a:p>
                      <a:pPr algn="ctr"/>
                      <a:r>
                        <a:rPr lang="en-US" altLang="zh-CN" sz="2800" b="1" dirty="0"/>
                        <a:t>01</a:t>
                      </a:r>
                      <a:endParaRPr lang="zh-CN" altLang="en-US" sz="2800" b="1" dirty="0"/>
                    </a:p>
                  </a:txBody>
                  <a:tcPr/>
                </a:tc>
                <a:tc>
                  <a:txBody>
                    <a:bodyPr/>
                    <a:lstStyle/>
                    <a:p>
                      <a:pPr algn="ctr"/>
                      <a:r>
                        <a:rPr lang="en-US" altLang="zh-CN" sz="2800" b="1" dirty="0"/>
                        <a:t>23</a:t>
                      </a:r>
                      <a:endParaRPr lang="zh-CN" altLang="en-US" sz="2800" b="1" dirty="0"/>
                    </a:p>
                  </a:txBody>
                  <a:tcPr/>
                </a:tc>
                <a:tc>
                  <a:txBody>
                    <a:bodyPr/>
                    <a:lstStyle/>
                    <a:p>
                      <a:pPr algn="ctr"/>
                      <a:r>
                        <a:rPr lang="en-US" altLang="zh-CN" sz="2800" b="1" dirty="0"/>
                        <a:t>14</a:t>
                      </a:r>
                      <a:endParaRPr lang="zh-CN" altLang="en-US" sz="2800" b="1" dirty="0"/>
                    </a:p>
                  </a:txBody>
                  <a:tcPr/>
                </a:tc>
                <a:tc>
                  <a:txBody>
                    <a:bodyPr/>
                    <a:lstStyle/>
                    <a:p>
                      <a:pPr algn="ctr"/>
                      <a:r>
                        <a:rPr lang="en-US" altLang="zh-CN" sz="2800" b="1" dirty="0"/>
                        <a:t>55</a:t>
                      </a:r>
                      <a:endParaRPr lang="zh-CN" altLang="en-US" sz="2800" b="1" dirty="0"/>
                    </a:p>
                  </a:txBody>
                  <a:tcPr/>
                </a:tc>
                <a:tc>
                  <a:txBody>
                    <a:bodyPr/>
                    <a:lstStyle/>
                    <a:p>
                      <a:pPr algn="ctr"/>
                      <a:r>
                        <a:rPr lang="en-US" altLang="zh-CN" sz="2800" b="1" dirty="0"/>
                        <a:t>68</a:t>
                      </a:r>
                      <a:endParaRPr lang="zh-CN" altLang="en-US" sz="2800" b="1" dirty="0"/>
                    </a:p>
                  </a:txBody>
                  <a:tcPr/>
                </a:tc>
                <a:tc>
                  <a:txBody>
                    <a:bodyPr/>
                    <a:lstStyle/>
                    <a:p>
                      <a:pPr algn="ctr"/>
                      <a:r>
                        <a:rPr lang="en-US" altLang="zh-CN" sz="2800" b="1" dirty="0"/>
                        <a:t>11</a:t>
                      </a:r>
                      <a:endParaRPr lang="zh-CN" altLang="en-US" sz="2800" b="1" dirty="0"/>
                    </a:p>
                  </a:txBody>
                  <a:tcPr/>
                </a:tc>
                <a:tc>
                  <a:txBody>
                    <a:bodyPr/>
                    <a:lstStyle/>
                    <a:p>
                      <a:pPr algn="ctr"/>
                      <a:r>
                        <a:rPr lang="en-US" altLang="zh-CN" sz="2800" b="1" dirty="0"/>
                        <a:t>82</a:t>
                      </a:r>
                      <a:endParaRPr lang="zh-CN" altLang="en-US" sz="2800" b="1" dirty="0"/>
                    </a:p>
                  </a:txBody>
                  <a:tcPr/>
                </a:tc>
                <a:tc>
                  <a:txBody>
                    <a:bodyPr/>
                    <a:lstStyle/>
                    <a:p>
                      <a:pPr algn="ctr"/>
                      <a:r>
                        <a:rPr lang="en-US" altLang="zh-CN" sz="2800" b="1" dirty="0"/>
                        <a:t>36</a:t>
                      </a:r>
                      <a:endParaRPr lang="zh-CN" altLang="en-US" sz="2800" b="1" dirty="0"/>
                    </a:p>
                  </a:txBody>
                  <a:tcPr/>
                </a:tc>
                <a:extLst>
                  <a:ext uri="{0D108BD9-81ED-4DB2-BD59-A6C34878D82A}">
                    <a16:rowId xmlns:a16="http://schemas.microsoft.com/office/drawing/2014/main" val="10000"/>
                  </a:ext>
                </a:extLst>
              </a:tr>
            </a:tbl>
          </a:graphicData>
        </a:graphic>
      </p:graphicFrame>
      <p:sp>
        <p:nvSpPr>
          <p:cNvPr id="9" name="任意多边形 8"/>
          <p:cNvSpPr/>
          <p:nvPr/>
        </p:nvSpPr>
        <p:spPr bwMode="auto">
          <a:xfrm>
            <a:off x="2571736" y="1260210"/>
            <a:ext cx="677918" cy="252248"/>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10" name="任意多边形 9"/>
          <p:cNvSpPr/>
          <p:nvPr/>
        </p:nvSpPr>
        <p:spPr bwMode="auto">
          <a:xfrm>
            <a:off x="4500562" y="1260210"/>
            <a:ext cx="1357322" cy="261610"/>
          </a:xfrm>
          <a:custGeom>
            <a:avLst/>
            <a:gdLst>
              <a:gd name="connsiteX0" fmla="*/ 0 w 677918"/>
              <a:gd name="connsiteY0" fmla="*/ 0 h 252248"/>
              <a:gd name="connsiteX1" fmla="*/ 299545 w 677918"/>
              <a:gd name="connsiteY1" fmla="*/ 252248 h 252248"/>
              <a:gd name="connsiteX2" fmla="*/ 677918 w 677918"/>
              <a:gd name="connsiteY2" fmla="*/ 0 h 252248"/>
              <a:gd name="connsiteX0" fmla="*/ 0 w 677918"/>
              <a:gd name="connsiteY0" fmla="*/ 0 h 126124"/>
              <a:gd name="connsiteX1" fmla="*/ 299545 w 677918"/>
              <a:gd name="connsiteY1" fmla="*/ 114473 h 126124"/>
              <a:gd name="connsiteX2" fmla="*/ 677918 w 677918"/>
              <a:gd name="connsiteY2" fmla="*/ 0 h 126124"/>
            </a:gdLst>
            <a:ahLst/>
            <a:cxnLst>
              <a:cxn ang="0">
                <a:pos x="connsiteX0" y="connsiteY0"/>
              </a:cxn>
              <a:cxn ang="0">
                <a:pos x="connsiteX1" y="connsiteY1"/>
              </a:cxn>
              <a:cxn ang="0">
                <a:pos x="connsiteX2" y="connsiteY2"/>
              </a:cxn>
            </a:cxnLst>
            <a:rect l="l" t="t" r="r" b="b"/>
            <a:pathLst>
              <a:path w="677918" h="126124">
                <a:moveTo>
                  <a:pt x="0" y="0"/>
                </a:moveTo>
                <a:cubicBezTo>
                  <a:pt x="93279" y="126124"/>
                  <a:pt x="186559" y="114473"/>
                  <a:pt x="299545" y="114473"/>
                </a:cubicBezTo>
                <a:cubicBezTo>
                  <a:pt x="412531" y="114473"/>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11" name="任意多边形 10"/>
          <p:cNvSpPr/>
          <p:nvPr/>
        </p:nvSpPr>
        <p:spPr bwMode="auto">
          <a:xfrm>
            <a:off x="3786182" y="1260210"/>
            <a:ext cx="3429024" cy="523220"/>
          </a:xfrm>
          <a:custGeom>
            <a:avLst/>
            <a:gdLst>
              <a:gd name="connsiteX0" fmla="*/ 0 w 677918"/>
              <a:gd name="connsiteY0" fmla="*/ 0 h 252248"/>
              <a:gd name="connsiteX1" fmla="*/ 299545 w 677918"/>
              <a:gd name="connsiteY1" fmla="*/ 252248 h 252248"/>
              <a:gd name="connsiteX2" fmla="*/ 677918 w 677918"/>
              <a:gd name="connsiteY2" fmla="*/ 0 h 252248"/>
            </a:gdLst>
            <a:ahLst/>
            <a:cxnLst>
              <a:cxn ang="0">
                <a:pos x="connsiteX0" y="connsiteY0"/>
              </a:cxn>
              <a:cxn ang="0">
                <a:pos x="connsiteX1" y="connsiteY1"/>
              </a:cxn>
              <a:cxn ang="0">
                <a:pos x="connsiteX2" y="connsiteY2"/>
              </a:cxn>
            </a:cxnLst>
            <a:rect l="l" t="t" r="r" b="b"/>
            <a:pathLst>
              <a:path w="677918" h="252248">
                <a:moveTo>
                  <a:pt x="0" y="0"/>
                </a:moveTo>
                <a:cubicBezTo>
                  <a:pt x="93279" y="126124"/>
                  <a:pt x="186559" y="252248"/>
                  <a:pt x="299545" y="252248"/>
                </a:cubicBezTo>
                <a:cubicBezTo>
                  <a:pt x="412531" y="252248"/>
                  <a:pt x="545224" y="126124"/>
                  <a:pt x="677918" y="0"/>
                </a:cubicBezTo>
              </a:path>
            </a:pathLst>
          </a:custGeom>
          <a:noFill/>
          <a:ln w="57150" cap="flat" cmpd="sng" algn="ctr">
            <a:solidFill>
              <a:schemeClr val="hlink"/>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cxnSp>
        <p:nvCxnSpPr>
          <p:cNvPr id="12" name="直接连接符 11"/>
          <p:cNvCxnSpPr/>
          <p:nvPr/>
        </p:nvCxnSpPr>
        <p:spPr bwMode="auto">
          <a:xfrm>
            <a:off x="0" y="2903284"/>
            <a:ext cx="9144000" cy="1588"/>
          </a:xfrm>
          <a:prstGeom prst="line">
            <a:avLst/>
          </a:prstGeom>
          <a:noFill/>
          <a:ln w="28575" cap="flat" cmpd="sng" algn="ctr">
            <a:solidFill>
              <a:schemeClr val="hlink"/>
            </a:solidFill>
            <a:prstDash val="lgDashDot"/>
            <a:round/>
            <a:headEnd type="none" w="med" len="med"/>
            <a:tailEnd type="none" w="med" len="med"/>
          </a:ln>
          <a:effectLst/>
        </p:spPr>
      </p:cxnSp>
      <p:sp>
        <p:nvSpPr>
          <p:cNvPr id="13" name="Text Box 31"/>
          <p:cNvSpPr txBox="1">
            <a:spLocks noChangeArrowheads="1"/>
          </p:cNvSpPr>
          <p:nvPr/>
        </p:nvSpPr>
        <p:spPr bwMode="auto">
          <a:xfrm>
            <a:off x="573059" y="4117730"/>
            <a:ext cx="6913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  0     1     2     3     4    </a:t>
            </a:r>
            <a:r>
              <a:rPr lang="en-US" altLang="zh-CN"/>
              <a:t>5     6      7     </a:t>
            </a:r>
            <a:r>
              <a:rPr lang="en-US" altLang="zh-CN" dirty="0"/>
              <a:t>8     9    10</a:t>
            </a:r>
          </a:p>
        </p:txBody>
      </p:sp>
      <p:graphicFrame>
        <p:nvGraphicFramePr>
          <p:cNvPr id="14" name="Group 5"/>
          <p:cNvGraphicFramePr>
            <a:graphicFrameLocks noGrp="1"/>
          </p:cNvGraphicFramePr>
          <p:nvPr>
            <p:extLst>
              <p:ext uri="{D42A27DB-BD31-4B8C-83A1-F6EECF244321}">
                <p14:modId xmlns:p14="http://schemas.microsoft.com/office/powerpoint/2010/main" val="1083734681"/>
              </p:ext>
            </p:extLst>
          </p:nvPr>
        </p:nvGraphicFramePr>
        <p:xfrm>
          <a:off x="573059" y="4622555"/>
          <a:ext cx="6929438" cy="1009650"/>
        </p:xfrm>
        <a:graphic>
          <a:graphicData uri="http://schemas.openxmlformats.org/drawingml/2006/table">
            <a:tbl>
              <a:tblPr/>
              <a:tblGrid>
                <a:gridCol w="630238">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30237">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8">
                  <a:extLst>
                    <a:ext uri="{9D8B030D-6E8A-4147-A177-3AD203B41FA5}">
                      <a16:colId xmlns:a16="http://schemas.microsoft.com/office/drawing/2014/main" val="20006"/>
                    </a:ext>
                  </a:extLst>
                </a:gridCol>
                <a:gridCol w="630237">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0237">
                  <a:extLst>
                    <a:ext uri="{9D8B030D-6E8A-4147-A177-3AD203B41FA5}">
                      <a16:colId xmlns:a16="http://schemas.microsoft.com/office/drawing/2014/main" val="20009"/>
                    </a:ext>
                  </a:extLst>
                </a:gridCol>
                <a:gridCol w="627063">
                  <a:extLst>
                    <a:ext uri="{9D8B030D-6E8A-4147-A177-3AD203B41FA5}">
                      <a16:colId xmlns:a16="http://schemas.microsoft.com/office/drawing/2014/main" val="20010"/>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0000FF"/>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a:ln>
                          <a:noFill/>
                        </a:ln>
                        <a:solidFill>
                          <a:srgbClr val="A50021"/>
                        </a:solidFill>
                        <a:effectLst/>
                        <a:latin typeface="Times New Roman" pitchFamily="18" charset="0"/>
                        <a:ea typeface="楷体_GB2312" pitchFamily="49" charset="-122"/>
                      </a:endParaRPr>
                    </a:p>
                  </a:txBody>
                  <a:tcPr marL="0" marR="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Text Box 33"/>
          <p:cNvSpPr txBox="1">
            <a:spLocks noChangeArrowheads="1"/>
          </p:cNvSpPr>
          <p:nvPr/>
        </p:nvSpPr>
        <p:spPr bwMode="auto">
          <a:xfrm>
            <a:off x="5599084" y="459715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19</a:t>
            </a:r>
            <a:endParaRPr lang="en-US" altLang="zh-CN" sz="3600" b="0" dirty="0">
              <a:ea typeface="宋体" charset="-122"/>
            </a:endParaRPr>
          </a:p>
        </p:txBody>
      </p:sp>
      <p:sp>
        <p:nvSpPr>
          <p:cNvPr id="16" name="Text Box 34"/>
          <p:cNvSpPr txBox="1">
            <a:spLocks noChangeArrowheads="1"/>
          </p:cNvSpPr>
          <p:nvPr/>
        </p:nvSpPr>
        <p:spPr bwMode="auto">
          <a:xfrm>
            <a:off x="1242984" y="459715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01</a:t>
            </a:r>
            <a:endParaRPr lang="en-US" altLang="zh-CN" sz="3600" b="0" dirty="0">
              <a:ea typeface="宋体" charset="-122"/>
            </a:endParaRPr>
          </a:p>
        </p:txBody>
      </p:sp>
      <p:sp>
        <p:nvSpPr>
          <p:cNvPr id="17" name="Text Box 34"/>
          <p:cNvSpPr txBox="1">
            <a:spLocks noChangeArrowheads="1"/>
          </p:cNvSpPr>
          <p:nvPr/>
        </p:nvSpPr>
        <p:spPr bwMode="auto">
          <a:xfrm>
            <a:off x="5715008" y="511786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18" name="Text Box 34"/>
          <p:cNvSpPr txBox="1">
            <a:spLocks noChangeArrowheads="1"/>
          </p:cNvSpPr>
          <p:nvPr/>
        </p:nvSpPr>
        <p:spPr bwMode="auto">
          <a:xfrm>
            <a:off x="1285852" y="511786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19" name="Rectangle 75"/>
          <p:cNvSpPr>
            <a:spLocks noChangeArrowheads="1"/>
          </p:cNvSpPr>
          <p:nvPr/>
        </p:nvSpPr>
        <p:spPr bwMode="auto">
          <a:xfrm>
            <a:off x="71406" y="5617928"/>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a:t>
            </a:r>
            <a:r>
              <a:rPr lang="en-US" altLang="zh-CN" sz="2800" baseline="-25000" dirty="0"/>
              <a:t>2</a:t>
            </a:r>
            <a:r>
              <a:rPr lang="en-US" altLang="zh-CN" sz="2800" dirty="0"/>
              <a:t>(23) = (3*23) %10 + 1 = 10</a:t>
            </a:r>
            <a:endParaRPr lang="en-US" altLang="zh-CN" sz="2800" dirty="0">
              <a:ea typeface="楷体_GB2312" pitchFamily="49" charset="-122"/>
              <a:sym typeface="Symbol" pitchFamily="18" charset="2"/>
            </a:endParaRPr>
          </a:p>
        </p:txBody>
      </p:sp>
      <p:sp>
        <p:nvSpPr>
          <p:cNvPr id="20" name="Rectangle 75"/>
          <p:cNvSpPr>
            <a:spLocks noChangeArrowheads="1"/>
          </p:cNvSpPr>
          <p:nvPr/>
        </p:nvSpPr>
        <p:spPr bwMode="auto">
          <a:xfrm>
            <a:off x="71406" y="6094816"/>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H(23) =</a:t>
            </a:r>
            <a:r>
              <a:rPr lang="en-US" altLang="zh-CN" dirty="0"/>
              <a:t>(</a:t>
            </a:r>
            <a:r>
              <a:rPr lang="en-US" altLang="zh-CN" sz="2800" dirty="0"/>
              <a:t>23+10)% 11 = 0</a:t>
            </a:r>
            <a:endParaRPr lang="en-US" altLang="zh-CN" sz="2800" dirty="0">
              <a:ea typeface="楷体_GB2312" pitchFamily="49" charset="-122"/>
              <a:sym typeface="Symbol" pitchFamily="18" charset="2"/>
            </a:endParaRPr>
          </a:p>
        </p:txBody>
      </p:sp>
      <p:sp>
        <p:nvSpPr>
          <p:cNvPr id="21" name="Text Box 35"/>
          <p:cNvSpPr txBox="1">
            <a:spLocks noChangeArrowheads="1"/>
          </p:cNvSpPr>
          <p:nvPr/>
        </p:nvSpPr>
        <p:spPr bwMode="auto">
          <a:xfrm>
            <a:off x="642910" y="4546358"/>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3333FF"/>
                </a:solidFill>
                <a:ea typeface="宋体" charset="-122"/>
              </a:rPr>
              <a:t>23</a:t>
            </a:r>
            <a:endParaRPr lang="en-US" altLang="zh-CN" sz="3600" b="0" dirty="0">
              <a:ea typeface="宋体" charset="-122"/>
            </a:endParaRPr>
          </a:p>
        </p:txBody>
      </p:sp>
      <p:sp>
        <p:nvSpPr>
          <p:cNvPr id="22" name="Text Box 34"/>
          <p:cNvSpPr txBox="1">
            <a:spLocks noChangeArrowheads="1"/>
          </p:cNvSpPr>
          <p:nvPr/>
        </p:nvSpPr>
        <p:spPr bwMode="auto">
          <a:xfrm>
            <a:off x="714348" y="511786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2</a:t>
            </a:r>
            <a:endParaRPr lang="en-US" altLang="zh-CN" b="0" dirty="0">
              <a:solidFill>
                <a:srgbClr val="A50021"/>
              </a:solidFill>
              <a:ea typeface="宋体" charset="-122"/>
            </a:endParaRPr>
          </a:p>
        </p:txBody>
      </p:sp>
      <p:sp>
        <p:nvSpPr>
          <p:cNvPr id="23" name="Text Box 36"/>
          <p:cNvSpPr txBox="1">
            <a:spLocks noChangeArrowheads="1"/>
          </p:cNvSpPr>
          <p:nvPr/>
        </p:nvSpPr>
        <p:spPr bwMode="auto">
          <a:xfrm>
            <a:off x="2487584" y="459715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14</a:t>
            </a:r>
            <a:endParaRPr lang="en-US" altLang="zh-CN" sz="3600" b="0" dirty="0">
              <a:ea typeface="宋体" charset="-122"/>
            </a:endParaRPr>
          </a:p>
        </p:txBody>
      </p:sp>
      <p:sp>
        <p:nvSpPr>
          <p:cNvPr id="24" name="Text Box 34"/>
          <p:cNvSpPr txBox="1">
            <a:spLocks noChangeArrowheads="1"/>
          </p:cNvSpPr>
          <p:nvPr/>
        </p:nvSpPr>
        <p:spPr bwMode="auto">
          <a:xfrm>
            <a:off x="2643174" y="511786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25" name="Rectangle 75"/>
          <p:cNvSpPr>
            <a:spLocks noChangeArrowheads="1"/>
          </p:cNvSpPr>
          <p:nvPr/>
        </p:nvSpPr>
        <p:spPr bwMode="auto">
          <a:xfrm>
            <a:off x="4643438" y="5617928"/>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a:t>
            </a:r>
            <a:r>
              <a:rPr lang="en-US" altLang="zh-CN" sz="2800" baseline="-25000" dirty="0"/>
              <a:t>2</a:t>
            </a:r>
            <a:r>
              <a:rPr lang="en-US" altLang="zh-CN" sz="2800" dirty="0"/>
              <a:t>(55) = (3*55) %10 + 1 = 6</a:t>
            </a:r>
            <a:endParaRPr lang="en-US" altLang="zh-CN" sz="2800" dirty="0">
              <a:ea typeface="楷体_GB2312" pitchFamily="49" charset="-122"/>
              <a:sym typeface="Symbol" pitchFamily="18" charset="2"/>
            </a:endParaRPr>
          </a:p>
        </p:txBody>
      </p:sp>
      <p:sp>
        <p:nvSpPr>
          <p:cNvPr id="26" name="Rectangle 75"/>
          <p:cNvSpPr>
            <a:spLocks noChangeArrowheads="1"/>
          </p:cNvSpPr>
          <p:nvPr/>
        </p:nvSpPr>
        <p:spPr bwMode="auto">
          <a:xfrm>
            <a:off x="4643438" y="6094816"/>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H(55) =(55+6)% 11 = 6</a:t>
            </a:r>
            <a:endParaRPr lang="en-US" altLang="zh-CN" sz="2800" dirty="0">
              <a:ea typeface="楷体_GB2312" pitchFamily="49" charset="-122"/>
              <a:sym typeface="Symbol" pitchFamily="18" charset="2"/>
            </a:endParaRPr>
          </a:p>
        </p:txBody>
      </p:sp>
      <p:sp>
        <p:nvSpPr>
          <p:cNvPr id="27" name="Text Box 38"/>
          <p:cNvSpPr txBox="1">
            <a:spLocks noChangeArrowheads="1"/>
          </p:cNvSpPr>
          <p:nvPr/>
        </p:nvSpPr>
        <p:spPr bwMode="auto">
          <a:xfrm>
            <a:off x="4357686" y="4617796"/>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FF00FF"/>
                </a:solidFill>
                <a:ea typeface="宋体" charset="-122"/>
              </a:rPr>
              <a:t>55</a:t>
            </a:r>
            <a:endParaRPr lang="en-US" altLang="zh-CN" sz="3600" b="0" dirty="0">
              <a:solidFill>
                <a:srgbClr val="FF00FF"/>
              </a:solidFill>
              <a:ea typeface="宋体" charset="-122"/>
            </a:endParaRPr>
          </a:p>
        </p:txBody>
      </p:sp>
      <p:sp>
        <p:nvSpPr>
          <p:cNvPr id="28" name="Text Box 34"/>
          <p:cNvSpPr txBox="1">
            <a:spLocks noChangeArrowheads="1"/>
          </p:cNvSpPr>
          <p:nvPr/>
        </p:nvSpPr>
        <p:spPr bwMode="auto">
          <a:xfrm>
            <a:off x="4449762" y="5138504"/>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2</a:t>
            </a:r>
            <a:endParaRPr lang="en-US" altLang="zh-CN" b="0" dirty="0">
              <a:solidFill>
                <a:srgbClr val="A50021"/>
              </a:solidFill>
              <a:ea typeface="宋体" charset="-122"/>
            </a:endParaRPr>
          </a:p>
        </p:txBody>
      </p:sp>
      <p:sp>
        <p:nvSpPr>
          <p:cNvPr id="29" name="Rectangle 75"/>
          <p:cNvSpPr>
            <a:spLocks noChangeArrowheads="1"/>
          </p:cNvSpPr>
          <p:nvPr/>
        </p:nvSpPr>
        <p:spPr bwMode="auto">
          <a:xfrm>
            <a:off x="223806" y="5649460"/>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a:t>
            </a:r>
            <a:r>
              <a:rPr lang="en-US" altLang="zh-CN" sz="2800" baseline="-25000" dirty="0"/>
              <a:t>2</a:t>
            </a:r>
            <a:r>
              <a:rPr lang="en-US" altLang="zh-CN" sz="2800" dirty="0"/>
              <a:t>(11) = (3*11) %10 + 1 = 4</a:t>
            </a:r>
            <a:endParaRPr lang="en-US" altLang="zh-CN" sz="2800" dirty="0">
              <a:ea typeface="楷体_GB2312" pitchFamily="49" charset="-122"/>
              <a:sym typeface="Symbol" pitchFamily="18" charset="2"/>
            </a:endParaRPr>
          </a:p>
        </p:txBody>
      </p:sp>
      <p:sp>
        <p:nvSpPr>
          <p:cNvPr id="30" name="Rectangle 75"/>
          <p:cNvSpPr>
            <a:spLocks noChangeArrowheads="1"/>
          </p:cNvSpPr>
          <p:nvPr/>
        </p:nvSpPr>
        <p:spPr bwMode="auto">
          <a:xfrm>
            <a:off x="223806" y="6126348"/>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H(11) =</a:t>
            </a:r>
            <a:r>
              <a:rPr lang="en-US" altLang="zh-CN" dirty="0"/>
              <a:t>(11</a:t>
            </a:r>
            <a:r>
              <a:rPr lang="en-US" altLang="zh-CN" sz="2800" dirty="0"/>
              <a:t>+4)% 11 = 4</a:t>
            </a:r>
            <a:endParaRPr lang="en-US" altLang="zh-CN" sz="2800" dirty="0">
              <a:ea typeface="楷体_GB2312" pitchFamily="49" charset="-122"/>
              <a:sym typeface="Symbol" pitchFamily="18" charset="2"/>
            </a:endParaRPr>
          </a:p>
        </p:txBody>
      </p:sp>
      <p:sp>
        <p:nvSpPr>
          <p:cNvPr id="31" name="Text Box 39"/>
          <p:cNvSpPr txBox="1">
            <a:spLocks noChangeArrowheads="1"/>
          </p:cNvSpPr>
          <p:nvPr/>
        </p:nvSpPr>
        <p:spPr bwMode="auto">
          <a:xfrm>
            <a:off x="3109884" y="459715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006600"/>
                </a:solidFill>
                <a:ea typeface="宋体" charset="-122"/>
              </a:rPr>
              <a:t>11</a:t>
            </a:r>
            <a:endParaRPr lang="en-US" altLang="zh-CN" sz="3600" b="0" dirty="0">
              <a:ea typeface="宋体" charset="-122"/>
            </a:endParaRPr>
          </a:p>
        </p:txBody>
      </p:sp>
      <p:sp>
        <p:nvSpPr>
          <p:cNvPr id="32" name="Text Box 34"/>
          <p:cNvSpPr txBox="1">
            <a:spLocks noChangeArrowheads="1"/>
          </p:cNvSpPr>
          <p:nvPr/>
        </p:nvSpPr>
        <p:spPr bwMode="auto">
          <a:xfrm>
            <a:off x="3214678" y="511786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2</a:t>
            </a:r>
            <a:endParaRPr lang="en-US" altLang="zh-CN" b="0" dirty="0">
              <a:solidFill>
                <a:srgbClr val="A50021"/>
              </a:solidFill>
              <a:ea typeface="宋体" charset="-122"/>
            </a:endParaRPr>
          </a:p>
        </p:txBody>
      </p:sp>
      <p:sp>
        <p:nvSpPr>
          <p:cNvPr id="33" name="Text Box 37"/>
          <p:cNvSpPr txBox="1">
            <a:spLocks noChangeArrowheads="1"/>
          </p:cNvSpPr>
          <p:nvPr/>
        </p:nvSpPr>
        <p:spPr bwMode="auto">
          <a:xfrm>
            <a:off x="1857356" y="4617796"/>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68</a:t>
            </a:r>
            <a:endParaRPr lang="en-US" altLang="zh-CN" sz="3600" b="0" dirty="0">
              <a:solidFill>
                <a:srgbClr val="A50021"/>
              </a:solidFill>
              <a:ea typeface="宋体" charset="-122"/>
            </a:endParaRPr>
          </a:p>
        </p:txBody>
      </p:sp>
      <p:sp>
        <p:nvSpPr>
          <p:cNvPr id="34" name="Text Box 34"/>
          <p:cNvSpPr txBox="1">
            <a:spLocks noChangeArrowheads="1"/>
          </p:cNvSpPr>
          <p:nvPr/>
        </p:nvSpPr>
        <p:spPr bwMode="auto">
          <a:xfrm>
            <a:off x="2003434" y="5138504"/>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35" name="Text Box 40"/>
          <p:cNvSpPr txBox="1">
            <a:spLocks noChangeArrowheads="1"/>
          </p:cNvSpPr>
          <p:nvPr/>
        </p:nvSpPr>
        <p:spPr bwMode="auto">
          <a:xfrm>
            <a:off x="3732184" y="4597154"/>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A50021"/>
                </a:solidFill>
                <a:ea typeface="宋体" charset="-122"/>
              </a:rPr>
              <a:t>82</a:t>
            </a:r>
            <a:endParaRPr lang="en-US" altLang="zh-CN" sz="3600" b="0" dirty="0">
              <a:ea typeface="宋体" charset="-122"/>
            </a:endParaRPr>
          </a:p>
        </p:txBody>
      </p:sp>
      <p:sp>
        <p:nvSpPr>
          <p:cNvPr id="36" name="Text Box 34"/>
          <p:cNvSpPr txBox="1">
            <a:spLocks noChangeArrowheads="1"/>
          </p:cNvSpPr>
          <p:nvPr/>
        </p:nvSpPr>
        <p:spPr bwMode="auto">
          <a:xfrm>
            <a:off x="3857620" y="511786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1</a:t>
            </a:r>
            <a:endParaRPr lang="en-US" altLang="zh-CN" b="0" dirty="0">
              <a:solidFill>
                <a:srgbClr val="A50021"/>
              </a:solidFill>
              <a:ea typeface="宋体" charset="-122"/>
            </a:endParaRPr>
          </a:p>
        </p:txBody>
      </p:sp>
      <p:sp>
        <p:nvSpPr>
          <p:cNvPr id="37" name="Rectangle 75"/>
          <p:cNvSpPr>
            <a:spLocks noChangeArrowheads="1"/>
          </p:cNvSpPr>
          <p:nvPr/>
        </p:nvSpPr>
        <p:spPr bwMode="auto">
          <a:xfrm>
            <a:off x="4786314" y="5617928"/>
            <a:ext cx="4643470" cy="523220"/>
          </a:xfrm>
          <a:prstGeom prst="rect">
            <a:avLst/>
          </a:prstGeom>
          <a:solidFill>
            <a:schemeClr val="accent1">
              <a:lumMod val="60000"/>
              <a:lumOff val="4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a:t>
            </a:r>
            <a:r>
              <a:rPr lang="en-US" altLang="zh-CN" sz="2800" baseline="-25000" dirty="0"/>
              <a:t>2</a:t>
            </a:r>
            <a:r>
              <a:rPr lang="en-US" altLang="zh-CN" sz="2800" dirty="0"/>
              <a:t>(36) = (3*36) %10 + 1 = 9</a:t>
            </a:r>
            <a:endParaRPr lang="en-US" altLang="zh-CN" sz="2800" dirty="0">
              <a:ea typeface="楷体_GB2312" pitchFamily="49" charset="-122"/>
              <a:sym typeface="Symbol" pitchFamily="18" charset="2"/>
            </a:endParaRPr>
          </a:p>
        </p:txBody>
      </p:sp>
      <p:sp>
        <p:nvSpPr>
          <p:cNvPr id="38" name="Rectangle 75"/>
          <p:cNvSpPr>
            <a:spLocks noChangeArrowheads="1"/>
          </p:cNvSpPr>
          <p:nvPr/>
        </p:nvSpPr>
        <p:spPr bwMode="auto">
          <a:xfrm>
            <a:off x="4786314" y="6094816"/>
            <a:ext cx="4643470" cy="523220"/>
          </a:xfrm>
          <a:prstGeom prst="rect">
            <a:avLst/>
          </a:prstGeom>
          <a:solidFill>
            <a:schemeClr val="accent1">
              <a:lumMod val="20000"/>
              <a:lumOff val="8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H(36) =(36+9)% 11 = 1</a:t>
            </a:r>
            <a:endParaRPr lang="en-US" altLang="zh-CN" sz="2800" dirty="0">
              <a:ea typeface="楷体_GB2312" pitchFamily="49" charset="-122"/>
              <a:sym typeface="Symbol" pitchFamily="18" charset="2"/>
            </a:endParaRPr>
          </a:p>
        </p:txBody>
      </p:sp>
      <p:sp>
        <p:nvSpPr>
          <p:cNvPr id="40" name="Rectangle 75"/>
          <p:cNvSpPr>
            <a:spLocks noChangeArrowheads="1"/>
          </p:cNvSpPr>
          <p:nvPr/>
        </p:nvSpPr>
        <p:spPr bwMode="auto">
          <a:xfrm>
            <a:off x="4929190" y="6094816"/>
            <a:ext cx="4643470" cy="523220"/>
          </a:xfrm>
          <a:prstGeom prst="rect">
            <a:avLst/>
          </a:prstGeom>
          <a:solidFill>
            <a:schemeClr val="accent1">
              <a:lumMod val="60000"/>
              <a:lumOff val="40000"/>
            </a:schemeClr>
          </a:solidFill>
          <a:ln w="9525" cap="rnd">
            <a:solidFill>
              <a:schemeClr val="accent1"/>
            </a:solidFill>
            <a:miter lim="800000"/>
            <a:headEnd/>
            <a:tailEnd/>
          </a:ln>
          <a:effectLst/>
        </p:spPr>
        <p:txBody>
          <a:bodyPr wrap="square">
            <a:spAutoFit/>
          </a:bodyPr>
          <a:lstStyle/>
          <a:p>
            <a:pPr algn="l" eaLnBrk="1" hangingPunct="1">
              <a:spcBef>
                <a:spcPct val="50000"/>
              </a:spcBef>
              <a:buClrTx/>
              <a:buFontTx/>
              <a:buNone/>
            </a:pPr>
            <a:r>
              <a:rPr lang="en-US" altLang="zh-CN" sz="2800" dirty="0"/>
              <a:t>H(36) =(36+2*9)% 11 = 10</a:t>
            </a:r>
            <a:endParaRPr lang="en-US" altLang="zh-CN" sz="2800" dirty="0">
              <a:ea typeface="楷体_GB2312" pitchFamily="49" charset="-122"/>
              <a:sym typeface="Symbol" pitchFamily="18" charset="2"/>
            </a:endParaRPr>
          </a:p>
        </p:txBody>
      </p:sp>
      <p:sp>
        <p:nvSpPr>
          <p:cNvPr id="41" name="Text Box 41"/>
          <p:cNvSpPr txBox="1">
            <a:spLocks noChangeArrowheads="1"/>
          </p:cNvSpPr>
          <p:nvPr/>
        </p:nvSpPr>
        <p:spPr bwMode="auto">
          <a:xfrm>
            <a:off x="6858016" y="4617796"/>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200" dirty="0">
                <a:solidFill>
                  <a:srgbClr val="FF0000"/>
                </a:solidFill>
                <a:ea typeface="宋体" charset="-122"/>
              </a:rPr>
              <a:t>36</a:t>
            </a:r>
            <a:endParaRPr lang="en-US" altLang="zh-CN" sz="3600" b="0" dirty="0">
              <a:ea typeface="宋体" charset="-122"/>
            </a:endParaRPr>
          </a:p>
        </p:txBody>
      </p:sp>
      <p:sp>
        <p:nvSpPr>
          <p:cNvPr id="42" name="Text Box 34"/>
          <p:cNvSpPr txBox="1">
            <a:spLocks noChangeArrowheads="1"/>
          </p:cNvSpPr>
          <p:nvPr/>
        </p:nvSpPr>
        <p:spPr bwMode="auto">
          <a:xfrm>
            <a:off x="6934248" y="5138503"/>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en-US" altLang="zh-CN" dirty="0">
                <a:solidFill>
                  <a:srgbClr val="A50021"/>
                </a:solidFill>
                <a:ea typeface="宋体" charset="-122"/>
              </a:rPr>
              <a:t>3</a:t>
            </a:r>
            <a:endParaRPr lang="en-US" altLang="zh-CN" b="0" dirty="0">
              <a:solidFill>
                <a:srgbClr val="A50021"/>
              </a:solidFill>
              <a:ea typeface="宋体" charset="-122"/>
            </a:endParaRPr>
          </a:p>
        </p:txBody>
      </p:sp>
      <p:sp>
        <p:nvSpPr>
          <p:cNvPr id="43" name="Text Box 80"/>
          <p:cNvSpPr txBox="1">
            <a:spLocks noChangeArrowheads="1"/>
          </p:cNvSpPr>
          <p:nvPr/>
        </p:nvSpPr>
        <p:spPr bwMode="auto">
          <a:xfrm>
            <a:off x="857224" y="5832242"/>
            <a:ext cx="6901248" cy="523220"/>
          </a:xfrm>
          <a:prstGeom prst="rect">
            <a:avLst/>
          </a:prstGeom>
          <a:solidFill>
            <a:srgbClr val="FFFF00"/>
          </a:solidFill>
          <a:ln>
            <a:solidFill>
              <a:schemeClr val="accent1"/>
            </a:solidFill>
          </a:ln>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solidFill>
                  <a:srgbClr val="A50021"/>
                </a:solidFill>
                <a:ea typeface="宋体" charset="-122"/>
              </a:rPr>
              <a:t>ASL</a:t>
            </a:r>
            <a:r>
              <a:rPr lang="en-US" altLang="zh-CN" dirty="0">
                <a:solidFill>
                  <a:srgbClr val="A50021"/>
                </a:solidFill>
                <a:ea typeface="宋体" charset="-122"/>
              </a:rPr>
              <a:t>=(2+1+1+1+2+1+2+1+3)/9 = 15/9 = 1.67</a:t>
            </a:r>
            <a:endParaRPr lang="en-US" altLang="zh-CN" dirty="0">
              <a:ea typeface="宋体" charset="-122"/>
            </a:endParaRPr>
          </a:p>
        </p:txBody>
      </p:sp>
      <p:graphicFrame>
        <p:nvGraphicFramePr>
          <p:cNvPr id="44" name="表格 43"/>
          <p:cNvGraphicFramePr>
            <a:graphicFrameLocks noGrp="1"/>
          </p:cNvGraphicFramePr>
          <p:nvPr>
            <p:extLst>
              <p:ext uri="{D42A27DB-BD31-4B8C-83A1-F6EECF244321}">
                <p14:modId xmlns:p14="http://schemas.microsoft.com/office/powerpoint/2010/main" val="2274518242"/>
              </p:ext>
            </p:extLst>
          </p:nvPr>
        </p:nvGraphicFramePr>
        <p:xfrm>
          <a:off x="857224" y="740764"/>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H</a:t>
                      </a:r>
                      <a:endParaRPr lang="zh-CN" altLang="en-US" sz="2800" b="1" dirty="0"/>
                    </a:p>
                  </a:txBody>
                  <a:tcPr/>
                </a:tc>
                <a:tc>
                  <a:txBody>
                    <a:bodyPr/>
                    <a:lstStyle/>
                    <a:p>
                      <a:pPr algn="ctr"/>
                      <a:r>
                        <a:rPr lang="en-US" altLang="zh-CN" sz="2800" b="1" dirty="0"/>
                        <a:t>8</a:t>
                      </a:r>
                      <a:endParaRPr lang="zh-CN" altLang="en-US" sz="2800" b="1" dirty="0"/>
                    </a:p>
                  </a:txBody>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3</a:t>
                      </a:r>
                      <a:endParaRPr lang="zh-CN" altLang="en-US" sz="2800" b="1" dirty="0"/>
                    </a:p>
                  </a:txBody>
                  <a:tcPr>
                    <a:solidFill>
                      <a:srgbClr val="FFCCFF"/>
                    </a:solidFill>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2</a:t>
                      </a:r>
                      <a:endParaRPr lang="zh-CN" altLang="en-US" sz="2800" b="1" dirty="0"/>
                    </a:p>
                  </a:txBody>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5</a:t>
                      </a:r>
                      <a:endParaRPr lang="zh-CN" altLang="en-US" sz="2800" b="1" dirty="0"/>
                    </a:p>
                  </a:txBody>
                  <a:tcPr/>
                </a:tc>
                <a:tc>
                  <a:txBody>
                    <a:bodyPr/>
                    <a:lstStyle/>
                    <a:p>
                      <a:pPr algn="ctr"/>
                      <a:r>
                        <a:rPr lang="en-US" altLang="zh-CN" sz="2800" b="1" dirty="0"/>
                        <a:t>3</a:t>
                      </a:r>
                      <a:endParaRPr lang="zh-CN" altLang="en-US" sz="2800" b="1" dirty="0"/>
                    </a:p>
                  </a:txBody>
                  <a:tcPr>
                    <a:solidFill>
                      <a:srgbClr val="FFCCFF"/>
                    </a:solidFill>
                  </a:tcPr>
                </a:tc>
                <a:extLst>
                  <a:ext uri="{0D108BD9-81ED-4DB2-BD59-A6C34878D82A}">
                    <a16:rowId xmlns:a16="http://schemas.microsoft.com/office/drawing/2014/main" val="10000"/>
                  </a:ext>
                </a:extLst>
              </a:tr>
            </a:tbl>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up)">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up)">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up)">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up)">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up)">
                                      <p:cBhvr>
                                        <p:cTn id="104" dur="500"/>
                                        <p:tgtEl>
                                          <p:spTgt spid="3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up)">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wipe(up)">
                                      <p:cBhvr>
                                        <p:cTn id="114" dur="500"/>
                                        <p:tgtEl>
                                          <p:spTgt spid="3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wipe(up)">
                                      <p:cBhvr>
                                        <p:cTn id="119" dur="500"/>
                                        <p:tgtEl>
                                          <p:spTgt spid="36"/>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up)">
                                      <p:cBhvr>
                                        <p:cTn id="136" dur="500"/>
                                        <p:tgtEl>
                                          <p:spTgt spid="4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42"/>
                                        </p:tgtEl>
                                        <p:attrNameLst>
                                          <p:attrName>style.visibility</p:attrName>
                                        </p:attrNameLst>
                                      </p:cBhvr>
                                      <p:to>
                                        <p:strVal val="visible"/>
                                      </p:to>
                                    </p:set>
                                    <p:animEffect transition="in" filter="wipe(up)">
                                      <p:cBhvr>
                                        <p:cTn id="141" dur="500"/>
                                        <p:tgtEl>
                                          <p:spTgt spid="42"/>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43"/>
                                        </p:tgtEl>
                                        <p:attrNameLst>
                                          <p:attrName>style.visibility</p:attrName>
                                        </p:attrNameLst>
                                      </p:cBhvr>
                                      <p:to>
                                        <p:strVal val="visible"/>
                                      </p:to>
                                    </p:set>
                                    <p:animEffect transition="in" filter="wipe(left)">
                                      <p:cBhvr>
                                        <p:cTn id="14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utoUpdateAnimBg="0"/>
      <p:bldP spid="15" grpId="0" autoUpdateAnimBg="0"/>
      <p:bldP spid="16" grpId="0" autoUpdateAnimBg="0"/>
      <p:bldP spid="17" grpId="0" autoUpdateAnimBg="0"/>
      <p:bldP spid="18" grpId="0" autoUpdateAnimBg="0"/>
      <p:bldP spid="19" grpId="0" animBg="1"/>
      <p:bldP spid="20" grpId="0" animBg="1"/>
      <p:bldP spid="21" grpId="0" autoUpdateAnimBg="0"/>
      <p:bldP spid="22" grpId="0" autoUpdateAnimBg="0"/>
      <p:bldP spid="23" grpId="0" autoUpdateAnimBg="0"/>
      <p:bldP spid="24" grpId="0" autoUpdateAnimBg="0"/>
      <p:bldP spid="25" grpId="0" animBg="1"/>
      <p:bldP spid="26" grpId="0" animBg="1"/>
      <p:bldP spid="27" grpId="0" autoUpdateAnimBg="0"/>
      <p:bldP spid="28" grpId="0" autoUpdateAnimBg="0"/>
      <p:bldP spid="29" grpId="0" animBg="1"/>
      <p:bldP spid="30" grpId="0" animBg="1"/>
      <p:bldP spid="32" grpId="0" autoUpdateAnimBg="0"/>
      <p:bldP spid="33" grpId="0" autoUpdateAnimBg="0"/>
      <p:bldP spid="34" grpId="0" autoUpdateAnimBg="0"/>
      <p:bldP spid="35" grpId="0" autoUpdateAnimBg="0"/>
      <p:bldP spid="36" grpId="0" autoUpdateAnimBg="0"/>
      <p:bldP spid="37" grpId="0" animBg="1"/>
      <p:bldP spid="38" grpId="0" animBg="1"/>
      <p:bldP spid="40" grpId="0" animBg="1"/>
      <p:bldP spid="41" grpId="0" autoUpdateAnimBg="0"/>
      <p:bldP spid="42" grpId="0" autoUpdateAnimBg="0"/>
      <p:bldP spid="4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a:t>顺序查找的时间性能分析</a:t>
            </a:r>
          </a:p>
        </p:txBody>
      </p:sp>
      <p:sp>
        <p:nvSpPr>
          <p:cNvPr id="33796" name="Rectangle 3"/>
          <p:cNvSpPr>
            <a:spLocks noGrp="1" noChangeArrowheads="1"/>
          </p:cNvSpPr>
          <p:nvPr>
            <p:ph idx="1"/>
          </p:nvPr>
        </p:nvSpPr>
        <p:spPr/>
        <p:txBody>
          <a:bodyPr/>
          <a:lstStyle/>
          <a:p>
            <a:pPr eaLnBrk="1" hangingPunct="1"/>
            <a:r>
              <a:rPr kumimoji="1" lang="zh-CN" altLang="en-US" dirty="0"/>
              <a:t>考虑查找不成功的情况</a:t>
            </a:r>
            <a:endParaRPr kumimoji="1" lang="en-US" altLang="zh-CN" dirty="0"/>
          </a:p>
          <a:p>
            <a:pPr lvl="1" eaLnBrk="1" hangingPunct="1"/>
            <a:r>
              <a:rPr kumimoji="1" lang="zh-CN" altLang="en-US" dirty="0"/>
              <a:t>算法的</a:t>
            </a:r>
            <a:r>
              <a:rPr kumimoji="1" lang="en-US" altLang="zh-CN" dirty="0"/>
              <a:t>ASL= </a:t>
            </a:r>
            <a:r>
              <a:rPr kumimoji="1" lang="zh-CN" altLang="en-US" dirty="0"/>
              <a:t>成功时</a:t>
            </a:r>
            <a:r>
              <a:rPr kumimoji="1" lang="en-US" altLang="zh-CN" dirty="0"/>
              <a:t>ASL + </a:t>
            </a:r>
            <a:r>
              <a:rPr kumimoji="1" lang="zh-CN" altLang="en-US" dirty="0"/>
              <a:t>不成功时的</a:t>
            </a:r>
            <a:r>
              <a:rPr kumimoji="1" lang="en-US" altLang="zh-CN" dirty="0"/>
              <a:t>ASL</a:t>
            </a:r>
          </a:p>
          <a:p>
            <a:r>
              <a:rPr kumimoji="1" lang="zh-CN" altLang="en-US" dirty="0"/>
              <a:t>对于顺序</a:t>
            </a:r>
            <a:r>
              <a:rPr lang="zh-CN" altLang="en-US" dirty="0"/>
              <a:t>表并设置“监视哨”情形</a:t>
            </a:r>
            <a:endParaRPr kumimoji="1" lang="en-US" altLang="zh-CN" dirty="0"/>
          </a:p>
          <a:p>
            <a:pPr lvl="1" eaLnBrk="1" hangingPunct="1"/>
            <a:r>
              <a:rPr kumimoji="1" lang="zh-CN" altLang="en-US" dirty="0">
                <a:solidFill>
                  <a:srgbClr val="FF0000"/>
                </a:solidFill>
              </a:rPr>
              <a:t>查找不成功的比较次数均为</a:t>
            </a:r>
            <a:r>
              <a:rPr kumimoji="1" lang="en-US" altLang="zh-CN" dirty="0">
                <a:solidFill>
                  <a:srgbClr val="FF0000"/>
                </a:solidFill>
              </a:rPr>
              <a:t>n+1</a:t>
            </a:r>
          </a:p>
          <a:p>
            <a:pPr lvl="1" eaLnBrk="1" hangingPunct="1"/>
            <a:r>
              <a:rPr kumimoji="1" lang="zh-CN" altLang="en-US" dirty="0"/>
              <a:t>假设查找成功和不成功的可能性相同，对每个元素的查找概率也相同则</a:t>
            </a:r>
          </a:p>
        </p:txBody>
      </p:sp>
      <p:sp>
        <p:nvSpPr>
          <p:cNvPr id="6" name="灯片编号占位符 5"/>
          <p:cNvSpPr>
            <a:spLocks noGrp="1"/>
          </p:cNvSpPr>
          <p:nvPr>
            <p:ph type="sldNum" sz="quarter" idx="11"/>
          </p:nvPr>
        </p:nvSpPr>
        <p:spPr/>
        <p:txBody>
          <a:bodyPr/>
          <a:lstStyle/>
          <a:p>
            <a:pPr>
              <a:defRPr/>
            </a:pPr>
            <a:fld id="{86C66624-E59D-40FD-B976-7C2955CEED83}" type="slidenum">
              <a:rPr lang="en-US" altLang="zh-CN"/>
              <a:pPr>
                <a:defRPr/>
              </a:pPr>
              <a:t>17</a:t>
            </a:fld>
            <a:endParaRPr lang="en-US" altLang="zh-CN"/>
          </a:p>
        </p:txBody>
      </p:sp>
      <p:sp>
        <p:nvSpPr>
          <p:cNvPr id="7" name="矩形 6"/>
          <p:cNvSpPr/>
          <p:nvPr/>
        </p:nvSpPr>
        <p:spPr>
          <a:xfrm>
            <a:off x="457200" y="4077072"/>
            <a:ext cx="8208912" cy="1040285"/>
          </a:xfrm>
          <a:prstGeom prst="rect">
            <a:avLst/>
          </a:prstGeom>
        </p:spPr>
        <p:txBody>
          <a:bodyPr wrap="square">
            <a:spAutoFit/>
          </a:bodyPr>
          <a:lstStyle/>
          <a:p>
            <a:pPr marL="342900" indent="-342900">
              <a:spcBef>
                <a:spcPct val="20000"/>
              </a:spcBef>
              <a:buClr>
                <a:srgbClr val="6600CC"/>
              </a:buClr>
              <a:buFontTx/>
              <a:buChar char="•"/>
            </a:pPr>
            <a:r>
              <a:rPr lang="zh-CN" altLang="en-US" kern="0" dirty="0">
                <a:solidFill>
                  <a:srgbClr val="000000"/>
                </a:solidFill>
                <a:latin typeface="Times New Roman"/>
                <a:ea typeface="楷体_GB2312"/>
              </a:rPr>
              <a:t>在</a:t>
            </a:r>
            <a:r>
              <a:rPr lang="zh-CN" altLang="en-US" kern="0" dirty="0">
                <a:solidFill>
                  <a:srgbClr val="FF0000"/>
                </a:solidFill>
                <a:latin typeface="Times New Roman"/>
                <a:ea typeface="楷体_GB2312"/>
              </a:rPr>
              <a:t>不等概率查找</a:t>
            </a:r>
            <a:r>
              <a:rPr lang="zh-CN" altLang="en-US" kern="0" dirty="0">
                <a:solidFill>
                  <a:srgbClr val="000000"/>
                </a:solidFill>
                <a:latin typeface="Times New Roman"/>
                <a:ea typeface="楷体_GB2312"/>
              </a:rPr>
              <a:t>的情况下</a:t>
            </a:r>
          </a:p>
          <a:p>
            <a:pPr marL="800100" lvl="1" indent="-342900">
              <a:spcBef>
                <a:spcPct val="20000"/>
              </a:spcBef>
              <a:buClr>
                <a:srgbClr val="6600CC"/>
              </a:buClr>
              <a:buFontTx/>
              <a:buChar char="•"/>
            </a:pPr>
            <a:r>
              <a:rPr lang="en-US" altLang="zh-CN" i="1" kern="0" dirty="0" err="1">
                <a:solidFill>
                  <a:srgbClr val="FF0000"/>
                </a:solidFill>
                <a:latin typeface="Times New Roman"/>
                <a:ea typeface="楷体_GB2312"/>
              </a:rPr>
              <a:t>ASL</a:t>
            </a:r>
            <a:r>
              <a:rPr lang="en-US" altLang="zh-CN" i="1" kern="0" baseline="-25000" dirty="0" err="1">
                <a:solidFill>
                  <a:srgbClr val="FF0000"/>
                </a:solidFill>
                <a:latin typeface="Times New Roman"/>
                <a:ea typeface="楷体_GB2312"/>
              </a:rPr>
              <a:t>ss</a:t>
            </a:r>
            <a:r>
              <a:rPr lang="en-US" altLang="zh-CN" i="1" kern="0" dirty="0">
                <a:solidFill>
                  <a:srgbClr val="FF0000"/>
                </a:solidFill>
                <a:latin typeface="Times New Roman"/>
                <a:ea typeface="楷体_GB2312"/>
              </a:rPr>
              <a:t> </a:t>
            </a:r>
            <a:r>
              <a:rPr lang="zh-CN" altLang="en-US" kern="0" dirty="0">
                <a:solidFill>
                  <a:srgbClr val="FF0000"/>
                </a:solidFill>
                <a:latin typeface="Times New Roman"/>
                <a:ea typeface="楷体_GB2312"/>
              </a:rPr>
              <a:t>在</a:t>
            </a:r>
            <a:r>
              <a:rPr lang="en-US" altLang="zh-CN" i="1" kern="0" dirty="0">
                <a:solidFill>
                  <a:srgbClr val="FF0000"/>
                </a:solidFill>
                <a:latin typeface="Times New Roman"/>
                <a:ea typeface="楷体_GB2312"/>
              </a:rPr>
              <a:t>P</a:t>
            </a:r>
            <a:r>
              <a:rPr lang="en-US" altLang="zh-CN" kern="0" baseline="-25000" dirty="0">
                <a:solidFill>
                  <a:srgbClr val="FF0000"/>
                </a:solidFill>
                <a:latin typeface="Times New Roman"/>
                <a:ea typeface="楷体_GB2312"/>
              </a:rPr>
              <a:t>1</a:t>
            </a:r>
            <a:r>
              <a:rPr lang="en-US" altLang="zh-CN" i="1" kern="0" dirty="0">
                <a:solidFill>
                  <a:srgbClr val="FF0000"/>
                </a:solidFill>
                <a:latin typeface="Times New Roman"/>
                <a:ea typeface="楷体_GB2312"/>
              </a:rPr>
              <a:t>≥P</a:t>
            </a:r>
            <a:r>
              <a:rPr lang="en-US" altLang="zh-CN" kern="0" baseline="-25000" dirty="0">
                <a:solidFill>
                  <a:srgbClr val="FF0000"/>
                </a:solidFill>
                <a:latin typeface="Times New Roman"/>
                <a:ea typeface="楷体_GB2312"/>
              </a:rPr>
              <a:t>2</a:t>
            </a:r>
            <a:r>
              <a:rPr lang="en-US" altLang="zh-CN" i="1" kern="0" dirty="0">
                <a:solidFill>
                  <a:srgbClr val="FF0000"/>
                </a:solidFill>
                <a:latin typeface="Times New Roman"/>
                <a:ea typeface="楷体_GB2312"/>
              </a:rPr>
              <a:t>≥···≥P</a:t>
            </a:r>
            <a:r>
              <a:rPr lang="en-US" altLang="zh-CN" i="1" kern="0" baseline="-25000" dirty="0">
                <a:solidFill>
                  <a:srgbClr val="FF0000"/>
                </a:solidFill>
                <a:latin typeface="Times New Roman"/>
                <a:ea typeface="楷体_GB2312"/>
              </a:rPr>
              <a:t>n</a:t>
            </a:r>
            <a:r>
              <a:rPr lang="en-US" altLang="zh-CN" kern="0" baseline="-25000" dirty="0">
                <a:solidFill>
                  <a:srgbClr val="FF0000"/>
                </a:solidFill>
                <a:latin typeface="Times New Roman"/>
                <a:ea typeface="楷体_GB2312"/>
              </a:rPr>
              <a:t>-1</a:t>
            </a:r>
            <a:r>
              <a:rPr lang="en-US" altLang="zh-CN" i="1" kern="0" dirty="0">
                <a:solidFill>
                  <a:srgbClr val="FF0000"/>
                </a:solidFill>
                <a:latin typeface="Times New Roman"/>
                <a:ea typeface="楷体_GB2312"/>
              </a:rPr>
              <a:t>≥P</a:t>
            </a:r>
            <a:r>
              <a:rPr lang="en-US" altLang="zh-CN" i="1" kern="0" baseline="-25000" dirty="0">
                <a:solidFill>
                  <a:srgbClr val="FF0000"/>
                </a:solidFill>
                <a:latin typeface="Times New Roman"/>
                <a:ea typeface="楷体_GB2312"/>
              </a:rPr>
              <a:t>n</a:t>
            </a:r>
            <a:r>
              <a:rPr lang="en-US" altLang="zh-CN" i="1" kern="0" dirty="0">
                <a:solidFill>
                  <a:srgbClr val="FF0000"/>
                </a:solidFill>
                <a:latin typeface="Times New Roman"/>
                <a:ea typeface="楷体_GB2312"/>
              </a:rPr>
              <a:t>  </a:t>
            </a:r>
            <a:r>
              <a:rPr lang="zh-CN" altLang="en-US" kern="0" dirty="0">
                <a:solidFill>
                  <a:srgbClr val="FF0000"/>
                </a:solidFill>
                <a:latin typeface="Times New Roman"/>
                <a:ea typeface="楷体_GB2312"/>
              </a:rPr>
              <a:t>时取极小值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散列表的结构定义</a:t>
            </a:r>
          </a:p>
        </p:txBody>
      </p:sp>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170</a:t>
            </a:fld>
            <a:endParaRPr lang="en-US" altLang="zh-CN"/>
          </a:p>
        </p:txBody>
      </p:sp>
      <p:sp>
        <p:nvSpPr>
          <p:cNvPr id="6" name="Text Box 2"/>
          <p:cNvSpPr txBox="1">
            <a:spLocks noChangeArrowheads="1"/>
          </p:cNvSpPr>
          <p:nvPr/>
        </p:nvSpPr>
        <p:spPr bwMode="auto">
          <a:xfrm>
            <a:off x="482393" y="2000925"/>
            <a:ext cx="8496944" cy="1421928"/>
          </a:xfrm>
          <a:prstGeom prst="rect">
            <a:avLst/>
          </a:prstGeom>
          <a:noFill/>
          <a:ln w="12700" cap="sq">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0000"/>
              </a:lnSpc>
            </a:pPr>
            <a:r>
              <a:rPr lang="en-US" altLang="zh-CN" sz="2400" dirty="0" err="1">
                <a:solidFill>
                  <a:schemeClr val="accent4"/>
                </a:solidFill>
                <a:ea typeface="宋体" charset="-122"/>
              </a:rPr>
              <a:t>typedef</a:t>
            </a:r>
            <a:r>
              <a:rPr lang="en-US" altLang="zh-CN" sz="2400" dirty="0">
                <a:solidFill>
                  <a:schemeClr val="accent4"/>
                </a:solidFill>
                <a:ea typeface="宋体" charset="-122"/>
              </a:rPr>
              <a:t> </a:t>
            </a:r>
            <a:r>
              <a:rPr lang="en-US" altLang="zh-CN" sz="2400" dirty="0" err="1">
                <a:solidFill>
                  <a:schemeClr val="accent4"/>
                </a:solidFill>
                <a:ea typeface="宋体" charset="-122"/>
              </a:rPr>
              <a:t>struct</a:t>
            </a:r>
            <a:r>
              <a:rPr lang="en-US" altLang="zh-CN" sz="2400" dirty="0">
                <a:solidFill>
                  <a:schemeClr val="accent4"/>
                </a:solidFill>
                <a:ea typeface="宋体" charset="-122"/>
              </a:rPr>
              <a:t>  {</a:t>
            </a:r>
          </a:p>
          <a:p>
            <a:pPr eaLnBrk="1" hangingPunct="1">
              <a:lnSpc>
                <a:spcPct val="120000"/>
              </a:lnSpc>
            </a:pPr>
            <a:r>
              <a:rPr lang="en-US" altLang="zh-CN" sz="2400" dirty="0">
                <a:solidFill>
                  <a:schemeClr val="accent4"/>
                </a:solidFill>
                <a:ea typeface="宋体" charset="-122"/>
              </a:rPr>
              <a:t>    </a:t>
            </a:r>
            <a:r>
              <a:rPr lang="en-US" altLang="zh-CN" sz="2400" dirty="0" err="1">
                <a:solidFill>
                  <a:srgbClr val="2F2F2F"/>
                </a:solidFill>
                <a:ea typeface="宋体" charset="-122"/>
              </a:rPr>
              <a:t>KeyType</a:t>
            </a:r>
            <a:r>
              <a:rPr lang="en-US" altLang="zh-CN" sz="2400" dirty="0">
                <a:solidFill>
                  <a:srgbClr val="2F2F2F"/>
                </a:solidFill>
                <a:ea typeface="宋体" charset="-122"/>
              </a:rPr>
              <a:t> key</a:t>
            </a:r>
            <a:r>
              <a:rPr lang="en-US" altLang="zh-CN" sz="2400" dirty="0">
                <a:solidFill>
                  <a:schemeClr val="accent4"/>
                </a:solidFill>
                <a:ea typeface="宋体" charset="-122"/>
              </a:rPr>
              <a:t>;		//</a:t>
            </a:r>
            <a:r>
              <a:rPr lang="zh-CN" altLang="en-US" sz="2400" dirty="0">
                <a:solidFill>
                  <a:schemeClr val="accent4"/>
                </a:solidFill>
                <a:ea typeface="宋体" charset="-122"/>
              </a:rPr>
              <a:t>关键字</a:t>
            </a:r>
          </a:p>
          <a:p>
            <a:pPr eaLnBrk="1" hangingPunct="1">
              <a:lnSpc>
                <a:spcPct val="120000"/>
              </a:lnSpc>
            </a:pPr>
            <a:r>
              <a:rPr lang="en-US" altLang="zh-CN" sz="2400" dirty="0">
                <a:solidFill>
                  <a:schemeClr val="accent4"/>
                </a:solidFill>
                <a:ea typeface="宋体" charset="-122"/>
              </a:rPr>
              <a:t>} </a:t>
            </a:r>
            <a:r>
              <a:rPr lang="en-US" altLang="zh-CN" sz="2400" dirty="0" err="1">
                <a:solidFill>
                  <a:srgbClr val="FF0000"/>
                </a:solidFill>
                <a:ea typeface="宋体" charset="-122"/>
              </a:rPr>
              <a:t>HElemType</a:t>
            </a:r>
            <a:r>
              <a:rPr lang="en-US" altLang="zh-CN" sz="2400" dirty="0">
                <a:solidFill>
                  <a:srgbClr val="FF0000"/>
                </a:solidFill>
                <a:ea typeface="宋体" charset="-122"/>
              </a:rPr>
              <a:t>;</a:t>
            </a:r>
          </a:p>
        </p:txBody>
      </p:sp>
      <p:sp>
        <p:nvSpPr>
          <p:cNvPr id="3" name="矩形 2"/>
          <p:cNvSpPr/>
          <p:nvPr/>
        </p:nvSpPr>
        <p:spPr>
          <a:xfrm>
            <a:off x="482393" y="1064578"/>
            <a:ext cx="8496944" cy="978729"/>
          </a:xfrm>
          <a:prstGeom prst="rect">
            <a:avLst/>
          </a:prstGeom>
        </p:spPr>
        <p:txBody>
          <a:bodyPr wrap="square">
            <a:spAutoFit/>
          </a:bodyPr>
          <a:lstStyle/>
          <a:p>
            <a:pPr lvl="0">
              <a:lnSpc>
                <a:spcPct val="120000"/>
              </a:lnSpc>
            </a:pPr>
            <a:r>
              <a:rPr lang="en-US" altLang="zh-CN" sz="2400" dirty="0" err="1">
                <a:solidFill>
                  <a:srgbClr val="FF0000"/>
                </a:solidFill>
                <a:ea typeface="宋体" charset="-122"/>
              </a:rPr>
              <a:t>enum</a:t>
            </a:r>
            <a:r>
              <a:rPr lang="en-US" altLang="zh-CN" sz="2400" dirty="0">
                <a:solidFill>
                  <a:srgbClr val="FF0000"/>
                </a:solidFill>
                <a:ea typeface="宋体" charset="-122"/>
              </a:rPr>
              <a:t> </a:t>
            </a:r>
            <a:r>
              <a:rPr lang="en-US" altLang="zh-CN" sz="2400" dirty="0" err="1">
                <a:solidFill>
                  <a:srgbClr val="FF0000"/>
                </a:solidFill>
                <a:ea typeface="宋体" charset="-122"/>
              </a:rPr>
              <a:t>KindofState</a:t>
            </a:r>
            <a:r>
              <a:rPr lang="en-US" altLang="zh-CN" sz="2400" dirty="0">
                <a:solidFill>
                  <a:srgbClr val="FF0000"/>
                </a:solidFill>
                <a:ea typeface="宋体" charset="-122"/>
              </a:rPr>
              <a:t>{ Active, Blank, Deleted};</a:t>
            </a:r>
          </a:p>
          <a:p>
            <a:pPr lvl="0">
              <a:lnSpc>
                <a:spcPct val="120000"/>
              </a:lnSpc>
            </a:pPr>
            <a:r>
              <a:rPr lang="en-US" altLang="zh-CN" sz="2400" dirty="0" err="1">
                <a:solidFill>
                  <a:srgbClr val="2F2F2F"/>
                </a:solidFill>
                <a:ea typeface="宋体" charset="-122"/>
              </a:rPr>
              <a:t>typedef</a:t>
            </a:r>
            <a:r>
              <a:rPr lang="en-US" altLang="zh-CN" sz="2400" dirty="0">
                <a:solidFill>
                  <a:srgbClr val="2F2F2F"/>
                </a:solidFill>
                <a:ea typeface="宋体" charset="-122"/>
              </a:rPr>
              <a:t> </a:t>
            </a:r>
            <a:r>
              <a:rPr lang="en-US" altLang="zh-CN" sz="2400" dirty="0" err="1">
                <a:solidFill>
                  <a:srgbClr val="2F2F2F"/>
                </a:solidFill>
                <a:ea typeface="宋体" charset="-122"/>
              </a:rPr>
              <a:t>int</a:t>
            </a:r>
            <a:r>
              <a:rPr lang="en-US" altLang="zh-CN" sz="2400" dirty="0">
                <a:solidFill>
                  <a:srgbClr val="2F2F2F"/>
                </a:solidFill>
                <a:ea typeface="宋体" charset="-122"/>
              </a:rPr>
              <a:t> </a:t>
            </a:r>
            <a:r>
              <a:rPr lang="en-US" altLang="zh-CN" sz="2400" dirty="0" err="1">
                <a:solidFill>
                  <a:srgbClr val="2F2F2F"/>
                </a:solidFill>
                <a:ea typeface="宋体" charset="-122"/>
              </a:rPr>
              <a:t>KeyType</a:t>
            </a:r>
            <a:r>
              <a:rPr lang="en-US" altLang="zh-CN" sz="2400" dirty="0">
                <a:solidFill>
                  <a:srgbClr val="2F2F2F"/>
                </a:solidFill>
                <a:ea typeface="宋体" charset="-122"/>
              </a:rPr>
              <a:t>;	    //</a:t>
            </a:r>
            <a:r>
              <a:rPr lang="zh-CN" altLang="en-US" sz="2400" dirty="0">
                <a:solidFill>
                  <a:srgbClr val="2F2F2F"/>
                </a:solidFill>
                <a:ea typeface="宋体" charset="-122"/>
              </a:rPr>
              <a:t>结点关键码数据类型</a:t>
            </a:r>
          </a:p>
        </p:txBody>
      </p:sp>
      <p:sp>
        <p:nvSpPr>
          <p:cNvPr id="7" name="Text Box 2"/>
          <p:cNvSpPr txBox="1">
            <a:spLocks noChangeArrowheads="1"/>
          </p:cNvSpPr>
          <p:nvPr/>
        </p:nvSpPr>
        <p:spPr bwMode="auto">
          <a:xfrm>
            <a:off x="482393" y="3384189"/>
            <a:ext cx="8496944" cy="3194721"/>
          </a:xfrm>
          <a:prstGeom prst="rect">
            <a:avLst/>
          </a:prstGeom>
          <a:noFill/>
          <a:ln w="12700" cap="sq">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0000"/>
              </a:lnSpc>
            </a:pPr>
            <a:r>
              <a:rPr lang="en-US" altLang="zh-CN" sz="2400" dirty="0" err="1">
                <a:solidFill>
                  <a:schemeClr val="accent4"/>
                </a:solidFill>
                <a:ea typeface="宋体" charset="-122"/>
              </a:rPr>
              <a:t>typedef</a:t>
            </a:r>
            <a:r>
              <a:rPr lang="en-US" altLang="zh-CN" sz="2400" dirty="0">
                <a:solidFill>
                  <a:schemeClr val="accent4"/>
                </a:solidFill>
                <a:ea typeface="宋体" charset="-122"/>
              </a:rPr>
              <a:t> </a:t>
            </a:r>
            <a:r>
              <a:rPr lang="en-US" altLang="zh-CN" sz="2400" dirty="0" err="1">
                <a:solidFill>
                  <a:schemeClr val="accent4"/>
                </a:solidFill>
                <a:ea typeface="宋体" charset="-122"/>
              </a:rPr>
              <a:t>struct</a:t>
            </a:r>
            <a:r>
              <a:rPr lang="en-US" altLang="zh-CN" sz="2400" dirty="0">
                <a:solidFill>
                  <a:schemeClr val="accent4"/>
                </a:solidFill>
                <a:ea typeface="宋体" charset="-122"/>
              </a:rPr>
              <a:t>  {</a:t>
            </a:r>
          </a:p>
          <a:p>
            <a:pPr eaLnBrk="1" hangingPunct="1">
              <a:lnSpc>
                <a:spcPct val="120000"/>
              </a:lnSpc>
            </a:pPr>
            <a:r>
              <a:rPr lang="en-US" altLang="zh-CN" sz="2400" dirty="0">
                <a:solidFill>
                  <a:schemeClr val="accent4"/>
                </a:solidFill>
                <a:ea typeface="宋体" charset="-122"/>
              </a:rPr>
              <a:t>    </a:t>
            </a:r>
            <a:r>
              <a:rPr lang="en-US" altLang="zh-CN" sz="2400" dirty="0" err="1">
                <a:solidFill>
                  <a:schemeClr val="accent4"/>
                </a:solidFill>
                <a:ea typeface="宋体" charset="-122"/>
              </a:rPr>
              <a:t>int</a:t>
            </a:r>
            <a:r>
              <a:rPr lang="en-US" altLang="zh-CN" sz="2400" dirty="0">
                <a:solidFill>
                  <a:schemeClr val="accent4"/>
                </a:solidFill>
                <a:ea typeface="宋体" charset="-122"/>
              </a:rPr>
              <a:t> divisor; 			//</a:t>
            </a:r>
            <a:r>
              <a:rPr lang="zh-CN" altLang="en-US" sz="2400" dirty="0">
                <a:solidFill>
                  <a:schemeClr val="accent4"/>
                </a:solidFill>
                <a:ea typeface="宋体" charset="-122"/>
              </a:rPr>
              <a:t>散列函数的除数</a:t>
            </a:r>
            <a:endParaRPr lang="en-US" altLang="zh-CN" sz="2400" dirty="0">
              <a:solidFill>
                <a:schemeClr val="accent4"/>
              </a:solidFill>
              <a:ea typeface="宋体" charset="-122"/>
            </a:endParaRPr>
          </a:p>
          <a:p>
            <a:pPr eaLnBrk="1" hangingPunct="1">
              <a:lnSpc>
                <a:spcPct val="120000"/>
              </a:lnSpc>
            </a:pPr>
            <a:r>
              <a:rPr lang="en-US" altLang="zh-CN" sz="2400" dirty="0">
                <a:solidFill>
                  <a:schemeClr val="accent4"/>
                </a:solidFill>
                <a:ea typeface="宋体" charset="-122"/>
              </a:rPr>
              <a:t>    </a:t>
            </a:r>
            <a:r>
              <a:rPr lang="en-US" altLang="zh-CN" sz="2400" dirty="0" err="1">
                <a:solidFill>
                  <a:schemeClr val="accent4"/>
                </a:solidFill>
                <a:ea typeface="宋体" charset="-122"/>
              </a:rPr>
              <a:t>int</a:t>
            </a:r>
            <a:r>
              <a:rPr lang="en-US" altLang="zh-CN" sz="2400" dirty="0">
                <a:solidFill>
                  <a:schemeClr val="accent4"/>
                </a:solidFill>
                <a:ea typeface="宋体" charset="-122"/>
              </a:rPr>
              <a:t> n, m;			//</a:t>
            </a:r>
            <a:r>
              <a:rPr lang="zh-CN" altLang="en-US" sz="2400" dirty="0">
                <a:solidFill>
                  <a:schemeClr val="accent4"/>
                </a:solidFill>
                <a:ea typeface="宋体" charset="-122"/>
              </a:rPr>
              <a:t>当前已用地址数和散列表大小</a:t>
            </a:r>
            <a:endParaRPr lang="en-US" altLang="zh-CN" sz="2400" dirty="0">
              <a:solidFill>
                <a:schemeClr val="accent4"/>
              </a:solidFill>
              <a:ea typeface="宋体" charset="-122"/>
            </a:endParaRPr>
          </a:p>
          <a:p>
            <a:pPr eaLnBrk="1" hangingPunct="1">
              <a:lnSpc>
                <a:spcPct val="120000"/>
              </a:lnSpc>
            </a:pPr>
            <a:r>
              <a:rPr lang="en-US" altLang="zh-CN" sz="2400" dirty="0">
                <a:solidFill>
                  <a:schemeClr val="accent4"/>
                </a:solidFill>
                <a:ea typeface="宋体" charset="-122"/>
              </a:rPr>
              <a:t>    </a:t>
            </a:r>
            <a:r>
              <a:rPr lang="en-US" altLang="zh-CN" sz="2400" dirty="0" err="1">
                <a:solidFill>
                  <a:schemeClr val="accent4"/>
                </a:solidFill>
                <a:ea typeface="宋体" charset="-122"/>
              </a:rPr>
              <a:t>HElemType</a:t>
            </a:r>
            <a:r>
              <a:rPr lang="en-US" altLang="zh-CN" sz="2400" dirty="0">
                <a:solidFill>
                  <a:schemeClr val="accent4"/>
                </a:solidFill>
                <a:ea typeface="宋体" charset="-122"/>
              </a:rPr>
              <a:t> *data;	//</a:t>
            </a:r>
            <a:r>
              <a:rPr lang="zh-CN" altLang="en-US" sz="2400" dirty="0">
                <a:solidFill>
                  <a:schemeClr val="accent4"/>
                </a:solidFill>
                <a:ea typeface="宋体" charset="-122"/>
              </a:rPr>
              <a:t>散列表存储数组</a:t>
            </a:r>
            <a:endParaRPr lang="en-US" altLang="zh-CN" sz="2400" dirty="0">
              <a:solidFill>
                <a:schemeClr val="accent4"/>
              </a:solidFill>
              <a:ea typeface="宋体" charset="-122"/>
            </a:endParaRPr>
          </a:p>
          <a:p>
            <a:pPr eaLnBrk="1" hangingPunct="1">
              <a:lnSpc>
                <a:spcPct val="120000"/>
              </a:lnSpc>
            </a:pPr>
            <a:r>
              <a:rPr lang="en-US" altLang="zh-CN" sz="2400" dirty="0">
                <a:solidFill>
                  <a:schemeClr val="accent4"/>
                </a:solidFill>
                <a:ea typeface="宋体" charset="-122"/>
              </a:rPr>
              <a:t>    </a:t>
            </a:r>
            <a:r>
              <a:rPr lang="en-US" altLang="zh-CN" sz="2400" dirty="0" err="1">
                <a:solidFill>
                  <a:schemeClr val="accent4"/>
                </a:solidFill>
                <a:ea typeface="宋体" charset="-122"/>
              </a:rPr>
              <a:t>KindofState</a:t>
            </a:r>
            <a:r>
              <a:rPr lang="en-US" altLang="zh-CN" sz="2400" dirty="0">
                <a:solidFill>
                  <a:schemeClr val="accent4"/>
                </a:solidFill>
                <a:ea typeface="宋体" charset="-122"/>
              </a:rPr>
              <a:t> *state;	//</a:t>
            </a:r>
            <a:r>
              <a:rPr lang="zh-CN" altLang="en-US" sz="2400" dirty="0">
                <a:solidFill>
                  <a:schemeClr val="accent4"/>
                </a:solidFill>
                <a:ea typeface="宋体" charset="-122"/>
              </a:rPr>
              <a:t>状态数组</a:t>
            </a:r>
            <a:endParaRPr lang="en-US" altLang="zh-CN" sz="2400" dirty="0">
              <a:solidFill>
                <a:schemeClr val="accent4"/>
              </a:solidFill>
              <a:ea typeface="宋体" charset="-122"/>
            </a:endParaRPr>
          </a:p>
          <a:p>
            <a:pPr eaLnBrk="1" hangingPunct="1">
              <a:lnSpc>
                <a:spcPct val="120000"/>
              </a:lnSpc>
            </a:pPr>
            <a:r>
              <a:rPr lang="en-US" altLang="zh-CN" sz="2400" dirty="0">
                <a:solidFill>
                  <a:schemeClr val="accent4"/>
                </a:solidFill>
                <a:ea typeface="宋体" charset="-122"/>
              </a:rPr>
              <a:t>    </a:t>
            </a:r>
            <a:r>
              <a:rPr lang="en-US" altLang="zh-CN" sz="2400" dirty="0" err="1">
                <a:solidFill>
                  <a:schemeClr val="accent4"/>
                </a:solidFill>
                <a:ea typeface="宋体" charset="-122"/>
              </a:rPr>
              <a:t>int</a:t>
            </a:r>
            <a:r>
              <a:rPr lang="en-US" altLang="zh-CN" sz="2400" dirty="0">
                <a:solidFill>
                  <a:schemeClr val="accent4"/>
                </a:solidFill>
                <a:ea typeface="宋体" charset="-122"/>
              </a:rPr>
              <a:t> *count;			//</a:t>
            </a:r>
            <a:r>
              <a:rPr lang="zh-CN" altLang="en-US" sz="2400" dirty="0">
                <a:solidFill>
                  <a:schemeClr val="accent4"/>
                </a:solidFill>
                <a:ea typeface="宋体" charset="-122"/>
              </a:rPr>
              <a:t>探查次数数组</a:t>
            </a:r>
          </a:p>
          <a:p>
            <a:pPr eaLnBrk="1" hangingPunct="1">
              <a:lnSpc>
                <a:spcPct val="120000"/>
              </a:lnSpc>
            </a:pPr>
            <a:r>
              <a:rPr lang="en-US" altLang="zh-CN" sz="2400" dirty="0">
                <a:solidFill>
                  <a:schemeClr val="accent4"/>
                </a:solidFill>
                <a:ea typeface="宋体" charset="-122"/>
              </a:rPr>
              <a:t>} </a:t>
            </a:r>
            <a:r>
              <a:rPr lang="en-US" altLang="zh-CN" sz="2400" dirty="0" err="1">
                <a:solidFill>
                  <a:srgbClr val="FF0000"/>
                </a:solidFill>
                <a:ea typeface="宋体" charset="-122"/>
              </a:rPr>
              <a:t>HashTable</a:t>
            </a:r>
            <a:r>
              <a:rPr lang="en-US" altLang="zh-CN" sz="2400" dirty="0">
                <a:solidFill>
                  <a:srgbClr val="FF0000"/>
                </a:solidFill>
                <a:ea typeface="宋体" charset="-122"/>
              </a:rPr>
              <a:t>;</a:t>
            </a:r>
          </a:p>
        </p:txBody>
      </p:sp>
    </p:spTree>
    <p:extLst>
      <p:ext uri="{BB962C8B-B14F-4D97-AF65-F5344CB8AC3E}">
        <p14:creationId xmlns:p14="http://schemas.microsoft.com/office/powerpoint/2010/main" val="294819466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en-US" altLang="zh-CN" dirty="0"/>
              <a:t> </a:t>
            </a:r>
            <a:r>
              <a:rPr lang="zh-CN" altLang="en-US" dirty="0"/>
              <a:t>散列表的查找过程</a:t>
            </a:r>
          </a:p>
        </p:txBody>
      </p:sp>
      <p:sp>
        <p:nvSpPr>
          <p:cNvPr id="133124" name="Rectangle 3"/>
          <p:cNvSpPr>
            <a:spLocks noGrp="1" noChangeArrowheads="1"/>
          </p:cNvSpPr>
          <p:nvPr>
            <p:ph idx="1"/>
          </p:nvPr>
        </p:nvSpPr>
        <p:spPr/>
        <p:txBody>
          <a:bodyPr/>
          <a:lstStyle/>
          <a:p>
            <a:pPr eaLnBrk="1" hangingPunct="1"/>
            <a:r>
              <a:rPr lang="en-US" altLang="zh-CN" dirty="0"/>
              <a:t> </a:t>
            </a:r>
            <a:r>
              <a:rPr lang="zh-CN" altLang="en-US" dirty="0"/>
              <a:t>查找过程和造表过程一致。假设采用开放定址处理冲突</a:t>
            </a:r>
            <a:r>
              <a:rPr lang="en-US" altLang="zh-CN" dirty="0"/>
              <a:t>, </a:t>
            </a:r>
            <a:r>
              <a:rPr lang="zh-CN" altLang="en-US" dirty="0"/>
              <a:t>则查找过程为：       </a:t>
            </a:r>
          </a:p>
          <a:p>
            <a:pPr eaLnBrk="1" hangingPunct="1"/>
            <a:r>
              <a:rPr lang="zh-CN" altLang="en-US" dirty="0"/>
              <a:t> 对于给定值 </a:t>
            </a:r>
            <a:r>
              <a:rPr lang="en-US" altLang="zh-CN" dirty="0"/>
              <a:t>K, </a:t>
            </a:r>
            <a:r>
              <a:rPr lang="zh-CN" altLang="en-US" dirty="0"/>
              <a:t> 计算散列地址 </a:t>
            </a:r>
            <a:r>
              <a:rPr lang="en-US" altLang="zh-CN" dirty="0" err="1"/>
              <a:t>i</a:t>
            </a:r>
            <a:r>
              <a:rPr lang="en-US" altLang="zh-CN" dirty="0"/>
              <a:t> = H(K)</a:t>
            </a:r>
          </a:p>
          <a:p>
            <a:pPr eaLnBrk="1" hangingPunct="1"/>
            <a:r>
              <a:rPr lang="zh-CN" altLang="en-US" dirty="0"/>
              <a:t>若 </a:t>
            </a:r>
            <a:r>
              <a:rPr lang="en-US" altLang="zh-CN" dirty="0"/>
              <a:t>r[</a:t>
            </a:r>
            <a:r>
              <a:rPr lang="en-US" altLang="zh-CN" dirty="0" err="1"/>
              <a:t>i</a:t>
            </a:r>
            <a:r>
              <a:rPr lang="en-US" altLang="zh-CN" dirty="0"/>
              <a:t>] = NULL  </a:t>
            </a:r>
            <a:r>
              <a:rPr lang="zh-CN" altLang="en-US" dirty="0"/>
              <a:t>则查找不成功</a:t>
            </a:r>
          </a:p>
          <a:p>
            <a:pPr eaLnBrk="1" hangingPunct="1"/>
            <a:r>
              <a:rPr lang="zh-CN" altLang="en-US" dirty="0"/>
              <a:t>若 </a:t>
            </a:r>
            <a:r>
              <a:rPr lang="en-US" altLang="zh-CN" dirty="0"/>
              <a:t>r[</a:t>
            </a:r>
            <a:r>
              <a:rPr lang="en-US" altLang="zh-CN" dirty="0" err="1"/>
              <a:t>i</a:t>
            </a:r>
            <a:r>
              <a:rPr lang="en-US" altLang="zh-CN" dirty="0"/>
              <a:t>].key = K  </a:t>
            </a:r>
            <a:r>
              <a:rPr lang="zh-CN" altLang="en-US" dirty="0"/>
              <a:t>则查找成功</a:t>
            </a:r>
          </a:p>
          <a:p>
            <a:pPr eaLnBrk="1" hangingPunct="1"/>
            <a:r>
              <a:rPr lang="zh-CN" altLang="en-US" dirty="0"/>
              <a:t>否则 “求下一地址 </a:t>
            </a:r>
            <a:r>
              <a:rPr lang="en-US" altLang="zh-CN" dirty="0"/>
              <a:t>Hi” , </a:t>
            </a:r>
            <a:r>
              <a:rPr lang="zh-CN" altLang="en-US" dirty="0"/>
              <a:t>直至</a:t>
            </a:r>
          </a:p>
          <a:p>
            <a:pPr eaLnBrk="1" hangingPunct="1"/>
            <a:r>
              <a:rPr lang="zh-CN" altLang="en-US" dirty="0"/>
              <a:t>         </a:t>
            </a:r>
            <a:r>
              <a:rPr lang="en-US" altLang="zh-CN" dirty="0"/>
              <a:t>r[Hi] = NULL  (</a:t>
            </a:r>
            <a:r>
              <a:rPr lang="zh-CN" altLang="en-US" dirty="0"/>
              <a:t>查找不成功</a:t>
            </a:r>
            <a:r>
              <a:rPr lang="en-US" altLang="zh-CN" dirty="0"/>
              <a:t>)</a:t>
            </a:r>
          </a:p>
          <a:p>
            <a:pPr eaLnBrk="1" hangingPunct="1"/>
            <a:r>
              <a:rPr lang="en-US" altLang="zh-CN" dirty="0"/>
              <a:t> </a:t>
            </a:r>
            <a:r>
              <a:rPr lang="zh-CN" altLang="en-US" dirty="0"/>
              <a:t>或    </a:t>
            </a:r>
            <a:r>
              <a:rPr lang="en-US" altLang="zh-CN" dirty="0"/>
              <a:t>r[Hi].key = K  (</a:t>
            </a:r>
            <a:r>
              <a:rPr lang="zh-CN" altLang="en-US" dirty="0"/>
              <a:t>查找成功</a:t>
            </a:r>
            <a:r>
              <a:rPr lang="en-US" altLang="zh-CN" dirty="0"/>
              <a:t>) </a:t>
            </a:r>
            <a:r>
              <a:rPr lang="zh-CN" altLang="en-US" dirty="0"/>
              <a:t>为止。</a:t>
            </a:r>
          </a:p>
        </p:txBody>
      </p:sp>
      <p:sp>
        <p:nvSpPr>
          <p:cNvPr id="6" name="灯片编号占位符 5"/>
          <p:cNvSpPr>
            <a:spLocks noGrp="1"/>
          </p:cNvSpPr>
          <p:nvPr>
            <p:ph type="sldNum" sz="quarter" idx="11"/>
          </p:nvPr>
        </p:nvSpPr>
        <p:spPr/>
        <p:txBody>
          <a:bodyPr/>
          <a:lstStyle/>
          <a:p>
            <a:pPr>
              <a:defRPr/>
            </a:pPr>
            <a:fld id="{4433B559-20A7-4456-8A7D-7418BB8B4195}" type="slidenum">
              <a:rPr lang="en-US" altLang="zh-CN"/>
              <a:pPr>
                <a:defRPr/>
              </a:pPr>
              <a:t>171</a:t>
            </a:fld>
            <a:endParaRPr lang="en-US" altLang="zh-CN"/>
          </a:p>
        </p:txBody>
      </p:sp>
    </p:spTree>
    <p:extLst>
      <p:ext uri="{BB962C8B-B14F-4D97-AF65-F5344CB8AC3E}">
        <p14:creationId xmlns:p14="http://schemas.microsoft.com/office/powerpoint/2010/main" val="278140990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散列表查找算法（线性探测）</a:t>
            </a:r>
          </a:p>
        </p:txBody>
      </p:sp>
      <p:sp>
        <p:nvSpPr>
          <p:cNvPr id="2" name="灯片编号占位符 1"/>
          <p:cNvSpPr>
            <a:spLocks noGrp="1"/>
          </p:cNvSpPr>
          <p:nvPr>
            <p:ph type="sldNum" sz="quarter" idx="11"/>
          </p:nvPr>
        </p:nvSpPr>
        <p:spPr/>
        <p:txBody>
          <a:bodyPr/>
          <a:lstStyle/>
          <a:p>
            <a:pPr>
              <a:defRPr/>
            </a:pPr>
            <a:fld id="{C7216DCB-6944-4F8E-8C78-9BE409BB35C8}" type="slidenum">
              <a:rPr lang="en-US" altLang="zh-CN" smtClean="0"/>
              <a:pPr>
                <a:defRPr/>
              </a:pPr>
              <a:t>172</a:t>
            </a:fld>
            <a:endParaRPr lang="en-US" altLang="zh-CN"/>
          </a:p>
        </p:txBody>
      </p:sp>
      <p:sp>
        <p:nvSpPr>
          <p:cNvPr id="5" name="Rectangle 5"/>
          <p:cNvSpPr txBox="1">
            <a:spLocks noChangeArrowheads="1"/>
          </p:cNvSpPr>
          <p:nvPr/>
        </p:nvSpPr>
        <p:spPr>
          <a:xfrm>
            <a:off x="323528" y="1265237"/>
            <a:ext cx="8640960" cy="5364163"/>
          </a:xfrm>
          <a:prstGeom prst="rect">
            <a:avLst/>
          </a:prstGeom>
          <a:ln>
            <a:solidFill>
              <a:schemeClr val="tx1">
                <a:lumMod val="60000"/>
                <a:lumOff val="40000"/>
              </a:schemeClr>
            </a:solidFill>
          </a:ln>
        </p:spPr>
        <p:txBody>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spcBef>
                <a:spcPct val="0"/>
              </a:spcBef>
              <a:buFont typeface="Wingdings" pitchFamily="2" charset="2"/>
              <a:buNone/>
            </a:pPr>
            <a:r>
              <a:rPr lang="en-US" altLang="zh-CN" sz="2700" kern="0" dirty="0" err="1">
                <a:latin typeface="Times New Roman" panose="02020603050405020304" pitchFamily="18" charset="0"/>
              </a:rPr>
              <a:t>int</a:t>
            </a:r>
            <a:r>
              <a:rPr lang="en-US" altLang="zh-CN" sz="2700" kern="0" dirty="0">
                <a:latin typeface="Times New Roman" panose="02020603050405020304" pitchFamily="18" charset="0"/>
              </a:rPr>
              <a:t> </a:t>
            </a:r>
            <a:r>
              <a:rPr lang="en-US" altLang="zh-CN" sz="2700" kern="0" dirty="0" err="1">
                <a:latin typeface="Times New Roman" panose="02020603050405020304" pitchFamily="18" charset="0"/>
              </a:rPr>
              <a:t>FindPos</a:t>
            </a:r>
            <a:r>
              <a:rPr lang="en-US" altLang="zh-CN" sz="2700" kern="0" dirty="0">
                <a:latin typeface="Times New Roman" panose="02020603050405020304" pitchFamily="18" charset="0"/>
              </a:rPr>
              <a:t> ( </a:t>
            </a:r>
            <a:r>
              <a:rPr lang="en-US" altLang="zh-CN" sz="2700" kern="0" dirty="0" err="1">
                <a:latin typeface="Times New Roman" panose="02020603050405020304" pitchFamily="18" charset="0"/>
              </a:rPr>
              <a:t>HashTable</a:t>
            </a:r>
            <a:r>
              <a:rPr lang="en-US" altLang="zh-CN" sz="2700" kern="0" dirty="0">
                <a:latin typeface="Times New Roman" panose="02020603050405020304" pitchFamily="18" charset="0"/>
              </a:rPr>
              <a:t> &amp; HT, </a:t>
            </a:r>
            <a:r>
              <a:rPr lang="en-US" altLang="zh-CN" sz="2700" kern="0" dirty="0" err="1">
                <a:latin typeface="Times New Roman" panose="02020603050405020304" pitchFamily="18" charset="0"/>
              </a:rPr>
              <a:t>KeyType</a:t>
            </a:r>
            <a:r>
              <a:rPr lang="en-US" altLang="zh-CN" sz="2700" kern="0" dirty="0">
                <a:latin typeface="Times New Roman" panose="02020603050405020304" pitchFamily="18" charset="0"/>
              </a:rPr>
              <a:t> x, </a:t>
            </a:r>
            <a:r>
              <a:rPr lang="en-US" altLang="zh-CN" sz="2700" kern="0" dirty="0" err="1">
                <a:latin typeface="Times New Roman" panose="02020603050405020304" pitchFamily="18" charset="0"/>
              </a:rPr>
              <a:t>int</a:t>
            </a:r>
            <a:r>
              <a:rPr lang="en-US" altLang="zh-CN" sz="2700" kern="0" dirty="0">
                <a:latin typeface="Times New Roman" panose="02020603050405020304" pitchFamily="18" charset="0"/>
              </a:rPr>
              <a:t>&amp; </a:t>
            </a:r>
            <a:r>
              <a:rPr lang="en-US" altLang="zh-CN" sz="2700" kern="0" dirty="0" err="1">
                <a:latin typeface="Times New Roman" panose="02020603050405020304" pitchFamily="18" charset="0"/>
              </a:rPr>
              <a:t>i</a:t>
            </a:r>
            <a:r>
              <a:rPr lang="en-US" altLang="zh-CN" sz="2700" kern="0" dirty="0">
                <a:latin typeface="Times New Roman" panose="02020603050405020304" pitchFamily="18" charset="0"/>
              </a:rPr>
              <a:t> ) {</a:t>
            </a:r>
          </a:p>
          <a:p>
            <a:pPr>
              <a:spcBef>
                <a:spcPct val="0"/>
              </a:spcBef>
              <a:buFont typeface="Wingdings" pitchFamily="2" charset="2"/>
              <a:buNone/>
            </a:pPr>
            <a:r>
              <a:rPr lang="en-US" altLang="zh-CN" sz="2700" kern="0" dirty="0">
                <a:latin typeface="Times New Roman" panose="02020603050405020304" pitchFamily="18" charset="0"/>
              </a:rPr>
              <a:t>//</a:t>
            </a:r>
            <a:r>
              <a:rPr lang="zh-CN" altLang="en-US" sz="2700" kern="0" dirty="0">
                <a:latin typeface="Times New Roman" panose="02020603050405020304" pitchFamily="18" charset="0"/>
              </a:rPr>
              <a:t>用线性探查法在散列表</a:t>
            </a:r>
            <a:r>
              <a:rPr lang="en-US" altLang="zh-CN" sz="2700" kern="0" dirty="0">
                <a:latin typeface="Times New Roman" panose="02020603050405020304" pitchFamily="18" charset="0"/>
              </a:rPr>
              <a:t>HT</a:t>
            </a:r>
            <a:r>
              <a:rPr lang="zh-CN" altLang="en-US" sz="2700" kern="0" dirty="0">
                <a:latin typeface="Times New Roman" panose="02020603050405020304" pitchFamily="18" charset="0"/>
              </a:rPr>
              <a:t>中查找关键字与</a:t>
            </a:r>
            <a:r>
              <a:rPr lang="en-US" altLang="zh-CN" sz="2700" kern="0" dirty="0">
                <a:latin typeface="Times New Roman" panose="02020603050405020304" pitchFamily="18" charset="0"/>
              </a:rPr>
              <a:t>x</a:t>
            </a:r>
            <a:r>
              <a:rPr lang="zh-CN" altLang="en-US" sz="2700" kern="0" dirty="0">
                <a:latin typeface="Times New Roman" panose="02020603050405020304" pitchFamily="18" charset="0"/>
              </a:rPr>
              <a:t>匹配的元素</a:t>
            </a:r>
            <a:endParaRPr lang="en-US" altLang="zh-CN" sz="2700" kern="0" dirty="0">
              <a:latin typeface="Times New Roman" panose="02020603050405020304" pitchFamily="18" charset="0"/>
            </a:endParaRPr>
          </a:p>
          <a:p>
            <a:pPr>
              <a:spcBef>
                <a:spcPct val="0"/>
              </a:spcBef>
              <a:buFont typeface="Wingdings" pitchFamily="2" charset="2"/>
              <a:buNone/>
            </a:pPr>
            <a:r>
              <a:rPr lang="en-US" altLang="zh-CN" sz="2700" kern="0" dirty="0">
                <a:latin typeface="Times New Roman" panose="02020603050405020304" pitchFamily="18" charset="0"/>
              </a:rPr>
              <a:t>//</a:t>
            </a:r>
            <a:r>
              <a:rPr lang="zh-CN" altLang="en-US" sz="2700" kern="0" dirty="0">
                <a:latin typeface="Times New Roman" panose="02020603050405020304" pitchFamily="18" charset="0"/>
              </a:rPr>
              <a:t>成功时返回</a:t>
            </a:r>
            <a:r>
              <a:rPr lang="en-US" altLang="zh-CN" sz="2700" kern="0" dirty="0">
                <a:latin typeface="Times New Roman" panose="02020603050405020304" pitchFamily="18" charset="0"/>
              </a:rPr>
              <a:t>1</a:t>
            </a:r>
            <a:r>
              <a:rPr lang="zh-CN" altLang="en-US" sz="2700" kern="0" dirty="0">
                <a:latin typeface="Times New Roman" panose="02020603050405020304" pitchFamily="18" charset="0"/>
              </a:rPr>
              <a:t>，否则返回</a:t>
            </a:r>
            <a:r>
              <a:rPr lang="en-US" altLang="zh-CN" sz="2700" kern="0" dirty="0">
                <a:latin typeface="Times New Roman" panose="02020603050405020304" pitchFamily="18" charset="0"/>
              </a:rPr>
              <a:t>0.</a:t>
            </a:r>
            <a:r>
              <a:rPr lang="zh-CN" altLang="en-US" sz="2700" kern="0" dirty="0">
                <a:latin typeface="Times New Roman" panose="02020603050405020304" pitchFamily="18" charset="0"/>
              </a:rPr>
              <a:t>如果表已满返回</a:t>
            </a:r>
            <a:r>
              <a:rPr lang="en-US" altLang="zh-CN" sz="2700" kern="0" dirty="0">
                <a:latin typeface="Times New Roman" panose="02020603050405020304" pitchFamily="18" charset="0"/>
              </a:rPr>
              <a:t>-1.</a:t>
            </a:r>
          </a:p>
          <a:p>
            <a:pPr>
              <a:spcBef>
                <a:spcPct val="0"/>
              </a:spcBef>
              <a:buFont typeface="Wingdings" pitchFamily="2" charset="2"/>
              <a:buNone/>
            </a:pPr>
            <a:r>
              <a:rPr lang="en-US" altLang="zh-CN" sz="2700" kern="0" dirty="0">
                <a:latin typeface="Times New Roman" panose="02020603050405020304" pitchFamily="18" charset="0"/>
              </a:rPr>
              <a:t>    	</a:t>
            </a: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endParaRPr lang="en-US" altLang="zh-CN" sz="2700" kern="0" dirty="0">
              <a:latin typeface="Times New Roman" panose="02020603050405020304" pitchFamily="18" charset="0"/>
            </a:endParaRPr>
          </a:p>
          <a:p>
            <a:pPr>
              <a:spcBef>
                <a:spcPct val="0"/>
              </a:spcBef>
              <a:buFont typeface="Wingdings" pitchFamily="2" charset="2"/>
              <a:buNone/>
            </a:pPr>
            <a:r>
              <a:rPr lang="en-US" altLang="zh-CN" sz="2700" kern="0" dirty="0">
                <a:latin typeface="Times New Roman" panose="02020603050405020304" pitchFamily="18" charset="0"/>
              </a:rPr>
              <a:t>    return </a:t>
            </a:r>
            <a:r>
              <a:rPr lang="en-US" altLang="zh-CN" sz="2700" kern="0" dirty="0">
                <a:latin typeface="Courier New" panose="02070309020205020404" pitchFamily="49" charset="0"/>
              </a:rPr>
              <a:t>-</a:t>
            </a:r>
            <a:r>
              <a:rPr lang="en-US" altLang="zh-CN" sz="2700" kern="0" dirty="0">
                <a:latin typeface="Times New Roman" panose="02020603050405020304" pitchFamily="18" charset="0"/>
              </a:rPr>
              <a:t>1;			    //</a:t>
            </a:r>
            <a:r>
              <a:rPr lang="zh-CN" altLang="en-US" sz="2700" kern="0" dirty="0">
                <a:latin typeface="Times New Roman" panose="02020603050405020304" pitchFamily="18" charset="0"/>
              </a:rPr>
              <a:t>查找失败</a:t>
            </a:r>
          </a:p>
          <a:p>
            <a:pPr>
              <a:spcBef>
                <a:spcPct val="0"/>
              </a:spcBef>
              <a:buFont typeface="Wingdings" pitchFamily="2" charset="2"/>
              <a:buNone/>
            </a:pPr>
            <a:r>
              <a:rPr lang="en-US" altLang="zh-CN" sz="2700" kern="0" dirty="0">
                <a:latin typeface="Times New Roman" panose="02020603050405020304" pitchFamily="18" charset="0"/>
              </a:rPr>
              <a:t>}</a:t>
            </a:r>
          </a:p>
        </p:txBody>
      </p:sp>
      <p:sp>
        <p:nvSpPr>
          <p:cNvPr id="6" name="矩形 5"/>
          <p:cNvSpPr/>
          <p:nvPr/>
        </p:nvSpPr>
        <p:spPr>
          <a:xfrm>
            <a:off x="683060" y="2636912"/>
            <a:ext cx="8065404" cy="3000821"/>
          </a:xfrm>
          <a:prstGeom prst="rect">
            <a:avLst/>
          </a:prstGeom>
          <a:ln>
            <a:solidFill>
              <a:srgbClr val="FF0000"/>
            </a:solidFill>
            <a:prstDash val="lgDash"/>
          </a:ln>
        </p:spPr>
        <p:txBody>
          <a:bodyPr wrap="square">
            <a:spAutoFit/>
          </a:bodyPr>
          <a:lstStyle/>
          <a:p>
            <a:r>
              <a:rPr lang="en-US" altLang="zh-CN" sz="2700" kern="0" dirty="0" err="1">
                <a:solidFill>
                  <a:srgbClr val="000000"/>
                </a:solidFill>
              </a:rPr>
              <a:t>i</a:t>
            </a:r>
            <a:r>
              <a:rPr lang="en-US" altLang="zh-CN" sz="2700" kern="0" dirty="0">
                <a:solidFill>
                  <a:srgbClr val="000000"/>
                </a:solidFill>
              </a:rPr>
              <a:t> = H(x); j = </a:t>
            </a:r>
            <a:r>
              <a:rPr lang="en-US" altLang="zh-CN" sz="2700" kern="0" dirty="0" err="1">
                <a:solidFill>
                  <a:srgbClr val="000000"/>
                </a:solidFill>
              </a:rPr>
              <a:t>i</a:t>
            </a:r>
            <a:r>
              <a:rPr lang="en-US" altLang="zh-CN" sz="2700" kern="0" dirty="0">
                <a:solidFill>
                  <a:srgbClr val="000000"/>
                </a:solidFill>
              </a:rPr>
              <a:t>; </a:t>
            </a:r>
            <a:r>
              <a:rPr lang="en-US" altLang="zh-CN" sz="2700" kern="0" dirty="0">
                <a:solidFill>
                  <a:srgbClr val="FF0000"/>
                </a:solidFill>
              </a:rPr>
              <a:t>//</a:t>
            </a:r>
            <a:r>
              <a:rPr lang="zh-CN" altLang="en-US" sz="2700" kern="0" dirty="0">
                <a:solidFill>
                  <a:srgbClr val="FF0000"/>
                </a:solidFill>
              </a:rPr>
              <a:t>计算初始散列位置，并记录该位置</a:t>
            </a:r>
            <a:endParaRPr lang="en-US" altLang="zh-CN" sz="2700" kern="0" dirty="0">
              <a:solidFill>
                <a:srgbClr val="FF0000"/>
              </a:solidFill>
            </a:endParaRPr>
          </a:p>
          <a:p>
            <a:r>
              <a:rPr lang="en-US" altLang="zh-CN" sz="2700" kern="0" dirty="0">
                <a:solidFill>
                  <a:srgbClr val="000000"/>
                </a:solidFill>
              </a:rPr>
              <a:t>do{</a:t>
            </a:r>
          </a:p>
          <a:p>
            <a:r>
              <a:rPr lang="en-US" altLang="zh-CN" sz="2700" kern="0" dirty="0">
                <a:solidFill>
                  <a:srgbClr val="000000"/>
                </a:solidFill>
              </a:rPr>
              <a:t>      if (</a:t>
            </a:r>
            <a:r>
              <a:rPr lang="en-US" altLang="zh-CN" sz="2700" kern="0" dirty="0" err="1">
                <a:solidFill>
                  <a:srgbClr val="FF0000"/>
                </a:solidFill>
              </a:rPr>
              <a:t>HT.state</a:t>
            </a:r>
            <a:r>
              <a:rPr lang="en-US" altLang="zh-CN" sz="2700" kern="0" dirty="0">
                <a:solidFill>
                  <a:srgbClr val="FF0000"/>
                </a:solidFill>
              </a:rPr>
              <a:t>[</a:t>
            </a:r>
            <a:r>
              <a:rPr lang="en-US" altLang="zh-CN" sz="2700" kern="0" dirty="0" err="1">
                <a:solidFill>
                  <a:srgbClr val="FF0000"/>
                </a:solidFill>
              </a:rPr>
              <a:t>i</a:t>
            </a:r>
            <a:r>
              <a:rPr lang="en-US" altLang="zh-CN" sz="2700" kern="0" dirty="0">
                <a:solidFill>
                  <a:srgbClr val="FF0000"/>
                </a:solidFill>
              </a:rPr>
              <a:t>] == Active &amp;&amp; </a:t>
            </a:r>
            <a:r>
              <a:rPr lang="en-US" altLang="zh-CN" sz="2700" kern="0" dirty="0" err="1">
                <a:solidFill>
                  <a:srgbClr val="FF0000"/>
                </a:solidFill>
              </a:rPr>
              <a:t>HT.data</a:t>
            </a:r>
            <a:r>
              <a:rPr lang="en-US" altLang="zh-CN" sz="2700" kern="0" dirty="0">
                <a:solidFill>
                  <a:srgbClr val="FF0000"/>
                </a:solidFill>
              </a:rPr>
              <a:t>[</a:t>
            </a:r>
            <a:r>
              <a:rPr lang="en-US" altLang="zh-CN" sz="2700" kern="0" dirty="0" err="1">
                <a:solidFill>
                  <a:srgbClr val="FF0000"/>
                </a:solidFill>
              </a:rPr>
              <a:t>i</a:t>
            </a:r>
            <a:r>
              <a:rPr lang="en-US" altLang="zh-CN" sz="2700" kern="0" dirty="0">
                <a:solidFill>
                  <a:srgbClr val="FF0000"/>
                </a:solidFill>
              </a:rPr>
              <a:t>] == x</a:t>
            </a:r>
            <a:r>
              <a:rPr lang="en-US" altLang="zh-CN" sz="2700" kern="0" dirty="0">
                <a:solidFill>
                  <a:srgbClr val="000000"/>
                </a:solidFill>
              </a:rPr>
              <a:t>) </a:t>
            </a:r>
          </a:p>
          <a:p>
            <a:r>
              <a:rPr lang="en-US" altLang="zh-CN" sz="2700" kern="0" dirty="0">
                <a:solidFill>
                  <a:srgbClr val="000000"/>
                </a:solidFill>
              </a:rPr>
              <a:t>            return 1; </a:t>
            </a:r>
            <a:r>
              <a:rPr lang="en-US" altLang="zh-CN" sz="2700" kern="0" dirty="0">
                <a:solidFill>
                  <a:srgbClr val="FF0000"/>
                </a:solidFill>
              </a:rPr>
              <a:t>//</a:t>
            </a:r>
            <a:r>
              <a:rPr lang="zh-CN" altLang="en-US" sz="2700" kern="0" dirty="0">
                <a:solidFill>
                  <a:srgbClr val="FF0000"/>
                </a:solidFill>
              </a:rPr>
              <a:t>查找成功</a:t>
            </a:r>
            <a:endParaRPr lang="en-US" altLang="zh-CN" sz="2700" kern="0" dirty="0">
              <a:solidFill>
                <a:srgbClr val="FF0000"/>
              </a:solidFill>
            </a:endParaRPr>
          </a:p>
          <a:p>
            <a:pPr lvl="0"/>
            <a:r>
              <a:rPr lang="en-US" altLang="zh-CN" sz="2700" kern="0" dirty="0">
                <a:solidFill>
                  <a:srgbClr val="000000"/>
                </a:solidFill>
              </a:rPr>
              <a:t>      else if (</a:t>
            </a:r>
            <a:r>
              <a:rPr lang="en-US" altLang="zh-CN" sz="2700" kern="0" dirty="0" err="1">
                <a:solidFill>
                  <a:srgbClr val="FF0000"/>
                </a:solidFill>
              </a:rPr>
              <a:t>HT.state</a:t>
            </a:r>
            <a:r>
              <a:rPr lang="en-US" altLang="zh-CN" sz="2700" kern="0" dirty="0">
                <a:solidFill>
                  <a:srgbClr val="FF0000"/>
                </a:solidFill>
              </a:rPr>
              <a:t>[</a:t>
            </a:r>
            <a:r>
              <a:rPr lang="en-US" altLang="zh-CN" sz="2700" kern="0" dirty="0" err="1">
                <a:solidFill>
                  <a:srgbClr val="FF0000"/>
                </a:solidFill>
              </a:rPr>
              <a:t>i</a:t>
            </a:r>
            <a:r>
              <a:rPr lang="en-US" altLang="zh-CN" sz="2700" kern="0" dirty="0">
                <a:solidFill>
                  <a:srgbClr val="FF0000"/>
                </a:solidFill>
              </a:rPr>
              <a:t>] == Blank </a:t>
            </a:r>
            <a:r>
              <a:rPr lang="en-US" altLang="zh-CN" sz="2700" kern="0" dirty="0">
                <a:solidFill>
                  <a:srgbClr val="000000"/>
                </a:solidFill>
              </a:rPr>
              <a:t>) return 0; </a:t>
            </a:r>
            <a:r>
              <a:rPr lang="en-US" altLang="zh-CN" sz="2700" kern="0" dirty="0">
                <a:solidFill>
                  <a:srgbClr val="FF0000"/>
                </a:solidFill>
              </a:rPr>
              <a:t>//</a:t>
            </a:r>
            <a:r>
              <a:rPr lang="zh-CN" altLang="en-US" sz="2700" kern="0" dirty="0">
                <a:solidFill>
                  <a:srgbClr val="FF0000"/>
                </a:solidFill>
              </a:rPr>
              <a:t>查找失败</a:t>
            </a:r>
            <a:endParaRPr lang="en-US" altLang="zh-CN" sz="2700" kern="0" dirty="0">
              <a:solidFill>
                <a:srgbClr val="FF0000"/>
              </a:solidFill>
            </a:endParaRPr>
          </a:p>
          <a:p>
            <a:pPr lvl="0"/>
            <a:r>
              <a:rPr lang="en-US" altLang="zh-CN" sz="2700" kern="0" dirty="0">
                <a:solidFill>
                  <a:srgbClr val="000000"/>
                </a:solidFill>
              </a:rPr>
              <a:t>      </a:t>
            </a:r>
            <a:r>
              <a:rPr lang="en-US" altLang="zh-CN" sz="2700" kern="0" dirty="0" err="1">
                <a:solidFill>
                  <a:srgbClr val="000000"/>
                </a:solidFill>
              </a:rPr>
              <a:t>i</a:t>
            </a:r>
            <a:r>
              <a:rPr lang="en-US" altLang="zh-CN" sz="2700" kern="0" dirty="0">
                <a:solidFill>
                  <a:srgbClr val="000000"/>
                </a:solidFill>
              </a:rPr>
              <a:t> = (</a:t>
            </a:r>
            <a:r>
              <a:rPr lang="en-US" altLang="zh-CN" sz="2700" kern="0" dirty="0" err="1">
                <a:solidFill>
                  <a:srgbClr val="000000"/>
                </a:solidFill>
              </a:rPr>
              <a:t>i</a:t>
            </a:r>
            <a:r>
              <a:rPr lang="en-US" altLang="zh-CN" sz="2700" kern="0" dirty="0">
                <a:solidFill>
                  <a:srgbClr val="000000"/>
                </a:solidFill>
              </a:rPr>
              <a:t> + 1) % </a:t>
            </a:r>
            <a:r>
              <a:rPr lang="en-US" altLang="zh-CN" sz="2700" kern="0" dirty="0" err="1">
                <a:solidFill>
                  <a:srgbClr val="000000"/>
                </a:solidFill>
              </a:rPr>
              <a:t>HT.m</a:t>
            </a:r>
            <a:r>
              <a:rPr lang="en-US" altLang="zh-CN" sz="2700" kern="0" dirty="0">
                <a:solidFill>
                  <a:srgbClr val="000000"/>
                </a:solidFill>
              </a:rPr>
              <a:t>; </a:t>
            </a:r>
            <a:r>
              <a:rPr lang="en-US" altLang="zh-CN" sz="2700" kern="0" dirty="0">
                <a:solidFill>
                  <a:srgbClr val="FF0000"/>
                </a:solidFill>
              </a:rPr>
              <a:t>//</a:t>
            </a:r>
            <a:r>
              <a:rPr lang="zh-CN" altLang="en-US" sz="2700" kern="0" dirty="0">
                <a:solidFill>
                  <a:srgbClr val="FF0000"/>
                </a:solidFill>
              </a:rPr>
              <a:t>线性探查下一个位置</a:t>
            </a:r>
            <a:endParaRPr lang="en-US" altLang="zh-CN" sz="2700" kern="0" dirty="0">
              <a:solidFill>
                <a:srgbClr val="FF0000"/>
              </a:solidFill>
            </a:endParaRPr>
          </a:p>
          <a:p>
            <a:pPr lvl="0"/>
            <a:r>
              <a:rPr lang="en-US" altLang="zh-CN" sz="2700" kern="0" dirty="0">
                <a:solidFill>
                  <a:srgbClr val="000000"/>
                </a:solidFill>
              </a:rPr>
              <a:t>}while (j != </a:t>
            </a:r>
            <a:r>
              <a:rPr lang="en-US" altLang="zh-CN" sz="2700" kern="0" dirty="0" err="1">
                <a:solidFill>
                  <a:srgbClr val="000000"/>
                </a:solidFill>
              </a:rPr>
              <a:t>i</a:t>
            </a:r>
            <a:r>
              <a:rPr lang="en-US" altLang="zh-CN" sz="2700" kern="0" dirty="0">
                <a:solidFill>
                  <a:srgbClr val="000000"/>
                </a:solidFill>
              </a:rPr>
              <a:t>);</a:t>
            </a:r>
          </a:p>
        </p:txBody>
      </p:sp>
    </p:spTree>
    <p:extLst>
      <p:ext uri="{BB962C8B-B14F-4D97-AF65-F5344CB8AC3E}">
        <p14:creationId xmlns:p14="http://schemas.microsoft.com/office/powerpoint/2010/main" val="258457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wipe(left)">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left)">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wipe(left)">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ipe(left)">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wipe(left)">
                                      <p:cBhvr>
                                        <p:cTn id="4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animBg="1"/>
    </p:bld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hangingPunct="1">
              <a:defRPr/>
            </a:pPr>
            <a:r>
              <a:rPr lang="en-US" altLang="zh-CN" dirty="0"/>
              <a:t>3</a:t>
            </a:r>
            <a:r>
              <a:rPr lang="zh-CN" altLang="en-US" dirty="0"/>
              <a:t>） 链地址法</a:t>
            </a:r>
          </a:p>
        </p:txBody>
      </p:sp>
      <p:sp>
        <p:nvSpPr>
          <p:cNvPr id="132100" name="Rectangle 3"/>
          <p:cNvSpPr>
            <a:spLocks noGrp="1" noChangeArrowheads="1"/>
          </p:cNvSpPr>
          <p:nvPr>
            <p:ph idx="1"/>
          </p:nvPr>
        </p:nvSpPr>
        <p:spPr>
          <a:xfrm>
            <a:off x="228600" y="1219200"/>
            <a:ext cx="8642350" cy="5184775"/>
          </a:xfrm>
        </p:spPr>
        <p:txBody>
          <a:bodyPr/>
          <a:lstStyle/>
          <a:p>
            <a:pPr eaLnBrk="1" hangingPunct="1"/>
            <a:r>
              <a:rPr lang="zh-CN" altLang="en-US" dirty="0"/>
              <a:t>将所有散列地址相同的记录都链接在同一链表中。       </a:t>
            </a:r>
          </a:p>
          <a:p>
            <a:pPr eaLnBrk="1" hangingPunct="1"/>
            <a:endParaRPr lang="en-US" altLang="zh-CN" dirty="0"/>
          </a:p>
        </p:txBody>
      </p:sp>
      <p:sp>
        <p:nvSpPr>
          <p:cNvPr id="73" name="灯片编号占位符 5"/>
          <p:cNvSpPr>
            <a:spLocks noGrp="1"/>
          </p:cNvSpPr>
          <p:nvPr>
            <p:ph type="sldNum" sz="quarter" idx="11"/>
          </p:nvPr>
        </p:nvSpPr>
        <p:spPr/>
        <p:txBody>
          <a:bodyPr/>
          <a:lstStyle/>
          <a:p>
            <a:pPr>
              <a:defRPr/>
            </a:pPr>
            <a:fld id="{4E075E7F-BAB2-4600-BB96-EDF2CFCC6E0D}" type="slidenum">
              <a:rPr lang="en-US" altLang="zh-CN"/>
              <a:pPr>
                <a:defRPr/>
              </a:pPr>
              <a:t>173</a:t>
            </a:fld>
            <a:endParaRPr lang="en-US" altLang="zh-CN"/>
          </a:p>
        </p:txBody>
      </p:sp>
      <p:grpSp>
        <p:nvGrpSpPr>
          <p:cNvPr id="2" name="Group 69"/>
          <p:cNvGrpSpPr>
            <a:grpSpLocks/>
          </p:cNvGrpSpPr>
          <p:nvPr/>
        </p:nvGrpSpPr>
        <p:grpSpPr bwMode="auto">
          <a:xfrm>
            <a:off x="776294" y="2667000"/>
            <a:ext cx="1600200" cy="457200"/>
            <a:chOff x="684" y="1680"/>
            <a:chExt cx="1008" cy="288"/>
          </a:xfrm>
        </p:grpSpPr>
        <p:grpSp>
          <p:nvGrpSpPr>
            <p:cNvPr id="132164" name="Group 55"/>
            <p:cNvGrpSpPr>
              <a:grpSpLocks/>
            </p:cNvGrpSpPr>
            <p:nvPr/>
          </p:nvGrpSpPr>
          <p:grpSpPr bwMode="auto">
            <a:xfrm>
              <a:off x="1164" y="1680"/>
              <a:ext cx="528" cy="288"/>
              <a:chOff x="1164" y="1680"/>
              <a:chExt cx="528" cy="288"/>
            </a:xfrm>
          </p:grpSpPr>
          <p:sp>
            <p:nvSpPr>
              <p:cNvPr id="132166" name="Rectangle 14"/>
              <p:cNvSpPr>
                <a:spLocks noChangeArrowheads="1"/>
              </p:cNvSpPr>
              <p:nvPr/>
            </p:nvSpPr>
            <p:spPr bwMode="auto">
              <a:xfrm>
                <a:off x="1164" y="1680"/>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01</a:t>
                </a:r>
              </a:p>
            </p:txBody>
          </p:sp>
          <p:sp>
            <p:nvSpPr>
              <p:cNvPr id="132167" name="Line 15"/>
              <p:cNvSpPr>
                <a:spLocks noChangeShapeType="1"/>
              </p:cNvSpPr>
              <p:nvPr/>
            </p:nvSpPr>
            <p:spPr bwMode="auto">
              <a:xfrm>
                <a:off x="150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65" name="Line 31"/>
            <p:cNvSpPr>
              <a:spLocks noChangeShapeType="1"/>
            </p:cNvSpPr>
            <p:nvPr/>
          </p:nvSpPr>
          <p:spPr bwMode="auto">
            <a:xfrm>
              <a:off x="684" y="1824"/>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63"/>
          <p:cNvGrpSpPr>
            <a:grpSpLocks/>
          </p:cNvGrpSpPr>
          <p:nvPr/>
        </p:nvGrpSpPr>
        <p:grpSpPr bwMode="auto">
          <a:xfrm>
            <a:off x="776294" y="5257800"/>
            <a:ext cx="1600200" cy="457200"/>
            <a:chOff x="684" y="3312"/>
            <a:chExt cx="1008" cy="288"/>
          </a:xfrm>
        </p:grpSpPr>
        <p:grpSp>
          <p:nvGrpSpPr>
            <p:cNvPr id="132160" name="Group 52"/>
            <p:cNvGrpSpPr>
              <a:grpSpLocks/>
            </p:cNvGrpSpPr>
            <p:nvPr/>
          </p:nvGrpSpPr>
          <p:grpSpPr bwMode="auto">
            <a:xfrm>
              <a:off x="1164" y="3312"/>
              <a:ext cx="528" cy="288"/>
              <a:chOff x="1164" y="3312"/>
              <a:chExt cx="528" cy="288"/>
            </a:xfrm>
          </p:grpSpPr>
          <p:sp>
            <p:nvSpPr>
              <p:cNvPr id="132162" name="Rectangle 22"/>
              <p:cNvSpPr>
                <a:spLocks noChangeArrowheads="1"/>
              </p:cNvSpPr>
              <p:nvPr/>
            </p:nvSpPr>
            <p:spPr bwMode="auto">
              <a:xfrm>
                <a:off x="1164" y="331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19</a:t>
                </a:r>
              </a:p>
            </p:txBody>
          </p:sp>
          <p:sp>
            <p:nvSpPr>
              <p:cNvPr id="132163" name="Line 23"/>
              <p:cNvSpPr>
                <a:spLocks noChangeShapeType="1"/>
              </p:cNvSpPr>
              <p:nvPr/>
            </p:nvSpPr>
            <p:spPr bwMode="auto">
              <a:xfrm>
                <a:off x="150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61" name="Line 34"/>
            <p:cNvSpPr>
              <a:spLocks noChangeShapeType="1"/>
            </p:cNvSpPr>
            <p:nvPr/>
          </p:nvSpPr>
          <p:spPr bwMode="auto">
            <a:xfrm>
              <a:off x="684" y="3456"/>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64"/>
          <p:cNvGrpSpPr>
            <a:grpSpLocks/>
          </p:cNvGrpSpPr>
          <p:nvPr/>
        </p:nvGrpSpPr>
        <p:grpSpPr bwMode="auto">
          <a:xfrm>
            <a:off x="2224094" y="5257800"/>
            <a:ext cx="1676400" cy="498475"/>
            <a:chOff x="1596" y="3312"/>
            <a:chExt cx="1056" cy="314"/>
          </a:xfrm>
        </p:grpSpPr>
        <p:sp>
          <p:nvSpPr>
            <p:cNvPr id="132155" name="Line 37"/>
            <p:cNvSpPr>
              <a:spLocks noChangeShapeType="1"/>
            </p:cNvSpPr>
            <p:nvPr/>
          </p:nvSpPr>
          <p:spPr bwMode="auto">
            <a:xfrm>
              <a:off x="1596" y="3456"/>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56" name="Group 53"/>
            <p:cNvGrpSpPr>
              <a:grpSpLocks/>
            </p:cNvGrpSpPr>
            <p:nvPr/>
          </p:nvGrpSpPr>
          <p:grpSpPr bwMode="auto">
            <a:xfrm>
              <a:off x="2124" y="3312"/>
              <a:ext cx="528" cy="314"/>
              <a:chOff x="2124" y="3312"/>
              <a:chExt cx="528" cy="314"/>
            </a:xfrm>
          </p:grpSpPr>
          <p:sp>
            <p:nvSpPr>
              <p:cNvPr id="132157" name="Rectangle 24"/>
              <p:cNvSpPr>
                <a:spLocks noChangeArrowheads="1"/>
              </p:cNvSpPr>
              <p:nvPr/>
            </p:nvSpPr>
            <p:spPr bwMode="auto">
              <a:xfrm>
                <a:off x="2124" y="331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58" name="Line 25"/>
              <p:cNvSpPr>
                <a:spLocks noChangeShapeType="1"/>
              </p:cNvSpPr>
              <p:nvPr/>
            </p:nvSpPr>
            <p:spPr bwMode="auto">
              <a:xfrm>
                <a:off x="246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9" name="Text Box 41"/>
              <p:cNvSpPr txBox="1">
                <a:spLocks noChangeArrowheads="1"/>
              </p:cNvSpPr>
              <p:nvPr/>
            </p:nvSpPr>
            <p:spPr bwMode="auto">
              <a:xfrm>
                <a:off x="2152" y="333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a:ea typeface="宋体" charset="-122"/>
                  </a:rPr>
                  <a:t>68</a:t>
                </a:r>
              </a:p>
            </p:txBody>
          </p:sp>
        </p:grpSp>
      </p:grpSp>
      <p:grpSp>
        <p:nvGrpSpPr>
          <p:cNvPr id="8" name="Group 62"/>
          <p:cNvGrpSpPr>
            <a:grpSpLocks/>
          </p:cNvGrpSpPr>
          <p:nvPr/>
        </p:nvGrpSpPr>
        <p:grpSpPr bwMode="auto">
          <a:xfrm>
            <a:off x="776294" y="1905000"/>
            <a:ext cx="1676400" cy="533400"/>
            <a:chOff x="684" y="1200"/>
            <a:chExt cx="1056" cy="336"/>
          </a:xfrm>
        </p:grpSpPr>
        <p:sp>
          <p:nvSpPr>
            <p:cNvPr id="132150" name="Line 30"/>
            <p:cNvSpPr>
              <a:spLocks noChangeShapeType="1"/>
            </p:cNvSpPr>
            <p:nvPr/>
          </p:nvSpPr>
          <p:spPr bwMode="auto">
            <a:xfrm>
              <a:off x="684" y="1440"/>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51" name="Group 54"/>
            <p:cNvGrpSpPr>
              <a:grpSpLocks/>
            </p:cNvGrpSpPr>
            <p:nvPr/>
          </p:nvGrpSpPr>
          <p:grpSpPr bwMode="auto">
            <a:xfrm>
              <a:off x="1164" y="1200"/>
              <a:ext cx="576" cy="336"/>
              <a:chOff x="1164" y="1200"/>
              <a:chExt cx="576" cy="336"/>
            </a:xfrm>
          </p:grpSpPr>
          <p:sp>
            <p:nvSpPr>
              <p:cNvPr id="132152" name="Rectangle 12"/>
              <p:cNvSpPr>
                <a:spLocks noChangeArrowheads="1"/>
              </p:cNvSpPr>
              <p:nvPr/>
            </p:nvSpPr>
            <p:spPr bwMode="auto">
              <a:xfrm>
                <a:off x="1164" y="1248"/>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14</a:t>
                </a:r>
              </a:p>
            </p:txBody>
          </p:sp>
          <p:sp>
            <p:nvSpPr>
              <p:cNvPr id="132153" name="Line 13"/>
              <p:cNvSpPr>
                <a:spLocks noChangeShapeType="1"/>
              </p:cNvSpPr>
              <p:nvPr/>
            </p:nvSpPr>
            <p:spPr bwMode="auto">
              <a:xfrm>
                <a:off x="1500" y="12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4" name="Text Box 43"/>
              <p:cNvSpPr txBox="1">
                <a:spLocks noChangeArrowheads="1"/>
              </p:cNvSpPr>
              <p:nvPr/>
            </p:nvSpPr>
            <p:spPr bwMode="auto">
              <a:xfrm>
                <a:off x="1489" y="1200"/>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grpSp>
      <p:grpSp>
        <p:nvGrpSpPr>
          <p:cNvPr id="10" name="Group 70"/>
          <p:cNvGrpSpPr>
            <a:grpSpLocks/>
          </p:cNvGrpSpPr>
          <p:nvPr/>
        </p:nvGrpSpPr>
        <p:grpSpPr bwMode="auto">
          <a:xfrm>
            <a:off x="2224094" y="2605088"/>
            <a:ext cx="1752600" cy="519112"/>
            <a:chOff x="1596" y="1641"/>
            <a:chExt cx="1104" cy="327"/>
          </a:xfrm>
        </p:grpSpPr>
        <p:sp>
          <p:nvSpPr>
            <p:cNvPr id="132145" name="Line 36"/>
            <p:cNvSpPr>
              <a:spLocks noChangeShapeType="1"/>
            </p:cNvSpPr>
            <p:nvPr/>
          </p:nvSpPr>
          <p:spPr bwMode="auto">
            <a:xfrm>
              <a:off x="1596" y="1824"/>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46" name="Group 56"/>
            <p:cNvGrpSpPr>
              <a:grpSpLocks/>
            </p:cNvGrpSpPr>
            <p:nvPr/>
          </p:nvGrpSpPr>
          <p:grpSpPr bwMode="auto">
            <a:xfrm>
              <a:off x="2124" y="1641"/>
              <a:ext cx="576" cy="327"/>
              <a:chOff x="2124" y="1641"/>
              <a:chExt cx="576" cy="327"/>
            </a:xfrm>
          </p:grpSpPr>
          <p:sp>
            <p:nvSpPr>
              <p:cNvPr id="132147" name="Rectangle 16"/>
              <p:cNvSpPr>
                <a:spLocks noChangeArrowheads="1"/>
              </p:cNvSpPr>
              <p:nvPr/>
            </p:nvSpPr>
            <p:spPr bwMode="auto">
              <a:xfrm>
                <a:off x="2124" y="1680"/>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36</a:t>
                </a:r>
              </a:p>
            </p:txBody>
          </p:sp>
          <p:sp>
            <p:nvSpPr>
              <p:cNvPr id="132148" name="Line 17"/>
              <p:cNvSpPr>
                <a:spLocks noChangeShapeType="1"/>
              </p:cNvSpPr>
              <p:nvPr/>
            </p:nvSpPr>
            <p:spPr bwMode="auto">
              <a:xfrm>
                <a:off x="246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9" name="Text Box 44"/>
              <p:cNvSpPr txBox="1">
                <a:spLocks noChangeArrowheads="1"/>
              </p:cNvSpPr>
              <p:nvPr/>
            </p:nvSpPr>
            <p:spPr bwMode="auto">
              <a:xfrm>
                <a:off x="2449" y="1641"/>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grpSp>
      <p:grpSp>
        <p:nvGrpSpPr>
          <p:cNvPr id="12" name="Group 68"/>
          <p:cNvGrpSpPr>
            <a:grpSpLocks/>
          </p:cNvGrpSpPr>
          <p:nvPr/>
        </p:nvGrpSpPr>
        <p:grpSpPr bwMode="auto">
          <a:xfrm>
            <a:off x="776294" y="3214688"/>
            <a:ext cx="1676400" cy="560387"/>
            <a:chOff x="684" y="2025"/>
            <a:chExt cx="1056" cy="353"/>
          </a:xfrm>
        </p:grpSpPr>
        <p:sp>
          <p:nvSpPr>
            <p:cNvPr id="132139" name="Line 32"/>
            <p:cNvSpPr>
              <a:spLocks noChangeShapeType="1"/>
            </p:cNvSpPr>
            <p:nvPr/>
          </p:nvSpPr>
          <p:spPr bwMode="auto">
            <a:xfrm>
              <a:off x="684" y="2208"/>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40" name="Group 57"/>
            <p:cNvGrpSpPr>
              <a:grpSpLocks/>
            </p:cNvGrpSpPr>
            <p:nvPr/>
          </p:nvGrpSpPr>
          <p:grpSpPr bwMode="auto">
            <a:xfrm>
              <a:off x="1164" y="2025"/>
              <a:ext cx="576" cy="353"/>
              <a:chOff x="1164" y="2025"/>
              <a:chExt cx="576" cy="353"/>
            </a:xfrm>
          </p:grpSpPr>
          <p:sp>
            <p:nvSpPr>
              <p:cNvPr id="132141" name="Rectangle 18"/>
              <p:cNvSpPr>
                <a:spLocks noChangeArrowheads="1"/>
              </p:cNvSpPr>
              <p:nvPr/>
            </p:nvSpPr>
            <p:spPr bwMode="auto">
              <a:xfrm>
                <a:off x="1164" y="206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42" name="Line 19"/>
              <p:cNvSpPr>
                <a:spLocks noChangeShapeType="1"/>
              </p:cNvSpPr>
              <p:nvPr/>
            </p:nvSpPr>
            <p:spPr bwMode="auto">
              <a:xfrm>
                <a:off x="1500" y="206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3" name="Text Box 39"/>
              <p:cNvSpPr txBox="1">
                <a:spLocks noChangeArrowheads="1"/>
              </p:cNvSpPr>
              <p:nvPr/>
            </p:nvSpPr>
            <p:spPr bwMode="auto">
              <a:xfrm>
                <a:off x="1192" y="209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a:ea typeface="宋体" charset="-122"/>
                  </a:rPr>
                  <a:t>23</a:t>
                </a:r>
              </a:p>
            </p:txBody>
          </p:sp>
          <p:sp>
            <p:nvSpPr>
              <p:cNvPr id="132144" name="Text Box 45"/>
              <p:cNvSpPr txBox="1">
                <a:spLocks noChangeArrowheads="1"/>
              </p:cNvSpPr>
              <p:nvPr/>
            </p:nvSpPr>
            <p:spPr bwMode="auto">
              <a:xfrm>
                <a:off x="1489" y="2025"/>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grpSp>
      <p:grpSp>
        <p:nvGrpSpPr>
          <p:cNvPr id="14" name="Group 67"/>
          <p:cNvGrpSpPr>
            <a:grpSpLocks/>
          </p:cNvGrpSpPr>
          <p:nvPr/>
        </p:nvGrpSpPr>
        <p:grpSpPr bwMode="auto">
          <a:xfrm>
            <a:off x="776294" y="4433888"/>
            <a:ext cx="1676400" cy="519112"/>
            <a:chOff x="684" y="2793"/>
            <a:chExt cx="1056" cy="327"/>
          </a:xfrm>
        </p:grpSpPr>
        <p:sp>
          <p:nvSpPr>
            <p:cNvPr id="132133" name="Line 33"/>
            <p:cNvSpPr>
              <a:spLocks noChangeShapeType="1"/>
            </p:cNvSpPr>
            <p:nvPr/>
          </p:nvSpPr>
          <p:spPr bwMode="auto">
            <a:xfrm>
              <a:off x="684" y="2976"/>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34" name="Group 58"/>
            <p:cNvGrpSpPr>
              <a:grpSpLocks/>
            </p:cNvGrpSpPr>
            <p:nvPr/>
          </p:nvGrpSpPr>
          <p:grpSpPr bwMode="auto">
            <a:xfrm>
              <a:off x="1164" y="2793"/>
              <a:ext cx="576" cy="327"/>
              <a:chOff x="1164" y="2793"/>
              <a:chExt cx="576" cy="327"/>
            </a:xfrm>
          </p:grpSpPr>
          <p:sp>
            <p:nvSpPr>
              <p:cNvPr id="132135" name="Rectangle 20"/>
              <p:cNvSpPr>
                <a:spLocks noChangeArrowheads="1"/>
              </p:cNvSpPr>
              <p:nvPr/>
            </p:nvSpPr>
            <p:spPr bwMode="auto">
              <a:xfrm>
                <a:off x="1164" y="283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36" name="Line 21"/>
              <p:cNvSpPr>
                <a:spLocks noChangeShapeType="1"/>
              </p:cNvSpPr>
              <p:nvPr/>
            </p:nvSpPr>
            <p:spPr bwMode="auto">
              <a:xfrm>
                <a:off x="1500" y="283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7" name="Text Box 40"/>
              <p:cNvSpPr txBox="1">
                <a:spLocks noChangeArrowheads="1"/>
              </p:cNvSpPr>
              <p:nvPr/>
            </p:nvSpPr>
            <p:spPr bwMode="auto">
              <a:xfrm>
                <a:off x="1192" y="283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a:ea typeface="宋体" charset="-122"/>
                  </a:rPr>
                  <a:t>11</a:t>
                </a:r>
              </a:p>
            </p:txBody>
          </p:sp>
          <p:sp>
            <p:nvSpPr>
              <p:cNvPr id="132138" name="Text Box 46"/>
              <p:cNvSpPr txBox="1">
                <a:spLocks noChangeArrowheads="1"/>
              </p:cNvSpPr>
              <p:nvPr/>
            </p:nvSpPr>
            <p:spPr bwMode="auto">
              <a:xfrm>
                <a:off x="1489" y="2793"/>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grpSp>
      <p:grpSp>
        <p:nvGrpSpPr>
          <p:cNvPr id="16" name="Group 65"/>
          <p:cNvGrpSpPr>
            <a:grpSpLocks/>
          </p:cNvGrpSpPr>
          <p:nvPr/>
        </p:nvGrpSpPr>
        <p:grpSpPr bwMode="auto">
          <a:xfrm>
            <a:off x="3748094" y="5181600"/>
            <a:ext cx="1752600" cy="533400"/>
            <a:chOff x="2556" y="3264"/>
            <a:chExt cx="1104" cy="336"/>
          </a:xfrm>
        </p:grpSpPr>
        <p:grpSp>
          <p:nvGrpSpPr>
            <p:cNvPr id="132128" name="Group 59"/>
            <p:cNvGrpSpPr>
              <a:grpSpLocks/>
            </p:cNvGrpSpPr>
            <p:nvPr/>
          </p:nvGrpSpPr>
          <p:grpSpPr bwMode="auto">
            <a:xfrm>
              <a:off x="3084" y="3312"/>
              <a:ext cx="528" cy="288"/>
              <a:chOff x="3084" y="3312"/>
              <a:chExt cx="528" cy="288"/>
            </a:xfrm>
          </p:grpSpPr>
          <p:sp>
            <p:nvSpPr>
              <p:cNvPr id="132131" name="Rectangle 26"/>
              <p:cNvSpPr>
                <a:spLocks noChangeArrowheads="1"/>
              </p:cNvSpPr>
              <p:nvPr/>
            </p:nvSpPr>
            <p:spPr bwMode="auto">
              <a:xfrm>
                <a:off x="3084" y="331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82</a:t>
                </a:r>
              </a:p>
            </p:txBody>
          </p:sp>
          <p:sp>
            <p:nvSpPr>
              <p:cNvPr id="132132" name="Line 27"/>
              <p:cNvSpPr>
                <a:spLocks noChangeShapeType="1"/>
              </p:cNvSpPr>
              <p:nvPr/>
            </p:nvSpPr>
            <p:spPr bwMode="auto">
              <a:xfrm>
                <a:off x="342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29" name="Line 38"/>
            <p:cNvSpPr>
              <a:spLocks noChangeShapeType="1"/>
            </p:cNvSpPr>
            <p:nvPr/>
          </p:nvSpPr>
          <p:spPr bwMode="auto">
            <a:xfrm>
              <a:off x="2556" y="3456"/>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0" name="Text Box 47"/>
            <p:cNvSpPr txBox="1">
              <a:spLocks noChangeArrowheads="1"/>
            </p:cNvSpPr>
            <p:nvPr/>
          </p:nvSpPr>
          <p:spPr bwMode="auto">
            <a:xfrm>
              <a:off x="3409" y="32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grpSp>
        <p:nvGrpSpPr>
          <p:cNvPr id="18" name="Group 66"/>
          <p:cNvGrpSpPr>
            <a:grpSpLocks/>
          </p:cNvGrpSpPr>
          <p:nvPr/>
        </p:nvGrpSpPr>
        <p:grpSpPr bwMode="auto">
          <a:xfrm>
            <a:off x="776294" y="5881688"/>
            <a:ext cx="1617663" cy="519112"/>
            <a:chOff x="684" y="3705"/>
            <a:chExt cx="1019" cy="327"/>
          </a:xfrm>
        </p:grpSpPr>
        <p:sp>
          <p:nvSpPr>
            <p:cNvPr id="132122" name="Line 35"/>
            <p:cNvSpPr>
              <a:spLocks noChangeShapeType="1"/>
            </p:cNvSpPr>
            <p:nvPr/>
          </p:nvSpPr>
          <p:spPr bwMode="auto">
            <a:xfrm>
              <a:off x="684" y="3840"/>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23" name="Group 60"/>
            <p:cNvGrpSpPr>
              <a:grpSpLocks/>
            </p:cNvGrpSpPr>
            <p:nvPr/>
          </p:nvGrpSpPr>
          <p:grpSpPr bwMode="auto">
            <a:xfrm>
              <a:off x="1164" y="3705"/>
              <a:ext cx="539" cy="327"/>
              <a:chOff x="1164" y="3705"/>
              <a:chExt cx="539" cy="327"/>
            </a:xfrm>
          </p:grpSpPr>
          <p:sp>
            <p:nvSpPr>
              <p:cNvPr id="132124" name="Rectangle 28"/>
              <p:cNvSpPr>
                <a:spLocks noChangeArrowheads="1"/>
              </p:cNvSpPr>
              <p:nvPr/>
            </p:nvSpPr>
            <p:spPr bwMode="auto">
              <a:xfrm>
                <a:off x="1164" y="374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25" name="Line 29"/>
              <p:cNvSpPr>
                <a:spLocks noChangeShapeType="1"/>
              </p:cNvSpPr>
              <p:nvPr/>
            </p:nvSpPr>
            <p:spPr bwMode="auto">
              <a:xfrm>
                <a:off x="1500" y="374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6" name="Text Box 42"/>
              <p:cNvSpPr txBox="1">
                <a:spLocks noChangeArrowheads="1"/>
              </p:cNvSpPr>
              <p:nvPr/>
            </p:nvSpPr>
            <p:spPr bwMode="auto">
              <a:xfrm>
                <a:off x="1192" y="374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a:ea typeface="宋体" charset="-122"/>
                  </a:rPr>
                  <a:t>55</a:t>
                </a:r>
              </a:p>
            </p:txBody>
          </p:sp>
          <p:sp>
            <p:nvSpPr>
              <p:cNvPr id="132127" name="Text Box 48"/>
              <p:cNvSpPr txBox="1">
                <a:spLocks noChangeArrowheads="1"/>
              </p:cNvSpPr>
              <p:nvPr/>
            </p:nvSpPr>
            <p:spPr bwMode="auto">
              <a:xfrm>
                <a:off x="1452" y="3705"/>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grpSp>
      <p:grpSp>
        <p:nvGrpSpPr>
          <p:cNvPr id="20" name="Group 61"/>
          <p:cNvGrpSpPr>
            <a:grpSpLocks/>
          </p:cNvGrpSpPr>
          <p:nvPr/>
        </p:nvGrpSpPr>
        <p:grpSpPr bwMode="auto">
          <a:xfrm>
            <a:off x="14294" y="1905000"/>
            <a:ext cx="914400" cy="4572000"/>
            <a:chOff x="204" y="1200"/>
            <a:chExt cx="576" cy="2880"/>
          </a:xfrm>
        </p:grpSpPr>
        <p:sp>
          <p:nvSpPr>
            <p:cNvPr id="132113" name="Rectangle 4"/>
            <p:cNvSpPr>
              <a:spLocks noChangeArrowheads="1"/>
            </p:cNvSpPr>
            <p:nvPr/>
          </p:nvSpPr>
          <p:spPr bwMode="auto">
            <a:xfrm>
              <a:off x="492" y="1200"/>
              <a:ext cx="288" cy="28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14" name="Line 5"/>
            <p:cNvSpPr>
              <a:spLocks noChangeShapeType="1"/>
            </p:cNvSpPr>
            <p:nvPr/>
          </p:nvSpPr>
          <p:spPr bwMode="auto">
            <a:xfrm>
              <a:off x="492" y="163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5" name="Line 6"/>
            <p:cNvSpPr>
              <a:spLocks noChangeShapeType="1"/>
            </p:cNvSpPr>
            <p:nvPr/>
          </p:nvSpPr>
          <p:spPr bwMode="auto">
            <a:xfrm>
              <a:off x="492" y="20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6" name="Line 7"/>
            <p:cNvSpPr>
              <a:spLocks noChangeShapeType="1"/>
            </p:cNvSpPr>
            <p:nvPr/>
          </p:nvSpPr>
          <p:spPr bwMode="auto">
            <a:xfrm>
              <a:off x="492" y="24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7" name="Line 8"/>
            <p:cNvSpPr>
              <a:spLocks noChangeShapeType="1"/>
            </p:cNvSpPr>
            <p:nvPr/>
          </p:nvSpPr>
          <p:spPr bwMode="auto">
            <a:xfrm>
              <a:off x="492" y="278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8" name="Line 9"/>
            <p:cNvSpPr>
              <a:spLocks noChangeShapeType="1"/>
            </p:cNvSpPr>
            <p:nvPr/>
          </p:nvSpPr>
          <p:spPr bwMode="auto">
            <a:xfrm>
              <a:off x="492" y="32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9" name="Line 10"/>
            <p:cNvSpPr>
              <a:spLocks noChangeShapeType="1"/>
            </p:cNvSpPr>
            <p:nvPr/>
          </p:nvSpPr>
          <p:spPr bwMode="auto">
            <a:xfrm>
              <a:off x="492" y="364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0" name="Text Box 11"/>
            <p:cNvSpPr txBox="1">
              <a:spLocks noChangeArrowheads="1"/>
            </p:cNvSpPr>
            <p:nvPr/>
          </p:nvSpPr>
          <p:spPr bwMode="auto">
            <a:xfrm>
              <a:off x="204" y="1233"/>
              <a:ext cx="336" cy="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6600CC"/>
                  </a:solidFill>
                  <a:ea typeface="宋体" charset="-122"/>
                </a:rPr>
                <a:t>0</a:t>
              </a:r>
            </a:p>
            <a:p>
              <a:pPr eaLnBrk="1" hangingPunct="1">
                <a:spcBef>
                  <a:spcPct val="50000"/>
                </a:spcBef>
              </a:pPr>
              <a:r>
                <a:rPr lang="en-US" altLang="zh-CN">
                  <a:solidFill>
                    <a:srgbClr val="6600CC"/>
                  </a:solidFill>
                  <a:ea typeface="宋体" charset="-122"/>
                </a:rPr>
                <a:t>1</a:t>
              </a:r>
            </a:p>
            <a:p>
              <a:pPr eaLnBrk="1" hangingPunct="1">
                <a:spcBef>
                  <a:spcPct val="50000"/>
                </a:spcBef>
              </a:pPr>
              <a:r>
                <a:rPr lang="en-US" altLang="zh-CN">
                  <a:solidFill>
                    <a:srgbClr val="6600CC"/>
                  </a:solidFill>
                  <a:ea typeface="宋体" charset="-122"/>
                </a:rPr>
                <a:t>2</a:t>
              </a:r>
            </a:p>
            <a:p>
              <a:pPr eaLnBrk="1" hangingPunct="1">
                <a:spcBef>
                  <a:spcPct val="50000"/>
                </a:spcBef>
              </a:pPr>
              <a:r>
                <a:rPr lang="en-US" altLang="zh-CN">
                  <a:solidFill>
                    <a:srgbClr val="6600CC"/>
                  </a:solidFill>
                  <a:ea typeface="宋体" charset="-122"/>
                </a:rPr>
                <a:t>3</a:t>
              </a:r>
            </a:p>
            <a:p>
              <a:pPr eaLnBrk="1" hangingPunct="1">
                <a:spcBef>
                  <a:spcPct val="50000"/>
                </a:spcBef>
              </a:pPr>
              <a:r>
                <a:rPr lang="en-US" altLang="zh-CN">
                  <a:solidFill>
                    <a:srgbClr val="6600CC"/>
                  </a:solidFill>
                  <a:ea typeface="宋体" charset="-122"/>
                </a:rPr>
                <a:t>4</a:t>
              </a:r>
            </a:p>
            <a:p>
              <a:pPr eaLnBrk="1" hangingPunct="1">
                <a:spcBef>
                  <a:spcPct val="50000"/>
                </a:spcBef>
              </a:pPr>
              <a:r>
                <a:rPr lang="en-US" altLang="zh-CN">
                  <a:solidFill>
                    <a:srgbClr val="6600CC"/>
                  </a:solidFill>
                  <a:ea typeface="宋体" charset="-122"/>
                </a:rPr>
                <a:t>5</a:t>
              </a:r>
            </a:p>
            <a:p>
              <a:pPr eaLnBrk="1" hangingPunct="1">
                <a:spcBef>
                  <a:spcPct val="50000"/>
                </a:spcBef>
              </a:pPr>
              <a:r>
                <a:rPr lang="en-US" altLang="zh-CN">
                  <a:solidFill>
                    <a:srgbClr val="6600CC"/>
                  </a:solidFill>
                  <a:ea typeface="宋体" charset="-122"/>
                </a:rPr>
                <a:t>6</a:t>
              </a:r>
              <a:endParaRPr lang="en-US" altLang="zh-CN">
                <a:ea typeface="宋体" charset="-122"/>
              </a:endParaRPr>
            </a:p>
          </p:txBody>
        </p:sp>
        <p:sp>
          <p:nvSpPr>
            <p:cNvPr id="132121" name="Text Box 49"/>
            <p:cNvSpPr txBox="1">
              <a:spLocks noChangeArrowheads="1"/>
            </p:cNvSpPr>
            <p:nvPr/>
          </p:nvSpPr>
          <p:spPr bwMode="auto">
            <a:xfrm>
              <a:off x="529" y="2409"/>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sym typeface="Symbol" pitchFamily="18" charset="2"/>
                </a:rPr>
                <a:t></a:t>
              </a:r>
              <a:endParaRPr lang="en-US" altLang="zh-CN" sz="2400">
                <a:ea typeface="宋体" charset="-122"/>
              </a:endParaRPr>
            </a:p>
          </p:txBody>
        </p:sp>
      </p:grpSp>
      <p:sp>
        <p:nvSpPr>
          <p:cNvPr id="396338" name="Rectangle 50"/>
          <p:cNvSpPr>
            <a:spLocks noChangeArrowheads="1"/>
          </p:cNvSpPr>
          <p:nvPr/>
        </p:nvSpPr>
        <p:spPr bwMode="auto">
          <a:xfrm>
            <a:off x="4571999" y="2428868"/>
            <a:ext cx="392909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a:r>
              <a:rPr lang="en-US" altLang="zh-CN" dirty="0">
                <a:solidFill>
                  <a:srgbClr val="006600"/>
                </a:solidFill>
              </a:rPr>
              <a:t>H(key)=key MOD 7</a:t>
            </a:r>
          </a:p>
          <a:p>
            <a:pPr algn="ctr"/>
            <a:r>
              <a:rPr kumimoji="0" lang="en-US" altLang="zh-CN" sz="2400" b="0" dirty="0">
                <a:solidFill>
                  <a:srgbClr val="A50021"/>
                </a:solidFill>
              </a:rPr>
              <a:t>  </a:t>
            </a:r>
            <a:endParaRPr lang="en-US" altLang="zh-CN" sz="2400" b="0" dirty="0">
              <a:solidFill>
                <a:srgbClr val="006600"/>
              </a:solidFill>
            </a:endParaRPr>
          </a:p>
        </p:txBody>
      </p:sp>
      <p:sp>
        <p:nvSpPr>
          <p:cNvPr id="396339" name="Text Box 51"/>
          <p:cNvSpPr txBox="1">
            <a:spLocks noChangeArrowheads="1"/>
          </p:cNvSpPr>
          <p:nvPr/>
        </p:nvSpPr>
        <p:spPr bwMode="auto">
          <a:xfrm>
            <a:off x="4143372" y="5857892"/>
            <a:ext cx="4435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solidFill>
                  <a:srgbClr val="A50021"/>
                </a:solidFill>
                <a:ea typeface="宋体" charset="-122"/>
              </a:rPr>
              <a:t>ASL</a:t>
            </a:r>
            <a:r>
              <a:rPr lang="en-US" altLang="zh-CN" dirty="0">
                <a:solidFill>
                  <a:srgbClr val="A50021"/>
                </a:solidFill>
                <a:ea typeface="宋体" charset="-122"/>
              </a:rPr>
              <a:t>=(6×1+2×2+3)/9=13/9</a:t>
            </a:r>
            <a:endParaRPr lang="en-US" altLang="zh-CN" dirty="0">
              <a:ea typeface="宋体" charset="-122"/>
            </a:endParaRPr>
          </a:p>
        </p:txBody>
      </p:sp>
      <p:graphicFrame>
        <p:nvGraphicFramePr>
          <p:cNvPr id="72" name="表格 71"/>
          <p:cNvGraphicFramePr>
            <a:graphicFrameLocks noGrp="1"/>
          </p:cNvGraphicFramePr>
          <p:nvPr>
            <p:extLst>
              <p:ext uri="{D42A27DB-BD31-4B8C-83A1-F6EECF244321}">
                <p14:modId xmlns:p14="http://schemas.microsoft.com/office/powerpoint/2010/main" val="2433209214"/>
              </p:ext>
            </p:extLst>
          </p:nvPr>
        </p:nvGraphicFramePr>
        <p:xfrm>
          <a:off x="2500298" y="3471365"/>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k</a:t>
                      </a:r>
                      <a:endParaRPr lang="zh-CN" altLang="en-US" sz="2800" b="1" dirty="0"/>
                    </a:p>
                  </a:txBody>
                  <a:tcPr/>
                </a:tc>
                <a:tc>
                  <a:txBody>
                    <a:bodyPr/>
                    <a:lstStyle/>
                    <a:p>
                      <a:pPr algn="ctr"/>
                      <a:r>
                        <a:rPr lang="en-US" altLang="zh-CN" sz="2800" b="1" dirty="0"/>
                        <a:t>19</a:t>
                      </a:r>
                      <a:endParaRPr lang="zh-CN" altLang="en-US" sz="2800" b="1" dirty="0"/>
                    </a:p>
                  </a:txBody>
                  <a:tcPr/>
                </a:tc>
                <a:tc>
                  <a:txBody>
                    <a:bodyPr/>
                    <a:lstStyle/>
                    <a:p>
                      <a:pPr algn="ctr"/>
                      <a:r>
                        <a:rPr lang="en-US" altLang="zh-CN" sz="2800" b="1" dirty="0"/>
                        <a:t>01</a:t>
                      </a:r>
                      <a:endParaRPr lang="zh-CN" altLang="en-US" sz="2800" b="1" dirty="0"/>
                    </a:p>
                  </a:txBody>
                  <a:tcPr/>
                </a:tc>
                <a:tc>
                  <a:txBody>
                    <a:bodyPr/>
                    <a:lstStyle/>
                    <a:p>
                      <a:pPr algn="ctr"/>
                      <a:r>
                        <a:rPr lang="en-US" altLang="zh-CN" sz="2800" b="1" dirty="0"/>
                        <a:t>23</a:t>
                      </a:r>
                      <a:endParaRPr lang="zh-CN" altLang="en-US" sz="2800" b="1" dirty="0"/>
                    </a:p>
                  </a:txBody>
                  <a:tcPr/>
                </a:tc>
                <a:tc>
                  <a:txBody>
                    <a:bodyPr/>
                    <a:lstStyle/>
                    <a:p>
                      <a:pPr algn="ctr"/>
                      <a:r>
                        <a:rPr lang="en-US" altLang="zh-CN" sz="2800" b="1" dirty="0"/>
                        <a:t>14</a:t>
                      </a:r>
                      <a:endParaRPr lang="zh-CN" altLang="en-US" sz="2800" b="1" dirty="0"/>
                    </a:p>
                  </a:txBody>
                  <a:tcPr/>
                </a:tc>
                <a:tc>
                  <a:txBody>
                    <a:bodyPr/>
                    <a:lstStyle/>
                    <a:p>
                      <a:pPr algn="ctr"/>
                      <a:r>
                        <a:rPr lang="en-US" altLang="zh-CN" sz="2800" b="1" dirty="0"/>
                        <a:t>55</a:t>
                      </a:r>
                      <a:endParaRPr lang="zh-CN" altLang="en-US" sz="2800" b="1" dirty="0"/>
                    </a:p>
                  </a:txBody>
                  <a:tcPr/>
                </a:tc>
                <a:tc>
                  <a:txBody>
                    <a:bodyPr/>
                    <a:lstStyle/>
                    <a:p>
                      <a:pPr algn="ctr"/>
                      <a:r>
                        <a:rPr lang="en-US" altLang="zh-CN" sz="2800" b="1" dirty="0"/>
                        <a:t>68</a:t>
                      </a:r>
                      <a:endParaRPr lang="zh-CN" altLang="en-US" sz="2800" b="1" dirty="0"/>
                    </a:p>
                  </a:txBody>
                  <a:tcPr/>
                </a:tc>
                <a:tc>
                  <a:txBody>
                    <a:bodyPr/>
                    <a:lstStyle/>
                    <a:p>
                      <a:pPr algn="ctr"/>
                      <a:r>
                        <a:rPr lang="en-US" altLang="zh-CN" sz="2800" b="1" dirty="0"/>
                        <a:t>11</a:t>
                      </a:r>
                      <a:endParaRPr lang="zh-CN" altLang="en-US" sz="2800" b="1" dirty="0"/>
                    </a:p>
                  </a:txBody>
                  <a:tcPr/>
                </a:tc>
                <a:tc>
                  <a:txBody>
                    <a:bodyPr/>
                    <a:lstStyle/>
                    <a:p>
                      <a:pPr algn="ctr"/>
                      <a:r>
                        <a:rPr lang="en-US" altLang="zh-CN" sz="2800" b="1" dirty="0"/>
                        <a:t>82</a:t>
                      </a:r>
                      <a:endParaRPr lang="zh-CN" altLang="en-US" sz="2800" b="1" dirty="0"/>
                    </a:p>
                  </a:txBody>
                  <a:tcPr/>
                </a:tc>
                <a:tc>
                  <a:txBody>
                    <a:bodyPr/>
                    <a:lstStyle/>
                    <a:p>
                      <a:pPr algn="ctr"/>
                      <a:r>
                        <a:rPr lang="en-US" altLang="zh-CN" sz="2800" b="1" dirty="0"/>
                        <a:t>36</a:t>
                      </a:r>
                      <a:endParaRPr lang="zh-CN" altLang="en-US" sz="2800" b="1" dirty="0"/>
                    </a:p>
                  </a:txBody>
                  <a:tcPr/>
                </a:tc>
                <a:extLst>
                  <a:ext uri="{0D108BD9-81ED-4DB2-BD59-A6C34878D82A}">
                    <a16:rowId xmlns:a16="http://schemas.microsoft.com/office/drawing/2014/main" val="10000"/>
                  </a:ext>
                </a:extLst>
              </a:tr>
            </a:tbl>
          </a:graphicData>
        </a:graphic>
      </p:graphicFrame>
      <p:graphicFrame>
        <p:nvGraphicFramePr>
          <p:cNvPr id="74" name="表格 73"/>
          <p:cNvGraphicFramePr>
            <a:graphicFrameLocks noGrp="1"/>
          </p:cNvGraphicFramePr>
          <p:nvPr>
            <p:extLst>
              <p:ext uri="{D42A27DB-BD31-4B8C-83A1-F6EECF244321}">
                <p14:modId xmlns:p14="http://schemas.microsoft.com/office/powerpoint/2010/main" val="1447867933"/>
              </p:ext>
            </p:extLst>
          </p:nvPr>
        </p:nvGraphicFramePr>
        <p:xfrm>
          <a:off x="2500298" y="4023489"/>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H</a:t>
                      </a:r>
                      <a:endParaRPr lang="zh-CN" altLang="en-US" sz="2800" b="1" dirty="0"/>
                    </a:p>
                  </a:txBody>
                  <a:tcPr>
                    <a:solidFill>
                      <a:schemeClr val="accent5"/>
                    </a:solidFill>
                  </a:tcPr>
                </a:tc>
                <a:tc>
                  <a:txBody>
                    <a:bodyPr/>
                    <a:lstStyle/>
                    <a:p>
                      <a:pPr algn="ctr"/>
                      <a:r>
                        <a:rPr lang="en-US" altLang="zh-CN" sz="2800" b="1" dirty="0"/>
                        <a:t>5</a:t>
                      </a:r>
                      <a:endParaRPr lang="zh-CN" altLang="en-US" sz="2800" b="1" dirty="0"/>
                    </a:p>
                  </a:txBody>
                  <a:tcPr>
                    <a:solidFill>
                      <a:schemeClr val="bg2"/>
                    </a:solidFill>
                  </a:tcPr>
                </a:tc>
                <a:tc>
                  <a:txBody>
                    <a:bodyPr/>
                    <a:lstStyle/>
                    <a:p>
                      <a:pPr algn="ctr"/>
                      <a:r>
                        <a:rPr lang="en-US" altLang="zh-CN" sz="2800" b="1" dirty="0"/>
                        <a:t>1</a:t>
                      </a:r>
                      <a:endParaRPr lang="zh-CN" altLang="en-US" sz="2800" b="1" dirty="0"/>
                    </a:p>
                  </a:txBody>
                  <a:tcPr>
                    <a:solidFill>
                      <a:srgbClr val="FFCCFF"/>
                    </a:solidFill>
                  </a:tcPr>
                </a:tc>
                <a:tc>
                  <a:txBody>
                    <a:bodyPr/>
                    <a:lstStyle/>
                    <a:p>
                      <a:pPr algn="ctr"/>
                      <a:r>
                        <a:rPr lang="en-US" altLang="zh-CN" sz="2800" b="1" dirty="0"/>
                        <a:t>2</a:t>
                      </a:r>
                      <a:endParaRPr lang="zh-CN" altLang="en-US" sz="2800" b="1" dirty="0"/>
                    </a:p>
                  </a:txBody>
                  <a:tcPr>
                    <a:solidFill>
                      <a:schemeClr val="accent5"/>
                    </a:solidFill>
                  </a:tcPr>
                </a:tc>
                <a:tc>
                  <a:txBody>
                    <a:bodyPr/>
                    <a:lstStyle/>
                    <a:p>
                      <a:pPr algn="ctr"/>
                      <a:r>
                        <a:rPr lang="en-US" altLang="zh-CN" sz="2800" b="1" dirty="0"/>
                        <a:t>0</a:t>
                      </a:r>
                      <a:endParaRPr lang="zh-CN" altLang="en-US" sz="2800" b="1" dirty="0"/>
                    </a:p>
                  </a:txBody>
                  <a:tcPr>
                    <a:solidFill>
                      <a:schemeClr val="accent5"/>
                    </a:solidFill>
                  </a:tcPr>
                </a:tc>
                <a:tc>
                  <a:txBody>
                    <a:bodyPr/>
                    <a:lstStyle/>
                    <a:p>
                      <a:pPr algn="ctr"/>
                      <a:r>
                        <a:rPr lang="en-US" altLang="zh-CN" sz="2800" b="1" dirty="0"/>
                        <a:t>6</a:t>
                      </a:r>
                      <a:endParaRPr lang="zh-CN" altLang="en-US" sz="2800" b="1" dirty="0"/>
                    </a:p>
                  </a:txBody>
                  <a:tcPr>
                    <a:solidFill>
                      <a:schemeClr val="accent5"/>
                    </a:solidFill>
                  </a:tcPr>
                </a:tc>
                <a:tc>
                  <a:txBody>
                    <a:bodyPr/>
                    <a:lstStyle/>
                    <a:p>
                      <a:pPr algn="ctr"/>
                      <a:r>
                        <a:rPr lang="en-US" altLang="zh-CN" sz="2800" b="1" dirty="0"/>
                        <a:t>5</a:t>
                      </a:r>
                      <a:endParaRPr lang="zh-CN" altLang="en-US" sz="2800" b="1" dirty="0"/>
                    </a:p>
                  </a:txBody>
                  <a:tcPr>
                    <a:solidFill>
                      <a:schemeClr val="bg2"/>
                    </a:solidFill>
                  </a:tcPr>
                </a:tc>
                <a:tc>
                  <a:txBody>
                    <a:bodyPr/>
                    <a:lstStyle/>
                    <a:p>
                      <a:pPr algn="ctr"/>
                      <a:r>
                        <a:rPr lang="en-US" altLang="zh-CN" sz="2800" b="1" dirty="0"/>
                        <a:t>4</a:t>
                      </a:r>
                      <a:endParaRPr lang="zh-CN" altLang="en-US" sz="2800" b="1" dirty="0"/>
                    </a:p>
                  </a:txBody>
                  <a:tcPr>
                    <a:solidFill>
                      <a:schemeClr val="accent5"/>
                    </a:solidFill>
                  </a:tcPr>
                </a:tc>
                <a:tc>
                  <a:txBody>
                    <a:bodyPr/>
                    <a:lstStyle/>
                    <a:p>
                      <a:pPr algn="ctr"/>
                      <a:r>
                        <a:rPr lang="en-US" altLang="zh-CN" sz="2800" b="1" dirty="0"/>
                        <a:t>5</a:t>
                      </a:r>
                      <a:endParaRPr lang="zh-CN" altLang="en-US" sz="2800" b="1" dirty="0"/>
                    </a:p>
                  </a:txBody>
                  <a:tcPr>
                    <a:solidFill>
                      <a:schemeClr val="bg2"/>
                    </a:solidFill>
                  </a:tcPr>
                </a:tc>
                <a:tc>
                  <a:txBody>
                    <a:bodyPr/>
                    <a:lstStyle/>
                    <a:p>
                      <a:pPr algn="ctr"/>
                      <a:r>
                        <a:rPr lang="en-US" altLang="zh-CN" sz="2800" b="1" dirty="0"/>
                        <a:t>1</a:t>
                      </a:r>
                      <a:endParaRPr lang="zh-CN" altLang="en-US" sz="2800" b="1" dirty="0"/>
                    </a:p>
                  </a:txBody>
                  <a:tcPr>
                    <a:solidFill>
                      <a:srgbClr val="FFCCFF"/>
                    </a:solidFill>
                  </a:tcPr>
                </a:tc>
                <a:extLst>
                  <a:ext uri="{0D108BD9-81ED-4DB2-BD59-A6C34878D82A}">
                    <a16:rowId xmlns:a16="http://schemas.microsoft.com/office/drawing/2014/main" val="10000"/>
                  </a:ext>
                </a:extLst>
              </a:tr>
            </a:tbl>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6338"/>
                                        </p:tgtEl>
                                        <p:attrNameLst>
                                          <p:attrName>style.visibility</p:attrName>
                                        </p:attrNameLst>
                                      </p:cBhvr>
                                      <p:to>
                                        <p:strVal val="visible"/>
                                      </p:to>
                                    </p:set>
                                    <p:anim calcmode="lin" valueType="num">
                                      <p:cBhvr additive="base">
                                        <p:cTn id="7" dur="500" fill="hold"/>
                                        <p:tgtEl>
                                          <p:spTgt spid="396338"/>
                                        </p:tgtEl>
                                        <p:attrNameLst>
                                          <p:attrName>ppt_x</p:attrName>
                                        </p:attrNameLst>
                                      </p:cBhvr>
                                      <p:tavLst>
                                        <p:tav tm="0">
                                          <p:val>
                                            <p:strVal val="#ppt_x"/>
                                          </p:val>
                                        </p:tav>
                                        <p:tav tm="100000">
                                          <p:val>
                                            <p:strVal val="#ppt_x"/>
                                          </p:val>
                                        </p:tav>
                                      </p:tavLst>
                                    </p:anim>
                                    <p:anim calcmode="lin" valueType="num">
                                      <p:cBhvr additive="base">
                                        <p:cTn id="8" dur="500" fill="hold"/>
                                        <p:tgtEl>
                                          <p:spTgt spid="3963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ntr" presetSubtype="37" fill="hold" grpId="0" nodeType="clickEffect">
                                  <p:stCondLst>
                                    <p:cond delay="0"/>
                                  </p:stCondLst>
                                  <p:childTnLst>
                                    <p:set>
                                      <p:cBhvr>
                                        <p:cTn id="74" dur="1" fill="hold">
                                          <p:stCondLst>
                                            <p:cond delay="0"/>
                                          </p:stCondLst>
                                        </p:cTn>
                                        <p:tgtEl>
                                          <p:spTgt spid="396339"/>
                                        </p:tgtEl>
                                        <p:attrNameLst>
                                          <p:attrName>style.visibility</p:attrName>
                                        </p:attrNameLst>
                                      </p:cBhvr>
                                      <p:to>
                                        <p:strVal val="visible"/>
                                      </p:to>
                                    </p:set>
                                    <p:animEffect transition="in" filter="barn(outVertical)">
                                      <p:cBhvr>
                                        <p:cTn id="75" dur="500"/>
                                        <p:tgtEl>
                                          <p:spTgt spid="39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animBg="1" autoUpdateAnimBg="0"/>
      <p:bldP spid="10" grpId="0" animBg="1" autoUpdateAnimBg="0"/>
      <p:bldP spid="12" grpId="0" animBg="1" autoUpdateAnimBg="0"/>
      <p:bldP spid="18" grpId="0" animBg="1" autoUpdateAnimBg="0"/>
      <p:bldP spid="396338" grpId="0" autoUpdateAnimBg="0"/>
      <p:bldP spid="396339"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hangingPunct="1">
              <a:defRPr/>
            </a:pPr>
            <a:r>
              <a:rPr lang="en-US" altLang="zh-CN" dirty="0"/>
              <a:t>3</a:t>
            </a:r>
            <a:r>
              <a:rPr lang="zh-CN" altLang="en-US" dirty="0"/>
              <a:t>） 链地址法</a:t>
            </a:r>
          </a:p>
        </p:txBody>
      </p:sp>
      <p:sp>
        <p:nvSpPr>
          <p:cNvPr id="132100" name="Rectangle 3"/>
          <p:cNvSpPr>
            <a:spLocks noGrp="1" noChangeArrowheads="1"/>
          </p:cNvSpPr>
          <p:nvPr>
            <p:ph idx="1"/>
          </p:nvPr>
        </p:nvSpPr>
        <p:spPr>
          <a:xfrm>
            <a:off x="3668688" y="1248411"/>
            <a:ext cx="5764206" cy="595296"/>
          </a:xfrm>
        </p:spPr>
        <p:txBody>
          <a:bodyPr/>
          <a:lstStyle/>
          <a:p>
            <a:pPr eaLnBrk="1" hangingPunct="1"/>
            <a:r>
              <a:rPr lang="zh-CN" altLang="en-US" dirty="0"/>
              <a:t>将所有散列地址相同的记录都链接在同一链表中。       </a:t>
            </a:r>
          </a:p>
          <a:p>
            <a:pPr eaLnBrk="1" hangingPunct="1"/>
            <a:endParaRPr lang="en-US" altLang="zh-CN" dirty="0"/>
          </a:p>
        </p:txBody>
      </p:sp>
      <p:sp>
        <p:nvSpPr>
          <p:cNvPr id="73" name="灯片编号占位符 5"/>
          <p:cNvSpPr>
            <a:spLocks noGrp="1"/>
          </p:cNvSpPr>
          <p:nvPr>
            <p:ph type="sldNum" sz="quarter" idx="11"/>
          </p:nvPr>
        </p:nvSpPr>
        <p:spPr/>
        <p:txBody>
          <a:bodyPr/>
          <a:lstStyle/>
          <a:p>
            <a:pPr>
              <a:defRPr/>
            </a:pPr>
            <a:fld id="{4E075E7F-BAB2-4600-BB96-EDF2CFCC6E0D}" type="slidenum">
              <a:rPr lang="en-US" altLang="zh-CN"/>
              <a:pPr>
                <a:defRPr/>
              </a:pPr>
              <a:t>174</a:t>
            </a:fld>
            <a:endParaRPr lang="en-US" altLang="zh-CN"/>
          </a:p>
        </p:txBody>
      </p:sp>
      <p:grpSp>
        <p:nvGrpSpPr>
          <p:cNvPr id="2" name="Group 69"/>
          <p:cNvGrpSpPr>
            <a:grpSpLocks/>
          </p:cNvGrpSpPr>
          <p:nvPr/>
        </p:nvGrpSpPr>
        <p:grpSpPr bwMode="auto">
          <a:xfrm>
            <a:off x="685485" y="1749220"/>
            <a:ext cx="1600200" cy="457200"/>
            <a:chOff x="684" y="1662"/>
            <a:chExt cx="1008" cy="288"/>
          </a:xfrm>
        </p:grpSpPr>
        <p:grpSp>
          <p:nvGrpSpPr>
            <p:cNvPr id="132164" name="Group 55"/>
            <p:cNvGrpSpPr>
              <a:grpSpLocks/>
            </p:cNvGrpSpPr>
            <p:nvPr/>
          </p:nvGrpSpPr>
          <p:grpSpPr bwMode="auto">
            <a:xfrm>
              <a:off x="1164" y="1662"/>
              <a:ext cx="528" cy="288"/>
              <a:chOff x="1164" y="1662"/>
              <a:chExt cx="528" cy="288"/>
            </a:xfrm>
          </p:grpSpPr>
          <p:sp>
            <p:nvSpPr>
              <p:cNvPr id="132166" name="Rectangle 14"/>
              <p:cNvSpPr>
                <a:spLocks noChangeArrowheads="1"/>
              </p:cNvSpPr>
              <p:nvPr/>
            </p:nvSpPr>
            <p:spPr bwMode="auto">
              <a:xfrm>
                <a:off x="1164" y="166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dirty="0">
                    <a:ea typeface="宋体" charset="-122"/>
                  </a:rPr>
                  <a:t>01</a:t>
                </a:r>
              </a:p>
            </p:txBody>
          </p:sp>
          <p:sp>
            <p:nvSpPr>
              <p:cNvPr id="132167" name="Line 15"/>
              <p:cNvSpPr>
                <a:spLocks noChangeShapeType="1"/>
              </p:cNvSpPr>
              <p:nvPr/>
            </p:nvSpPr>
            <p:spPr bwMode="auto">
              <a:xfrm>
                <a:off x="1500" y="166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65" name="Line 31"/>
            <p:cNvSpPr>
              <a:spLocks noChangeShapeType="1"/>
            </p:cNvSpPr>
            <p:nvPr/>
          </p:nvSpPr>
          <p:spPr bwMode="auto">
            <a:xfrm>
              <a:off x="684" y="1824"/>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63"/>
          <p:cNvGrpSpPr>
            <a:grpSpLocks/>
          </p:cNvGrpSpPr>
          <p:nvPr/>
        </p:nvGrpSpPr>
        <p:grpSpPr bwMode="auto">
          <a:xfrm>
            <a:off x="691952" y="4872212"/>
            <a:ext cx="1600200" cy="457200"/>
            <a:chOff x="684" y="3312"/>
            <a:chExt cx="1008" cy="288"/>
          </a:xfrm>
        </p:grpSpPr>
        <p:grpSp>
          <p:nvGrpSpPr>
            <p:cNvPr id="132160" name="Group 52"/>
            <p:cNvGrpSpPr>
              <a:grpSpLocks/>
            </p:cNvGrpSpPr>
            <p:nvPr/>
          </p:nvGrpSpPr>
          <p:grpSpPr bwMode="auto">
            <a:xfrm>
              <a:off x="1164" y="3312"/>
              <a:ext cx="528" cy="288"/>
              <a:chOff x="1164" y="3312"/>
              <a:chExt cx="528" cy="288"/>
            </a:xfrm>
          </p:grpSpPr>
          <p:sp>
            <p:nvSpPr>
              <p:cNvPr id="132162" name="Rectangle 22"/>
              <p:cNvSpPr>
                <a:spLocks noChangeArrowheads="1"/>
              </p:cNvSpPr>
              <p:nvPr/>
            </p:nvSpPr>
            <p:spPr bwMode="auto">
              <a:xfrm>
                <a:off x="1164" y="331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19</a:t>
                </a:r>
              </a:p>
            </p:txBody>
          </p:sp>
          <p:sp>
            <p:nvSpPr>
              <p:cNvPr id="132163" name="Line 23"/>
              <p:cNvSpPr>
                <a:spLocks noChangeShapeType="1"/>
              </p:cNvSpPr>
              <p:nvPr/>
            </p:nvSpPr>
            <p:spPr bwMode="auto">
              <a:xfrm>
                <a:off x="150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61" name="Line 34"/>
            <p:cNvSpPr>
              <a:spLocks noChangeShapeType="1"/>
            </p:cNvSpPr>
            <p:nvPr/>
          </p:nvSpPr>
          <p:spPr bwMode="auto">
            <a:xfrm>
              <a:off x="684" y="3456"/>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64"/>
          <p:cNvGrpSpPr>
            <a:grpSpLocks/>
          </p:cNvGrpSpPr>
          <p:nvPr/>
        </p:nvGrpSpPr>
        <p:grpSpPr bwMode="auto">
          <a:xfrm>
            <a:off x="683753" y="2251008"/>
            <a:ext cx="1601932" cy="484188"/>
            <a:chOff x="1542" y="3312"/>
            <a:chExt cx="1110" cy="305"/>
          </a:xfrm>
        </p:grpSpPr>
        <p:sp>
          <p:nvSpPr>
            <p:cNvPr id="132155" name="Line 37"/>
            <p:cNvSpPr>
              <a:spLocks noChangeShapeType="1"/>
            </p:cNvSpPr>
            <p:nvPr/>
          </p:nvSpPr>
          <p:spPr bwMode="auto">
            <a:xfrm>
              <a:off x="1542" y="3456"/>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56" name="Group 53"/>
            <p:cNvGrpSpPr>
              <a:grpSpLocks/>
            </p:cNvGrpSpPr>
            <p:nvPr/>
          </p:nvGrpSpPr>
          <p:grpSpPr bwMode="auto">
            <a:xfrm>
              <a:off x="2078" y="3312"/>
              <a:ext cx="574" cy="305"/>
              <a:chOff x="2078" y="3312"/>
              <a:chExt cx="574" cy="305"/>
            </a:xfrm>
          </p:grpSpPr>
          <p:sp>
            <p:nvSpPr>
              <p:cNvPr id="132157" name="Rectangle 24"/>
              <p:cNvSpPr>
                <a:spLocks noChangeArrowheads="1"/>
              </p:cNvSpPr>
              <p:nvPr/>
            </p:nvSpPr>
            <p:spPr bwMode="auto">
              <a:xfrm>
                <a:off x="2078" y="3312"/>
                <a:ext cx="57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58" name="Line 25"/>
              <p:cNvSpPr>
                <a:spLocks noChangeShapeType="1"/>
              </p:cNvSpPr>
              <p:nvPr/>
            </p:nvSpPr>
            <p:spPr bwMode="auto">
              <a:xfrm>
                <a:off x="244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9" name="Text Box 41"/>
              <p:cNvSpPr txBox="1">
                <a:spLocks noChangeArrowheads="1"/>
              </p:cNvSpPr>
              <p:nvPr/>
            </p:nvSpPr>
            <p:spPr bwMode="auto">
              <a:xfrm>
                <a:off x="2092" y="332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dirty="0">
                    <a:ea typeface="宋体" charset="-122"/>
                  </a:rPr>
                  <a:t>68</a:t>
                </a:r>
              </a:p>
            </p:txBody>
          </p:sp>
        </p:grpSp>
      </p:grpSp>
      <p:grpSp>
        <p:nvGrpSpPr>
          <p:cNvPr id="8" name="Group 62"/>
          <p:cNvGrpSpPr>
            <a:grpSpLocks/>
          </p:cNvGrpSpPr>
          <p:nvPr/>
        </p:nvGrpSpPr>
        <p:grpSpPr bwMode="auto">
          <a:xfrm>
            <a:off x="691952" y="2683888"/>
            <a:ext cx="1600200" cy="533400"/>
            <a:chOff x="684" y="1200"/>
            <a:chExt cx="1008" cy="336"/>
          </a:xfrm>
        </p:grpSpPr>
        <p:sp>
          <p:nvSpPr>
            <p:cNvPr id="132150" name="Line 30"/>
            <p:cNvSpPr>
              <a:spLocks noChangeShapeType="1"/>
            </p:cNvSpPr>
            <p:nvPr/>
          </p:nvSpPr>
          <p:spPr bwMode="auto">
            <a:xfrm>
              <a:off x="684" y="1440"/>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51" name="Group 54"/>
            <p:cNvGrpSpPr>
              <a:grpSpLocks/>
            </p:cNvGrpSpPr>
            <p:nvPr/>
          </p:nvGrpSpPr>
          <p:grpSpPr bwMode="auto">
            <a:xfrm>
              <a:off x="1164" y="1200"/>
              <a:ext cx="528" cy="336"/>
              <a:chOff x="1164" y="1200"/>
              <a:chExt cx="528" cy="336"/>
            </a:xfrm>
          </p:grpSpPr>
          <p:sp>
            <p:nvSpPr>
              <p:cNvPr id="132152" name="Rectangle 12"/>
              <p:cNvSpPr>
                <a:spLocks noChangeArrowheads="1"/>
              </p:cNvSpPr>
              <p:nvPr/>
            </p:nvSpPr>
            <p:spPr bwMode="auto">
              <a:xfrm>
                <a:off x="1164" y="1248"/>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14</a:t>
                </a:r>
              </a:p>
            </p:txBody>
          </p:sp>
          <p:sp>
            <p:nvSpPr>
              <p:cNvPr id="132153" name="Line 13"/>
              <p:cNvSpPr>
                <a:spLocks noChangeShapeType="1"/>
              </p:cNvSpPr>
              <p:nvPr/>
            </p:nvSpPr>
            <p:spPr bwMode="auto">
              <a:xfrm>
                <a:off x="1500" y="12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4" name="Text Box 43"/>
              <p:cNvSpPr txBox="1">
                <a:spLocks noChangeArrowheads="1"/>
              </p:cNvSpPr>
              <p:nvPr/>
            </p:nvSpPr>
            <p:spPr bwMode="auto">
              <a:xfrm>
                <a:off x="1489" y="1200"/>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endParaRPr lang="en-US" altLang="zh-CN" sz="2400" dirty="0">
                  <a:ea typeface="宋体" charset="-122"/>
                </a:endParaRPr>
              </a:p>
            </p:txBody>
          </p:sp>
        </p:grpSp>
      </p:grpSp>
      <p:grpSp>
        <p:nvGrpSpPr>
          <p:cNvPr id="10" name="Group 70"/>
          <p:cNvGrpSpPr>
            <a:grpSpLocks/>
          </p:cNvGrpSpPr>
          <p:nvPr/>
        </p:nvGrpSpPr>
        <p:grpSpPr bwMode="auto">
          <a:xfrm>
            <a:off x="2051720" y="2675868"/>
            <a:ext cx="1752600" cy="519112"/>
            <a:chOff x="1596" y="1641"/>
            <a:chExt cx="1104" cy="327"/>
          </a:xfrm>
        </p:grpSpPr>
        <p:sp>
          <p:nvSpPr>
            <p:cNvPr id="132145" name="Line 36"/>
            <p:cNvSpPr>
              <a:spLocks noChangeShapeType="1"/>
            </p:cNvSpPr>
            <p:nvPr/>
          </p:nvSpPr>
          <p:spPr bwMode="auto">
            <a:xfrm>
              <a:off x="1596" y="1824"/>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46" name="Group 56"/>
            <p:cNvGrpSpPr>
              <a:grpSpLocks/>
            </p:cNvGrpSpPr>
            <p:nvPr/>
          </p:nvGrpSpPr>
          <p:grpSpPr bwMode="auto">
            <a:xfrm>
              <a:off x="2124" y="1641"/>
              <a:ext cx="576" cy="327"/>
              <a:chOff x="2124" y="1641"/>
              <a:chExt cx="576" cy="327"/>
            </a:xfrm>
          </p:grpSpPr>
          <p:sp>
            <p:nvSpPr>
              <p:cNvPr id="132147" name="Rectangle 16"/>
              <p:cNvSpPr>
                <a:spLocks noChangeArrowheads="1"/>
              </p:cNvSpPr>
              <p:nvPr/>
            </p:nvSpPr>
            <p:spPr bwMode="auto">
              <a:xfrm>
                <a:off x="2124" y="1680"/>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36</a:t>
                </a:r>
              </a:p>
            </p:txBody>
          </p:sp>
          <p:sp>
            <p:nvSpPr>
              <p:cNvPr id="132148" name="Line 17"/>
              <p:cNvSpPr>
                <a:spLocks noChangeShapeType="1"/>
              </p:cNvSpPr>
              <p:nvPr/>
            </p:nvSpPr>
            <p:spPr bwMode="auto">
              <a:xfrm>
                <a:off x="2460" y="16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9" name="Text Box 44"/>
              <p:cNvSpPr txBox="1">
                <a:spLocks noChangeArrowheads="1"/>
              </p:cNvSpPr>
              <p:nvPr/>
            </p:nvSpPr>
            <p:spPr bwMode="auto">
              <a:xfrm>
                <a:off x="2449" y="1641"/>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grpSp>
      </p:grpSp>
      <p:grpSp>
        <p:nvGrpSpPr>
          <p:cNvPr id="12" name="Group 68"/>
          <p:cNvGrpSpPr>
            <a:grpSpLocks/>
          </p:cNvGrpSpPr>
          <p:nvPr/>
        </p:nvGrpSpPr>
        <p:grpSpPr bwMode="auto">
          <a:xfrm>
            <a:off x="2127920" y="1718725"/>
            <a:ext cx="1676400" cy="560387"/>
            <a:chOff x="684" y="2025"/>
            <a:chExt cx="1056" cy="353"/>
          </a:xfrm>
        </p:grpSpPr>
        <p:sp>
          <p:nvSpPr>
            <p:cNvPr id="132139" name="Line 32"/>
            <p:cNvSpPr>
              <a:spLocks noChangeShapeType="1"/>
            </p:cNvSpPr>
            <p:nvPr/>
          </p:nvSpPr>
          <p:spPr bwMode="auto">
            <a:xfrm>
              <a:off x="684" y="2208"/>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40" name="Group 57"/>
            <p:cNvGrpSpPr>
              <a:grpSpLocks/>
            </p:cNvGrpSpPr>
            <p:nvPr/>
          </p:nvGrpSpPr>
          <p:grpSpPr bwMode="auto">
            <a:xfrm>
              <a:off x="1164" y="2025"/>
              <a:ext cx="576" cy="353"/>
              <a:chOff x="1164" y="2025"/>
              <a:chExt cx="576" cy="353"/>
            </a:xfrm>
          </p:grpSpPr>
          <p:sp>
            <p:nvSpPr>
              <p:cNvPr id="132141" name="Rectangle 18"/>
              <p:cNvSpPr>
                <a:spLocks noChangeArrowheads="1"/>
              </p:cNvSpPr>
              <p:nvPr/>
            </p:nvSpPr>
            <p:spPr bwMode="auto">
              <a:xfrm>
                <a:off x="1164" y="2064"/>
                <a:ext cx="528" cy="288"/>
              </a:xfrm>
              <a:prstGeom prst="rect">
                <a:avLst/>
              </a:prstGeom>
              <a:solidFill>
                <a:srgbClr val="FFFFFF"/>
              </a:solidFill>
              <a:ln w="9525">
                <a:solidFill>
                  <a:schemeClr val="tx1"/>
                </a:solidFill>
                <a:miter lim="800000"/>
                <a:headEnd/>
                <a:tailEnd/>
              </a:ln>
            </p:spPr>
            <p:txBody>
              <a:bodyPr wrap="none" anchor="ctr"/>
              <a:lstStyle/>
              <a:p>
                <a:endParaRPr lang="zh-CN" altLang="en-US"/>
              </a:p>
            </p:txBody>
          </p:sp>
          <p:sp>
            <p:nvSpPr>
              <p:cNvPr id="132142" name="Line 19"/>
              <p:cNvSpPr>
                <a:spLocks noChangeShapeType="1"/>
              </p:cNvSpPr>
              <p:nvPr/>
            </p:nvSpPr>
            <p:spPr bwMode="auto">
              <a:xfrm>
                <a:off x="1500" y="206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3" name="Text Box 39"/>
              <p:cNvSpPr txBox="1">
                <a:spLocks noChangeArrowheads="1"/>
              </p:cNvSpPr>
              <p:nvPr/>
            </p:nvSpPr>
            <p:spPr bwMode="auto">
              <a:xfrm>
                <a:off x="1192" y="209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dirty="0">
                    <a:ea typeface="宋体" charset="-122"/>
                  </a:rPr>
                  <a:t>23</a:t>
                </a:r>
              </a:p>
            </p:txBody>
          </p:sp>
          <p:sp>
            <p:nvSpPr>
              <p:cNvPr id="132144" name="Text Box 45"/>
              <p:cNvSpPr txBox="1">
                <a:spLocks noChangeArrowheads="1"/>
              </p:cNvSpPr>
              <p:nvPr/>
            </p:nvSpPr>
            <p:spPr bwMode="auto">
              <a:xfrm>
                <a:off x="1489" y="2025"/>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grpSp>
      </p:grpSp>
      <p:grpSp>
        <p:nvGrpSpPr>
          <p:cNvPr id="14" name="Group 67"/>
          <p:cNvGrpSpPr>
            <a:grpSpLocks/>
          </p:cNvGrpSpPr>
          <p:nvPr/>
        </p:nvGrpSpPr>
        <p:grpSpPr bwMode="auto">
          <a:xfrm>
            <a:off x="2127920" y="1124744"/>
            <a:ext cx="1676400" cy="519112"/>
            <a:chOff x="684" y="2793"/>
            <a:chExt cx="1056" cy="327"/>
          </a:xfrm>
        </p:grpSpPr>
        <p:sp>
          <p:nvSpPr>
            <p:cNvPr id="132133" name="Line 33"/>
            <p:cNvSpPr>
              <a:spLocks noChangeShapeType="1"/>
            </p:cNvSpPr>
            <p:nvPr/>
          </p:nvSpPr>
          <p:spPr bwMode="auto">
            <a:xfrm>
              <a:off x="684" y="2976"/>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34" name="Group 58"/>
            <p:cNvGrpSpPr>
              <a:grpSpLocks/>
            </p:cNvGrpSpPr>
            <p:nvPr/>
          </p:nvGrpSpPr>
          <p:grpSpPr bwMode="auto">
            <a:xfrm>
              <a:off x="1164" y="2793"/>
              <a:ext cx="576" cy="327"/>
              <a:chOff x="1164" y="2793"/>
              <a:chExt cx="576" cy="327"/>
            </a:xfrm>
          </p:grpSpPr>
          <p:sp>
            <p:nvSpPr>
              <p:cNvPr id="132135" name="Rectangle 20"/>
              <p:cNvSpPr>
                <a:spLocks noChangeArrowheads="1"/>
              </p:cNvSpPr>
              <p:nvPr/>
            </p:nvSpPr>
            <p:spPr bwMode="auto">
              <a:xfrm>
                <a:off x="1164" y="2832"/>
                <a:ext cx="528" cy="288"/>
              </a:xfrm>
              <a:prstGeom prst="rect">
                <a:avLst/>
              </a:prstGeom>
              <a:solidFill>
                <a:srgbClr val="FFFFFF"/>
              </a:solidFill>
              <a:ln w="9525">
                <a:solidFill>
                  <a:schemeClr val="tx1"/>
                </a:solidFill>
                <a:miter lim="800000"/>
                <a:headEnd/>
                <a:tailEnd/>
              </a:ln>
            </p:spPr>
            <p:txBody>
              <a:bodyPr wrap="none" anchor="ctr"/>
              <a:lstStyle/>
              <a:p>
                <a:endParaRPr lang="zh-CN" altLang="en-US"/>
              </a:p>
            </p:txBody>
          </p:sp>
          <p:sp>
            <p:nvSpPr>
              <p:cNvPr id="132136" name="Line 21"/>
              <p:cNvSpPr>
                <a:spLocks noChangeShapeType="1"/>
              </p:cNvSpPr>
              <p:nvPr/>
            </p:nvSpPr>
            <p:spPr bwMode="auto">
              <a:xfrm>
                <a:off x="1500" y="283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7" name="Text Box 40"/>
              <p:cNvSpPr txBox="1">
                <a:spLocks noChangeArrowheads="1"/>
              </p:cNvSpPr>
              <p:nvPr/>
            </p:nvSpPr>
            <p:spPr bwMode="auto">
              <a:xfrm>
                <a:off x="1192" y="283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a:ea typeface="宋体" charset="-122"/>
                  </a:rPr>
                  <a:t>11</a:t>
                </a:r>
              </a:p>
            </p:txBody>
          </p:sp>
          <p:sp>
            <p:nvSpPr>
              <p:cNvPr id="132138" name="Text Box 46"/>
              <p:cNvSpPr txBox="1">
                <a:spLocks noChangeArrowheads="1"/>
              </p:cNvSpPr>
              <p:nvPr/>
            </p:nvSpPr>
            <p:spPr bwMode="auto">
              <a:xfrm>
                <a:off x="1489" y="2793"/>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grpSp>
      </p:grpSp>
      <p:grpSp>
        <p:nvGrpSpPr>
          <p:cNvPr id="16" name="Group 65"/>
          <p:cNvGrpSpPr>
            <a:grpSpLocks/>
          </p:cNvGrpSpPr>
          <p:nvPr/>
        </p:nvGrpSpPr>
        <p:grpSpPr bwMode="auto">
          <a:xfrm>
            <a:off x="539552" y="3795307"/>
            <a:ext cx="1752600" cy="533400"/>
            <a:chOff x="2556" y="3264"/>
            <a:chExt cx="1104" cy="336"/>
          </a:xfrm>
        </p:grpSpPr>
        <p:grpSp>
          <p:nvGrpSpPr>
            <p:cNvPr id="132128" name="Group 59"/>
            <p:cNvGrpSpPr>
              <a:grpSpLocks/>
            </p:cNvGrpSpPr>
            <p:nvPr/>
          </p:nvGrpSpPr>
          <p:grpSpPr bwMode="auto">
            <a:xfrm>
              <a:off x="3084" y="3312"/>
              <a:ext cx="528" cy="288"/>
              <a:chOff x="3084" y="3312"/>
              <a:chExt cx="528" cy="288"/>
            </a:xfrm>
          </p:grpSpPr>
          <p:sp>
            <p:nvSpPr>
              <p:cNvPr id="132131" name="Rectangle 26"/>
              <p:cNvSpPr>
                <a:spLocks noChangeArrowheads="1"/>
              </p:cNvSpPr>
              <p:nvPr/>
            </p:nvSpPr>
            <p:spPr bwMode="auto">
              <a:xfrm>
                <a:off x="3084" y="3312"/>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ltLang="zh-CN" sz="2400">
                    <a:ea typeface="宋体" charset="-122"/>
                  </a:rPr>
                  <a:t>82</a:t>
                </a:r>
              </a:p>
            </p:txBody>
          </p:sp>
          <p:sp>
            <p:nvSpPr>
              <p:cNvPr id="132132" name="Line 27"/>
              <p:cNvSpPr>
                <a:spLocks noChangeShapeType="1"/>
              </p:cNvSpPr>
              <p:nvPr/>
            </p:nvSpPr>
            <p:spPr bwMode="auto">
              <a:xfrm>
                <a:off x="3420" y="33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29" name="Line 38"/>
            <p:cNvSpPr>
              <a:spLocks noChangeShapeType="1"/>
            </p:cNvSpPr>
            <p:nvPr/>
          </p:nvSpPr>
          <p:spPr bwMode="auto">
            <a:xfrm>
              <a:off x="2556" y="3456"/>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30" name="Text Box 47"/>
            <p:cNvSpPr txBox="1">
              <a:spLocks noChangeArrowheads="1"/>
            </p:cNvSpPr>
            <p:nvPr/>
          </p:nvSpPr>
          <p:spPr bwMode="auto">
            <a:xfrm>
              <a:off x="3409" y="3264"/>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grpSp>
      <p:grpSp>
        <p:nvGrpSpPr>
          <p:cNvPr id="18" name="Group 66"/>
          <p:cNvGrpSpPr>
            <a:grpSpLocks/>
          </p:cNvGrpSpPr>
          <p:nvPr/>
        </p:nvGrpSpPr>
        <p:grpSpPr bwMode="auto">
          <a:xfrm>
            <a:off x="685485" y="1124042"/>
            <a:ext cx="1600200" cy="530225"/>
            <a:chOff x="684" y="3633"/>
            <a:chExt cx="1008" cy="334"/>
          </a:xfrm>
        </p:grpSpPr>
        <p:sp>
          <p:nvSpPr>
            <p:cNvPr id="132122" name="Line 35"/>
            <p:cNvSpPr>
              <a:spLocks noChangeShapeType="1"/>
            </p:cNvSpPr>
            <p:nvPr/>
          </p:nvSpPr>
          <p:spPr bwMode="auto">
            <a:xfrm>
              <a:off x="684" y="3840"/>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23" name="Group 60"/>
            <p:cNvGrpSpPr>
              <a:grpSpLocks/>
            </p:cNvGrpSpPr>
            <p:nvPr/>
          </p:nvGrpSpPr>
          <p:grpSpPr bwMode="auto">
            <a:xfrm>
              <a:off x="1164" y="3633"/>
              <a:ext cx="528" cy="334"/>
              <a:chOff x="1164" y="3633"/>
              <a:chExt cx="528" cy="334"/>
            </a:xfrm>
          </p:grpSpPr>
          <p:sp>
            <p:nvSpPr>
              <p:cNvPr id="132124" name="Rectangle 28"/>
              <p:cNvSpPr>
                <a:spLocks noChangeArrowheads="1"/>
              </p:cNvSpPr>
              <p:nvPr/>
            </p:nvSpPr>
            <p:spPr bwMode="auto">
              <a:xfrm>
                <a:off x="1164" y="3679"/>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25" name="Line 29"/>
              <p:cNvSpPr>
                <a:spLocks noChangeShapeType="1"/>
              </p:cNvSpPr>
              <p:nvPr/>
            </p:nvSpPr>
            <p:spPr bwMode="auto">
              <a:xfrm>
                <a:off x="1500" y="3679"/>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6" name="Text Box 42"/>
              <p:cNvSpPr txBox="1">
                <a:spLocks noChangeArrowheads="1"/>
              </p:cNvSpPr>
              <p:nvPr/>
            </p:nvSpPr>
            <p:spPr bwMode="auto">
              <a:xfrm>
                <a:off x="1192" y="367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2400" dirty="0">
                    <a:ea typeface="宋体" charset="-122"/>
                  </a:rPr>
                  <a:t>55</a:t>
                </a:r>
              </a:p>
            </p:txBody>
          </p:sp>
          <p:sp>
            <p:nvSpPr>
              <p:cNvPr id="132127" name="Text Box 48"/>
              <p:cNvSpPr txBox="1">
                <a:spLocks noChangeArrowheads="1"/>
              </p:cNvSpPr>
              <p:nvPr/>
            </p:nvSpPr>
            <p:spPr bwMode="auto">
              <a:xfrm>
                <a:off x="1452" y="3633"/>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endParaRPr lang="en-US" altLang="zh-CN" sz="2400" dirty="0">
                  <a:ea typeface="宋体" charset="-122"/>
                </a:endParaRPr>
              </a:p>
            </p:txBody>
          </p:sp>
        </p:grpSp>
      </p:grpSp>
      <p:grpSp>
        <p:nvGrpSpPr>
          <p:cNvPr id="20" name="Group 61"/>
          <p:cNvGrpSpPr>
            <a:grpSpLocks/>
          </p:cNvGrpSpPr>
          <p:nvPr/>
        </p:nvGrpSpPr>
        <p:grpSpPr bwMode="auto">
          <a:xfrm>
            <a:off x="3515" y="1238716"/>
            <a:ext cx="850900" cy="5616617"/>
            <a:chOff x="244" y="1200"/>
            <a:chExt cx="536" cy="2905"/>
          </a:xfrm>
        </p:grpSpPr>
        <p:sp>
          <p:nvSpPr>
            <p:cNvPr id="132113" name="Rectangle 4"/>
            <p:cNvSpPr>
              <a:spLocks noChangeArrowheads="1"/>
            </p:cNvSpPr>
            <p:nvPr/>
          </p:nvSpPr>
          <p:spPr bwMode="auto">
            <a:xfrm>
              <a:off x="492" y="1200"/>
              <a:ext cx="288" cy="28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114" name="Line 5"/>
            <p:cNvSpPr>
              <a:spLocks noChangeShapeType="1"/>
            </p:cNvSpPr>
            <p:nvPr/>
          </p:nvSpPr>
          <p:spPr bwMode="auto">
            <a:xfrm>
              <a:off x="492" y="1461"/>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5" name="Line 6"/>
            <p:cNvSpPr>
              <a:spLocks noChangeShapeType="1"/>
            </p:cNvSpPr>
            <p:nvPr/>
          </p:nvSpPr>
          <p:spPr bwMode="auto">
            <a:xfrm>
              <a:off x="492" y="1729"/>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6" name="Line 7"/>
            <p:cNvSpPr>
              <a:spLocks noChangeShapeType="1"/>
            </p:cNvSpPr>
            <p:nvPr/>
          </p:nvSpPr>
          <p:spPr bwMode="auto">
            <a:xfrm>
              <a:off x="490" y="1997"/>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7" name="Line 8"/>
            <p:cNvSpPr>
              <a:spLocks noChangeShapeType="1"/>
            </p:cNvSpPr>
            <p:nvPr/>
          </p:nvSpPr>
          <p:spPr bwMode="auto">
            <a:xfrm>
              <a:off x="492" y="2533"/>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8" name="Line 9"/>
            <p:cNvSpPr>
              <a:spLocks noChangeShapeType="1"/>
            </p:cNvSpPr>
            <p:nvPr/>
          </p:nvSpPr>
          <p:spPr bwMode="auto">
            <a:xfrm>
              <a:off x="490" y="333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9" name="Line 10"/>
            <p:cNvSpPr>
              <a:spLocks noChangeShapeType="1"/>
            </p:cNvSpPr>
            <p:nvPr/>
          </p:nvSpPr>
          <p:spPr bwMode="auto">
            <a:xfrm>
              <a:off x="490" y="387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0" name="Text Box 11"/>
            <p:cNvSpPr txBox="1">
              <a:spLocks noChangeArrowheads="1"/>
            </p:cNvSpPr>
            <p:nvPr/>
          </p:nvSpPr>
          <p:spPr bwMode="auto">
            <a:xfrm>
              <a:off x="244" y="1271"/>
              <a:ext cx="336" cy="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dirty="0">
                  <a:solidFill>
                    <a:srgbClr val="7030A0"/>
                  </a:solidFill>
                  <a:ea typeface="宋体" charset="-122"/>
                </a:rPr>
                <a:t>0</a:t>
              </a:r>
            </a:p>
            <a:p>
              <a:pPr eaLnBrk="1" hangingPunct="1">
                <a:spcBef>
                  <a:spcPct val="50000"/>
                </a:spcBef>
              </a:pPr>
              <a:r>
                <a:rPr lang="en-US" altLang="zh-CN" sz="2000" dirty="0">
                  <a:solidFill>
                    <a:srgbClr val="7030A0"/>
                  </a:solidFill>
                  <a:ea typeface="宋体" charset="-122"/>
                </a:rPr>
                <a:t>1</a:t>
              </a:r>
            </a:p>
            <a:p>
              <a:pPr eaLnBrk="1" hangingPunct="1">
                <a:spcBef>
                  <a:spcPct val="50000"/>
                </a:spcBef>
              </a:pPr>
              <a:r>
                <a:rPr lang="en-US" altLang="zh-CN" sz="2000" dirty="0">
                  <a:solidFill>
                    <a:srgbClr val="7030A0"/>
                  </a:solidFill>
                  <a:ea typeface="宋体" charset="-122"/>
                </a:rPr>
                <a:t>2</a:t>
              </a:r>
            </a:p>
            <a:p>
              <a:pPr eaLnBrk="1" hangingPunct="1">
                <a:spcBef>
                  <a:spcPct val="50000"/>
                </a:spcBef>
              </a:pPr>
              <a:r>
                <a:rPr lang="en-US" altLang="zh-CN" sz="2000" dirty="0">
                  <a:solidFill>
                    <a:srgbClr val="7030A0"/>
                  </a:solidFill>
                  <a:ea typeface="宋体" charset="-122"/>
                </a:rPr>
                <a:t>3</a:t>
              </a:r>
            </a:p>
            <a:p>
              <a:pPr eaLnBrk="1" hangingPunct="1">
                <a:spcBef>
                  <a:spcPct val="50000"/>
                </a:spcBef>
              </a:pPr>
              <a:r>
                <a:rPr lang="en-US" altLang="zh-CN" sz="2000" dirty="0">
                  <a:solidFill>
                    <a:srgbClr val="7030A0"/>
                  </a:solidFill>
                  <a:ea typeface="宋体" charset="-122"/>
                </a:rPr>
                <a:t>4</a:t>
              </a:r>
            </a:p>
            <a:p>
              <a:pPr eaLnBrk="1" hangingPunct="1">
                <a:spcBef>
                  <a:spcPct val="50000"/>
                </a:spcBef>
              </a:pPr>
              <a:r>
                <a:rPr lang="en-US" altLang="zh-CN" sz="2000" dirty="0">
                  <a:solidFill>
                    <a:srgbClr val="7030A0"/>
                  </a:solidFill>
                  <a:ea typeface="宋体" charset="-122"/>
                </a:rPr>
                <a:t>5</a:t>
              </a:r>
            </a:p>
            <a:p>
              <a:pPr eaLnBrk="1" hangingPunct="1">
                <a:spcBef>
                  <a:spcPct val="50000"/>
                </a:spcBef>
              </a:pPr>
              <a:r>
                <a:rPr lang="en-US" altLang="zh-CN" sz="2000" dirty="0">
                  <a:solidFill>
                    <a:srgbClr val="7030A0"/>
                  </a:solidFill>
                  <a:ea typeface="宋体" charset="-122"/>
                </a:rPr>
                <a:t>6</a:t>
              </a:r>
            </a:p>
            <a:p>
              <a:pPr eaLnBrk="1" hangingPunct="1">
                <a:spcBef>
                  <a:spcPct val="50000"/>
                </a:spcBef>
              </a:pPr>
              <a:r>
                <a:rPr lang="en-US" altLang="zh-CN" sz="2000" dirty="0">
                  <a:solidFill>
                    <a:srgbClr val="7030A0"/>
                  </a:solidFill>
                  <a:ea typeface="宋体" charset="-122"/>
                </a:rPr>
                <a:t>7</a:t>
              </a:r>
            </a:p>
            <a:p>
              <a:pPr eaLnBrk="1" hangingPunct="1">
                <a:spcBef>
                  <a:spcPct val="50000"/>
                </a:spcBef>
              </a:pPr>
              <a:r>
                <a:rPr lang="en-US" altLang="zh-CN" sz="2000" dirty="0">
                  <a:solidFill>
                    <a:srgbClr val="7030A0"/>
                  </a:solidFill>
                  <a:ea typeface="宋体" charset="-122"/>
                </a:rPr>
                <a:t>8</a:t>
              </a:r>
            </a:p>
            <a:p>
              <a:pPr eaLnBrk="1" hangingPunct="1">
                <a:spcBef>
                  <a:spcPct val="50000"/>
                </a:spcBef>
              </a:pPr>
              <a:r>
                <a:rPr lang="en-US" altLang="zh-CN" sz="2000" dirty="0">
                  <a:solidFill>
                    <a:srgbClr val="7030A0"/>
                  </a:solidFill>
                  <a:ea typeface="宋体" charset="-122"/>
                </a:rPr>
                <a:t>9</a:t>
              </a:r>
            </a:p>
            <a:p>
              <a:pPr eaLnBrk="1" hangingPunct="1">
                <a:spcBef>
                  <a:spcPct val="50000"/>
                </a:spcBef>
              </a:pPr>
              <a:r>
                <a:rPr lang="en-US" altLang="zh-CN" sz="2000" dirty="0">
                  <a:solidFill>
                    <a:srgbClr val="7030A0"/>
                  </a:solidFill>
                  <a:ea typeface="宋体" charset="-122"/>
                </a:rPr>
                <a:t>10</a:t>
              </a:r>
            </a:p>
            <a:p>
              <a:pPr eaLnBrk="1" hangingPunct="1">
                <a:spcBef>
                  <a:spcPct val="50000"/>
                </a:spcBef>
              </a:pPr>
              <a:r>
                <a:rPr lang="en-US" altLang="zh-CN" sz="2000" dirty="0">
                  <a:solidFill>
                    <a:srgbClr val="7030A0"/>
                  </a:solidFill>
                  <a:ea typeface="宋体" charset="-122"/>
                </a:rPr>
                <a:t>11</a:t>
              </a:r>
            </a:p>
          </p:txBody>
        </p:sp>
        <p:sp>
          <p:nvSpPr>
            <p:cNvPr id="132121" name="Text Box 49"/>
            <p:cNvSpPr txBox="1">
              <a:spLocks noChangeArrowheads="1"/>
            </p:cNvSpPr>
            <p:nvPr/>
          </p:nvSpPr>
          <p:spPr bwMode="auto">
            <a:xfrm>
              <a:off x="508" y="2268"/>
              <a:ext cx="11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endParaRPr lang="en-US" altLang="zh-CN" sz="2400" dirty="0">
                <a:ea typeface="宋体" charset="-122"/>
              </a:endParaRPr>
            </a:p>
          </p:txBody>
        </p:sp>
        <p:sp>
          <p:nvSpPr>
            <p:cNvPr id="77" name="Line 9"/>
            <p:cNvSpPr>
              <a:spLocks noChangeShapeType="1"/>
            </p:cNvSpPr>
            <p:nvPr/>
          </p:nvSpPr>
          <p:spPr bwMode="auto">
            <a:xfrm>
              <a:off x="490" y="306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9"/>
            <p:cNvSpPr>
              <a:spLocks noChangeShapeType="1"/>
            </p:cNvSpPr>
            <p:nvPr/>
          </p:nvSpPr>
          <p:spPr bwMode="auto">
            <a:xfrm>
              <a:off x="490" y="28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8"/>
            <p:cNvSpPr>
              <a:spLocks noChangeShapeType="1"/>
            </p:cNvSpPr>
            <p:nvPr/>
          </p:nvSpPr>
          <p:spPr bwMode="auto">
            <a:xfrm>
              <a:off x="490" y="2265"/>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9"/>
            <p:cNvSpPr>
              <a:spLocks noChangeShapeType="1"/>
            </p:cNvSpPr>
            <p:nvPr/>
          </p:nvSpPr>
          <p:spPr bwMode="auto">
            <a:xfrm>
              <a:off x="490" y="360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6338" name="Rectangle 50"/>
          <p:cNvSpPr>
            <a:spLocks noChangeArrowheads="1"/>
          </p:cNvSpPr>
          <p:nvPr/>
        </p:nvSpPr>
        <p:spPr bwMode="auto">
          <a:xfrm>
            <a:off x="4571999" y="2428868"/>
            <a:ext cx="392909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a:r>
              <a:rPr lang="en-US" altLang="zh-CN" dirty="0">
                <a:solidFill>
                  <a:srgbClr val="006600"/>
                </a:solidFill>
              </a:rPr>
              <a:t>H(key)=key MOD 11</a:t>
            </a:r>
          </a:p>
          <a:p>
            <a:pPr algn="ctr"/>
            <a:r>
              <a:rPr kumimoji="0" lang="en-US" altLang="zh-CN" sz="2400" b="0" dirty="0">
                <a:solidFill>
                  <a:srgbClr val="A50021"/>
                </a:solidFill>
              </a:rPr>
              <a:t>  </a:t>
            </a:r>
            <a:endParaRPr lang="en-US" altLang="zh-CN" sz="2400" b="0" dirty="0">
              <a:solidFill>
                <a:srgbClr val="006600"/>
              </a:solidFill>
            </a:endParaRPr>
          </a:p>
        </p:txBody>
      </p:sp>
      <p:sp>
        <p:nvSpPr>
          <p:cNvPr id="396339" name="Text Box 51"/>
          <p:cNvSpPr txBox="1">
            <a:spLocks noChangeArrowheads="1"/>
          </p:cNvSpPr>
          <p:nvPr/>
        </p:nvSpPr>
        <p:spPr bwMode="auto">
          <a:xfrm>
            <a:off x="4143372" y="5857892"/>
            <a:ext cx="40959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solidFill>
                  <a:srgbClr val="A50021"/>
                </a:solidFill>
                <a:ea typeface="宋体" charset="-122"/>
              </a:rPr>
              <a:t>ASL=(6×1+2×2)/9=10/9</a:t>
            </a:r>
            <a:endParaRPr lang="en-US" altLang="zh-CN" dirty="0">
              <a:ea typeface="宋体" charset="-122"/>
            </a:endParaRPr>
          </a:p>
        </p:txBody>
      </p:sp>
      <p:graphicFrame>
        <p:nvGraphicFramePr>
          <p:cNvPr id="72" name="表格 71"/>
          <p:cNvGraphicFramePr>
            <a:graphicFrameLocks noGrp="1"/>
          </p:cNvGraphicFramePr>
          <p:nvPr/>
        </p:nvGraphicFramePr>
        <p:xfrm>
          <a:off x="2500298" y="3471365"/>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k</a:t>
                      </a:r>
                      <a:endParaRPr lang="zh-CN" altLang="en-US" sz="2800" b="1" dirty="0"/>
                    </a:p>
                  </a:txBody>
                  <a:tcPr/>
                </a:tc>
                <a:tc>
                  <a:txBody>
                    <a:bodyPr/>
                    <a:lstStyle/>
                    <a:p>
                      <a:pPr algn="ctr"/>
                      <a:r>
                        <a:rPr lang="en-US" altLang="zh-CN" sz="2800" b="1" dirty="0"/>
                        <a:t>19</a:t>
                      </a:r>
                      <a:endParaRPr lang="zh-CN" altLang="en-US" sz="2800" b="1" dirty="0"/>
                    </a:p>
                  </a:txBody>
                  <a:tcPr/>
                </a:tc>
                <a:tc>
                  <a:txBody>
                    <a:bodyPr/>
                    <a:lstStyle/>
                    <a:p>
                      <a:pPr algn="ctr"/>
                      <a:r>
                        <a:rPr lang="en-US" altLang="zh-CN" sz="2800" b="1" dirty="0"/>
                        <a:t>01</a:t>
                      </a:r>
                      <a:endParaRPr lang="zh-CN" altLang="en-US" sz="2800" b="1" dirty="0"/>
                    </a:p>
                  </a:txBody>
                  <a:tcPr/>
                </a:tc>
                <a:tc>
                  <a:txBody>
                    <a:bodyPr/>
                    <a:lstStyle/>
                    <a:p>
                      <a:pPr algn="ctr"/>
                      <a:r>
                        <a:rPr lang="en-US" altLang="zh-CN" sz="2800" b="1" dirty="0"/>
                        <a:t>23</a:t>
                      </a:r>
                      <a:endParaRPr lang="zh-CN" altLang="en-US" sz="2800" b="1" dirty="0"/>
                    </a:p>
                  </a:txBody>
                  <a:tcPr/>
                </a:tc>
                <a:tc>
                  <a:txBody>
                    <a:bodyPr/>
                    <a:lstStyle/>
                    <a:p>
                      <a:pPr algn="ctr"/>
                      <a:r>
                        <a:rPr lang="en-US" altLang="zh-CN" sz="2800" b="1" dirty="0"/>
                        <a:t>14</a:t>
                      </a:r>
                      <a:endParaRPr lang="zh-CN" altLang="en-US" sz="2800" b="1" dirty="0"/>
                    </a:p>
                  </a:txBody>
                  <a:tcPr/>
                </a:tc>
                <a:tc>
                  <a:txBody>
                    <a:bodyPr/>
                    <a:lstStyle/>
                    <a:p>
                      <a:pPr algn="ctr"/>
                      <a:r>
                        <a:rPr lang="en-US" altLang="zh-CN" sz="2800" b="1" dirty="0"/>
                        <a:t>55</a:t>
                      </a:r>
                      <a:endParaRPr lang="zh-CN" altLang="en-US" sz="2800" b="1" dirty="0"/>
                    </a:p>
                  </a:txBody>
                  <a:tcPr/>
                </a:tc>
                <a:tc>
                  <a:txBody>
                    <a:bodyPr/>
                    <a:lstStyle/>
                    <a:p>
                      <a:pPr algn="ctr"/>
                      <a:r>
                        <a:rPr lang="en-US" altLang="zh-CN" sz="2800" b="1" dirty="0"/>
                        <a:t>68</a:t>
                      </a:r>
                      <a:endParaRPr lang="zh-CN" altLang="en-US" sz="2800" b="1" dirty="0"/>
                    </a:p>
                  </a:txBody>
                  <a:tcPr/>
                </a:tc>
                <a:tc>
                  <a:txBody>
                    <a:bodyPr/>
                    <a:lstStyle/>
                    <a:p>
                      <a:pPr algn="ctr"/>
                      <a:r>
                        <a:rPr lang="en-US" altLang="zh-CN" sz="2800" b="1" dirty="0"/>
                        <a:t>11</a:t>
                      </a:r>
                      <a:endParaRPr lang="zh-CN" altLang="en-US" sz="2800" b="1" dirty="0"/>
                    </a:p>
                  </a:txBody>
                  <a:tcPr/>
                </a:tc>
                <a:tc>
                  <a:txBody>
                    <a:bodyPr/>
                    <a:lstStyle/>
                    <a:p>
                      <a:pPr algn="ctr"/>
                      <a:r>
                        <a:rPr lang="en-US" altLang="zh-CN" sz="2800" b="1" dirty="0"/>
                        <a:t>82</a:t>
                      </a:r>
                      <a:endParaRPr lang="zh-CN" altLang="en-US" sz="2800" b="1" dirty="0"/>
                    </a:p>
                  </a:txBody>
                  <a:tcPr/>
                </a:tc>
                <a:tc>
                  <a:txBody>
                    <a:bodyPr/>
                    <a:lstStyle/>
                    <a:p>
                      <a:pPr algn="ctr"/>
                      <a:r>
                        <a:rPr lang="en-US" altLang="zh-CN" sz="2800" b="1" dirty="0"/>
                        <a:t>36</a:t>
                      </a:r>
                      <a:endParaRPr lang="zh-CN" altLang="en-US" sz="2800" b="1" dirty="0"/>
                    </a:p>
                  </a:txBody>
                  <a:tcP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1589712542"/>
              </p:ext>
            </p:extLst>
          </p:nvPr>
        </p:nvGraphicFramePr>
        <p:xfrm>
          <a:off x="2500270" y="3977640"/>
          <a:ext cx="6643730" cy="518160"/>
        </p:xfrm>
        <a:graphic>
          <a:graphicData uri="http://schemas.openxmlformats.org/drawingml/2006/table">
            <a:tbl>
              <a:tblPr firstRow="1" bandRow="1">
                <a:tableStyleId>{5940675A-B579-460E-94D1-54222C63F5DA}</a:tableStyleId>
              </a:tblPr>
              <a:tblGrid>
                <a:gridCol w="664373">
                  <a:extLst>
                    <a:ext uri="{9D8B030D-6E8A-4147-A177-3AD203B41FA5}">
                      <a16:colId xmlns:a16="http://schemas.microsoft.com/office/drawing/2014/main" val="20000"/>
                    </a:ext>
                  </a:extLst>
                </a:gridCol>
                <a:gridCol w="664373">
                  <a:extLst>
                    <a:ext uri="{9D8B030D-6E8A-4147-A177-3AD203B41FA5}">
                      <a16:colId xmlns:a16="http://schemas.microsoft.com/office/drawing/2014/main" val="20001"/>
                    </a:ext>
                  </a:extLst>
                </a:gridCol>
                <a:gridCol w="664373">
                  <a:extLst>
                    <a:ext uri="{9D8B030D-6E8A-4147-A177-3AD203B41FA5}">
                      <a16:colId xmlns:a16="http://schemas.microsoft.com/office/drawing/2014/main" val="20002"/>
                    </a:ext>
                  </a:extLst>
                </a:gridCol>
                <a:gridCol w="664373">
                  <a:extLst>
                    <a:ext uri="{9D8B030D-6E8A-4147-A177-3AD203B41FA5}">
                      <a16:colId xmlns:a16="http://schemas.microsoft.com/office/drawing/2014/main" val="20003"/>
                    </a:ext>
                  </a:extLst>
                </a:gridCol>
                <a:gridCol w="664373">
                  <a:extLst>
                    <a:ext uri="{9D8B030D-6E8A-4147-A177-3AD203B41FA5}">
                      <a16:colId xmlns:a16="http://schemas.microsoft.com/office/drawing/2014/main" val="20004"/>
                    </a:ext>
                  </a:extLst>
                </a:gridCol>
                <a:gridCol w="664373">
                  <a:extLst>
                    <a:ext uri="{9D8B030D-6E8A-4147-A177-3AD203B41FA5}">
                      <a16:colId xmlns:a16="http://schemas.microsoft.com/office/drawing/2014/main" val="20005"/>
                    </a:ext>
                  </a:extLst>
                </a:gridCol>
                <a:gridCol w="664373">
                  <a:extLst>
                    <a:ext uri="{9D8B030D-6E8A-4147-A177-3AD203B41FA5}">
                      <a16:colId xmlns:a16="http://schemas.microsoft.com/office/drawing/2014/main" val="20006"/>
                    </a:ext>
                  </a:extLst>
                </a:gridCol>
                <a:gridCol w="664373">
                  <a:extLst>
                    <a:ext uri="{9D8B030D-6E8A-4147-A177-3AD203B41FA5}">
                      <a16:colId xmlns:a16="http://schemas.microsoft.com/office/drawing/2014/main" val="20007"/>
                    </a:ext>
                  </a:extLst>
                </a:gridCol>
                <a:gridCol w="664373">
                  <a:extLst>
                    <a:ext uri="{9D8B030D-6E8A-4147-A177-3AD203B41FA5}">
                      <a16:colId xmlns:a16="http://schemas.microsoft.com/office/drawing/2014/main" val="20008"/>
                    </a:ext>
                  </a:extLst>
                </a:gridCol>
                <a:gridCol w="664373">
                  <a:extLst>
                    <a:ext uri="{9D8B030D-6E8A-4147-A177-3AD203B41FA5}">
                      <a16:colId xmlns:a16="http://schemas.microsoft.com/office/drawing/2014/main" val="20009"/>
                    </a:ext>
                  </a:extLst>
                </a:gridCol>
              </a:tblGrid>
              <a:tr h="370840">
                <a:tc>
                  <a:txBody>
                    <a:bodyPr/>
                    <a:lstStyle/>
                    <a:p>
                      <a:pPr algn="ctr"/>
                      <a:r>
                        <a:rPr lang="en-US" altLang="zh-CN" sz="2800" b="1" dirty="0"/>
                        <a:t>H</a:t>
                      </a:r>
                      <a:endParaRPr lang="zh-CN" altLang="en-US" sz="2800" b="1" dirty="0"/>
                    </a:p>
                  </a:txBody>
                  <a:tcPr/>
                </a:tc>
                <a:tc>
                  <a:txBody>
                    <a:bodyPr/>
                    <a:lstStyle/>
                    <a:p>
                      <a:pPr algn="ctr"/>
                      <a:r>
                        <a:rPr lang="en-US" altLang="zh-CN" sz="2800" b="1" dirty="0"/>
                        <a:t>8</a:t>
                      </a:r>
                      <a:endParaRPr lang="zh-CN" altLang="en-US" sz="2800" b="1" dirty="0"/>
                    </a:p>
                  </a:txBody>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1</a:t>
                      </a:r>
                      <a:endParaRPr lang="zh-CN" altLang="en-US" sz="2800" b="1" dirty="0"/>
                    </a:p>
                  </a:txBody>
                  <a:tcPr>
                    <a:solidFill>
                      <a:srgbClr val="FFFF00"/>
                    </a:solidFill>
                  </a:tcPr>
                </a:tc>
                <a:tc>
                  <a:txBody>
                    <a:bodyPr/>
                    <a:lstStyle/>
                    <a:p>
                      <a:pPr algn="ctr"/>
                      <a:r>
                        <a:rPr lang="en-US" altLang="zh-CN" sz="2800" b="1" dirty="0"/>
                        <a:t>3</a:t>
                      </a:r>
                      <a:endParaRPr lang="zh-CN" altLang="en-US" sz="2800" b="1" dirty="0"/>
                    </a:p>
                  </a:txBody>
                  <a:tcPr>
                    <a:solidFill>
                      <a:srgbClr val="FFCCFF"/>
                    </a:solidFill>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2</a:t>
                      </a:r>
                      <a:endParaRPr lang="zh-CN" altLang="en-US" sz="2800" b="1" dirty="0"/>
                    </a:p>
                  </a:txBody>
                  <a:tcPr/>
                </a:tc>
                <a:tc>
                  <a:txBody>
                    <a:bodyPr/>
                    <a:lstStyle/>
                    <a:p>
                      <a:pPr algn="ctr"/>
                      <a:r>
                        <a:rPr lang="en-US" altLang="zh-CN" sz="2800" b="1" dirty="0"/>
                        <a:t>0</a:t>
                      </a:r>
                      <a:endParaRPr lang="zh-CN" altLang="en-US" sz="2800" b="1" dirty="0"/>
                    </a:p>
                  </a:txBody>
                  <a:tcPr>
                    <a:solidFill>
                      <a:srgbClr val="00CC00"/>
                    </a:solidFill>
                  </a:tcPr>
                </a:tc>
                <a:tc>
                  <a:txBody>
                    <a:bodyPr/>
                    <a:lstStyle/>
                    <a:p>
                      <a:pPr algn="ctr"/>
                      <a:r>
                        <a:rPr lang="en-US" altLang="zh-CN" sz="2800" b="1" dirty="0"/>
                        <a:t>5</a:t>
                      </a:r>
                      <a:endParaRPr lang="zh-CN" altLang="en-US" sz="2800" b="1" dirty="0"/>
                    </a:p>
                  </a:txBody>
                  <a:tcPr/>
                </a:tc>
                <a:tc>
                  <a:txBody>
                    <a:bodyPr/>
                    <a:lstStyle/>
                    <a:p>
                      <a:pPr algn="ctr"/>
                      <a:r>
                        <a:rPr lang="en-US" altLang="zh-CN" sz="2800" b="1" dirty="0"/>
                        <a:t>3</a:t>
                      </a:r>
                      <a:endParaRPr lang="zh-CN" altLang="en-US" sz="2800" b="1" dirty="0"/>
                    </a:p>
                  </a:txBody>
                  <a:tcPr>
                    <a:solidFill>
                      <a:srgbClr val="FFCCFF"/>
                    </a:solidFill>
                  </a:tcPr>
                </a:tc>
                <a:extLst>
                  <a:ext uri="{0D108BD9-81ED-4DB2-BD59-A6C34878D82A}">
                    <a16:rowId xmlns:a16="http://schemas.microsoft.com/office/drawing/2014/main" val="10000"/>
                  </a:ext>
                </a:extLst>
              </a:tr>
            </a:tbl>
          </a:graphicData>
        </a:graphic>
      </p:graphicFrame>
      <p:sp>
        <p:nvSpPr>
          <p:cNvPr id="3" name="矩形 2"/>
          <p:cNvSpPr/>
          <p:nvPr/>
        </p:nvSpPr>
        <p:spPr>
          <a:xfrm>
            <a:off x="1922004" y="2181838"/>
            <a:ext cx="401072" cy="523220"/>
          </a:xfrm>
          <a:prstGeom prst="rect">
            <a:avLst/>
          </a:prstGeom>
        </p:spPr>
        <p:txBody>
          <a:bodyPr wrap="none">
            <a:spAutoFit/>
          </a:bodyPr>
          <a:lstStyle/>
          <a:p>
            <a:pPr eaLnBrk="1" hangingPunct="1"/>
            <a:r>
              <a:rPr lang="en-US" altLang="zh-CN" dirty="0">
                <a:ea typeface="宋体" charset="-122"/>
                <a:sym typeface="Symbol" pitchFamily="18" charset="2"/>
              </a:rPr>
              <a:t></a:t>
            </a:r>
            <a:endParaRPr lang="en-US" altLang="zh-CN" sz="2400" dirty="0">
              <a:ea typeface="宋体" charset="-122"/>
            </a:endParaRPr>
          </a:p>
        </p:txBody>
      </p:sp>
      <p:sp>
        <p:nvSpPr>
          <p:cNvPr id="81" name="Text Box 47"/>
          <p:cNvSpPr txBox="1">
            <a:spLocks noChangeArrowheads="1"/>
          </p:cNvSpPr>
          <p:nvPr/>
        </p:nvSpPr>
        <p:spPr bwMode="auto">
          <a:xfrm>
            <a:off x="1942267" y="4810299"/>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sp>
        <p:nvSpPr>
          <p:cNvPr id="83" name="Text Box 49"/>
          <p:cNvSpPr txBox="1">
            <a:spLocks noChangeArrowheads="1"/>
          </p:cNvSpPr>
          <p:nvPr/>
        </p:nvSpPr>
        <p:spPr bwMode="auto">
          <a:xfrm>
            <a:off x="417859" y="4273752"/>
            <a:ext cx="398463" cy="63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sp>
        <p:nvSpPr>
          <p:cNvPr id="84" name="Text Box 49"/>
          <p:cNvSpPr txBox="1">
            <a:spLocks noChangeArrowheads="1"/>
          </p:cNvSpPr>
          <p:nvPr/>
        </p:nvSpPr>
        <p:spPr bwMode="auto">
          <a:xfrm>
            <a:off x="387744" y="3248209"/>
            <a:ext cx="398463" cy="63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sp>
        <p:nvSpPr>
          <p:cNvPr id="85" name="Text Box 49"/>
          <p:cNvSpPr txBox="1">
            <a:spLocks noChangeArrowheads="1"/>
          </p:cNvSpPr>
          <p:nvPr/>
        </p:nvSpPr>
        <p:spPr bwMode="auto">
          <a:xfrm>
            <a:off x="387744" y="5278621"/>
            <a:ext cx="398463" cy="63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sp>
        <p:nvSpPr>
          <p:cNvPr id="86" name="Text Box 49"/>
          <p:cNvSpPr txBox="1">
            <a:spLocks noChangeArrowheads="1"/>
          </p:cNvSpPr>
          <p:nvPr/>
        </p:nvSpPr>
        <p:spPr bwMode="auto">
          <a:xfrm>
            <a:off x="372609" y="5871772"/>
            <a:ext cx="398463" cy="63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sp>
        <p:nvSpPr>
          <p:cNvPr id="87" name="Text Box 49"/>
          <p:cNvSpPr txBox="1">
            <a:spLocks noChangeArrowheads="1"/>
          </p:cNvSpPr>
          <p:nvPr/>
        </p:nvSpPr>
        <p:spPr bwMode="auto">
          <a:xfrm>
            <a:off x="372609" y="6272712"/>
            <a:ext cx="398463" cy="63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sym typeface="Symbol" pitchFamily="18" charset="2"/>
              </a:rPr>
              <a:t></a:t>
            </a:r>
            <a:endParaRPr lang="en-US" altLang="zh-CN" sz="2400" dirty="0">
              <a:ea typeface="宋体" charset="-122"/>
            </a:endParaRPr>
          </a:p>
        </p:txBody>
      </p:sp>
    </p:spTree>
    <p:extLst>
      <p:ext uri="{BB962C8B-B14F-4D97-AF65-F5344CB8AC3E}">
        <p14:creationId xmlns:p14="http://schemas.microsoft.com/office/powerpoint/2010/main" val="244350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96338"/>
                                        </p:tgtEl>
                                        <p:attrNameLst>
                                          <p:attrName>style.visibility</p:attrName>
                                        </p:attrNameLst>
                                      </p:cBhvr>
                                      <p:to>
                                        <p:strVal val="visible"/>
                                      </p:to>
                                    </p:set>
                                    <p:anim calcmode="lin" valueType="num">
                                      <p:cBhvr additive="base">
                                        <p:cTn id="13" dur="500" fill="hold"/>
                                        <p:tgtEl>
                                          <p:spTgt spid="396338"/>
                                        </p:tgtEl>
                                        <p:attrNameLst>
                                          <p:attrName>ppt_x</p:attrName>
                                        </p:attrNameLst>
                                      </p:cBhvr>
                                      <p:tavLst>
                                        <p:tav tm="0">
                                          <p:val>
                                            <p:strVal val="#ppt_x"/>
                                          </p:val>
                                        </p:tav>
                                        <p:tav tm="100000">
                                          <p:val>
                                            <p:strVal val="#ppt_x"/>
                                          </p:val>
                                        </p:tav>
                                      </p:tavLst>
                                    </p:anim>
                                    <p:anim calcmode="lin" valueType="num">
                                      <p:cBhvr additive="base">
                                        <p:cTn id="14" dur="500" fill="hold"/>
                                        <p:tgtEl>
                                          <p:spTgt spid="39633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500"/>
                                        <p:tgtEl>
                                          <p:spTgt spid="7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
                                        </p:tgtEl>
                                        <p:attrNameLst>
                                          <p:attrName>style.visibility</p:attrName>
                                        </p:attrNameLst>
                                      </p:cBhvr>
                                      <p:to>
                                        <p:strVal val="visible"/>
                                      </p:to>
                                    </p:set>
                                    <p:animEffect transition="in" filter="wipe(up)">
                                      <p:cBhvr>
                                        <p:cTn id="74" dur="500"/>
                                        <p:tgtEl>
                                          <p:spTgt spid="8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wipe(up)">
                                      <p:cBhvr>
                                        <p:cTn id="77" dur="500"/>
                                        <p:tgtEl>
                                          <p:spTgt spid="83"/>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wipe(up)">
                                      <p:cBhvr>
                                        <p:cTn id="80" dur="500"/>
                                        <p:tgtEl>
                                          <p:spTgt spid="85"/>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wipe(up)">
                                      <p:cBhvr>
                                        <p:cTn id="83" dur="500"/>
                                        <p:tgtEl>
                                          <p:spTgt spid="86"/>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up)">
                                      <p:cBhvr>
                                        <p:cTn id="86" dur="500"/>
                                        <p:tgtEl>
                                          <p:spTgt spid="87"/>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wipe(up)">
                                      <p:cBhvr>
                                        <p:cTn id="89" dur="500"/>
                                        <p:tgtEl>
                                          <p:spTgt spid="8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wipe(up)">
                                      <p:cBhvr>
                                        <p:cTn id="92" dur="500"/>
                                        <p:tgtEl>
                                          <p:spTgt spid="3"/>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37" fill="hold" grpId="0" nodeType="clickEffect">
                                  <p:stCondLst>
                                    <p:cond delay="0"/>
                                  </p:stCondLst>
                                  <p:childTnLst>
                                    <p:set>
                                      <p:cBhvr>
                                        <p:cTn id="96" dur="1" fill="hold">
                                          <p:stCondLst>
                                            <p:cond delay="0"/>
                                          </p:stCondLst>
                                        </p:cTn>
                                        <p:tgtEl>
                                          <p:spTgt spid="396339"/>
                                        </p:tgtEl>
                                        <p:attrNameLst>
                                          <p:attrName>style.visibility</p:attrName>
                                        </p:attrNameLst>
                                      </p:cBhvr>
                                      <p:to>
                                        <p:strVal val="visible"/>
                                      </p:to>
                                    </p:set>
                                    <p:animEffect transition="in" filter="barn(outVertical)">
                                      <p:cBhvr>
                                        <p:cTn id="97" dur="500"/>
                                        <p:tgtEl>
                                          <p:spTgt spid="39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animBg="1" autoUpdateAnimBg="0"/>
      <p:bldP spid="10" grpId="0" animBg="1" autoUpdateAnimBg="0"/>
      <p:bldP spid="12" grpId="0" animBg="1" autoUpdateAnimBg="0"/>
      <p:bldP spid="18" grpId="0" animBg="1" autoUpdateAnimBg="0"/>
      <p:bldP spid="396338" grpId="0" autoUpdateAnimBg="0"/>
      <p:bldP spid="396339" grpId="0" autoUpdateAnimBg="0"/>
      <p:bldP spid="3" grpId="0"/>
      <p:bldP spid="81" grpId="0"/>
      <p:bldP spid="83" grpId="0"/>
      <p:bldP spid="84" grpId="0"/>
      <p:bldP spid="85" grpId="0"/>
      <p:bldP spid="86" grpId="0"/>
      <p:bldP spid="8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）公共溢出区</a:t>
            </a:r>
          </a:p>
        </p:txBody>
      </p:sp>
      <p:sp>
        <p:nvSpPr>
          <p:cNvPr id="3" name="内容占位符 2"/>
          <p:cNvSpPr>
            <a:spLocks noGrp="1"/>
          </p:cNvSpPr>
          <p:nvPr>
            <p:ph idx="1"/>
          </p:nvPr>
        </p:nvSpPr>
        <p:spPr/>
        <p:txBody>
          <a:bodyPr/>
          <a:lstStyle/>
          <a:p>
            <a:r>
              <a:rPr lang="zh-CN" altLang="en-US" dirty="0"/>
              <a:t>假设散列函数的值域为</a:t>
            </a:r>
            <a:r>
              <a:rPr lang="en-US" altLang="zh-CN" dirty="0"/>
              <a:t>[ 0, m-1]</a:t>
            </a:r>
            <a:r>
              <a:rPr lang="zh-CN" altLang="en-US" dirty="0"/>
              <a:t>，则设向量</a:t>
            </a:r>
            <a:r>
              <a:rPr lang="en-US" altLang="zh-CN" dirty="0" err="1"/>
              <a:t>HashTable</a:t>
            </a:r>
            <a:r>
              <a:rPr lang="en-US" altLang="zh-CN" dirty="0"/>
              <a:t> [ 0…m-1] </a:t>
            </a:r>
            <a:r>
              <a:rPr lang="zh-CN" altLang="en-US" dirty="0"/>
              <a:t>为基本表；</a:t>
            </a:r>
            <a:endParaRPr lang="en-US" altLang="zh-CN" dirty="0"/>
          </a:p>
          <a:p>
            <a:r>
              <a:rPr lang="zh-CN" altLang="en-US" dirty="0"/>
              <a:t>另设立向量</a:t>
            </a:r>
            <a:r>
              <a:rPr lang="en-US" altLang="zh-CN" dirty="0" err="1"/>
              <a:t>OverTable</a:t>
            </a:r>
            <a:r>
              <a:rPr lang="en-US" altLang="zh-CN" dirty="0"/>
              <a:t>[0…v]</a:t>
            </a:r>
            <a:r>
              <a:rPr lang="zh-CN" altLang="en-US" dirty="0"/>
              <a:t>为溢出表。</a:t>
            </a:r>
            <a:endParaRPr lang="en-US" altLang="zh-CN" dirty="0"/>
          </a:p>
          <a:p>
            <a:r>
              <a:rPr lang="zh-CN" altLang="en-US" dirty="0"/>
              <a:t>一旦发生溢出，都填入溢出表</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175</a:t>
            </a:fld>
            <a:endParaRPr lang="en-US" altLang="zh-CN"/>
          </a:p>
        </p:txBody>
      </p:sp>
    </p:spTree>
    <p:extLst>
      <p:ext uri="{BB962C8B-B14F-4D97-AF65-F5344CB8AC3E}">
        <p14:creationId xmlns:p14="http://schemas.microsoft.com/office/powerpoint/2010/main" val="39988991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§9.3.5 </a:t>
            </a:r>
            <a:r>
              <a:rPr lang="zh-CN" altLang="en-US" dirty="0"/>
              <a:t>散列表查找性能分析</a:t>
            </a:r>
          </a:p>
        </p:txBody>
      </p:sp>
      <p:sp>
        <p:nvSpPr>
          <p:cNvPr id="3" name="内容占位符 2"/>
          <p:cNvSpPr>
            <a:spLocks noGrp="1"/>
          </p:cNvSpPr>
          <p:nvPr>
            <p:ph idx="1"/>
          </p:nvPr>
        </p:nvSpPr>
        <p:spPr/>
        <p:txBody>
          <a:bodyPr/>
          <a:lstStyle/>
          <a:p>
            <a:r>
              <a:rPr lang="zh-CN" altLang="en-US" dirty="0"/>
              <a:t>与散列表查找性能相关因素：</a:t>
            </a:r>
            <a:endParaRPr lang="en-US" altLang="zh-CN" dirty="0"/>
          </a:p>
          <a:p>
            <a:pPr lvl="1"/>
            <a:r>
              <a:rPr lang="zh-CN" altLang="en-US" dirty="0"/>
              <a:t>散列函数（一般假设散列函数是</a:t>
            </a:r>
            <a:r>
              <a:rPr lang="zh-CN" altLang="en-US" u="sng" dirty="0">
                <a:solidFill>
                  <a:srgbClr val="FF0000"/>
                </a:solidFill>
              </a:rPr>
              <a:t>均匀的</a:t>
            </a:r>
            <a:r>
              <a:rPr lang="zh-CN" altLang="en-US" dirty="0"/>
              <a:t>）</a:t>
            </a:r>
            <a:endParaRPr lang="en-US" altLang="zh-CN" dirty="0"/>
          </a:p>
          <a:p>
            <a:pPr lvl="1"/>
            <a:r>
              <a:rPr lang="zh-CN" altLang="en-US" dirty="0"/>
              <a:t>处理冲突方法</a:t>
            </a:r>
            <a:endParaRPr lang="en-US" altLang="zh-CN" dirty="0"/>
          </a:p>
          <a:p>
            <a:pPr lvl="1"/>
            <a:r>
              <a:rPr lang="zh-CN" altLang="en-US" dirty="0"/>
              <a:t>装载因子</a:t>
            </a:r>
          </a:p>
          <a:p>
            <a:r>
              <a:rPr lang="zh-CN" altLang="en-US" dirty="0"/>
              <a:t>若散列函数是</a:t>
            </a:r>
            <a:r>
              <a:rPr lang="zh-CN" altLang="en-US" u="sng" dirty="0">
                <a:solidFill>
                  <a:srgbClr val="FF0000"/>
                </a:solidFill>
              </a:rPr>
              <a:t>均匀的</a:t>
            </a:r>
            <a:r>
              <a:rPr lang="zh-CN" altLang="en-US" dirty="0"/>
              <a:t>，则散列表平均查找长度不依赖于散列函数。</a:t>
            </a:r>
            <a:endParaRPr lang="en-US" altLang="zh-CN" dirty="0"/>
          </a:p>
          <a:p>
            <a:r>
              <a:rPr lang="zh-CN" altLang="en-US" dirty="0"/>
              <a:t>若处理冲突方法相同，则散列表平均查找长度依赖于装载因子</a:t>
            </a:r>
            <a:r>
              <a:rPr lang="en-US" altLang="zh-CN" dirty="0"/>
              <a:t>α </a:t>
            </a:r>
            <a:r>
              <a:rPr lang="zh-CN" altLang="en-US" dirty="0"/>
              <a:t>。</a:t>
            </a:r>
          </a:p>
        </p:txBody>
      </p:sp>
      <p:sp>
        <p:nvSpPr>
          <p:cNvPr id="4" name="灯片编号占位符 3"/>
          <p:cNvSpPr>
            <a:spLocks noGrp="1"/>
          </p:cNvSpPr>
          <p:nvPr>
            <p:ph type="sldNum" sz="quarter" idx="11"/>
          </p:nvPr>
        </p:nvSpPr>
        <p:spPr/>
        <p:txBody>
          <a:bodyPr/>
          <a:lstStyle/>
          <a:p>
            <a:fld id="{585A8F5F-97C1-4ECB-8AFF-ADAC99A19FCA}" type="slidenum">
              <a:rPr lang="en-US" altLang="zh-CN" smtClean="0"/>
              <a:pPr/>
              <a:t>176</a:t>
            </a:fld>
            <a:endParaRPr lang="en-US" altLang="zh-CN"/>
          </a:p>
        </p:txBody>
      </p:sp>
      <p:sp>
        <p:nvSpPr>
          <p:cNvPr id="8" name="矩形 7"/>
          <p:cNvSpPr/>
          <p:nvPr/>
        </p:nvSpPr>
        <p:spPr>
          <a:xfrm>
            <a:off x="785786" y="5786454"/>
            <a:ext cx="4150495" cy="523220"/>
          </a:xfrm>
          <a:prstGeom prst="rect">
            <a:avLst/>
          </a:prstGeom>
        </p:spPr>
        <p:txBody>
          <a:bodyPr wrap="none">
            <a:spAutoFit/>
          </a:bodyPr>
          <a:lstStyle/>
          <a:p>
            <a:pPr>
              <a:spcBef>
                <a:spcPct val="20000"/>
              </a:spcBef>
              <a:buFontTx/>
              <a:buChar char="•"/>
            </a:pPr>
            <a:r>
              <a:rPr kumimoji="0" lang="zh-CN" altLang="en-US" dirty="0">
                <a:solidFill>
                  <a:srgbClr val="FF0000"/>
                </a:solidFill>
              </a:rPr>
              <a:t>装填因子 </a:t>
            </a:r>
            <a:r>
              <a:rPr kumimoji="0" lang="el-GR" altLang="zh-CN" dirty="0">
                <a:solidFill>
                  <a:srgbClr val="FF0000"/>
                </a:solidFill>
              </a:rPr>
              <a:t>α</a:t>
            </a:r>
            <a:r>
              <a:rPr kumimoji="0" lang="en-US" altLang="zh-CN" dirty="0">
                <a:solidFill>
                  <a:srgbClr val="FF0000"/>
                </a:solidFill>
              </a:rPr>
              <a:t>=</a:t>
            </a:r>
            <a:r>
              <a:rPr kumimoji="0" lang="zh-CN" altLang="en-US" dirty="0">
                <a:solidFill>
                  <a:srgbClr val="FF0000"/>
                </a:solidFill>
              </a:rPr>
              <a:t>记录数</a:t>
            </a:r>
            <a:r>
              <a:rPr kumimoji="0" lang="en-US" altLang="zh-CN" dirty="0">
                <a:solidFill>
                  <a:srgbClr val="FF0000"/>
                </a:solidFill>
              </a:rPr>
              <a:t>/</a:t>
            </a:r>
            <a:r>
              <a:rPr kumimoji="0" lang="zh-CN" altLang="en-US" dirty="0">
                <a:solidFill>
                  <a:srgbClr val="FF0000"/>
                </a:solidFill>
              </a:rPr>
              <a:t>表长</a:t>
            </a:r>
            <a:endParaRPr kumimoji="0" lang="en-US" altLang="zh-CN" dirty="0">
              <a:solidFill>
                <a:srgbClr val="FF0000"/>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§9.3.5 </a:t>
            </a:r>
            <a:r>
              <a:rPr lang="zh-CN" altLang="en-US" dirty="0"/>
              <a:t>散列表查找性能分析</a:t>
            </a:r>
          </a:p>
        </p:txBody>
      </p:sp>
      <p:sp>
        <p:nvSpPr>
          <p:cNvPr id="3" name="内容占位符 2"/>
          <p:cNvSpPr>
            <a:spLocks noGrp="1"/>
          </p:cNvSpPr>
          <p:nvPr>
            <p:ph idx="1"/>
          </p:nvPr>
        </p:nvSpPr>
        <p:spPr/>
        <p:txBody>
          <a:bodyPr/>
          <a:lstStyle/>
          <a:p>
            <a:r>
              <a:rPr lang="zh-CN" altLang="en-US" dirty="0">
                <a:solidFill>
                  <a:srgbClr val="FF0000"/>
                </a:solidFill>
              </a:rPr>
              <a:t>散列表查找成功的</a:t>
            </a:r>
            <a:r>
              <a:rPr lang="en-US" altLang="zh-CN" dirty="0">
                <a:solidFill>
                  <a:srgbClr val="FF0000"/>
                </a:solidFill>
              </a:rPr>
              <a:t>ASL</a:t>
            </a:r>
          </a:p>
          <a:p>
            <a:r>
              <a:rPr lang="zh-CN" altLang="en-US" dirty="0"/>
              <a:t>线性探测再散列</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177</a:t>
            </a:fld>
            <a:endParaRPr lang="en-US" altLang="zh-CN"/>
          </a:p>
        </p:txBody>
      </p:sp>
      <p:graphicFrame>
        <p:nvGraphicFramePr>
          <p:cNvPr id="5" name="对象 4"/>
          <p:cNvGraphicFramePr>
            <a:graphicFrameLocks noChangeAspect="1"/>
          </p:cNvGraphicFramePr>
          <p:nvPr/>
        </p:nvGraphicFramePr>
        <p:xfrm>
          <a:off x="1928794" y="2285992"/>
          <a:ext cx="2500330" cy="901282"/>
        </p:xfrm>
        <a:graphic>
          <a:graphicData uri="http://schemas.openxmlformats.org/presentationml/2006/ole">
            <mc:AlternateContent xmlns:mc="http://schemas.openxmlformats.org/markup-compatibility/2006">
              <mc:Choice xmlns:v="urn:schemas-microsoft-com:vml" Requires="v">
                <p:oleObj spid="_x0000_s134719" name="公式" r:id="rId3" imgW="1091726" imgH="393529" progId="Equation.3">
                  <p:embed/>
                </p:oleObj>
              </mc:Choice>
              <mc:Fallback>
                <p:oleObj name="公式" r:id="rId3" imgW="1091726" imgH="393529" progId="Equation.3">
                  <p:embed/>
                  <p:pic>
                    <p:nvPicPr>
                      <p:cNvPr id="0" name="Picture 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285992"/>
                        <a:ext cx="2500330" cy="901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285720" y="3429000"/>
            <a:ext cx="6301725" cy="523220"/>
          </a:xfrm>
          <a:prstGeom prst="rect">
            <a:avLst/>
          </a:prstGeom>
        </p:spPr>
        <p:txBody>
          <a:bodyPr wrap="none">
            <a:spAutoFit/>
          </a:bodyPr>
          <a:lstStyle/>
          <a:p>
            <a:pPr marL="342900" lvl="0" indent="-342900" eaLnBrk="0" hangingPunct="0">
              <a:spcBef>
                <a:spcPct val="20000"/>
              </a:spcBef>
              <a:buClr>
                <a:srgbClr val="6600CC"/>
              </a:buClr>
              <a:buFontTx/>
              <a:buChar char="•"/>
            </a:pPr>
            <a:r>
              <a:rPr kumimoji="0" lang="zh-CN" altLang="en-US" kern="0" dirty="0">
                <a:solidFill>
                  <a:srgbClr val="000000"/>
                </a:solidFill>
                <a:latin typeface="Times New Roman"/>
                <a:ea typeface="楷体_GB2312"/>
              </a:rPr>
              <a:t>随机探测、二次探测再散列和再散列</a:t>
            </a:r>
          </a:p>
        </p:txBody>
      </p:sp>
      <p:graphicFrame>
        <p:nvGraphicFramePr>
          <p:cNvPr id="8" name="对象 7"/>
          <p:cNvGraphicFramePr>
            <a:graphicFrameLocks noChangeAspect="1"/>
          </p:cNvGraphicFramePr>
          <p:nvPr/>
        </p:nvGraphicFramePr>
        <p:xfrm>
          <a:off x="1928794" y="4071942"/>
          <a:ext cx="2143140" cy="738193"/>
        </p:xfrm>
        <a:graphic>
          <a:graphicData uri="http://schemas.openxmlformats.org/presentationml/2006/ole">
            <mc:AlternateContent xmlns:mc="http://schemas.openxmlformats.org/markup-compatibility/2006">
              <mc:Choice xmlns:v="urn:schemas-microsoft-com:vml" Requires="v">
                <p:oleObj spid="_x0000_s134720" name="公式" r:id="rId5" imgW="1143000" imgH="393700" progId="Equation.3">
                  <p:embed/>
                </p:oleObj>
              </mc:Choice>
              <mc:Fallback>
                <p:oleObj name="公式" r:id="rId5" imgW="1143000" imgH="393700" progId="Equation.3">
                  <p:embed/>
                  <p:pic>
                    <p:nvPicPr>
                      <p:cNvPr id="0" name="Picture 2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794" y="4071942"/>
                        <a:ext cx="2143140" cy="738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357158" y="4857760"/>
            <a:ext cx="1973617" cy="523220"/>
          </a:xfrm>
          <a:prstGeom prst="rect">
            <a:avLst/>
          </a:prstGeom>
        </p:spPr>
        <p:txBody>
          <a:bodyPr wrap="none">
            <a:spAutoFit/>
          </a:bodyPr>
          <a:lstStyle/>
          <a:p>
            <a:pPr marL="342900" lvl="0" indent="-342900" eaLnBrk="0" hangingPunct="0">
              <a:spcBef>
                <a:spcPct val="20000"/>
              </a:spcBef>
              <a:buClr>
                <a:srgbClr val="6600CC"/>
              </a:buClr>
              <a:buFontTx/>
              <a:buChar char="•"/>
            </a:pPr>
            <a:r>
              <a:rPr kumimoji="0" lang="zh-CN" altLang="en-US" kern="0" dirty="0">
                <a:solidFill>
                  <a:srgbClr val="000000"/>
                </a:solidFill>
                <a:latin typeface="Times New Roman"/>
                <a:ea typeface="楷体_GB2312"/>
              </a:rPr>
              <a:t>链地址法</a:t>
            </a:r>
          </a:p>
        </p:txBody>
      </p:sp>
      <p:graphicFrame>
        <p:nvGraphicFramePr>
          <p:cNvPr id="10" name="对象 9"/>
          <p:cNvGraphicFramePr>
            <a:graphicFrameLocks noChangeAspect="1"/>
          </p:cNvGraphicFramePr>
          <p:nvPr/>
        </p:nvGraphicFramePr>
        <p:xfrm>
          <a:off x="1928794" y="5500688"/>
          <a:ext cx="1600200" cy="901700"/>
        </p:xfrm>
        <a:graphic>
          <a:graphicData uri="http://schemas.openxmlformats.org/presentationml/2006/ole">
            <mc:AlternateContent xmlns:mc="http://schemas.openxmlformats.org/markup-compatibility/2006">
              <mc:Choice xmlns:v="urn:schemas-microsoft-com:vml" Requires="v">
                <p:oleObj spid="_x0000_s134721" name="公式" r:id="rId7" imgW="698197" imgH="393529" progId="Equation.3">
                  <p:embed/>
                </p:oleObj>
              </mc:Choice>
              <mc:Fallback>
                <p:oleObj name="公式" r:id="rId7" imgW="698197" imgH="393529" progId="Equation.3">
                  <p:embed/>
                  <p:pic>
                    <p:nvPicPr>
                      <p:cNvPr id="0" name="Picture 2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94" y="5500688"/>
                        <a:ext cx="16002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512197" y="5802729"/>
            <a:ext cx="4150495" cy="523220"/>
          </a:xfrm>
          <a:prstGeom prst="rect">
            <a:avLst/>
          </a:prstGeom>
        </p:spPr>
        <p:txBody>
          <a:bodyPr wrap="none">
            <a:spAutoFit/>
          </a:bodyPr>
          <a:lstStyle/>
          <a:p>
            <a:pPr>
              <a:spcBef>
                <a:spcPct val="20000"/>
              </a:spcBef>
              <a:buFontTx/>
              <a:buChar char="•"/>
            </a:pPr>
            <a:r>
              <a:rPr kumimoji="0" lang="zh-CN" altLang="en-US" dirty="0">
                <a:solidFill>
                  <a:srgbClr val="FF0000"/>
                </a:solidFill>
              </a:rPr>
              <a:t>装填因子 </a:t>
            </a:r>
            <a:r>
              <a:rPr kumimoji="0" lang="el-GR" altLang="zh-CN" dirty="0">
                <a:solidFill>
                  <a:srgbClr val="FF0000"/>
                </a:solidFill>
              </a:rPr>
              <a:t>α</a:t>
            </a:r>
            <a:r>
              <a:rPr kumimoji="0" lang="en-US" altLang="zh-CN" dirty="0">
                <a:solidFill>
                  <a:srgbClr val="FF0000"/>
                </a:solidFill>
              </a:rPr>
              <a:t>=</a:t>
            </a:r>
            <a:r>
              <a:rPr kumimoji="0" lang="zh-CN" altLang="en-US" dirty="0">
                <a:solidFill>
                  <a:srgbClr val="FF0000"/>
                </a:solidFill>
              </a:rPr>
              <a:t>记录数</a:t>
            </a:r>
            <a:r>
              <a:rPr kumimoji="0" lang="en-US" altLang="zh-CN" dirty="0">
                <a:solidFill>
                  <a:srgbClr val="FF0000"/>
                </a:solidFill>
              </a:rPr>
              <a:t>/</a:t>
            </a:r>
            <a:r>
              <a:rPr kumimoji="0" lang="zh-CN" altLang="en-US" dirty="0">
                <a:solidFill>
                  <a:srgbClr val="FF0000"/>
                </a:solidFill>
              </a:rPr>
              <a:t>表长</a:t>
            </a:r>
            <a:endParaRPr kumimoji="0"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§9.3.5 </a:t>
            </a:r>
            <a:r>
              <a:rPr lang="zh-CN" altLang="en-US" dirty="0"/>
              <a:t>散列表查找性能分析</a:t>
            </a:r>
          </a:p>
        </p:txBody>
      </p:sp>
      <p:sp>
        <p:nvSpPr>
          <p:cNvPr id="3" name="内容占位符 2"/>
          <p:cNvSpPr>
            <a:spLocks noGrp="1"/>
          </p:cNvSpPr>
          <p:nvPr>
            <p:ph idx="1"/>
          </p:nvPr>
        </p:nvSpPr>
        <p:spPr/>
        <p:txBody>
          <a:bodyPr/>
          <a:lstStyle/>
          <a:p>
            <a:r>
              <a:rPr lang="zh-CN" altLang="en-US" dirty="0">
                <a:solidFill>
                  <a:srgbClr val="FF0000"/>
                </a:solidFill>
              </a:rPr>
              <a:t>散列表查找不成功的</a:t>
            </a:r>
            <a:r>
              <a:rPr lang="en-US" altLang="zh-CN" dirty="0">
                <a:solidFill>
                  <a:srgbClr val="FF0000"/>
                </a:solidFill>
              </a:rPr>
              <a:t>ASL</a:t>
            </a:r>
          </a:p>
          <a:p>
            <a:r>
              <a:rPr lang="zh-CN" altLang="en-US" dirty="0"/>
              <a:t>线性探测再散列</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178</a:t>
            </a:fld>
            <a:endParaRPr lang="en-US" altLang="zh-CN"/>
          </a:p>
        </p:txBody>
      </p:sp>
      <p:sp>
        <p:nvSpPr>
          <p:cNvPr id="7" name="矩形 6"/>
          <p:cNvSpPr/>
          <p:nvPr/>
        </p:nvSpPr>
        <p:spPr>
          <a:xfrm>
            <a:off x="285720" y="3429000"/>
            <a:ext cx="3055645" cy="523220"/>
          </a:xfrm>
          <a:prstGeom prst="rect">
            <a:avLst/>
          </a:prstGeom>
        </p:spPr>
        <p:txBody>
          <a:bodyPr wrap="none">
            <a:spAutoFit/>
          </a:bodyPr>
          <a:lstStyle/>
          <a:p>
            <a:pPr marL="342900" lvl="0" indent="-342900" eaLnBrk="0" hangingPunct="0">
              <a:spcBef>
                <a:spcPct val="20000"/>
              </a:spcBef>
              <a:buClr>
                <a:srgbClr val="6600CC"/>
              </a:buClr>
              <a:buFontTx/>
              <a:buChar char="•"/>
            </a:pPr>
            <a:r>
              <a:rPr kumimoji="0" lang="zh-CN" altLang="en-US" kern="0" dirty="0">
                <a:solidFill>
                  <a:srgbClr val="000000"/>
                </a:solidFill>
                <a:latin typeface="Times New Roman"/>
                <a:ea typeface="楷体_GB2312"/>
              </a:rPr>
              <a:t>随机探测再散列</a:t>
            </a:r>
          </a:p>
        </p:txBody>
      </p:sp>
      <p:sp>
        <p:nvSpPr>
          <p:cNvPr id="10" name="矩形 9"/>
          <p:cNvSpPr/>
          <p:nvPr/>
        </p:nvSpPr>
        <p:spPr>
          <a:xfrm>
            <a:off x="357158" y="4857760"/>
            <a:ext cx="1973617" cy="523220"/>
          </a:xfrm>
          <a:prstGeom prst="rect">
            <a:avLst/>
          </a:prstGeom>
        </p:spPr>
        <p:txBody>
          <a:bodyPr wrap="none">
            <a:spAutoFit/>
          </a:bodyPr>
          <a:lstStyle/>
          <a:p>
            <a:pPr marL="342900" lvl="0" indent="-342900" eaLnBrk="0" hangingPunct="0">
              <a:spcBef>
                <a:spcPct val="20000"/>
              </a:spcBef>
              <a:buClr>
                <a:srgbClr val="6600CC"/>
              </a:buClr>
              <a:buFontTx/>
              <a:buChar char="•"/>
            </a:pPr>
            <a:r>
              <a:rPr kumimoji="0" lang="zh-CN" altLang="en-US" kern="0" dirty="0">
                <a:solidFill>
                  <a:srgbClr val="000000"/>
                </a:solidFill>
                <a:latin typeface="Times New Roman"/>
                <a:ea typeface="楷体_GB2312"/>
              </a:rPr>
              <a:t>链地址法</a:t>
            </a:r>
          </a:p>
        </p:txBody>
      </p:sp>
      <p:graphicFrame>
        <p:nvGraphicFramePr>
          <p:cNvPr id="6" name="对象 5"/>
          <p:cNvGraphicFramePr>
            <a:graphicFrameLocks noChangeAspect="1"/>
          </p:cNvGraphicFramePr>
          <p:nvPr/>
        </p:nvGraphicFramePr>
        <p:xfrm>
          <a:off x="1697038" y="2257425"/>
          <a:ext cx="2965450" cy="960438"/>
        </p:xfrm>
        <a:graphic>
          <a:graphicData uri="http://schemas.openxmlformats.org/presentationml/2006/ole">
            <mc:AlternateContent xmlns:mc="http://schemas.openxmlformats.org/markup-compatibility/2006">
              <mc:Choice xmlns:v="urn:schemas-microsoft-com:vml" Requires="v">
                <p:oleObj spid="_x0000_s135743" name="公式" r:id="rId3" imgW="1295400" imgH="419100" progId="Equation.3">
                  <p:embed/>
                </p:oleObj>
              </mc:Choice>
              <mc:Fallback>
                <p:oleObj name="公式" r:id="rId3" imgW="1295400" imgH="419100" progId="Equation.3">
                  <p:embed/>
                  <p:pic>
                    <p:nvPicPr>
                      <p:cNvPr id="0" name="Picture 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2257425"/>
                        <a:ext cx="296545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697038" y="4071938"/>
          <a:ext cx="1357313" cy="738187"/>
        </p:xfrm>
        <a:graphic>
          <a:graphicData uri="http://schemas.openxmlformats.org/presentationml/2006/ole">
            <mc:AlternateContent xmlns:mc="http://schemas.openxmlformats.org/markup-compatibility/2006">
              <mc:Choice xmlns:v="urn:schemas-microsoft-com:vml" Requires="v">
                <p:oleObj spid="_x0000_s135744" name="公式" r:id="rId5" imgW="723586" imgH="393529" progId="Equation.3">
                  <p:embed/>
                </p:oleObj>
              </mc:Choice>
              <mc:Fallback>
                <p:oleObj name="公式" r:id="rId5" imgW="723586" imgH="393529" progId="Equation.3">
                  <p:embed/>
                  <p:pic>
                    <p:nvPicPr>
                      <p:cNvPr id="0" name="Picture 2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7038" y="4071938"/>
                        <a:ext cx="1357313"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697038" y="5675313"/>
          <a:ext cx="1920875" cy="552450"/>
        </p:xfrm>
        <a:graphic>
          <a:graphicData uri="http://schemas.openxmlformats.org/presentationml/2006/ole">
            <mc:AlternateContent xmlns:mc="http://schemas.openxmlformats.org/markup-compatibility/2006">
              <mc:Choice xmlns:v="urn:schemas-microsoft-com:vml" Requires="v">
                <p:oleObj spid="_x0000_s135745" name="公式" r:id="rId7" imgW="838200" imgH="241300" progId="Equation.3">
                  <p:embed/>
                </p:oleObj>
              </mc:Choice>
              <mc:Fallback>
                <p:oleObj name="公式" r:id="rId7" imgW="838200" imgH="241300" progId="Equation.3">
                  <p:embed/>
                  <p:pic>
                    <p:nvPicPr>
                      <p:cNvPr id="0" name="Picture 2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7038" y="5675313"/>
                        <a:ext cx="19208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512197" y="5802729"/>
            <a:ext cx="4150495" cy="523220"/>
          </a:xfrm>
          <a:prstGeom prst="rect">
            <a:avLst/>
          </a:prstGeom>
        </p:spPr>
        <p:txBody>
          <a:bodyPr wrap="none">
            <a:spAutoFit/>
          </a:bodyPr>
          <a:lstStyle/>
          <a:p>
            <a:pPr>
              <a:spcBef>
                <a:spcPct val="20000"/>
              </a:spcBef>
              <a:buFontTx/>
              <a:buChar char="•"/>
            </a:pPr>
            <a:r>
              <a:rPr kumimoji="0" lang="zh-CN" altLang="en-US" dirty="0">
                <a:solidFill>
                  <a:srgbClr val="FF0000"/>
                </a:solidFill>
              </a:rPr>
              <a:t>装填因子 </a:t>
            </a:r>
            <a:r>
              <a:rPr kumimoji="0" lang="el-GR" altLang="zh-CN" dirty="0">
                <a:solidFill>
                  <a:srgbClr val="FF0000"/>
                </a:solidFill>
              </a:rPr>
              <a:t>α</a:t>
            </a:r>
            <a:r>
              <a:rPr kumimoji="0" lang="en-US" altLang="zh-CN" dirty="0">
                <a:solidFill>
                  <a:srgbClr val="FF0000"/>
                </a:solidFill>
              </a:rPr>
              <a:t>=</a:t>
            </a:r>
            <a:r>
              <a:rPr kumimoji="0" lang="zh-CN" altLang="en-US" dirty="0">
                <a:solidFill>
                  <a:srgbClr val="FF0000"/>
                </a:solidFill>
              </a:rPr>
              <a:t>记录数</a:t>
            </a:r>
            <a:r>
              <a:rPr kumimoji="0" lang="en-US" altLang="zh-CN" dirty="0">
                <a:solidFill>
                  <a:srgbClr val="FF0000"/>
                </a:solidFill>
              </a:rPr>
              <a:t>/</a:t>
            </a:r>
            <a:r>
              <a:rPr kumimoji="0" lang="zh-CN" altLang="en-US" dirty="0">
                <a:solidFill>
                  <a:srgbClr val="FF0000"/>
                </a:solidFill>
              </a:rPr>
              <a:t>表长</a:t>
            </a:r>
            <a:endParaRPr kumimoji="0"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ChangeArrowheads="1"/>
          </p:cNvSpPr>
          <p:nvPr>
            <p:ph type="title"/>
          </p:nvPr>
        </p:nvSpPr>
        <p:spPr/>
        <p:txBody>
          <a:bodyPr/>
          <a:lstStyle/>
          <a:p>
            <a:pPr eaLnBrk="1" hangingPunct="1">
              <a:defRPr/>
            </a:pPr>
            <a:r>
              <a:rPr lang="zh-CN" altLang="en-US"/>
              <a:t>本章学习要点</a:t>
            </a:r>
          </a:p>
        </p:txBody>
      </p:sp>
      <p:sp>
        <p:nvSpPr>
          <p:cNvPr id="134148" name="Rectangle 5"/>
          <p:cNvSpPr>
            <a:spLocks noGrp="1" noChangeArrowheads="1"/>
          </p:cNvSpPr>
          <p:nvPr>
            <p:ph idx="1"/>
          </p:nvPr>
        </p:nvSpPr>
        <p:spPr/>
        <p:txBody>
          <a:bodyPr/>
          <a:lstStyle/>
          <a:p>
            <a:r>
              <a:rPr lang="en-US" altLang="zh-CN" dirty="0">
                <a:solidFill>
                  <a:srgbClr val="FF0000"/>
                </a:solidFill>
              </a:rPr>
              <a:t> 1. </a:t>
            </a:r>
            <a:r>
              <a:rPr lang="zh-CN" altLang="en-US" dirty="0">
                <a:solidFill>
                  <a:srgbClr val="FF0000"/>
                </a:solidFill>
              </a:rPr>
              <a:t>熟练掌握顺序表和有序表的查找方法及其平均查找长度的计算方法。</a:t>
            </a:r>
          </a:p>
          <a:p>
            <a:pPr eaLnBrk="1" hangingPunct="1"/>
            <a:r>
              <a:rPr lang="zh-CN" altLang="en-US" dirty="0">
                <a:solidFill>
                  <a:srgbClr val="FF0000"/>
                </a:solidFill>
              </a:rPr>
              <a:t> </a:t>
            </a:r>
            <a:r>
              <a:rPr lang="en-US" altLang="zh-CN" dirty="0">
                <a:solidFill>
                  <a:srgbClr val="FF0000"/>
                </a:solidFill>
              </a:rPr>
              <a:t>2. </a:t>
            </a:r>
            <a:r>
              <a:rPr lang="zh-CN" altLang="en-US" dirty="0">
                <a:solidFill>
                  <a:srgbClr val="FF0000"/>
                </a:solidFill>
              </a:rPr>
              <a:t>熟练掌握二叉查找树和平衡二叉树的构造和查找方法。</a:t>
            </a:r>
          </a:p>
          <a:p>
            <a:pPr eaLnBrk="1" hangingPunct="1"/>
            <a:r>
              <a:rPr lang="zh-CN" altLang="en-US" dirty="0"/>
              <a:t> </a:t>
            </a:r>
            <a:r>
              <a:rPr lang="en-US" altLang="zh-CN" dirty="0"/>
              <a:t>3. </a:t>
            </a:r>
            <a:r>
              <a:rPr lang="zh-CN" altLang="en-US" dirty="0"/>
              <a:t>理解</a:t>
            </a:r>
            <a:r>
              <a:rPr lang="en-US" altLang="zh-CN" dirty="0"/>
              <a:t>B- </a:t>
            </a:r>
            <a:r>
              <a:rPr lang="zh-CN" altLang="en-US" dirty="0"/>
              <a:t>树的特点以及它们的建树和查找的过程。</a:t>
            </a:r>
          </a:p>
          <a:p>
            <a:pPr eaLnBrk="1" hangingPunct="1"/>
            <a:r>
              <a:rPr lang="zh-CN" altLang="en-US" dirty="0"/>
              <a:t> </a:t>
            </a:r>
            <a:r>
              <a:rPr lang="en-US" altLang="zh-CN" dirty="0"/>
              <a:t>4. </a:t>
            </a:r>
            <a:r>
              <a:rPr lang="zh-CN" altLang="en-US" dirty="0"/>
              <a:t>熟练掌握散列表的构造方法</a:t>
            </a:r>
            <a:r>
              <a:rPr lang="en-US" altLang="zh-CN" dirty="0"/>
              <a:t>, </a:t>
            </a:r>
            <a:r>
              <a:rPr lang="zh-CN" altLang="en-US" dirty="0"/>
              <a:t>深刻理解散列表与其它结构的表的实质性的差别。</a:t>
            </a:r>
          </a:p>
        </p:txBody>
      </p:sp>
      <p:sp>
        <p:nvSpPr>
          <p:cNvPr id="6" name="灯片编号占位符 5"/>
          <p:cNvSpPr>
            <a:spLocks noGrp="1"/>
          </p:cNvSpPr>
          <p:nvPr>
            <p:ph type="sldNum" sz="quarter" idx="11"/>
          </p:nvPr>
        </p:nvSpPr>
        <p:spPr/>
        <p:txBody>
          <a:bodyPr/>
          <a:lstStyle/>
          <a:p>
            <a:pPr>
              <a:defRPr/>
            </a:pPr>
            <a:fld id="{98A64C46-F6E5-4933-963B-D1191E2D8DCB}" type="slidenum">
              <a:rPr lang="en-US" altLang="zh-CN"/>
              <a:pPr>
                <a:defRPr/>
              </a:pPr>
              <a:t>179</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5" name="Rectangle 5"/>
          <p:cNvSpPr>
            <a:spLocks noGrp="1" noChangeArrowheads="1"/>
          </p:cNvSpPr>
          <p:nvPr>
            <p:ph type="title"/>
          </p:nvPr>
        </p:nvSpPr>
        <p:spPr/>
        <p:txBody>
          <a:bodyPr/>
          <a:lstStyle/>
          <a:p>
            <a:pPr eaLnBrk="1" hangingPunct="1">
              <a:defRPr/>
            </a:pPr>
            <a:r>
              <a:rPr lang="zh-CN" altLang="en-US" dirty="0"/>
              <a:t>顺序查找的特点</a:t>
            </a:r>
          </a:p>
        </p:txBody>
      </p:sp>
      <p:sp>
        <p:nvSpPr>
          <p:cNvPr id="34820" name="Rectangle 6"/>
          <p:cNvSpPr>
            <a:spLocks noGrp="1" noChangeArrowheads="1"/>
          </p:cNvSpPr>
          <p:nvPr>
            <p:ph idx="1"/>
          </p:nvPr>
        </p:nvSpPr>
        <p:spPr/>
        <p:txBody>
          <a:bodyPr/>
          <a:lstStyle/>
          <a:p>
            <a:pPr eaLnBrk="1" hangingPunct="1"/>
            <a:r>
              <a:rPr kumimoji="1" lang="zh-CN" altLang="en-US" dirty="0"/>
              <a:t>顺序查找表的查找算法的优缺点：</a:t>
            </a:r>
          </a:p>
          <a:p>
            <a:pPr lvl="1" eaLnBrk="1" hangingPunct="1"/>
            <a:r>
              <a:rPr kumimoji="1" lang="zh-CN" altLang="en-US" dirty="0"/>
              <a:t>算法简单；</a:t>
            </a:r>
          </a:p>
          <a:p>
            <a:pPr lvl="1" eaLnBrk="1" hangingPunct="1"/>
            <a:r>
              <a:rPr lang="zh-CN" altLang="en-US" dirty="0"/>
              <a:t>无排序要求； </a:t>
            </a:r>
          </a:p>
          <a:p>
            <a:pPr lvl="1" eaLnBrk="1" hangingPunct="1"/>
            <a:r>
              <a:rPr lang="zh-CN" altLang="en-US" dirty="0"/>
              <a:t>存储结构：顺序、链式</a:t>
            </a:r>
            <a:r>
              <a:rPr lang="en-US" altLang="zh-CN" dirty="0"/>
              <a:t>;</a:t>
            </a:r>
          </a:p>
          <a:p>
            <a:pPr lvl="1" eaLnBrk="1" hangingPunct="1"/>
            <a:r>
              <a:rPr lang="zh-CN" altLang="en-US" dirty="0"/>
              <a:t>平均</a:t>
            </a:r>
            <a:r>
              <a:rPr lang="zh-CN" altLang="en-US"/>
              <a:t>查找长度</a:t>
            </a:r>
            <a:r>
              <a:rPr lang="en-US" altLang="zh-CN"/>
              <a:t>ASL</a:t>
            </a:r>
            <a:r>
              <a:rPr lang="en-US" altLang="zh-CN" baseline="-25000"/>
              <a:t>SS</a:t>
            </a:r>
            <a:r>
              <a:rPr lang="en-US" altLang="zh-CN" dirty="0"/>
              <a:t>=</a:t>
            </a:r>
            <a:r>
              <a:rPr lang="zh-CN" altLang="en-US" dirty="0"/>
              <a:t>（</a:t>
            </a:r>
            <a:r>
              <a:rPr lang="en-US" altLang="zh-CN" dirty="0"/>
              <a:t>n+1</a:t>
            </a:r>
            <a:r>
              <a:rPr lang="zh-CN" altLang="en-US" dirty="0"/>
              <a:t>）</a:t>
            </a:r>
            <a:r>
              <a:rPr lang="en-US" altLang="zh-CN" dirty="0"/>
              <a:t>/2 </a:t>
            </a:r>
            <a:r>
              <a:rPr lang="zh-CN" altLang="en-US" dirty="0"/>
              <a:t>；</a:t>
            </a:r>
          </a:p>
          <a:p>
            <a:pPr lvl="1" eaLnBrk="1" hangingPunct="1"/>
            <a:r>
              <a:rPr kumimoji="1" lang="zh-CN" altLang="en-US" dirty="0"/>
              <a:t>平均查找长度较大</a:t>
            </a:r>
            <a:r>
              <a:rPr kumimoji="1" lang="en-US" altLang="zh-CN" dirty="0"/>
              <a:t>, </a:t>
            </a:r>
            <a:r>
              <a:rPr kumimoji="1" lang="zh-CN" altLang="en-US" dirty="0"/>
              <a:t>不适用于表长较大的查找表。</a:t>
            </a:r>
          </a:p>
          <a:p>
            <a:pPr eaLnBrk="1" hangingPunct="1"/>
            <a:r>
              <a:rPr kumimoji="1" lang="zh-CN" altLang="en-US" dirty="0"/>
              <a:t>若查找概率无法事先测定</a:t>
            </a:r>
            <a:r>
              <a:rPr kumimoji="1" lang="en-US" altLang="zh-CN" dirty="0"/>
              <a:t>, </a:t>
            </a:r>
            <a:r>
              <a:rPr kumimoji="1" lang="zh-CN" altLang="en-US" dirty="0"/>
              <a:t>则查找过程采取的改进办法是</a:t>
            </a:r>
            <a:r>
              <a:rPr kumimoji="1" lang="en-US" altLang="zh-CN" dirty="0"/>
              <a:t>, </a:t>
            </a:r>
            <a:r>
              <a:rPr kumimoji="1" lang="zh-CN" altLang="en-US" dirty="0">
                <a:solidFill>
                  <a:srgbClr val="CC0000"/>
                </a:solidFill>
              </a:rPr>
              <a:t>在每次查找之后</a:t>
            </a:r>
            <a:r>
              <a:rPr kumimoji="1" lang="en-US" altLang="zh-CN" dirty="0">
                <a:solidFill>
                  <a:srgbClr val="CC0000"/>
                </a:solidFill>
              </a:rPr>
              <a:t>, </a:t>
            </a:r>
            <a:r>
              <a:rPr kumimoji="1" lang="zh-CN" altLang="en-US" dirty="0">
                <a:solidFill>
                  <a:srgbClr val="CC0000"/>
                </a:solidFill>
              </a:rPr>
              <a:t>将刚刚查找到的记录直接移至表尾的位置上</a:t>
            </a:r>
            <a:r>
              <a:rPr kumimoji="1" lang="zh-CN" altLang="en-US" dirty="0"/>
              <a:t>。</a:t>
            </a:r>
            <a:endParaRPr lang="zh-CN" altLang="en-US" dirty="0"/>
          </a:p>
        </p:txBody>
      </p:sp>
      <p:sp>
        <p:nvSpPr>
          <p:cNvPr id="7" name="灯片编号占位符 5"/>
          <p:cNvSpPr>
            <a:spLocks noGrp="1"/>
          </p:cNvSpPr>
          <p:nvPr>
            <p:ph type="sldNum" sz="quarter" idx="11"/>
          </p:nvPr>
        </p:nvSpPr>
        <p:spPr/>
        <p:txBody>
          <a:bodyPr/>
          <a:lstStyle/>
          <a:p>
            <a:pPr>
              <a:defRPr/>
            </a:pPr>
            <a:fld id="{14C47F00-25BB-4A5C-8DAA-878E1D79B688}" type="slidenum">
              <a:rPr lang="en-US" altLang="zh-CN"/>
              <a:pPr>
                <a:defRPr/>
              </a:pPr>
              <a:t>18</a:t>
            </a:fld>
            <a:endParaRPr lang="en-US" altLang="zh-CN"/>
          </a:p>
        </p:txBody>
      </p:sp>
      <p:sp>
        <p:nvSpPr>
          <p:cNvPr id="34821" name="Rectangle 4"/>
          <p:cNvSpPr>
            <a:spLocks noChangeArrowheads="1"/>
          </p:cNvSpPr>
          <p:nvPr/>
        </p:nvSpPr>
        <p:spPr bwMode="auto">
          <a:xfrm>
            <a:off x="1204912" y="5517232"/>
            <a:ext cx="7191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p>
            <a:pPr algn="ctr">
              <a:spcBef>
                <a:spcPct val="50000"/>
              </a:spcBef>
            </a:pPr>
            <a:r>
              <a:rPr lang="en-US" altLang="zh-CN" sz="3200" dirty="0">
                <a:ea typeface="宋体" charset="-122"/>
              </a:rPr>
              <a:t>L1=(45, 61, 12, 3, 37, 24, 90, 53, 98, 78</a:t>
            </a:r>
            <a:r>
              <a:rPr lang="zh-CN" altLang="en-US" sz="3200" dirty="0">
                <a:ea typeface="宋体" charset="-122"/>
              </a:rPr>
              <a: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180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89238531"/>
              </p:ext>
            </p:extLst>
          </p:nvPr>
        </p:nvGraphicFramePr>
        <p:xfrm>
          <a:off x="142876" y="-214338"/>
          <a:ext cx="8929718" cy="6763811"/>
        </p:xfrm>
        <a:graphic>
          <a:graphicData uri="http://schemas.openxmlformats.org/drawingml/2006/table">
            <a:tbl>
              <a:tblPr/>
              <a:tblGrid>
                <a:gridCol w="1895548">
                  <a:extLst>
                    <a:ext uri="{9D8B030D-6E8A-4147-A177-3AD203B41FA5}">
                      <a16:colId xmlns:a16="http://schemas.microsoft.com/office/drawing/2014/main" val="20000"/>
                    </a:ext>
                  </a:extLst>
                </a:gridCol>
                <a:gridCol w="7034170">
                  <a:extLst>
                    <a:ext uri="{9D8B030D-6E8A-4147-A177-3AD203B41FA5}">
                      <a16:colId xmlns:a16="http://schemas.microsoft.com/office/drawing/2014/main" val="20001"/>
                    </a:ext>
                  </a:extLst>
                </a:gridCol>
              </a:tblGrid>
              <a:tr h="387048">
                <a:tc>
                  <a:txBody>
                    <a:bodyPr/>
                    <a:lstStyle/>
                    <a:p>
                      <a:pPr marL="0" indent="0" algn="ctr">
                        <a:lnSpc>
                          <a:spcPct val="150000"/>
                        </a:lnSpc>
                        <a:spcAft>
                          <a:spcPts val="0"/>
                        </a:spcAft>
                      </a:pPr>
                      <a:r>
                        <a:rPr lang="zh-CN" sz="2400" b="1" kern="100" dirty="0">
                          <a:latin typeface="Calibri"/>
                          <a:ea typeface="宋体"/>
                          <a:cs typeface="Times New Roman"/>
                        </a:rPr>
                        <a:t>种类</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具体实例</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extLst>
                  <a:ext uri="{0D108BD9-81ED-4DB2-BD59-A6C34878D82A}">
                    <a16:rowId xmlns:a16="http://schemas.microsoft.com/office/drawing/2014/main" val="10000"/>
                  </a:ext>
                </a:extLst>
              </a:tr>
              <a:tr h="387048">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二叉树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二叉查找树</a:t>
                      </a:r>
                      <a:r>
                        <a:rPr lang="zh-CN" sz="2400" b="1" kern="100">
                          <a:solidFill>
                            <a:schemeClr val="tx1"/>
                          </a:solidFill>
                          <a:latin typeface="Calibri"/>
                          <a:ea typeface="宋体"/>
                          <a:cs typeface="Times New Roman"/>
                        </a:rPr>
                        <a:t>、</a:t>
                      </a:r>
                      <a:r>
                        <a:rPr lang="en-US" sz="2400" b="1" kern="100">
                          <a:solidFill>
                            <a:schemeClr val="tx1"/>
                          </a:solidFill>
                          <a:latin typeface="Calibri"/>
                          <a:ea typeface="宋体"/>
                          <a:cs typeface="Times New Roman"/>
                        </a:rPr>
                        <a:t>Van </a:t>
                      </a:r>
                      <a:r>
                        <a:rPr lang="en-US" sz="2400" b="1" kern="100" err="1">
                          <a:solidFill>
                            <a:schemeClr val="tx1"/>
                          </a:solidFill>
                          <a:latin typeface="Calibri"/>
                          <a:ea typeface="宋体"/>
                          <a:cs typeface="Times New Roman"/>
                        </a:rPr>
                        <a:t>Emde</a:t>
                      </a:r>
                      <a:r>
                        <a:rPr lang="en-US" sz="2400" b="1" kern="100">
                          <a:solidFill>
                            <a:schemeClr val="tx1"/>
                          </a:solidFill>
                          <a:latin typeface="Calibri"/>
                          <a:ea typeface="宋体"/>
                          <a:cs typeface="Times New Roman"/>
                        </a:rPr>
                        <a:t> Boas</a:t>
                      </a:r>
                      <a:r>
                        <a:rPr lang="zh-CN" sz="2400" b="1" kern="100" dirty="0">
                          <a:solidFill>
                            <a:schemeClr val="tx1"/>
                          </a:solidFill>
                          <a:latin typeface="Calibri"/>
                          <a:ea typeface="宋体"/>
                          <a:cs typeface="Times New Roman"/>
                        </a:rPr>
                        <a:t>树、笛卡尔树、</a:t>
                      </a:r>
                      <a:r>
                        <a:rPr lang="en-US" sz="2400" b="1" kern="100" dirty="0">
                          <a:solidFill>
                            <a:schemeClr val="tx1"/>
                          </a:solidFill>
                          <a:latin typeface="Calibri"/>
                          <a:ea typeface="宋体"/>
                          <a:cs typeface="Times New Roman"/>
                        </a:rPr>
                        <a:t>Top</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T-</a:t>
                      </a:r>
                      <a:r>
                        <a:rPr lang="zh-CN" sz="2400" b="1" kern="100" dirty="0">
                          <a:solidFill>
                            <a:schemeClr val="tx1"/>
                          </a:solidFill>
                          <a:latin typeface="Calibri"/>
                          <a:ea typeface="宋体"/>
                          <a:cs typeface="Times New Roman"/>
                        </a:rPr>
                        <a:t>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0571">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平衡二叉树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红黑树、平衡二叉查找</a:t>
                      </a:r>
                      <a:r>
                        <a:rPr lang="zh-CN" sz="2400" b="1" kern="100">
                          <a:solidFill>
                            <a:schemeClr val="tx1"/>
                          </a:solidFill>
                          <a:latin typeface="Calibri"/>
                          <a:ea typeface="宋体"/>
                          <a:cs typeface="Times New Roman"/>
                        </a:rPr>
                        <a:t>树、</a:t>
                      </a:r>
                      <a:r>
                        <a:rPr lang="en-US" sz="2400" b="1" kern="100">
                          <a:solidFill>
                            <a:schemeClr val="tx1"/>
                          </a:solidFill>
                          <a:latin typeface="Calibri"/>
                          <a:ea typeface="宋体"/>
                          <a:cs typeface="Times New Roman"/>
                        </a:rPr>
                        <a:t>AA</a:t>
                      </a:r>
                      <a:r>
                        <a:rPr lang="zh-CN" sz="2400" b="1" kern="100">
                          <a:solidFill>
                            <a:schemeClr val="tx1"/>
                          </a:solidFill>
                          <a:latin typeface="Calibri"/>
                          <a:ea typeface="宋体"/>
                          <a:cs typeface="Times New Roman"/>
                        </a:rPr>
                        <a:t>树</a:t>
                      </a:r>
                      <a:r>
                        <a:rPr lang="zh-CN" sz="2400" b="1" kern="100" dirty="0">
                          <a:solidFill>
                            <a:schemeClr val="tx1"/>
                          </a:solidFill>
                          <a:latin typeface="Calibri"/>
                          <a:ea typeface="宋体"/>
                          <a:cs typeface="Times New Roman"/>
                        </a:rPr>
                        <a:t>、伸展树、替罪羊树</a:t>
                      </a:r>
                      <a:r>
                        <a:rPr lang="zh-CN" sz="2400" b="1" kern="100">
                          <a:solidFill>
                            <a:schemeClr val="tx1"/>
                          </a:solidFill>
                          <a:latin typeface="Calibri"/>
                          <a:ea typeface="宋体"/>
                          <a:cs typeface="Times New Roman"/>
                        </a:rPr>
                        <a:t>、</a:t>
                      </a:r>
                      <a:r>
                        <a:rPr lang="en-US" sz="2400" b="1" kern="100">
                          <a:solidFill>
                            <a:schemeClr val="tx1"/>
                          </a:solidFill>
                          <a:latin typeface="Calibri"/>
                          <a:ea typeface="宋体"/>
                          <a:cs typeface="Times New Roman"/>
                        </a:rPr>
                        <a:t>Treap</a:t>
                      </a:r>
                      <a:endParaRPr lang="zh-CN" sz="2400" b="1" kern="100" dirty="0">
                        <a:solidFill>
                          <a:schemeClr val="tx1"/>
                        </a:solidFill>
                        <a:latin typeface="Calibri"/>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7048">
                <a:tc>
                  <a:txBody>
                    <a:bodyPr/>
                    <a:lstStyle/>
                    <a:p>
                      <a:pPr marL="0" indent="0" algn="ctr" defTabSz="914400" rtl="0" eaLnBrk="1" latinLnBrk="0" hangingPunct="1">
                        <a:lnSpc>
                          <a:spcPct val="150000"/>
                        </a:lnSpc>
                        <a:spcAft>
                          <a:spcPts val="0"/>
                        </a:spcAft>
                      </a:pPr>
                      <a:r>
                        <a:rPr lang="en-US" sz="2400" b="1" kern="100" dirty="0">
                          <a:solidFill>
                            <a:schemeClr val="tx1"/>
                          </a:solidFill>
                          <a:latin typeface="Calibri"/>
                          <a:ea typeface="宋体"/>
                          <a:cs typeface="Times New Roman"/>
                        </a:rPr>
                        <a:t>B+</a:t>
                      </a:r>
                      <a:r>
                        <a:rPr lang="zh-CN" sz="2400" b="1" kern="100" dirty="0">
                          <a:solidFill>
                            <a:schemeClr val="tx1"/>
                          </a:solidFill>
                          <a:latin typeface="Calibri"/>
                          <a:ea typeface="宋体"/>
                          <a:cs typeface="Times New Roman"/>
                        </a:rPr>
                        <a:t>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en-US" sz="2400" b="1" kern="100" dirty="0">
                          <a:solidFill>
                            <a:schemeClr val="tx1"/>
                          </a:solidFill>
                          <a:latin typeface="Calibri"/>
                          <a:ea typeface="宋体"/>
                          <a:cs typeface="Times New Roman"/>
                        </a:rPr>
                        <a:t>B+</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B*</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UB+</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2-3</a:t>
                      </a:r>
                      <a:r>
                        <a:rPr lang="zh-CN" sz="2400" b="1" kern="100" dirty="0">
                          <a:solidFill>
                            <a:schemeClr val="tx1"/>
                          </a:solidFill>
                          <a:latin typeface="Calibri"/>
                          <a:ea typeface="宋体"/>
                          <a:cs typeface="Times New Roman"/>
                        </a:rPr>
                        <a:t>树</a:t>
                      </a:r>
                      <a:r>
                        <a:rPr lang="zh-CN" sz="2400" b="1" kern="100">
                          <a:solidFill>
                            <a:schemeClr val="tx1"/>
                          </a:solidFill>
                          <a:latin typeface="Calibri"/>
                          <a:ea typeface="宋体"/>
                          <a:cs typeface="Times New Roman"/>
                        </a:rPr>
                        <a:t>、（</a:t>
                      </a:r>
                      <a:r>
                        <a:rPr lang="en-US" sz="2400" b="1" kern="100">
                          <a:solidFill>
                            <a:schemeClr val="tx1"/>
                          </a:solidFill>
                          <a:latin typeface="Calibri"/>
                          <a:ea typeface="宋体"/>
                          <a:cs typeface="Times New Roman"/>
                        </a:rPr>
                        <a:t>a,b</a:t>
                      </a:r>
                      <a:r>
                        <a:rPr lang="zh-CN" sz="2400" b="1" kern="100" dirty="0">
                          <a:solidFill>
                            <a:schemeClr val="tx1"/>
                          </a:solidFill>
                          <a:latin typeface="Calibri"/>
                          <a:ea typeface="宋体"/>
                          <a:cs typeface="Times New Roman"/>
                        </a:rPr>
                        <a:t>）树，舞蹈树、</a:t>
                      </a:r>
                      <a:r>
                        <a:rPr lang="en-US" sz="2400" b="1" kern="100" dirty="0">
                          <a:solidFill>
                            <a:schemeClr val="tx1"/>
                          </a:solidFill>
                          <a:latin typeface="Calibri"/>
                          <a:ea typeface="宋体"/>
                          <a:cs typeface="Times New Roman"/>
                        </a:rPr>
                        <a:t>H</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B</a:t>
                      </a:r>
                      <a:r>
                        <a:rPr lang="en-US" sz="2400" b="1" kern="100" baseline="30000" dirty="0">
                          <a:solidFill>
                            <a:schemeClr val="tx1"/>
                          </a:solidFill>
                          <a:latin typeface="Calibri"/>
                          <a:ea typeface="宋体"/>
                          <a:cs typeface="Times New Roman"/>
                        </a:rPr>
                        <a:t>X</a:t>
                      </a:r>
                      <a:r>
                        <a:rPr lang="en-US" sz="2400" b="1" kern="100" dirty="0">
                          <a:solidFill>
                            <a:schemeClr val="tx1"/>
                          </a:solidFill>
                          <a:latin typeface="Calibri"/>
                          <a:ea typeface="宋体"/>
                          <a:cs typeface="Times New Roman"/>
                        </a:rPr>
                        <a:t>-</a:t>
                      </a:r>
                      <a:r>
                        <a:rPr lang="zh-CN" sz="2400" b="1" kern="100" dirty="0">
                          <a:solidFill>
                            <a:schemeClr val="tx1"/>
                          </a:solidFill>
                          <a:latin typeface="Calibri"/>
                          <a:ea typeface="宋体"/>
                          <a:cs typeface="Times New Roman"/>
                        </a:rPr>
                        <a:t>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7048">
                <a:tc>
                  <a:txBody>
                    <a:bodyPr/>
                    <a:lstStyle/>
                    <a:p>
                      <a:pPr marL="0" indent="0" algn="ctr" defTabSz="914400" rtl="0" eaLnBrk="1" latinLnBrk="0" hangingPunct="1">
                        <a:lnSpc>
                          <a:spcPct val="150000"/>
                        </a:lnSpc>
                        <a:spcAft>
                          <a:spcPts val="0"/>
                        </a:spcAft>
                      </a:pPr>
                      <a:r>
                        <a:rPr lang="en-US" sz="2400" b="1" kern="100" dirty="0">
                          <a:solidFill>
                            <a:schemeClr val="tx1"/>
                          </a:solidFill>
                          <a:latin typeface="Calibri"/>
                          <a:ea typeface="宋体"/>
                          <a:cs typeface="Times New Roman"/>
                        </a:rPr>
                        <a:t>Tries</a:t>
                      </a:r>
                      <a:endParaRPr lang="zh-CN" sz="2400" b="1" kern="100" dirty="0">
                        <a:solidFill>
                          <a:schemeClr val="tx1"/>
                        </a:solidFill>
                        <a:latin typeface="Calibri"/>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后缀树、基树</a:t>
                      </a:r>
                      <a:r>
                        <a:rPr lang="zh-CN" sz="2400" b="1" kern="100">
                          <a:solidFill>
                            <a:schemeClr val="tx1"/>
                          </a:solidFill>
                          <a:latin typeface="Calibri"/>
                          <a:ea typeface="宋体"/>
                          <a:cs typeface="Times New Roman"/>
                        </a:rPr>
                        <a:t>、</a:t>
                      </a:r>
                      <a:r>
                        <a:rPr lang="en-US" sz="2400" b="1" kern="100">
                          <a:solidFill>
                            <a:schemeClr val="tx1"/>
                          </a:solidFill>
                          <a:latin typeface="Calibri"/>
                          <a:ea typeface="宋体"/>
                          <a:cs typeface="Times New Roman"/>
                        </a:rPr>
                        <a:t>Ternary Search </a:t>
                      </a:r>
                      <a:r>
                        <a:rPr lang="zh-CN" sz="2400" b="1" kern="100" dirty="0">
                          <a:solidFill>
                            <a:schemeClr val="tx1"/>
                          </a:solidFill>
                          <a:latin typeface="Calibri"/>
                          <a:ea typeface="宋体"/>
                          <a:cs typeface="Times New Roman"/>
                        </a:rPr>
                        <a:t>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80571">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二叉区分树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en-US" sz="2400" b="1" kern="100" dirty="0">
                          <a:solidFill>
                            <a:schemeClr val="tx1"/>
                          </a:solidFill>
                          <a:latin typeface="Calibri"/>
                          <a:ea typeface="宋体"/>
                          <a:cs typeface="Times New Roman"/>
                        </a:rPr>
                        <a:t>Quad</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OC</a:t>
                      </a:r>
                      <a:r>
                        <a:rPr lang="zh-CN" sz="2400" b="1" kern="100" dirty="0">
                          <a:solidFill>
                            <a:schemeClr val="tx1"/>
                          </a:solidFill>
                          <a:latin typeface="Calibri"/>
                          <a:ea typeface="宋体"/>
                          <a:cs typeface="Times New Roman"/>
                        </a:rPr>
                        <a:t>树、</a:t>
                      </a:r>
                      <a:r>
                        <a:rPr lang="en-US" sz="2400" b="1" kern="100" dirty="0">
                          <a:solidFill>
                            <a:srgbClr val="FF0000"/>
                          </a:solidFill>
                          <a:latin typeface="Calibri"/>
                          <a:ea typeface="宋体"/>
                          <a:cs typeface="Times New Roman"/>
                        </a:rPr>
                        <a:t>KD-</a:t>
                      </a:r>
                      <a:r>
                        <a:rPr lang="zh-CN" sz="2400" b="1" kern="100" dirty="0">
                          <a:solidFill>
                            <a:srgbClr val="FF0000"/>
                          </a:solidFill>
                          <a:latin typeface="Calibri"/>
                          <a:ea typeface="宋体"/>
                          <a:cs typeface="Times New Roman"/>
                        </a:rPr>
                        <a:t>树</a:t>
                      </a:r>
                      <a:r>
                        <a:rPr lang="zh-CN" sz="2400" b="1" kern="100" dirty="0">
                          <a:solidFill>
                            <a:schemeClr val="tx1"/>
                          </a:solidFill>
                          <a:latin typeface="Calibri"/>
                          <a:ea typeface="宋体"/>
                          <a:cs typeface="Times New Roman"/>
                        </a:rPr>
                        <a:t>、</a:t>
                      </a:r>
                      <a:r>
                        <a:rPr lang="en-US" sz="2400" b="1" kern="100" dirty="0">
                          <a:solidFill>
                            <a:schemeClr val="tx1"/>
                          </a:solidFill>
                          <a:latin typeface="Calibri"/>
                          <a:ea typeface="宋体"/>
                          <a:cs typeface="Times New Roman"/>
                        </a:rPr>
                        <a:t>VP-</a:t>
                      </a:r>
                      <a:r>
                        <a:rPr lang="zh-CN" sz="2400" b="1" kern="100" dirty="0">
                          <a:solidFill>
                            <a:schemeClr val="tx1"/>
                          </a:solidFill>
                          <a:latin typeface="Calibri"/>
                          <a:ea typeface="宋体"/>
                          <a:cs typeface="Times New Roman"/>
                        </a:rPr>
                        <a:t>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80571">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非二叉树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指数树、聚合树、区间树、</a:t>
                      </a:r>
                      <a:r>
                        <a:rPr lang="en-US" sz="2400" b="1" kern="100" dirty="0">
                          <a:solidFill>
                            <a:schemeClr val="tx1"/>
                          </a:solidFill>
                          <a:latin typeface="Calibri"/>
                          <a:ea typeface="宋体"/>
                          <a:cs typeface="Times New Roman"/>
                        </a:rPr>
                        <a:t>PQ</a:t>
                      </a:r>
                      <a:r>
                        <a:rPr lang="zh-CN" sz="2400" b="1" kern="100" dirty="0">
                          <a:solidFill>
                            <a:schemeClr val="tx1"/>
                          </a:solidFill>
                          <a:latin typeface="Calibri"/>
                          <a:ea typeface="宋体"/>
                          <a:cs typeface="Times New Roman"/>
                        </a:rPr>
                        <a:t>树、</a:t>
                      </a:r>
                      <a:r>
                        <a:rPr lang="en-US" sz="2400" b="1" kern="100" dirty="0">
                          <a:solidFill>
                            <a:schemeClr val="tx1"/>
                          </a:solidFill>
                          <a:latin typeface="Calibri"/>
                          <a:ea typeface="宋体"/>
                          <a:cs typeface="Times New Roman"/>
                        </a:rPr>
                        <a:t>SPQR</a:t>
                      </a:r>
                      <a:r>
                        <a:rPr lang="zh-CN" sz="2400" b="1" kern="100" dirty="0">
                          <a:solidFill>
                            <a:schemeClr val="tx1"/>
                          </a:solidFill>
                          <a:latin typeface="Calibri"/>
                          <a:ea typeface="宋体"/>
                          <a:cs typeface="Times New Roman"/>
                        </a:rPr>
                        <a:t>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7048">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图形树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en-US" sz="2400" b="1" kern="100" dirty="0">
                          <a:solidFill>
                            <a:srgbClr val="FF0000"/>
                          </a:solidFill>
                          <a:latin typeface="Calibri"/>
                          <a:ea typeface="宋体"/>
                          <a:cs typeface="Times New Roman"/>
                        </a:rPr>
                        <a:t>R-</a:t>
                      </a:r>
                      <a:r>
                        <a:rPr lang="zh-CN" sz="2400" b="1" kern="100" dirty="0">
                          <a:solidFill>
                            <a:srgbClr val="FF0000"/>
                          </a:solidFill>
                          <a:latin typeface="Calibri"/>
                          <a:ea typeface="宋体"/>
                          <a:cs typeface="Times New Roman"/>
                        </a:rPr>
                        <a:t>树</a:t>
                      </a:r>
                      <a:r>
                        <a:rPr lang="zh-CN" sz="2400" b="1" kern="100" dirty="0">
                          <a:solidFill>
                            <a:schemeClr val="tx1"/>
                          </a:solidFill>
                          <a:latin typeface="Calibri"/>
                          <a:ea typeface="宋体"/>
                          <a:cs typeface="Times New Roman"/>
                        </a:rPr>
                        <a:t>、</a:t>
                      </a:r>
                      <a:r>
                        <a:rPr lang="en-US" sz="2400" b="1" kern="100" dirty="0">
                          <a:solidFill>
                            <a:schemeClr val="tx1"/>
                          </a:solidFill>
                          <a:latin typeface="Calibri"/>
                          <a:ea typeface="宋体"/>
                          <a:cs typeface="Times New Roman"/>
                        </a:rPr>
                        <a:t>X-</a:t>
                      </a:r>
                      <a:r>
                        <a:rPr lang="zh-CN" sz="2400" b="1" kern="100" dirty="0">
                          <a:solidFill>
                            <a:schemeClr val="tx1"/>
                          </a:solidFill>
                          <a:latin typeface="Calibri"/>
                          <a:ea typeface="宋体"/>
                          <a:cs typeface="Times New Roman"/>
                        </a:rPr>
                        <a:t>树、段树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7048">
                <a:tc>
                  <a:txBody>
                    <a:bodyPr/>
                    <a:lstStyle/>
                    <a:p>
                      <a:pPr marL="0" indent="0" algn="ctr"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其他树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indent="0" algn="l" defTabSz="914400" rtl="0" eaLnBrk="1" latinLnBrk="0" hangingPunct="1">
                        <a:lnSpc>
                          <a:spcPct val="150000"/>
                        </a:lnSpc>
                        <a:spcAft>
                          <a:spcPts val="0"/>
                        </a:spcAft>
                      </a:pPr>
                      <a:r>
                        <a:rPr lang="zh-CN" sz="2400" b="1" kern="100" dirty="0">
                          <a:solidFill>
                            <a:schemeClr val="tx1"/>
                          </a:solidFill>
                          <a:latin typeface="Calibri"/>
                          <a:ea typeface="宋体"/>
                          <a:cs typeface="Times New Roman"/>
                        </a:rPr>
                        <a:t>堆</a:t>
                      </a:r>
                      <a:r>
                        <a:rPr lang="zh-CN" altLang="en-US" sz="2400" b="1" kern="100" dirty="0">
                          <a:solidFill>
                            <a:schemeClr val="tx1"/>
                          </a:solidFill>
                          <a:latin typeface="Calibri"/>
                          <a:ea typeface="宋体"/>
                          <a:cs typeface="Times New Roman"/>
                        </a:rPr>
                        <a:t>散列</a:t>
                      </a:r>
                      <a:r>
                        <a:rPr lang="zh-CN" sz="2400" b="1" kern="100" dirty="0">
                          <a:solidFill>
                            <a:schemeClr val="tx1"/>
                          </a:solidFill>
                          <a:latin typeface="Calibri"/>
                          <a:ea typeface="宋体"/>
                          <a:cs typeface="Times New Roman"/>
                        </a:rPr>
                        <a:t>树、手指树、度量树、覆盖树、</a:t>
                      </a:r>
                      <a:r>
                        <a:rPr lang="en-US" sz="2400" b="1" kern="100" dirty="0">
                          <a:solidFill>
                            <a:schemeClr val="tx1"/>
                          </a:solidFill>
                          <a:latin typeface="Calibri"/>
                          <a:ea typeface="宋体"/>
                          <a:cs typeface="Times New Roman"/>
                        </a:rPr>
                        <a:t>BK</a:t>
                      </a:r>
                      <a:r>
                        <a:rPr lang="zh-CN" sz="2400" b="1" kern="100" dirty="0">
                          <a:solidFill>
                            <a:schemeClr val="tx1"/>
                          </a:solidFill>
                          <a:latin typeface="Calibri"/>
                          <a:ea typeface="宋体"/>
                          <a:cs typeface="Times New Roman"/>
                        </a:rPr>
                        <a:t>树、双链树、最小期望树</a:t>
                      </a: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zoom/>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en-US" altLang="zh-CN"/>
              <a:t>END</a:t>
            </a:r>
            <a:endParaRPr lang="zh-CN" altLang="en-US"/>
          </a:p>
        </p:txBody>
      </p:sp>
      <p:sp>
        <p:nvSpPr>
          <p:cNvPr id="6" name="副标题 5"/>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4294967295"/>
          </p:nvPr>
        </p:nvSpPr>
        <p:spPr>
          <a:xfrm>
            <a:off x="7010400" y="6248400"/>
            <a:ext cx="2133600" cy="457200"/>
          </a:xfrm>
        </p:spPr>
        <p:txBody>
          <a:bodyPr/>
          <a:lstStyle/>
          <a:p>
            <a:pPr>
              <a:defRPr/>
            </a:pPr>
            <a:fld id="{585A8F5F-97C1-4ECB-8AFF-ADAC99A19FCA}" type="slidenum">
              <a:rPr lang="en-US" altLang="zh-CN" smtClean="0"/>
              <a:pPr>
                <a:defRPr/>
              </a:pPr>
              <a:t>181</a:t>
            </a:fld>
            <a:endParaRPr lang="en-US" altLang="zh-CN"/>
          </a:p>
        </p:txBody>
      </p:sp>
    </p:spTree>
    <p:extLst>
      <p:ext uri="{BB962C8B-B14F-4D97-AF65-F5344CB8AC3E}">
        <p14:creationId xmlns:p14="http://schemas.microsoft.com/office/powerpoint/2010/main" val="310798636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仿宋_GB2312" pitchFamily="49" charset="-122"/>
              </a:rPr>
              <a:t>基于有序顺序表的顺序查找</a:t>
            </a:r>
            <a:endParaRPr lang="zh-CN" altLang="en-US" dirty="0"/>
          </a:p>
        </p:txBody>
      </p:sp>
      <p:sp>
        <p:nvSpPr>
          <p:cNvPr id="3" name="内容占位符 2"/>
          <p:cNvSpPr>
            <a:spLocks noGrp="1"/>
          </p:cNvSpPr>
          <p:nvPr>
            <p:ph idx="1"/>
          </p:nvPr>
        </p:nvSpPr>
        <p:spPr/>
        <p:txBody>
          <a:bodyPr/>
          <a:lstStyle/>
          <a:p>
            <a:r>
              <a:rPr lang="zh-CN" altLang="en-US" dirty="0"/>
              <a:t>有序顺序表限定表中的元素按照其关键码值从小到大或从大到小依次排列。</a:t>
            </a:r>
            <a:endParaRPr lang="en-US" altLang="zh-CN" dirty="0"/>
          </a:p>
          <a:p>
            <a:r>
              <a:rPr lang="zh-CN" altLang="en-US" dirty="0">
                <a:solidFill>
                  <a:srgbClr val="003366"/>
                </a:solidFill>
              </a:rPr>
              <a:t>在有序顺序表中做顺序查找时，若查找不成功，不必检测到表尾才停止，只要发现有比它的关键码值大的即可停止查找。</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19</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1098690023"/>
              </p:ext>
            </p:extLst>
          </p:nvPr>
        </p:nvGraphicFramePr>
        <p:xfrm>
          <a:off x="611560" y="4221088"/>
          <a:ext cx="8270665" cy="1097280"/>
        </p:xfrm>
        <a:graphic>
          <a:graphicData uri="http://schemas.openxmlformats.org/drawingml/2006/table">
            <a:tbl>
              <a:tblPr firstRow="1" bandRow="1">
                <a:tableStyleId>{5940675A-B579-460E-94D1-54222C63F5DA}</a:tableStyleId>
              </a:tblPr>
              <a:tblGrid>
                <a:gridCol w="636205">
                  <a:extLst>
                    <a:ext uri="{9D8B030D-6E8A-4147-A177-3AD203B41FA5}">
                      <a16:colId xmlns:a16="http://schemas.microsoft.com/office/drawing/2014/main" val="20000"/>
                    </a:ext>
                  </a:extLst>
                </a:gridCol>
                <a:gridCol w="636205">
                  <a:extLst>
                    <a:ext uri="{9D8B030D-6E8A-4147-A177-3AD203B41FA5}">
                      <a16:colId xmlns:a16="http://schemas.microsoft.com/office/drawing/2014/main" val="20001"/>
                    </a:ext>
                  </a:extLst>
                </a:gridCol>
                <a:gridCol w="636205">
                  <a:extLst>
                    <a:ext uri="{9D8B030D-6E8A-4147-A177-3AD203B41FA5}">
                      <a16:colId xmlns:a16="http://schemas.microsoft.com/office/drawing/2014/main" val="20002"/>
                    </a:ext>
                  </a:extLst>
                </a:gridCol>
                <a:gridCol w="636205">
                  <a:extLst>
                    <a:ext uri="{9D8B030D-6E8A-4147-A177-3AD203B41FA5}">
                      <a16:colId xmlns:a16="http://schemas.microsoft.com/office/drawing/2014/main" val="20003"/>
                    </a:ext>
                  </a:extLst>
                </a:gridCol>
                <a:gridCol w="636205">
                  <a:extLst>
                    <a:ext uri="{9D8B030D-6E8A-4147-A177-3AD203B41FA5}">
                      <a16:colId xmlns:a16="http://schemas.microsoft.com/office/drawing/2014/main" val="20004"/>
                    </a:ext>
                  </a:extLst>
                </a:gridCol>
                <a:gridCol w="636205">
                  <a:extLst>
                    <a:ext uri="{9D8B030D-6E8A-4147-A177-3AD203B41FA5}">
                      <a16:colId xmlns:a16="http://schemas.microsoft.com/office/drawing/2014/main" val="20005"/>
                    </a:ext>
                  </a:extLst>
                </a:gridCol>
                <a:gridCol w="636205">
                  <a:extLst>
                    <a:ext uri="{9D8B030D-6E8A-4147-A177-3AD203B41FA5}">
                      <a16:colId xmlns:a16="http://schemas.microsoft.com/office/drawing/2014/main" val="20006"/>
                    </a:ext>
                  </a:extLst>
                </a:gridCol>
                <a:gridCol w="636205">
                  <a:extLst>
                    <a:ext uri="{9D8B030D-6E8A-4147-A177-3AD203B41FA5}">
                      <a16:colId xmlns:a16="http://schemas.microsoft.com/office/drawing/2014/main" val="20007"/>
                    </a:ext>
                  </a:extLst>
                </a:gridCol>
                <a:gridCol w="636205">
                  <a:extLst>
                    <a:ext uri="{9D8B030D-6E8A-4147-A177-3AD203B41FA5}">
                      <a16:colId xmlns:a16="http://schemas.microsoft.com/office/drawing/2014/main" val="20008"/>
                    </a:ext>
                  </a:extLst>
                </a:gridCol>
                <a:gridCol w="636205">
                  <a:extLst>
                    <a:ext uri="{9D8B030D-6E8A-4147-A177-3AD203B41FA5}">
                      <a16:colId xmlns:a16="http://schemas.microsoft.com/office/drawing/2014/main" val="20009"/>
                    </a:ext>
                  </a:extLst>
                </a:gridCol>
                <a:gridCol w="636205">
                  <a:extLst>
                    <a:ext uri="{9D8B030D-6E8A-4147-A177-3AD203B41FA5}">
                      <a16:colId xmlns:a16="http://schemas.microsoft.com/office/drawing/2014/main" val="20010"/>
                    </a:ext>
                  </a:extLst>
                </a:gridCol>
                <a:gridCol w="636205">
                  <a:extLst>
                    <a:ext uri="{9D8B030D-6E8A-4147-A177-3AD203B41FA5}">
                      <a16:colId xmlns:a16="http://schemas.microsoft.com/office/drawing/2014/main" val="20011"/>
                    </a:ext>
                  </a:extLst>
                </a:gridCol>
                <a:gridCol w="636205">
                  <a:extLst>
                    <a:ext uri="{9D8B030D-6E8A-4147-A177-3AD203B41FA5}">
                      <a16:colId xmlns:a16="http://schemas.microsoft.com/office/drawing/2014/main" val="20012"/>
                    </a:ext>
                  </a:extLst>
                </a:gridCol>
              </a:tblGrid>
              <a:tr h="484357">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05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13</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19</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21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37</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56</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64</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75</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80</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88</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92</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ltLang="en-US" sz="3200" b="1" kern="100" dirty="0">
                        <a:solidFill>
                          <a:srgbClr val="FF0000"/>
                        </a:solidFill>
                        <a:effectLst/>
                        <a:latin typeface="Times New Roman" panose="02020603050405020304" pitchFamily="18" charset="0"/>
                        <a:ea typeface="宋体" panose="02010600030101010101" pitchFamily="2" charset="-122"/>
                        <a:cs typeface="+mn-cs"/>
                      </a:endParaRPr>
                    </a:p>
                  </a:txBody>
                  <a:tcPr/>
                </a:tc>
                <a:tc>
                  <a:txBody>
                    <a:bodyPr/>
                    <a:lstStyle/>
                    <a:p>
                      <a:endParaRPr lang="zh-CN" altLang="en-US" sz="3200" b="1" kern="100" dirty="0">
                        <a:solidFill>
                          <a:schemeClr val="tx1"/>
                        </a:solidFill>
                        <a:effectLst/>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000"/>
                  </a:ext>
                </a:extLst>
              </a:tr>
              <a:tr h="484357">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3</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4</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5</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6</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7</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8</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9</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300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zh-CN" altLang="en-US"/>
              <a:t>什么是查找表</a:t>
            </a:r>
          </a:p>
        </p:txBody>
      </p:sp>
      <p:sp>
        <p:nvSpPr>
          <p:cNvPr id="20484" name="Rectangle 3"/>
          <p:cNvSpPr>
            <a:spLocks noGrp="1" noChangeArrowheads="1"/>
          </p:cNvSpPr>
          <p:nvPr>
            <p:ph idx="1"/>
          </p:nvPr>
        </p:nvSpPr>
        <p:spPr/>
        <p:txBody>
          <a:bodyPr/>
          <a:lstStyle/>
          <a:p>
            <a:pPr eaLnBrk="1" hangingPunct="1"/>
            <a:r>
              <a:rPr lang="zh-CN" altLang="en-US">
                <a:solidFill>
                  <a:srgbClr val="A50021"/>
                </a:solidFill>
              </a:rPr>
              <a:t>查找表</a:t>
            </a:r>
            <a:r>
              <a:rPr lang="zh-CN" altLang="en-US"/>
              <a:t>是由同一类型的数据元素</a:t>
            </a:r>
            <a:r>
              <a:rPr lang="en-US" altLang="zh-CN"/>
              <a:t>(</a:t>
            </a:r>
            <a:r>
              <a:rPr lang="zh-CN" altLang="en-US"/>
              <a:t>或记录</a:t>
            </a:r>
            <a:r>
              <a:rPr lang="en-US" altLang="zh-CN"/>
              <a:t>)</a:t>
            </a:r>
            <a:r>
              <a:rPr lang="zh-CN" altLang="en-US"/>
              <a:t>构成的</a:t>
            </a:r>
            <a:r>
              <a:rPr lang="zh-CN" altLang="en-US">
                <a:solidFill>
                  <a:srgbClr val="A50021"/>
                </a:solidFill>
              </a:rPr>
              <a:t>集合</a:t>
            </a:r>
          </a:p>
          <a:p>
            <a:pPr eaLnBrk="1" hangingPunct="1"/>
            <a:endParaRPr lang="zh-CN" altLang="en-US"/>
          </a:p>
          <a:p>
            <a:pPr eaLnBrk="1" hangingPunct="1"/>
            <a:r>
              <a:rPr lang="zh-CN" altLang="en-US"/>
              <a:t>对查找表经常进行的</a:t>
            </a:r>
            <a:r>
              <a:rPr lang="zh-CN" altLang="en-US">
                <a:solidFill>
                  <a:srgbClr val="A50021"/>
                </a:solidFill>
              </a:rPr>
              <a:t>操作</a:t>
            </a:r>
            <a:r>
              <a:rPr lang="en-US" altLang="zh-CN"/>
              <a:t>:</a:t>
            </a:r>
          </a:p>
          <a:p>
            <a:pPr lvl="1" algn="just" eaLnBrk="1" hangingPunct="1">
              <a:lnSpc>
                <a:spcPct val="125000"/>
              </a:lnSpc>
            </a:pPr>
            <a:r>
              <a:rPr lang="en-US" altLang="zh-CN"/>
              <a:t>1</a:t>
            </a:r>
            <a:r>
              <a:rPr lang="zh-CN" altLang="en-US"/>
              <a:t>）</a:t>
            </a:r>
            <a:r>
              <a:rPr lang="zh-CN" altLang="en-US">
                <a:solidFill>
                  <a:srgbClr val="0000FF"/>
                </a:solidFill>
              </a:rPr>
              <a:t>查询</a:t>
            </a:r>
            <a:r>
              <a:rPr lang="zh-CN" altLang="en-US"/>
              <a:t>某个</a:t>
            </a:r>
            <a:r>
              <a:rPr lang="zh-CN" altLang="en-US">
                <a:solidFill>
                  <a:srgbClr val="FF0000"/>
                </a:solidFill>
              </a:rPr>
              <a:t>“特定的”</a:t>
            </a:r>
            <a:r>
              <a:rPr lang="zh-CN" altLang="en-US"/>
              <a:t>数据元素是否在查找表中；</a:t>
            </a:r>
          </a:p>
          <a:p>
            <a:pPr lvl="1" algn="just" eaLnBrk="1" hangingPunct="1">
              <a:lnSpc>
                <a:spcPct val="125000"/>
              </a:lnSpc>
            </a:pPr>
            <a:r>
              <a:rPr lang="en-US" altLang="zh-CN"/>
              <a:t>2</a:t>
            </a:r>
            <a:r>
              <a:rPr lang="zh-CN" altLang="en-US"/>
              <a:t>）</a:t>
            </a:r>
            <a:r>
              <a:rPr lang="zh-CN" altLang="en-US">
                <a:solidFill>
                  <a:srgbClr val="0000FF"/>
                </a:solidFill>
              </a:rPr>
              <a:t>检索</a:t>
            </a:r>
            <a:r>
              <a:rPr lang="zh-CN" altLang="en-US"/>
              <a:t>某个</a:t>
            </a:r>
            <a:r>
              <a:rPr lang="zh-CN" altLang="en-US">
                <a:solidFill>
                  <a:srgbClr val="FF0000"/>
                </a:solidFill>
              </a:rPr>
              <a:t>“特定的”</a:t>
            </a:r>
            <a:r>
              <a:rPr lang="zh-CN" altLang="en-US"/>
              <a:t>数据元素的各种属性；</a:t>
            </a:r>
          </a:p>
          <a:p>
            <a:pPr lvl="1" algn="just" eaLnBrk="1" hangingPunct="1">
              <a:lnSpc>
                <a:spcPct val="125000"/>
              </a:lnSpc>
            </a:pPr>
            <a:r>
              <a:rPr lang="en-US" altLang="zh-CN"/>
              <a:t>3</a:t>
            </a:r>
            <a:r>
              <a:rPr lang="zh-CN" altLang="en-US"/>
              <a:t>）在查找表中</a:t>
            </a:r>
            <a:r>
              <a:rPr lang="zh-CN" altLang="en-US">
                <a:solidFill>
                  <a:srgbClr val="0000FF"/>
                </a:solidFill>
              </a:rPr>
              <a:t>插入</a:t>
            </a:r>
            <a:r>
              <a:rPr lang="zh-CN" altLang="en-US"/>
              <a:t>一个数据元素；</a:t>
            </a:r>
          </a:p>
          <a:p>
            <a:pPr lvl="1" algn="just" eaLnBrk="1" hangingPunct="1">
              <a:lnSpc>
                <a:spcPct val="125000"/>
              </a:lnSpc>
            </a:pPr>
            <a:r>
              <a:rPr lang="en-US" altLang="zh-CN"/>
              <a:t>4</a:t>
            </a:r>
            <a:r>
              <a:rPr lang="zh-CN" altLang="en-US"/>
              <a:t>）从查找表中</a:t>
            </a:r>
            <a:r>
              <a:rPr lang="zh-CN" altLang="en-US">
                <a:solidFill>
                  <a:srgbClr val="0000FF"/>
                </a:solidFill>
              </a:rPr>
              <a:t>删去</a:t>
            </a:r>
            <a:r>
              <a:rPr lang="zh-CN" altLang="en-US"/>
              <a:t>某个数据元素。</a:t>
            </a:r>
          </a:p>
        </p:txBody>
      </p:sp>
      <p:sp>
        <p:nvSpPr>
          <p:cNvPr id="6" name="灯片编号占位符 5"/>
          <p:cNvSpPr>
            <a:spLocks noGrp="1"/>
          </p:cNvSpPr>
          <p:nvPr>
            <p:ph type="sldNum" sz="quarter" idx="11"/>
          </p:nvPr>
        </p:nvSpPr>
        <p:spPr/>
        <p:txBody>
          <a:bodyPr/>
          <a:lstStyle/>
          <a:p>
            <a:pPr>
              <a:defRPr/>
            </a:pPr>
            <a:fld id="{7F7DAB25-221D-411C-BC66-3E80913D99E0}" type="slidenum">
              <a:rPr lang="en-US" altLang="zh-CN"/>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仿宋_GB2312" pitchFamily="49" charset="-122"/>
              </a:rPr>
              <a:t>基于有序顺序表的顺序查找</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20</a:t>
            </a:fld>
            <a:endParaRPr lang="en-US" altLang="zh-CN"/>
          </a:p>
        </p:txBody>
      </p:sp>
      <p:sp>
        <p:nvSpPr>
          <p:cNvPr id="5" name="Rectangle 4"/>
          <p:cNvSpPr txBox="1">
            <a:spLocks noChangeArrowheads="1"/>
          </p:cNvSpPr>
          <p:nvPr/>
        </p:nvSpPr>
        <p:spPr bwMode="auto">
          <a:xfrm>
            <a:off x="457200" y="1563558"/>
            <a:ext cx="8579296" cy="4385721"/>
          </a:xfrm>
          <a:prstGeom prst="rect">
            <a:avLst/>
          </a:prstGeom>
          <a:solidFill>
            <a:schemeClr val="accent1">
              <a:lumMod val="20000"/>
              <a:lumOff val="80000"/>
            </a:schemeClr>
          </a:solidFill>
          <a:ln>
            <a:solidFill>
              <a:schemeClr val="tx1">
                <a:lumMod val="60000"/>
                <a:lumOff val="40000"/>
              </a:schemeClr>
            </a:solidFill>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buFont typeface="Wingdings" pitchFamily="2" charset="2"/>
              <a:buNone/>
            </a:pPr>
            <a:r>
              <a:rPr lang="en-US" altLang="zh-CN" sz="2700" kern="0" dirty="0" err="1">
                <a:solidFill>
                  <a:schemeClr val="tx1"/>
                </a:solidFill>
                <a:latin typeface="Times New Roman" panose="02020603050405020304" pitchFamily="18" charset="0"/>
              </a:rPr>
              <a:t>int</a:t>
            </a:r>
            <a:r>
              <a:rPr lang="en-US" altLang="zh-CN" sz="2700" kern="0" dirty="0">
                <a:solidFill>
                  <a:schemeClr val="tx1"/>
                </a:solidFill>
                <a:latin typeface="Times New Roman" panose="02020603050405020304" pitchFamily="18" charset="0"/>
              </a:rPr>
              <a:t> OrderSeqSearch1 ( </a:t>
            </a:r>
            <a:r>
              <a:rPr lang="en-US" altLang="zh-CN" sz="2700" kern="0" dirty="0" err="1">
                <a:solidFill>
                  <a:schemeClr val="tx1"/>
                </a:solidFill>
                <a:latin typeface="Times New Roman" panose="02020603050405020304" pitchFamily="18" charset="0"/>
              </a:rPr>
              <a:t>OrderedList</a:t>
            </a:r>
            <a:r>
              <a:rPr lang="en-US" altLang="zh-CN" sz="2700" kern="0" dirty="0">
                <a:solidFill>
                  <a:schemeClr val="tx1"/>
                </a:solidFill>
                <a:latin typeface="Times New Roman" panose="02020603050405020304" pitchFamily="18" charset="0"/>
              </a:rPr>
              <a:t>&amp; L, </a:t>
            </a:r>
            <a:r>
              <a:rPr lang="en-US" altLang="zh-CN" sz="2700" kern="0" dirty="0" err="1">
                <a:solidFill>
                  <a:schemeClr val="tx1"/>
                </a:solidFill>
                <a:latin typeface="Times New Roman" panose="02020603050405020304" pitchFamily="18" charset="0"/>
              </a:rPr>
              <a:t>DataType</a:t>
            </a:r>
            <a:r>
              <a:rPr lang="en-US" altLang="zh-CN" sz="2700" kern="0" dirty="0">
                <a:solidFill>
                  <a:schemeClr val="tx1"/>
                </a:solidFill>
                <a:latin typeface="Times New Roman" panose="02020603050405020304" pitchFamily="18" charset="0"/>
              </a:rPr>
              <a:t> x ){</a:t>
            </a:r>
          </a:p>
          <a:p>
            <a:pPr>
              <a:buFont typeface="Wingdings" pitchFamily="2" charset="2"/>
              <a:buNone/>
            </a:pPr>
            <a:r>
              <a:rPr lang="en-US" altLang="zh-CN" sz="2700" kern="0" dirty="0">
                <a:solidFill>
                  <a:schemeClr val="tx1"/>
                </a:solidFill>
                <a:latin typeface="Times New Roman" panose="02020603050405020304" pitchFamily="18" charset="0"/>
              </a:rPr>
              <a:t>//</a:t>
            </a:r>
            <a:r>
              <a:rPr lang="zh-CN" altLang="zh-CN" sz="2700" kern="0" dirty="0">
                <a:solidFill>
                  <a:schemeClr val="tx1"/>
                </a:solidFill>
                <a:latin typeface="Times New Roman" panose="02020603050405020304" pitchFamily="18" charset="0"/>
              </a:rPr>
              <a:t>在</a:t>
            </a:r>
            <a:r>
              <a:rPr lang="zh-CN" altLang="en-US" sz="2700" kern="0" dirty="0">
                <a:solidFill>
                  <a:srgbClr val="FF0000"/>
                </a:solidFill>
                <a:latin typeface="Times New Roman" panose="02020603050405020304" pitchFamily="18" charset="0"/>
              </a:rPr>
              <a:t>有序</a:t>
            </a:r>
            <a:r>
              <a:rPr lang="zh-CN" altLang="zh-CN" sz="2700" kern="0" dirty="0">
                <a:solidFill>
                  <a:srgbClr val="FF0000"/>
                </a:solidFill>
                <a:latin typeface="Times New Roman" panose="02020603050405020304" pitchFamily="18" charset="0"/>
              </a:rPr>
              <a:t>数据表</a:t>
            </a:r>
            <a:r>
              <a:rPr lang="en-US" altLang="zh-CN" sz="2700" kern="0" dirty="0" err="1">
                <a:solidFill>
                  <a:schemeClr val="tx1"/>
                </a:solidFill>
                <a:latin typeface="Times New Roman" panose="02020603050405020304" pitchFamily="18" charset="0"/>
                <a:ea typeface="隶书" panose="02010509060101010101" pitchFamily="49" charset="-122"/>
              </a:rPr>
              <a:t>L.data</a:t>
            </a:r>
            <a:r>
              <a:rPr lang="en-US" altLang="zh-CN" sz="2700" kern="0" dirty="0">
                <a:solidFill>
                  <a:schemeClr val="tx1"/>
                </a:solidFill>
                <a:latin typeface="Times New Roman" panose="02020603050405020304" pitchFamily="18" charset="0"/>
                <a:ea typeface="隶书" panose="02010509060101010101" pitchFamily="49" charset="-122"/>
              </a:rPr>
              <a:t>[0..n</a:t>
            </a:r>
            <a:r>
              <a:rPr lang="en-US" altLang="zh-CN" sz="2700" kern="0" dirty="0">
                <a:solidFill>
                  <a:schemeClr val="tx1"/>
                </a:solidFill>
                <a:latin typeface="Courier New" panose="02070309020205020404" pitchFamily="49" charset="0"/>
                <a:ea typeface="隶书" panose="02010509060101010101" pitchFamily="49" charset="-122"/>
              </a:rPr>
              <a:t>-</a:t>
            </a:r>
            <a:r>
              <a:rPr lang="en-US" altLang="zh-CN" sz="2700" kern="0" dirty="0">
                <a:solidFill>
                  <a:schemeClr val="tx1"/>
                </a:solidFill>
                <a:latin typeface="Times New Roman" panose="02020603050405020304" pitchFamily="18" charset="0"/>
                <a:ea typeface="隶书" panose="02010509060101010101" pitchFamily="49" charset="-122"/>
              </a:rPr>
              <a:t>1] </a:t>
            </a:r>
            <a:r>
              <a:rPr lang="zh-CN" altLang="zh-CN" sz="2700" kern="0" dirty="0">
                <a:solidFill>
                  <a:schemeClr val="tx1"/>
                </a:solidFill>
                <a:latin typeface="Times New Roman" panose="02020603050405020304" pitchFamily="18" charset="0"/>
              </a:rPr>
              <a:t>中</a:t>
            </a:r>
            <a:r>
              <a:rPr lang="zh-CN" altLang="en-US" sz="2700" kern="0" dirty="0">
                <a:solidFill>
                  <a:schemeClr val="tx1"/>
                </a:solidFill>
                <a:latin typeface="Times New Roman" panose="02020603050405020304" pitchFamily="18" charset="0"/>
              </a:rPr>
              <a:t>顺序查找关键码</a:t>
            </a:r>
          </a:p>
          <a:p>
            <a:pPr>
              <a:buFont typeface="Wingdings" pitchFamily="2" charset="2"/>
              <a:buNone/>
            </a:pPr>
            <a:r>
              <a:rPr lang="en-US" altLang="zh-CN" sz="2700" kern="0" dirty="0">
                <a:solidFill>
                  <a:schemeClr val="tx1"/>
                </a:solidFill>
                <a:latin typeface="Times New Roman" panose="02020603050405020304" pitchFamily="18" charset="0"/>
              </a:rPr>
              <a:t>//</a:t>
            </a:r>
            <a:r>
              <a:rPr lang="zh-CN" altLang="en-US" sz="2700" kern="0" dirty="0">
                <a:solidFill>
                  <a:schemeClr val="tx1"/>
                </a:solidFill>
                <a:latin typeface="Times New Roman" panose="02020603050405020304" pitchFamily="18" charset="0"/>
              </a:rPr>
              <a:t>值为</a:t>
            </a:r>
            <a:r>
              <a:rPr lang="zh-CN" altLang="en-US" sz="2700" kern="0" dirty="0">
                <a:solidFill>
                  <a:schemeClr val="tx1"/>
                </a:solidFill>
                <a:latin typeface="Times New Roman" panose="02020603050405020304" pitchFamily="18" charset="0"/>
                <a:ea typeface="隶书" panose="02010509060101010101" pitchFamily="49" charset="-122"/>
              </a:rPr>
              <a:t> </a:t>
            </a:r>
            <a:r>
              <a:rPr lang="en-US" altLang="zh-CN" sz="2700" kern="0" dirty="0">
                <a:solidFill>
                  <a:schemeClr val="tx1"/>
                </a:solidFill>
                <a:latin typeface="Times New Roman" panose="02020603050405020304" pitchFamily="18" charset="0"/>
                <a:ea typeface="隶书" panose="02010509060101010101" pitchFamily="49" charset="-122"/>
              </a:rPr>
              <a:t>x </a:t>
            </a:r>
            <a:r>
              <a:rPr lang="zh-CN" altLang="en-US" sz="2700" kern="0" dirty="0">
                <a:solidFill>
                  <a:schemeClr val="tx1"/>
                </a:solidFill>
                <a:latin typeface="Times New Roman" panose="02020603050405020304" pitchFamily="18" charset="0"/>
              </a:rPr>
              <a:t>的数据元素</a:t>
            </a:r>
          </a:p>
          <a:p>
            <a:pPr>
              <a:buFont typeface="Wingdings" pitchFamily="2" charset="2"/>
              <a:buNone/>
            </a:pPr>
            <a:r>
              <a:rPr lang="en-US" altLang="zh-CN" sz="2700" kern="0" dirty="0">
                <a:solidFill>
                  <a:srgbClr val="FF0000"/>
                </a:solidFill>
                <a:latin typeface="Times New Roman" panose="02020603050405020304" pitchFamily="18" charset="0"/>
              </a:rPr>
              <a:t> </a:t>
            </a:r>
            <a:r>
              <a:rPr lang="zh-CN" altLang="en-US" sz="2700" kern="0" dirty="0">
                <a:solidFill>
                  <a:srgbClr val="FF0000"/>
                </a:solidFill>
                <a:latin typeface="Times New Roman" panose="02020603050405020304" pitchFamily="18" charset="0"/>
              </a:rPr>
              <a:t>	</a:t>
            </a:r>
            <a:endParaRPr lang="en-US" altLang="zh-CN" sz="2700" kern="0" dirty="0">
              <a:solidFill>
                <a:srgbClr val="FF0000"/>
              </a:solidFill>
              <a:latin typeface="Times New Roman" panose="02020603050405020304" pitchFamily="18" charset="0"/>
            </a:endParaRPr>
          </a:p>
          <a:p>
            <a:pPr>
              <a:buFont typeface="Wingdings" pitchFamily="2" charset="2"/>
              <a:buNone/>
            </a:pPr>
            <a:endParaRPr lang="en-US" altLang="zh-CN" sz="2700" kern="0" dirty="0">
              <a:solidFill>
                <a:srgbClr val="FF0000"/>
              </a:solidFill>
              <a:latin typeface="Times New Roman" panose="02020603050405020304" pitchFamily="18" charset="0"/>
            </a:endParaRPr>
          </a:p>
          <a:p>
            <a:pPr>
              <a:buFont typeface="Wingdings" pitchFamily="2" charset="2"/>
              <a:buNone/>
            </a:pPr>
            <a:endParaRPr lang="en-US" altLang="zh-CN" sz="2700" kern="0" dirty="0">
              <a:solidFill>
                <a:srgbClr val="FF0000"/>
              </a:solidFill>
              <a:latin typeface="Times New Roman" panose="02020603050405020304" pitchFamily="18" charset="0"/>
            </a:endParaRPr>
          </a:p>
          <a:p>
            <a:pPr>
              <a:buFont typeface="Wingdings" pitchFamily="2" charset="2"/>
              <a:buNone/>
            </a:pPr>
            <a:endParaRPr lang="en-US" altLang="zh-CN" sz="2700" kern="0" dirty="0">
              <a:solidFill>
                <a:srgbClr val="FF0000"/>
              </a:solidFill>
              <a:latin typeface="Times New Roman" panose="02020603050405020304" pitchFamily="18" charset="0"/>
            </a:endParaRPr>
          </a:p>
          <a:p>
            <a:pPr>
              <a:buFont typeface="Wingdings" pitchFamily="2" charset="2"/>
              <a:buNone/>
            </a:pPr>
            <a:endParaRPr lang="en-US" altLang="zh-CN" sz="2700" kern="0" dirty="0">
              <a:solidFill>
                <a:schemeClr val="tx1"/>
              </a:solidFill>
              <a:latin typeface="Times New Roman" panose="02020603050405020304" pitchFamily="18" charset="0"/>
            </a:endParaRPr>
          </a:p>
          <a:p>
            <a:pPr>
              <a:buFont typeface="Wingdings" pitchFamily="2" charset="2"/>
              <a:buNone/>
            </a:pPr>
            <a:r>
              <a:rPr lang="en-US" altLang="zh-CN" sz="2700" kern="0" dirty="0">
                <a:solidFill>
                  <a:schemeClr val="tx1"/>
                </a:solidFill>
                <a:latin typeface="Times New Roman" panose="02020603050405020304" pitchFamily="18" charset="0"/>
              </a:rPr>
              <a:t>}//OrderSeqSearch1 </a:t>
            </a:r>
            <a:endParaRPr lang="zh-CN" altLang="en-US" sz="2700" kern="0" dirty="0">
              <a:solidFill>
                <a:schemeClr val="tx1"/>
              </a:solidFill>
              <a:latin typeface="Times New Roman" panose="02020603050405020304" pitchFamily="18" charset="0"/>
              <a:ea typeface="隶书" panose="02010509060101010101" pitchFamily="49" charset="-122"/>
            </a:endParaRPr>
          </a:p>
        </p:txBody>
      </p:sp>
      <p:sp>
        <p:nvSpPr>
          <p:cNvPr id="3" name="矩形 2"/>
          <p:cNvSpPr/>
          <p:nvPr/>
        </p:nvSpPr>
        <p:spPr>
          <a:xfrm>
            <a:off x="655222" y="3284984"/>
            <a:ext cx="8183252" cy="1815882"/>
          </a:xfrm>
          <a:prstGeom prst="rect">
            <a:avLst/>
          </a:prstGeom>
          <a:ln>
            <a:solidFill>
              <a:schemeClr val="tx1"/>
            </a:solidFill>
            <a:prstDash val="lgDash"/>
          </a:ln>
        </p:spPr>
        <p:txBody>
          <a:bodyPr wrap="square">
            <a:spAutoFit/>
          </a:bodyPr>
          <a:lstStyle/>
          <a:p>
            <a:pPr>
              <a:buFont typeface="Wingdings" pitchFamily="2" charset="2"/>
              <a:buNone/>
            </a:pPr>
            <a:r>
              <a:rPr lang="en-US" altLang="zh-CN" kern="0" dirty="0">
                <a:solidFill>
                  <a:srgbClr val="FF0000"/>
                </a:solidFill>
              </a:rPr>
              <a:t>for ( </a:t>
            </a:r>
            <a:r>
              <a:rPr lang="en-US" altLang="zh-CN" kern="0" dirty="0" err="1">
                <a:solidFill>
                  <a:srgbClr val="FF0000"/>
                </a:solidFill>
              </a:rPr>
              <a:t>i</a:t>
            </a:r>
            <a:r>
              <a:rPr lang="en-US" altLang="zh-CN" kern="0" dirty="0">
                <a:solidFill>
                  <a:srgbClr val="FF0000"/>
                </a:solidFill>
              </a:rPr>
              <a:t> = 0; </a:t>
            </a:r>
            <a:r>
              <a:rPr lang="en-US" altLang="zh-CN" kern="0" dirty="0" err="1">
                <a:solidFill>
                  <a:srgbClr val="FF0000"/>
                </a:solidFill>
              </a:rPr>
              <a:t>i</a:t>
            </a:r>
            <a:r>
              <a:rPr lang="en-US" altLang="zh-CN" kern="0" dirty="0">
                <a:solidFill>
                  <a:srgbClr val="FF0000"/>
                </a:solidFill>
              </a:rPr>
              <a:t> &lt; </a:t>
            </a:r>
            <a:r>
              <a:rPr lang="en-US" altLang="zh-CN" kern="0" dirty="0" err="1">
                <a:solidFill>
                  <a:srgbClr val="FF0000"/>
                </a:solidFill>
              </a:rPr>
              <a:t>L.n</a:t>
            </a:r>
            <a:r>
              <a:rPr lang="en-US" altLang="zh-CN" kern="0" dirty="0">
                <a:solidFill>
                  <a:srgbClr val="FF0000"/>
                </a:solidFill>
              </a:rPr>
              <a:t> &amp;&amp; </a:t>
            </a:r>
            <a:r>
              <a:rPr lang="en-US" altLang="zh-CN" kern="0" dirty="0" err="1">
                <a:solidFill>
                  <a:srgbClr val="FF0000"/>
                </a:solidFill>
              </a:rPr>
              <a:t>L.data</a:t>
            </a:r>
            <a:r>
              <a:rPr lang="en-US" altLang="zh-CN" kern="0" dirty="0">
                <a:solidFill>
                  <a:srgbClr val="FF0000"/>
                </a:solidFill>
              </a:rPr>
              <a:t>[</a:t>
            </a:r>
            <a:r>
              <a:rPr lang="en-US" altLang="zh-CN" kern="0" dirty="0" err="1">
                <a:solidFill>
                  <a:srgbClr val="FF0000"/>
                </a:solidFill>
              </a:rPr>
              <a:t>i</a:t>
            </a:r>
            <a:r>
              <a:rPr lang="en-US" altLang="zh-CN" kern="0" dirty="0">
                <a:solidFill>
                  <a:srgbClr val="FF0000"/>
                </a:solidFill>
              </a:rPr>
              <a:t>] &lt; x; </a:t>
            </a:r>
            <a:r>
              <a:rPr lang="en-US" altLang="zh-CN" kern="0" dirty="0" err="1">
                <a:solidFill>
                  <a:srgbClr val="FF0000"/>
                </a:solidFill>
              </a:rPr>
              <a:t>i</a:t>
            </a:r>
            <a:r>
              <a:rPr lang="en-US" altLang="zh-CN" kern="0" dirty="0">
                <a:solidFill>
                  <a:srgbClr val="FF0000"/>
                </a:solidFill>
              </a:rPr>
              <a:t>++ );//</a:t>
            </a:r>
            <a:r>
              <a:rPr lang="zh-CN" altLang="en-US" kern="0" dirty="0">
                <a:solidFill>
                  <a:srgbClr val="FF0000"/>
                </a:solidFill>
              </a:rPr>
              <a:t>顺序比较</a:t>
            </a:r>
          </a:p>
          <a:p>
            <a:pPr>
              <a:buFont typeface="Wingdings" pitchFamily="2" charset="2"/>
              <a:buNone/>
            </a:pPr>
            <a:r>
              <a:rPr lang="en-US" altLang="zh-CN" kern="0" dirty="0"/>
              <a:t>if ( </a:t>
            </a:r>
            <a:r>
              <a:rPr lang="en-US" altLang="zh-CN" kern="0" dirty="0" err="1">
                <a:solidFill>
                  <a:srgbClr val="FF0000"/>
                </a:solidFill>
              </a:rPr>
              <a:t>i</a:t>
            </a:r>
            <a:r>
              <a:rPr lang="en-US" altLang="zh-CN" kern="0" dirty="0">
                <a:solidFill>
                  <a:srgbClr val="FF0000"/>
                </a:solidFill>
              </a:rPr>
              <a:t> &lt; </a:t>
            </a:r>
            <a:r>
              <a:rPr lang="en-US" altLang="zh-CN" kern="0" dirty="0" err="1">
                <a:solidFill>
                  <a:srgbClr val="FF0000"/>
                </a:solidFill>
              </a:rPr>
              <a:t>L.n</a:t>
            </a:r>
            <a:r>
              <a:rPr lang="en-US" altLang="zh-CN" kern="0" dirty="0">
                <a:solidFill>
                  <a:srgbClr val="FF0000"/>
                </a:solidFill>
              </a:rPr>
              <a:t> &amp;&amp; </a:t>
            </a:r>
            <a:r>
              <a:rPr lang="en-US" altLang="zh-CN" kern="0" dirty="0" err="1">
                <a:solidFill>
                  <a:srgbClr val="FF0000"/>
                </a:solidFill>
              </a:rPr>
              <a:t>L.data</a:t>
            </a:r>
            <a:r>
              <a:rPr lang="en-US" altLang="zh-CN" kern="0" dirty="0">
                <a:solidFill>
                  <a:srgbClr val="FF0000"/>
                </a:solidFill>
              </a:rPr>
              <a:t>[</a:t>
            </a:r>
            <a:r>
              <a:rPr lang="en-US" altLang="zh-CN" kern="0" dirty="0" err="1">
                <a:solidFill>
                  <a:srgbClr val="FF0000"/>
                </a:solidFill>
              </a:rPr>
              <a:t>i</a:t>
            </a:r>
            <a:r>
              <a:rPr lang="en-US" altLang="zh-CN" kern="0" dirty="0">
                <a:solidFill>
                  <a:srgbClr val="FF0000"/>
                </a:solidFill>
              </a:rPr>
              <a:t>] </a:t>
            </a:r>
            <a:r>
              <a:rPr lang="en-US" altLang="zh-CN" kern="0" dirty="0">
                <a:solidFill>
                  <a:srgbClr val="FF0000"/>
                </a:solidFill>
                <a:latin typeface="Courier New" panose="02070309020205020404" pitchFamily="49" charset="0"/>
              </a:rPr>
              <a:t>==</a:t>
            </a:r>
            <a:r>
              <a:rPr lang="en-US" altLang="zh-CN" kern="0" dirty="0">
                <a:solidFill>
                  <a:srgbClr val="FF0000"/>
                </a:solidFill>
              </a:rPr>
              <a:t> x </a:t>
            </a:r>
            <a:r>
              <a:rPr lang="en-US" altLang="zh-CN" kern="0" dirty="0"/>
              <a:t>) return </a:t>
            </a:r>
            <a:r>
              <a:rPr lang="en-US" altLang="zh-CN" kern="0" dirty="0" err="1"/>
              <a:t>i</a:t>
            </a:r>
            <a:r>
              <a:rPr lang="en-US" altLang="zh-CN" kern="0" dirty="0"/>
              <a:t>;</a:t>
            </a:r>
          </a:p>
          <a:p>
            <a:pPr>
              <a:buFont typeface="Wingdings" pitchFamily="2" charset="2"/>
              <a:buNone/>
            </a:pPr>
            <a:r>
              <a:rPr lang="en-US" altLang="zh-CN" kern="0" dirty="0"/>
              <a:t>		                  //</a:t>
            </a:r>
            <a:r>
              <a:rPr lang="zh-CN" altLang="en-US" kern="0" dirty="0"/>
              <a:t>查找成功，返回 </a:t>
            </a:r>
            <a:r>
              <a:rPr lang="en-US" altLang="zh-CN" kern="0" dirty="0"/>
              <a:t>x </a:t>
            </a:r>
            <a:r>
              <a:rPr lang="zh-CN" altLang="en-US" kern="0" dirty="0"/>
              <a:t>所在位置</a:t>
            </a:r>
          </a:p>
          <a:p>
            <a:pPr>
              <a:buFont typeface="Wingdings" pitchFamily="2" charset="2"/>
              <a:buNone/>
            </a:pPr>
            <a:r>
              <a:rPr lang="en-US" altLang="zh-CN" kern="0" dirty="0"/>
              <a:t>else return </a:t>
            </a:r>
            <a:r>
              <a:rPr lang="en-US" altLang="zh-CN" kern="0" dirty="0">
                <a:latin typeface="Courier New" panose="02070309020205020404" pitchFamily="49" charset="0"/>
              </a:rPr>
              <a:t>-</a:t>
            </a:r>
            <a:r>
              <a:rPr lang="en-US" altLang="zh-CN" kern="0" dirty="0"/>
              <a:t>1;	       //</a:t>
            </a:r>
            <a:r>
              <a:rPr lang="zh-CN" altLang="en-US" kern="0" dirty="0"/>
              <a:t>查找不成功</a:t>
            </a:r>
            <a:r>
              <a:rPr lang="en-US" altLang="zh-CN" kern="0" dirty="0"/>
              <a:t>, </a:t>
            </a:r>
            <a:r>
              <a:rPr lang="zh-CN" altLang="en-US" kern="0" dirty="0"/>
              <a:t>返回</a:t>
            </a:r>
            <a:r>
              <a:rPr lang="en-US" altLang="zh-CN" kern="0" dirty="0">
                <a:latin typeface="Courier New" panose="02070309020205020404" pitchFamily="49" charset="0"/>
              </a:rPr>
              <a:t>-</a:t>
            </a:r>
            <a:r>
              <a:rPr lang="en-US" altLang="zh-CN" kern="0" dirty="0"/>
              <a:t>1</a:t>
            </a:r>
            <a:endParaRPr lang="zh-CN" altLang="en-US" dirty="0"/>
          </a:p>
        </p:txBody>
      </p:sp>
    </p:spTree>
    <p:extLst>
      <p:ext uri="{BB962C8B-B14F-4D97-AF65-F5344CB8AC3E}">
        <p14:creationId xmlns:p14="http://schemas.microsoft.com/office/powerpoint/2010/main" val="415919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仿宋_GB2312" pitchFamily="49" charset="-122"/>
              </a:rPr>
              <a:t>基于有序顺序表的顺序查找</a:t>
            </a:r>
            <a:endParaRPr lang="zh-CN" altLang="en-US" dirty="0"/>
          </a:p>
        </p:txBody>
      </p:sp>
      <p:sp>
        <p:nvSpPr>
          <p:cNvPr id="3" name="内容占位符 2"/>
          <p:cNvSpPr>
            <a:spLocks noGrp="1"/>
          </p:cNvSpPr>
          <p:nvPr>
            <p:ph idx="1"/>
          </p:nvPr>
        </p:nvSpPr>
        <p:spPr/>
        <p:txBody>
          <a:bodyPr/>
          <a:lstStyle/>
          <a:p>
            <a:r>
              <a:rPr lang="zh-CN" altLang="en-US" dirty="0"/>
              <a:t>性能分析</a:t>
            </a:r>
            <a:endParaRPr lang="en-US" altLang="zh-CN" dirty="0"/>
          </a:p>
          <a:p>
            <a:r>
              <a:rPr lang="zh-CN" altLang="en-US" dirty="0">
                <a:solidFill>
                  <a:srgbClr val="FF0000"/>
                </a:solidFill>
              </a:rPr>
              <a:t>查找成功的平均查找长度</a:t>
            </a:r>
            <a:r>
              <a:rPr lang="en-US" altLang="zh-CN" dirty="0">
                <a:solidFill>
                  <a:srgbClr val="FF0000"/>
                </a:solidFill>
              </a:rPr>
              <a:t>: </a:t>
            </a:r>
            <a:r>
              <a:rPr lang="zh-CN" altLang="en-US" dirty="0"/>
              <a:t>与前面的算法相同</a:t>
            </a:r>
            <a:endParaRPr lang="en-US" altLang="zh-CN" dirty="0"/>
          </a:p>
          <a:p>
            <a:r>
              <a:rPr lang="zh-CN" altLang="en-US" dirty="0">
                <a:solidFill>
                  <a:srgbClr val="FF0000"/>
                </a:solidFill>
              </a:rPr>
              <a:t>查找不成功的平均查找长度</a:t>
            </a:r>
            <a:r>
              <a:rPr lang="zh-CN" altLang="en-US" dirty="0"/>
              <a:t>为</a:t>
            </a:r>
            <a:r>
              <a:rPr lang="en-US" altLang="zh-CN" dirty="0"/>
              <a:t>(</a:t>
            </a:r>
            <a:r>
              <a:rPr lang="zh-CN" altLang="en-US" dirty="0"/>
              <a:t>等概率条件下</a:t>
            </a:r>
            <a:r>
              <a:rPr lang="en-US" altLang="zh-CN" dirty="0"/>
              <a:t>):</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21</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864041" y="2780928"/>
                <a:ext cx="7873117" cy="1229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𝑨𝑺𝑳</m:t>
                          </m:r>
                        </m:e>
                        <m:sub>
                          <m:r>
                            <a:rPr lang="en-US" altLang="zh-CN" b="1" i="1" smtClean="0">
                              <a:latin typeface="Cambria Math" panose="02040503050406030204" pitchFamily="18" charset="0"/>
                            </a:rPr>
                            <m:t>𝒖𝒏𝒔𝒖𝒄𝒄</m:t>
                          </m:r>
                        </m:sub>
                      </m:sSub>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sub>
                        <m:sup>
                          <m:r>
                            <a:rPr lang="en-US" altLang="zh-CN" b="1" i="1" smtClean="0">
                              <a:latin typeface="Cambria Math" panose="02040503050406030204" pitchFamily="18" charset="0"/>
                            </a:rPr>
                            <m:t>𝒏</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𝒊</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𝒊</m:t>
                              </m:r>
                            </m:sub>
                          </m:sSub>
                        </m:e>
                      </m:nary>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den>
                      </m:f>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e>
                      </m:d>
                    </m:oMath>
                  </m:oMathPara>
                </a14:m>
                <a:endParaRPr lang="en-US" altLang="zh-CN"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864041" y="2780928"/>
                <a:ext cx="7873117" cy="122943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88664" y="4559253"/>
                <a:ext cx="1991379" cy="7512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num>
                        <m:den>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088664" y="4559253"/>
                <a:ext cx="1991379" cy="75123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43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altLang="zh-CN" dirty="0"/>
              <a:t>7.1.2 </a:t>
            </a:r>
            <a:r>
              <a:rPr lang="zh-CN" altLang="en-US" dirty="0"/>
              <a:t>折半查找</a:t>
            </a:r>
          </a:p>
        </p:txBody>
      </p:sp>
      <p:sp>
        <p:nvSpPr>
          <p:cNvPr id="6149" name="Rectangle 3"/>
          <p:cNvSpPr>
            <a:spLocks noGrp="1" noChangeArrowheads="1"/>
          </p:cNvSpPr>
          <p:nvPr>
            <p:ph idx="1"/>
          </p:nvPr>
        </p:nvSpPr>
        <p:spPr/>
        <p:txBody>
          <a:bodyPr/>
          <a:lstStyle/>
          <a:p>
            <a:pPr eaLnBrk="1" hangingPunct="1"/>
            <a:r>
              <a:rPr lang="en-US" altLang="zh-CN" dirty="0"/>
              <a:t> </a:t>
            </a:r>
            <a:r>
              <a:rPr lang="zh-CN" altLang="en-US" dirty="0"/>
              <a:t>若以</a:t>
            </a:r>
            <a:r>
              <a:rPr lang="zh-CN" altLang="en-US" dirty="0">
                <a:solidFill>
                  <a:srgbClr val="A50021"/>
                </a:solidFill>
              </a:rPr>
              <a:t>有序表</a:t>
            </a:r>
            <a:r>
              <a:rPr lang="zh-CN" altLang="en-US" dirty="0"/>
              <a:t>表示静态查找表</a:t>
            </a:r>
            <a:r>
              <a:rPr lang="en-US" altLang="zh-CN" dirty="0"/>
              <a:t>, </a:t>
            </a:r>
            <a:r>
              <a:rPr lang="zh-CN" altLang="en-US" dirty="0"/>
              <a:t>则查找过程可以基于“</a:t>
            </a:r>
            <a:r>
              <a:rPr lang="zh-CN" altLang="en-US" dirty="0">
                <a:solidFill>
                  <a:srgbClr val="A50021"/>
                </a:solidFill>
              </a:rPr>
              <a:t>折半</a:t>
            </a:r>
            <a:r>
              <a:rPr lang="zh-CN" altLang="en-US" dirty="0"/>
              <a:t>”进行。</a:t>
            </a:r>
          </a:p>
          <a:p>
            <a:pPr eaLnBrk="1" hangingPunct="1"/>
            <a:r>
              <a:rPr lang="zh-CN" altLang="en-US" dirty="0"/>
              <a:t>定义：</a:t>
            </a:r>
          </a:p>
          <a:p>
            <a:pPr lvl="1" eaLnBrk="1" hangingPunct="1"/>
            <a:r>
              <a:rPr kumimoji="1" lang="en-US" altLang="zh-CN" dirty="0">
                <a:solidFill>
                  <a:srgbClr val="006600"/>
                </a:solidFill>
              </a:rPr>
              <a:t>low</a:t>
            </a:r>
            <a:r>
              <a:rPr kumimoji="1" lang="en-US" altLang="zh-CN" dirty="0">
                <a:solidFill>
                  <a:srgbClr val="800000"/>
                </a:solidFill>
              </a:rPr>
              <a:t> </a:t>
            </a:r>
            <a:r>
              <a:rPr kumimoji="1" lang="zh-CN" altLang="en-US" dirty="0">
                <a:solidFill>
                  <a:srgbClr val="800000"/>
                </a:solidFill>
              </a:rPr>
              <a:t>指示查找区间的下界</a:t>
            </a:r>
          </a:p>
          <a:p>
            <a:pPr lvl="1" eaLnBrk="1" hangingPunct="1"/>
            <a:r>
              <a:rPr kumimoji="1" lang="en-US" altLang="zh-CN" dirty="0">
                <a:solidFill>
                  <a:srgbClr val="3333FF"/>
                </a:solidFill>
              </a:rPr>
              <a:t>high </a:t>
            </a:r>
            <a:r>
              <a:rPr kumimoji="1" lang="zh-CN" altLang="en-US" dirty="0">
                <a:solidFill>
                  <a:srgbClr val="800000"/>
                </a:solidFill>
              </a:rPr>
              <a:t>指示查找区间的上界</a:t>
            </a:r>
          </a:p>
          <a:p>
            <a:pPr lvl="1" eaLnBrk="1" hangingPunct="1"/>
            <a:r>
              <a:rPr kumimoji="1" lang="en-US" altLang="zh-CN" dirty="0">
                <a:solidFill>
                  <a:srgbClr val="CC0000"/>
                </a:solidFill>
              </a:rPr>
              <a:t>mid</a:t>
            </a:r>
            <a:r>
              <a:rPr kumimoji="1" lang="en-US" altLang="zh-CN" dirty="0">
                <a:solidFill>
                  <a:srgbClr val="800000"/>
                </a:solidFill>
              </a:rPr>
              <a:t> = </a:t>
            </a:r>
            <a:r>
              <a:rPr kumimoji="1" lang="en-US" altLang="zh-CN" dirty="0">
                <a:solidFill>
                  <a:srgbClr val="800000"/>
                </a:solidFill>
                <a:sym typeface="Symbol"/>
              </a:rPr>
              <a:t></a:t>
            </a:r>
            <a:r>
              <a:rPr kumimoji="1" lang="en-US" altLang="zh-CN" dirty="0">
                <a:solidFill>
                  <a:srgbClr val="800000"/>
                </a:solidFill>
              </a:rPr>
              <a:t> (</a:t>
            </a:r>
            <a:r>
              <a:rPr kumimoji="1" lang="en-US" altLang="zh-CN" dirty="0" err="1">
                <a:solidFill>
                  <a:srgbClr val="800000"/>
                </a:solidFill>
              </a:rPr>
              <a:t>low+high</a:t>
            </a:r>
            <a:r>
              <a:rPr kumimoji="1" lang="en-US" altLang="zh-CN" dirty="0">
                <a:solidFill>
                  <a:srgbClr val="800000"/>
                </a:solidFill>
              </a:rPr>
              <a:t>)/2</a:t>
            </a:r>
            <a:r>
              <a:rPr kumimoji="1" lang="en-US" altLang="zh-CN" dirty="0">
                <a:solidFill>
                  <a:srgbClr val="800000"/>
                </a:solidFill>
                <a:sym typeface="Symbol"/>
              </a:rPr>
              <a:t> (</a:t>
            </a:r>
            <a:r>
              <a:rPr kumimoji="1" lang="zh-CN" altLang="en-US" dirty="0">
                <a:solidFill>
                  <a:srgbClr val="800000"/>
                </a:solidFill>
                <a:sym typeface="Symbol"/>
              </a:rPr>
              <a:t>向下取整</a:t>
            </a:r>
            <a:r>
              <a:rPr kumimoji="1" lang="en-US" altLang="zh-CN" dirty="0">
                <a:solidFill>
                  <a:srgbClr val="800000"/>
                </a:solidFill>
                <a:sym typeface="Symbol"/>
              </a:rPr>
              <a:t>)</a:t>
            </a:r>
            <a:endParaRPr lang="en-US" altLang="zh-CN" dirty="0"/>
          </a:p>
          <a:p>
            <a:pPr eaLnBrk="1" hangingPunct="1"/>
            <a:endParaRPr lang="en-US" altLang="zh-CN" dirty="0"/>
          </a:p>
        </p:txBody>
      </p:sp>
      <p:sp>
        <p:nvSpPr>
          <p:cNvPr id="18" name="灯片编号占位符 5"/>
          <p:cNvSpPr>
            <a:spLocks noGrp="1"/>
          </p:cNvSpPr>
          <p:nvPr>
            <p:ph type="sldNum" sz="quarter" idx="11"/>
          </p:nvPr>
        </p:nvSpPr>
        <p:spPr/>
        <p:txBody>
          <a:bodyPr/>
          <a:lstStyle/>
          <a:p>
            <a:pPr>
              <a:defRPr/>
            </a:pPr>
            <a:fld id="{3D0BB39E-C236-4064-A175-3A4F70C69D18}" type="slidenum">
              <a:rPr lang="en-US" altLang="zh-CN"/>
              <a:pPr>
                <a:defRPr/>
              </a:pPr>
              <a:t>22</a:t>
            </a:fld>
            <a:endParaRPr lang="en-US" altLang="zh-CN"/>
          </a:p>
        </p:txBody>
      </p:sp>
      <p:grpSp>
        <p:nvGrpSpPr>
          <p:cNvPr id="6151" name="Group 14"/>
          <p:cNvGrpSpPr>
            <a:grpSpLocks/>
          </p:cNvGrpSpPr>
          <p:nvPr/>
        </p:nvGrpSpPr>
        <p:grpSpPr bwMode="auto">
          <a:xfrm>
            <a:off x="1042988" y="5949950"/>
            <a:ext cx="6553200" cy="647700"/>
            <a:chOff x="657" y="3748"/>
            <a:chExt cx="4128" cy="408"/>
          </a:xfrm>
        </p:grpSpPr>
        <p:sp>
          <p:nvSpPr>
            <p:cNvPr id="6155" name="AutoShape 9"/>
            <p:cNvSpPr>
              <a:spLocks noChangeArrowheads="1"/>
            </p:cNvSpPr>
            <p:nvPr/>
          </p:nvSpPr>
          <p:spPr bwMode="auto">
            <a:xfrm>
              <a:off x="657" y="3748"/>
              <a:ext cx="91" cy="408"/>
            </a:xfrm>
            <a:prstGeom prst="upArrow">
              <a:avLst>
                <a:gd name="adj1" fmla="val 50000"/>
                <a:gd name="adj2" fmla="val 112088"/>
              </a:avLst>
            </a:prstGeom>
            <a:solidFill>
              <a:srgbClr val="00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6156" name="AutoShape 10"/>
            <p:cNvSpPr>
              <a:spLocks noChangeArrowheads="1"/>
            </p:cNvSpPr>
            <p:nvPr/>
          </p:nvSpPr>
          <p:spPr bwMode="auto">
            <a:xfrm>
              <a:off x="4694" y="3748"/>
              <a:ext cx="91" cy="408"/>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6157" name="AutoShape 13"/>
            <p:cNvSpPr>
              <a:spLocks noChangeArrowheads="1"/>
            </p:cNvSpPr>
            <p:nvPr/>
          </p:nvSpPr>
          <p:spPr bwMode="auto">
            <a:xfrm>
              <a:off x="2653" y="3748"/>
              <a:ext cx="91" cy="408"/>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pSp>
      <p:sp>
        <p:nvSpPr>
          <p:cNvPr id="6152" name="Rectangle 15"/>
          <p:cNvSpPr>
            <a:spLocks noChangeArrowheads="1"/>
          </p:cNvSpPr>
          <p:nvPr/>
        </p:nvSpPr>
        <p:spPr bwMode="auto">
          <a:xfrm>
            <a:off x="1187450" y="6092825"/>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006600"/>
                </a:solidFill>
              </a:rPr>
              <a:t>low</a:t>
            </a:r>
          </a:p>
        </p:txBody>
      </p:sp>
      <p:sp>
        <p:nvSpPr>
          <p:cNvPr id="6153" name="Rectangle 16"/>
          <p:cNvSpPr>
            <a:spLocks noChangeArrowheads="1"/>
          </p:cNvSpPr>
          <p:nvPr/>
        </p:nvSpPr>
        <p:spPr bwMode="auto">
          <a:xfrm>
            <a:off x="7596188" y="6021388"/>
            <a:ext cx="85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3333FF"/>
                </a:solidFill>
              </a:rPr>
              <a:t>high</a:t>
            </a:r>
          </a:p>
        </p:txBody>
      </p:sp>
      <p:sp>
        <p:nvSpPr>
          <p:cNvPr id="6154" name="Rectangle 17"/>
          <p:cNvSpPr>
            <a:spLocks noChangeArrowheads="1"/>
          </p:cNvSpPr>
          <p:nvPr/>
        </p:nvSpPr>
        <p:spPr bwMode="auto">
          <a:xfrm>
            <a:off x="4356100" y="6021388"/>
            <a:ext cx="77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CC0000"/>
                </a:solidFill>
              </a:rPr>
              <a:t>mid</a:t>
            </a:r>
          </a:p>
        </p:txBody>
      </p:sp>
      <p:sp>
        <p:nvSpPr>
          <p:cNvPr id="19" name="Text Box 6"/>
          <p:cNvSpPr txBox="1">
            <a:spLocks noChangeArrowheads="1"/>
          </p:cNvSpPr>
          <p:nvPr/>
        </p:nvSpPr>
        <p:spPr bwMode="auto">
          <a:xfrm>
            <a:off x="44450" y="4217988"/>
            <a:ext cx="1192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rPr>
              <a:t>L.data</a:t>
            </a:r>
            <a:endParaRPr lang="en-US" altLang="zh-CN" sz="2400" b="0" dirty="0">
              <a:ea typeface="宋体" charset="-122"/>
            </a:endParaRPr>
          </a:p>
        </p:txBody>
      </p:sp>
      <p:sp>
        <p:nvSpPr>
          <p:cNvPr id="20" name="Line 7"/>
          <p:cNvSpPr>
            <a:spLocks noChangeShapeType="1"/>
          </p:cNvSpPr>
          <p:nvPr/>
        </p:nvSpPr>
        <p:spPr bwMode="auto">
          <a:xfrm>
            <a:off x="7543800" y="3922713"/>
            <a:ext cx="0" cy="91440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8"/>
          <p:cNvSpPr txBox="1">
            <a:spLocks noChangeArrowheads="1"/>
          </p:cNvSpPr>
          <p:nvPr/>
        </p:nvSpPr>
        <p:spPr bwMode="auto">
          <a:xfrm>
            <a:off x="7511396" y="4190738"/>
            <a:ext cx="1013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rPr>
              <a:t>L.n-1</a:t>
            </a:r>
            <a:endParaRPr lang="en-US" altLang="zh-CN" sz="2400" b="0" dirty="0">
              <a:ea typeface="宋体"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2417486628"/>
              </p:ext>
            </p:extLst>
          </p:nvPr>
        </p:nvGraphicFramePr>
        <p:xfrm>
          <a:off x="755576" y="4806658"/>
          <a:ext cx="8270665" cy="1097280"/>
        </p:xfrm>
        <a:graphic>
          <a:graphicData uri="http://schemas.openxmlformats.org/drawingml/2006/table">
            <a:tbl>
              <a:tblPr firstRow="1" bandRow="1">
                <a:tableStyleId>{5940675A-B579-460E-94D1-54222C63F5DA}</a:tableStyleId>
              </a:tblPr>
              <a:tblGrid>
                <a:gridCol w="636205">
                  <a:extLst>
                    <a:ext uri="{9D8B030D-6E8A-4147-A177-3AD203B41FA5}">
                      <a16:colId xmlns:a16="http://schemas.microsoft.com/office/drawing/2014/main" val="20000"/>
                    </a:ext>
                  </a:extLst>
                </a:gridCol>
                <a:gridCol w="636205">
                  <a:extLst>
                    <a:ext uri="{9D8B030D-6E8A-4147-A177-3AD203B41FA5}">
                      <a16:colId xmlns:a16="http://schemas.microsoft.com/office/drawing/2014/main" val="20001"/>
                    </a:ext>
                  </a:extLst>
                </a:gridCol>
                <a:gridCol w="636205">
                  <a:extLst>
                    <a:ext uri="{9D8B030D-6E8A-4147-A177-3AD203B41FA5}">
                      <a16:colId xmlns:a16="http://schemas.microsoft.com/office/drawing/2014/main" val="20002"/>
                    </a:ext>
                  </a:extLst>
                </a:gridCol>
                <a:gridCol w="636205">
                  <a:extLst>
                    <a:ext uri="{9D8B030D-6E8A-4147-A177-3AD203B41FA5}">
                      <a16:colId xmlns:a16="http://schemas.microsoft.com/office/drawing/2014/main" val="20003"/>
                    </a:ext>
                  </a:extLst>
                </a:gridCol>
                <a:gridCol w="636205">
                  <a:extLst>
                    <a:ext uri="{9D8B030D-6E8A-4147-A177-3AD203B41FA5}">
                      <a16:colId xmlns:a16="http://schemas.microsoft.com/office/drawing/2014/main" val="20004"/>
                    </a:ext>
                  </a:extLst>
                </a:gridCol>
                <a:gridCol w="636205">
                  <a:extLst>
                    <a:ext uri="{9D8B030D-6E8A-4147-A177-3AD203B41FA5}">
                      <a16:colId xmlns:a16="http://schemas.microsoft.com/office/drawing/2014/main" val="20005"/>
                    </a:ext>
                  </a:extLst>
                </a:gridCol>
                <a:gridCol w="636205">
                  <a:extLst>
                    <a:ext uri="{9D8B030D-6E8A-4147-A177-3AD203B41FA5}">
                      <a16:colId xmlns:a16="http://schemas.microsoft.com/office/drawing/2014/main" val="20006"/>
                    </a:ext>
                  </a:extLst>
                </a:gridCol>
                <a:gridCol w="636205">
                  <a:extLst>
                    <a:ext uri="{9D8B030D-6E8A-4147-A177-3AD203B41FA5}">
                      <a16:colId xmlns:a16="http://schemas.microsoft.com/office/drawing/2014/main" val="20007"/>
                    </a:ext>
                  </a:extLst>
                </a:gridCol>
                <a:gridCol w="636205">
                  <a:extLst>
                    <a:ext uri="{9D8B030D-6E8A-4147-A177-3AD203B41FA5}">
                      <a16:colId xmlns:a16="http://schemas.microsoft.com/office/drawing/2014/main" val="20008"/>
                    </a:ext>
                  </a:extLst>
                </a:gridCol>
                <a:gridCol w="636205">
                  <a:extLst>
                    <a:ext uri="{9D8B030D-6E8A-4147-A177-3AD203B41FA5}">
                      <a16:colId xmlns:a16="http://schemas.microsoft.com/office/drawing/2014/main" val="20009"/>
                    </a:ext>
                  </a:extLst>
                </a:gridCol>
                <a:gridCol w="636205">
                  <a:extLst>
                    <a:ext uri="{9D8B030D-6E8A-4147-A177-3AD203B41FA5}">
                      <a16:colId xmlns:a16="http://schemas.microsoft.com/office/drawing/2014/main" val="20010"/>
                    </a:ext>
                  </a:extLst>
                </a:gridCol>
                <a:gridCol w="636205">
                  <a:extLst>
                    <a:ext uri="{9D8B030D-6E8A-4147-A177-3AD203B41FA5}">
                      <a16:colId xmlns:a16="http://schemas.microsoft.com/office/drawing/2014/main" val="20011"/>
                    </a:ext>
                  </a:extLst>
                </a:gridCol>
                <a:gridCol w="636205">
                  <a:extLst>
                    <a:ext uri="{9D8B030D-6E8A-4147-A177-3AD203B41FA5}">
                      <a16:colId xmlns:a16="http://schemas.microsoft.com/office/drawing/2014/main" val="20012"/>
                    </a:ext>
                  </a:extLst>
                </a:gridCol>
              </a:tblGrid>
              <a:tr h="484357">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05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13</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19</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21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37</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56</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64</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75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80</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88</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92</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ltLang="en-US" sz="3200" b="1" kern="100" dirty="0">
                        <a:solidFill>
                          <a:srgbClr val="FF0000"/>
                        </a:solidFill>
                        <a:effectLst/>
                        <a:latin typeface="Times New Roman" panose="02020603050405020304" pitchFamily="18" charset="0"/>
                        <a:ea typeface="宋体" panose="02010600030101010101" pitchFamily="2" charset="-122"/>
                        <a:cs typeface="+mn-cs"/>
                      </a:endParaRPr>
                    </a:p>
                  </a:txBody>
                  <a:tcPr/>
                </a:tc>
                <a:tc>
                  <a:txBody>
                    <a:bodyPr/>
                    <a:lstStyle/>
                    <a:p>
                      <a:endParaRPr lang="zh-CN" altLang="en-US" sz="3200" b="1" kern="100" dirty="0">
                        <a:solidFill>
                          <a:schemeClr val="tx1"/>
                        </a:solidFill>
                        <a:effectLst/>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000"/>
                  </a:ext>
                </a:extLst>
              </a:tr>
              <a:tr h="484357">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3</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4</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5</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6</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7</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8</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9</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37A2751F-7C88-42EB-97C8-2D4A8C29559E}" type="slidenum">
              <a:rPr lang="en-US" altLang="zh-CN"/>
              <a:pPr>
                <a:defRPr/>
              </a:pPr>
              <a:t>23</a:t>
            </a:fld>
            <a:endParaRPr lang="en-US" altLang="zh-CN"/>
          </a:p>
        </p:txBody>
      </p:sp>
      <p:sp>
        <p:nvSpPr>
          <p:cNvPr id="7176" name="Rectangle 13"/>
          <p:cNvSpPr>
            <a:spLocks noChangeArrowheads="1"/>
          </p:cNvSpPr>
          <p:nvPr/>
        </p:nvSpPr>
        <p:spPr bwMode="auto">
          <a:xfrm>
            <a:off x="217488" y="333375"/>
            <a:ext cx="315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CC0000"/>
                </a:solidFill>
              </a:rPr>
              <a:t>key=64</a:t>
            </a:r>
            <a:r>
              <a:rPr lang="en-US" altLang="zh-CN">
                <a:solidFill>
                  <a:srgbClr val="660033"/>
                </a:solidFill>
              </a:rPr>
              <a:t> </a:t>
            </a:r>
            <a:r>
              <a:rPr lang="zh-CN" altLang="en-US">
                <a:solidFill>
                  <a:srgbClr val="660033"/>
                </a:solidFill>
              </a:rPr>
              <a:t>的查找过程</a:t>
            </a:r>
          </a:p>
        </p:txBody>
      </p:sp>
      <p:sp>
        <p:nvSpPr>
          <p:cNvPr id="283669" name="Rectangle 21"/>
          <p:cNvSpPr>
            <a:spLocks noChangeArrowheads="1"/>
          </p:cNvSpPr>
          <p:nvPr/>
        </p:nvSpPr>
        <p:spPr bwMode="auto">
          <a:xfrm>
            <a:off x="73025" y="5445125"/>
            <a:ext cx="1187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dirty="0">
                <a:solidFill>
                  <a:srgbClr val="CC0000"/>
                </a:solidFill>
              </a:rPr>
              <a:t>64= 64</a:t>
            </a:r>
          </a:p>
        </p:txBody>
      </p:sp>
      <p:grpSp>
        <p:nvGrpSpPr>
          <p:cNvPr id="8" name="组合 7"/>
          <p:cNvGrpSpPr/>
          <p:nvPr/>
        </p:nvGrpSpPr>
        <p:grpSpPr>
          <a:xfrm>
            <a:off x="1042988" y="2657475"/>
            <a:ext cx="6553200" cy="647700"/>
            <a:chOff x="1042988" y="2657475"/>
            <a:chExt cx="6553200" cy="647700"/>
          </a:xfrm>
        </p:grpSpPr>
        <p:sp>
          <p:nvSpPr>
            <p:cNvPr id="7173" name="AutoShape 10"/>
            <p:cNvSpPr>
              <a:spLocks noChangeArrowheads="1"/>
            </p:cNvSpPr>
            <p:nvPr/>
          </p:nvSpPr>
          <p:spPr bwMode="auto">
            <a:xfrm>
              <a:off x="1042988" y="2657475"/>
              <a:ext cx="144462" cy="647700"/>
            </a:xfrm>
            <a:prstGeom prst="upArrow">
              <a:avLst>
                <a:gd name="adj1" fmla="val 50000"/>
                <a:gd name="adj2" fmla="val 112088"/>
              </a:avLst>
            </a:prstGeom>
            <a:solidFill>
              <a:srgbClr val="00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74" name="AutoShape 11"/>
            <p:cNvSpPr>
              <a:spLocks noChangeArrowheads="1"/>
            </p:cNvSpPr>
            <p:nvPr/>
          </p:nvSpPr>
          <p:spPr bwMode="auto">
            <a:xfrm>
              <a:off x="7451725" y="2657475"/>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75" name="AutoShape 12"/>
            <p:cNvSpPr>
              <a:spLocks noChangeArrowheads="1"/>
            </p:cNvSpPr>
            <p:nvPr/>
          </p:nvSpPr>
          <p:spPr bwMode="auto">
            <a:xfrm>
              <a:off x="4211638" y="2657475"/>
              <a:ext cx="144462"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78" name="Line 27"/>
            <p:cNvSpPr>
              <a:spLocks noChangeShapeType="1"/>
            </p:cNvSpPr>
            <p:nvPr/>
          </p:nvSpPr>
          <p:spPr bwMode="auto">
            <a:xfrm>
              <a:off x="1081088" y="3284538"/>
              <a:ext cx="6480175"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 name="组合 6"/>
          <p:cNvGrpSpPr/>
          <p:nvPr/>
        </p:nvGrpSpPr>
        <p:grpSpPr>
          <a:xfrm>
            <a:off x="73025" y="4573588"/>
            <a:ext cx="4643438" cy="519113"/>
            <a:chOff x="73025" y="4573588"/>
            <a:chExt cx="4643438" cy="519113"/>
          </a:xfrm>
        </p:grpSpPr>
        <p:sp>
          <p:nvSpPr>
            <p:cNvPr id="7191" name="Rectangle 20"/>
            <p:cNvSpPr>
              <a:spLocks noChangeArrowheads="1"/>
            </p:cNvSpPr>
            <p:nvPr/>
          </p:nvSpPr>
          <p:spPr bwMode="auto">
            <a:xfrm>
              <a:off x="73025" y="4573588"/>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dirty="0">
                  <a:solidFill>
                    <a:srgbClr val="CC0000"/>
                  </a:solidFill>
                </a:rPr>
                <a:t>64&lt;80</a:t>
              </a:r>
            </a:p>
          </p:txBody>
        </p:sp>
        <p:sp>
          <p:nvSpPr>
            <p:cNvPr id="7192" name="Rectangle 23"/>
            <p:cNvSpPr>
              <a:spLocks noChangeArrowheads="1"/>
            </p:cNvSpPr>
            <p:nvPr/>
          </p:nvSpPr>
          <p:spPr bwMode="auto">
            <a:xfrm>
              <a:off x="1296988" y="4573588"/>
              <a:ext cx="341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en-US" altLang="zh-CN" dirty="0">
                  <a:solidFill>
                    <a:srgbClr val="CC0000"/>
                  </a:solidFill>
                </a:rPr>
                <a:t>high=mid-1, mid=6</a:t>
              </a:r>
            </a:p>
          </p:txBody>
        </p:sp>
      </p:grpSp>
      <p:grpSp>
        <p:nvGrpSpPr>
          <p:cNvPr id="6" name="组合 5"/>
          <p:cNvGrpSpPr/>
          <p:nvPr/>
        </p:nvGrpSpPr>
        <p:grpSpPr>
          <a:xfrm>
            <a:off x="4859338" y="4508500"/>
            <a:ext cx="830263" cy="649288"/>
            <a:chOff x="4859338" y="4508500"/>
            <a:chExt cx="830263" cy="649288"/>
          </a:xfrm>
        </p:grpSpPr>
        <p:sp>
          <p:nvSpPr>
            <p:cNvPr id="7189" name="AutoShape 16"/>
            <p:cNvSpPr>
              <a:spLocks noChangeArrowheads="1"/>
            </p:cNvSpPr>
            <p:nvPr/>
          </p:nvSpPr>
          <p:spPr bwMode="auto">
            <a:xfrm>
              <a:off x="5545138" y="4508500"/>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90" name="AutoShape 17"/>
            <p:cNvSpPr>
              <a:spLocks noChangeArrowheads="1"/>
            </p:cNvSpPr>
            <p:nvPr/>
          </p:nvSpPr>
          <p:spPr bwMode="auto">
            <a:xfrm>
              <a:off x="4932363" y="4508500"/>
              <a:ext cx="144463"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93" name="Line 29"/>
            <p:cNvSpPr>
              <a:spLocks noChangeShapeType="1"/>
            </p:cNvSpPr>
            <p:nvPr/>
          </p:nvSpPr>
          <p:spPr bwMode="auto">
            <a:xfrm>
              <a:off x="4968875" y="5157788"/>
              <a:ext cx="64770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94" name="AutoShape 32"/>
            <p:cNvSpPr>
              <a:spLocks noChangeArrowheads="1"/>
            </p:cNvSpPr>
            <p:nvPr/>
          </p:nvSpPr>
          <p:spPr bwMode="auto">
            <a:xfrm>
              <a:off x="4859338" y="4508500"/>
              <a:ext cx="144463" cy="647700"/>
            </a:xfrm>
            <a:prstGeom prst="upArrow">
              <a:avLst>
                <a:gd name="adj1" fmla="val 50000"/>
                <a:gd name="adj2" fmla="val 112088"/>
              </a:avLst>
            </a:prstGeom>
            <a:solidFill>
              <a:srgbClr val="006600"/>
            </a:solidFill>
            <a:ln w="9525" algn="ctr">
              <a:solidFill>
                <a:srgbClr val="006600"/>
              </a:solidFill>
              <a:miter lim="800000"/>
              <a:headEnd/>
              <a:tailEnd/>
            </a:ln>
          </p:spPr>
          <p:txBody>
            <a:bodyPr wrap="none" anchor="ctr">
              <a:spAutoFit/>
            </a:bodyPr>
            <a:lstStyle/>
            <a:p>
              <a:endParaRPr lang="zh-CN" altLang="en-US"/>
            </a:p>
          </p:txBody>
        </p:sp>
      </p:grpSp>
      <p:grpSp>
        <p:nvGrpSpPr>
          <p:cNvPr id="5" name="组合 4"/>
          <p:cNvGrpSpPr/>
          <p:nvPr/>
        </p:nvGrpSpPr>
        <p:grpSpPr>
          <a:xfrm>
            <a:off x="73025" y="3717925"/>
            <a:ext cx="4643438" cy="519113"/>
            <a:chOff x="73025" y="3717925"/>
            <a:chExt cx="4643438" cy="519113"/>
          </a:xfrm>
        </p:grpSpPr>
        <p:sp>
          <p:nvSpPr>
            <p:cNvPr id="7185" name="Rectangle 19"/>
            <p:cNvSpPr>
              <a:spLocks noChangeArrowheads="1"/>
            </p:cNvSpPr>
            <p:nvPr/>
          </p:nvSpPr>
          <p:spPr bwMode="auto">
            <a:xfrm>
              <a:off x="73025" y="3717925"/>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CC0000"/>
                  </a:solidFill>
                </a:rPr>
                <a:t>64&gt;56</a:t>
              </a:r>
            </a:p>
          </p:txBody>
        </p:sp>
        <p:sp>
          <p:nvSpPr>
            <p:cNvPr id="7186" name="Rectangle 22"/>
            <p:cNvSpPr>
              <a:spLocks noChangeArrowheads="1"/>
            </p:cNvSpPr>
            <p:nvPr/>
          </p:nvSpPr>
          <p:spPr bwMode="auto">
            <a:xfrm>
              <a:off x="1296988" y="3717925"/>
              <a:ext cx="341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en-US" altLang="zh-CN" dirty="0">
                  <a:solidFill>
                    <a:srgbClr val="CC0000"/>
                  </a:solidFill>
                </a:rPr>
                <a:t>low=mid+1 , mid=8</a:t>
              </a:r>
            </a:p>
          </p:txBody>
        </p:sp>
      </p:grpSp>
      <p:grpSp>
        <p:nvGrpSpPr>
          <p:cNvPr id="2" name="组合 1"/>
          <p:cNvGrpSpPr/>
          <p:nvPr/>
        </p:nvGrpSpPr>
        <p:grpSpPr>
          <a:xfrm>
            <a:off x="4897438" y="3644900"/>
            <a:ext cx="2700338" cy="655638"/>
            <a:chOff x="4897438" y="3644900"/>
            <a:chExt cx="2700338" cy="655638"/>
          </a:xfrm>
        </p:grpSpPr>
        <p:sp>
          <p:nvSpPr>
            <p:cNvPr id="7183" name="AutoShape 15"/>
            <p:cNvSpPr>
              <a:spLocks noChangeArrowheads="1"/>
            </p:cNvSpPr>
            <p:nvPr/>
          </p:nvSpPr>
          <p:spPr bwMode="auto">
            <a:xfrm>
              <a:off x="6121400" y="3652838"/>
              <a:ext cx="144463"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84" name="AutoShape 18"/>
            <p:cNvSpPr>
              <a:spLocks noChangeArrowheads="1"/>
            </p:cNvSpPr>
            <p:nvPr/>
          </p:nvSpPr>
          <p:spPr bwMode="auto">
            <a:xfrm>
              <a:off x="4897438" y="3652838"/>
              <a:ext cx="144463" cy="647700"/>
            </a:xfrm>
            <a:prstGeom prst="upArrow">
              <a:avLst>
                <a:gd name="adj1" fmla="val 50000"/>
                <a:gd name="adj2" fmla="val 112088"/>
              </a:avLst>
            </a:prstGeom>
            <a:solidFill>
              <a:srgbClr val="00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7187" name="Line 26"/>
            <p:cNvSpPr>
              <a:spLocks noChangeShapeType="1"/>
            </p:cNvSpPr>
            <p:nvPr/>
          </p:nvSpPr>
          <p:spPr bwMode="auto">
            <a:xfrm>
              <a:off x="4968875" y="4292600"/>
              <a:ext cx="25923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88" name="AutoShape 33"/>
            <p:cNvSpPr>
              <a:spLocks noChangeArrowheads="1"/>
            </p:cNvSpPr>
            <p:nvPr/>
          </p:nvSpPr>
          <p:spPr bwMode="auto">
            <a:xfrm>
              <a:off x="7453313" y="3644900"/>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pSp>
      <p:sp>
        <p:nvSpPr>
          <p:cNvPr id="7181" name="Text Box 36"/>
          <p:cNvSpPr txBox="1">
            <a:spLocks noChangeArrowheads="1"/>
          </p:cNvSpPr>
          <p:nvPr/>
        </p:nvSpPr>
        <p:spPr bwMode="auto">
          <a:xfrm>
            <a:off x="381000" y="60960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endParaRPr lang="zh-CN" altLang="zh-CN"/>
          </a:p>
        </p:txBody>
      </p:sp>
      <p:sp>
        <p:nvSpPr>
          <p:cNvPr id="283685" name="Text Box 37"/>
          <p:cNvSpPr txBox="1">
            <a:spLocks noChangeArrowheads="1"/>
          </p:cNvSpPr>
          <p:nvPr/>
        </p:nvSpPr>
        <p:spPr bwMode="auto">
          <a:xfrm>
            <a:off x="5257800" y="54864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成功！</a:t>
            </a:r>
          </a:p>
        </p:txBody>
      </p:sp>
      <p:sp>
        <p:nvSpPr>
          <p:cNvPr id="30" name="Text Box 6"/>
          <p:cNvSpPr txBox="1">
            <a:spLocks noChangeArrowheads="1"/>
          </p:cNvSpPr>
          <p:nvPr/>
        </p:nvSpPr>
        <p:spPr bwMode="auto">
          <a:xfrm>
            <a:off x="54432" y="978963"/>
            <a:ext cx="1192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rPr>
              <a:t>L.data</a:t>
            </a:r>
            <a:endParaRPr lang="en-US" altLang="zh-CN" sz="2400" b="0" dirty="0">
              <a:ea typeface="宋体" charset="-122"/>
            </a:endParaRPr>
          </a:p>
        </p:txBody>
      </p:sp>
      <p:sp>
        <p:nvSpPr>
          <p:cNvPr id="32" name="Line 7"/>
          <p:cNvSpPr>
            <a:spLocks noChangeShapeType="1"/>
          </p:cNvSpPr>
          <p:nvPr/>
        </p:nvSpPr>
        <p:spPr bwMode="auto">
          <a:xfrm>
            <a:off x="7553782" y="683688"/>
            <a:ext cx="0" cy="91440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
          <p:cNvSpPr txBox="1">
            <a:spLocks noChangeArrowheads="1"/>
          </p:cNvSpPr>
          <p:nvPr/>
        </p:nvSpPr>
        <p:spPr bwMode="auto">
          <a:xfrm>
            <a:off x="7521378" y="951713"/>
            <a:ext cx="1013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rPr>
              <a:t>L.n-1</a:t>
            </a:r>
            <a:endParaRPr lang="en-US" altLang="zh-CN" sz="2400" b="0" dirty="0">
              <a:ea typeface="宋体" charset="-122"/>
            </a:endParaRPr>
          </a:p>
        </p:txBody>
      </p:sp>
      <p:graphicFrame>
        <p:nvGraphicFramePr>
          <p:cNvPr id="34" name="表格 33"/>
          <p:cNvGraphicFramePr>
            <a:graphicFrameLocks noGrp="1"/>
          </p:cNvGraphicFramePr>
          <p:nvPr>
            <p:extLst>
              <p:ext uri="{D42A27DB-BD31-4B8C-83A1-F6EECF244321}">
                <p14:modId xmlns:p14="http://schemas.microsoft.com/office/powerpoint/2010/main" val="2807751014"/>
              </p:ext>
            </p:extLst>
          </p:nvPr>
        </p:nvGraphicFramePr>
        <p:xfrm>
          <a:off x="765558" y="1567633"/>
          <a:ext cx="8270665" cy="1097280"/>
        </p:xfrm>
        <a:graphic>
          <a:graphicData uri="http://schemas.openxmlformats.org/drawingml/2006/table">
            <a:tbl>
              <a:tblPr firstRow="1" bandRow="1">
                <a:tableStyleId>{5940675A-B579-460E-94D1-54222C63F5DA}</a:tableStyleId>
              </a:tblPr>
              <a:tblGrid>
                <a:gridCol w="636205">
                  <a:extLst>
                    <a:ext uri="{9D8B030D-6E8A-4147-A177-3AD203B41FA5}">
                      <a16:colId xmlns:a16="http://schemas.microsoft.com/office/drawing/2014/main" val="20000"/>
                    </a:ext>
                  </a:extLst>
                </a:gridCol>
                <a:gridCol w="636205">
                  <a:extLst>
                    <a:ext uri="{9D8B030D-6E8A-4147-A177-3AD203B41FA5}">
                      <a16:colId xmlns:a16="http://schemas.microsoft.com/office/drawing/2014/main" val="20001"/>
                    </a:ext>
                  </a:extLst>
                </a:gridCol>
                <a:gridCol w="636205">
                  <a:extLst>
                    <a:ext uri="{9D8B030D-6E8A-4147-A177-3AD203B41FA5}">
                      <a16:colId xmlns:a16="http://schemas.microsoft.com/office/drawing/2014/main" val="20002"/>
                    </a:ext>
                  </a:extLst>
                </a:gridCol>
                <a:gridCol w="636205">
                  <a:extLst>
                    <a:ext uri="{9D8B030D-6E8A-4147-A177-3AD203B41FA5}">
                      <a16:colId xmlns:a16="http://schemas.microsoft.com/office/drawing/2014/main" val="20003"/>
                    </a:ext>
                  </a:extLst>
                </a:gridCol>
                <a:gridCol w="636205">
                  <a:extLst>
                    <a:ext uri="{9D8B030D-6E8A-4147-A177-3AD203B41FA5}">
                      <a16:colId xmlns:a16="http://schemas.microsoft.com/office/drawing/2014/main" val="20004"/>
                    </a:ext>
                  </a:extLst>
                </a:gridCol>
                <a:gridCol w="636205">
                  <a:extLst>
                    <a:ext uri="{9D8B030D-6E8A-4147-A177-3AD203B41FA5}">
                      <a16:colId xmlns:a16="http://schemas.microsoft.com/office/drawing/2014/main" val="20005"/>
                    </a:ext>
                  </a:extLst>
                </a:gridCol>
                <a:gridCol w="636205">
                  <a:extLst>
                    <a:ext uri="{9D8B030D-6E8A-4147-A177-3AD203B41FA5}">
                      <a16:colId xmlns:a16="http://schemas.microsoft.com/office/drawing/2014/main" val="20006"/>
                    </a:ext>
                  </a:extLst>
                </a:gridCol>
                <a:gridCol w="636205">
                  <a:extLst>
                    <a:ext uri="{9D8B030D-6E8A-4147-A177-3AD203B41FA5}">
                      <a16:colId xmlns:a16="http://schemas.microsoft.com/office/drawing/2014/main" val="20007"/>
                    </a:ext>
                  </a:extLst>
                </a:gridCol>
                <a:gridCol w="636205">
                  <a:extLst>
                    <a:ext uri="{9D8B030D-6E8A-4147-A177-3AD203B41FA5}">
                      <a16:colId xmlns:a16="http://schemas.microsoft.com/office/drawing/2014/main" val="20008"/>
                    </a:ext>
                  </a:extLst>
                </a:gridCol>
                <a:gridCol w="636205">
                  <a:extLst>
                    <a:ext uri="{9D8B030D-6E8A-4147-A177-3AD203B41FA5}">
                      <a16:colId xmlns:a16="http://schemas.microsoft.com/office/drawing/2014/main" val="20009"/>
                    </a:ext>
                  </a:extLst>
                </a:gridCol>
                <a:gridCol w="636205">
                  <a:extLst>
                    <a:ext uri="{9D8B030D-6E8A-4147-A177-3AD203B41FA5}">
                      <a16:colId xmlns:a16="http://schemas.microsoft.com/office/drawing/2014/main" val="20010"/>
                    </a:ext>
                  </a:extLst>
                </a:gridCol>
                <a:gridCol w="636205">
                  <a:extLst>
                    <a:ext uri="{9D8B030D-6E8A-4147-A177-3AD203B41FA5}">
                      <a16:colId xmlns:a16="http://schemas.microsoft.com/office/drawing/2014/main" val="20011"/>
                    </a:ext>
                  </a:extLst>
                </a:gridCol>
                <a:gridCol w="636205">
                  <a:extLst>
                    <a:ext uri="{9D8B030D-6E8A-4147-A177-3AD203B41FA5}">
                      <a16:colId xmlns:a16="http://schemas.microsoft.com/office/drawing/2014/main" val="20012"/>
                    </a:ext>
                  </a:extLst>
                </a:gridCol>
              </a:tblGrid>
              <a:tr h="484357">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05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13</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19</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21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37</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56</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64</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75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80</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88</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92</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ltLang="en-US" sz="3200" b="1" kern="100" dirty="0">
                        <a:solidFill>
                          <a:srgbClr val="FF0000"/>
                        </a:solidFill>
                        <a:effectLst/>
                        <a:latin typeface="Times New Roman" panose="02020603050405020304" pitchFamily="18" charset="0"/>
                        <a:ea typeface="宋体" panose="02010600030101010101" pitchFamily="2" charset="-122"/>
                        <a:cs typeface="+mn-cs"/>
                      </a:endParaRPr>
                    </a:p>
                  </a:txBody>
                  <a:tcPr/>
                </a:tc>
                <a:tc>
                  <a:txBody>
                    <a:bodyPr/>
                    <a:lstStyle/>
                    <a:p>
                      <a:endParaRPr lang="zh-CN" altLang="en-US" sz="3200" b="1" kern="100" dirty="0">
                        <a:solidFill>
                          <a:schemeClr val="tx1"/>
                        </a:solidFill>
                        <a:effectLst/>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000"/>
                  </a:ext>
                </a:extLst>
              </a:tr>
              <a:tr h="484357">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3</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4</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5</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6</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7</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8</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9</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3669"/>
                                        </p:tgtEl>
                                        <p:attrNameLst>
                                          <p:attrName>style.visibility</p:attrName>
                                        </p:attrNameLst>
                                      </p:cBhvr>
                                      <p:to>
                                        <p:strVal val="visible"/>
                                      </p:to>
                                    </p:set>
                                    <p:animEffect transition="in" filter="wipe(down)">
                                      <p:cBhvr>
                                        <p:cTn id="32" dur="500"/>
                                        <p:tgtEl>
                                          <p:spTgt spid="28366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83685"/>
                                        </p:tgtEl>
                                        <p:attrNameLst>
                                          <p:attrName>style.visibility</p:attrName>
                                        </p:attrNameLst>
                                      </p:cBhvr>
                                      <p:to>
                                        <p:strVal val="visible"/>
                                      </p:to>
                                    </p:set>
                                    <p:animEffect transition="in" filter="barn(outVertical)">
                                      <p:cBhvr>
                                        <p:cTn id="37" dur="500"/>
                                        <p:tgtEl>
                                          <p:spTgt spid="2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9" grpId="0" autoUpdateAnimBg="0"/>
      <p:bldP spid="28368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pPr>
              <a:defRPr/>
            </a:pPr>
            <a:fld id="{8BE6368B-947C-493B-8017-D7E4A5768BA7}" type="slidenum">
              <a:rPr lang="en-US" altLang="zh-CN"/>
              <a:pPr>
                <a:defRPr/>
              </a:pPr>
              <a:t>24</a:t>
            </a:fld>
            <a:endParaRPr lang="en-US" altLang="zh-CN"/>
          </a:p>
        </p:txBody>
      </p:sp>
      <p:sp>
        <p:nvSpPr>
          <p:cNvPr id="8200" name="Rectangle 10"/>
          <p:cNvSpPr>
            <a:spLocks noChangeArrowheads="1"/>
          </p:cNvSpPr>
          <p:nvPr/>
        </p:nvSpPr>
        <p:spPr bwMode="auto">
          <a:xfrm>
            <a:off x="217488" y="333375"/>
            <a:ext cx="315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CC0000"/>
                </a:solidFill>
              </a:rPr>
              <a:t>key=60</a:t>
            </a:r>
            <a:r>
              <a:rPr lang="en-US" altLang="zh-CN">
                <a:solidFill>
                  <a:srgbClr val="660033"/>
                </a:solidFill>
              </a:rPr>
              <a:t> </a:t>
            </a:r>
            <a:r>
              <a:rPr lang="zh-CN" altLang="en-US">
                <a:solidFill>
                  <a:srgbClr val="660033"/>
                </a:solidFill>
              </a:rPr>
              <a:t>的查找过程</a:t>
            </a:r>
          </a:p>
        </p:txBody>
      </p:sp>
      <p:grpSp>
        <p:nvGrpSpPr>
          <p:cNvPr id="9" name="组合 8"/>
          <p:cNvGrpSpPr/>
          <p:nvPr/>
        </p:nvGrpSpPr>
        <p:grpSpPr>
          <a:xfrm>
            <a:off x="73025" y="4573588"/>
            <a:ext cx="4643438" cy="519113"/>
            <a:chOff x="73025" y="4573588"/>
            <a:chExt cx="4643438" cy="519113"/>
          </a:xfrm>
        </p:grpSpPr>
        <p:sp>
          <p:nvSpPr>
            <p:cNvPr id="8226" name="Rectangle 16"/>
            <p:cNvSpPr>
              <a:spLocks noChangeArrowheads="1"/>
            </p:cNvSpPr>
            <p:nvPr/>
          </p:nvSpPr>
          <p:spPr bwMode="auto">
            <a:xfrm>
              <a:off x="73025" y="4573588"/>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a:solidFill>
                    <a:srgbClr val="CC0000"/>
                  </a:solidFill>
                </a:rPr>
                <a:t>60&lt;80</a:t>
              </a:r>
            </a:p>
          </p:txBody>
        </p:sp>
        <p:sp>
          <p:nvSpPr>
            <p:cNvPr id="8227" name="Rectangle 17"/>
            <p:cNvSpPr>
              <a:spLocks noChangeArrowheads="1"/>
            </p:cNvSpPr>
            <p:nvPr/>
          </p:nvSpPr>
          <p:spPr bwMode="auto">
            <a:xfrm>
              <a:off x="1296988" y="4573588"/>
              <a:ext cx="341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en-US" altLang="zh-CN" dirty="0">
                  <a:solidFill>
                    <a:srgbClr val="CC0000"/>
                  </a:solidFill>
                </a:rPr>
                <a:t>high=mid-1 , mid=6</a:t>
              </a:r>
            </a:p>
          </p:txBody>
        </p:sp>
      </p:grpSp>
      <p:grpSp>
        <p:nvGrpSpPr>
          <p:cNvPr id="8" name="组合 7"/>
          <p:cNvGrpSpPr/>
          <p:nvPr/>
        </p:nvGrpSpPr>
        <p:grpSpPr>
          <a:xfrm>
            <a:off x="4859338" y="4508500"/>
            <a:ext cx="830263" cy="649288"/>
            <a:chOff x="4859338" y="4508500"/>
            <a:chExt cx="830263" cy="649288"/>
          </a:xfrm>
        </p:grpSpPr>
        <p:sp>
          <p:nvSpPr>
            <p:cNvPr id="8224" name="AutoShape 14"/>
            <p:cNvSpPr>
              <a:spLocks noChangeArrowheads="1"/>
            </p:cNvSpPr>
            <p:nvPr/>
          </p:nvSpPr>
          <p:spPr bwMode="auto">
            <a:xfrm>
              <a:off x="5545138" y="4508500"/>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8225" name="AutoShape 15"/>
            <p:cNvSpPr>
              <a:spLocks noChangeArrowheads="1"/>
            </p:cNvSpPr>
            <p:nvPr/>
          </p:nvSpPr>
          <p:spPr bwMode="auto">
            <a:xfrm>
              <a:off x="4932363" y="4508500"/>
              <a:ext cx="144463"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8228" name="Line 18"/>
            <p:cNvSpPr>
              <a:spLocks noChangeShapeType="1"/>
            </p:cNvSpPr>
            <p:nvPr/>
          </p:nvSpPr>
          <p:spPr bwMode="auto">
            <a:xfrm>
              <a:off x="4968875" y="5157788"/>
              <a:ext cx="64770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9" name="AutoShape 19"/>
            <p:cNvSpPr>
              <a:spLocks noChangeArrowheads="1"/>
            </p:cNvSpPr>
            <p:nvPr/>
          </p:nvSpPr>
          <p:spPr bwMode="auto">
            <a:xfrm>
              <a:off x="4859338" y="4508500"/>
              <a:ext cx="144463" cy="647700"/>
            </a:xfrm>
            <a:prstGeom prst="upArrow">
              <a:avLst>
                <a:gd name="adj1" fmla="val 50000"/>
                <a:gd name="adj2" fmla="val 112088"/>
              </a:avLst>
            </a:prstGeom>
            <a:solidFill>
              <a:srgbClr val="006600"/>
            </a:solidFill>
            <a:ln w="9525" algn="ctr">
              <a:solidFill>
                <a:srgbClr val="006600"/>
              </a:solidFill>
              <a:miter lim="800000"/>
              <a:headEnd/>
              <a:tailEnd/>
            </a:ln>
          </p:spPr>
          <p:txBody>
            <a:bodyPr wrap="none" anchor="ctr">
              <a:spAutoFit/>
            </a:bodyPr>
            <a:lstStyle/>
            <a:p>
              <a:endParaRPr lang="zh-CN" altLang="en-US"/>
            </a:p>
          </p:txBody>
        </p:sp>
      </p:grpSp>
      <p:grpSp>
        <p:nvGrpSpPr>
          <p:cNvPr id="7" name="组合 6"/>
          <p:cNvGrpSpPr/>
          <p:nvPr/>
        </p:nvGrpSpPr>
        <p:grpSpPr>
          <a:xfrm>
            <a:off x="73025" y="3717925"/>
            <a:ext cx="4498976" cy="523875"/>
            <a:chOff x="73025" y="3717925"/>
            <a:chExt cx="4498976" cy="523875"/>
          </a:xfrm>
        </p:grpSpPr>
        <p:sp>
          <p:nvSpPr>
            <p:cNvPr id="8220" name="Rectangle 23"/>
            <p:cNvSpPr>
              <a:spLocks noChangeArrowheads="1"/>
            </p:cNvSpPr>
            <p:nvPr/>
          </p:nvSpPr>
          <p:spPr bwMode="auto">
            <a:xfrm>
              <a:off x="73025" y="3717925"/>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dirty="0">
                  <a:solidFill>
                    <a:srgbClr val="CC0000"/>
                  </a:solidFill>
                </a:rPr>
                <a:t>60&gt;56</a:t>
              </a:r>
            </a:p>
          </p:txBody>
        </p:sp>
        <p:sp>
          <p:nvSpPr>
            <p:cNvPr id="8221" name="Rectangle 24"/>
            <p:cNvSpPr>
              <a:spLocks noChangeArrowheads="1"/>
            </p:cNvSpPr>
            <p:nvPr/>
          </p:nvSpPr>
          <p:spPr bwMode="auto">
            <a:xfrm>
              <a:off x="1296988" y="3717925"/>
              <a:ext cx="3275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en-US" altLang="zh-CN" dirty="0">
                  <a:solidFill>
                    <a:srgbClr val="CC0000"/>
                  </a:solidFill>
                </a:rPr>
                <a:t>low=mid+1, mid=8</a:t>
              </a:r>
            </a:p>
          </p:txBody>
        </p:sp>
      </p:grpSp>
      <p:grpSp>
        <p:nvGrpSpPr>
          <p:cNvPr id="2" name="组合 1"/>
          <p:cNvGrpSpPr/>
          <p:nvPr/>
        </p:nvGrpSpPr>
        <p:grpSpPr>
          <a:xfrm>
            <a:off x="4897438" y="3644900"/>
            <a:ext cx="2700338" cy="655638"/>
            <a:chOff x="4897438" y="3644900"/>
            <a:chExt cx="2700338" cy="655638"/>
          </a:xfrm>
        </p:grpSpPr>
        <p:sp>
          <p:nvSpPr>
            <p:cNvPr id="8218" name="AutoShape 21"/>
            <p:cNvSpPr>
              <a:spLocks noChangeArrowheads="1"/>
            </p:cNvSpPr>
            <p:nvPr/>
          </p:nvSpPr>
          <p:spPr bwMode="auto">
            <a:xfrm>
              <a:off x="6121400" y="3652838"/>
              <a:ext cx="144463"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8219" name="AutoShape 22"/>
            <p:cNvSpPr>
              <a:spLocks noChangeArrowheads="1"/>
            </p:cNvSpPr>
            <p:nvPr/>
          </p:nvSpPr>
          <p:spPr bwMode="auto">
            <a:xfrm>
              <a:off x="4897438" y="3652838"/>
              <a:ext cx="144463" cy="647700"/>
            </a:xfrm>
            <a:prstGeom prst="upArrow">
              <a:avLst>
                <a:gd name="adj1" fmla="val 50000"/>
                <a:gd name="adj2" fmla="val 112088"/>
              </a:avLst>
            </a:prstGeom>
            <a:solidFill>
              <a:srgbClr val="00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8222" name="Line 25"/>
            <p:cNvSpPr>
              <a:spLocks noChangeShapeType="1"/>
            </p:cNvSpPr>
            <p:nvPr/>
          </p:nvSpPr>
          <p:spPr bwMode="auto">
            <a:xfrm>
              <a:off x="4968875" y="4292600"/>
              <a:ext cx="25923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3" name="AutoShape 26"/>
            <p:cNvSpPr>
              <a:spLocks noChangeArrowheads="1"/>
            </p:cNvSpPr>
            <p:nvPr/>
          </p:nvSpPr>
          <p:spPr bwMode="auto">
            <a:xfrm>
              <a:off x="7453313" y="3644900"/>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pSp>
      <p:grpSp>
        <p:nvGrpSpPr>
          <p:cNvPr id="10" name="组合 9"/>
          <p:cNvGrpSpPr/>
          <p:nvPr/>
        </p:nvGrpSpPr>
        <p:grpSpPr>
          <a:xfrm>
            <a:off x="98425" y="5322888"/>
            <a:ext cx="4618038" cy="519113"/>
            <a:chOff x="98425" y="5322888"/>
            <a:chExt cx="4618038" cy="519113"/>
          </a:xfrm>
        </p:grpSpPr>
        <p:sp>
          <p:nvSpPr>
            <p:cNvPr id="8214" name="Rectangle 30"/>
            <p:cNvSpPr>
              <a:spLocks noChangeArrowheads="1"/>
            </p:cNvSpPr>
            <p:nvPr/>
          </p:nvSpPr>
          <p:spPr bwMode="auto">
            <a:xfrm>
              <a:off x="98425" y="5322888"/>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dirty="0">
                  <a:solidFill>
                    <a:srgbClr val="CC0000"/>
                  </a:solidFill>
                </a:rPr>
                <a:t>60&lt;64</a:t>
              </a:r>
            </a:p>
          </p:txBody>
        </p:sp>
        <p:sp>
          <p:nvSpPr>
            <p:cNvPr id="8215" name="Rectangle 31"/>
            <p:cNvSpPr>
              <a:spLocks noChangeArrowheads="1"/>
            </p:cNvSpPr>
            <p:nvPr/>
          </p:nvSpPr>
          <p:spPr bwMode="auto">
            <a:xfrm>
              <a:off x="1322388" y="5322888"/>
              <a:ext cx="339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en-US" altLang="zh-CN" dirty="0">
                  <a:solidFill>
                    <a:srgbClr val="CC0000"/>
                  </a:solidFill>
                </a:rPr>
                <a:t>high=mid-1 </a:t>
              </a:r>
            </a:p>
          </p:txBody>
        </p:sp>
      </p:grpSp>
      <p:grpSp>
        <p:nvGrpSpPr>
          <p:cNvPr id="11" name="组合 10"/>
          <p:cNvGrpSpPr/>
          <p:nvPr/>
        </p:nvGrpSpPr>
        <p:grpSpPr>
          <a:xfrm>
            <a:off x="4327525" y="5437188"/>
            <a:ext cx="749301" cy="647700"/>
            <a:chOff x="4327525" y="5437188"/>
            <a:chExt cx="749301" cy="647700"/>
          </a:xfrm>
        </p:grpSpPr>
        <p:sp>
          <p:nvSpPr>
            <p:cNvPr id="8207" name="AutoShape 36"/>
            <p:cNvSpPr>
              <a:spLocks noChangeArrowheads="1"/>
            </p:cNvSpPr>
            <p:nvPr/>
          </p:nvSpPr>
          <p:spPr bwMode="auto">
            <a:xfrm>
              <a:off x="4327525" y="5437188"/>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8208" name="AutoShape 37"/>
            <p:cNvSpPr>
              <a:spLocks noChangeArrowheads="1"/>
            </p:cNvSpPr>
            <p:nvPr/>
          </p:nvSpPr>
          <p:spPr bwMode="auto">
            <a:xfrm>
              <a:off x="4932363" y="5437188"/>
              <a:ext cx="144463"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8211" name="AutoShape 41"/>
            <p:cNvSpPr>
              <a:spLocks noChangeArrowheads="1"/>
            </p:cNvSpPr>
            <p:nvPr/>
          </p:nvSpPr>
          <p:spPr bwMode="auto">
            <a:xfrm>
              <a:off x="4859338" y="5437188"/>
              <a:ext cx="144463" cy="647700"/>
            </a:xfrm>
            <a:prstGeom prst="upArrow">
              <a:avLst>
                <a:gd name="adj1" fmla="val 50000"/>
                <a:gd name="adj2" fmla="val 112088"/>
              </a:avLst>
            </a:prstGeom>
            <a:solidFill>
              <a:srgbClr val="006600"/>
            </a:solidFill>
            <a:ln w="9525" algn="ctr">
              <a:solidFill>
                <a:srgbClr val="006600"/>
              </a:solidFill>
              <a:miter lim="800000"/>
              <a:headEnd/>
              <a:tailEnd/>
            </a:ln>
          </p:spPr>
          <p:txBody>
            <a:bodyPr wrap="none" anchor="ctr">
              <a:spAutoFit/>
            </a:bodyPr>
            <a:lstStyle/>
            <a:p>
              <a:endParaRPr lang="zh-CN" altLang="en-US"/>
            </a:p>
          </p:txBody>
        </p:sp>
      </p:grpSp>
      <p:sp>
        <p:nvSpPr>
          <p:cNvPr id="463915" name="Text Box 43"/>
          <p:cNvSpPr txBox="1">
            <a:spLocks noChangeArrowheads="1"/>
          </p:cNvSpPr>
          <p:nvPr/>
        </p:nvSpPr>
        <p:spPr bwMode="auto">
          <a:xfrm>
            <a:off x="5791200" y="60198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low&gt;high </a:t>
            </a:r>
            <a:r>
              <a:rPr lang="zh-CN" altLang="en-US" dirty="0"/>
              <a:t>失败！</a:t>
            </a:r>
          </a:p>
        </p:txBody>
      </p:sp>
      <p:grpSp>
        <p:nvGrpSpPr>
          <p:cNvPr id="37" name="组合 36"/>
          <p:cNvGrpSpPr/>
          <p:nvPr/>
        </p:nvGrpSpPr>
        <p:grpSpPr>
          <a:xfrm>
            <a:off x="1042988" y="2657475"/>
            <a:ext cx="6553200" cy="647700"/>
            <a:chOff x="1042988" y="2657475"/>
            <a:chExt cx="6553200" cy="647700"/>
          </a:xfrm>
        </p:grpSpPr>
        <p:sp>
          <p:nvSpPr>
            <p:cNvPr id="38" name="AutoShape 10"/>
            <p:cNvSpPr>
              <a:spLocks noChangeArrowheads="1"/>
            </p:cNvSpPr>
            <p:nvPr/>
          </p:nvSpPr>
          <p:spPr bwMode="auto">
            <a:xfrm>
              <a:off x="1042988" y="2657475"/>
              <a:ext cx="144462" cy="647700"/>
            </a:xfrm>
            <a:prstGeom prst="upArrow">
              <a:avLst>
                <a:gd name="adj1" fmla="val 50000"/>
                <a:gd name="adj2" fmla="val 112088"/>
              </a:avLst>
            </a:prstGeom>
            <a:solidFill>
              <a:srgbClr val="00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39" name="AutoShape 11"/>
            <p:cNvSpPr>
              <a:spLocks noChangeArrowheads="1"/>
            </p:cNvSpPr>
            <p:nvPr/>
          </p:nvSpPr>
          <p:spPr bwMode="auto">
            <a:xfrm>
              <a:off x="7451725" y="2657475"/>
              <a:ext cx="144463" cy="647700"/>
            </a:xfrm>
            <a:prstGeom prst="upArrow">
              <a:avLst>
                <a:gd name="adj1" fmla="val 50000"/>
                <a:gd name="adj2" fmla="val 112088"/>
              </a:avLst>
            </a:prstGeom>
            <a:solidFill>
              <a:srgbClr val="3333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40" name="AutoShape 12"/>
            <p:cNvSpPr>
              <a:spLocks noChangeArrowheads="1"/>
            </p:cNvSpPr>
            <p:nvPr/>
          </p:nvSpPr>
          <p:spPr bwMode="auto">
            <a:xfrm>
              <a:off x="4211638" y="2657475"/>
              <a:ext cx="144462" cy="647700"/>
            </a:xfrm>
            <a:prstGeom prst="upArrow">
              <a:avLst>
                <a:gd name="adj1" fmla="val 50000"/>
                <a:gd name="adj2" fmla="val 112088"/>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41" name="Line 27"/>
            <p:cNvSpPr>
              <a:spLocks noChangeShapeType="1"/>
            </p:cNvSpPr>
            <p:nvPr/>
          </p:nvSpPr>
          <p:spPr bwMode="auto">
            <a:xfrm>
              <a:off x="1081088" y="3284538"/>
              <a:ext cx="6480175"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 name="Text Box 6"/>
          <p:cNvSpPr txBox="1">
            <a:spLocks noChangeArrowheads="1"/>
          </p:cNvSpPr>
          <p:nvPr/>
        </p:nvSpPr>
        <p:spPr bwMode="auto">
          <a:xfrm>
            <a:off x="54432" y="978963"/>
            <a:ext cx="1192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a:ea typeface="宋体" charset="-122"/>
              </a:rPr>
              <a:t>L.data</a:t>
            </a:r>
            <a:endParaRPr lang="en-US" altLang="zh-CN" sz="2400" b="0" dirty="0">
              <a:ea typeface="宋体" charset="-122"/>
            </a:endParaRPr>
          </a:p>
        </p:txBody>
      </p:sp>
      <p:sp>
        <p:nvSpPr>
          <p:cNvPr id="44" name="Line 7"/>
          <p:cNvSpPr>
            <a:spLocks noChangeShapeType="1"/>
          </p:cNvSpPr>
          <p:nvPr/>
        </p:nvSpPr>
        <p:spPr bwMode="auto">
          <a:xfrm>
            <a:off x="7553782" y="683688"/>
            <a:ext cx="0" cy="91440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8"/>
          <p:cNvSpPr txBox="1">
            <a:spLocks noChangeArrowheads="1"/>
          </p:cNvSpPr>
          <p:nvPr/>
        </p:nvSpPr>
        <p:spPr bwMode="auto">
          <a:xfrm>
            <a:off x="7521378" y="951713"/>
            <a:ext cx="1013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ea typeface="宋体" charset="-122"/>
              </a:rPr>
              <a:t>L.n-1</a:t>
            </a:r>
            <a:endParaRPr lang="en-US" altLang="zh-CN" sz="2400" b="0" dirty="0">
              <a:ea typeface="宋体"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309471368"/>
              </p:ext>
            </p:extLst>
          </p:nvPr>
        </p:nvGraphicFramePr>
        <p:xfrm>
          <a:off x="765558" y="1567633"/>
          <a:ext cx="8270665" cy="1097280"/>
        </p:xfrm>
        <a:graphic>
          <a:graphicData uri="http://schemas.openxmlformats.org/drawingml/2006/table">
            <a:tbl>
              <a:tblPr firstRow="1" bandRow="1">
                <a:tableStyleId>{5940675A-B579-460E-94D1-54222C63F5DA}</a:tableStyleId>
              </a:tblPr>
              <a:tblGrid>
                <a:gridCol w="636205">
                  <a:extLst>
                    <a:ext uri="{9D8B030D-6E8A-4147-A177-3AD203B41FA5}">
                      <a16:colId xmlns:a16="http://schemas.microsoft.com/office/drawing/2014/main" val="20000"/>
                    </a:ext>
                  </a:extLst>
                </a:gridCol>
                <a:gridCol w="636205">
                  <a:extLst>
                    <a:ext uri="{9D8B030D-6E8A-4147-A177-3AD203B41FA5}">
                      <a16:colId xmlns:a16="http://schemas.microsoft.com/office/drawing/2014/main" val="20001"/>
                    </a:ext>
                  </a:extLst>
                </a:gridCol>
                <a:gridCol w="636205">
                  <a:extLst>
                    <a:ext uri="{9D8B030D-6E8A-4147-A177-3AD203B41FA5}">
                      <a16:colId xmlns:a16="http://schemas.microsoft.com/office/drawing/2014/main" val="20002"/>
                    </a:ext>
                  </a:extLst>
                </a:gridCol>
                <a:gridCol w="636205">
                  <a:extLst>
                    <a:ext uri="{9D8B030D-6E8A-4147-A177-3AD203B41FA5}">
                      <a16:colId xmlns:a16="http://schemas.microsoft.com/office/drawing/2014/main" val="20003"/>
                    </a:ext>
                  </a:extLst>
                </a:gridCol>
                <a:gridCol w="636205">
                  <a:extLst>
                    <a:ext uri="{9D8B030D-6E8A-4147-A177-3AD203B41FA5}">
                      <a16:colId xmlns:a16="http://schemas.microsoft.com/office/drawing/2014/main" val="20004"/>
                    </a:ext>
                  </a:extLst>
                </a:gridCol>
                <a:gridCol w="636205">
                  <a:extLst>
                    <a:ext uri="{9D8B030D-6E8A-4147-A177-3AD203B41FA5}">
                      <a16:colId xmlns:a16="http://schemas.microsoft.com/office/drawing/2014/main" val="20005"/>
                    </a:ext>
                  </a:extLst>
                </a:gridCol>
                <a:gridCol w="636205">
                  <a:extLst>
                    <a:ext uri="{9D8B030D-6E8A-4147-A177-3AD203B41FA5}">
                      <a16:colId xmlns:a16="http://schemas.microsoft.com/office/drawing/2014/main" val="20006"/>
                    </a:ext>
                  </a:extLst>
                </a:gridCol>
                <a:gridCol w="636205">
                  <a:extLst>
                    <a:ext uri="{9D8B030D-6E8A-4147-A177-3AD203B41FA5}">
                      <a16:colId xmlns:a16="http://schemas.microsoft.com/office/drawing/2014/main" val="20007"/>
                    </a:ext>
                  </a:extLst>
                </a:gridCol>
                <a:gridCol w="636205">
                  <a:extLst>
                    <a:ext uri="{9D8B030D-6E8A-4147-A177-3AD203B41FA5}">
                      <a16:colId xmlns:a16="http://schemas.microsoft.com/office/drawing/2014/main" val="20008"/>
                    </a:ext>
                  </a:extLst>
                </a:gridCol>
                <a:gridCol w="636205">
                  <a:extLst>
                    <a:ext uri="{9D8B030D-6E8A-4147-A177-3AD203B41FA5}">
                      <a16:colId xmlns:a16="http://schemas.microsoft.com/office/drawing/2014/main" val="20009"/>
                    </a:ext>
                  </a:extLst>
                </a:gridCol>
                <a:gridCol w="636205">
                  <a:extLst>
                    <a:ext uri="{9D8B030D-6E8A-4147-A177-3AD203B41FA5}">
                      <a16:colId xmlns:a16="http://schemas.microsoft.com/office/drawing/2014/main" val="20010"/>
                    </a:ext>
                  </a:extLst>
                </a:gridCol>
                <a:gridCol w="636205">
                  <a:extLst>
                    <a:ext uri="{9D8B030D-6E8A-4147-A177-3AD203B41FA5}">
                      <a16:colId xmlns:a16="http://schemas.microsoft.com/office/drawing/2014/main" val="20011"/>
                    </a:ext>
                  </a:extLst>
                </a:gridCol>
                <a:gridCol w="636205">
                  <a:extLst>
                    <a:ext uri="{9D8B030D-6E8A-4147-A177-3AD203B41FA5}">
                      <a16:colId xmlns:a16="http://schemas.microsoft.com/office/drawing/2014/main" val="20012"/>
                    </a:ext>
                  </a:extLst>
                </a:gridCol>
              </a:tblGrid>
              <a:tr h="484357">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05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13</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19</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21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37</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56</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64</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75</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80</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a:effectLst/>
                          <a:latin typeface="Times New Roman" panose="02020603050405020304" pitchFamily="18" charset="0"/>
                          <a:ea typeface="宋体" panose="02010600030101010101" pitchFamily="2" charset="-122"/>
                        </a:rPr>
                        <a:t>88</a:t>
                      </a:r>
                      <a:endParaRPr lang="zh-CN" sz="105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3600" b="1" kern="100" dirty="0">
                          <a:effectLst/>
                          <a:latin typeface="Times New Roman" panose="02020603050405020304" pitchFamily="18" charset="0"/>
                          <a:ea typeface="宋体" panose="02010600030101010101" pitchFamily="2" charset="-122"/>
                        </a:rPr>
                        <a:t>92</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ltLang="en-US" sz="3200" b="1" kern="100" dirty="0">
                        <a:solidFill>
                          <a:srgbClr val="FF0000"/>
                        </a:solidFill>
                        <a:effectLst/>
                        <a:latin typeface="Times New Roman" panose="02020603050405020304" pitchFamily="18" charset="0"/>
                        <a:ea typeface="宋体" panose="02010600030101010101" pitchFamily="2" charset="-122"/>
                        <a:cs typeface="+mn-cs"/>
                      </a:endParaRPr>
                    </a:p>
                  </a:txBody>
                  <a:tcPr/>
                </a:tc>
                <a:tc>
                  <a:txBody>
                    <a:bodyPr/>
                    <a:lstStyle/>
                    <a:p>
                      <a:endParaRPr lang="zh-CN" altLang="en-US" sz="3200" b="1" kern="100" dirty="0">
                        <a:solidFill>
                          <a:schemeClr val="tx1"/>
                        </a:solidFill>
                        <a:effectLst/>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000"/>
                  </a:ext>
                </a:extLst>
              </a:tr>
              <a:tr h="484357">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3</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4</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5</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6</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7</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8</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9</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10</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11</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2800" b="0" kern="100" dirty="0">
                          <a:solidFill>
                            <a:schemeClr val="tx1"/>
                          </a:solidFill>
                          <a:effectLst/>
                          <a:latin typeface="Times New Roman" panose="02020603050405020304" pitchFamily="18" charset="0"/>
                          <a:ea typeface="宋体" panose="02010600030101010101" pitchFamily="2" charset="-122"/>
                          <a:cs typeface="+mn-cs"/>
                        </a:rPr>
                        <a:t>12</a:t>
                      </a:r>
                      <a:endParaRPr lang="zh-CN" altLang="en-US" sz="2800" b="0" kern="100" dirty="0">
                        <a:solidFill>
                          <a:schemeClr val="tx1"/>
                        </a:solidFill>
                        <a:effectLst/>
                        <a:latin typeface="Times New Roman" panose="02020603050405020304" pitchFamily="18" charset="0"/>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3915"/>
                                        </p:tgtEl>
                                        <p:attrNameLst>
                                          <p:attrName>style.visibility</p:attrName>
                                        </p:attrNameLst>
                                      </p:cBhvr>
                                      <p:to>
                                        <p:strVal val="visible"/>
                                      </p:to>
                                    </p:set>
                                    <p:animEffect transition="in" filter="wipe(left)">
                                      <p:cBhvr>
                                        <p:cTn id="42" dur="500"/>
                                        <p:tgtEl>
                                          <p:spTgt spid="46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7.1.2 </a:t>
            </a:r>
            <a:r>
              <a:rPr lang="zh-CN" altLang="en-US" dirty="0"/>
              <a:t>折半查找</a:t>
            </a:r>
          </a:p>
        </p:txBody>
      </p:sp>
      <p:sp>
        <p:nvSpPr>
          <p:cNvPr id="2" name="灯片编号占位符 1"/>
          <p:cNvSpPr>
            <a:spLocks noGrp="1"/>
          </p:cNvSpPr>
          <p:nvPr>
            <p:ph type="sldNum" sz="quarter" idx="12"/>
          </p:nvPr>
        </p:nvSpPr>
        <p:spPr/>
        <p:txBody>
          <a:bodyPr/>
          <a:lstStyle/>
          <a:p>
            <a:pPr>
              <a:defRPr/>
            </a:pPr>
            <a:fld id="{C7216DCB-6944-4F8E-8C78-9BE409BB35C8}" type="slidenum">
              <a:rPr lang="en-US" altLang="zh-CN" smtClean="0"/>
              <a:pPr>
                <a:defRPr/>
              </a:pPr>
              <a:t>25</a:t>
            </a:fld>
            <a:endParaRPr lang="en-US" altLang="zh-CN"/>
          </a:p>
        </p:txBody>
      </p:sp>
      <p:sp>
        <p:nvSpPr>
          <p:cNvPr id="3" name="Rectangle 5"/>
          <p:cNvSpPr txBox="1">
            <a:spLocks noChangeArrowheads="1"/>
          </p:cNvSpPr>
          <p:nvPr/>
        </p:nvSpPr>
        <p:spPr>
          <a:xfrm>
            <a:off x="323528" y="1265237"/>
            <a:ext cx="8640960" cy="5364163"/>
          </a:xfrm>
          <a:prstGeom prst="rect">
            <a:avLst/>
          </a:prstGeom>
          <a:ln>
            <a:solidFill>
              <a:schemeClr val="tx1">
                <a:lumMod val="60000"/>
                <a:lumOff val="40000"/>
              </a:schemeClr>
            </a:solidFill>
          </a:ln>
        </p:spPr>
        <p:txBody>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spcBef>
                <a:spcPct val="0"/>
              </a:spcBef>
              <a:buFont typeface="Wingdings" pitchFamily="2" charset="2"/>
              <a:buNone/>
            </a:pPr>
            <a:r>
              <a:rPr lang="en-US" altLang="zh-CN" sz="2700" kern="0" dirty="0" err="1">
                <a:solidFill>
                  <a:schemeClr val="tx1"/>
                </a:solidFill>
                <a:latin typeface="Times New Roman" panose="02020603050405020304" pitchFamily="18" charset="0"/>
              </a:rPr>
              <a:t>int</a:t>
            </a:r>
            <a:r>
              <a:rPr lang="en-US" altLang="zh-CN" sz="2700" kern="0" dirty="0">
                <a:solidFill>
                  <a:schemeClr val="tx1"/>
                </a:solidFill>
                <a:latin typeface="Times New Roman" panose="02020603050405020304" pitchFamily="18" charset="0"/>
              </a:rPr>
              <a:t> </a:t>
            </a:r>
            <a:r>
              <a:rPr lang="en-US" altLang="zh-CN" sz="2700" kern="0" dirty="0" err="1">
                <a:solidFill>
                  <a:schemeClr val="tx1"/>
                </a:solidFill>
                <a:latin typeface="Times New Roman" panose="02020603050405020304" pitchFamily="18" charset="0"/>
              </a:rPr>
              <a:t>BinSearch</a:t>
            </a:r>
            <a:r>
              <a:rPr lang="en-US" altLang="zh-CN" sz="2700" kern="0" dirty="0">
                <a:solidFill>
                  <a:schemeClr val="tx1"/>
                </a:solidFill>
                <a:latin typeface="Times New Roman" panose="02020603050405020304" pitchFamily="18" charset="0"/>
              </a:rPr>
              <a:t> ( </a:t>
            </a:r>
            <a:r>
              <a:rPr lang="en-US" altLang="zh-CN" sz="2700" kern="0" dirty="0" err="1">
                <a:solidFill>
                  <a:schemeClr val="tx1"/>
                </a:solidFill>
                <a:latin typeface="Times New Roman" panose="02020603050405020304" pitchFamily="18" charset="0"/>
              </a:rPr>
              <a:t>OrderedList</a:t>
            </a:r>
            <a:r>
              <a:rPr lang="en-US" altLang="zh-CN" sz="2700" kern="0" dirty="0">
                <a:solidFill>
                  <a:schemeClr val="tx1"/>
                </a:solidFill>
                <a:latin typeface="Times New Roman" panose="02020603050405020304" pitchFamily="18" charset="0"/>
              </a:rPr>
              <a:t>&amp; L, </a:t>
            </a:r>
            <a:r>
              <a:rPr lang="en-US" altLang="zh-CN" sz="2700" kern="0" dirty="0" err="1">
                <a:solidFill>
                  <a:schemeClr val="tx1"/>
                </a:solidFill>
                <a:latin typeface="Times New Roman" panose="02020603050405020304" pitchFamily="18" charset="0"/>
              </a:rPr>
              <a:t>DataType</a:t>
            </a:r>
            <a:r>
              <a:rPr lang="en-US" altLang="zh-CN" sz="2700" kern="0" dirty="0">
                <a:solidFill>
                  <a:schemeClr val="tx1"/>
                </a:solidFill>
                <a:latin typeface="Times New Roman" panose="02020603050405020304" pitchFamily="18" charset="0"/>
              </a:rPr>
              <a:t> x, </a:t>
            </a:r>
            <a:r>
              <a:rPr lang="en-US" altLang="zh-CN" sz="2700" kern="0" dirty="0" err="1">
                <a:solidFill>
                  <a:schemeClr val="tx1"/>
                </a:solidFill>
                <a:latin typeface="Times New Roman" panose="02020603050405020304" pitchFamily="18" charset="0"/>
              </a:rPr>
              <a:t>int</a:t>
            </a:r>
            <a:r>
              <a:rPr lang="en-US" altLang="zh-CN" sz="2700" kern="0" dirty="0">
                <a:solidFill>
                  <a:schemeClr val="tx1"/>
                </a:solidFill>
                <a:latin typeface="Times New Roman" panose="02020603050405020304" pitchFamily="18" charset="0"/>
              </a:rPr>
              <a:t>&amp; is ) {</a:t>
            </a:r>
          </a:p>
          <a:p>
            <a:pPr>
              <a:spcBef>
                <a:spcPct val="0"/>
              </a:spcBef>
              <a:buFont typeface="Wingdings" pitchFamily="2" charset="2"/>
              <a:buNone/>
            </a:pPr>
            <a:r>
              <a:rPr lang="en-US" altLang="zh-CN" sz="2700" kern="0" dirty="0">
                <a:solidFill>
                  <a:schemeClr val="tx1"/>
                </a:solidFill>
                <a:latin typeface="Times New Roman" panose="02020603050405020304" pitchFamily="18" charset="0"/>
              </a:rPr>
              <a:t>//is </a:t>
            </a:r>
            <a:r>
              <a:rPr lang="zh-CN" altLang="en-US" sz="2700" kern="0" dirty="0">
                <a:solidFill>
                  <a:schemeClr val="tx1"/>
                </a:solidFill>
                <a:latin typeface="Times New Roman" panose="02020603050405020304" pitchFamily="18" charset="0"/>
              </a:rPr>
              <a:t>在查找失败时表示要插入的位置</a:t>
            </a:r>
            <a:r>
              <a:rPr lang="en-US" altLang="zh-CN" sz="2700" kern="0" dirty="0">
                <a:solidFill>
                  <a:schemeClr val="tx1"/>
                </a:solidFill>
                <a:latin typeface="Times New Roman" panose="02020603050405020304" pitchFamily="18" charset="0"/>
              </a:rPr>
              <a:t>,</a:t>
            </a:r>
            <a:r>
              <a:rPr lang="zh-CN" altLang="en-US" sz="2700" kern="0" dirty="0">
                <a:solidFill>
                  <a:schemeClr val="tx1"/>
                </a:solidFill>
                <a:latin typeface="Times New Roman" panose="02020603050405020304" pitchFamily="18" charset="0"/>
              </a:rPr>
              <a:t>成功时返回</a:t>
            </a:r>
            <a:r>
              <a:rPr lang="en-US" altLang="zh-CN" sz="2700" kern="0" dirty="0">
                <a:solidFill>
                  <a:schemeClr val="tx1"/>
                </a:solidFill>
                <a:latin typeface="Times New Roman" panose="02020603050405020304" pitchFamily="18" charset="0"/>
              </a:rPr>
              <a:t>x</a:t>
            </a:r>
            <a:r>
              <a:rPr lang="zh-CN" altLang="en-US" sz="2700" kern="0" dirty="0">
                <a:solidFill>
                  <a:schemeClr val="tx1"/>
                </a:solidFill>
                <a:latin typeface="Times New Roman" panose="02020603050405020304" pitchFamily="18" charset="0"/>
              </a:rPr>
              <a:t>位置</a:t>
            </a: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r>
              <a:rPr lang="en-US" altLang="zh-CN" sz="2700" kern="0" dirty="0">
                <a:solidFill>
                  <a:schemeClr val="tx1"/>
                </a:solidFill>
                <a:latin typeface="Times New Roman" panose="02020603050405020304" pitchFamily="18" charset="0"/>
              </a:rPr>
              <a:t>    </a:t>
            </a:r>
            <a:r>
              <a:rPr lang="en-US" altLang="zh-CN" sz="2700" kern="0" dirty="0" err="1">
                <a:solidFill>
                  <a:schemeClr val="tx1"/>
                </a:solidFill>
                <a:latin typeface="Times New Roman" panose="02020603050405020304" pitchFamily="18" charset="0"/>
              </a:rPr>
              <a:t>int</a:t>
            </a:r>
            <a:r>
              <a:rPr lang="en-US" altLang="zh-CN" sz="2700" kern="0" dirty="0">
                <a:solidFill>
                  <a:schemeClr val="tx1"/>
                </a:solidFill>
                <a:latin typeface="Times New Roman" panose="02020603050405020304" pitchFamily="18" charset="0"/>
              </a:rPr>
              <a:t> low = 0, high = L.n</a:t>
            </a:r>
            <a:r>
              <a:rPr lang="en-US" altLang="zh-CN" sz="2700" kern="0" dirty="0">
                <a:solidFill>
                  <a:schemeClr val="tx1"/>
                </a:solidFill>
                <a:latin typeface="Courier New" panose="02070309020205020404" pitchFamily="49" charset="0"/>
              </a:rPr>
              <a:t>-</a:t>
            </a:r>
            <a:r>
              <a:rPr lang="en-US" altLang="zh-CN" sz="2700" kern="0" dirty="0">
                <a:solidFill>
                  <a:schemeClr val="tx1"/>
                </a:solidFill>
                <a:latin typeface="Times New Roman" panose="02020603050405020304" pitchFamily="18" charset="0"/>
              </a:rPr>
              <a:t>1, mid;</a:t>
            </a:r>
          </a:p>
          <a:p>
            <a:pPr>
              <a:spcBef>
                <a:spcPct val="0"/>
              </a:spcBef>
              <a:buFont typeface="Wingdings" pitchFamily="2" charset="2"/>
              <a:buNone/>
            </a:pPr>
            <a:r>
              <a:rPr lang="en-US" altLang="zh-CN" sz="2700" kern="0" dirty="0">
                <a:solidFill>
                  <a:schemeClr val="tx1"/>
                </a:solidFill>
                <a:latin typeface="Times New Roman" panose="02020603050405020304" pitchFamily="18" charset="0"/>
              </a:rPr>
              <a:t>	</a:t>
            </a: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endParaRPr lang="en-US" altLang="zh-CN" sz="2700" kern="0" dirty="0">
              <a:solidFill>
                <a:schemeClr val="tx1"/>
              </a:solidFill>
              <a:latin typeface="Times New Roman" panose="02020603050405020304" pitchFamily="18" charset="0"/>
            </a:endParaRPr>
          </a:p>
          <a:p>
            <a:pPr>
              <a:spcBef>
                <a:spcPct val="0"/>
              </a:spcBef>
              <a:buFont typeface="Wingdings" pitchFamily="2" charset="2"/>
              <a:buNone/>
            </a:pPr>
            <a:r>
              <a:rPr lang="en-US" altLang="zh-CN" sz="2700" kern="0" dirty="0">
                <a:solidFill>
                  <a:schemeClr val="tx1"/>
                </a:solidFill>
                <a:latin typeface="Times New Roman" panose="02020603050405020304" pitchFamily="18" charset="0"/>
              </a:rPr>
              <a:t>    </a:t>
            </a:r>
            <a:r>
              <a:rPr lang="en-US" altLang="zh-CN" sz="2700" kern="0" dirty="0">
                <a:solidFill>
                  <a:srgbClr val="FF0000"/>
                </a:solidFill>
                <a:latin typeface="Times New Roman" panose="02020603050405020304" pitchFamily="18" charset="0"/>
              </a:rPr>
              <a:t>is = low </a:t>
            </a:r>
            <a:r>
              <a:rPr lang="en-US" altLang="zh-CN" sz="2700" kern="0" dirty="0">
                <a:solidFill>
                  <a:schemeClr val="tx1"/>
                </a:solidFill>
                <a:latin typeface="Times New Roman" panose="02020603050405020304" pitchFamily="18" charset="0"/>
              </a:rPr>
              <a:t>;  return </a:t>
            </a:r>
            <a:r>
              <a:rPr lang="en-US" altLang="zh-CN" sz="2700" kern="0" dirty="0">
                <a:solidFill>
                  <a:schemeClr val="tx1"/>
                </a:solidFill>
                <a:latin typeface="Courier New" panose="02070309020205020404" pitchFamily="49" charset="0"/>
              </a:rPr>
              <a:t>-</a:t>
            </a:r>
            <a:r>
              <a:rPr lang="en-US" altLang="zh-CN" sz="2700" kern="0" dirty="0">
                <a:solidFill>
                  <a:schemeClr val="tx1"/>
                </a:solidFill>
                <a:latin typeface="Times New Roman" panose="02020603050405020304" pitchFamily="18" charset="0"/>
              </a:rPr>
              <a:t>1;			    //</a:t>
            </a:r>
            <a:r>
              <a:rPr lang="zh-CN" altLang="en-US" sz="2700" kern="0" dirty="0">
                <a:solidFill>
                  <a:schemeClr val="tx1"/>
                </a:solidFill>
                <a:latin typeface="Times New Roman" panose="02020603050405020304" pitchFamily="18" charset="0"/>
              </a:rPr>
              <a:t>查找失败</a:t>
            </a:r>
          </a:p>
          <a:p>
            <a:pPr>
              <a:spcBef>
                <a:spcPct val="0"/>
              </a:spcBef>
              <a:buFont typeface="Wingdings" pitchFamily="2" charset="2"/>
              <a:buNone/>
            </a:pPr>
            <a:r>
              <a:rPr lang="en-US" altLang="zh-CN" sz="2700" kern="0" dirty="0">
                <a:solidFill>
                  <a:schemeClr val="tx1"/>
                </a:solidFill>
                <a:latin typeface="Times New Roman" panose="02020603050405020304" pitchFamily="18" charset="0"/>
              </a:rPr>
              <a:t>}</a:t>
            </a:r>
          </a:p>
        </p:txBody>
      </p:sp>
      <p:sp>
        <p:nvSpPr>
          <p:cNvPr id="6" name="矩形 5"/>
          <p:cNvSpPr/>
          <p:nvPr/>
        </p:nvSpPr>
        <p:spPr>
          <a:xfrm>
            <a:off x="611560" y="2564904"/>
            <a:ext cx="8280920" cy="3000821"/>
          </a:xfrm>
          <a:prstGeom prst="rect">
            <a:avLst/>
          </a:prstGeom>
          <a:ln>
            <a:solidFill>
              <a:srgbClr val="FF0000"/>
            </a:solidFill>
            <a:prstDash val="lgDash"/>
          </a:ln>
        </p:spPr>
        <p:txBody>
          <a:bodyPr wrap="square">
            <a:spAutoFit/>
          </a:bodyPr>
          <a:lstStyle/>
          <a:p>
            <a:pPr lvl="0"/>
            <a:r>
              <a:rPr lang="en-US" altLang="zh-CN" sz="2700" kern="0" dirty="0">
                <a:solidFill>
                  <a:srgbClr val="FF0000"/>
                </a:solidFill>
              </a:rPr>
              <a:t>while ( low&lt;= high ) </a:t>
            </a:r>
            <a:r>
              <a:rPr lang="en-US" altLang="zh-CN" sz="2700" kern="0" dirty="0">
                <a:solidFill>
                  <a:srgbClr val="393939"/>
                </a:solidFill>
              </a:rPr>
              <a:t>{</a:t>
            </a:r>
          </a:p>
          <a:p>
            <a:pPr lvl="0"/>
            <a:r>
              <a:rPr lang="en-US" altLang="zh-CN" sz="2700" kern="0" dirty="0">
                <a:solidFill>
                  <a:srgbClr val="393939"/>
                </a:solidFill>
              </a:rPr>
              <a:t>        mid = ( </a:t>
            </a:r>
            <a:r>
              <a:rPr lang="en-US" altLang="zh-CN" sz="2700" kern="0" dirty="0"/>
              <a:t>low </a:t>
            </a:r>
            <a:r>
              <a:rPr lang="en-US" altLang="zh-CN" sz="2700" kern="0" dirty="0">
                <a:solidFill>
                  <a:srgbClr val="393939"/>
                </a:solidFill>
              </a:rPr>
              <a:t>+ right ) / 2;         </a:t>
            </a:r>
            <a:r>
              <a:rPr lang="en-US" altLang="zh-CN" sz="2700" kern="0" dirty="0">
                <a:solidFill>
                  <a:srgbClr val="FF0000"/>
                </a:solidFill>
              </a:rPr>
              <a:t>is = mid</a:t>
            </a:r>
            <a:r>
              <a:rPr lang="en-US" altLang="zh-CN" sz="2700" kern="0" dirty="0">
                <a:solidFill>
                  <a:srgbClr val="393939"/>
                </a:solidFill>
              </a:rPr>
              <a:t>;</a:t>
            </a:r>
          </a:p>
          <a:p>
            <a:pPr lvl="0"/>
            <a:r>
              <a:rPr lang="en-US" altLang="zh-CN" sz="2700" kern="0" dirty="0">
                <a:solidFill>
                  <a:srgbClr val="393939"/>
                </a:solidFill>
              </a:rPr>
              <a:t>        if ( x </a:t>
            </a:r>
            <a:r>
              <a:rPr lang="en-US" altLang="zh-CN" sz="2700" kern="0">
                <a:solidFill>
                  <a:srgbClr val="393939"/>
                </a:solidFill>
                <a:latin typeface="Courier New" panose="02070309020205020404" pitchFamily="49" charset="0"/>
              </a:rPr>
              <a:t>==</a:t>
            </a:r>
            <a:r>
              <a:rPr lang="en-US" altLang="zh-CN" sz="2700" kern="0">
                <a:solidFill>
                  <a:srgbClr val="393939"/>
                </a:solidFill>
              </a:rPr>
              <a:t> L.data[mid</a:t>
            </a:r>
            <a:r>
              <a:rPr lang="en-US" altLang="zh-CN" sz="2700" kern="0" dirty="0">
                <a:solidFill>
                  <a:srgbClr val="393939"/>
                </a:solidFill>
              </a:rPr>
              <a:t>] ) return mid;    //</a:t>
            </a:r>
            <a:r>
              <a:rPr lang="zh-CN" altLang="en-US" sz="2700" kern="0" dirty="0">
                <a:solidFill>
                  <a:srgbClr val="393939"/>
                </a:solidFill>
              </a:rPr>
              <a:t>查找成功</a:t>
            </a:r>
          </a:p>
          <a:p>
            <a:pPr lvl="0"/>
            <a:r>
              <a:rPr lang="zh-CN" altLang="en-US" sz="2700" kern="0" dirty="0">
                <a:solidFill>
                  <a:srgbClr val="393939"/>
                </a:solidFill>
              </a:rPr>
              <a:t>        </a:t>
            </a:r>
            <a:r>
              <a:rPr lang="en-US" altLang="zh-CN" sz="2700" kern="0" dirty="0">
                <a:solidFill>
                  <a:srgbClr val="393939"/>
                </a:solidFill>
              </a:rPr>
              <a:t>else if ( x </a:t>
            </a:r>
            <a:r>
              <a:rPr lang="en-US" altLang="zh-CN" sz="2700" kern="0">
                <a:solidFill>
                  <a:srgbClr val="393939"/>
                </a:solidFill>
              </a:rPr>
              <a:t>&gt; L.data[mid</a:t>
            </a:r>
            <a:r>
              <a:rPr lang="en-US" altLang="zh-CN" sz="2700" kern="0" dirty="0">
                <a:solidFill>
                  <a:srgbClr val="393939"/>
                </a:solidFill>
              </a:rPr>
              <a:t>] ) </a:t>
            </a:r>
          </a:p>
          <a:p>
            <a:pPr lvl="0"/>
            <a:r>
              <a:rPr lang="zh-CN" altLang="en-US" sz="2700" kern="0" dirty="0">
                <a:solidFill>
                  <a:srgbClr val="393939"/>
                </a:solidFill>
              </a:rPr>
              <a:t>                </a:t>
            </a:r>
            <a:r>
              <a:rPr lang="en-US" altLang="zh-CN" sz="2700" kern="0" dirty="0"/>
              <a:t>low </a:t>
            </a:r>
            <a:r>
              <a:rPr lang="en-US" altLang="zh-CN" sz="2700" kern="0" dirty="0">
                <a:solidFill>
                  <a:srgbClr val="393939"/>
                </a:solidFill>
              </a:rPr>
              <a:t>= mid+1;     //</a:t>
            </a:r>
            <a:r>
              <a:rPr lang="zh-CN" altLang="en-US" sz="2700" kern="0" dirty="0">
                <a:solidFill>
                  <a:srgbClr val="393939"/>
                </a:solidFill>
              </a:rPr>
              <a:t>右缩查找区间</a:t>
            </a:r>
          </a:p>
          <a:p>
            <a:pPr lvl="0"/>
            <a:r>
              <a:rPr lang="zh-CN" altLang="en-US" sz="2700" kern="0" dirty="0">
                <a:solidFill>
                  <a:srgbClr val="393939"/>
                </a:solidFill>
              </a:rPr>
              <a:t>        </a:t>
            </a:r>
            <a:r>
              <a:rPr lang="en-US" altLang="zh-CN" sz="2700" kern="0" dirty="0">
                <a:solidFill>
                  <a:srgbClr val="393939"/>
                </a:solidFill>
              </a:rPr>
              <a:t>else </a:t>
            </a:r>
            <a:r>
              <a:rPr lang="en-US" altLang="zh-CN" sz="2700" kern="0" dirty="0"/>
              <a:t>high </a:t>
            </a:r>
            <a:r>
              <a:rPr lang="en-US" altLang="zh-CN" sz="2700" kern="0" dirty="0">
                <a:solidFill>
                  <a:srgbClr val="393939"/>
                </a:solidFill>
              </a:rPr>
              <a:t>= mid</a:t>
            </a:r>
            <a:r>
              <a:rPr lang="en-US" altLang="zh-CN" sz="2700" kern="0" dirty="0">
                <a:solidFill>
                  <a:srgbClr val="393939"/>
                </a:solidFill>
                <a:latin typeface="Courier New" panose="02070309020205020404" pitchFamily="49" charset="0"/>
              </a:rPr>
              <a:t>-</a:t>
            </a:r>
            <a:r>
              <a:rPr lang="en-US" altLang="zh-CN" sz="2700" kern="0" dirty="0">
                <a:solidFill>
                  <a:srgbClr val="393939"/>
                </a:solidFill>
              </a:rPr>
              <a:t>1;	//</a:t>
            </a:r>
            <a:r>
              <a:rPr lang="zh-CN" altLang="en-US" sz="2700" kern="0" dirty="0">
                <a:solidFill>
                  <a:srgbClr val="393939"/>
                </a:solidFill>
              </a:rPr>
              <a:t>左缩查找区间</a:t>
            </a:r>
          </a:p>
          <a:p>
            <a:pPr lvl="0"/>
            <a:r>
              <a:rPr lang="en-US" altLang="zh-CN" sz="2700" kern="0" dirty="0">
                <a:solidFill>
                  <a:srgbClr val="FF0000"/>
                </a:solidFill>
              </a:rPr>
              <a:t>}//while</a:t>
            </a:r>
          </a:p>
        </p:txBody>
      </p:sp>
    </p:spTree>
    <p:extLst>
      <p:ext uri="{BB962C8B-B14F-4D97-AF65-F5344CB8AC3E}">
        <p14:creationId xmlns:p14="http://schemas.microsoft.com/office/powerpoint/2010/main" val="80204484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wipe(left)">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left)">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wipe(left)">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ipe(left)">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wipe(left)">
                                      <p:cBhvr>
                                        <p:cTn id="4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2" name="Rectangle 98"/>
          <p:cNvSpPr>
            <a:spLocks noGrp="1" noChangeArrowheads="1"/>
          </p:cNvSpPr>
          <p:nvPr>
            <p:ph type="title"/>
          </p:nvPr>
        </p:nvSpPr>
        <p:spPr/>
        <p:txBody>
          <a:bodyPr/>
          <a:lstStyle/>
          <a:p>
            <a:pPr eaLnBrk="1" hangingPunct="1">
              <a:defRPr/>
            </a:pPr>
            <a:r>
              <a:rPr lang="zh-CN" altLang="en-US" dirty="0"/>
              <a:t>分析折半查找的平均查找长度</a:t>
            </a:r>
          </a:p>
        </p:txBody>
      </p:sp>
      <p:sp>
        <p:nvSpPr>
          <p:cNvPr id="107" name="灯片编号占位符 4"/>
          <p:cNvSpPr>
            <a:spLocks noGrp="1"/>
          </p:cNvSpPr>
          <p:nvPr>
            <p:ph type="sldNum" sz="quarter" idx="12"/>
          </p:nvPr>
        </p:nvSpPr>
        <p:spPr/>
        <p:txBody>
          <a:bodyPr/>
          <a:lstStyle/>
          <a:p>
            <a:pPr>
              <a:defRPr/>
            </a:pPr>
            <a:fld id="{4F90EDFC-BC11-43BB-A77E-B2A91B7BB87A}" type="slidenum">
              <a:rPr lang="en-US" altLang="zh-CN"/>
              <a:pPr>
                <a:defRPr/>
              </a:pPr>
              <a:t>26</a:t>
            </a:fld>
            <a:endParaRPr lang="en-US" altLang="zh-CN"/>
          </a:p>
        </p:txBody>
      </p:sp>
      <p:sp>
        <p:nvSpPr>
          <p:cNvPr id="41986" name="Text Box 2"/>
          <p:cNvSpPr txBox="1">
            <a:spLocks noChangeArrowheads="1"/>
          </p:cNvSpPr>
          <p:nvPr/>
        </p:nvSpPr>
        <p:spPr bwMode="auto">
          <a:xfrm>
            <a:off x="228600" y="304800"/>
            <a:ext cx="7070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endParaRPr lang="en-US" altLang="zh-CN" b="0"/>
          </a:p>
          <a:p>
            <a:pPr eaLnBrk="1" hangingPunct="1"/>
            <a:endParaRPr lang="en-US" altLang="zh-CN" b="0"/>
          </a:p>
        </p:txBody>
      </p:sp>
      <p:grpSp>
        <p:nvGrpSpPr>
          <p:cNvPr id="2" name="Group 96"/>
          <p:cNvGrpSpPr>
            <a:grpSpLocks/>
          </p:cNvGrpSpPr>
          <p:nvPr/>
        </p:nvGrpSpPr>
        <p:grpSpPr bwMode="auto">
          <a:xfrm>
            <a:off x="0" y="4310063"/>
            <a:ext cx="9048750" cy="1600200"/>
            <a:chOff x="0" y="3024"/>
            <a:chExt cx="5700" cy="1008"/>
          </a:xfrm>
          <a:noFill/>
        </p:grpSpPr>
        <p:sp>
          <p:nvSpPr>
            <p:cNvPr id="36946" name="Rectangle 34"/>
            <p:cNvSpPr>
              <a:spLocks noChangeArrowheads="1"/>
            </p:cNvSpPr>
            <p:nvPr/>
          </p:nvSpPr>
          <p:spPr bwMode="auto">
            <a:xfrm>
              <a:off x="0" y="3456"/>
              <a:ext cx="65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latin typeface="Arial Unicode MS" pitchFamily="34" charset="-122"/>
                  <a:ea typeface="Arial Unicode MS" pitchFamily="34" charset="-122"/>
                  <a:cs typeface="Arial Unicode MS" pitchFamily="34" charset="-122"/>
                </a:rPr>
                <a:t>(-∞</a:t>
              </a:r>
              <a:r>
                <a:rPr lang="en-US" altLang="zh-CN" dirty="0">
                  <a:solidFill>
                    <a:srgbClr val="A50021"/>
                  </a:solidFill>
                </a:rPr>
                <a:t>,1)</a:t>
              </a:r>
            </a:p>
          </p:txBody>
        </p:sp>
        <p:sp>
          <p:nvSpPr>
            <p:cNvPr id="36947" name="Rectangle 36"/>
            <p:cNvSpPr>
              <a:spLocks noChangeArrowheads="1"/>
            </p:cNvSpPr>
            <p:nvPr/>
          </p:nvSpPr>
          <p:spPr bwMode="auto">
            <a:xfrm>
              <a:off x="731" y="3744"/>
              <a:ext cx="41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(1,2)</a:t>
              </a:r>
            </a:p>
          </p:txBody>
        </p:sp>
        <p:sp>
          <p:nvSpPr>
            <p:cNvPr id="36948" name="Rectangle 37"/>
            <p:cNvSpPr>
              <a:spLocks noChangeArrowheads="1"/>
            </p:cNvSpPr>
            <p:nvPr/>
          </p:nvSpPr>
          <p:spPr bwMode="auto">
            <a:xfrm>
              <a:off x="1177" y="3744"/>
              <a:ext cx="533"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(2,3)</a:t>
              </a:r>
            </a:p>
          </p:txBody>
        </p:sp>
        <p:sp>
          <p:nvSpPr>
            <p:cNvPr id="36949" name="Rectangle 38"/>
            <p:cNvSpPr>
              <a:spLocks noChangeArrowheads="1"/>
            </p:cNvSpPr>
            <p:nvPr/>
          </p:nvSpPr>
          <p:spPr bwMode="auto">
            <a:xfrm>
              <a:off x="1489" y="3312"/>
              <a:ext cx="41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(3,4)</a:t>
              </a:r>
            </a:p>
          </p:txBody>
        </p:sp>
        <p:sp>
          <p:nvSpPr>
            <p:cNvPr id="36950" name="Rectangle 39"/>
            <p:cNvSpPr>
              <a:spLocks noChangeArrowheads="1"/>
            </p:cNvSpPr>
            <p:nvPr/>
          </p:nvSpPr>
          <p:spPr bwMode="auto">
            <a:xfrm>
              <a:off x="1935" y="3744"/>
              <a:ext cx="41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(4,5)</a:t>
              </a:r>
            </a:p>
          </p:txBody>
        </p:sp>
        <p:sp>
          <p:nvSpPr>
            <p:cNvPr id="36951" name="Rectangle 40"/>
            <p:cNvSpPr>
              <a:spLocks noChangeArrowheads="1"/>
            </p:cNvSpPr>
            <p:nvPr/>
          </p:nvSpPr>
          <p:spPr bwMode="auto">
            <a:xfrm>
              <a:off x="2381" y="3744"/>
              <a:ext cx="41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(5,6)</a:t>
              </a:r>
            </a:p>
          </p:txBody>
        </p:sp>
        <p:sp>
          <p:nvSpPr>
            <p:cNvPr id="36952" name="Rectangle 41"/>
            <p:cNvSpPr>
              <a:spLocks noChangeArrowheads="1"/>
            </p:cNvSpPr>
            <p:nvPr/>
          </p:nvSpPr>
          <p:spPr bwMode="auto">
            <a:xfrm>
              <a:off x="2782" y="3312"/>
              <a:ext cx="421"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(6,7)</a:t>
              </a:r>
            </a:p>
          </p:txBody>
        </p:sp>
        <p:sp>
          <p:nvSpPr>
            <p:cNvPr id="36953" name="Rectangle 42"/>
            <p:cNvSpPr>
              <a:spLocks noChangeArrowheads="1"/>
            </p:cNvSpPr>
            <p:nvPr/>
          </p:nvSpPr>
          <p:spPr bwMode="auto">
            <a:xfrm>
              <a:off x="3273" y="3744"/>
              <a:ext cx="41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(7,8)</a:t>
              </a:r>
            </a:p>
          </p:txBody>
        </p:sp>
        <p:sp>
          <p:nvSpPr>
            <p:cNvPr id="36954" name="Rectangle 43"/>
            <p:cNvSpPr>
              <a:spLocks noChangeArrowheads="1"/>
            </p:cNvSpPr>
            <p:nvPr/>
          </p:nvSpPr>
          <p:spPr bwMode="auto">
            <a:xfrm>
              <a:off x="3719" y="3744"/>
              <a:ext cx="418"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(8,9)</a:t>
              </a:r>
            </a:p>
          </p:txBody>
        </p:sp>
        <p:sp>
          <p:nvSpPr>
            <p:cNvPr id="36955" name="Rectangle 44"/>
            <p:cNvSpPr>
              <a:spLocks noChangeArrowheads="1"/>
            </p:cNvSpPr>
            <p:nvPr/>
          </p:nvSpPr>
          <p:spPr bwMode="auto">
            <a:xfrm>
              <a:off x="4050" y="3312"/>
              <a:ext cx="630"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(9,10)</a:t>
              </a:r>
            </a:p>
          </p:txBody>
        </p:sp>
        <p:sp>
          <p:nvSpPr>
            <p:cNvPr id="36956" name="Rectangle 45"/>
            <p:cNvSpPr>
              <a:spLocks noChangeArrowheads="1"/>
            </p:cNvSpPr>
            <p:nvPr/>
          </p:nvSpPr>
          <p:spPr bwMode="auto">
            <a:xfrm>
              <a:off x="4365" y="3744"/>
              <a:ext cx="651"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(10,11)</a:t>
              </a:r>
            </a:p>
          </p:txBody>
        </p:sp>
        <p:sp>
          <p:nvSpPr>
            <p:cNvPr id="36957" name="Rectangle 46"/>
            <p:cNvSpPr>
              <a:spLocks noChangeArrowheads="1"/>
            </p:cNvSpPr>
            <p:nvPr/>
          </p:nvSpPr>
          <p:spPr bwMode="auto">
            <a:xfrm>
              <a:off x="5090" y="3744"/>
              <a:ext cx="610" cy="288"/>
            </a:xfrm>
            <a:prstGeom prst="rect">
              <a:avLst/>
            </a:prstGeom>
            <a:grpFill/>
            <a:ln w="9525">
              <a:solidFill>
                <a:schemeClr val="accent2">
                  <a:lumMod val="25000"/>
                </a:schemeClr>
              </a:solidFill>
              <a:miter lim="800000"/>
              <a:headEnd/>
              <a:tailEnd/>
            </a:ln>
          </p:spPr>
          <p:txBody>
            <a:bodyPr wrap="none" anchor="ctr"/>
            <a:lstStyle/>
            <a:p>
              <a:pPr algn="ctr"/>
              <a:r>
                <a:rPr lang="en-US" altLang="zh-CN" dirty="0">
                  <a:solidFill>
                    <a:srgbClr val="A50021"/>
                  </a:solidFill>
                </a:rPr>
                <a:t>(11,</a:t>
              </a:r>
              <a:r>
                <a:rPr lang="en-US" altLang="zh-CN" dirty="0">
                  <a:solidFill>
                    <a:srgbClr val="A50021"/>
                  </a:solidFill>
                  <a:latin typeface="Arial Unicode MS" pitchFamily="34" charset="-122"/>
                  <a:ea typeface="Arial Unicode MS" pitchFamily="34" charset="-122"/>
                  <a:cs typeface="Arial Unicode MS" pitchFamily="34" charset="-122"/>
                </a:rPr>
                <a:t> +∞)</a:t>
              </a:r>
              <a:endParaRPr lang="en-US" altLang="zh-CN" dirty="0">
                <a:solidFill>
                  <a:srgbClr val="A50021"/>
                </a:solidFill>
              </a:endParaRPr>
            </a:p>
          </p:txBody>
        </p:sp>
        <p:sp>
          <p:nvSpPr>
            <p:cNvPr id="36958" name="Line 56"/>
            <p:cNvSpPr>
              <a:spLocks noChangeShapeType="1"/>
            </p:cNvSpPr>
            <p:nvPr/>
          </p:nvSpPr>
          <p:spPr bwMode="auto">
            <a:xfrm flipH="1">
              <a:off x="473" y="3120"/>
              <a:ext cx="89" cy="336"/>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59" name="Line 59"/>
            <p:cNvSpPr>
              <a:spLocks noChangeShapeType="1"/>
            </p:cNvSpPr>
            <p:nvPr/>
          </p:nvSpPr>
          <p:spPr bwMode="auto">
            <a:xfrm flipH="1">
              <a:off x="820" y="3504"/>
              <a:ext cx="209" cy="240"/>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0" name="Line 60"/>
            <p:cNvSpPr>
              <a:spLocks noChangeShapeType="1"/>
            </p:cNvSpPr>
            <p:nvPr/>
          </p:nvSpPr>
          <p:spPr bwMode="auto">
            <a:xfrm>
              <a:off x="1321" y="3504"/>
              <a:ext cx="89" cy="240"/>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1" name="Line 62"/>
            <p:cNvSpPr>
              <a:spLocks noChangeShapeType="1"/>
            </p:cNvSpPr>
            <p:nvPr/>
          </p:nvSpPr>
          <p:spPr bwMode="auto">
            <a:xfrm>
              <a:off x="1722" y="3072"/>
              <a:ext cx="0" cy="240"/>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2" name="Line 63"/>
            <p:cNvSpPr>
              <a:spLocks noChangeShapeType="1"/>
            </p:cNvSpPr>
            <p:nvPr/>
          </p:nvSpPr>
          <p:spPr bwMode="auto">
            <a:xfrm>
              <a:off x="2480" y="3456"/>
              <a:ext cx="134" cy="288"/>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3" name="Line 65"/>
            <p:cNvSpPr>
              <a:spLocks noChangeShapeType="1"/>
            </p:cNvSpPr>
            <p:nvPr/>
          </p:nvSpPr>
          <p:spPr bwMode="auto">
            <a:xfrm flipH="1">
              <a:off x="2168" y="3456"/>
              <a:ext cx="89" cy="288"/>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4" name="Line 68"/>
            <p:cNvSpPr>
              <a:spLocks noChangeShapeType="1"/>
            </p:cNvSpPr>
            <p:nvPr/>
          </p:nvSpPr>
          <p:spPr bwMode="auto">
            <a:xfrm flipH="1">
              <a:off x="3016" y="3024"/>
              <a:ext cx="178" cy="288"/>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5" name="Line 70"/>
            <p:cNvSpPr>
              <a:spLocks noChangeShapeType="1"/>
            </p:cNvSpPr>
            <p:nvPr/>
          </p:nvSpPr>
          <p:spPr bwMode="auto">
            <a:xfrm flipH="1">
              <a:off x="3551" y="3504"/>
              <a:ext cx="89" cy="240"/>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6" name="Line 72"/>
            <p:cNvSpPr>
              <a:spLocks noChangeShapeType="1"/>
            </p:cNvSpPr>
            <p:nvPr/>
          </p:nvSpPr>
          <p:spPr bwMode="auto">
            <a:xfrm>
              <a:off x="3818" y="3504"/>
              <a:ext cx="134" cy="240"/>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7" name="Line 74"/>
            <p:cNvSpPr>
              <a:spLocks noChangeShapeType="1"/>
            </p:cNvSpPr>
            <p:nvPr/>
          </p:nvSpPr>
          <p:spPr bwMode="auto">
            <a:xfrm flipH="1">
              <a:off x="4398" y="3072"/>
              <a:ext cx="179" cy="240"/>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sp>
          <p:nvSpPr>
            <p:cNvPr id="36968" name="Line 76"/>
            <p:cNvSpPr>
              <a:spLocks noChangeShapeType="1"/>
            </p:cNvSpPr>
            <p:nvPr/>
          </p:nvSpPr>
          <p:spPr bwMode="auto">
            <a:xfrm flipH="1">
              <a:off x="4933" y="3552"/>
              <a:ext cx="90" cy="192"/>
            </a:xfrm>
            <a:prstGeom prst="line">
              <a:avLst/>
            </a:prstGeom>
            <a:grpFill/>
            <a:ln w="28575">
              <a:solidFill>
                <a:schemeClr val="tx1"/>
              </a:solidFill>
              <a:round/>
              <a:headEnd/>
              <a:tailEnd/>
            </a:ln>
          </p:spPr>
          <p:txBody>
            <a:bodyPr wrap="none" anchor="ctr"/>
            <a:lstStyle/>
            <a:p>
              <a:endParaRPr lang="zh-CN" altLang="en-US">
                <a:solidFill>
                  <a:srgbClr val="A50021"/>
                </a:solidFill>
              </a:endParaRPr>
            </a:p>
          </p:txBody>
        </p:sp>
        <p:sp>
          <p:nvSpPr>
            <p:cNvPr id="36969" name="Line 77"/>
            <p:cNvSpPr>
              <a:spLocks noChangeShapeType="1"/>
            </p:cNvSpPr>
            <p:nvPr/>
          </p:nvSpPr>
          <p:spPr bwMode="auto">
            <a:xfrm>
              <a:off x="5201" y="3552"/>
              <a:ext cx="89" cy="192"/>
            </a:xfrm>
            <a:prstGeom prst="line">
              <a:avLst/>
            </a:prstGeom>
            <a:grpFill/>
            <a:ln w="38100">
              <a:solidFill>
                <a:schemeClr val="tx1"/>
              </a:solidFill>
              <a:round/>
              <a:headEnd/>
              <a:tailEnd/>
            </a:ln>
          </p:spPr>
          <p:txBody>
            <a:bodyPr wrap="none" anchor="ctr"/>
            <a:lstStyle/>
            <a:p>
              <a:endParaRPr lang="zh-CN" altLang="en-US">
                <a:solidFill>
                  <a:srgbClr val="A50021"/>
                </a:solidFill>
              </a:endParaRPr>
            </a:p>
          </p:txBody>
        </p:sp>
      </p:grpSp>
      <p:sp>
        <p:nvSpPr>
          <p:cNvPr id="42016" name="Oval 32"/>
          <p:cNvSpPr>
            <a:spLocks noChangeArrowheads="1"/>
          </p:cNvSpPr>
          <p:nvPr/>
        </p:nvSpPr>
        <p:spPr bwMode="auto">
          <a:xfrm>
            <a:off x="750888" y="3929063"/>
            <a:ext cx="566737" cy="533400"/>
          </a:xfrm>
          <a:prstGeom prst="ellipse">
            <a:avLst/>
          </a:prstGeom>
          <a:noFill/>
          <a:ln w="38100" cap="sq">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FF00FF"/>
                </a:solidFill>
                <a:ea typeface="宋体" charset="-122"/>
              </a:rPr>
              <a:t>1</a:t>
            </a:r>
            <a:endParaRPr lang="en-US" altLang="zh-CN" b="0">
              <a:ea typeface="宋体" charset="-122"/>
            </a:endParaRPr>
          </a:p>
        </p:txBody>
      </p:sp>
      <p:sp>
        <p:nvSpPr>
          <p:cNvPr id="42035" name="Oval 51"/>
          <p:cNvSpPr>
            <a:spLocks noChangeArrowheads="1"/>
          </p:cNvSpPr>
          <p:nvPr/>
        </p:nvSpPr>
        <p:spPr bwMode="auto">
          <a:xfrm>
            <a:off x="7194550" y="3929063"/>
            <a:ext cx="566738" cy="533400"/>
          </a:xfrm>
          <a:prstGeom prst="ellipse">
            <a:avLst/>
          </a:prstGeom>
          <a:noFill/>
          <a:ln w="38100" cap="sq">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FF00FF"/>
                </a:solidFill>
                <a:ea typeface="宋体" charset="-122"/>
              </a:rPr>
              <a:t>10</a:t>
            </a:r>
            <a:endParaRPr lang="en-US" altLang="zh-CN" b="0">
              <a:ea typeface="宋体" charset="-122"/>
            </a:endParaRPr>
          </a:p>
        </p:txBody>
      </p:sp>
      <p:sp>
        <p:nvSpPr>
          <p:cNvPr id="42037" name="Line 53"/>
          <p:cNvSpPr>
            <a:spLocks noChangeShapeType="1"/>
          </p:cNvSpPr>
          <p:nvPr/>
        </p:nvSpPr>
        <p:spPr bwMode="auto">
          <a:xfrm flipH="1">
            <a:off x="2166938" y="3141663"/>
            <a:ext cx="2260600" cy="40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8" name="Line 54"/>
          <p:cNvSpPr>
            <a:spLocks noChangeShapeType="1"/>
          </p:cNvSpPr>
          <p:nvPr/>
        </p:nvSpPr>
        <p:spPr bwMode="auto">
          <a:xfrm>
            <a:off x="4638676" y="3213101"/>
            <a:ext cx="1776412" cy="182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9" name="Line 55"/>
          <p:cNvSpPr>
            <a:spLocks noChangeShapeType="1"/>
          </p:cNvSpPr>
          <p:nvPr/>
        </p:nvSpPr>
        <p:spPr bwMode="auto">
          <a:xfrm flipH="1">
            <a:off x="1246188" y="3644900"/>
            <a:ext cx="517525" cy="360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2" name="Line 58"/>
          <p:cNvSpPr>
            <a:spLocks noChangeShapeType="1"/>
          </p:cNvSpPr>
          <p:nvPr/>
        </p:nvSpPr>
        <p:spPr bwMode="auto">
          <a:xfrm>
            <a:off x="1317625" y="4310063"/>
            <a:ext cx="354013"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5" name="Line 61"/>
          <p:cNvSpPr>
            <a:spLocks noChangeShapeType="1"/>
          </p:cNvSpPr>
          <p:nvPr/>
        </p:nvSpPr>
        <p:spPr bwMode="auto">
          <a:xfrm>
            <a:off x="2097088" y="3776663"/>
            <a:ext cx="603250" cy="300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8" name="Line 64"/>
          <p:cNvSpPr>
            <a:spLocks noChangeShapeType="1"/>
          </p:cNvSpPr>
          <p:nvPr/>
        </p:nvSpPr>
        <p:spPr bwMode="auto">
          <a:xfrm>
            <a:off x="3087688" y="4233863"/>
            <a:ext cx="547687" cy="4905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1" name="Line 67"/>
          <p:cNvSpPr>
            <a:spLocks noChangeShapeType="1"/>
          </p:cNvSpPr>
          <p:nvPr/>
        </p:nvSpPr>
        <p:spPr bwMode="auto">
          <a:xfrm flipH="1">
            <a:off x="5495924" y="3654425"/>
            <a:ext cx="933450" cy="3508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3" name="Line 69"/>
          <p:cNvSpPr>
            <a:spLocks noChangeShapeType="1"/>
          </p:cNvSpPr>
          <p:nvPr/>
        </p:nvSpPr>
        <p:spPr bwMode="auto">
          <a:xfrm>
            <a:off x="5495925" y="4310063"/>
            <a:ext cx="300038" cy="4873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7" name="Line 73"/>
          <p:cNvSpPr>
            <a:spLocks noChangeShapeType="1"/>
          </p:cNvSpPr>
          <p:nvPr/>
        </p:nvSpPr>
        <p:spPr bwMode="auto">
          <a:xfrm>
            <a:off x="6911975" y="3624263"/>
            <a:ext cx="4953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9" name="Line 75"/>
          <p:cNvSpPr>
            <a:spLocks noChangeShapeType="1"/>
          </p:cNvSpPr>
          <p:nvPr/>
        </p:nvSpPr>
        <p:spPr bwMode="auto">
          <a:xfrm>
            <a:off x="7761288" y="4310063"/>
            <a:ext cx="282575"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Text Box 78"/>
          <p:cNvSpPr txBox="1">
            <a:spLocks noChangeArrowheads="1"/>
          </p:cNvSpPr>
          <p:nvPr/>
        </p:nvSpPr>
        <p:spPr bwMode="auto">
          <a:xfrm>
            <a:off x="395288" y="2565400"/>
            <a:ext cx="1560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sz="3600">
                <a:solidFill>
                  <a:srgbClr val="00006C"/>
                </a:solidFill>
              </a:rPr>
              <a:t>判定树</a:t>
            </a:r>
            <a:endParaRPr lang="zh-CN" altLang="en-US" sz="3600"/>
          </a:p>
        </p:txBody>
      </p:sp>
      <p:graphicFrame>
        <p:nvGraphicFramePr>
          <p:cNvPr id="42169" name="Group 185"/>
          <p:cNvGraphicFramePr>
            <a:graphicFrameLocks noGrp="1"/>
          </p:cNvGraphicFramePr>
          <p:nvPr/>
        </p:nvGraphicFramePr>
        <p:xfrm>
          <a:off x="684213" y="1052513"/>
          <a:ext cx="7854950" cy="1371600"/>
        </p:xfrm>
        <a:graphic>
          <a:graphicData uri="http://schemas.openxmlformats.org/drawingml/2006/table">
            <a:tbl>
              <a:tblPr/>
              <a:tblGrid>
                <a:gridCol w="65405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2462">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55637">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405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gridCol w="654050">
                  <a:extLst>
                    <a:ext uri="{9D8B030D-6E8A-4147-A177-3AD203B41FA5}">
                      <a16:colId xmlns:a16="http://schemas.microsoft.com/office/drawing/2014/main" val="20010"/>
                    </a:ext>
                  </a:extLst>
                </a:gridCol>
                <a:gridCol w="654050">
                  <a:extLst>
                    <a:ext uri="{9D8B030D-6E8A-4147-A177-3AD203B41FA5}">
                      <a16:colId xmlns:a16="http://schemas.microsoft.com/office/drawing/2014/main" val="20011"/>
                    </a:ext>
                  </a:extLst>
                </a:gridCol>
              </a:tblGrid>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Ci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43"/>
                    </a:solidFill>
                  </a:tcPr>
                </a:tc>
                <a:extLst>
                  <a:ext uri="{0D108BD9-81ED-4DB2-BD59-A6C34878D82A}">
                    <a16:rowId xmlns:a16="http://schemas.microsoft.com/office/drawing/2014/main" val="10002"/>
                  </a:ext>
                </a:extLst>
              </a:tr>
            </a:tbl>
          </a:graphicData>
        </a:graphic>
      </p:graphicFrame>
      <p:sp>
        <p:nvSpPr>
          <p:cNvPr id="42017" name="Oval 33"/>
          <p:cNvSpPr>
            <a:spLocks noChangeArrowheads="1"/>
          </p:cNvSpPr>
          <p:nvPr/>
        </p:nvSpPr>
        <p:spPr bwMode="auto">
          <a:xfrm>
            <a:off x="2520950" y="3929063"/>
            <a:ext cx="566738" cy="533400"/>
          </a:xfrm>
          <a:prstGeom prst="ellipse">
            <a:avLst/>
          </a:prstGeom>
          <a:solidFill>
            <a:schemeClr val="bg1"/>
          </a:solidFill>
          <a:ln w="38100" cap="sq">
            <a:solidFill>
              <a:srgbClr val="FF00FF"/>
            </a:solidFill>
            <a:round/>
            <a:headEnd type="none" w="sm" len="sm"/>
            <a:tailEnd type="none" w="sm" len="sm"/>
          </a:ln>
        </p:spPr>
        <p:txBody>
          <a:bodyPr wrap="none" anchor="ctr"/>
          <a:lstStyle/>
          <a:p>
            <a:pPr algn="ctr"/>
            <a:r>
              <a:rPr lang="en-US" altLang="zh-CN">
                <a:solidFill>
                  <a:srgbClr val="FF00FF"/>
                </a:solidFill>
                <a:ea typeface="宋体" charset="-122"/>
              </a:rPr>
              <a:t>4</a:t>
            </a:r>
            <a:endParaRPr lang="en-US" altLang="zh-CN" b="0">
              <a:ea typeface="宋体" charset="-122"/>
            </a:endParaRPr>
          </a:p>
        </p:txBody>
      </p:sp>
      <p:sp>
        <p:nvSpPr>
          <p:cNvPr id="42033" name="Oval 49"/>
          <p:cNvSpPr>
            <a:spLocks noChangeArrowheads="1"/>
          </p:cNvSpPr>
          <p:nvPr/>
        </p:nvSpPr>
        <p:spPr bwMode="auto">
          <a:xfrm>
            <a:off x="4999038" y="3929063"/>
            <a:ext cx="566737" cy="533400"/>
          </a:xfrm>
          <a:prstGeom prst="ellipse">
            <a:avLst/>
          </a:prstGeom>
          <a:solidFill>
            <a:schemeClr val="bg1"/>
          </a:solidFill>
          <a:ln w="38100" cap="sq">
            <a:solidFill>
              <a:srgbClr val="FF00FF"/>
            </a:solidFill>
            <a:round/>
            <a:headEnd type="none" w="sm" len="sm"/>
            <a:tailEnd type="none" w="sm" len="sm"/>
          </a:ln>
        </p:spPr>
        <p:txBody>
          <a:bodyPr wrap="none" anchor="ctr"/>
          <a:lstStyle/>
          <a:p>
            <a:pPr algn="ctr"/>
            <a:r>
              <a:rPr lang="en-US" altLang="zh-CN">
                <a:solidFill>
                  <a:srgbClr val="FF00FF"/>
                </a:solidFill>
                <a:ea typeface="宋体" charset="-122"/>
              </a:rPr>
              <a:t>7</a:t>
            </a:r>
            <a:endParaRPr lang="en-US" altLang="zh-CN" b="0">
              <a:ea typeface="宋体" charset="-122"/>
            </a:endParaRPr>
          </a:p>
        </p:txBody>
      </p:sp>
      <p:sp>
        <p:nvSpPr>
          <p:cNvPr id="42012" name="Oval 28"/>
          <p:cNvSpPr>
            <a:spLocks noChangeArrowheads="1"/>
          </p:cNvSpPr>
          <p:nvPr/>
        </p:nvSpPr>
        <p:spPr bwMode="auto">
          <a:xfrm>
            <a:off x="4133056" y="2862263"/>
            <a:ext cx="566738" cy="533400"/>
          </a:xfrm>
          <a:prstGeom prst="ellipse">
            <a:avLst/>
          </a:prstGeom>
          <a:solidFill>
            <a:schemeClr val="bg1"/>
          </a:solidFill>
          <a:ln w="38100" cap="sq">
            <a:solidFill>
              <a:srgbClr val="006600"/>
            </a:solidFill>
            <a:round/>
            <a:headEnd type="none" w="sm" len="sm"/>
            <a:tailEnd type="none" w="sm" len="sm"/>
          </a:ln>
        </p:spPr>
        <p:txBody>
          <a:bodyPr wrap="none" anchor="ctr"/>
          <a:lstStyle/>
          <a:p>
            <a:pPr algn="ctr"/>
            <a:r>
              <a:rPr lang="en-US" altLang="zh-CN" dirty="0">
                <a:solidFill>
                  <a:srgbClr val="006600"/>
                </a:solidFill>
                <a:ea typeface="宋体" charset="-122"/>
              </a:rPr>
              <a:t>6</a:t>
            </a:r>
            <a:endParaRPr lang="en-US" altLang="zh-CN" b="0" dirty="0">
              <a:ea typeface="宋体" charset="-122"/>
            </a:endParaRPr>
          </a:p>
        </p:txBody>
      </p:sp>
      <p:sp>
        <p:nvSpPr>
          <p:cNvPr id="42031" name="Oval 47"/>
          <p:cNvSpPr>
            <a:spLocks noChangeArrowheads="1"/>
          </p:cNvSpPr>
          <p:nvPr/>
        </p:nvSpPr>
        <p:spPr bwMode="auto">
          <a:xfrm>
            <a:off x="1600200" y="4614863"/>
            <a:ext cx="566738" cy="533400"/>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a:solidFill>
                  <a:srgbClr val="6600CC"/>
                </a:solidFill>
                <a:ea typeface="宋体" charset="-122"/>
              </a:rPr>
              <a:t>2</a:t>
            </a:r>
            <a:endParaRPr lang="en-US" altLang="zh-CN" b="0">
              <a:ea typeface="宋体" charset="-122"/>
            </a:endParaRPr>
          </a:p>
        </p:txBody>
      </p:sp>
      <p:sp>
        <p:nvSpPr>
          <p:cNvPr id="42032" name="Oval 48"/>
          <p:cNvSpPr>
            <a:spLocks noChangeArrowheads="1"/>
          </p:cNvSpPr>
          <p:nvPr/>
        </p:nvSpPr>
        <p:spPr bwMode="auto">
          <a:xfrm>
            <a:off x="3513138" y="4614863"/>
            <a:ext cx="565150" cy="533400"/>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a:solidFill>
                  <a:srgbClr val="6600CC"/>
                </a:solidFill>
                <a:ea typeface="宋体" charset="-122"/>
              </a:rPr>
              <a:t>5</a:t>
            </a:r>
            <a:endParaRPr lang="en-US" altLang="zh-CN" b="0">
              <a:ea typeface="宋体" charset="-122"/>
            </a:endParaRPr>
          </a:p>
        </p:txBody>
      </p:sp>
      <p:sp>
        <p:nvSpPr>
          <p:cNvPr id="42034" name="Oval 50"/>
          <p:cNvSpPr>
            <a:spLocks noChangeArrowheads="1"/>
          </p:cNvSpPr>
          <p:nvPr/>
        </p:nvSpPr>
        <p:spPr bwMode="auto">
          <a:xfrm>
            <a:off x="5637213" y="4614863"/>
            <a:ext cx="566737" cy="533400"/>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a:solidFill>
                  <a:srgbClr val="6600CC"/>
                </a:solidFill>
                <a:ea typeface="宋体" charset="-122"/>
              </a:rPr>
              <a:t>8</a:t>
            </a:r>
            <a:endParaRPr lang="en-US" altLang="zh-CN" b="0">
              <a:ea typeface="宋体" charset="-122"/>
            </a:endParaRPr>
          </a:p>
        </p:txBody>
      </p:sp>
      <p:sp>
        <p:nvSpPr>
          <p:cNvPr id="42036" name="Oval 52"/>
          <p:cNvSpPr>
            <a:spLocks noChangeArrowheads="1"/>
          </p:cNvSpPr>
          <p:nvPr/>
        </p:nvSpPr>
        <p:spPr bwMode="auto">
          <a:xfrm>
            <a:off x="7831138" y="4614863"/>
            <a:ext cx="566737" cy="533400"/>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a:solidFill>
                  <a:srgbClr val="6600CC"/>
                </a:solidFill>
                <a:ea typeface="宋体" charset="-122"/>
              </a:rPr>
              <a:t>11</a:t>
            </a:r>
            <a:endParaRPr lang="en-US" altLang="zh-CN" b="0">
              <a:ea typeface="宋体" charset="-122"/>
            </a:endParaRPr>
          </a:p>
        </p:txBody>
      </p:sp>
      <p:sp>
        <p:nvSpPr>
          <p:cNvPr id="42014" name="Oval 30"/>
          <p:cNvSpPr>
            <a:spLocks noChangeArrowheads="1"/>
          </p:cNvSpPr>
          <p:nvPr/>
        </p:nvSpPr>
        <p:spPr bwMode="auto">
          <a:xfrm>
            <a:off x="1600200" y="3319463"/>
            <a:ext cx="566738" cy="533400"/>
          </a:xfrm>
          <a:prstGeom prst="ellipse">
            <a:avLst/>
          </a:prstGeom>
          <a:solidFill>
            <a:schemeClr val="bg1"/>
          </a:solidFill>
          <a:ln w="38100" cap="sq">
            <a:solidFill>
              <a:srgbClr val="3333FF"/>
            </a:solidFill>
            <a:round/>
            <a:headEnd type="none" w="sm" len="sm"/>
            <a:tailEnd type="none" w="sm" len="sm"/>
          </a:ln>
        </p:spPr>
        <p:txBody>
          <a:bodyPr wrap="none" anchor="ctr"/>
          <a:lstStyle/>
          <a:p>
            <a:pPr algn="ctr"/>
            <a:r>
              <a:rPr lang="en-US" altLang="zh-CN" dirty="0">
                <a:solidFill>
                  <a:srgbClr val="3333FF"/>
                </a:solidFill>
                <a:ea typeface="宋体" charset="-122"/>
              </a:rPr>
              <a:t>3</a:t>
            </a:r>
            <a:endParaRPr lang="en-US" altLang="zh-CN" b="0" dirty="0">
              <a:solidFill>
                <a:srgbClr val="3333FF"/>
              </a:solidFill>
              <a:ea typeface="宋体" charset="-122"/>
            </a:endParaRPr>
          </a:p>
        </p:txBody>
      </p:sp>
      <p:sp>
        <p:nvSpPr>
          <p:cNvPr id="42015" name="Oval 31"/>
          <p:cNvSpPr>
            <a:spLocks noChangeArrowheads="1"/>
          </p:cNvSpPr>
          <p:nvPr/>
        </p:nvSpPr>
        <p:spPr bwMode="auto">
          <a:xfrm>
            <a:off x="6345238" y="3319463"/>
            <a:ext cx="566737" cy="533400"/>
          </a:xfrm>
          <a:prstGeom prst="ellipse">
            <a:avLst/>
          </a:prstGeom>
          <a:solidFill>
            <a:schemeClr val="bg1"/>
          </a:solidFill>
          <a:ln w="38100" cap="sq">
            <a:solidFill>
              <a:srgbClr val="3333FF"/>
            </a:solidFill>
            <a:round/>
            <a:headEnd type="none" w="sm" len="sm"/>
            <a:tailEnd type="none" w="sm" len="sm"/>
          </a:ln>
        </p:spPr>
        <p:txBody>
          <a:bodyPr wrap="none" anchor="ctr"/>
          <a:lstStyle/>
          <a:p>
            <a:pPr algn="ctr"/>
            <a:r>
              <a:rPr lang="en-US" altLang="zh-CN">
                <a:solidFill>
                  <a:srgbClr val="3333FF"/>
                </a:solidFill>
                <a:ea typeface="宋体" charset="-122"/>
              </a:rPr>
              <a:t>9</a:t>
            </a:r>
          </a:p>
        </p:txBody>
      </p:sp>
      <p:sp>
        <p:nvSpPr>
          <p:cNvPr id="53" name="TextBox 52"/>
          <p:cNvSpPr txBox="1"/>
          <p:nvPr/>
        </p:nvSpPr>
        <p:spPr>
          <a:xfrm>
            <a:off x="642910" y="6072206"/>
            <a:ext cx="7572428" cy="523220"/>
          </a:xfrm>
          <a:prstGeom prst="rect">
            <a:avLst/>
          </a:prstGeom>
          <a:solidFill>
            <a:srgbClr val="FFFF00"/>
          </a:solidFill>
          <a:ln>
            <a:solidFill>
              <a:schemeClr val="tx1">
                <a:lumMod val="95000"/>
                <a:lumOff val="5000"/>
              </a:schemeClr>
            </a:solidFill>
          </a:ln>
        </p:spPr>
        <p:txBody>
          <a:bodyPr wrap="square" rtlCol="0">
            <a:spAutoFit/>
          </a:bodyPr>
          <a:lstStyle/>
          <a:p>
            <a:r>
              <a:rPr lang="zh-CN" altLang="en-US" dirty="0"/>
              <a:t>具有</a:t>
            </a:r>
            <a:r>
              <a:rPr lang="en-US" altLang="zh-CN" dirty="0"/>
              <a:t>n</a:t>
            </a:r>
            <a:r>
              <a:rPr lang="zh-CN" altLang="en-US" dirty="0"/>
              <a:t>个结点的判定树的深度为</a:t>
            </a:r>
            <a:r>
              <a:rPr lang="en-US" altLang="zh-CN" dirty="0">
                <a:solidFill>
                  <a:srgbClr val="FF0000"/>
                </a:solidFill>
                <a:sym typeface="Symbol" panose="05050102010706020507" pitchFamily="18" charset="2"/>
              </a:rPr>
              <a:t>log</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+1)</a:t>
            </a: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012"/>
                                        </p:tgtEl>
                                        <p:attrNameLst>
                                          <p:attrName>style.visibility</p:attrName>
                                        </p:attrNameLst>
                                      </p:cBhvr>
                                      <p:to>
                                        <p:strVal val="visible"/>
                                      </p:to>
                                    </p:set>
                                    <p:animEffect transition="in" filter="wipe(up)">
                                      <p:cBhvr>
                                        <p:cTn id="12" dur="500"/>
                                        <p:tgtEl>
                                          <p:spTgt spid="4201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2037"/>
                                        </p:tgtEl>
                                        <p:attrNameLst>
                                          <p:attrName>style.visibility</p:attrName>
                                        </p:attrNameLst>
                                      </p:cBhvr>
                                      <p:to>
                                        <p:strVal val="visible"/>
                                      </p:to>
                                    </p:set>
                                    <p:animEffect transition="in" filter="wipe(up)">
                                      <p:cBhvr>
                                        <p:cTn id="16" dur="500"/>
                                        <p:tgtEl>
                                          <p:spTgt spid="42037"/>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2038"/>
                                        </p:tgtEl>
                                        <p:attrNameLst>
                                          <p:attrName>style.visibility</p:attrName>
                                        </p:attrNameLst>
                                      </p:cBhvr>
                                      <p:to>
                                        <p:strVal val="visible"/>
                                      </p:to>
                                    </p:set>
                                    <p:animEffect transition="in" filter="wipe(up)">
                                      <p:cBhvr>
                                        <p:cTn id="20" dur="500"/>
                                        <p:tgtEl>
                                          <p:spTgt spid="420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2014"/>
                                        </p:tgtEl>
                                        <p:attrNameLst>
                                          <p:attrName>style.visibility</p:attrName>
                                        </p:attrNameLst>
                                      </p:cBhvr>
                                      <p:to>
                                        <p:strVal val="visible"/>
                                      </p:to>
                                    </p:set>
                                    <p:animEffect transition="in" filter="wipe(up)">
                                      <p:cBhvr>
                                        <p:cTn id="25" dur="500"/>
                                        <p:tgtEl>
                                          <p:spTgt spid="4201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2015"/>
                                        </p:tgtEl>
                                        <p:attrNameLst>
                                          <p:attrName>style.visibility</p:attrName>
                                        </p:attrNameLst>
                                      </p:cBhvr>
                                      <p:to>
                                        <p:strVal val="visible"/>
                                      </p:to>
                                    </p:set>
                                    <p:animEffect transition="in" filter="wipe(up)">
                                      <p:cBhvr>
                                        <p:cTn id="28" dur="500"/>
                                        <p:tgtEl>
                                          <p:spTgt spid="420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2039"/>
                                        </p:tgtEl>
                                        <p:attrNameLst>
                                          <p:attrName>style.visibility</p:attrName>
                                        </p:attrNameLst>
                                      </p:cBhvr>
                                      <p:to>
                                        <p:strVal val="visible"/>
                                      </p:to>
                                    </p:set>
                                    <p:animEffect transition="in" filter="wipe(up)">
                                      <p:cBhvr>
                                        <p:cTn id="33" dur="500"/>
                                        <p:tgtEl>
                                          <p:spTgt spid="42039"/>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42045"/>
                                        </p:tgtEl>
                                        <p:attrNameLst>
                                          <p:attrName>style.visibility</p:attrName>
                                        </p:attrNameLst>
                                      </p:cBhvr>
                                      <p:to>
                                        <p:strVal val="visible"/>
                                      </p:to>
                                    </p:set>
                                    <p:animEffect transition="in" filter="wipe(up)">
                                      <p:cBhvr>
                                        <p:cTn id="37" dur="500"/>
                                        <p:tgtEl>
                                          <p:spTgt spid="4204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2016"/>
                                        </p:tgtEl>
                                        <p:attrNameLst>
                                          <p:attrName>style.visibility</p:attrName>
                                        </p:attrNameLst>
                                      </p:cBhvr>
                                      <p:to>
                                        <p:strVal val="visible"/>
                                      </p:to>
                                    </p:set>
                                    <p:animEffect transition="in" filter="wipe(up)">
                                      <p:cBhvr>
                                        <p:cTn id="40" dur="500"/>
                                        <p:tgtEl>
                                          <p:spTgt spid="4201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2017"/>
                                        </p:tgtEl>
                                        <p:attrNameLst>
                                          <p:attrName>style.visibility</p:attrName>
                                        </p:attrNameLst>
                                      </p:cBhvr>
                                      <p:to>
                                        <p:strVal val="visible"/>
                                      </p:to>
                                    </p:set>
                                    <p:animEffect transition="in" filter="wipe(up)">
                                      <p:cBhvr>
                                        <p:cTn id="43" dur="500"/>
                                        <p:tgtEl>
                                          <p:spTgt spid="420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2051"/>
                                        </p:tgtEl>
                                        <p:attrNameLst>
                                          <p:attrName>style.visibility</p:attrName>
                                        </p:attrNameLst>
                                      </p:cBhvr>
                                      <p:to>
                                        <p:strVal val="visible"/>
                                      </p:to>
                                    </p:set>
                                    <p:animEffect transition="in" filter="wipe(up)">
                                      <p:cBhvr>
                                        <p:cTn id="48" dur="500"/>
                                        <p:tgtEl>
                                          <p:spTgt spid="420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2057"/>
                                        </p:tgtEl>
                                        <p:attrNameLst>
                                          <p:attrName>style.visibility</p:attrName>
                                        </p:attrNameLst>
                                      </p:cBhvr>
                                      <p:to>
                                        <p:strVal val="visible"/>
                                      </p:to>
                                    </p:set>
                                    <p:animEffect transition="in" filter="wipe(up)">
                                      <p:cBhvr>
                                        <p:cTn id="51" dur="500"/>
                                        <p:tgtEl>
                                          <p:spTgt spid="4205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2033"/>
                                        </p:tgtEl>
                                        <p:attrNameLst>
                                          <p:attrName>style.visibility</p:attrName>
                                        </p:attrNameLst>
                                      </p:cBhvr>
                                      <p:to>
                                        <p:strVal val="visible"/>
                                      </p:to>
                                    </p:set>
                                    <p:animEffect transition="in" filter="wipe(up)">
                                      <p:cBhvr>
                                        <p:cTn id="54" dur="500"/>
                                        <p:tgtEl>
                                          <p:spTgt spid="4203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2035"/>
                                        </p:tgtEl>
                                        <p:attrNameLst>
                                          <p:attrName>style.visibility</p:attrName>
                                        </p:attrNameLst>
                                      </p:cBhvr>
                                      <p:to>
                                        <p:strVal val="visible"/>
                                      </p:to>
                                    </p:set>
                                    <p:animEffect transition="in" filter="wipe(up)">
                                      <p:cBhvr>
                                        <p:cTn id="57" dur="500"/>
                                        <p:tgtEl>
                                          <p:spTgt spid="420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2042"/>
                                        </p:tgtEl>
                                        <p:attrNameLst>
                                          <p:attrName>style.visibility</p:attrName>
                                        </p:attrNameLst>
                                      </p:cBhvr>
                                      <p:to>
                                        <p:strVal val="visible"/>
                                      </p:to>
                                    </p:set>
                                    <p:animEffect transition="in" filter="wipe(up)">
                                      <p:cBhvr>
                                        <p:cTn id="62" dur="500"/>
                                        <p:tgtEl>
                                          <p:spTgt spid="4204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2031"/>
                                        </p:tgtEl>
                                        <p:attrNameLst>
                                          <p:attrName>style.visibility</p:attrName>
                                        </p:attrNameLst>
                                      </p:cBhvr>
                                      <p:to>
                                        <p:strVal val="visible"/>
                                      </p:to>
                                    </p:set>
                                    <p:animEffect transition="in" filter="wipe(up)">
                                      <p:cBhvr>
                                        <p:cTn id="65" dur="500"/>
                                        <p:tgtEl>
                                          <p:spTgt spid="4203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048"/>
                                        </p:tgtEl>
                                        <p:attrNameLst>
                                          <p:attrName>style.visibility</p:attrName>
                                        </p:attrNameLst>
                                      </p:cBhvr>
                                      <p:to>
                                        <p:strVal val="visible"/>
                                      </p:to>
                                    </p:set>
                                    <p:animEffect transition="in" filter="wipe(up)">
                                      <p:cBhvr>
                                        <p:cTn id="70" dur="500"/>
                                        <p:tgtEl>
                                          <p:spTgt spid="42048"/>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2032"/>
                                        </p:tgtEl>
                                        <p:attrNameLst>
                                          <p:attrName>style.visibility</p:attrName>
                                        </p:attrNameLst>
                                      </p:cBhvr>
                                      <p:to>
                                        <p:strVal val="visible"/>
                                      </p:to>
                                    </p:set>
                                    <p:animEffect transition="in" filter="wipe(up)">
                                      <p:cBhvr>
                                        <p:cTn id="73" dur="500"/>
                                        <p:tgtEl>
                                          <p:spTgt spid="4203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2053"/>
                                        </p:tgtEl>
                                        <p:attrNameLst>
                                          <p:attrName>style.visibility</p:attrName>
                                        </p:attrNameLst>
                                      </p:cBhvr>
                                      <p:to>
                                        <p:strVal val="visible"/>
                                      </p:to>
                                    </p:set>
                                    <p:animEffect transition="in" filter="wipe(up)">
                                      <p:cBhvr>
                                        <p:cTn id="78" dur="500"/>
                                        <p:tgtEl>
                                          <p:spTgt spid="42053"/>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2034"/>
                                        </p:tgtEl>
                                        <p:attrNameLst>
                                          <p:attrName>style.visibility</p:attrName>
                                        </p:attrNameLst>
                                      </p:cBhvr>
                                      <p:to>
                                        <p:strVal val="visible"/>
                                      </p:to>
                                    </p:set>
                                    <p:animEffect transition="in" filter="wipe(up)">
                                      <p:cBhvr>
                                        <p:cTn id="81" dur="500"/>
                                        <p:tgtEl>
                                          <p:spTgt spid="4203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2059"/>
                                        </p:tgtEl>
                                        <p:attrNameLst>
                                          <p:attrName>style.visibility</p:attrName>
                                        </p:attrNameLst>
                                      </p:cBhvr>
                                      <p:to>
                                        <p:strVal val="visible"/>
                                      </p:to>
                                    </p:set>
                                    <p:animEffect transition="in" filter="wipe(up)">
                                      <p:cBhvr>
                                        <p:cTn id="86" dur="500"/>
                                        <p:tgtEl>
                                          <p:spTgt spid="42059"/>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42036"/>
                                        </p:tgtEl>
                                        <p:attrNameLst>
                                          <p:attrName>style.visibility</p:attrName>
                                        </p:attrNameLst>
                                      </p:cBhvr>
                                      <p:to>
                                        <p:strVal val="visible"/>
                                      </p:to>
                                    </p:set>
                                    <p:animEffect transition="in" filter="wipe(up)">
                                      <p:cBhvr>
                                        <p:cTn id="89" dur="500"/>
                                        <p:tgtEl>
                                          <p:spTgt spid="4203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wipe(up)">
                                      <p:cBhvr>
                                        <p:cTn id="94" dur="500"/>
                                        <p:tgtEl>
                                          <p:spTgt spid="2"/>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3"/>
                                        </p:tgtEl>
                                        <p:attrNameLst>
                                          <p:attrName>style.visibility</p:attrName>
                                        </p:attrNameLst>
                                      </p:cBhvr>
                                      <p:to>
                                        <p:strVal val="visible"/>
                                      </p:to>
                                    </p:set>
                                    <p:anim calcmode="lin" valueType="num">
                                      <p:cBhvr additive="base">
                                        <p:cTn id="99" dur="500" fill="hold"/>
                                        <p:tgtEl>
                                          <p:spTgt spid="53"/>
                                        </p:tgtEl>
                                        <p:attrNameLst>
                                          <p:attrName>ppt_x</p:attrName>
                                        </p:attrNameLst>
                                      </p:cBhvr>
                                      <p:tavLst>
                                        <p:tav tm="0">
                                          <p:val>
                                            <p:strVal val="#ppt_x"/>
                                          </p:val>
                                        </p:tav>
                                        <p:tav tm="100000">
                                          <p:val>
                                            <p:strVal val="#ppt_x"/>
                                          </p:val>
                                        </p:tav>
                                      </p:tavLst>
                                    </p:anim>
                                    <p:anim calcmode="lin" valueType="num">
                                      <p:cBhvr additive="base">
                                        <p:cTn id="10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2016" grpId="0" animBg="1"/>
      <p:bldP spid="42035" grpId="0" animBg="1"/>
      <p:bldP spid="42037" grpId="0" animBg="1"/>
      <p:bldP spid="42038" grpId="0" animBg="1"/>
      <p:bldP spid="42039" grpId="0" animBg="1"/>
      <p:bldP spid="42042" grpId="0" animBg="1"/>
      <p:bldP spid="42045" grpId="0" animBg="1"/>
      <p:bldP spid="42048" grpId="0" animBg="1"/>
      <p:bldP spid="42051" grpId="0" animBg="1"/>
      <p:bldP spid="42053" grpId="0" animBg="1"/>
      <p:bldP spid="42057" grpId="0" animBg="1"/>
      <p:bldP spid="42059" grpId="0" animBg="1"/>
      <p:bldP spid="42017" grpId="0" animBg="1"/>
      <p:bldP spid="42033" grpId="0" animBg="1"/>
      <p:bldP spid="42012" grpId="0" animBg="1"/>
      <p:bldP spid="42031" grpId="0" animBg="1"/>
      <p:bldP spid="42032" grpId="0" animBg="1"/>
      <p:bldP spid="42034" grpId="0" animBg="1"/>
      <p:bldP spid="42036" grpId="0" animBg="1"/>
      <p:bldP spid="42014" grpId="0" animBg="1"/>
      <p:bldP spid="42015" grpId="0" animBg="1"/>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zh-CN" altLang="en-US" dirty="0"/>
              <a:t>分析折半查找的平均查找长度</a:t>
            </a:r>
            <a:endParaRPr lang="zh-CN" altLang="zh-CN" dirty="0"/>
          </a:p>
        </p:txBody>
      </p:sp>
      <p:sp>
        <p:nvSpPr>
          <p:cNvPr id="9222" name="Rectangle 3"/>
          <p:cNvSpPr>
            <a:spLocks noGrp="1" noChangeArrowheads="1"/>
          </p:cNvSpPr>
          <p:nvPr>
            <p:ph idx="1"/>
          </p:nvPr>
        </p:nvSpPr>
        <p:spPr>
          <a:xfrm>
            <a:off x="179512" y="1124744"/>
            <a:ext cx="8959527" cy="5276056"/>
          </a:xfrm>
        </p:spPr>
        <p:txBody>
          <a:bodyPr/>
          <a:lstStyle/>
          <a:p>
            <a:r>
              <a:rPr lang="zh-CN" altLang="en-US" dirty="0"/>
              <a:t>一般情况下</a:t>
            </a:r>
            <a:r>
              <a:rPr lang="en-US" altLang="zh-CN" dirty="0"/>
              <a:t>, </a:t>
            </a:r>
            <a:r>
              <a:rPr lang="zh-CN" altLang="en-US" dirty="0"/>
              <a:t>表长为 </a:t>
            </a:r>
            <a:r>
              <a:rPr lang="en-US" altLang="zh-CN" dirty="0"/>
              <a:t>n </a:t>
            </a:r>
            <a:r>
              <a:rPr lang="zh-CN" altLang="en-US" dirty="0"/>
              <a:t>的折半查找的判定树的深度和含有 </a:t>
            </a:r>
            <a:r>
              <a:rPr lang="en-US" altLang="zh-CN" dirty="0"/>
              <a:t>n </a:t>
            </a:r>
            <a:r>
              <a:rPr lang="zh-CN" altLang="en-US" dirty="0"/>
              <a:t>个结点的完全二叉树的深度相同</a:t>
            </a:r>
            <a:r>
              <a:rPr lang="en-US" altLang="zh-CN" dirty="0"/>
              <a:t>:</a:t>
            </a:r>
            <a:r>
              <a:rPr lang="en-US" altLang="zh-CN" i="1" dirty="0">
                <a:solidFill>
                  <a:srgbClr val="FF0000"/>
                </a:solidFill>
                <a:latin typeface="Times New Roman" panose="02020603050405020304" pitchFamily="18" charset="0"/>
              </a:rPr>
              <a:t>h</a:t>
            </a:r>
            <a:r>
              <a:rPr lang="en-US" altLang="zh-CN" dirty="0">
                <a:solidFill>
                  <a:srgbClr val="FF0000"/>
                </a:solidFill>
                <a:latin typeface="Times New Roman" panose="02020603050405020304" pitchFamily="18" charset="0"/>
              </a:rPr>
              <a:t> = </a:t>
            </a:r>
            <a:r>
              <a:rPr lang="en-US" altLang="zh-CN" dirty="0">
                <a:solidFill>
                  <a:srgbClr val="FF0000"/>
                </a:solidFill>
                <a:latin typeface="Times New Roman" panose="02020603050405020304" pitchFamily="18" charset="0"/>
                <a:sym typeface="Symbol" panose="05050102010706020507" pitchFamily="18" charset="2"/>
              </a:rPr>
              <a:t>log</a:t>
            </a:r>
            <a:r>
              <a:rPr lang="en-US" altLang="zh-CN" baseline="-25000" dirty="0">
                <a:solidFill>
                  <a:srgbClr val="FF0000"/>
                </a:solidFill>
                <a:latin typeface="Times New Roman" panose="02020603050405020304" pitchFamily="18" charset="0"/>
                <a:sym typeface="Symbol" panose="05050102010706020507" pitchFamily="18" charset="2"/>
              </a:rPr>
              <a:t>2</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sym typeface="Symbol" panose="05050102010706020507" pitchFamily="18" charset="2"/>
              </a:rPr>
              <a:t>n</a:t>
            </a:r>
            <a:r>
              <a:rPr lang="en-US" altLang="zh-CN" dirty="0">
                <a:solidFill>
                  <a:srgbClr val="FF0000"/>
                </a:solidFill>
                <a:latin typeface="Times New Roman" panose="02020603050405020304" pitchFamily="18" charset="0"/>
                <a:sym typeface="Symbol" panose="05050102010706020507" pitchFamily="18" charset="2"/>
              </a:rPr>
              <a:t>+1)</a:t>
            </a:r>
            <a:r>
              <a:rPr lang="zh-CN" altLang="en-US" dirty="0"/>
              <a:t>。</a:t>
            </a:r>
            <a:endParaRPr lang="en-US" altLang="zh-CN" dirty="0"/>
          </a:p>
          <a:p>
            <a:r>
              <a:rPr lang="zh-CN" altLang="en-US" dirty="0">
                <a:solidFill>
                  <a:srgbClr val="FF0000"/>
                </a:solidFill>
              </a:rPr>
              <a:t>设判定树为满二叉树，则</a:t>
            </a:r>
            <a:r>
              <a:rPr lang="zh-CN" altLang="en-US" dirty="0">
                <a:solidFill>
                  <a:srgbClr val="FF3300"/>
                </a:solidFill>
                <a:latin typeface="Times New Roman" panose="02020603050405020304" pitchFamily="18" charset="0"/>
              </a:rPr>
              <a:t> </a:t>
            </a:r>
            <a:endParaRPr lang="en-US" altLang="zh-CN" dirty="0">
              <a:solidFill>
                <a:srgbClr val="FF3300"/>
              </a:solidFill>
              <a:latin typeface="Times New Roman" panose="02020603050405020304" pitchFamily="18" charset="0"/>
            </a:endParaRPr>
          </a:p>
          <a:p>
            <a:r>
              <a:rPr lang="zh-CN" altLang="en-US"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rPr>
              <a:t>n</a:t>
            </a:r>
            <a:r>
              <a:rPr lang="en-US" altLang="zh-CN" dirty="0">
                <a:solidFill>
                  <a:srgbClr val="FF3300"/>
                </a:solidFill>
                <a:latin typeface="Times New Roman" panose="02020603050405020304" pitchFamily="18" charset="0"/>
              </a:rPr>
              <a:t> = </a:t>
            </a:r>
            <a:r>
              <a:rPr lang="en-US" altLang="zh-CN" dirty="0">
                <a:solidFill>
                  <a:srgbClr val="FF0000"/>
                </a:solidFill>
                <a:latin typeface="Times New Roman" panose="02020603050405020304" pitchFamily="18" charset="0"/>
              </a:rPr>
              <a:t>2</a:t>
            </a:r>
            <a:r>
              <a:rPr lang="en-US" altLang="zh-CN" i="1" baseline="30000" dirty="0">
                <a:solidFill>
                  <a:srgbClr val="FF0000"/>
                </a:solidFill>
                <a:latin typeface="Times New Roman" panose="02020603050405020304" pitchFamily="18" charset="0"/>
              </a:rPr>
              <a:t>h</a:t>
            </a:r>
            <a:r>
              <a:rPr lang="en-US" altLang="zh-CN" dirty="0">
                <a:solidFill>
                  <a:srgbClr val="FF0000"/>
                </a:solidFill>
                <a:latin typeface="Times New Roman" panose="02020603050405020304" pitchFamily="18" charset="0"/>
              </a:rPr>
              <a:t> -1, </a:t>
            </a:r>
            <a:r>
              <a:rPr lang="en-US" altLang="zh-CN" i="1" dirty="0">
                <a:solidFill>
                  <a:srgbClr val="FF0000"/>
                </a:solidFill>
                <a:latin typeface="Times New Roman" panose="02020603050405020304" pitchFamily="18" charset="0"/>
              </a:rPr>
              <a:t>h</a:t>
            </a:r>
            <a:r>
              <a:rPr lang="en-US" altLang="zh-CN" dirty="0">
                <a:solidFill>
                  <a:srgbClr val="FF0000"/>
                </a:solidFill>
                <a:latin typeface="Times New Roman" panose="02020603050405020304" pitchFamily="18" charset="0"/>
              </a:rPr>
              <a:t> = log</a:t>
            </a:r>
            <a:r>
              <a:rPr lang="en-US" altLang="zh-CN" baseline="-25000" dirty="0">
                <a:solidFill>
                  <a:srgbClr val="FF0000"/>
                </a:solidFill>
                <a:latin typeface="Times New Roman" panose="02020603050405020304" pitchFamily="18" charset="0"/>
              </a:rPr>
              <a:t>2</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n</a:t>
            </a:r>
            <a:r>
              <a:rPr lang="en-US" altLang="zh-CN" dirty="0">
                <a:solidFill>
                  <a:srgbClr val="FF0000"/>
                </a:solidFill>
                <a:latin typeface="Times New Roman" panose="02020603050405020304" pitchFamily="18" charset="0"/>
              </a:rPr>
              <a:t>+1)</a:t>
            </a:r>
            <a:endParaRPr lang="zh-CN" altLang="en-US" dirty="0">
              <a:solidFill>
                <a:srgbClr val="FF0000"/>
              </a:solidFill>
              <a:latin typeface="Times New Roman" panose="02020603050405020304" pitchFamily="18" charset="0"/>
            </a:endParaRPr>
          </a:p>
          <a:p>
            <a:pPr eaLnBrk="1" hangingPunct="1"/>
            <a:endParaRPr lang="en-US" altLang="zh-CN" dirty="0">
              <a:solidFill>
                <a:srgbClr val="FF0000"/>
              </a:solidFill>
            </a:endParaRPr>
          </a:p>
        </p:txBody>
      </p:sp>
      <p:sp>
        <p:nvSpPr>
          <p:cNvPr id="7" name="灯片编号占位符 5"/>
          <p:cNvSpPr>
            <a:spLocks noGrp="1"/>
          </p:cNvSpPr>
          <p:nvPr>
            <p:ph type="sldNum" sz="quarter" idx="11"/>
          </p:nvPr>
        </p:nvSpPr>
        <p:spPr/>
        <p:txBody>
          <a:bodyPr/>
          <a:lstStyle/>
          <a:p>
            <a:pPr>
              <a:defRPr/>
            </a:pPr>
            <a:fld id="{F17EB4AC-74F1-4143-96A0-E0BF4DBA454E}" type="slidenum">
              <a:rPr lang="en-US" altLang="zh-CN"/>
              <a:pPr>
                <a:defRPr/>
              </a:pPr>
              <a:t>27</a:t>
            </a:fld>
            <a:endParaRPr lang="en-US" altLang="zh-CN"/>
          </a:p>
        </p:txBody>
      </p:sp>
      <mc:AlternateContent xmlns:mc="http://schemas.openxmlformats.org/markup-compatibility/2006" xmlns:a14="http://schemas.microsoft.com/office/drawing/2010/main">
        <mc:Choice Requires="a14">
          <p:sp>
            <p:nvSpPr>
              <p:cNvPr id="9" name="文本框 8"/>
              <p:cNvSpPr txBox="1"/>
              <p:nvPr/>
            </p:nvSpPr>
            <p:spPr>
              <a:xfrm>
                <a:off x="1714528" y="5710500"/>
                <a:ext cx="6033512" cy="1100366"/>
              </a:xfrm>
              <a:prstGeom prst="rect">
                <a:avLst/>
              </a:prstGeom>
              <a:noFill/>
              <a:ln w="28575">
                <a:solidFill>
                  <a:srgbClr val="FFC000"/>
                </a:solidFill>
                <a:prstDash val="lgDash"/>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𝒉</m:t>
                          </m:r>
                        </m:sup>
                        <m:e>
                          <m:r>
                            <a:rPr lang="en-US" altLang="zh-CN" sz="2400" b="1" i="1" smtClean="0">
                              <a:latin typeface="Cambria Math" panose="02040503050406030204" pitchFamily="18" charset="0"/>
                            </a:rPr>
                            <m:t>𝒋</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𝒋</m:t>
                              </m:r>
                            </m:sup>
                          </m:sSup>
                        </m:e>
                      </m:nary>
                      <m:r>
                        <a:rPr lang="en-US" altLang="zh-CN" sz="2400" i="1">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𝒉</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714528" y="5710500"/>
                <a:ext cx="6033512" cy="1100366"/>
              </a:xfrm>
              <a:prstGeom prst="rect">
                <a:avLst/>
              </a:prstGeom>
              <a:blipFill rotWithShape="0">
                <a:blip r:embed="rId3"/>
                <a:stretch>
                  <a:fillRect/>
                </a:stretch>
              </a:blipFill>
              <a:ln w="28575">
                <a:solidFill>
                  <a:srgbClr val="FFC000"/>
                </a:solidFill>
                <a:prstDash val="lgDash"/>
              </a:ln>
            </p:spPr>
            <p:txBody>
              <a:bodyPr/>
              <a:lstStyle/>
              <a:p>
                <a:r>
                  <a:rPr lang="zh-CN" altLang="en-US">
                    <a:noFill/>
                  </a:rPr>
                  <a:t> </a:t>
                </a:r>
              </a:p>
            </p:txBody>
          </p:sp>
        </mc:Fallback>
      </mc:AlternateContent>
      <p:graphicFrame>
        <p:nvGraphicFramePr>
          <p:cNvPr id="12" name="Object 7"/>
          <p:cNvGraphicFramePr>
            <a:graphicFrameLocks noChangeAspect="1"/>
          </p:cNvGraphicFramePr>
          <p:nvPr>
            <p:extLst>
              <p:ext uri="{D42A27DB-BD31-4B8C-83A1-F6EECF244321}">
                <p14:modId xmlns:p14="http://schemas.microsoft.com/office/powerpoint/2010/main" val="3553745460"/>
              </p:ext>
            </p:extLst>
          </p:nvPr>
        </p:nvGraphicFramePr>
        <p:xfrm>
          <a:off x="611560" y="2941061"/>
          <a:ext cx="5580062" cy="1138238"/>
        </p:xfrm>
        <a:graphic>
          <a:graphicData uri="http://schemas.openxmlformats.org/presentationml/2006/ole">
            <mc:AlternateContent xmlns:mc="http://schemas.openxmlformats.org/markup-compatibility/2006">
              <mc:Choice xmlns:v="urn:schemas-microsoft-com:vml" Requires="v">
                <p:oleObj spid="_x0000_s9781" name="公式" r:id="rId4" imgW="2616120" imgH="507960" progId="Equation.3">
                  <p:embed/>
                </p:oleObj>
              </mc:Choice>
              <mc:Fallback>
                <p:oleObj name="公式" r:id="rId4" imgW="2616120" imgH="507960" progId="Equation.3">
                  <p:embed/>
                  <p:pic>
                    <p:nvPicPr>
                      <p:cNvPr id="0" name=""/>
                      <p:cNvPicPr>
                        <a:picLocks noChangeAspect="1" noChangeArrowheads="1"/>
                      </p:cNvPicPr>
                      <p:nvPr/>
                    </p:nvPicPr>
                    <p:blipFill>
                      <a:blip r:embed="rId5"/>
                      <a:srcRect/>
                      <a:stretch>
                        <a:fillRect/>
                      </a:stretch>
                    </p:blipFill>
                    <p:spPr bwMode="auto">
                      <a:xfrm>
                        <a:off x="611560" y="2941061"/>
                        <a:ext cx="5580062"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2354215690"/>
              </p:ext>
            </p:extLst>
          </p:nvPr>
        </p:nvGraphicFramePr>
        <p:xfrm>
          <a:off x="1736725" y="3933825"/>
          <a:ext cx="6583363" cy="1747838"/>
        </p:xfrm>
        <a:graphic>
          <a:graphicData uri="http://schemas.openxmlformats.org/presentationml/2006/ole">
            <mc:AlternateContent xmlns:mc="http://schemas.openxmlformats.org/markup-compatibility/2006">
              <mc:Choice xmlns:v="urn:schemas-microsoft-com:vml" Requires="v">
                <p:oleObj spid="_x0000_s9782" name="公式" r:id="rId6" imgW="2984400" imgH="761760" progId="Equation.3">
                  <p:embed/>
                </p:oleObj>
              </mc:Choice>
              <mc:Fallback>
                <p:oleObj name="公式" r:id="rId6" imgW="2984400" imgH="761760" progId="Equation.3">
                  <p:embed/>
                  <p:pic>
                    <p:nvPicPr>
                      <p:cNvPr id="0" name=""/>
                      <p:cNvPicPr>
                        <a:picLocks noChangeAspect="1" noChangeArrowheads="1"/>
                      </p:cNvPicPr>
                      <p:nvPr/>
                    </p:nvPicPr>
                    <p:blipFill>
                      <a:blip r:embed="rId7"/>
                      <a:srcRect/>
                      <a:stretch>
                        <a:fillRect/>
                      </a:stretch>
                    </p:blipFill>
                    <p:spPr bwMode="auto">
                      <a:xfrm>
                        <a:off x="1736725" y="3933825"/>
                        <a:ext cx="6583363"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72938932"/>
              </p:ext>
            </p:extLst>
          </p:nvPr>
        </p:nvGraphicFramePr>
        <p:xfrm>
          <a:off x="4233465" y="2330971"/>
          <a:ext cx="4924425" cy="493084"/>
        </p:xfrm>
        <a:graphic>
          <a:graphicData uri="http://schemas.openxmlformats.org/presentationml/2006/ole">
            <mc:AlternateContent xmlns:mc="http://schemas.openxmlformats.org/markup-compatibility/2006">
              <mc:Choice xmlns:v="urn:schemas-microsoft-com:vml" Requires="v">
                <p:oleObj spid="_x0000_s9783" name="公式" r:id="rId8" imgW="3200400" imgH="241200" progId="Equation.3">
                  <p:embed/>
                </p:oleObj>
              </mc:Choice>
              <mc:Fallback>
                <p:oleObj name="公式" r:id="rId8" imgW="3200400" imgH="241200" progId="Equation.3">
                  <p:embed/>
                  <p:pic>
                    <p:nvPicPr>
                      <p:cNvPr id="0" name=""/>
                      <p:cNvPicPr/>
                      <p:nvPr/>
                    </p:nvPicPr>
                    <p:blipFill>
                      <a:blip r:embed="rId9"/>
                      <a:stretch>
                        <a:fillRect/>
                      </a:stretch>
                    </p:blipFill>
                    <p:spPr>
                      <a:xfrm>
                        <a:off x="4233465" y="2330971"/>
                        <a:ext cx="4924425" cy="493084"/>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28</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292049027"/>
              </p:ext>
            </p:extLst>
          </p:nvPr>
        </p:nvGraphicFramePr>
        <p:xfrm>
          <a:off x="746515" y="4491731"/>
          <a:ext cx="7917496" cy="974461"/>
        </p:xfrm>
        <a:graphic>
          <a:graphicData uri="http://schemas.openxmlformats.org/presentationml/2006/ole">
            <mc:AlternateContent xmlns:mc="http://schemas.openxmlformats.org/markup-compatibility/2006">
              <mc:Choice xmlns:v="urn:schemas-microsoft-com:vml" Requires="v">
                <p:oleObj spid="_x0000_s138552" name="公式" r:id="rId3" imgW="3301920" imgH="406080" progId="Equation.3">
                  <p:embed/>
                </p:oleObj>
              </mc:Choice>
              <mc:Fallback>
                <p:oleObj name="公式" r:id="rId3" imgW="3301920" imgH="406080" progId="Equation.3">
                  <p:embed/>
                  <p:pic>
                    <p:nvPicPr>
                      <p:cNvPr id="0" name=""/>
                      <p:cNvPicPr/>
                      <p:nvPr/>
                    </p:nvPicPr>
                    <p:blipFill>
                      <a:blip r:embed="rId4"/>
                      <a:stretch>
                        <a:fillRect/>
                      </a:stretch>
                    </p:blipFill>
                    <p:spPr>
                      <a:xfrm>
                        <a:off x="746515" y="4491731"/>
                        <a:ext cx="7917496" cy="974461"/>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350445879"/>
              </p:ext>
            </p:extLst>
          </p:nvPr>
        </p:nvGraphicFramePr>
        <p:xfrm>
          <a:off x="802049" y="5450331"/>
          <a:ext cx="6878638" cy="771525"/>
        </p:xfrm>
        <a:graphic>
          <a:graphicData uri="http://schemas.openxmlformats.org/presentationml/2006/ole">
            <mc:AlternateContent xmlns:mc="http://schemas.openxmlformats.org/markup-compatibility/2006">
              <mc:Choice xmlns:v="urn:schemas-microsoft-com:vml" Requires="v">
                <p:oleObj spid="_x0000_s138553" name="公式" r:id="rId5" imgW="2082800" imgH="228600" progId="Equation.3">
                  <p:embed/>
                </p:oleObj>
              </mc:Choice>
              <mc:Fallback>
                <p:oleObj name="公式" r:id="rId5" imgW="2082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049" y="5450331"/>
                        <a:ext cx="6878638" cy="771525"/>
                      </a:xfrm>
                      <a:prstGeom prst="rect">
                        <a:avLst/>
                      </a:prstGeom>
                      <a:solidFill>
                        <a:srgbClr val="FFFF00"/>
                      </a:solidFill>
                      <a:ln w="9525">
                        <a:solidFill>
                          <a:srgbClr val="000099"/>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7" name="文本框 6"/>
              <p:cNvSpPr txBox="1"/>
              <p:nvPr/>
            </p:nvSpPr>
            <p:spPr>
              <a:xfrm>
                <a:off x="78005" y="1070942"/>
                <a:ext cx="8813480"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1</m:t>
                          </m:r>
                        </m:num>
                        <m:den>
                          <m:r>
                            <m:rPr>
                              <m:sty m:val="p"/>
                            </m:rPr>
                            <a:rPr lang="en-US" altLang="zh-CN" sz="2400" i="1">
                              <a:latin typeface="Cambria Math" panose="02040503050406030204" pitchFamily="18" charset="0"/>
                            </a:rPr>
                            <m:t>n</m:t>
                          </m:r>
                        </m:den>
                      </m:f>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𝟎</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𝟑</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𝟑</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𝒉</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sup>
                      </m:sSup>
                      <m:r>
                        <a:rPr lang="en-US" altLang="zh-CN" sz="2400" b="1" i="1" smtClean="0">
                          <a:latin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8005" y="1070942"/>
                <a:ext cx="8813480" cy="69147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46790" y="1813829"/>
                <a:ext cx="6973639" cy="1053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𝒏</m:t>
                          </m:r>
                        </m:den>
                      </m:f>
                      <m:r>
                        <a:rPr lang="en-US" altLang="zh-CN" sz="2400" b="1" i="1" smtClean="0">
                          <a:latin typeface="Cambria Math" panose="02040503050406030204" pitchFamily="18" charset="0"/>
                        </a:rPr>
                        <m:t>(</m:t>
                      </m:r>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sub>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𝒊</m:t>
                              </m:r>
                            </m:sup>
                          </m:sSup>
                        </m:e>
                      </m:nary>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b="1" i="1" smtClean="0">
                              <a:latin typeface="Cambria Math" panose="02040503050406030204" pitchFamily="18" charset="0"/>
                            </a:rPr>
                            <m:t>𝟎</m:t>
                          </m:r>
                        </m:sub>
                        <m:sup>
                          <m:r>
                            <a:rPr lang="en-US" altLang="zh-CN" sz="2400" i="1">
                              <a:latin typeface="Cambria Math" panose="02040503050406030204" pitchFamily="18" charset="0"/>
                            </a:rPr>
                            <m:t>𝒉</m:t>
                          </m:r>
                          <m:r>
                            <a:rPr lang="en-US" altLang="zh-CN" sz="2400" i="1">
                              <a:latin typeface="Cambria Math" panose="02040503050406030204" pitchFamily="18" charset="0"/>
                            </a:rPr>
                            <m:t>−</m:t>
                          </m:r>
                          <m:r>
                            <a:rPr lang="en-US" altLang="zh-CN" sz="2400" b="1" i="1" smtClean="0">
                              <a:latin typeface="Cambria Math" panose="02040503050406030204" pitchFamily="18" charset="0"/>
                            </a:rPr>
                            <m:t>𝟐</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𝒊</m:t>
                              </m:r>
                            </m:sup>
                          </m:sSup>
                        </m:e>
                      </m:nary>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𝟐</m:t>
                          </m:r>
                        </m:sup>
                      </m:sSup>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𝟎</m:t>
                          </m:r>
                        </m:sub>
                        <m:sup>
                          <m:r>
                            <a:rPr lang="en-US" altLang="zh-CN" sz="2400" i="1">
                              <a:latin typeface="Cambria Math" panose="02040503050406030204" pitchFamily="18" charset="0"/>
                            </a:rPr>
                            <m:t>𝒉</m:t>
                          </m:r>
                          <m:r>
                            <a:rPr lang="en-US" altLang="zh-CN" sz="2400" i="1">
                              <a:latin typeface="Cambria Math" panose="02040503050406030204" pitchFamily="18" charset="0"/>
                            </a:rPr>
                            <m:t>−</m:t>
                          </m:r>
                          <m:r>
                            <a:rPr lang="en-US" altLang="zh-CN" sz="2400" b="1" i="1" smtClean="0">
                              <a:latin typeface="Cambria Math" panose="02040503050406030204" pitchFamily="18" charset="0"/>
                            </a:rPr>
                            <m:t>𝟑</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𝒊</m:t>
                              </m:r>
                            </m:sup>
                          </m:sSup>
                        </m:e>
                      </m:nary>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𝟎</m:t>
                          </m:r>
                        </m:sub>
                        <m:sup>
                          <m:r>
                            <a:rPr lang="en-US" altLang="zh-CN" sz="2400" b="1" i="1" smtClean="0">
                              <a:latin typeface="Cambria Math" panose="02040503050406030204" pitchFamily="18" charset="0"/>
                            </a:rPr>
                            <m:t>𝟎</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𝒊</m:t>
                              </m:r>
                            </m:sup>
                          </m:sSup>
                        </m:e>
                      </m:nary>
                      <m:r>
                        <a:rPr lang="en-US" altLang="zh-CN" sz="2400" b="1"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646790" y="1813829"/>
                <a:ext cx="6973639" cy="1053045"/>
              </a:xfrm>
              <a:prstGeom prst="rect">
                <a:avLst/>
              </a:prstGeom>
              <a:blipFill rotWithShape="0">
                <a:blip r:embed="rId8"/>
                <a:stretch>
                  <a:fillRect/>
                </a:stretch>
              </a:blipFill>
            </p:spPr>
            <p:txBody>
              <a:bodyPr/>
              <a:lstStyle/>
              <a:p>
                <a:r>
                  <a:rPr lang="zh-CN" altLang="en-US">
                    <a:noFill/>
                  </a:rPr>
                  <a:t> </a:t>
                </a:r>
              </a:p>
            </p:txBody>
          </p:sp>
        </mc:Fallback>
      </mc:AlternateContent>
      <p:graphicFrame>
        <p:nvGraphicFramePr>
          <p:cNvPr id="9" name="Object 5"/>
          <p:cNvGraphicFramePr>
            <a:graphicFrameLocks noChangeAspect="1"/>
          </p:cNvGraphicFramePr>
          <p:nvPr>
            <p:extLst>
              <p:ext uri="{D42A27DB-BD31-4B8C-83A1-F6EECF244321}">
                <p14:modId xmlns:p14="http://schemas.microsoft.com/office/powerpoint/2010/main" val="2236736175"/>
              </p:ext>
            </p:extLst>
          </p:nvPr>
        </p:nvGraphicFramePr>
        <p:xfrm>
          <a:off x="802049" y="37573"/>
          <a:ext cx="5765800" cy="957263"/>
        </p:xfrm>
        <a:graphic>
          <a:graphicData uri="http://schemas.openxmlformats.org/presentationml/2006/ole">
            <mc:AlternateContent xmlns:mc="http://schemas.openxmlformats.org/markup-compatibility/2006">
              <mc:Choice xmlns:v="urn:schemas-microsoft-com:vml" Requires="v">
                <p:oleObj spid="_x0000_s138554" name="公式" r:id="rId9" imgW="2171520" imgH="457200" progId="Equation.3">
                  <p:embed/>
                </p:oleObj>
              </mc:Choice>
              <mc:Fallback>
                <p:oleObj name="公式" r:id="rId9" imgW="2171520" imgH="457200" progId="Equation.3">
                  <p:embed/>
                  <p:pic>
                    <p:nvPicPr>
                      <p:cNvPr id="0" name=""/>
                      <p:cNvPicPr>
                        <a:picLocks noChangeAspect="1" noChangeArrowheads="1"/>
                      </p:cNvPicPr>
                      <p:nvPr/>
                    </p:nvPicPr>
                    <p:blipFill>
                      <a:blip r:embed="rId10"/>
                      <a:srcRect/>
                      <a:stretch>
                        <a:fillRect/>
                      </a:stretch>
                    </p:blipFill>
                    <p:spPr bwMode="auto">
                      <a:xfrm>
                        <a:off x="802049" y="37573"/>
                        <a:ext cx="5765800" cy="957263"/>
                      </a:xfrm>
                      <a:prstGeom prst="rect">
                        <a:avLst/>
                      </a:prstGeom>
                      <a:noFill/>
                    </p:spPr>
                  </p:pic>
                </p:oleObj>
              </mc:Fallback>
            </mc:AlternateContent>
          </a:graphicData>
        </a:graphic>
      </p:graphicFrame>
      <p:sp>
        <p:nvSpPr>
          <p:cNvPr id="10" name="矩形 9"/>
          <p:cNvSpPr/>
          <p:nvPr/>
        </p:nvSpPr>
        <p:spPr>
          <a:xfrm>
            <a:off x="1486206" y="6240704"/>
            <a:ext cx="5037696" cy="523220"/>
          </a:xfrm>
          <a:prstGeom prst="rect">
            <a:avLst/>
          </a:prstGeom>
          <a:solidFill>
            <a:schemeClr val="accent3"/>
          </a:solidFill>
          <a:ln>
            <a:solidFill>
              <a:schemeClr val="accent2">
                <a:lumMod val="10000"/>
              </a:schemeClr>
            </a:solidFill>
          </a:ln>
        </p:spPr>
        <p:txBody>
          <a:bodyPr wrap="square">
            <a:spAutoFit/>
          </a:bodyPr>
          <a:lstStyle/>
          <a:p>
            <a:pPr lvl="1" eaLnBrk="1" hangingPunct="1"/>
            <a:r>
              <a:rPr lang="en-US" altLang="zh-CN" dirty="0"/>
              <a:t>2</a:t>
            </a:r>
            <a:r>
              <a:rPr lang="en-US" altLang="zh-CN" baseline="30000" dirty="0"/>
              <a:t>0</a:t>
            </a:r>
            <a:r>
              <a:rPr lang="en-US" altLang="zh-CN" dirty="0"/>
              <a:t>+2</a:t>
            </a:r>
            <a:r>
              <a:rPr lang="en-US" altLang="zh-CN" baseline="30000" dirty="0"/>
              <a:t>1</a:t>
            </a:r>
            <a:r>
              <a:rPr lang="en-US" altLang="zh-CN" dirty="0"/>
              <a:t>+</a:t>
            </a:r>
            <a:r>
              <a:rPr lang="en-US" altLang="zh-CN" dirty="0">
                <a:ea typeface="宋体" charset="-122"/>
              </a:rPr>
              <a:t> </a:t>
            </a:r>
            <a:r>
              <a:rPr lang="en-US" altLang="zh-CN" dirty="0">
                <a:ea typeface="宋体" charset="-122"/>
                <a:sym typeface="Symbol" pitchFamily="18" charset="2"/>
              </a:rPr>
              <a:t>      +2</a:t>
            </a:r>
            <a:r>
              <a:rPr lang="en-US" altLang="zh-CN" baseline="30000" dirty="0">
                <a:ea typeface="宋体" charset="-122"/>
                <a:sym typeface="Symbol" pitchFamily="18" charset="2"/>
              </a:rPr>
              <a:t>k-1</a:t>
            </a:r>
            <a:r>
              <a:rPr lang="en-US" altLang="zh-CN" dirty="0">
                <a:ea typeface="宋体" charset="-122"/>
                <a:sym typeface="Symbol" pitchFamily="18" charset="2"/>
              </a:rPr>
              <a:t> = 2</a:t>
            </a:r>
            <a:r>
              <a:rPr lang="en-US" altLang="zh-CN" baseline="30000" dirty="0">
                <a:ea typeface="宋体" charset="-122"/>
                <a:sym typeface="Symbol" pitchFamily="18" charset="2"/>
              </a:rPr>
              <a:t>k</a:t>
            </a:r>
            <a:r>
              <a:rPr lang="en-US" altLang="zh-CN" dirty="0">
                <a:ea typeface="宋体" charset="-122"/>
                <a:sym typeface="Symbol" pitchFamily="18" charset="2"/>
              </a:rPr>
              <a:t>-1</a:t>
            </a:r>
          </a:p>
        </p:txBody>
      </p:sp>
      <mc:AlternateContent xmlns:mc="http://schemas.openxmlformats.org/markup-compatibility/2006" xmlns:a14="http://schemas.microsoft.com/office/drawing/2010/main">
        <mc:Choice Requires="a14">
          <p:sp>
            <p:nvSpPr>
              <p:cNvPr id="12" name="文本框 11"/>
              <p:cNvSpPr txBox="1"/>
              <p:nvPr/>
            </p:nvSpPr>
            <p:spPr>
              <a:xfrm>
                <a:off x="330520" y="3018840"/>
                <a:ext cx="8813480"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1</m:t>
                          </m:r>
                        </m:num>
                        <m:den>
                          <m:r>
                            <m:rPr>
                              <m:sty m:val="p"/>
                            </m:rPr>
                            <a:rPr lang="en-US" altLang="zh-CN" sz="2400" i="1">
                              <a:latin typeface="Cambria Math" panose="02040503050406030204" pitchFamily="18" charset="0"/>
                            </a:rPr>
                            <m:t>n</m:t>
                          </m:r>
                        </m:den>
                      </m:f>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𝒉</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en-US" altLang="zh-CN" sz="2400" b="1"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𝟐</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sup>
                      </m:sSup>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smtClean="0">
                          <a:latin typeface="Cambria Math" panose="02040503050406030204" pitchFamily="18" charset="0"/>
                        </a:rPr>
                        <m:t>)</m:t>
                      </m:r>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30520" y="3018840"/>
                <a:ext cx="8813480" cy="691471"/>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772592" y="3816120"/>
                <a:ext cx="8263904" cy="6914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1</m:t>
                          </m:r>
                        </m:num>
                        <m:den>
                          <m:r>
                            <m:rPr>
                              <m:sty m:val="p"/>
                            </m:rPr>
                            <a:rPr lang="en-US" altLang="zh-CN" sz="2400" i="1">
                              <a:latin typeface="Cambria Math" panose="02040503050406030204" pitchFamily="18" charset="0"/>
                            </a:rPr>
                            <m:t>n</m:t>
                          </m:r>
                        </m:den>
                      </m:f>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𝒉</m:t>
                              </m:r>
                              <m:r>
                                <a:rPr lang="en-US" altLang="zh-CN" sz="2400"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𝒉</m:t>
                              </m:r>
                            </m:sup>
                          </m:sSup>
                          <m:r>
                            <a:rPr lang="en-US" altLang="zh-CN" sz="2400" b="1"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𝟎</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𝟏</m:t>
                              </m:r>
                            </m:sup>
                          </m:sSup>
                          <m:r>
                            <a:rPr lang="en-US" altLang="zh-CN" sz="240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𝟐</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𝒉</m:t>
                              </m:r>
                              <m:r>
                                <a:rPr lang="en-US" altLang="zh-CN" sz="2400" i="1">
                                  <a:latin typeface="Cambria Math" panose="02040503050406030204" pitchFamily="18" charset="0"/>
                                </a:rPr>
                                <m:t>−</m:t>
                              </m:r>
                              <m:r>
                                <a:rPr lang="en-US" altLang="zh-CN" sz="2400" i="1">
                                  <a:latin typeface="Cambria Math" panose="02040503050406030204" pitchFamily="18" charset="0"/>
                                </a:rPr>
                                <m:t>𝟏</m:t>
                              </m:r>
                            </m:sup>
                          </m:sSup>
                          <m:r>
                            <a:rPr lang="en-US" altLang="zh-CN" sz="2400" b="1" i="1" smtClean="0">
                              <a:latin typeface="Cambria Math" panose="02040503050406030204" pitchFamily="18" charset="0"/>
                            </a:rPr>
                            <m:t>)</m:t>
                          </m:r>
                        </m:e>
                      </m:d>
                    </m:oMath>
                  </m:oMathPara>
                </a14:m>
                <a:endParaRPr lang="zh-CN" altLang="en-US" sz="2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72592" y="3816120"/>
                <a:ext cx="8263904" cy="691471"/>
              </a:xfrm>
              <a:prstGeom prst="rect">
                <a:avLst/>
              </a:prstGeom>
              <a:blipFill rotWithShape="0">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0148244"/>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Rectangle 5"/>
          <p:cNvSpPr>
            <a:spLocks noGrp="1" noChangeArrowheads="1"/>
          </p:cNvSpPr>
          <p:nvPr>
            <p:ph type="title"/>
          </p:nvPr>
        </p:nvSpPr>
        <p:spPr/>
        <p:txBody>
          <a:bodyPr/>
          <a:lstStyle/>
          <a:p>
            <a:pPr eaLnBrk="1" hangingPunct="1">
              <a:defRPr/>
            </a:pPr>
            <a:r>
              <a:rPr lang="en-US" altLang="zh-CN"/>
              <a:t> </a:t>
            </a:r>
            <a:r>
              <a:rPr lang="zh-CN" altLang="en-US"/>
              <a:t>折半查找的特点</a:t>
            </a:r>
          </a:p>
        </p:txBody>
      </p:sp>
      <p:sp>
        <p:nvSpPr>
          <p:cNvPr id="38916" name="Rectangle 6"/>
          <p:cNvSpPr>
            <a:spLocks noGrp="1" noChangeArrowheads="1"/>
          </p:cNvSpPr>
          <p:nvPr>
            <p:ph idx="1"/>
          </p:nvPr>
        </p:nvSpPr>
        <p:spPr/>
        <p:txBody>
          <a:bodyPr/>
          <a:lstStyle/>
          <a:p>
            <a:pPr marL="514350" indent="-514350" eaLnBrk="1" hangingPunct="1">
              <a:buFont typeface="Times New Roman" pitchFamily="18" charset="0"/>
              <a:buAutoNum type="arabicPeriod"/>
            </a:pPr>
            <a:r>
              <a:rPr lang="zh-CN" altLang="en-US" dirty="0"/>
              <a:t>要求元素按关键字有序</a:t>
            </a:r>
          </a:p>
          <a:p>
            <a:pPr marL="514350" indent="-514350" eaLnBrk="1" hangingPunct="1">
              <a:buFont typeface="Times New Roman" pitchFamily="18" charset="0"/>
              <a:buAutoNum type="arabicPeriod"/>
            </a:pPr>
            <a:r>
              <a:rPr lang="zh-CN" altLang="en-US" dirty="0"/>
              <a:t>存储结构：顺序</a:t>
            </a:r>
          </a:p>
          <a:p>
            <a:pPr marL="514350" indent="-514350" eaLnBrk="1" hangingPunct="1">
              <a:buFont typeface="Times New Roman" pitchFamily="18" charset="0"/>
              <a:buAutoNum type="arabicPeriod"/>
            </a:pPr>
            <a:r>
              <a:rPr lang="zh-CN" altLang="en-US" dirty="0"/>
              <a:t>平均查找</a:t>
            </a:r>
            <a:r>
              <a:rPr lang="zh-CN" altLang="en-US"/>
              <a:t>长度 </a:t>
            </a:r>
            <a:r>
              <a:rPr lang="en-US" altLang="zh-CN"/>
              <a:t>ASL</a:t>
            </a:r>
            <a:r>
              <a:rPr lang="en-US" altLang="zh-CN" baseline="-25000"/>
              <a:t>bs</a:t>
            </a:r>
            <a:r>
              <a:rPr lang="en-US" altLang="zh-CN" dirty="0"/>
              <a:t>= log</a:t>
            </a:r>
            <a:r>
              <a:rPr lang="en-US" altLang="zh-CN" baseline="-25000" dirty="0"/>
              <a:t>2</a:t>
            </a:r>
            <a:r>
              <a:rPr lang="en-US" altLang="zh-CN" dirty="0"/>
              <a:t>(n+1)-1 </a:t>
            </a:r>
            <a:r>
              <a:rPr lang="zh-CN" altLang="en-US" dirty="0"/>
              <a:t>（</a:t>
            </a:r>
            <a:r>
              <a:rPr lang="en-US" altLang="zh-CN" dirty="0"/>
              <a:t>n&gt;50)</a:t>
            </a:r>
          </a:p>
        </p:txBody>
      </p:sp>
      <p:sp>
        <p:nvSpPr>
          <p:cNvPr id="7" name="灯片编号占位符 5"/>
          <p:cNvSpPr>
            <a:spLocks noGrp="1"/>
          </p:cNvSpPr>
          <p:nvPr>
            <p:ph type="sldNum" sz="quarter" idx="11"/>
          </p:nvPr>
        </p:nvSpPr>
        <p:spPr/>
        <p:txBody>
          <a:bodyPr/>
          <a:lstStyle/>
          <a:p>
            <a:pPr>
              <a:defRPr/>
            </a:pPr>
            <a:fld id="{39809710-B2A1-424D-9E77-B99B591C9939}" type="slidenum">
              <a:rPr lang="en-US" altLang="zh-CN"/>
              <a:pPr>
                <a:defRPr/>
              </a:pPr>
              <a:t>29</a:t>
            </a:fld>
            <a:endParaRPr lang="en-US" altLang="zh-CN"/>
          </a:p>
        </p:txBody>
      </p:sp>
      <p:sp>
        <p:nvSpPr>
          <p:cNvPr id="38917" name="Rectangle 4"/>
          <p:cNvSpPr>
            <a:spLocks noChangeArrowheads="1"/>
          </p:cNvSpPr>
          <p:nvPr/>
        </p:nvSpPr>
        <p:spPr bwMode="auto">
          <a:xfrm>
            <a:off x="1219200" y="4724400"/>
            <a:ext cx="671036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p>
            <a:pPr algn="ctr" eaLnBrk="0" hangingPunct="0">
              <a:lnSpc>
                <a:spcPct val="110000"/>
              </a:lnSpc>
              <a:spcBef>
                <a:spcPct val="30000"/>
              </a:spcBef>
            </a:pPr>
            <a:r>
              <a:rPr lang="en-US" altLang="zh-CN" sz="3200">
                <a:ea typeface="宋体" charset="-122"/>
              </a:rPr>
              <a:t>L=(3, 12, 24, 37, 45, 53, 61, 78, 90, 98)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仿宋_GB2312" pitchFamily="49" charset="-122"/>
              </a:rPr>
              <a:t>查找</a:t>
            </a:r>
            <a:r>
              <a:rPr lang="en-US" altLang="zh-CN">
                <a:latin typeface="Times New Roman" panose="02020603050405020304" pitchFamily="18" charset="0"/>
                <a:ea typeface="仿宋_GB2312" pitchFamily="49" charset="-122"/>
              </a:rPr>
              <a:t>(Search</a:t>
            </a:r>
            <a:r>
              <a:rPr lang="en-US" altLang="zh-CN" dirty="0">
                <a:latin typeface="Times New Roman" panose="02020603050405020304" pitchFamily="18" charset="0"/>
                <a:ea typeface="仿宋_GB2312" pitchFamily="49" charset="-122"/>
              </a:rPr>
              <a:t>)</a:t>
            </a:r>
            <a:r>
              <a:rPr lang="zh-CN" altLang="en-US" dirty="0">
                <a:latin typeface="Times New Roman" panose="02020603050405020304" pitchFamily="18" charset="0"/>
                <a:ea typeface="仿宋_GB2312" pitchFamily="49" charset="-122"/>
              </a:rPr>
              <a:t>的概念</a:t>
            </a:r>
            <a:endParaRPr lang="zh-CN" altLang="en-US" dirty="0"/>
          </a:p>
        </p:txBody>
      </p:sp>
      <p:sp>
        <p:nvSpPr>
          <p:cNvPr id="3" name="内容占位符 2"/>
          <p:cNvSpPr>
            <a:spLocks noGrp="1"/>
          </p:cNvSpPr>
          <p:nvPr>
            <p:ph idx="1"/>
          </p:nvPr>
        </p:nvSpPr>
        <p:spPr/>
        <p:txBody>
          <a:bodyPr/>
          <a:lstStyle/>
          <a:p>
            <a:r>
              <a:rPr lang="zh-CN" altLang="en-US" u="sng" dirty="0">
                <a:solidFill>
                  <a:srgbClr val="FF0000"/>
                </a:solidFill>
              </a:rPr>
              <a:t>查找</a:t>
            </a:r>
            <a:r>
              <a:rPr lang="zh-CN" altLang="en-US" dirty="0">
                <a:solidFill>
                  <a:schemeClr val="tx1"/>
                </a:solidFill>
              </a:rPr>
              <a:t>就是在数据集合中寻找满足某种条件的数据元素。</a:t>
            </a:r>
            <a:endParaRPr lang="en-US" altLang="zh-CN" dirty="0">
              <a:solidFill>
                <a:schemeClr val="tx1"/>
              </a:solidFill>
            </a:endParaRPr>
          </a:p>
          <a:p>
            <a:pPr lvl="1"/>
            <a:r>
              <a:rPr lang="zh-CN" altLang="en-US" dirty="0"/>
              <a:t>条件关键字等于给定值</a:t>
            </a:r>
            <a:endParaRPr lang="zh-CN" altLang="en-US" dirty="0">
              <a:solidFill>
                <a:schemeClr val="tx1"/>
              </a:solidFill>
            </a:endParaRPr>
          </a:p>
          <a:p>
            <a:r>
              <a:rPr lang="zh-CN" altLang="en-US" dirty="0">
                <a:solidFill>
                  <a:schemeClr val="tx1"/>
                </a:solidFill>
              </a:rPr>
              <a:t>查找的结果通常有两种可能：</a:t>
            </a:r>
          </a:p>
          <a:p>
            <a:pPr lvl="1"/>
            <a:r>
              <a:rPr lang="zh-CN" altLang="en-US" dirty="0">
                <a:solidFill>
                  <a:schemeClr val="tx1"/>
                </a:solidFill>
              </a:rPr>
              <a:t> </a:t>
            </a:r>
            <a:r>
              <a:rPr lang="zh-CN" altLang="en-US" u="sng" dirty="0">
                <a:solidFill>
                  <a:srgbClr val="FF0000"/>
                </a:solidFill>
              </a:rPr>
              <a:t>查找成功</a:t>
            </a:r>
            <a:r>
              <a:rPr lang="zh-CN" altLang="en-US" dirty="0">
                <a:solidFill>
                  <a:schemeClr val="tx1"/>
                </a:solidFill>
              </a:rPr>
              <a:t>，</a:t>
            </a:r>
            <a:r>
              <a:rPr lang="zh-CN" altLang="en-US" dirty="0"/>
              <a:t>即找到满足条件的数据元素。这时，作为结果</a:t>
            </a:r>
            <a:r>
              <a:rPr lang="en-US" altLang="zh-CN" dirty="0"/>
              <a:t>, </a:t>
            </a:r>
            <a:r>
              <a:rPr lang="zh-CN" altLang="en-US" dirty="0"/>
              <a:t>可报告该元素在结构中的位置</a:t>
            </a:r>
            <a:r>
              <a:rPr lang="en-US" altLang="zh-CN" dirty="0"/>
              <a:t>, </a:t>
            </a:r>
            <a:r>
              <a:rPr lang="zh-CN" altLang="en-US" dirty="0"/>
              <a:t>还可给出该元素中的具体信息。</a:t>
            </a:r>
          </a:p>
          <a:p>
            <a:pPr lvl="1"/>
            <a:r>
              <a:rPr lang="zh-CN" altLang="en-US" dirty="0">
                <a:solidFill>
                  <a:schemeClr val="tx1"/>
                </a:solidFill>
              </a:rPr>
              <a:t> </a:t>
            </a:r>
            <a:r>
              <a:rPr lang="zh-CN" altLang="en-US" u="sng" dirty="0">
                <a:solidFill>
                  <a:srgbClr val="FF0000"/>
                </a:solidFill>
              </a:rPr>
              <a:t>查找不成功</a:t>
            </a:r>
            <a:r>
              <a:rPr lang="zh-CN" altLang="en-US" dirty="0"/>
              <a:t>，即查找失败。作为结果</a:t>
            </a:r>
            <a:r>
              <a:rPr lang="en-US" altLang="zh-CN" dirty="0"/>
              <a:t>,  </a:t>
            </a:r>
            <a:r>
              <a:rPr lang="zh-CN" altLang="en-US" dirty="0"/>
              <a:t>应报告一些信息，如失败标志、位置等。</a:t>
            </a:r>
          </a:p>
          <a:p>
            <a:pPr>
              <a:lnSpc>
                <a:spcPct val="110000"/>
              </a:lnSpc>
            </a:pPr>
            <a:r>
              <a:rPr lang="zh-CN" altLang="en-US" dirty="0">
                <a:solidFill>
                  <a:schemeClr val="tx1"/>
                </a:solidFill>
              </a:rPr>
              <a:t>通常称用于查找的数据集合为</a:t>
            </a:r>
            <a:r>
              <a:rPr lang="zh-CN" altLang="en-US" dirty="0">
                <a:solidFill>
                  <a:srgbClr val="FF0000"/>
                </a:solidFill>
              </a:rPr>
              <a:t>查找表</a:t>
            </a:r>
            <a:r>
              <a:rPr lang="zh-CN" altLang="en-US" dirty="0">
                <a:solidFill>
                  <a:srgbClr val="003366"/>
                </a:solidFill>
              </a:rPr>
              <a:t>，</a:t>
            </a:r>
            <a:r>
              <a:rPr lang="zh-CN" altLang="en-US" dirty="0">
                <a:solidFill>
                  <a:schemeClr val="tx1"/>
                </a:solidFill>
              </a:rPr>
              <a:t>它是由</a:t>
            </a:r>
            <a:r>
              <a:rPr lang="zh-CN" altLang="en-US" dirty="0">
                <a:solidFill>
                  <a:srgbClr val="FF0000"/>
                </a:solidFill>
              </a:rPr>
              <a:t>同一数据类型的元素（或记录）</a:t>
            </a:r>
            <a:r>
              <a:rPr lang="zh-CN" altLang="en-US" dirty="0">
                <a:solidFill>
                  <a:schemeClr val="tx1"/>
                </a:solidFill>
              </a:rPr>
              <a:t>组成。</a:t>
            </a: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3</a:t>
            </a:fld>
            <a:endParaRPr lang="en-US" altLang="zh-CN"/>
          </a:p>
        </p:txBody>
      </p:sp>
    </p:spTree>
    <p:extLst>
      <p:ext uri="{BB962C8B-B14F-4D97-AF65-F5344CB8AC3E}">
        <p14:creationId xmlns:p14="http://schemas.microsoft.com/office/powerpoint/2010/main" val="8590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其它顺序查找方法</a:t>
            </a:r>
          </a:p>
        </p:txBody>
      </p:sp>
      <p:sp>
        <p:nvSpPr>
          <p:cNvPr id="3" name="内容占位符 2"/>
          <p:cNvSpPr>
            <a:spLocks noGrp="1"/>
          </p:cNvSpPr>
          <p:nvPr>
            <p:ph idx="1"/>
          </p:nvPr>
        </p:nvSpPr>
        <p:spPr/>
        <p:txBody>
          <a:bodyPr/>
          <a:lstStyle/>
          <a:p>
            <a:pPr eaLnBrk="1" hangingPunct="1">
              <a:defRPr/>
            </a:pPr>
            <a:r>
              <a:rPr lang="zh-CN" altLang="en-US" dirty="0">
                <a:solidFill>
                  <a:srgbClr val="FF0000"/>
                </a:solidFill>
              </a:rPr>
              <a:t>斐波那契查找</a:t>
            </a:r>
            <a:endParaRPr lang="en-US" altLang="zh-CN" dirty="0">
              <a:latin typeface="+mn-ea"/>
            </a:endParaRPr>
          </a:p>
          <a:p>
            <a:pPr eaLnBrk="1" hangingPunct="1">
              <a:defRPr/>
            </a:pPr>
            <a:r>
              <a:rPr lang="zh-CN" altLang="en-US" dirty="0">
                <a:latin typeface="+mn-ea"/>
              </a:rPr>
              <a:t>斐波那契数列</a:t>
            </a:r>
            <a:endParaRPr lang="en-US" altLang="zh-CN" dirty="0">
              <a:ea typeface="宋体" charset="-122"/>
            </a:endParaRPr>
          </a:p>
          <a:p>
            <a:pPr lvl="1">
              <a:defRPr/>
            </a:pPr>
            <a:r>
              <a:rPr lang="pt-BR" altLang="zh-CN" dirty="0">
                <a:ea typeface="宋体" charset="-122"/>
              </a:rPr>
              <a:t>F(0)=0, F(1)=1, </a:t>
            </a:r>
          </a:p>
          <a:p>
            <a:pPr lvl="1" eaLnBrk="1" hangingPunct="1">
              <a:defRPr/>
            </a:pPr>
            <a:r>
              <a:rPr lang="pt-BR" altLang="zh-CN" dirty="0">
                <a:ea typeface="宋体" charset="-122"/>
              </a:rPr>
              <a:t>F(</a:t>
            </a:r>
            <a:r>
              <a:rPr lang="en-US" altLang="zh-CN" dirty="0">
                <a:ea typeface="宋体" charset="-122"/>
              </a:rPr>
              <a:t>k</a:t>
            </a:r>
            <a:r>
              <a:rPr lang="pt-BR" altLang="zh-CN" dirty="0">
                <a:ea typeface="宋体" charset="-122"/>
              </a:rPr>
              <a:t>)=F(k-1)+F(k-2) (k</a:t>
            </a:r>
            <a:r>
              <a:rPr lang="pt-BR" altLang="zh-CN" dirty="0">
                <a:latin typeface="宋体" charset="-122"/>
                <a:ea typeface="宋体" charset="-122"/>
              </a:rPr>
              <a:t>≥</a:t>
            </a:r>
            <a:r>
              <a:rPr lang="pt-BR" altLang="zh-CN" dirty="0">
                <a:ea typeface="宋体" charset="-122"/>
              </a:rPr>
              <a:t>2)</a:t>
            </a:r>
            <a:r>
              <a:rPr lang="en-US" altLang="zh-CN" dirty="0">
                <a:ea typeface="宋体" charset="-122"/>
              </a:rPr>
              <a:t> </a:t>
            </a:r>
          </a:p>
          <a:p>
            <a:pPr>
              <a:buClr>
                <a:srgbClr val="800080"/>
              </a:buClr>
            </a:pPr>
            <a:r>
              <a:rPr lang="zh-CN" altLang="en-US" dirty="0">
                <a:latin typeface="Times New Roman" panose="02020603050405020304" pitchFamily="18" charset="0"/>
              </a:rPr>
              <a:t>确定查找区间的原则是：若表长 </a:t>
            </a:r>
            <a:r>
              <a:rPr lang="en-US" altLang="zh-CN" dirty="0">
                <a:latin typeface="Times New Roman" panose="02020603050405020304" pitchFamily="18" charset="0"/>
              </a:rPr>
              <a:t>n = F(k)</a:t>
            </a:r>
            <a:r>
              <a:rPr lang="en-US" altLang="zh-CN" dirty="0">
                <a:latin typeface="Courier New" panose="02070309020205020404" pitchFamily="49" charset="0"/>
              </a:rPr>
              <a:t>-</a:t>
            </a:r>
            <a:r>
              <a:rPr lang="en-US" altLang="zh-CN" dirty="0">
                <a:latin typeface="Times New Roman" panose="02020603050405020304" pitchFamily="18" charset="0"/>
              </a:rPr>
              <a:t>1</a:t>
            </a:r>
            <a:r>
              <a:rPr lang="zh-CN" altLang="en-US" dirty="0">
                <a:latin typeface="Times New Roman" panose="02020603050405020304" pitchFamily="18" charset="0"/>
              </a:rPr>
              <a:t>，则</a:t>
            </a:r>
            <a:endParaRPr lang="en-US" altLang="zh-CN" dirty="0">
              <a:latin typeface="Times New Roman" panose="02020603050405020304" pitchFamily="18" charset="0"/>
            </a:endParaRPr>
          </a:p>
          <a:p>
            <a:pPr lvl="1">
              <a:buClr>
                <a:srgbClr val="800080"/>
              </a:buClr>
            </a:pPr>
            <a:r>
              <a:rPr lang="zh-CN" altLang="en-US" dirty="0">
                <a:solidFill>
                  <a:srgbClr val="000000"/>
                </a:solidFill>
                <a:latin typeface="Times New Roman" panose="02020603050405020304" pitchFamily="18" charset="0"/>
              </a:rPr>
              <a:t>中间点为 </a:t>
            </a:r>
            <a:r>
              <a:rPr lang="en-US" altLang="zh-CN" dirty="0">
                <a:solidFill>
                  <a:srgbClr val="000000"/>
                </a:solidFill>
                <a:latin typeface="Times New Roman" panose="02020603050405020304" pitchFamily="18" charset="0"/>
              </a:rPr>
              <a:t>F(k</a:t>
            </a:r>
            <a:r>
              <a:rPr lang="en-US" altLang="zh-CN" dirty="0">
                <a:solidFill>
                  <a:srgbClr val="000000"/>
                </a:solidFill>
                <a:latin typeface="Courier New" panose="02070309020205020404" pitchFamily="49" charset="0"/>
              </a:rPr>
              <a:t>-</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lvl="1">
              <a:buClr>
                <a:srgbClr val="800080"/>
              </a:buClr>
            </a:pPr>
            <a:r>
              <a:rPr lang="zh-CN" altLang="en-US" dirty="0">
                <a:solidFill>
                  <a:srgbClr val="000000"/>
                </a:solidFill>
                <a:latin typeface="Times New Roman" panose="02020603050405020304" pitchFamily="18" charset="0"/>
              </a:rPr>
              <a:t>左侧子表的长度为</a:t>
            </a:r>
            <a:r>
              <a:rPr lang="en-US" altLang="zh-CN" dirty="0">
                <a:solidFill>
                  <a:srgbClr val="000000"/>
                </a:solidFill>
                <a:latin typeface="Times New Roman" panose="02020603050405020304" pitchFamily="18" charset="0"/>
              </a:rPr>
              <a:t>F(k</a:t>
            </a:r>
            <a:r>
              <a:rPr lang="en-US" altLang="zh-CN" dirty="0">
                <a:solidFill>
                  <a:srgbClr val="000000"/>
                </a:solidFill>
                <a:latin typeface="Courier New" panose="02070309020205020404" pitchFamily="49" charset="0"/>
              </a:rPr>
              <a:t>-</a:t>
            </a:r>
            <a:r>
              <a:rPr lang="en-US" altLang="zh-CN" dirty="0">
                <a:solidFill>
                  <a:srgbClr val="000000"/>
                </a:solidFill>
                <a:latin typeface="Times New Roman" panose="02020603050405020304" pitchFamily="18" charset="0"/>
              </a:rPr>
              <a:t>1)</a:t>
            </a:r>
            <a:r>
              <a:rPr lang="en-US" altLang="zh-CN" dirty="0">
                <a:solidFill>
                  <a:srgbClr val="000000"/>
                </a:solidFill>
                <a:latin typeface="Courier New" panose="02070309020205020404" pitchFamily="49" charset="0"/>
              </a:rPr>
              <a:t>-</a:t>
            </a:r>
            <a:r>
              <a:rPr lang="en-US" altLang="zh-CN" dirty="0">
                <a:solidFill>
                  <a:srgbClr val="000000"/>
                </a:solidFill>
                <a:latin typeface="Times New Roman" panose="02020603050405020304" pitchFamily="18" charset="0"/>
              </a:rPr>
              <a:t>1</a:t>
            </a:r>
          </a:p>
          <a:p>
            <a:pPr lvl="1">
              <a:buClr>
                <a:srgbClr val="800080"/>
              </a:buClr>
            </a:pPr>
            <a:r>
              <a:rPr lang="zh-CN" altLang="en-US" dirty="0">
                <a:solidFill>
                  <a:srgbClr val="000000"/>
                </a:solidFill>
                <a:latin typeface="Times New Roman" panose="02020603050405020304" pitchFamily="18" charset="0"/>
              </a:rPr>
              <a:t>右侧子表的长度为</a:t>
            </a:r>
            <a:r>
              <a:rPr lang="en-US" altLang="zh-CN" dirty="0">
                <a:solidFill>
                  <a:srgbClr val="000000"/>
                </a:solidFill>
                <a:latin typeface="Times New Roman" panose="02020603050405020304" pitchFamily="18" charset="0"/>
              </a:rPr>
              <a:t>F(k</a:t>
            </a:r>
            <a:r>
              <a:rPr lang="en-US" altLang="zh-CN" dirty="0">
                <a:solidFill>
                  <a:srgbClr val="000000"/>
                </a:solidFill>
                <a:latin typeface="Courier New" panose="02070309020205020404" pitchFamily="49" charset="0"/>
              </a:rPr>
              <a:t>-</a:t>
            </a:r>
            <a:r>
              <a:rPr lang="en-US" altLang="zh-CN" dirty="0">
                <a:solidFill>
                  <a:srgbClr val="000000"/>
                </a:solidFill>
                <a:latin typeface="Times New Roman" panose="02020603050405020304" pitchFamily="18" charset="0"/>
              </a:rPr>
              <a:t>2) </a:t>
            </a:r>
            <a:r>
              <a:rPr lang="en-US" altLang="zh-CN" dirty="0">
                <a:solidFill>
                  <a:srgbClr val="000000"/>
                </a:solidFill>
                <a:latin typeface="Courier New" panose="02070309020205020404" pitchFamily="49" charset="0"/>
              </a:rPr>
              <a:t>-</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  </a:t>
            </a:r>
          </a:p>
        </p:txBody>
      </p:sp>
      <p:sp>
        <p:nvSpPr>
          <p:cNvPr id="4" name="灯片编号占位符 3"/>
          <p:cNvSpPr>
            <a:spLocks noGrp="1"/>
          </p:cNvSpPr>
          <p:nvPr>
            <p:ph type="sldNum" sz="quarter" idx="11"/>
          </p:nvPr>
        </p:nvSpPr>
        <p:spPr/>
        <p:txBody>
          <a:bodyPr/>
          <a:lstStyle/>
          <a:p>
            <a:pPr>
              <a:defRPr/>
            </a:pPr>
            <a:fld id="{52406669-1FCA-43EC-804B-D0E69C7B877D}" type="slidenum">
              <a:rPr lang="en-US" altLang="zh-CN"/>
              <a:pPr>
                <a:defRPr/>
              </a:pPr>
              <a:t>30</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1049457728"/>
              </p:ext>
            </p:extLst>
          </p:nvPr>
        </p:nvGraphicFramePr>
        <p:xfrm>
          <a:off x="827584" y="5474522"/>
          <a:ext cx="6768750" cy="914400"/>
        </p:xfrm>
        <a:graphic>
          <a:graphicData uri="http://schemas.openxmlformats.org/drawingml/2006/table">
            <a:tbl>
              <a:tblPr firstRow="1" bandRow="1">
                <a:tableStyleId>{5940675A-B579-460E-94D1-54222C63F5DA}</a:tableStyleId>
              </a:tblPr>
              <a:tblGrid>
                <a:gridCol w="676875">
                  <a:extLst>
                    <a:ext uri="{9D8B030D-6E8A-4147-A177-3AD203B41FA5}">
                      <a16:colId xmlns:a16="http://schemas.microsoft.com/office/drawing/2014/main" val="20000"/>
                    </a:ext>
                  </a:extLst>
                </a:gridCol>
                <a:gridCol w="676875">
                  <a:extLst>
                    <a:ext uri="{9D8B030D-6E8A-4147-A177-3AD203B41FA5}">
                      <a16:colId xmlns:a16="http://schemas.microsoft.com/office/drawing/2014/main" val="20001"/>
                    </a:ext>
                  </a:extLst>
                </a:gridCol>
                <a:gridCol w="676875">
                  <a:extLst>
                    <a:ext uri="{9D8B030D-6E8A-4147-A177-3AD203B41FA5}">
                      <a16:colId xmlns:a16="http://schemas.microsoft.com/office/drawing/2014/main" val="20002"/>
                    </a:ext>
                  </a:extLst>
                </a:gridCol>
                <a:gridCol w="676875">
                  <a:extLst>
                    <a:ext uri="{9D8B030D-6E8A-4147-A177-3AD203B41FA5}">
                      <a16:colId xmlns:a16="http://schemas.microsoft.com/office/drawing/2014/main" val="20003"/>
                    </a:ext>
                  </a:extLst>
                </a:gridCol>
                <a:gridCol w="676875">
                  <a:extLst>
                    <a:ext uri="{9D8B030D-6E8A-4147-A177-3AD203B41FA5}">
                      <a16:colId xmlns:a16="http://schemas.microsoft.com/office/drawing/2014/main" val="20004"/>
                    </a:ext>
                  </a:extLst>
                </a:gridCol>
                <a:gridCol w="676875">
                  <a:extLst>
                    <a:ext uri="{9D8B030D-6E8A-4147-A177-3AD203B41FA5}">
                      <a16:colId xmlns:a16="http://schemas.microsoft.com/office/drawing/2014/main" val="20005"/>
                    </a:ext>
                  </a:extLst>
                </a:gridCol>
                <a:gridCol w="676875">
                  <a:extLst>
                    <a:ext uri="{9D8B030D-6E8A-4147-A177-3AD203B41FA5}">
                      <a16:colId xmlns:a16="http://schemas.microsoft.com/office/drawing/2014/main" val="20006"/>
                    </a:ext>
                  </a:extLst>
                </a:gridCol>
                <a:gridCol w="676875">
                  <a:extLst>
                    <a:ext uri="{9D8B030D-6E8A-4147-A177-3AD203B41FA5}">
                      <a16:colId xmlns:a16="http://schemas.microsoft.com/office/drawing/2014/main" val="20007"/>
                    </a:ext>
                  </a:extLst>
                </a:gridCol>
                <a:gridCol w="676875">
                  <a:extLst>
                    <a:ext uri="{9D8B030D-6E8A-4147-A177-3AD203B41FA5}">
                      <a16:colId xmlns:a16="http://schemas.microsoft.com/office/drawing/2014/main" val="20008"/>
                    </a:ext>
                  </a:extLst>
                </a:gridCol>
                <a:gridCol w="676875">
                  <a:extLst>
                    <a:ext uri="{9D8B030D-6E8A-4147-A177-3AD203B41FA5}">
                      <a16:colId xmlns:a16="http://schemas.microsoft.com/office/drawing/2014/main" val="20009"/>
                    </a:ext>
                  </a:extLst>
                </a:gridCol>
              </a:tblGrid>
              <a:tr h="370840">
                <a:tc>
                  <a:txBody>
                    <a:bodyPr/>
                    <a:lstStyle/>
                    <a:p>
                      <a:pPr algn="ctr"/>
                      <a:r>
                        <a:rPr lang="en-US" altLang="zh-CN" sz="2400" b="1" dirty="0">
                          <a:solidFill>
                            <a:srgbClr val="000000"/>
                          </a:solidFill>
                        </a:rPr>
                        <a:t>F(0)</a:t>
                      </a:r>
                      <a:endParaRPr lang="zh-CN" altLang="en-US" sz="2400" b="1" dirty="0">
                        <a:solidFill>
                          <a:srgbClr val="000000"/>
                        </a:solidFill>
                      </a:endParaRPr>
                    </a:p>
                  </a:txBody>
                  <a:tcPr/>
                </a:tc>
                <a:tc>
                  <a:txBody>
                    <a:bodyPr/>
                    <a:lstStyle/>
                    <a:p>
                      <a:pPr algn="ctr"/>
                      <a:r>
                        <a:rPr lang="en-US" altLang="zh-CN" sz="2400" b="1" dirty="0">
                          <a:solidFill>
                            <a:srgbClr val="000000"/>
                          </a:solidFill>
                        </a:rPr>
                        <a:t>F(1)</a:t>
                      </a:r>
                      <a:endParaRPr lang="zh-CN" altLang="en-US" sz="2400" b="1" dirty="0">
                        <a:solidFill>
                          <a:srgbClr val="000000"/>
                        </a:solidFill>
                      </a:endParaRPr>
                    </a:p>
                  </a:txBody>
                  <a:tcPr/>
                </a:tc>
                <a:tc>
                  <a:txBody>
                    <a:bodyPr/>
                    <a:lstStyle/>
                    <a:p>
                      <a:pPr algn="ctr"/>
                      <a:r>
                        <a:rPr lang="en-US" altLang="zh-CN" sz="2400" b="1" dirty="0">
                          <a:solidFill>
                            <a:srgbClr val="000000"/>
                          </a:solidFill>
                        </a:rPr>
                        <a:t>F(2)</a:t>
                      </a:r>
                      <a:endParaRPr lang="zh-CN" altLang="en-US" sz="2400" b="1" dirty="0">
                        <a:solidFill>
                          <a:srgbClr val="000000"/>
                        </a:solidFill>
                      </a:endParaRPr>
                    </a:p>
                  </a:txBody>
                  <a:tcPr/>
                </a:tc>
                <a:tc>
                  <a:txBody>
                    <a:bodyPr/>
                    <a:lstStyle/>
                    <a:p>
                      <a:pPr algn="ctr"/>
                      <a:r>
                        <a:rPr lang="en-US" altLang="zh-CN" sz="2400" b="1" dirty="0">
                          <a:solidFill>
                            <a:srgbClr val="000000"/>
                          </a:solidFill>
                        </a:rPr>
                        <a:t>F(3)</a:t>
                      </a:r>
                      <a:endParaRPr lang="zh-CN" altLang="en-US" sz="2400" b="1" dirty="0">
                        <a:solidFill>
                          <a:srgbClr val="000000"/>
                        </a:solidFill>
                      </a:endParaRPr>
                    </a:p>
                  </a:txBody>
                  <a:tcPr/>
                </a:tc>
                <a:tc>
                  <a:txBody>
                    <a:bodyPr/>
                    <a:lstStyle/>
                    <a:p>
                      <a:pPr algn="ctr"/>
                      <a:r>
                        <a:rPr lang="en-US" altLang="zh-CN" sz="2400" b="1" dirty="0">
                          <a:solidFill>
                            <a:srgbClr val="000000"/>
                          </a:solidFill>
                        </a:rPr>
                        <a:t>F(4)</a:t>
                      </a:r>
                      <a:endParaRPr lang="zh-CN" altLang="en-US" sz="2400" b="1" dirty="0">
                        <a:solidFill>
                          <a:srgbClr val="000000"/>
                        </a:solidFill>
                      </a:endParaRPr>
                    </a:p>
                  </a:txBody>
                  <a:tcPr/>
                </a:tc>
                <a:tc>
                  <a:txBody>
                    <a:bodyPr/>
                    <a:lstStyle/>
                    <a:p>
                      <a:pPr algn="ctr"/>
                      <a:r>
                        <a:rPr lang="en-US" altLang="zh-CN" sz="2400" b="1" dirty="0">
                          <a:solidFill>
                            <a:srgbClr val="000000"/>
                          </a:solidFill>
                        </a:rPr>
                        <a:t>F(5)</a:t>
                      </a:r>
                      <a:endParaRPr lang="zh-CN" altLang="en-US" sz="2400" b="1" dirty="0">
                        <a:solidFill>
                          <a:srgbClr val="000000"/>
                        </a:solidFill>
                      </a:endParaRPr>
                    </a:p>
                  </a:txBody>
                  <a:tcPr/>
                </a:tc>
                <a:tc>
                  <a:txBody>
                    <a:bodyPr/>
                    <a:lstStyle/>
                    <a:p>
                      <a:pPr algn="ctr"/>
                      <a:r>
                        <a:rPr lang="en-US" altLang="zh-CN" sz="2400" b="1" dirty="0">
                          <a:solidFill>
                            <a:srgbClr val="000000"/>
                          </a:solidFill>
                        </a:rPr>
                        <a:t>F(6)</a:t>
                      </a:r>
                      <a:endParaRPr lang="zh-CN" altLang="en-US" sz="2400" b="1" dirty="0">
                        <a:solidFill>
                          <a:srgbClr val="000000"/>
                        </a:solidFill>
                      </a:endParaRPr>
                    </a:p>
                  </a:txBody>
                  <a:tcPr/>
                </a:tc>
                <a:tc>
                  <a:txBody>
                    <a:bodyPr/>
                    <a:lstStyle/>
                    <a:p>
                      <a:pPr algn="ctr"/>
                      <a:r>
                        <a:rPr lang="en-US" altLang="zh-CN" sz="2400" b="1" dirty="0">
                          <a:solidFill>
                            <a:srgbClr val="000000"/>
                          </a:solidFill>
                        </a:rPr>
                        <a:t>F(7)</a:t>
                      </a:r>
                      <a:endParaRPr lang="zh-CN" altLang="en-US" sz="2400" b="1" dirty="0">
                        <a:solidFill>
                          <a:srgbClr val="000000"/>
                        </a:solidFill>
                      </a:endParaRPr>
                    </a:p>
                  </a:txBody>
                  <a:tcPr/>
                </a:tc>
                <a:tc>
                  <a:txBody>
                    <a:bodyPr/>
                    <a:lstStyle/>
                    <a:p>
                      <a:pPr algn="ctr"/>
                      <a:r>
                        <a:rPr lang="en-US" altLang="zh-CN" sz="2400" b="1" dirty="0">
                          <a:solidFill>
                            <a:srgbClr val="000000"/>
                          </a:solidFill>
                        </a:rPr>
                        <a:t>F(8)</a:t>
                      </a:r>
                      <a:endParaRPr lang="zh-CN" altLang="en-US" sz="2400" b="1" dirty="0">
                        <a:solidFill>
                          <a:srgbClr val="000000"/>
                        </a:solidFill>
                      </a:endParaRPr>
                    </a:p>
                  </a:txBody>
                  <a:tcPr/>
                </a:tc>
                <a:tc>
                  <a:txBody>
                    <a:bodyPr/>
                    <a:lstStyle/>
                    <a:p>
                      <a:pPr algn="ctr"/>
                      <a:r>
                        <a:rPr lang="en-US" altLang="zh-CN" sz="2400" b="1" dirty="0">
                          <a:solidFill>
                            <a:srgbClr val="000000"/>
                          </a:solidFill>
                        </a:rPr>
                        <a:t>…</a:t>
                      </a:r>
                      <a:endParaRPr lang="zh-CN" altLang="en-US" sz="2400" b="1" dirty="0">
                        <a:solidFill>
                          <a:srgbClr val="000000"/>
                        </a:solidFill>
                      </a:endParaRPr>
                    </a:p>
                  </a:txBody>
                  <a:tcPr/>
                </a:tc>
                <a:extLst>
                  <a:ext uri="{0D108BD9-81ED-4DB2-BD59-A6C34878D82A}">
                    <a16:rowId xmlns:a16="http://schemas.microsoft.com/office/drawing/2014/main" val="10000"/>
                  </a:ext>
                </a:extLst>
              </a:tr>
              <a:tr h="370840">
                <a:tc>
                  <a:txBody>
                    <a:bodyPr/>
                    <a:lstStyle/>
                    <a:p>
                      <a:pPr algn="ctr"/>
                      <a:r>
                        <a:rPr lang="en-US" altLang="zh-CN" sz="2400" b="1" dirty="0">
                          <a:solidFill>
                            <a:srgbClr val="000000"/>
                          </a:solidFill>
                        </a:rPr>
                        <a:t>0</a:t>
                      </a:r>
                      <a:endParaRPr lang="zh-CN" altLang="en-US" sz="2400" b="1" dirty="0">
                        <a:solidFill>
                          <a:srgbClr val="000000"/>
                        </a:solidFill>
                      </a:endParaRPr>
                    </a:p>
                  </a:txBody>
                  <a:tcPr/>
                </a:tc>
                <a:tc>
                  <a:txBody>
                    <a:bodyPr/>
                    <a:lstStyle/>
                    <a:p>
                      <a:pPr algn="ctr"/>
                      <a:r>
                        <a:rPr lang="en-US" altLang="zh-CN" sz="2400" b="1" dirty="0">
                          <a:solidFill>
                            <a:srgbClr val="000000"/>
                          </a:solidFill>
                        </a:rPr>
                        <a:t>1</a:t>
                      </a:r>
                      <a:endParaRPr lang="zh-CN" altLang="en-US" sz="2400" b="1" dirty="0">
                        <a:solidFill>
                          <a:srgbClr val="000000"/>
                        </a:solidFill>
                      </a:endParaRPr>
                    </a:p>
                  </a:txBody>
                  <a:tcPr/>
                </a:tc>
                <a:tc>
                  <a:txBody>
                    <a:bodyPr/>
                    <a:lstStyle/>
                    <a:p>
                      <a:pPr algn="ctr"/>
                      <a:r>
                        <a:rPr lang="en-US" altLang="zh-CN" sz="2400" b="1" dirty="0">
                          <a:solidFill>
                            <a:srgbClr val="000000"/>
                          </a:solidFill>
                        </a:rPr>
                        <a:t>1</a:t>
                      </a:r>
                      <a:endParaRPr lang="zh-CN" altLang="en-US" sz="2400" b="1" dirty="0">
                        <a:solidFill>
                          <a:srgbClr val="000000"/>
                        </a:solidFill>
                      </a:endParaRPr>
                    </a:p>
                  </a:txBody>
                  <a:tcPr/>
                </a:tc>
                <a:tc>
                  <a:txBody>
                    <a:bodyPr/>
                    <a:lstStyle/>
                    <a:p>
                      <a:pPr algn="ctr"/>
                      <a:r>
                        <a:rPr lang="en-US" altLang="zh-CN" sz="2400" b="1" dirty="0">
                          <a:solidFill>
                            <a:srgbClr val="000000"/>
                          </a:solidFill>
                        </a:rPr>
                        <a:t>2</a:t>
                      </a:r>
                      <a:endParaRPr lang="zh-CN" altLang="en-US" sz="2400" b="1" dirty="0">
                        <a:solidFill>
                          <a:srgbClr val="000000"/>
                        </a:solidFill>
                      </a:endParaRPr>
                    </a:p>
                  </a:txBody>
                  <a:tcPr/>
                </a:tc>
                <a:tc>
                  <a:txBody>
                    <a:bodyPr/>
                    <a:lstStyle/>
                    <a:p>
                      <a:pPr algn="ctr"/>
                      <a:r>
                        <a:rPr lang="en-US" altLang="zh-CN" sz="2400" b="1" dirty="0">
                          <a:solidFill>
                            <a:srgbClr val="000000"/>
                          </a:solidFill>
                        </a:rPr>
                        <a:t>3</a:t>
                      </a:r>
                      <a:endParaRPr lang="zh-CN" altLang="en-US" sz="2400" b="1" dirty="0">
                        <a:solidFill>
                          <a:srgbClr val="000000"/>
                        </a:solidFill>
                      </a:endParaRPr>
                    </a:p>
                  </a:txBody>
                  <a:tcPr/>
                </a:tc>
                <a:tc>
                  <a:txBody>
                    <a:bodyPr/>
                    <a:lstStyle/>
                    <a:p>
                      <a:pPr algn="ctr"/>
                      <a:r>
                        <a:rPr lang="en-US" altLang="zh-CN" sz="2400" b="1" dirty="0">
                          <a:solidFill>
                            <a:srgbClr val="000000"/>
                          </a:solidFill>
                        </a:rPr>
                        <a:t>5</a:t>
                      </a:r>
                      <a:endParaRPr lang="zh-CN" altLang="en-US" sz="2400" b="1" dirty="0">
                        <a:solidFill>
                          <a:srgbClr val="000000"/>
                        </a:solidFill>
                      </a:endParaRPr>
                    </a:p>
                  </a:txBody>
                  <a:tcPr/>
                </a:tc>
                <a:tc>
                  <a:txBody>
                    <a:bodyPr/>
                    <a:lstStyle/>
                    <a:p>
                      <a:pPr algn="ctr"/>
                      <a:r>
                        <a:rPr lang="en-US" altLang="zh-CN" sz="2400" b="1" dirty="0">
                          <a:solidFill>
                            <a:srgbClr val="000000"/>
                          </a:solidFill>
                        </a:rPr>
                        <a:t>8</a:t>
                      </a:r>
                      <a:endParaRPr lang="zh-CN" altLang="en-US" sz="2400" b="1" dirty="0">
                        <a:solidFill>
                          <a:srgbClr val="000000"/>
                        </a:solidFill>
                      </a:endParaRPr>
                    </a:p>
                  </a:txBody>
                  <a:tcPr/>
                </a:tc>
                <a:tc>
                  <a:txBody>
                    <a:bodyPr/>
                    <a:lstStyle/>
                    <a:p>
                      <a:pPr algn="ctr"/>
                      <a:r>
                        <a:rPr lang="en-US" altLang="zh-CN" sz="2400" b="1" dirty="0">
                          <a:solidFill>
                            <a:srgbClr val="000000"/>
                          </a:solidFill>
                        </a:rPr>
                        <a:t>13</a:t>
                      </a:r>
                      <a:endParaRPr lang="zh-CN" altLang="en-US" sz="2400" b="1" dirty="0">
                        <a:solidFill>
                          <a:srgbClr val="000000"/>
                        </a:solidFill>
                      </a:endParaRPr>
                    </a:p>
                  </a:txBody>
                  <a:tcPr/>
                </a:tc>
                <a:tc>
                  <a:txBody>
                    <a:bodyPr/>
                    <a:lstStyle/>
                    <a:p>
                      <a:pPr algn="ctr"/>
                      <a:r>
                        <a:rPr lang="en-US" altLang="zh-CN" sz="2400" b="1" dirty="0">
                          <a:solidFill>
                            <a:srgbClr val="000000"/>
                          </a:solidFill>
                        </a:rPr>
                        <a:t>21</a:t>
                      </a:r>
                      <a:endParaRPr lang="zh-CN" altLang="en-US" sz="2400" b="1" dirty="0">
                        <a:solidFill>
                          <a:srgbClr val="000000"/>
                        </a:solidFill>
                      </a:endParaRPr>
                    </a:p>
                  </a:txBody>
                  <a:tcPr/>
                </a:tc>
                <a:tc>
                  <a:txBody>
                    <a:bodyPr/>
                    <a:lstStyle/>
                    <a:p>
                      <a:pPr algn="ctr"/>
                      <a:r>
                        <a:rPr lang="en-US" altLang="zh-CN" sz="2400" b="1" dirty="0">
                          <a:solidFill>
                            <a:srgbClr val="000000"/>
                          </a:solidFill>
                        </a:rPr>
                        <a:t>…</a:t>
                      </a:r>
                      <a:endParaRPr lang="zh-CN" altLang="en-US" sz="2400" b="1" dirty="0">
                        <a:solidFill>
                          <a:srgbClr val="000000"/>
                        </a:solidFill>
                      </a:endParaRPr>
                    </a:p>
                  </a:txBody>
                  <a:tcPr/>
                </a:tc>
                <a:extLst>
                  <a:ext uri="{0D108BD9-81ED-4DB2-BD59-A6C34878D82A}">
                    <a16:rowId xmlns:a16="http://schemas.microsoft.com/office/drawing/2014/main" val="10001"/>
                  </a:ext>
                </a:extLst>
              </a:tr>
            </a:tbl>
          </a:graphicData>
        </a:graphic>
      </p:graphicFrame>
      <p:graphicFrame>
        <p:nvGraphicFramePr>
          <p:cNvPr id="7" name="Group 3"/>
          <p:cNvGraphicFramePr>
            <a:graphicFrameLocks/>
          </p:cNvGraphicFramePr>
          <p:nvPr>
            <p:extLst>
              <p:ext uri="{D42A27DB-BD31-4B8C-83A1-F6EECF244321}">
                <p14:modId xmlns:p14="http://schemas.microsoft.com/office/powerpoint/2010/main" val="939276229"/>
              </p:ext>
            </p:extLst>
          </p:nvPr>
        </p:nvGraphicFramePr>
        <p:xfrm>
          <a:off x="3707904" y="1268760"/>
          <a:ext cx="5327650" cy="998537"/>
        </p:xfrm>
        <a:graphic>
          <a:graphicData uri="http://schemas.openxmlformats.org/drawingml/2006/table">
            <a:tbl>
              <a:tblPr/>
              <a:tblGrid>
                <a:gridCol w="7620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0412">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11174">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仿宋_GB2312" pitchFamily="49" charset="-122"/>
                        </a:rPr>
                        <a:t>1</a:t>
                      </a:r>
                    </a:p>
                  </a:txBody>
                  <a:tcPr horzOverflow="overflow">
                    <a:lnL cap="flat">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2</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3</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4</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5</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6</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7</a:t>
                      </a:r>
                    </a:p>
                  </a:txBody>
                  <a:tcPr horzOverflow="overflow">
                    <a:lnL>
                      <a:noFill/>
                    </a:lnL>
                    <a:lnR cap="flat">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仿宋_GB2312" pitchFamily="49" charset="-122"/>
                        </a:rPr>
                        <a:t>15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20</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25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30</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35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40</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45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斐波那契查找</a:t>
            </a:r>
          </a:p>
        </p:txBody>
      </p:sp>
      <p:sp>
        <p:nvSpPr>
          <p:cNvPr id="3" name="内容占位符 2"/>
          <p:cNvSpPr>
            <a:spLocks noGrp="1"/>
          </p:cNvSpPr>
          <p:nvPr>
            <p:ph idx="1"/>
          </p:nvPr>
        </p:nvSpPr>
        <p:spPr/>
        <p:txBody>
          <a:bodyPr/>
          <a:lstStyle/>
          <a:p>
            <a:r>
              <a:rPr lang="en-US" altLang="zh-CN" dirty="0">
                <a:solidFill>
                  <a:schemeClr val="tx1"/>
                </a:solidFill>
                <a:latin typeface="Times New Roman" panose="02020603050405020304" pitchFamily="18" charset="0"/>
              </a:rPr>
              <a:t>n = 7 = F(6)</a:t>
            </a:r>
            <a:r>
              <a:rPr lang="en-US" altLang="zh-CN" dirty="0">
                <a:solidFill>
                  <a:schemeClr val="tx1"/>
                </a:solidFill>
                <a:latin typeface="Courier New" panose="02070309020205020404" pitchFamily="49" charset="0"/>
              </a:rPr>
              <a:t>-</a:t>
            </a:r>
            <a:r>
              <a:rPr lang="en-US" altLang="zh-CN" dirty="0">
                <a:solidFill>
                  <a:schemeClr val="tx1"/>
                </a:solidFill>
                <a:latin typeface="Times New Roman" panose="02020603050405020304" pitchFamily="18" charset="0"/>
              </a:rPr>
              <a:t>1 </a:t>
            </a:r>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31</a:t>
            </a:fld>
            <a:endParaRPr lang="en-US" altLang="zh-CN"/>
          </a:p>
        </p:txBody>
      </p:sp>
      <p:graphicFrame>
        <p:nvGraphicFramePr>
          <p:cNvPr id="5" name="Group 3"/>
          <p:cNvGraphicFramePr>
            <a:graphicFrameLocks/>
          </p:cNvGraphicFramePr>
          <p:nvPr>
            <p:extLst>
              <p:ext uri="{D42A27DB-BD31-4B8C-83A1-F6EECF244321}">
                <p14:modId xmlns:p14="http://schemas.microsoft.com/office/powerpoint/2010/main" val="3208686293"/>
              </p:ext>
            </p:extLst>
          </p:nvPr>
        </p:nvGraphicFramePr>
        <p:xfrm>
          <a:off x="1412875" y="1630989"/>
          <a:ext cx="5327650" cy="998537"/>
        </p:xfrm>
        <a:graphic>
          <a:graphicData uri="http://schemas.openxmlformats.org/drawingml/2006/table">
            <a:tbl>
              <a:tblPr/>
              <a:tblGrid>
                <a:gridCol w="7620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0412">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11174">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仿宋_GB2312" pitchFamily="49" charset="-122"/>
                        </a:rPr>
                        <a:t>1</a:t>
                      </a:r>
                    </a:p>
                  </a:txBody>
                  <a:tcPr horzOverflow="overflow">
                    <a:lnL cap="flat">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2</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3</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4</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5</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6</a:t>
                      </a:r>
                    </a:p>
                  </a:txBody>
                  <a:tcPr horzOverflow="overflow">
                    <a:lnL>
                      <a:noFill/>
                    </a:lnL>
                    <a:lnR>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仿宋_GB2312" pitchFamily="49" charset="-122"/>
                        </a:rPr>
                        <a:t>7</a:t>
                      </a:r>
                    </a:p>
                  </a:txBody>
                  <a:tcPr horzOverflow="overflow">
                    <a:lnL>
                      <a:noFill/>
                    </a:lnL>
                    <a:lnR cap="flat">
                      <a:noFill/>
                    </a:lnR>
                    <a:lnT cap="flat">
                      <a:noFill/>
                    </a:lnT>
                    <a:lnB w="28575" cap="flat" cmpd="sng" algn="ctr">
                      <a:solidFill>
                        <a:srgbClr val="3333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仿宋_GB2312" pitchFamily="49" charset="-122"/>
                        </a:rPr>
                        <a:t>15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20</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25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30</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35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40</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仿宋_GB2312" pitchFamily="49" charset="-122"/>
                        </a:rPr>
                        <a:t>45</a:t>
                      </a:r>
                    </a:p>
                  </a:txBody>
                  <a:tcPr horzOverflow="overflow">
                    <a:lnL w="28575" cap="flat" cmpd="sng" algn="ctr">
                      <a:solidFill>
                        <a:srgbClr val="3333FF"/>
                      </a:solidFill>
                      <a:prstDash val="solid"/>
                      <a:round/>
                      <a:headEnd type="none" w="med" len="med"/>
                      <a:tailEnd type="none" w="med" len="med"/>
                    </a:lnL>
                    <a:lnR w="28575" cap="flat" cmpd="sng" algn="ctr">
                      <a:solidFill>
                        <a:srgbClr val="3333FF"/>
                      </a:solidFill>
                      <a:prstDash val="solid"/>
                      <a:round/>
                      <a:headEnd type="none" w="med" len="med"/>
                      <a:tailEnd type="none" w="med" len="med"/>
                    </a:lnR>
                    <a:lnT w="28575" cap="flat" cmpd="sng" algn="ctr">
                      <a:solidFill>
                        <a:srgbClr val="3333FF"/>
                      </a:solidFill>
                      <a:prstDash val="solid"/>
                      <a:round/>
                      <a:headEnd type="none" w="med" len="med"/>
                      <a:tailEnd type="none" w="med" len="med"/>
                    </a:lnT>
                    <a:lnB w="28575" cap="flat" cmpd="sng" algn="ctr">
                      <a:solidFill>
                        <a:srgbClr val="3333FF"/>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6" name="Line 37"/>
          <p:cNvSpPr>
            <a:spLocks noChangeShapeType="1"/>
          </p:cNvSpPr>
          <p:nvPr/>
        </p:nvSpPr>
        <p:spPr bwMode="auto">
          <a:xfrm flipV="1">
            <a:off x="4797251" y="2639101"/>
            <a:ext cx="0" cy="287338"/>
          </a:xfrm>
          <a:prstGeom prst="line">
            <a:avLst/>
          </a:prstGeom>
          <a:noFill/>
          <a:ln w="28575">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矩形 6"/>
          <p:cNvSpPr/>
          <p:nvPr/>
        </p:nvSpPr>
        <p:spPr>
          <a:xfrm>
            <a:off x="457200" y="2947399"/>
            <a:ext cx="7992888" cy="2492990"/>
          </a:xfrm>
          <a:prstGeom prst="rect">
            <a:avLst/>
          </a:prstGeom>
          <a:ln>
            <a:solidFill>
              <a:schemeClr val="tx1">
                <a:lumMod val="60000"/>
                <a:lumOff val="40000"/>
              </a:schemeClr>
            </a:solidFill>
          </a:ln>
        </p:spPr>
        <p:txBody>
          <a:bodyPr wrap="square">
            <a:spAutoFit/>
          </a:bodyPr>
          <a:lstStyle/>
          <a:p>
            <a:pPr eaLnBrk="1" hangingPunct="1">
              <a:spcBef>
                <a:spcPct val="10000"/>
              </a:spcBef>
              <a:buClr>
                <a:srgbClr val="800080"/>
              </a:buClr>
            </a:pPr>
            <a:r>
              <a:rPr lang="zh-CN" altLang="en-US" sz="2400" dirty="0">
                <a:solidFill>
                  <a:srgbClr val="000000"/>
                </a:solidFill>
              </a:rPr>
              <a:t>查找算法描述如下：</a:t>
            </a:r>
          </a:p>
          <a:p>
            <a:pPr eaLnBrk="1" hangingPunct="1">
              <a:spcBef>
                <a:spcPct val="10000"/>
              </a:spcBef>
              <a:buClr>
                <a:srgbClr val="800080"/>
              </a:buClr>
            </a:pPr>
            <a:r>
              <a:rPr lang="zh-CN" altLang="en-US" sz="2400" dirty="0">
                <a:solidFill>
                  <a:srgbClr val="000000"/>
                </a:solidFill>
              </a:rPr>
              <a:t>若查找区间存在，则</a:t>
            </a:r>
          </a:p>
          <a:p>
            <a:pPr lvl="1" eaLnBrk="1" hangingPunct="1">
              <a:spcBef>
                <a:spcPct val="10000"/>
              </a:spcBef>
              <a:buClr>
                <a:srgbClr val="800080"/>
              </a:buClr>
              <a:buFont typeface="Wingdings" pitchFamily="2" charset="2"/>
              <a:buNone/>
            </a:pPr>
            <a:r>
              <a:rPr lang="zh-CN" altLang="en-US" sz="2400" dirty="0">
                <a:solidFill>
                  <a:srgbClr val="000000"/>
                </a:solidFill>
              </a:rPr>
              <a:t>	若给定值 </a:t>
            </a:r>
            <a:r>
              <a:rPr lang="en-US" altLang="zh-CN" sz="2400" dirty="0">
                <a:solidFill>
                  <a:srgbClr val="000000"/>
                </a:solidFill>
              </a:rPr>
              <a:t>x = data[m]</a:t>
            </a:r>
            <a:r>
              <a:rPr lang="zh-CN" altLang="en-US" sz="2400" dirty="0">
                <a:solidFill>
                  <a:srgbClr val="000000"/>
                </a:solidFill>
              </a:rPr>
              <a:t>，查找成功，返回</a:t>
            </a:r>
            <a:r>
              <a:rPr lang="en-US" altLang="zh-CN" sz="2400" dirty="0">
                <a:solidFill>
                  <a:srgbClr val="000000"/>
                </a:solidFill>
              </a:rPr>
              <a:t>m</a:t>
            </a:r>
            <a:r>
              <a:rPr lang="zh-CN" altLang="en-US" sz="2400" dirty="0">
                <a:solidFill>
                  <a:srgbClr val="000000"/>
                </a:solidFill>
              </a:rPr>
              <a:t>；</a:t>
            </a:r>
          </a:p>
          <a:p>
            <a:pPr lvl="1" eaLnBrk="1" hangingPunct="1">
              <a:spcBef>
                <a:spcPct val="10000"/>
              </a:spcBef>
              <a:buClr>
                <a:srgbClr val="800080"/>
              </a:buClr>
              <a:buFont typeface="Wingdings" pitchFamily="2" charset="2"/>
              <a:buNone/>
            </a:pPr>
            <a:r>
              <a:rPr lang="zh-CN" altLang="en-US" sz="2400" dirty="0">
                <a:solidFill>
                  <a:srgbClr val="000000"/>
                </a:solidFill>
              </a:rPr>
              <a:t>	若给定值 </a:t>
            </a:r>
            <a:r>
              <a:rPr lang="en-US" altLang="zh-CN" sz="2400" dirty="0">
                <a:solidFill>
                  <a:srgbClr val="000000"/>
                </a:solidFill>
              </a:rPr>
              <a:t>x &lt; data[m]</a:t>
            </a:r>
            <a:r>
              <a:rPr lang="zh-CN" altLang="en-US" sz="2400" dirty="0">
                <a:solidFill>
                  <a:srgbClr val="000000"/>
                </a:solidFill>
              </a:rPr>
              <a:t>，到左子区间中查找；</a:t>
            </a:r>
          </a:p>
          <a:p>
            <a:pPr lvl="1" eaLnBrk="1" hangingPunct="1">
              <a:spcBef>
                <a:spcPct val="10000"/>
              </a:spcBef>
              <a:buClr>
                <a:srgbClr val="800080"/>
              </a:buClr>
              <a:buFont typeface="Wingdings" pitchFamily="2" charset="2"/>
              <a:buNone/>
            </a:pPr>
            <a:r>
              <a:rPr lang="zh-CN" altLang="en-US" sz="2400" dirty="0">
                <a:solidFill>
                  <a:srgbClr val="000000"/>
                </a:solidFill>
              </a:rPr>
              <a:t>	若给定值 </a:t>
            </a:r>
            <a:r>
              <a:rPr lang="en-US" altLang="zh-CN" sz="2400" dirty="0">
                <a:solidFill>
                  <a:srgbClr val="000000"/>
                </a:solidFill>
              </a:rPr>
              <a:t>x &gt; data[m]</a:t>
            </a:r>
            <a:r>
              <a:rPr lang="zh-CN" altLang="en-US" sz="2400" dirty="0">
                <a:solidFill>
                  <a:srgbClr val="000000"/>
                </a:solidFill>
              </a:rPr>
              <a:t>，到右子区间中查找；</a:t>
            </a:r>
          </a:p>
          <a:p>
            <a:pPr eaLnBrk="1" hangingPunct="1">
              <a:spcBef>
                <a:spcPct val="10000"/>
              </a:spcBef>
              <a:buClr>
                <a:srgbClr val="800080"/>
              </a:buClr>
            </a:pPr>
            <a:r>
              <a:rPr lang="zh-CN" altLang="en-US" sz="2400" dirty="0">
                <a:solidFill>
                  <a:srgbClr val="000000"/>
                </a:solidFill>
              </a:rPr>
              <a:t>若查找区间不存在，则查找失败。</a:t>
            </a:r>
          </a:p>
        </p:txBody>
      </p:sp>
      <p:graphicFrame>
        <p:nvGraphicFramePr>
          <p:cNvPr id="8" name="表格 7"/>
          <p:cNvGraphicFramePr>
            <a:graphicFrameLocks noGrp="1"/>
          </p:cNvGraphicFramePr>
          <p:nvPr>
            <p:extLst>
              <p:ext uri="{D42A27DB-BD31-4B8C-83A1-F6EECF244321}">
                <p14:modId xmlns:p14="http://schemas.microsoft.com/office/powerpoint/2010/main" val="2811966804"/>
              </p:ext>
            </p:extLst>
          </p:nvPr>
        </p:nvGraphicFramePr>
        <p:xfrm>
          <a:off x="899592" y="5591012"/>
          <a:ext cx="6768750" cy="914400"/>
        </p:xfrm>
        <a:graphic>
          <a:graphicData uri="http://schemas.openxmlformats.org/drawingml/2006/table">
            <a:tbl>
              <a:tblPr firstRow="1" bandRow="1">
                <a:tableStyleId>{5940675A-B579-460E-94D1-54222C63F5DA}</a:tableStyleId>
              </a:tblPr>
              <a:tblGrid>
                <a:gridCol w="676875">
                  <a:extLst>
                    <a:ext uri="{9D8B030D-6E8A-4147-A177-3AD203B41FA5}">
                      <a16:colId xmlns:a16="http://schemas.microsoft.com/office/drawing/2014/main" val="20000"/>
                    </a:ext>
                  </a:extLst>
                </a:gridCol>
                <a:gridCol w="676875">
                  <a:extLst>
                    <a:ext uri="{9D8B030D-6E8A-4147-A177-3AD203B41FA5}">
                      <a16:colId xmlns:a16="http://schemas.microsoft.com/office/drawing/2014/main" val="20001"/>
                    </a:ext>
                  </a:extLst>
                </a:gridCol>
                <a:gridCol w="676875">
                  <a:extLst>
                    <a:ext uri="{9D8B030D-6E8A-4147-A177-3AD203B41FA5}">
                      <a16:colId xmlns:a16="http://schemas.microsoft.com/office/drawing/2014/main" val="20002"/>
                    </a:ext>
                  </a:extLst>
                </a:gridCol>
                <a:gridCol w="676875">
                  <a:extLst>
                    <a:ext uri="{9D8B030D-6E8A-4147-A177-3AD203B41FA5}">
                      <a16:colId xmlns:a16="http://schemas.microsoft.com/office/drawing/2014/main" val="20003"/>
                    </a:ext>
                  </a:extLst>
                </a:gridCol>
                <a:gridCol w="676875">
                  <a:extLst>
                    <a:ext uri="{9D8B030D-6E8A-4147-A177-3AD203B41FA5}">
                      <a16:colId xmlns:a16="http://schemas.microsoft.com/office/drawing/2014/main" val="20004"/>
                    </a:ext>
                  </a:extLst>
                </a:gridCol>
                <a:gridCol w="676875">
                  <a:extLst>
                    <a:ext uri="{9D8B030D-6E8A-4147-A177-3AD203B41FA5}">
                      <a16:colId xmlns:a16="http://schemas.microsoft.com/office/drawing/2014/main" val="20005"/>
                    </a:ext>
                  </a:extLst>
                </a:gridCol>
                <a:gridCol w="676875">
                  <a:extLst>
                    <a:ext uri="{9D8B030D-6E8A-4147-A177-3AD203B41FA5}">
                      <a16:colId xmlns:a16="http://schemas.microsoft.com/office/drawing/2014/main" val="20006"/>
                    </a:ext>
                  </a:extLst>
                </a:gridCol>
                <a:gridCol w="676875">
                  <a:extLst>
                    <a:ext uri="{9D8B030D-6E8A-4147-A177-3AD203B41FA5}">
                      <a16:colId xmlns:a16="http://schemas.microsoft.com/office/drawing/2014/main" val="20007"/>
                    </a:ext>
                  </a:extLst>
                </a:gridCol>
                <a:gridCol w="676875">
                  <a:extLst>
                    <a:ext uri="{9D8B030D-6E8A-4147-A177-3AD203B41FA5}">
                      <a16:colId xmlns:a16="http://schemas.microsoft.com/office/drawing/2014/main" val="20008"/>
                    </a:ext>
                  </a:extLst>
                </a:gridCol>
                <a:gridCol w="676875">
                  <a:extLst>
                    <a:ext uri="{9D8B030D-6E8A-4147-A177-3AD203B41FA5}">
                      <a16:colId xmlns:a16="http://schemas.microsoft.com/office/drawing/2014/main" val="20009"/>
                    </a:ext>
                  </a:extLst>
                </a:gridCol>
              </a:tblGrid>
              <a:tr h="370840">
                <a:tc>
                  <a:txBody>
                    <a:bodyPr/>
                    <a:lstStyle/>
                    <a:p>
                      <a:pPr algn="ctr"/>
                      <a:r>
                        <a:rPr lang="en-US" altLang="zh-CN" sz="2400" b="1" dirty="0">
                          <a:solidFill>
                            <a:srgbClr val="000000"/>
                          </a:solidFill>
                        </a:rPr>
                        <a:t>F(0)</a:t>
                      </a:r>
                      <a:endParaRPr lang="zh-CN" altLang="en-US" sz="2400" b="1" dirty="0">
                        <a:solidFill>
                          <a:srgbClr val="000000"/>
                        </a:solidFill>
                      </a:endParaRPr>
                    </a:p>
                  </a:txBody>
                  <a:tcPr/>
                </a:tc>
                <a:tc>
                  <a:txBody>
                    <a:bodyPr/>
                    <a:lstStyle/>
                    <a:p>
                      <a:pPr algn="ctr"/>
                      <a:r>
                        <a:rPr lang="en-US" altLang="zh-CN" sz="2400" b="1" dirty="0">
                          <a:solidFill>
                            <a:srgbClr val="000000"/>
                          </a:solidFill>
                        </a:rPr>
                        <a:t>F(1)</a:t>
                      </a:r>
                      <a:endParaRPr lang="zh-CN" altLang="en-US" sz="2400" b="1" dirty="0">
                        <a:solidFill>
                          <a:srgbClr val="000000"/>
                        </a:solidFill>
                      </a:endParaRPr>
                    </a:p>
                  </a:txBody>
                  <a:tcPr/>
                </a:tc>
                <a:tc>
                  <a:txBody>
                    <a:bodyPr/>
                    <a:lstStyle/>
                    <a:p>
                      <a:pPr algn="ctr"/>
                      <a:r>
                        <a:rPr lang="en-US" altLang="zh-CN" sz="2400" b="1" dirty="0">
                          <a:solidFill>
                            <a:srgbClr val="000000"/>
                          </a:solidFill>
                        </a:rPr>
                        <a:t>F(2)</a:t>
                      </a:r>
                      <a:endParaRPr lang="zh-CN" altLang="en-US" sz="2400" b="1" dirty="0">
                        <a:solidFill>
                          <a:srgbClr val="000000"/>
                        </a:solidFill>
                      </a:endParaRPr>
                    </a:p>
                  </a:txBody>
                  <a:tcPr/>
                </a:tc>
                <a:tc>
                  <a:txBody>
                    <a:bodyPr/>
                    <a:lstStyle/>
                    <a:p>
                      <a:pPr algn="ctr"/>
                      <a:r>
                        <a:rPr lang="en-US" altLang="zh-CN" sz="2400" b="1" dirty="0">
                          <a:solidFill>
                            <a:srgbClr val="000000"/>
                          </a:solidFill>
                        </a:rPr>
                        <a:t>F(3)</a:t>
                      </a:r>
                      <a:endParaRPr lang="zh-CN" altLang="en-US" sz="2400" b="1" dirty="0">
                        <a:solidFill>
                          <a:srgbClr val="000000"/>
                        </a:solidFill>
                      </a:endParaRPr>
                    </a:p>
                  </a:txBody>
                  <a:tcPr/>
                </a:tc>
                <a:tc>
                  <a:txBody>
                    <a:bodyPr/>
                    <a:lstStyle/>
                    <a:p>
                      <a:pPr algn="ctr"/>
                      <a:r>
                        <a:rPr lang="en-US" altLang="zh-CN" sz="2400" b="1" dirty="0">
                          <a:solidFill>
                            <a:srgbClr val="000000"/>
                          </a:solidFill>
                        </a:rPr>
                        <a:t>F(4)</a:t>
                      </a:r>
                      <a:endParaRPr lang="zh-CN" altLang="en-US" sz="2400" b="1" dirty="0">
                        <a:solidFill>
                          <a:srgbClr val="000000"/>
                        </a:solidFill>
                      </a:endParaRPr>
                    </a:p>
                  </a:txBody>
                  <a:tcPr/>
                </a:tc>
                <a:tc>
                  <a:txBody>
                    <a:bodyPr/>
                    <a:lstStyle/>
                    <a:p>
                      <a:pPr algn="ctr"/>
                      <a:r>
                        <a:rPr lang="en-US" altLang="zh-CN" sz="2400" b="1" dirty="0">
                          <a:solidFill>
                            <a:srgbClr val="000000"/>
                          </a:solidFill>
                        </a:rPr>
                        <a:t>F(5)</a:t>
                      </a:r>
                      <a:endParaRPr lang="zh-CN" altLang="en-US" sz="2400" b="1" dirty="0">
                        <a:solidFill>
                          <a:srgbClr val="000000"/>
                        </a:solidFill>
                      </a:endParaRPr>
                    </a:p>
                  </a:txBody>
                  <a:tcPr/>
                </a:tc>
                <a:tc>
                  <a:txBody>
                    <a:bodyPr/>
                    <a:lstStyle/>
                    <a:p>
                      <a:pPr algn="ctr"/>
                      <a:r>
                        <a:rPr lang="en-US" altLang="zh-CN" sz="2400" b="1" dirty="0">
                          <a:solidFill>
                            <a:srgbClr val="000000"/>
                          </a:solidFill>
                        </a:rPr>
                        <a:t>F(6)</a:t>
                      </a:r>
                      <a:endParaRPr lang="zh-CN" altLang="en-US" sz="2400" b="1" dirty="0">
                        <a:solidFill>
                          <a:srgbClr val="000000"/>
                        </a:solidFill>
                      </a:endParaRPr>
                    </a:p>
                  </a:txBody>
                  <a:tcPr/>
                </a:tc>
                <a:tc>
                  <a:txBody>
                    <a:bodyPr/>
                    <a:lstStyle/>
                    <a:p>
                      <a:pPr algn="ctr"/>
                      <a:r>
                        <a:rPr lang="en-US" altLang="zh-CN" sz="2400" b="1" dirty="0">
                          <a:solidFill>
                            <a:srgbClr val="000000"/>
                          </a:solidFill>
                        </a:rPr>
                        <a:t>F(7)</a:t>
                      </a:r>
                      <a:endParaRPr lang="zh-CN" altLang="en-US" sz="2400" b="1" dirty="0">
                        <a:solidFill>
                          <a:srgbClr val="000000"/>
                        </a:solidFill>
                      </a:endParaRPr>
                    </a:p>
                  </a:txBody>
                  <a:tcPr/>
                </a:tc>
                <a:tc>
                  <a:txBody>
                    <a:bodyPr/>
                    <a:lstStyle/>
                    <a:p>
                      <a:pPr algn="ctr"/>
                      <a:r>
                        <a:rPr lang="en-US" altLang="zh-CN" sz="2400" b="1" dirty="0">
                          <a:solidFill>
                            <a:srgbClr val="000000"/>
                          </a:solidFill>
                        </a:rPr>
                        <a:t>F(8)</a:t>
                      </a:r>
                      <a:endParaRPr lang="zh-CN" altLang="en-US" sz="2400" b="1" dirty="0">
                        <a:solidFill>
                          <a:srgbClr val="000000"/>
                        </a:solidFill>
                      </a:endParaRPr>
                    </a:p>
                  </a:txBody>
                  <a:tcPr/>
                </a:tc>
                <a:tc>
                  <a:txBody>
                    <a:bodyPr/>
                    <a:lstStyle/>
                    <a:p>
                      <a:pPr algn="ctr"/>
                      <a:r>
                        <a:rPr lang="en-US" altLang="zh-CN" sz="2400" b="1" dirty="0">
                          <a:solidFill>
                            <a:srgbClr val="000000"/>
                          </a:solidFill>
                        </a:rPr>
                        <a:t>…</a:t>
                      </a:r>
                      <a:endParaRPr lang="zh-CN" altLang="en-US" sz="2400" b="1" dirty="0">
                        <a:solidFill>
                          <a:srgbClr val="000000"/>
                        </a:solidFill>
                      </a:endParaRPr>
                    </a:p>
                  </a:txBody>
                  <a:tcPr/>
                </a:tc>
                <a:extLst>
                  <a:ext uri="{0D108BD9-81ED-4DB2-BD59-A6C34878D82A}">
                    <a16:rowId xmlns:a16="http://schemas.microsoft.com/office/drawing/2014/main" val="10000"/>
                  </a:ext>
                </a:extLst>
              </a:tr>
              <a:tr h="370840">
                <a:tc>
                  <a:txBody>
                    <a:bodyPr/>
                    <a:lstStyle/>
                    <a:p>
                      <a:pPr algn="ctr"/>
                      <a:r>
                        <a:rPr lang="en-US" altLang="zh-CN" sz="2400" b="1" dirty="0">
                          <a:solidFill>
                            <a:srgbClr val="000000"/>
                          </a:solidFill>
                        </a:rPr>
                        <a:t>0</a:t>
                      </a:r>
                      <a:endParaRPr lang="zh-CN" altLang="en-US" sz="2400" b="1" dirty="0">
                        <a:solidFill>
                          <a:srgbClr val="000000"/>
                        </a:solidFill>
                      </a:endParaRPr>
                    </a:p>
                  </a:txBody>
                  <a:tcPr/>
                </a:tc>
                <a:tc>
                  <a:txBody>
                    <a:bodyPr/>
                    <a:lstStyle/>
                    <a:p>
                      <a:pPr algn="ctr"/>
                      <a:r>
                        <a:rPr lang="en-US" altLang="zh-CN" sz="2400" b="1" dirty="0">
                          <a:solidFill>
                            <a:srgbClr val="000000"/>
                          </a:solidFill>
                        </a:rPr>
                        <a:t>1</a:t>
                      </a:r>
                      <a:endParaRPr lang="zh-CN" altLang="en-US" sz="2400" b="1" dirty="0">
                        <a:solidFill>
                          <a:srgbClr val="000000"/>
                        </a:solidFill>
                      </a:endParaRPr>
                    </a:p>
                  </a:txBody>
                  <a:tcPr/>
                </a:tc>
                <a:tc>
                  <a:txBody>
                    <a:bodyPr/>
                    <a:lstStyle/>
                    <a:p>
                      <a:pPr algn="ctr"/>
                      <a:r>
                        <a:rPr lang="en-US" altLang="zh-CN" sz="2400" b="1" dirty="0">
                          <a:solidFill>
                            <a:srgbClr val="000000"/>
                          </a:solidFill>
                        </a:rPr>
                        <a:t>1</a:t>
                      </a:r>
                      <a:endParaRPr lang="zh-CN" altLang="en-US" sz="2400" b="1" dirty="0">
                        <a:solidFill>
                          <a:srgbClr val="000000"/>
                        </a:solidFill>
                      </a:endParaRPr>
                    </a:p>
                  </a:txBody>
                  <a:tcPr/>
                </a:tc>
                <a:tc>
                  <a:txBody>
                    <a:bodyPr/>
                    <a:lstStyle/>
                    <a:p>
                      <a:pPr algn="ctr"/>
                      <a:r>
                        <a:rPr lang="en-US" altLang="zh-CN" sz="2400" b="1" dirty="0">
                          <a:solidFill>
                            <a:srgbClr val="000000"/>
                          </a:solidFill>
                        </a:rPr>
                        <a:t>2</a:t>
                      </a:r>
                      <a:endParaRPr lang="zh-CN" altLang="en-US" sz="2400" b="1" dirty="0">
                        <a:solidFill>
                          <a:srgbClr val="000000"/>
                        </a:solidFill>
                      </a:endParaRPr>
                    </a:p>
                  </a:txBody>
                  <a:tcPr/>
                </a:tc>
                <a:tc>
                  <a:txBody>
                    <a:bodyPr/>
                    <a:lstStyle/>
                    <a:p>
                      <a:pPr algn="ctr"/>
                      <a:r>
                        <a:rPr lang="en-US" altLang="zh-CN" sz="2400" b="1" dirty="0">
                          <a:solidFill>
                            <a:srgbClr val="000000"/>
                          </a:solidFill>
                        </a:rPr>
                        <a:t>3</a:t>
                      </a:r>
                      <a:endParaRPr lang="zh-CN" altLang="en-US" sz="2400" b="1" dirty="0">
                        <a:solidFill>
                          <a:srgbClr val="000000"/>
                        </a:solidFill>
                      </a:endParaRPr>
                    </a:p>
                  </a:txBody>
                  <a:tcPr/>
                </a:tc>
                <a:tc>
                  <a:txBody>
                    <a:bodyPr/>
                    <a:lstStyle/>
                    <a:p>
                      <a:pPr algn="ctr"/>
                      <a:r>
                        <a:rPr lang="en-US" altLang="zh-CN" sz="2400" b="1" dirty="0">
                          <a:solidFill>
                            <a:srgbClr val="000000"/>
                          </a:solidFill>
                        </a:rPr>
                        <a:t>5</a:t>
                      </a:r>
                      <a:endParaRPr lang="zh-CN" altLang="en-US" sz="2400" b="1" dirty="0">
                        <a:solidFill>
                          <a:srgbClr val="000000"/>
                        </a:solidFill>
                      </a:endParaRPr>
                    </a:p>
                  </a:txBody>
                  <a:tcPr/>
                </a:tc>
                <a:tc>
                  <a:txBody>
                    <a:bodyPr/>
                    <a:lstStyle/>
                    <a:p>
                      <a:pPr algn="ctr"/>
                      <a:r>
                        <a:rPr lang="en-US" altLang="zh-CN" sz="2400" b="1" dirty="0">
                          <a:solidFill>
                            <a:srgbClr val="000000"/>
                          </a:solidFill>
                        </a:rPr>
                        <a:t>8</a:t>
                      </a:r>
                      <a:endParaRPr lang="zh-CN" altLang="en-US" sz="2400" b="1" dirty="0">
                        <a:solidFill>
                          <a:srgbClr val="000000"/>
                        </a:solidFill>
                      </a:endParaRPr>
                    </a:p>
                  </a:txBody>
                  <a:tcPr/>
                </a:tc>
                <a:tc>
                  <a:txBody>
                    <a:bodyPr/>
                    <a:lstStyle/>
                    <a:p>
                      <a:pPr algn="ctr"/>
                      <a:r>
                        <a:rPr lang="en-US" altLang="zh-CN" sz="2400" b="1" dirty="0">
                          <a:solidFill>
                            <a:srgbClr val="000000"/>
                          </a:solidFill>
                        </a:rPr>
                        <a:t>13</a:t>
                      </a:r>
                      <a:endParaRPr lang="zh-CN" altLang="en-US" sz="2400" b="1" dirty="0">
                        <a:solidFill>
                          <a:srgbClr val="000000"/>
                        </a:solidFill>
                      </a:endParaRPr>
                    </a:p>
                  </a:txBody>
                  <a:tcPr/>
                </a:tc>
                <a:tc>
                  <a:txBody>
                    <a:bodyPr/>
                    <a:lstStyle/>
                    <a:p>
                      <a:pPr algn="ctr"/>
                      <a:r>
                        <a:rPr lang="en-US" altLang="zh-CN" sz="2400" b="1" dirty="0">
                          <a:solidFill>
                            <a:srgbClr val="000000"/>
                          </a:solidFill>
                        </a:rPr>
                        <a:t>21</a:t>
                      </a:r>
                      <a:endParaRPr lang="zh-CN" altLang="en-US" sz="2400" b="1" dirty="0">
                        <a:solidFill>
                          <a:srgbClr val="000000"/>
                        </a:solidFill>
                      </a:endParaRPr>
                    </a:p>
                  </a:txBody>
                  <a:tcPr/>
                </a:tc>
                <a:tc>
                  <a:txBody>
                    <a:bodyPr/>
                    <a:lstStyle/>
                    <a:p>
                      <a:pPr algn="ctr"/>
                      <a:r>
                        <a:rPr lang="en-US" altLang="zh-CN" sz="2400" b="1" dirty="0">
                          <a:solidFill>
                            <a:srgbClr val="000000"/>
                          </a:solidFill>
                        </a:rPr>
                        <a:t>…</a:t>
                      </a:r>
                      <a:endParaRPr lang="zh-CN" altLang="en-US" sz="2400" b="1" dirty="0">
                        <a:solidFill>
                          <a:srgbClr val="00000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12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a typeface="仿宋_GB2312" pitchFamily="49" charset="-122"/>
              </a:rPr>
              <a:t>斐波那契查找的判定树</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32</a:t>
            </a:fld>
            <a:endParaRPr lang="en-US" altLang="zh-CN"/>
          </a:p>
        </p:txBody>
      </p:sp>
      <p:sp>
        <p:nvSpPr>
          <p:cNvPr id="7" name="Line 4"/>
          <p:cNvSpPr>
            <a:spLocks noChangeShapeType="1"/>
          </p:cNvSpPr>
          <p:nvPr/>
        </p:nvSpPr>
        <p:spPr bwMode="auto">
          <a:xfrm flipH="1">
            <a:off x="2619054" y="2745582"/>
            <a:ext cx="720725" cy="404812"/>
          </a:xfrm>
          <a:prstGeom prst="line">
            <a:avLst/>
          </a:prstGeom>
          <a:noFill/>
          <a:ln w="25400">
            <a:solidFill>
              <a:srgbClr val="009999"/>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flipH="1">
            <a:off x="4014467" y="2070894"/>
            <a:ext cx="1260475" cy="358775"/>
          </a:xfrm>
          <a:prstGeom prst="line">
            <a:avLst/>
          </a:prstGeom>
          <a:noFill/>
          <a:ln w="25400">
            <a:solidFill>
              <a:srgbClr val="009999"/>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a:off x="6040117" y="2070894"/>
            <a:ext cx="1079500" cy="269875"/>
          </a:xfrm>
          <a:prstGeom prst="line">
            <a:avLst/>
          </a:prstGeom>
          <a:noFill/>
          <a:ln w="25400">
            <a:solidFill>
              <a:srgbClr val="009999"/>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 name="AutoShape 7"/>
          <p:cNvSpPr>
            <a:spLocks/>
          </p:cNvSpPr>
          <p:nvPr/>
        </p:nvSpPr>
        <p:spPr bwMode="auto">
          <a:xfrm>
            <a:off x="234629" y="2294732"/>
            <a:ext cx="1196975" cy="530225"/>
          </a:xfrm>
          <a:prstGeom prst="accentBorderCallout2">
            <a:avLst>
              <a:gd name="adj1" fmla="val 21556"/>
              <a:gd name="adj2" fmla="val 106366"/>
              <a:gd name="adj3" fmla="val 21556"/>
              <a:gd name="adj4" fmla="val 114190"/>
              <a:gd name="adj5" fmla="val 132935"/>
              <a:gd name="adj6" fmla="val 144829"/>
            </a:avLst>
          </a:prstGeom>
          <a:solidFill>
            <a:srgbClr val="FFFFFF"/>
          </a:solidFill>
          <a:ln w="9525">
            <a:solidFill>
              <a:srgbClr val="009999"/>
            </a:solidFill>
            <a:prstDash val="dash"/>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zh-CN" altLang="en-US" sz="2400">
                <a:solidFill>
                  <a:srgbClr val="009999"/>
                </a:solidFill>
                <a:ea typeface="仿宋_GB2312" pitchFamily="49" charset="-122"/>
              </a:rPr>
              <a:t>查找</a:t>
            </a:r>
            <a:r>
              <a:rPr kumimoji="0" lang="en-US" altLang="zh-CN" sz="2400">
                <a:solidFill>
                  <a:srgbClr val="009999"/>
                </a:solidFill>
              </a:rPr>
              <a:t>20</a:t>
            </a:r>
            <a:endParaRPr kumimoji="0" lang="en-US" altLang="zh-CN" sz="2400">
              <a:solidFill>
                <a:srgbClr val="009999"/>
              </a:solidFill>
              <a:latin typeface="Arial" panose="020B0604020202020204" pitchFamily="34" charset="0"/>
            </a:endParaRPr>
          </a:p>
        </p:txBody>
      </p:sp>
      <p:sp>
        <p:nvSpPr>
          <p:cNvPr id="11" name="AutoShape 8"/>
          <p:cNvSpPr>
            <a:spLocks/>
          </p:cNvSpPr>
          <p:nvPr/>
        </p:nvSpPr>
        <p:spPr bwMode="auto">
          <a:xfrm>
            <a:off x="7146604" y="1126332"/>
            <a:ext cx="1212850" cy="476250"/>
          </a:xfrm>
          <a:prstGeom prst="accentBorderCallout2">
            <a:avLst>
              <a:gd name="adj1" fmla="val 24000"/>
              <a:gd name="adj2" fmla="val -6282"/>
              <a:gd name="adj3" fmla="val 24000"/>
              <a:gd name="adj4" fmla="val -22644"/>
              <a:gd name="adj5" fmla="val 566333"/>
              <a:gd name="adj6" fmla="val -77486"/>
            </a:avLst>
          </a:prstGeom>
          <a:solidFill>
            <a:srgbClr val="FFFFFF"/>
          </a:solidFill>
          <a:ln w="9525">
            <a:solidFill>
              <a:srgbClr val="008000"/>
            </a:solidFill>
            <a:prstDash val="dash"/>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zh-CN" altLang="en-US" sz="2400">
                <a:solidFill>
                  <a:srgbClr val="008000"/>
                </a:solidFill>
                <a:ea typeface="仿宋_GB2312" pitchFamily="49" charset="-122"/>
              </a:rPr>
              <a:t>查找</a:t>
            </a:r>
            <a:r>
              <a:rPr kumimoji="0" lang="en-US" altLang="zh-CN" sz="2400">
                <a:solidFill>
                  <a:srgbClr val="008000"/>
                </a:solidFill>
                <a:ea typeface="仿宋_GB2312" pitchFamily="49" charset="-122"/>
              </a:rPr>
              <a:t>38</a:t>
            </a:r>
            <a:endParaRPr kumimoji="0" lang="en-US" altLang="zh-CN" sz="2400">
              <a:solidFill>
                <a:schemeClr val="tx1"/>
              </a:solidFill>
              <a:ea typeface="仿宋_GB2312" pitchFamily="49" charset="-122"/>
            </a:endParaRPr>
          </a:p>
        </p:txBody>
      </p:sp>
      <p:grpSp>
        <p:nvGrpSpPr>
          <p:cNvPr id="12" name="Group 9"/>
          <p:cNvGrpSpPr>
            <a:grpSpLocks/>
          </p:cNvGrpSpPr>
          <p:nvPr/>
        </p:nvGrpSpPr>
        <p:grpSpPr bwMode="auto">
          <a:xfrm>
            <a:off x="323529" y="1124744"/>
            <a:ext cx="8758238" cy="4230688"/>
            <a:chOff x="243" y="317"/>
            <a:chExt cx="5517" cy="2665"/>
          </a:xfrm>
        </p:grpSpPr>
        <p:sp>
          <p:nvSpPr>
            <p:cNvPr id="13" name="Text Box 10"/>
            <p:cNvSpPr txBox="1">
              <a:spLocks noChangeArrowheads="1"/>
            </p:cNvSpPr>
            <p:nvPr/>
          </p:nvSpPr>
          <p:spPr bwMode="auto">
            <a:xfrm>
              <a:off x="3589" y="317"/>
              <a:ext cx="81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5 </a:t>
              </a:r>
              <a:r>
                <a:rPr kumimoji="0" lang="en-US" altLang="zh-CN" sz="2400">
                  <a:solidFill>
                    <a:srgbClr val="CC0000"/>
                  </a:solidFill>
                </a:rPr>
                <a:t>= 5</a:t>
              </a:r>
              <a:endParaRPr kumimoji="0" lang="en-US" altLang="zh-CN" sz="2400">
                <a:solidFill>
                  <a:srgbClr val="CC0000"/>
                </a:solidFill>
                <a:latin typeface="Arial" panose="020B0604020202020204" pitchFamily="34" charset="0"/>
              </a:endParaRPr>
            </a:p>
          </p:txBody>
        </p:sp>
        <p:sp>
          <p:nvSpPr>
            <p:cNvPr id="14" name="Text Box 11"/>
            <p:cNvSpPr txBox="1">
              <a:spLocks noChangeArrowheads="1"/>
            </p:cNvSpPr>
            <p:nvPr/>
          </p:nvSpPr>
          <p:spPr bwMode="auto">
            <a:xfrm>
              <a:off x="2228" y="686"/>
              <a:ext cx="68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4 </a:t>
              </a:r>
              <a:r>
                <a:rPr kumimoji="0" lang="en-US" altLang="zh-CN" sz="2400">
                  <a:solidFill>
                    <a:srgbClr val="CC0000"/>
                  </a:solidFill>
                </a:rPr>
                <a:t>= 3</a:t>
              </a:r>
              <a:endParaRPr kumimoji="0" lang="en-US" altLang="zh-CN" sz="2400">
                <a:solidFill>
                  <a:srgbClr val="CC0000"/>
                </a:solidFill>
                <a:latin typeface="Arial" panose="020B0604020202020204" pitchFamily="34" charset="0"/>
              </a:endParaRPr>
            </a:p>
          </p:txBody>
        </p:sp>
        <p:sp>
          <p:nvSpPr>
            <p:cNvPr id="15" name="Text Box 12"/>
            <p:cNvSpPr txBox="1">
              <a:spLocks noChangeArrowheads="1"/>
            </p:cNvSpPr>
            <p:nvPr/>
          </p:nvSpPr>
          <p:spPr bwMode="auto">
            <a:xfrm>
              <a:off x="1207" y="1168"/>
              <a:ext cx="6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3 </a:t>
              </a:r>
              <a:r>
                <a:rPr kumimoji="0" lang="en-US" altLang="zh-CN" sz="2400">
                  <a:solidFill>
                    <a:srgbClr val="CC0000"/>
                  </a:solidFill>
                </a:rPr>
                <a:t>= 2</a:t>
              </a:r>
              <a:endParaRPr kumimoji="0" lang="en-US" altLang="zh-CN" sz="2400">
                <a:solidFill>
                  <a:srgbClr val="CC0000"/>
                </a:solidFill>
                <a:latin typeface="Arial" panose="020B0604020202020204" pitchFamily="34" charset="0"/>
              </a:endParaRPr>
            </a:p>
          </p:txBody>
        </p:sp>
        <p:sp>
          <p:nvSpPr>
            <p:cNvPr id="16" name="Text Box 13"/>
            <p:cNvSpPr txBox="1">
              <a:spLocks noChangeArrowheads="1"/>
            </p:cNvSpPr>
            <p:nvPr/>
          </p:nvSpPr>
          <p:spPr bwMode="auto">
            <a:xfrm>
              <a:off x="555" y="1735"/>
              <a:ext cx="7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2 </a:t>
              </a:r>
              <a:r>
                <a:rPr kumimoji="0" lang="en-US" altLang="zh-CN" sz="2400">
                  <a:solidFill>
                    <a:srgbClr val="CC0000"/>
                  </a:solidFill>
                </a:rPr>
                <a:t>= 1</a:t>
              </a:r>
              <a:endParaRPr kumimoji="0" lang="en-US" altLang="zh-CN" sz="2400">
                <a:solidFill>
                  <a:srgbClr val="CC0000"/>
                </a:solidFill>
                <a:latin typeface="Arial" panose="020B0604020202020204" pitchFamily="34" charset="0"/>
              </a:endParaRPr>
            </a:p>
          </p:txBody>
        </p:sp>
        <p:sp>
          <p:nvSpPr>
            <p:cNvPr id="17" name="Text Box 14"/>
            <p:cNvSpPr txBox="1">
              <a:spLocks noChangeArrowheads="1"/>
            </p:cNvSpPr>
            <p:nvPr/>
          </p:nvSpPr>
          <p:spPr bwMode="auto">
            <a:xfrm>
              <a:off x="2937" y="1196"/>
              <a:ext cx="85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5</a:t>
              </a:r>
              <a:r>
                <a:rPr kumimoji="0" lang="en-US" altLang="zh-CN" sz="2400">
                  <a:solidFill>
                    <a:srgbClr val="CC0000"/>
                  </a:solidFill>
                  <a:latin typeface="Courier New" panose="02070309020205020404" pitchFamily="49" charset="0"/>
                </a:rPr>
                <a:t>-</a:t>
              </a:r>
              <a:r>
                <a:rPr kumimoji="0" lang="en-US" altLang="zh-CN" sz="2400">
                  <a:solidFill>
                    <a:srgbClr val="CC0000"/>
                  </a:solidFill>
                </a:rPr>
                <a:t>1 = 4</a:t>
              </a:r>
              <a:endParaRPr kumimoji="0" lang="en-US" altLang="zh-CN" sz="2400">
                <a:solidFill>
                  <a:srgbClr val="CC0000"/>
                </a:solidFill>
                <a:latin typeface="Arial" panose="020B0604020202020204" pitchFamily="34" charset="0"/>
              </a:endParaRPr>
            </a:p>
          </p:txBody>
        </p:sp>
        <p:sp>
          <p:nvSpPr>
            <p:cNvPr id="18" name="Text Box 15"/>
            <p:cNvSpPr txBox="1">
              <a:spLocks noChangeArrowheads="1"/>
            </p:cNvSpPr>
            <p:nvPr/>
          </p:nvSpPr>
          <p:spPr bwMode="auto">
            <a:xfrm>
              <a:off x="4944" y="686"/>
              <a:ext cx="81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6</a:t>
              </a:r>
              <a:r>
                <a:rPr kumimoji="0" lang="en-US" altLang="zh-CN" sz="2400">
                  <a:solidFill>
                    <a:srgbClr val="CC0000"/>
                  </a:solidFill>
                  <a:latin typeface="Courier New" panose="02070309020205020404" pitchFamily="49" charset="0"/>
                </a:rPr>
                <a:t>-</a:t>
              </a:r>
              <a:r>
                <a:rPr kumimoji="0" lang="en-US" altLang="zh-CN" sz="2400">
                  <a:solidFill>
                    <a:srgbClr val="CC0000"/>
                  </a:solidFill>
                </a:rPr>
                <a:t>1=7</a:t>
              </a:r>
              <a:endParaRPr kumimoji="0" lang="en-US" altLang="zh-CN" sz="1800" b="0">
                <a:solidFill>
                  <a:srgbClr val="CC0000"/>
                </a:solidFill>
                <a:latin typeface="Arial" panose="020B0604020202020204" pitchFamily="34" charset="0"/>
              </a:endParaRPr>
            </a:p>
          </p:txBody>
        </p:sp>
        <p:sp>
          <p:nvSpPr>
            <p:cNvPr id="19" name="Text Box 16"/>
            <p:cNvSpPr txBox="1">
              <a:spLocks noChangeArrowheads="1"/>
            </p:cNvSpPr>
            <p:nvPr/>
          </p:nvSpPr>
          <p:spPr bwMode="auto">
            <a:xfrm>
              <a:off x="3787" y="1195"/>
              <a:ext cx="102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F</a:t>
              </a:r>
              <a:r>
                <a:rPr kumimoji="0" lang="en-US" altLang="zh-CN" sz="2400" baseline="-25000">
                  <a:solidFill>
                    <a:srgbClr val="CC0000"/>
                  </a:solidFill>
                </a:rPr>
                <a:t>5</a:t>
              </a:r>
              <a:r>
                <a:rPr kumimoji="0" lang="en-US" altLang="zh-CN" sz="2400">
                  <a:solidFill>
                    <a:srgbClr val="CC0000"/>
                  </a:solidFill>
                </a:rPr>
                <a:t>+1</a:t>
              </a:r>
              <a:r>
                <a:rPr kumimoji="0" lang="en-US" altLang="zh-CN" sz="2400" baseline="-25000">
                  <a:solidFill>
                    <a:srgbClr val="CC0000"/>
                  </a:solidFill>
                </a:rPr>
                <a:t> </a:t>
              </a:r>
              <a:r>
                <a:rPr kumimoji="0" lang="en-US" altLang="zh-CN" sz="2400">
                  <a:solidFill>
                    <a:srgbClr val="CC0000"/>
                  </a:solidFill>
                </a:rPr>
                <a:t>= 6</a:t>
              </a:r>
              <a:endParaRPr kumimoji="0" lang="en-US" altLang="zh-CN" sz="2400">
                <a:solidFill>
                  <a:srgbClr val="CC0000"/>
                </a:solidFill>
                <a:latin typeface="Arial" panose="020B0604020202020204" pitchFamily="34" charset="0"/>
              </a:endParaRPr>
            </a:p>
          </p:txBody>
        </p:sp>
        <p:grpSp>
          <p:nvGrpSpPr>
            <p:cNvPr id="20" name="Group 17"/>
            <p:cNvGrpSpPr>
              <a:grpSpLocks/>
            </p:cNvGrpSpPr>
            <p:nvPr/>
          </p:nvGrpSpPr>
          <p:grpSpPr bwMode="auto">
            <a:xfrm>
              <a:off x="243" y="572"/>
              <a:ext cx="5517" cy="2410"/>
              <a:chOff x="243" y="572"/>
              <a:chExt cx="5517" cy="2410"/>
            </a:xfrm>
          </p:grpSpPr>
          <p:grpSp>
            <p:nvGrpSpPr>
              <p:cNvPr id="21" name="Group 18"/>
              <p:cNvGrpSpPr>
                <a:grpSpLocks/>
              </p:cNvGrpSpPr>
              <p:nvPr/>
            </p:nvGrpSpPr>
            <p:grpSpPr bwMode="auto">
              <a:xfrm>
                <a:off x="1434" y="2047"/>
                <a:ext cx="738" cy="340"/>
                <a:chOff x="611" y="2727"/>
                <a:chExt cx="738" cy="340"/>
              </a:xfrm>
            </p:grpSpPr>
            <p:sp>
              <p:nvSpPr>
                <p:cNvPr id="78" name="Rectangle 19"/>
                <p:cNvSpPr>
                  <a:spLocks noChangeArrowheads="1"/>
                </p:cNvSpPr>
                <p:nvPr/>
              </p:nvSpPr>
              <p:spPr bwMode="auto">
                <a:xfrm>
                  <a:off x="636"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 name="Text Box 20"/>
                <p:cNvSpPr txBox="1">
                  <a:spLocks noChangeArrowheads="1"/>
                </p:cNvSpPr>
                <p:nvPr/>
              </p:nvSpPr>
              <p:spPr bwMode="auto">
                <a:xfrm>
                  <a:off x="611"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(20, 25)</a:t>
                  </a:r>
                  <a:endParaRPr kumimoji="0" lang="en-US" altLang="zh-CN" sz="2400">
                    <a:solidFill>
                      <a:srgbClr val="CC0000"/>
                    </a:solidFill>
                    <a:latin typeface="Arial" panose="020B0604020202020204" pitchFamily="34" charset="0"/>
                  </a:endParaRPr>
                </a:p>
              </p:txBody>
            </p:sp>
          </p:grpSp>
          <p:grpSp>
            <p:nvGrpSpPr>
              <p:cNvPr id="22" name="Group 21"/>
              <p:cNvGrpSpPr>
                <a:grpSpLocks/>
              </p:cNvGrpSpPr>
              <p:nvPr/>
            </p:nvGrpSpPr>
            <p:grpSpPr bwMode="auto">
              <a:xfrm>
                <a:off x="243" y="2642"/>
                <a:ext cx="794" cy="312"/>
                <a:chOff x="-97" y="2727"/>
                <a:chExt cx="794" cy="312"/>
              </a:xfrm>
            </p:grpSpPr>
            <p:sp>
              <p:nvSpPr>
                <p:cNvPr id="76" name="Rectangle 22"/>
                <p:cNvSpPr>
                  <a:spLocks noChangeArrowheads="1"/>
                </p:cNvSpPr>
                <p:nvPr/>
              </p:nvSpPr>
              <p:spPr bwMode="auto">
                <a:xfrm>
                  <a:off x="-91" y="2730"/>
                  <a:ext cx="656" cy="304"/>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Text Box 23"/>
                <p:cNvSpPr txBox="1">
                  <a:spLocks noChangeArrowheads="1"/>
                </p:cNvSpPr>
                <p:nvPr/>
              </p:nvSpPr>
              <p:spPr bwMode="auto">
                <a:xfrm>
                  <a:off x="-97" y="2727"/>
                  <a:ext cx="79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a:t>
                  </a:r>
                  <a:r>
                    <a:rPr kumimoji="0" lang="en-US" altLang="zh-CN" sz="2400">
                      <a:solidFill>
                        <a:srgbClr val="CC0000"/>
                      </a:solidFill>
                      <a:latin typeface="Courier New" panose="02070309020205020404" pitchFamily="49" charset="0"/>
                      <a:cs typeface="Times New Roman" panose="02020603050405020304" pitchFamily="18" charset="0"/>
                    </a:rPr>
                    <a:t>-</a:t>
                  </a:r>
                  <a:r>
                    <a:rPr kumimoji="0" lang="en-US" altLang="zh-CN" sz="2400">
                      <a:solidFill>
                        <a:srgbClr val="CC0000"/>
                      </a:solidFill>
                    </a:rPr>
                    <a:t>, 15)</a:t>
                  </a:r>
                </a:p>
              </p:txBody>
            </p:sp>
          </p:grpSp>
          <p:sp>
            <p:nvSpPr>
              <p:cNvPr id="23" name="Line 24"/>
              <p:cNvSpPr>
                <a:spLocks noChangeShapeType="1"/>
              </p:cNvSpPr>
              <p:nvPr/>
            </p:nvSpPr>
            <p:spPr bwMode="auto">
              <a:xfrm flipH="1">
                <a:off x="1037" y="1735"/>
                <a:ext cx="340" cy="368"/>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5"/>
              <p:cNvSpPr>
                <a:spLocks noChangeShapeType="1"/>
              </p:cNvSpPr>
              <p:nvPr/>
            </p:nvSpPr>
            <p:spPr bwMode="auto">
              <a:xfrm>
                <a:off x="1519" y="1735"/>
                <a:ext cx="255" cy="31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26"/>
              <p:cNvGrpSpPr>
                <a:grpSpLocks/>
              </p:cNvGrpSpPr>
              <p:nvPr/>
            </p:nvGrpSpPr>
            <p:grpSpPr bwMode="auto">
              <a:xfrm>
                <a:off x="4301" y="1451"/>
                <a:ext cx="421" cy="330"/>
                <a:chOff x="3735" y="1433"/>
                <a:chExt cx="421" cy="330"/>
              </a:xfrm>
            </p:grpSpPr>
            <p:sp>
              <p:nvSpPr>
                <p:cNvPr id="74" name="Oval 27"/>
                <p:cNvSpPr>
                  <a:spLocks noChangeArrowheads="1"/>
                </p:cNvSpPr>
                <p:nvPr/>
              </p:nvSpPr>
              <p:spPr bwMode="auto">
                <a:xfrm>
                  <a:off x="3735" y="1442"/>
                  <a:ext cx="314" cy="290"/>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kumimoji="0" lang="zh-CN" altLang="en-US" sz="1800" b="0">
                    <a:solidFill>
                      <a:srgbClr val="0033CC"/>
                    </a:solidFill>
                    <a:latin typeface="Arial" panose="020B0604020202020204" pitchFamily="34" charset="0"/>
                  </a:endParaRPr>
                </a:p>
              </p:txBody>
            </p:sp>
            <p:sp>
              <p:nvSpPr>
                <p:cNvPr id="75" name="Text Box 28"/>
                <p:cNvSpPr txBox="1">
                  <a:spLocks noChangeArrowheads="1"/>
                </p:cNvSpPr>
                <p:nvPr/>
              </p:nvSpPr>
              <p:spPr bwMode="auto">
                <a:xfrm>
                  <a:off x="3737" y="1433"/>
                  <a:ext cx="4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40</a:t>
                  </a:r>
                  <a:endParaRPr kumimoji="0" lang="en-US" altLang="zh-CN" sz="2400">
                    <a:solidFill>
                      <a:srgbClr val="0033CC"/>
                    </a:solidFill>
                    <a:latin typeface="Arial" panose="020B0604020202020204" pitchFamily="34" charset="0"/>
                  </a:endParaRPr>
                </a:p>
              </p:txBody>
            </p:sp>
          </p:grpSp>
          <p:sp>
            <p:nvSpPr>
              <p:cNvPr id="26" name="Line 29"/>
              <p:cNvSpPr>
                <a:spLocks noChangeShapeType="1"/>
              </p:cNvSpPr>
              <p:nvPr/>
            </p:nvSpPr>
            <p:spPr bwMode="auto">
              <a:xfrm flipH="1">
                <a:off x="1576" y="1196"/>
                <a:ext cx="595" cy="3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0"/>
              <p:cNvSpPr>
                <a:spLocks noChangeShapeType="1"/>
              </p:cNvSpPr>
              <p:nvPr/>
            </p:nvSpPr>
            <p:spPr bwMode="auto">
              <a:xfrm>
                <a:off x="4978" y="1224"/>
                <a:ext cx="227" cy="25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 name="Group 31"/>
              <p:cNvGrpSpPr>
                <a:grpSpLocks/>
              </p:cNvGrpSpPr>
              <p:nvPr/>
            </p:nvGrpSpPr>
            <p:grpSpPr bwMode="auto">
              <a:xfrm>
                <a:off x="2795" y="1451"/>
                <a:ext cx="396" cy="299"/>
                <a:chOff x="3221" y="1433"/>
                <a:chExt cx="396" cy="299"/>
              </a:xfrm>
            </p:grpSpPr>
            <p:sp>
              <p:nvSpPr>
                <p:cNvPr id="72" name="Oval 32"/>
                <p:cNvSpPr>
                  <a:spLocks noChangeArrowheads="1"/>
                </p:cNvSpPr>
                <p:nvPr/>
              </p:nvSpPr>
              <p:spPr bwMode="auto">
                <a:xfrm>
                  <a:off x="3221" y="1442"/>
                  <a:ext cx="314" cy="290"/>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Text Box 33"/>
                <p:cNvSpPr txBox="1">
                  <a:spLocks noChangeArrowheads="1"/>
                </p:cNvSpPr>
                <p:nvPr/>
              </p:nvSpPr>
              <p:spPr bwMode="auto">
                <a:xfrm>
                  <a:off x="3228" y="1433"/>
                  <a:ext cx="3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30</a:t>
                  </a:r>
                  <a:endParaRPr kumimoji="0" lang="en-US" altLang="zh-CN" sz="2400">
                    <a:solidFill>
                      <a:srgbClr val="0033CC"/>
                    </a:solidFill>
                    <a:latin typeface="Arial" panose="020B0604020202020204" pitchFamily="34" charset="0"/>
                  </a:endParaRPr>
                </a:p>
              </p:txBody>
            </p:sp>
          </p:grpSp>
          <p:sp>
            <p:nvSpPr>
              <p:cNvPr id="29" name="Line 34"/>
              <p:cNvSpPr>
                <a:spLocks noChangeShapeType="1"/>
              </p:cNvSpPr>
              <p:nvPr/>
            </p:nvSpPr>
            <p:spPr bwMode="auto">
              <a:xfrm flipH="1">
                <a:off x="2597" y="1735"/>
                <a:ext cx="271" cy="34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5"/>
              <p:cNvSpPr>
                <a:spLocks noChangeShapeType="1"/>
              </p:cNvSpPr>
              <p:nvPr/>
            </p:nvSpPr>
            <p:spPr bwMode="auto">
              <a:xfrm>
                <a:off x="3022" y="1735"/>
                <a:ext cx="255" cy="31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 name="Group 36"/>
              <p:cNvGrpSpPr>
                <a:grpSpLocks/>
              </p:cNvGrpSpPr>
              <p:nvPr/>
            </p:nvGrpSpPr>
            <p:grpSpPr bwMode="auto">
              <a:xfrm>
                <a:off x="784" y="1990"/>
                <a:ext cx="385" cy="312"/>
                <a:chOff x="0" y="2111"/>
                <a:chExt cx="385" cy="313"/>
              </a:xfrm>
            </p:grpSpPr>
            <p:sp>
              <p:nvSpPr>
                <p:cNvPr id="70" name="Oval 37"/>
                <p:cNvSpPr>
                  <a:spLocks noChangeArrowheads="1"/>
                </p:cNvSpPr>
                <p:nvPr/>
              </p:nvSpPr>
              <p:spPr bwMode="auto">
                <a:xfrm>
                  <a:off x="9" y="2131"/>
                  <a:ext cx="314" cy="293"/>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Text Box 38"/>
                <p:cNvSpPr txBox="1">
                  <a:spLocks noChangeArrowheads="1"/>
                </p:cNvSpPr>
                <p:nvPr/>
              </p:nvSpPr>
              <p:spPr bwMode="auto">
                <a:xfrm>
                  <a:off x="0" y="2111"/>
                  <a:ext cx="38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15</a:t>
                  </a:r>
                  <a:endParaRPr kumimoji="0" lang="en-US" altLang="zh-CN" sz="2400">
                    <a:solidFill>
                      <a:srgbClr val="0033CC"/>
                    </a:solidFill>
                    <a:latin typeface="Arial" panose="020B0604020202020204" pitchFamily="34" charset="0"/>
                  </a:endParaRPr>
                </a:p>
              </p:txBody>
            </p:sp>
          </p:grpSp>
          <p:sp>
            <p:nvSpPr>
              <p:cNvPr id="32" name="Line 39"/>
              <p:cNvSpPr>
                <a:spLocks noChangeShapeType="1"/>
              </p:cNvSpPr>
              <p:nvPr/>
            </p:nvSpPr>
            <p:spPr bwMode="auto">
              <a:xfrm>
                <a:off x="1011" y="2302"/>
                <a:ext cx="225" cy="34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 name="Group 40"/>
              <p:cNvGrpSpPr>
                <a:grpSpLocks/>
              </p:cNvGrpSpPr>
              <p:nvPr/>
            </p:nvGrpSpPr>
            <p:grpSpPr bwMode="auto">
              <a:xfrm>
                <a:off x="1292" y="1451"/>
                <a:ext cx="425" cy="302"/>
                <a:chOff x="867" y="1433"/>
                <a:chExt cx="425" cy="302"/>
              </a:xfrm>
            </p:grpSpPr>
            <p:sp>
              <p:nvSpPr>
                <p:cNvPr id="68" name="Oval 41"/>
                <p:cNvSpPr>
                  <a:spLocks noChangeArrowheads="1"/>
                </p:cNvSpPr>
                <p:nvPr/>
              </p:nvSpPr>
              <p:spPr bwMode="auto">
                <a:xfrm>
                  <a:off x="869" y="1442"/>
                  <a:ext cx="313" cy="290"/>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Text Box 42"/>
                <p:cNvSpPr txBox="1">
                  <a:spLocks noChangeArrowheads="1"/>
                </p:cNvSpPr>
                <p:nvPr/>
              </p:nvSpPr>
              <p:spPr bwMode="auto">
                <a:xfrm>
                  <a:off x="867" y="1433"/>
                  <a:ext cx="42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20</a:t>
                  </a:r>
                  <a:endParaRPr kumimoji="0" lang="en-US" altLang="zh-CN" sz="2400">
                    <a:solidFill>
                      <a:srgbClr val="0033CC"/>
                    </a:solidFill>
                    <a:latin typeface="Arial" panose="020B0604020202020204" pitchFamily="34" charset="0"/>
                  </a:endParaRPr>
                </a:p>
              </p:txBody>
            </p:sp>
          </p:grpSp>
          <p:sp>
            <p:nvSpPr>
              <p:cNvPr id="34" name="Line 43"/>
              <p:cNvSpPr>
                <a:spLocks noChangeShapeType="1"/>
              </p:cNvSpPr>
              <p:nvPr/>
            </p:nvSpPr>
            <p:spPr bwMode="auto">
              <a:xfrm flipH="1">
                <a:off x="642" y="2302"/>
                <a:ext cx="255" cy="34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 name="Group 44"/>
              <p:cNvGrpSpPr>
                <a:grpSpLocks/>
              </p:cNvGrpSpPr>
              <p:nvPr/>
            </p:nvGrpSpPr>
            <p:grpSpPr bwMode="auto">
              <a:xfrm>
                <a:off x="2086" y="941"/>
                <a:ext cx="434" cy="312"/>
                <a:chOff x="1709" y="799"/>
                <a:chExt cx="434" cy="312"/>
              </a:xfrm>
            </p:grpSpPr>
            <p:sp>
              <p:nvSpPr>
                <p:cNvPr id="66" name="Oval 45"/>
                <p:cNvSpPr>
                  <a:spLocks noChangeArrowheads="1"/>
                </p:cNvSpPr>
                <p:nvPr/>
              </p:nvSpPr>
              <p:spPr bwMode="auto">
                <a:xfrm>
                  <a:off x="1709" y="804"/>
                  <a:ext cx="313" cy="290"/>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 name="Text Box 46"/>
                <p:cNvSpPr txBox="1">
                  <a:spLocks noChangeArrowheads="1"/>
                </p:cNvSpPr>
                <p:nvPr/>
              </p:nvSpPr>
              <p:spPr bwMode="auto">
                <a:xfrm>
                  <a:off x="1718" y="799"/>
                  <a:ext cx="42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25</a:t>
                  </a:r>
                  <a:endParaRPr kumimoji="0" lang="en-US" altLang="zh-CN" sz="2400">
                    <a:solidFill>
                      <a:srgbClr val="0033CC"/>
                    </a:solidFill>
                    <a:latin typeface="Arial" panose="020B0604020202020204" pitchFamily="34" charset="0"/>
                  </a:endParaRPr>
                </a:p>
              </p:txBody>
            </p:sp>
          </p:grpSp>
          <p:grpSp>
            <p:nvGrpSpPr>
              <p:cNvPr id="36" name="Group 47"/>
              <p:cNvGrpSpPr>
                <a:grpSpLocks/>
              </p:cNvGrpSpPr>
              <p:nvPr/>
            </p:nvGrpSpPr>
            <p:grpSpPr bwMode="auto">
              <a:xfrm>
                <a:off x="4751" y="941"/>
                <a:ext cx="418" cy="312"/>
                <a:chOff x="4645" y="799"/>
                <a:chExt cx="418" cy="312"/>
              </a:xfrm>
            </p:grpSpPr>
            <p:sp>
              <p:nvSpPr>
                <p:cNvPr id="64" name="Oval 48"/>
                <p:cNvSpPr>
                  <a:spLocks noChangeArrowheads="1"/>
                </p:cNvSpPr>
                <p:nvPr/>
              </p:nvSpPr>
              <p:spPr bwMode="auto">
                <a:xfrm>
                  <a:off x="4650" y="804"/>
                  <a:ext cx="314" cy="290"/>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Text Box 49"/>
                <p:cNvSpPr txBox="1">
                  <a:spLocks noChangeArrowheads="1"/>
                </p:cNvSpPr>
                <p:nvPr/>
              </p:nvSpPr>
              <p:spPr bwMode="auto">
                <a:xfrm>
                  <a:off x="4645" y="799"/>
                  <a:ext cx="41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45</a:t>
                  </a:r>
                  <a:endParaRPr kumimoji="0" lang="en-US" altLang="zh-CN" sz="2400">
                    <a:solidFill>
                      <a:srgbClr val="0033CC"/>
                    </a:solidFill>
                    <a:latin typeface="Arial" panose="020B0604020202020204" pitchFamily="34" charset="0"/>
                  </a:endParaRPr>
                </a:p>
              </p:txBody>
            </p:sp>
          </p:grpSp>
          <p:sp>
            <p:nvSpPr>
              <p:cNvPr id="37" name="Line 50"/>
              <p:cNvSpPr>
                <a:spLocks noChangeShapeType="1"/>
              </p:cNvSpPr>
              <p:nvPr/>
            </p:nvSpPr>
            <p:spPr bwMode="auto">
              <a:xfrm flipH="1">
                <a:off x="4581" y="1224"/>
                <a:ext cx="261" cy="2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51"/>
              <p:cNvSpPr>
                <a:spLocks noChangeShapeType="1"/>
              </p:cNvSpPr>
              <p:nvPr/>
            </p:nvSpPr>
            <p:spPr bwMode="auto">
              <a:xfrm>
                <a:off x="2313" y="1224"/>
                <a:ext cx="539" cy="2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52"/>
              <p:cNvGrpSpPr>
                <a:grpSpLocks/>
              </p:cNvGrpSpPr>
              <p:nvPr/>
            </p:nvGrpSpPr>
            <p:grpSpPr bwMode="auto">
              <a:xfrm>
                <a:off x="3390" y="572"/>
                <a:ext cx="575" cy="415"/>
                <a:chOff x="3205" y="232"/>
                <a:chExt cx="575" cy="415"/>
              </a:xfrm>
            </p:grpSpPr>
            <p:sp>
              <p:nvSpPr>
                <p:cNvPr id="62" name="Oval 53"/>
                <p:cNvSpPr>
                  <a:spLocks noChangeArrowheads="1"/>
                </p:cNvSpPr>
                <p:nvPr/>
              </p:nvSpPr>
              <p:spPr bwMode="auto">
                <a:xfrm>
                  <a:off x="3205" y="235"/>
                  <a:ext cx="313" cy="290"/>
                </a:xfrm>
                <a:prstGeom prst="ellipse">
                  <a:avLst/>
                </a:prstGeom>
                <a:solidFill>
                  <a:srgbClr val="FFFFFF"/>
                </a:solidFill>
                <a:ln w="28575">
                  <a:solidFill>
                    <a:srgbClr val="0033CC"/>
                  </a:solidFill>
                  <a:round/>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Text Box 54"/>
                <p:cNvSpPr txBox="1">
                  <a:spLocks noChangeArrowheads="1"/>
                </p:cNvSpPr>
                <p:nvPr/>
              </p:nvSpPr>
              <p:spPr bwMode="auto">
                <a:xfrm>
                  <a:off x="3220" y="232"/>
                  <a:ext cx="5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0033CC"/>
                      </a:solidFill>
                    </a:rPr>
                    <a:t>35</a:t>
                  </a:r>
                  <a:endParaRPr kumimoji="0" lang="en-US" altLang="zh-CN" sz="2400">
                    <a:solidFill>
                      <a:srgbClr val="0033CC"/>
                    </a:solidFill>
                    <a:latin typeface="Arial" panose="020B0604020202020204" pitchFamily="34" charset="0"/>
                  </a:endParaRPr>
                </a:p>
              </p:txBody>
            </p:sp>
          </p:grpSp>
          <p:sp>
            <p:nvSpPr>
              <p:cNvPr id="40" name="Line 55"/>
              <p:cNvSpPr>
                <a:spLocks noChangeShapeType="1"/>
              </p:cNvSpPr>
              <p:nvPr/>
            </p:nvSpPr>
            <p:spPr bwMode="auto">
              <a:xfrm flipH="1">
                <a:off x="2398" y="799"/>
                <a:ext cx="1025" cy="28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6"/>
              <p:cNvSpPr>
                <a:spLocks noChangeShapeType="1"/>
              </p:cNvSpPr>
              <p:nvPr/>
            </p:nvSpPr>
            <p:spPr bwMode="auto">
              <a:xfrm>
                <a:off x="3674" y="799"/>
                <a:ext cx="1077" cy="255"/>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 name="Group 57"/>
              <p:cNvGrpSpPr>
                <a:grpSpLocks/>
              </p:cNvGrpSpPr>
              <p:nvPr/>
            </p:nvGrpSpPr>
            <p:grpSpPr bwMode="auto">
              <a:xfrm>
                <a:off x="951" y="2642"/>
                <a:ext cx="738" cy="340"/>
                <a:chOff x="611" y="2727"/>
                <a:chExt cx="738" cy="340"/>
              </a:xfrm>
            </p:grpSpPr>
            <p:sp>
              <p:nvSpPr>
                <p:cNvPr id="60" name="Rectangle 58"/>
                <p:cNvSpPr>
                  <a:spLocks noChangeArrowheads="1"/>
                </p:cNvSpPr>
                <p:nvPr/>
              </p:nvSpPr>
              <p:spPr bwMode="auto">
                <a:xfrm>
                  <a:off x="636"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Text Box 59"/>
                <p:cNvSpPr txBox="1">
                  <a:spLocks noChangeArrowheads="1"/>
                </p:cNvSpPr>
                <p:nvPr/>
              </p:nvSpPr>
              <p:spPr bwMode="auto">
                <a:xfrm>
                  <a:off x="611"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(15, 20)</a:t>
                  </a:r>
                  <a:endParaRPr kumimoji="0" lang="en-US" altLang="zh-CN" sz="2400">
                    <a:solidFill>
                      <a:srgbClr val="CC0000"/>
                    </a:solidFill>
                    <a:latin typeface="Arial" panose="020B0604020202020204" pitchFamily="34" charset="0"/>
                  </a:endParaRPr>
                </a:p>
              </p:txBody>
            </p:sp>
          </p:grpSp>
          <p:grpSp>
            <p:nvGrpSpPr>
              <p:cNvPr id="43" name="Group 60"/>
              <p:cNvGrpSpPr>
                <a:grpSpLocks/>
              </p:cNvGrpSpPr>
              <p:nvPr/>
            </p:nvGrpSpPr>
            <p:grpSpPr bwMode="auto">
              <a:xfrm>
                <a:off x="2199" y="2047"/>
                <a:ext cx="738" cy="340"/>
                <a:chOff x="611" y="2727"/>
                <a:chExt cx="738" cy="340"/>
              </a:xfrm>
            </p:grpSpPr>
            <p:sp>
              <p:nvSpPr>
                <p:cNvPr id="58" name="Rectangle 61"/>
                <p:cNvSpPr>
                  <a:spLocks noChangeArrowheads="1"/>
                </p:cNvSpPr>
                <p:nvPr/>
              </p:nvSpPr>
              <p:spPr bwMode="auto">
                <a:xfrm>
                  <a:off x="636"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Text Box 62"/>
                <p:cNvSpPr txBox="1">
                  <a:spLocks noChangeArrowheads="1"/>
                </p:cNvSpPr>
                <p:nvPr/>
              </p:nvSpPr>
              <p:spPr bwMode="auto">
                <a:xfrm>
                  <a:off x="611"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(25, 30)</a:t>
                  </a:r>
                  <a:endParaRPr kumimoji="0" lang="en-US" altLang="zh-CN" sz="2400">
                    <a:solidFill>
                      <a:srgbClr val="CC0000"/>
                    </a:solidFill>
                    <a:latin typeface="Arial" panose="020B0604020202020204" pitchFamily="34" charset="0"/>
                  </a:endParaRPr>
                </a:p>
              </p:txBody>
            </p:sp>
          </p:grpSp>
          <p:grpSp>
            <p:nvGrpSpPr>
              <p:cNvPr id="44" name="Group 63"/>
              <p:cNvGrpSpPr>
                <a:grpSpLocks/>
              </p:cNvGrpSpPr>
              <p:nvPr/>
            </p:nvGrpSpPr>
            <p:grpSpPr bwMode="auto">
              <a:xfrm>
                <a:off x="2964" y="2047"/>
                <a:ext cx="738" cy="340"/>
                <a:chOff x="611" y="2727"/>
                <a:chExt cx="738" cy="340"/>
              </a:xfrm>
            </p:grpSpPr>
            <p:sp>
              <p:nvSpPr>
                <p:cNvPr id="56" name="Rectangle 64"/>
                <p:cNvSpPr>
                  <a:spLocks noChangeArrowheads="1"/>
                </p:cNvSpPr>
                <p:nvPr/>
              </p:nvSpPr>
              <p:spPr bwMode="auto">
                <a:xfrm>
                  <a:off x="636"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Text Box 65"/>
                <p:cNvSpPr txBox="1">
                  <a:spLocks noChangeArrowheads="1"/>
                </p:cNvSpPr>
                <p:nvPr/>
              </p:nvSpPr>
              <p:spPr bwMode="auto">
                <a:xfrm>
                  <a:off x="611"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(30, 35)</a:t>
                  </a:r>
                  <a:endParaRPr kumimoji="0" lang="en-US" altLang="zh-CN" sz="2400">
                    <a:solidFill>
                      <a:srgbClr val="CC0000"/>
                    </a:solidFill>
                    <a:latin typeface="Arial" panose="020B0604020202020204" pitchFamily="34" charset="0"/>
                  </a:endParaRPr>
                </a:p>
              </p:txBody>
            </p:sp>
          </p:grpSp>
          <p:grpSp>
            <p:nvGrpSpPr>
              <p:cNvPr id="45" name="Group 66"/>
              <p:cNvGrpSpPr>
                <a:grpSpLocks/>
              </p:cNvGrpSpPr>
              <p:nvPr/>
            </p:nvGrpSpPr>
            <p:grpSpPr bwMode="auto">
              <a:xfrm>
                <a:off x="3730" y="2047"/>
                <a:ext cx="738" cy="340"/>
                <a:chOff x="611" y="2727"/>
                <a:chExt cx="738" cy="340"/>
              </a:xfrm>
            </p:grpSpPr>
            <p:sp>
              <p:nvSpPr>
                <p:cNvPr id="54" name="Rectangle 67"/>
                <p:cNvSpPr>
                  <a:spLocks noChangeArrowheads="1"/>
                </p:cNvSpPr>
                <p:nvPr/>
              </p:nvSpPr>
              <p:spPr bwMode="auto">
                <a:xfrm>
                  <a:off x="636"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Text Box 68"/>
                <p:cNvSpPr txBox="1">
                  <a:spLocks noChangeArrowheads="1"/>
                </p:cNvSpPr>
                <p:nvPr/>
              </p:nvSpPr>
              <p:spPr bwMode="auto">
                <a:xfrm>
                  <a:off x="611"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(35, 40)</a:t>
                  </a:r>
                  <a:endParaRPr kumimoji="0" lang="en-US" altLang="zh-CN" sz="2400">
                    <a:solidFill>
                      <a:srgbClr val="CC0000"/>
                    </a:solidFill>
                    <a:latin typeface="Arial" panose="020B0604020202020204" pitchFamily="34" charset="0"/>
                  </a:endParaRPr>
                </a:p>
              </p:txBody>
            </p:sp>
          </p:grpSp>
          <p:grpSp>
            <p:nvGrpSpPr>
              <p:cNvPr id="46" name="Group 69"/>
              <p:cNvGrpSpPr>
                <a:grpSpLocks/>
              </p:cNvGrpSpPr>
              <p:nvPr/>
            </p:nvGrpSpPr>
            <p:grpSpPr bwMode="auto">
              <a:xfrm>
                <a:off x="4990" y="1451"/>
                <a:ext cx="770" cy="340"/>
                <a:chOff x="4464" y="2727"/>
                <a:chExt cx="770" cy="340"/>
              </a:xfrm>
            </p:grpSpPr>
            <p:sp>
              <p:nvSpPr>
                <p:cNvPr id="52" name="Rectangle 70"/>
                <p:cNvSpPr>
                  <a:spLocks noChangeArrowheads="1"/>
                </p:cNvSpPr>
                <p:nvPr/>
              </p:nvSpPr>
              <p:spPr bwMode="auto">
                <a:xfrm>
                  <a:off x="4464"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Text Box 71"/>
                <p:cNvSpPr txBox="1">
                  <a:spLocks noChangeArrowheads="1"/>
                </p:cNvSpPr>
                <p:nvPr/>
              </p:nvSpPr>
              <p:spPr bwMode="auto">
                <a:xfrm>
                  <a:off x="4496"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(45, </a:t>
                  </a:r>
                  <a:r>
                    <a:rPr kumimoji="0" lang="en-US" altLang="zh-CN" sz="2400">
                      <a:solidFill>
                        <a:srgbClr val="CC0000"/>
                      </a:solidFill>
                      <a:latin typeface="Courier New" panose="02070309020205020404" pitchFamily="49" charset="0"/>
                    </a:rPr>
                    <a:t>-</a:t>
                  </a:r>
                  <a:r>
                    <a:rPr kumimoji="0" lang="en-US" altLang="zh-CN" sz="2400">
                      <a:solidFill>
                        <a:srgbClr val="CC0000"/>
                      </a:solidFill>
                    </a:rPr>
                    <a:t>)</a:t>
                  </a:r>
                  <a:endParaRPr kumimoji="0" lang="en-US" altLang="zh-CN" sz="2400">
                    <a:solidFill>
                      <a:srgbClr val="CC0000"/>
                    </a:solidFill>
                    <a:latin typeface="Arial" panose="020B0604020202020204" pitchFamily="34" charset="0"/>
                  </a:endParaRPr>
                </a:p>
              </p:txBody>
            </p:sp>
          </p:grpSp>
          <p:grpSp>
            <p:nvGrpSpPr>
              <p:cNvPr id="47" name="Group 72"/>
              <p:cNvGrpSpPr>
                <a:grpSpLocks/>
              </p:cNvGrpSpPr>
              <p:nvPr/>
            </p:nvGrpSpPr>
            <p:grpSpPr bwMode="auto">
              <a:xfrm>
                <a:off x="4480" y="2047"/>
                <a:ext cx="738" cy="340"/>
                <a:chOff x="611" y="2727"/>
                <a:chExt cx="738" cy="340"/>
              </a:xfrm>
            </p:grpSpPr>
            <p:sp>
              <p:nvSpPr>
                <p:cNvPr id="50" name="Rectangle 73"/>
                <p:cNvSpPr>
                  <a:spLocks noChangeArrowheads="1"/>
                </p:cNvSpPr>
                <p:nvPr/>
              </p:nvSpPr>
              <p:spPr bwMode="auto">
                <a:xfrm>
                  <a:off x="636" y="2737"/>
                  <a:ext cx="685" cy="305"/>
                </a:xfrm>
                <a:prstGeom prst="rect">
                  <a:avLst/>
                </a:prstGeom>
                <a:solidFill>
                  <a:srgbClr val="FFFFFF"/>
                </a:solidFill>
                <a:ln w="28575">
                  <a:solidFill>
                    <a:srgbClr val="CC0000"/>
                  </a:solidFill>
                  <a:miter lim="800000"/>
                  <a:headEnd/>
                  <a:tailEnd/>
                </a:ln>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Text Box 74"/>
                <p:cNvSpPr txBox="1">
                  <a:spLocks noChangeArrowheads="1"/>
                </p:cNvSpPr>
                <p:nvPr/>
              </p:nvSpPr>
              <p:spPr bwMode="auto">
                <a:xfrm>
                  <a:off x="611" y="2727"/>
                  <a:ext cx="73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just" eaLnBrk="1" hangingPunct="1"/>
                  <a:r>
                    <a:rPr kumimoji="0" lang="en-US" altLang="zh-CN" sz="2400">
                      <a:solidFill>
                        <a:srgbClr val="CC0000"/>
                      </a:solidFill>
                    </a:rPr>
                    <a:t>(35, 40)</a:t>
                  </a:r>
                  <a:endParaRPr kumimoji="0" lang="en-US" altLang="zh-CN" sz="2400">
                    <a:solidFill>
                      <a:srgbClr val="CC0000"/>
                    </a:solidFill>
                    <a:latin typeface="Arial" panose="020B0604020202020204" pitchFamily="34" charset="0"/>
                  </a:endParaRPr>
                </a:p>
              </p:txBody>
            </p:sp>
          </p:grpSp>
          <p:sp>
            <p:nvSpPr>
              <p:cNvPr id="48" name="Line 75"/>
              <p:cNvSpPr>
                <a:spLocks noChangeShapeType="1"/>
              </p:cNvSpPr>
              <p:nvPr/>
            </p:nvSpPr>
            <p:spPr bwMode="auto">
              <a:xfrm flipH="1">
                <a:off x="4127" y="1735"/>
                <a:ext cx="271" cy="34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76"/>
              <p:cNvSpPr>
                <a:spLocks noChangeShapeType="1"/>
              </p:cNvSpPr>
              <p:nvPr/>
            </p:nvSpPr>
            <p:spPr bwMode="auto">
              <a:xfrm>
                <a:off x="4552" y="1735"/>
                <a:ext cx="255" cy="31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0" name="Line 77"/>
          <p:cNvSpPr>
            <a:spLocks noChangeShapeType="1"/>
          </p:cNvSpPr>
          <p:nvPr/>
        </p:nvSpPr>
        <p:spPr bwMode="auto">
          <a:xfrm flipH="1">
            <a:off x="7210104" y="2520157"/>
            <a:ext cx="269875" cy="315912"/>
          </a:xfrm>
          <a:prstGeom prst="line">
            <a:avLst/>
          </a:prstGeom>
          <a:noFill/>
          <a:ln w="25400">
            <a:solidFill>
              <a:srgbClr val="009999"/>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Line 78"/>
          <p:cNvSpPr>
            <a:spLocks noChangeShapeType="1"/>
          </p:cNvSpPr>
          <p:nvPr/>
        </p:nvSpPr>
        <p:spPr bwMode="auto">
          <a:xfrm flipH="1">
            <a:off x="6444929" y="3420269"/>
            <a:ext cx="269875" cy="315913"/>
          </a:xfrm>
          <a:prstGeom prst="line">
            <a:avLst/>
          </a:prstGeom>
          <a:noFill/>
          <a:ln w="25400">
            <a:solidFill>
              <a:srgbClr val="CC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2" name="矩形 81"/>
          <p:cNvSpPr/>
          <p:nvPr/>
        </p:nvSpPr>
        <p:spPr>
          <a:xfrm>
            <a:off x="736914" y="5432301"/>
            <a:ext cx="7445101" cy="904863"/>
          </a:xfrm>
          <a:prstGeom prst="rect">
            <a:avLst/>
          </a:prstGeom>
        </p:spPr>
        <p:txBody>
          <a:bodyPr wrap="square">
            <a:spAutoFit/>
          </a:bodyPr>
          <a:lstStyle/>
          <a:p>
            <a:pPr marL="342900" lvl="0" indent="-342900">
              <a:spcBef>
                <a:spcPct val="20000"/>
              </a:spcBef>
              <a:buClr>
                <a:srgbClr val="6600CC"/>
              </a:buClr>
              <a:buFontTx/>
              <a:buChar char="•"/>
              <a:defRPr/>
            </a:pPr>
            <a:r>
              <a:rPr lang="zh-CN" altLang="en-US" sz="2400" dirty="0">
                <a:solidFill>
                  <a:srgbClr val="000000"/>
                </a:solidFill>
                <a:ea typeface="仿宋_GB2312" pitchFamily="49" charset="-122"/>
              </a:rPr>
              <a:t>斐波那契查找的</a:t>
            </a:r>
            <a:r>
              <a:rPr kumimoji="0" lang="zh-CN" altLang="en-US" sz="2400" kern="0" dirty="0">
                <a:solidFill>
                  <a:srgbClr val="000000"/>
                </a:solidFill>
                <a:latin typeface="Times New Roman"/>
                <a:ea typeface="楷体_GB2312"/>
              </a:rPr>
              <a:t>特点：</a:t>
            </a:r>
            <a:endParaRPr kumimoji="0" lang="en-US" altLang="zh-CN" sz="2400" kern="0" dirty="0">
              <a:solidFill>
                <a:srgbClr val="000000"/>
              </a:solidFill>
              <a:latin typeface="Times New Roman"/>
              <a:ea typeface="楷体_GB2312"/>
            </a:endParaRPr>
          </a:p>
          <a:p>
            <a:pPr marL="742950" lvl="1" indent="-285750">
              <a:spcBef>
                <a:spcPct val="20000"/>
              </a:spcBef>
              <a:buFontTx/>
              <a:buChar char="–"/>
              <a:defRPr/>
            </a:pPr>
            <a:r>
              <a:rPr kumimoji="0" lang="zh-CN" altLang="en-US" sz="2400" kern="0" dirty="0">
                <a:solidFill>
                  <a:srgbClr val="000066"/>
                </a:solidFill>
                <a:latin typeface="楷体_GB2312"/>
                <a:ea typeface="楷体_GB2312"/>
              </a:rPr>
              <a:t>平均性能比折半查找好；但是最坏性能比之差；</a:t>
            </a:r>
            <a:endParaRPr kumimoji="0" lang="en-US" altLang="zh-CN" sz="2400" kern="0" dirty="0">
              <a:solidFill>
                <a:srgbClr val="000066"/>
              </a:solidFill>
              <a:latin typeface="楷体_GB2312"/>
              <a:ea typeface="楷体_GB2312"/>
            </a:endParaRPr>
          </a:p>
        </p:txBody>
      </p:sp>
    </p:spTree>
    <p:extLst>
      <p:ext uri="{BB962C8B-B14F-4D97-AF65-F5344CB8AC3E}">
        <p14:creationId xmlns:p14="http://schemas.microsoft.com/office/powerpoint/2010/main" val="24247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up)">
                                      <p:cBhvr>
                                        <p:cTn id="30" dur="1000"/>
                                        <p:tgtEl>
                                          <p:spTgt spid="80"/>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up)">
                                      <p:cBhvr>
                                        <p:cTn id="34" dur="10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80" grpId="0" animBg="1"/>
      <p:bldP spid="81" grpId="0" animBg="1"/>
      <p:bldP spid="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其它顺序查找方法</a:t>
            </a:r>
          </a:p>
        </p:txBody>
      </p:sp>
      <p:sp>
        <p:nvSpPr>
          <p:cNvPr id="3" name="内容占位符 2"/>
          <p:cNvSpPr>
            <a:spLocks noGrp="1"/>
          </p:cNvSpPr>
          <p:nvPr>
            <p:ph idx="1"/>
          </p:nvPr>
        </p:nvSpPr>
        <p:spPr/>
        <p:txBody>
          <a:bodyPr/>
          <a:lstStyle/>
          <a:p>
            <a:pPr eaLnBrk="1" hangingPunct="1">
              <a:defRPr/>
            </a:pPr>
            <a:r>
              <a:rPr lang="zh-CN" altLang="en-US" dirty="0"/>
              <a:t>插值查找</a:t>
            </a:r>
            <a:endParaRPr lang="en-US" altLang="zh-CN" dirty="0"/>
          </a:p>
          <a:p>
            <a:pPr lvl="1" eaLnBrk="1" hangingPunct="1">
              <a:defRPr/>
            </a:pPr>
            <a:r>
              <a:rPr lang="zh-CN" altLang="en-US" dirty="0"/>
              <a:t>分割点取序列中的位于取值范围中间的位置</a:t>
            </a:r>
            <a:r>
              <a:rPr lang="en-US" altLang="zh-CN" dirty="0"/>
              <a:t>;</a:t>
            </a:r>
          </a:p>
          <a:p>
            <a:pPr lvl="1" eaLnBrk="1" hangingPunct="1">
              <a:defRPr/>
            </a:pPr>
            <a:endParaRPr lang="en-US" altLang="zh-CN" dirty="0"/>
          </a:p>
          <a:p>
            <a:pPr eaLnBrk="1" hangingPunct="1">
              <a:defRPr/>
            </a:pPr>
            <a:endParaRPr lang="zh-CN" altLang="en-US" dirty="0"/>
          </a:p>
        </p:txBody>
      </p:sp>
      <p:sp>
        <p:nvSpPr>
          <p:cNvPr id="4" name="灯片编号占位符 3"/>
          <p:cNvSpPr>
            <a:spLocks noGrp="1"/>
          </p:cNvSpPr>
          <p:nvPr>
            <p:ph type="sldNum" sz="quarter" idx="11"/>
          </p:nvPr>
        </p:nvSpPr>
        <p:spPr/>
        <p:txBody>
          <a:bodyPr/>
          <a:lstStyle/>
          <a:p>
            <a:pPr>
              <a:defRPr/>
            </a:pPr>
            <a:fld id="{B4D855C0-AFDC-4AFB-B1D5-9F7FD719A8A7}" type="slidenum">
              <a:rPr lang="en-US" altLang="zh-CN"/>
              <a:pPr>
                <a:defRPr/>
              </a:pPr>
              <a:t>33</a:t>
            </a:fld>
            <a:endParaRPr lang="en-US" altLang="zh-CN"/>
          </a:p>
        </p:txBody>
      </p:sp>
      <p:graphicFrame>
        <p:nvGraphicFramePr>
          <p:cNvPr id="10242" name="Object 2"/>
          <p:cNvGraphicFramePr>
            <a:graphicFrameLocks noChangeAspect="1"/>
          </p:cNvGraphicFramePr>
          <p:nvPr>
            <p:extLst>
              <p:ext uri="{D42A27DB-BD31-4B8C-83A1-F6EECF244321}">
                <p14:modId xmlns:p14="http://schemas.microsoft.com/office/powerpoint/2010/main" val="70180702"/>
              </p:ext>
            </p:extLst>
          </p:nvPr>
        </p:nvGraphicFramePr>
        <p:xfrm>
          <a:off x="251520" y="4437112"/>
          <a:ext cx="8467725" cy="1009650"/>
        </p:xfrm>
        <a:graphic>
          <a:graphicData uri="http://schemas.openxmlformats.org/presentationml/2006/ole">
            <mc:AlternateContent xmlns:mc="http://schemas.openxmlformats.org/markup-compatibility/2006">
              <mc:Choice xmlns:v="urn:schemas-microsoft-com:vml" Requires="v">
                <p:oleObj spid="_x0000_s10660" name="公式" r:id="rId3" imgW="3225800" imgH="393700" progId="Equation.3">
                  <p:embed/>
                </p:oleObj>
              </mc:Choice>
              <mc:Fallback>
                <p:oleObj name="公式" r:id="rId3" imgW="3225800" imgH="393700" progId="Equation.3">
                  <p:embed/>
                  <p:pic>
                    <p:nvPicPr>
                      <p:cNvPr id="0" name="Picture 2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437112"/>
                        <a:ext cx="8467725" cy="10096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50997665"/>
              </p:ext>
            </p:extLst>
          </p:nvPr>
        </p:nvGraphicFramePr>
        <p:xfrm>
          <a:off x="251520" y="5733256"/>
          <a:ext cx="8501062" cy="914400"/>
        </p:xfrm>
        <a:graphic>
          <a:graphicData uri="http://schemas.openxmlformats.org/drawingml/2006/table">
            <a:tbl>
              <a:tblPr/>
              <a:tblGrid>
                <a:gridCol w="708025">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9612">
                  <a:extLst>
                    <a:ext uri="{9D8B030D-6E8A-4147-A177-3AD203B41FA5}">
                      <a16:colId xmlns:a16="http://schemas.microsoft.com/office/drawing/2014/main" val="20003"/>
                    </a:ext>
                  </a:extLst>
                </a:gridCol>
                <a:gridCol w="708025">
                  <a:extLst>
                    <a:ext uri="{9D8B030D-6E8A-4147-A177-3AD203B41FA5}">
                      <a16:colId xmlns:a16="http://schemas.microsoft.com/office/drawing/2014/main" val="20004"/>
                    </a:ext>
                  </a:extLst>
                </a:gridCol>
                <a:gridCol w="709613">
                  <a:extLst>
                    <a:ext uri="{9D8B030D-6E8A-4147-A177-3AD203B41FA5}">
                      <a16:colId xmlns:a16="http://schemas.microsoft.com/office/drawing/2014/main" val="20005"/>
                    </a:ext>
                  </a:extLst>
                </a:gridCol>
                <a:gridCol w="706437">
                  <a:extLst>
                    <a:ext uri="{9D8B030D-6E8A-4147-A177-3AD203B41FA5}">
                      <a16:colId xmlns:a16="http://schemas.microsoft.com/office/drawing/2014/main" val="20006"/>
                    </a:ext>
                  </a:extLst>
                </a:gridCol>
                <a:gridCol w="708025">
                  <a:extLst>
                    <a:ext uri="{9D8B030D-6E8A-4147-A177-3AD203B41FA5}">
                      <a16:colId xmlns:a16="http://schemas.microsoft.com/office/drawing/2014/main" val="20007"/>
                    </a:ext>
                  </a:extLst>
                </a:gridCol>
                <a:gridCol w="708025">
                  <a:extLst>
                    <a:ext uri="{9D8B030D-6E8A-4147-A177-3AD203B41FA5}">
                      <a16:colId xmlns:a16="http://schemas.microsoft.com/office/drawing/2014/main" val="20008"/>
                    </a:ext>
                  </a:extLst>
                </a:gridCol>
                <a:gridCol w="708025">
                  <a:extLst>
                    <a:ext uri="{9D8B030D-6E8A-4147-A177-3AD203B41FA5}">
                      <a16:colId xmlns:a16="http://schemas.microsoft.com/office/drawing/2014/main" val="20009"/>
                    </a:ext>
                  </a:extLst>
                </a:gridCol>
                <a:gridCol w="709613">
                  <a:extLst>
                    <a:ext uri="{9D8B030D-6E8A-4147-A177-3AD203B41FA5}">
                      <a16:colId xmlns:a16="http://schemas.microsoft.com/office/drawing/2014/main" val="20010"/>
                    </a:ext>
                  </a:extLst>
                </a:gridCol>
                <a:gridCol w="709612">
                  <a:extLst>
                    <a:ext uri="{9D8B030D-6E8A-4147-A177-3AD203B41FA5}">
                      <a16:colId xmlns:a16="http://schemas.microsoft.com/office/drawing/2014/main" val="20011"/>
                    </a:ext>
                  </a:extLst>
                </a:gridCol>
              </a:tblGrid>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F5FF"/>
                    </a:solid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1D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7" name="内容占位符 2"/>
          <p:cNvSpPr txBox="1">
            <a:spLocks/>
          </p:cNvSpPr>
          <p:nvPr/>
        </p:nvSpPr>
        <p:spPr bwMode="auto">
          <a:xfrm>
            <a:off x="323528" y="2492896"/>
            <a:ext cx="8642350" cy="79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66"/>
                </a:solidFill>
                <a:latin typeface="+mn-lt"/>
                <a:ea typeface="+mn-ea"/>
              </a:defRPr>
            </a:lvl2pPr>
            <a:lvl3pPr marL="1143000" indent="-228600" algn="l" rtl="0" eaLnBrk="0" fontAlgn="base" hangingPunct="0">
              <a:spcBef>
                <a:spcPct val="20000"/>
              </a:spcBef>
              <a:spcAft>
                <a:spcPct val="0"/>
              </a:spcAft>
              <a:buClr>
                <a:srgbClr val="000066"/>
              </a:buClr>
              <a:buFont typeface="Wingdings" pitchFamily="2"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a:lstStyle>
          <a:p>
            <a:r>
              <a:rPr lang="en-US" altLang="zh-CN" dirty="0"/>
              <a:t>Key</a:t>
            </a:r>
            <a:r>
              <a:rPr lang="zh-CN" altLang="en-US" dirty="0"/>
              <a:t>＝</a:t>
            </a:r>
            <a:r>
              <a:rPr lang="en-US" altLang="zh-CN" dirty="0"/>
              <a:t>6</a:t>
            </a:r>
            <a:r>
              <a:rPr lang="en-US" altLang="zh-CN" dirty="0">
                <a:sym typeface="Wingdings" pitchFamily="2" charset="2"/>
              </a:rPr>
              <a:t> mid=?</a:t>
            </a:r>
            <a:r>
              <a:rPr lang="en-US" altLang="zh-CN" dirty="0"/>
              <a:t> </a:t>
            </a:r>
            <a:endParaRPr lang="zh-CN" altLang="en-US" dirty="0"/>
          </a:p>
        </p:txBody>
      </p:sp>
      <p:graphicFrame>
        <p:nvGraphicFramePr>
          <p:cNvPr id="8" name="Object 4"/>
          <p:cNvGraphicFramePr>
            <a:graphicFrameLocks noChangeAspect="1"/>
          </p:cNvGraphicFramePr>
          <p:nvPr>
            <p:extLst>
              <p:ext uri="{D42A27DB-BD31-4B8C-83A1-F6EECF244321}">
                <p14:modId xmlns:p14="http://schemas.microsoft.com/office/powerpoint/2010/main" val="2888697808"/>
              </p:ext>
            </p:extLst>
          </p:nvPr>
        </p:nvGraphicFramePr>
        <p:xfrm>
          <a:off x="1691680" y="3284761"/>
          <a:ext cx="4400550" cy="1009650"/>
        </p:xfrm>
        <a:graphic>
          <a:graphicData uri="http://schemas.openxmlformats.org/presentationml/2006/ole">
            <mc:AlternateContent xmlns:mc="http://schemas.openxmlformats.org/markup-compatibility/2006">
              <mc:Choice xmlns:v="urn:schemas-microsoft-com:vml" Requires="v">
                <p:oleObj spid="_x0000_s10661" name="公式" r:id="rId5" imgW="1675673" imgH="393529" progId="Equation.3">
                  <p:embed/>
                </p:oleObj>
              </mc:Choice>
              <mc:Fallback>
                <p:oleObj name="公式" r:id="rId5" imgW="1675673" imgH="393529" progId="Equation.3">
                  <p:embed/>
                  <p:pic>
                    <p:nvPicPr>
                      <p:cNvPr id="0" name="Picture 2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284761"/>
                        <a:ext cx="4400550" cy="10096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899592" y="2204864"/>
            <a:ext cx="6624736" cy="1815882"/>
          </a:xfrm>
          <a:prstGeom prst="rect">
            <a:avLst/>
          </a:prstGeom>
          <a:solidFill>
            <a:schemeClr val="accent1">
              <a:lumMod val="20000"/>
              <a:lumOff val="80000"/>
            </a:schemeClr>
          </a:solidFill>
          <a:ln>
            <a:solidFill>
              <a:schemeClr val="accent1"/>
            </a:solidFill>
          </a:ln>
        </p:spPr>
        <p:txBody>
          <a:bodyPr wrap="square">
            <a:spAutoFit/>
          </a:bodyPr>
          <a:lstStyle/>
          <a:p>
            <a:pPr eaLnBrk="1" hangingPunct="1">
              <a:defRPr/>
            </a:pPr>
            <a:r>
              <a:rPr lang="zh-CN" altLang="en-US" dirty="0"/>
              <a:t>特点：</a:t>
            </a:r>
            <a:endParaRPr lang="en-US" altLang="zh-CN" dirty="0"/>
          </a:p>
          <a:p>
            <a:pPr lvl="1" eaLnBrk="1" hangingPunct="1">
              <a:defRPr/>
            </a:pPr>
            <a:r>
              <a:rPr lang="zh-CN" altLang="en-US" dirty="0">
                <a:latin typeface="+mn-ea"/>
              </a:rPr>
              <a:t>适合于关键字均匀分布的情况；</a:t>
            </a:r>
            <a:endParaRPr lang="en-US" altLang="zh-CN" dirty="0">
              <a:latin typeface="+mn-ea"/>
            </a:endParaRPr>
          </a:p>
          <a:p>
            <a:pPr lvl="1" eaLnBrk="1" hangingPunct="1">
              <a:defRPr/>
            </a:pPr>
            <a:r>
              <a:rPr lang="zh-CN" altLang="en-US" dirty="0">
                <a:latin typeface="+mn-ea"/>
              </a:rPr>
              <a:t>在上述情况下，平均性能比折半查找好；</a:t>
            </a:r>
            <a:endParaRPr lang="en-US" altLang="zh-CN"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down)">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dirty="0"/>
              <a:t>静态搜索树</a:t>
            </a:r>
          </a:p>
        </p:txBody>
      </p:sp>
      <p:sp>
        <p:nvSpPr>
          <p:cNvPr id="113668" name="Rectangle 3"/>
          <p:cNvSpPr>
            <a:spLocks noGrp="1" noChangeArrowheads="1"/>
          </p:cNvSpPr>
          <p:nvPr>
            <p:ph idx="1"/>
          </p:nvPr>
        </p:nvSpPr>
        <p:spPr/>
        <p:txBody>
          <a:bodyPr/>
          <a:lstStyle/>
          <a:p>
            <a:pPr eaLnBrk="1" hangingPunct="1"/>
            <a:r>
              <a:rPr lang="en-US" altLang="zh-CN" dirty="0"/>
              <a:t>1</a:t>
            </a:r>
            <a:r>
              <a:rPr lang="zh-CN" altLang="en-US" dirty="0"/>
              <a:t>）静态最优搜索树</a:t>
            </a:r>
            <a:r>
              <a:rPr lang="zh-CN" altLang="en-US"/>
              <a:t>（</a:t>
            </a:r>
            <a:r>
              <a:rPr lang="en-US" altLang="zh-CN"/>
              <a:t>Static Optimal Search </a:t>
            </a:r>
            <a:r>
              <a:rPr lang="en-US" altLang="zh-CN" dirty="0"/>
              <a:t>Tree</a:t>
            </a:r>
            <a:r>
              <a:rPr lang="zh-CN" altLang="en-US" dirty="0"/>
              <a:t>）</a:t>
            </a:r>
          </a:p>
          <a:p>
            <a:pPr eaLnBrk="1" hangingPunct="1"/>
            <a:r>
              <a:rPr lang="zh-CN" altLang="en-US" dirty="0"/>
              <a:t>回顾：折半查找的平均查找长度：</a:t>
            </a:r>
            <a:r>
              <a:rPr lang="en-US" altLang="zh-CN" dirty="0"/>
              <a:t>log</a:t>
            </a:r>
            <a:r>
              <a:rPr lang="en-US" altLang="zh-CN" baseline="-25000" dirty="0"/>
              <a:t>2</a:t>
            </a:r>
            <a:r>
              <a:rPr lang="en-US" altLang="zh-CN" dirty="0"/>
              <a:t>(n+1)-1</a:t>
            </a:r>
          </a:p>
          <a:p>
            <a:pPr eaLnBrk="1" hangingPunct="1"/>
            <a:r>
              <a:rPr lang="zh-CN" altLang="en-US" dirty="0"/>
              <a:t>实际查找长度：取决于树的构造</a:t>
            </a:r>
          </a:p>
        </p:txBody>
      </p:sp>
      <p:sp>
        <p:nvSpPr>
          <p:cNvPr id="82" name="灯片编号占位符 5"/>
          <p:cNvSpPr>
            <a:spLocks noGrp="1"/>
          </p:cNvSpPr>
          <p:nvPr>
            <p:ph type="sldNum" sz="quarter" idx="11"/>
          </p:nvPr>
        </p:nvSpPr>
        <p:spPr/>
        <p:txBody>
          <a:bodyPr/>
          <a:lstStyle/>
          <a:p>
            <a:pPr>
              <a:defRPr/>
            </a:pPr>
            <a:fld id="{3316D5F7-72D9-4EE2-ABE7-CCA1BD67E348}" type="slidenum">
              <a:rPr lang="en-US" altLang="zh-CN"/>
              <a:pPr>
                <a:defRPr/>
              </a:pPr>
              <a:t>34</a:t>
            </a:fld>
            <a:endParaRPr lang="en-US" altLang="zh-CN"/>
          </a:p>
        </p:txBody>
      </p:sp>
      <p:graphicFrame>
        <p:nvGraphicFramePr>
          <p:cNvPr id="488530" name="Group 82"/>
          <p:cNvGraphicFramePr>
            <a:graphicFrameLocks noGrp="1"/>
          </p:cNvGraphicFramePr>
          <p:nvPr>
            <p:extLst>
              <p:ext uri="{D42A27DB-BD31-4B8C-83A1-F6EECF244321}">
                <p14:modId xmlns:p14="http://schemas.microsoft.com/office/powerpoint/2010/main" val="1852988632"/>
              </p:ext>
            </p:extLst>
          </p:nvPr>
        </p:nvGraphicFramePr>
        <p:xfrm>
          <a:off x="762000" y="5414963"/>
          <a:ext cx="7854950" cy="1371600"/>
        </p:xfrm>
        <a:graphic>
          <a:graphicData uri="http://schemas.openxmlformats.org/drawingml/2006/table">
            <a:tbl>
              <a:tblPr/>
              <a:tblGrid>
                <a:gridCol w="65405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5637">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4050">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gridCol w="654050">
                  <a:extLst>
                    <a:ext uri="{9D8B030D-6E8A-4147-A177-3AD203B41FA5}">
                      <a16:colId xmlns:a16="http://schemas.microsoft.com/office/drawing/2014/main" val="20010"/>
                    </a:ext>
                  </a:extLst>
                </a:gridCol>
                <a:gridCol w="654050">
                  <a:extLst>
                    <a:ext uri="{9D8B030D-6E8A-4147-A177-3AD203B41FA5}">
                      <a16:colId xmlns:a16="http://schemas.microsoft.com/office/drawing/2014/main" val="20011"/>
                    </a:ext>
                  </a:extLst>
                </a:gridCol>
              </a:tblGrid>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Ci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pSp>
        <p:nvGrpSpPr>
          <p:cNvPr id="2" name="Group 79"/>
          <p:cNvGrpSpPr>
            <a:grpSpLocks/>
          </p:cNvGrpSpPr>
          <p:nvPr/>
        </p:nvGrpSpPr>
        <p:grpSpPr bwMode="auto">
          <a:xfrm>
            <a:off x="793750" y="2773363"/>
            <a:ext cx="7646988" cy="2286000"/>
            <a:chOff x="500" y="1504"/>
            <a:chExt cx="4817" cy="1440"/>
          </a:xfrm>
        </p:grpSpPr>
        <p:sp>
          <p:nvSpPr>
            <p:cNvPr id="113724" name="Oval 58"/>
            <p:cNvSpPr>
              <a:spLocks noChangeArrowheads="1"/>
            </p:cNvSpPr>
            <p:nvPr/>
          </p:nvSpPr>
          <p:spPr bwMode="auto">
            <a:xfrm>
              <a:off x="500" y="2176"/>
              <a:ext cx="357" cy="336"/>
            </a:xfrm>
            <a:prstGeom prst="ellipse">
              <a:avLst/>
            </a:prstGeom>
            <a:noFill/>
            <a:ln w="38100" cap="sq">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4000">
                  <a:solidFill>
                    <a:srgbClr val="FF00FF"/>
                  </a:solidFill>
                  <a:ea typeface="宋体" charset="-122"/>
                </a:rPr>
                <a:t>1</a:t>
              </a:r>
              <a:endParaRPr lang="en-US" altLang="zh-CN" sz="2400" b="0">
                <a:ea typeface="宋体" charset="-122"/>
              </a:endParaRPr>
            </a:p>
          </p:txBody>
        </p:sp>
        <p:sp>
          <p:nvSpPr>
            <p:cNvPr id="113725" name="Oval 59"/>
            <p:cNvSpPr>
              <a:spLocks noChangeArrowheads="1"/>
            </p:cNvSpPr>
            <p:nvPr/>
          </p:nvSpPr>
          <p:spPr bwMode="auto">
            <a:xfrm>
              <a:off x="4559" y="2176"/>
              <a:ext cx="357" cy="336"/>
            </a:xfrm>
            <a:prstGeom prst="ellipse">
              <a:avLst/>
            </a:prstGeom>
            <a:noFill/>
            <a:ln w="38100" cap="sq">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4000">
                  <a:solidFill>
                    <a:srgbClr val="FF00FF"/>
                  </a:solidFill>
                  <a:ea typeface="宋体" charset="-122"/>
                </a:rPr>
                <a:t>10</a:t>
              </a:r>
              <a:endParaRPr lang="en-US" altLang="zh-CN" sz="2400" b="0">
                <a:ea typeface="宋体" charset="-122"/>
              </a:endParaRPr>
            </a:p>
          </p:txBody>
        </p:sp>
        <p:sp>
          <p:nvSpPr>
            <p:cNvPr id="113726" name="Line 60"/>
            <p:cNvSpPr>
              <a:spLocks noChangeShapeType="1"/>
            </p:cNvSpPr>
            <p:nvPr/>
          </p:nvSpPr>
          <p:spPr bwMode="auto">
            <a:xfrm flipH="1">
              <a:off x="1392" y="1680"/>
              <a:ext cx="1424" cy="2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7" name="Line 61"/>
            <p:cNvSpPr>
              <a:spLocks noChangeShapeType="1"/>
            </p:cNvSpPr>
            <p:nvPr/>
          </p:nvSpPr>
          <p:spPr bwMode="auto">
            <a:xfrm>
              <a:off x="3072" y="1680"/>
              <a:ext cx="996" cy="1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8" name="Line 62"/>
            <p:cNvSpPr>
              <a:spLocks noChangeShapeType="1"/>
            </p:cNvSpPr>
            <p:nvPr/>
          </p:nvSpPr>
          <p:spPr bwMode="auto">
            <a:xfrm flipH="1">
              <a:off x="812" y="1997"/>
              <a:ext cx="326"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9" name="Line 63"/>
            <p:cNvSpPr>
              <a:spLocks noChangeShapeType="1"/>
            </p:cNvSpPr>
            <p:nvPr/>
          </p:nvSpPr>
          <p:spPr bwMode="auto">
            <a:xfrm>
              <a:off x="816" y="2448"/>
              <a:ext cx="264" cy="2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0" name="Line 64"/>
            <p:cNvSpPr>
              <a:spLocks noChangeShapeType="1"/>
            </p:cNvSpPr>
            <p:nvPr/>
          </p:nvSpPr>
          <p:spPr bwMode="auto">
            <a:xfrm>
              <a:off x="1348" y="2080"/>
              <a:ext cx="380"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1" name="Line 65"/>
            <p:cNvSpPr>
              <a:spLocks noChangeShapeType="1"/>
            </p:cNvSpPr>
            <p:nvPr/>
          </p:nvSpPr>
          <p:spPr bwMode="auto">
            <a:xfrm>
              <a:off x="1972" y="2368"/>
              <a:ext cx="345" cy="3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2" name="Line 66"/>
            <p:cNvSpPr>
              <a:spLocks noChangeShapeType="1"/>
            </p:cNvSpPr>
            <p:nvPr/>
          </p:nvSpPr>
          <p:spPr bwMode="auto">
            <a:xfrm flipH="1">
              <a:off x="3489" y="1936"/>
              <a:ext cx="535"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3" name="Line 67"/>
            <p:cNvSpPr>
              <a:spLocks noChangeShapeType="1"/>
            </p:cNvSpPr>
            <p:nvPr/>
          </p:nvSpPr>
          <p:spPr bwMode="auto">
            <a:xfrm>
              <a:off x="3489" y="2416"/>
              <a:ext cx="189" cy="3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4" name="Line 68"/>
            <p:cNvSpPr>
              <a:spLocks noChangeShapeType="1"/>
            </p:cNvSpPr>
            <p:nvPr/>
          </p:nvSpPr>
          <p:spPr bwMode="auto">
            <a:xfrm>
              <a:off x="4381" y="1984"/>
              <a:ext cx="31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5" name="Line 69"/>
            <p:cNvSpPr>
              <a:spLocks noChangeShapeType="1"/>
            </p:cNvSpPr>
            <p:nvPr/>
          </p:nvSpPr>
          <p:spPr bwMode="auto">
            <a:xfrm>
              <a:off x="4916" y="2416"/>
              <a:ext cx="178"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6" name="Oval 70"/>
            <p:cNvSpPr>
              <a:spLocks noChangeArrowheads="1"/>
            </p:cNvSpPr>
            <p:nvPr/>
          </p:nvSpPr>
          <p:spPr bwMode="auto">
            <a:xfrm>
              <a:off x="1615" y="2176"/>
              <a:ext cx="357" cy="336"/>
            </a:xfrm>
            <a:prstGeom prst="ellipse">
              <a:avLst/>
            </a:prstGeom>
            <a:solidFill>
              <a:schemeClr val="bg1"/>
            </a:solidFill>
            <a:ln w="38100" cap="sq">
              <a:solidFill>
                <a:srgbClr val="FF00FF"/>
              </a:solidFill>
              <a:round/>
              <a:headEnd type="none" w="sm" len="sm"/>
              <a:tailEnd type="none" w="sm" len="sm"/>
            </a:ln>
          </p:spPr>
          <p:txBody>
            <a:bodyPr wrap="none" anchor="ctr"/>
            <a:lstStyle/>
            <a:p>
              <a:pPr algn="ctr"/>
              <a:r>
                <a:rPr lang="en-US" altLang="zh-CN" sz="4000">
                  <a:solidFill>
                    <a:srgbClr val="FF00FF"/>
                  </a:solidFill>
                  <a:ea typeface="宋体" charset="-122"/>
                </a:rPr>
                <a:t>4</a:t>
              </a:r>
              <a:endParaRPr lang="en-US" altLang="zh-CN" sz="2400" b="0">
                <a:ea typeface="宋体" charset="-122"/>
              </a:endParaRPr>
            </a:p>
          </p:txBody>
        </p:sp>
        <p:sp>
          <p:nvSpPr>
            <p:cNvPr id="113737" name="Oval 71"/>
            <p:cNvSpPr>
              <a:spLocks noChangeArrowheads="1"/>
            </p:cNvSpPr>
            <p:nvPr/>
          </p:nvSpPr>
          <p:spPr bwMode="auto">
            <a:xfrm>
              <a:off x="3176" y="2176"/>
              <a:ext cx="357" cy="336"/>
            </a:xfrm>
            <a:prstGeom prst="ellipse">
              <a:avLst/>
            </a:prstGeom>
            <a:solidFill>
              <a:schemeClr val="bg1"/>
            </a:solidFill>
            <a:ln w="38100" cap="sq">
              <a:solidFill>
                <a:srgbClr val="FF00FF"/>
              </a:solidFill>
              <a:round/>
              <a:headEnd type="none" w="sm" len="sm"/>
              <a:tailEnd type="none" w="sm" len="sm"/>
            </a:ln>
          </p:spPr>
          <p:txBody>
            <a:bodyPr wrap="none" anchor="ctr"/>
            <a:lstStyle/>
            <a:p>
              <a:pPr algn="ctr"/>
              <a:r>
                <a:rPr lang="en-US" altLang="zh-CN" sz="4000">
                  <a:solidFill>
                    <a:srgbClr val="FF00FF"/>
                  </a:solidFill>
                  <a:ea typeface="宋体" charset="-122"/>
                </a:rPr>
                <a:t>7</a:t>
              </a:r>
              <a:endParaRPr lang="en-US" altLang="zh-CN" sz="2400" b="0">
                <a:ea typeface="宋体" charset="-122"/>
              </a:endParaRPr>
            </a:p>
          </p:txBody>
        </p:sp>
        <p:sp>
          <p:nvSpPr>
            <p:cNvPr id="113738" name="Oval 72"/>
            <p:cNvSpPr>
              <a:spLocks noChangeArrowheads="1"/>
            </p:cNvSpPr>
            <p:nvPr/>
          </p:nvSpPr>
          <p:spPr bwMode="auto">
            <a:xfrm>
              <a:off x="2775" y="1504"/>
              <a:ext cx="357" cy="336"/>
            </a:xfrm>
            <a:prstGeom prst="ellipse">
              <a:avLst/>
            </a:prstGeom>
            <a:solidFill>
              <a:schemeClr val="bg1"/>
            </a:solidFill>
            <a:ln w="38100" cap="sq">
              <a:solidFill>
                <a:srgbClr val="006600"/>
              </a:solidFill>
              <a:round/>
              <a:headEnd type="none" w="sm" len="sm"/>
              <a:tailEnd type="none" w="sm" len="sm"/>
            </a:ln>
          </p:spPr>
          <p:txBody>
            <a:bodyPr wrap="none" anchor="ctr"/>
            <a:lstStyle/>
            <a:p>
              <a:pPr algn="ctr"/>
              <a:r>
                <a:rPr lang="en-US" altLang="zh-CN" sz="4000">
                  <a:solidFill>
                    <a:srgbClr val="006600"/>
                  </a:solidFill>
                  <a:ea typeface="宋体" charset="-122"/>
                </a:rPr>
                <a:t>6</a:t>
              </a:r>
              <a:endParaRPr lang="en-US" altLang="zh-CN" sz="2400" b="0">
                <a:ea typeface="宋体" charset="-122"/>
              </a:endParaRPr>
            </a:p>
          </p:txBody>
        </p:sp>
        <p:sp>
          <p:nvSpPr>
            <p:cNvPr id="113739" name="Oval 73"/>
            <p:cNvSpPr>
              <a:spLocks noChangeArrowheads="1"/>
            </p:cNvSpPr>
            <p:nvPr/>
          </p:nvSpPr>
          <p:spPr bwMode="auto">
            <a:xfrm>
              <a:off x="1035" y="2608"/>
              <a:ext cx="357" cy="336"/>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sz="4000">
                  <a:solidFill>
                    <a:srgbClr val="6600CC"/>
                  </a:solidFill>
                  <a:ea typeface="宋体" charset="-122"/>
                </a:rPr>
                <a:t>2</a:t>
              </a:r>
              <a:endParaRPr lang="en-US" altLang="zh-CN" sz="2400" b="0">
                <a:ea typeface="宋体" charset="-122"/>
              </a:endParaRPr>
            </a:p>
          </p:txBody>
        </p:sp>
        <p:sp>
          <p:nvSpPr>
            <p:cNvPr id="113740" name="Oval 74"/>
            <p:cNvSpPr>
              <a:spLocks noChangeArrowheads="1"/>
            </p:cNvSpPr>
            <p:nvPr/>
          </p:nvSpPr>
          <p:spPr bwMode="auto">
            <a:xfrm>
              <a:off x="2240" y="2608"/>
              <a:ext cx="356" cy="336"/>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sz="4000">
                  <a:solidFill>
                    <a:srgbClr val="6600CC"/>
                  </a:solidFill>
                  <a:ea typeface="宋体" charset="-122"/>
                </a:rPr>
                <a:t>5</a:t>
              </a:r>
              <a:endParaRPr lang="en-US" altLang="zh-CN" sz="2400" b="0">
                <a:ea typeface="宋体" charset="-122"/>
              </a:endParaRPr>
            </a:p>
          </p:txBody>
        </p:sp>
        <p:sp>
          <p:nvSpPr>
            <p:cNvPr id="113741" name="Oval 75"/>
            <p:cNvSpPr>
              <a:spLocks noChangeArrowheads="1"/>
            </p:cNvSpPr>
            <p:nvPr/>
          </p:nvSpPr>
          <p:spPr bwMode="auto">
            <a:xfrm>
              <a:off x="3578" y="2608"/>
              <a:ext cx="357" cy="336"/>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sz="4000">
                  <a:solidFill>
                    <a:srgbClr val="6600CC"/>
                  </a:solidFill>
                  <a:ea typeface="宋体" charset="-122"/>
                </a:rPr>
                <a:t>8</a:t>
              </a:r>
              <a:endParaRPr lang="en-US" altLang="zh-CN" sz="2400" b="0">
                <a:ea typeface="宋体" charset="-122"/>
              </a:endParaRPr>
            </a:p>
          </p:txBody>
        </p:sp>
        <p:sp>
          <p:nvSpPr>
            <p:cNvPr id="113742" name="Oval 76"/>
            <p:cNvSpPr>
              <a:spLocks noChangeArrowheads="1"/>
            </p:cNvSpPr>
            <p:nvPr/>
          </p:nvSpPr>
          <p:spPr bwMode="auto">
            <a:xfrm>
              <a:off x="4960" y="2608"/>
              <a:ext cx="357" cy="336"/>
            </a:xfrm>
            <a:prstGeom prst="ellipse">
              <a:avLst/>
            </a:prstGeom>
            <a:solidFill>
              <a:schemeClr val="bg1"/>
            </a:solidFill>
            <a:ln w="38100" cap="sq">
              <a:solidFill>
                <a:srgbClr val="6600CC"/>
              </a:solidFill>
              <a:round/>
              <a:headEnd type="none" w="sm" len="sm"/>
              <a:tailEnd type="none" w="sm" len="sm"/>
            </a:ln>
          </p:spPr>
          <p:txBody>
            <a:bodyPr wrap="none" anchor="ctr"/>
            <a:lstStyle/>
            <a:p>
              <a:pPr algn="ctr"/>
              <a:r>
                <a:rPr lang="en-US" altLang="zh-CN" sz="4000">
                  <a:solidFill>
                    <a:srgbClr val="6600CC"/>
                  </a:solidFill>
                  <a:ea typeface="宋体" charset="-122"/>
                </a:rPr>
                <a:t>11</a:t>
              </a:r>
              <a:endParaRPr lang="en-US" altLang="zh-CN" sz="2400" b="0">
                <a:ea typeface="宋体" charset="-122"/>
              </a:endParaRPr>
            </a:p>
          </p:txBody>
        </p:sp>
        <p:sp>
          <p:nvSpPr>
            <p:cNvPr id="113743" name="Oval 77"/>
            <p:cNvSpPr>
              <a:spLocks noChangeArrowheads="1"/>
            </p:cNvSpPr>
            <p:nvPr/>
          </p:nvSpPr>
          <p:spPr bwMode="auto">
            <a:xfrm>
              <a:off x="1035" y="1792"/>
              <a:ext cx="357" cy="336"/>
            </a:xfrm>
            <a:prstGeom prst="ellipse">
              <a:avLst/>
            </a:prstGeom>
            <a:solidFill>
              <a:schemeClr val="bg1"/>
            </a:solidFill>
            <a:ln w="38100" cap="sq">
              <a:solidFill>
                <a:srgbClr val="3333FF"/>
              </a:solidFill>
              <a:round/>
              <a:headEnd type="none" w="sm" len="sm"/>
              <a:tailEnd type="none" w="sm" len="sm"/>
            </a:ln>
          </p:spPr>
          <p:txBody>
            <a:bodyPr wrap="none" anchor="ctr"/>
            <a:lstStyle/>
            <a:p>
              <a:pPr algn="ctr"/>
              <a:r>
                <a:rPr lang="en-US" altLang="zh-CN" sz="4000">
                  <a:solidFill>
                    <a:srgbClr val="3333FF"/>
                  </a:solidFill>
                  <a:ea typeface="宋体" charset="-122"/>
                </a:rPr>
                <a:t>3</a:t>
              </a:r>
              <a:endParaRPr lang="en-US" altLang="zh-CN" sz="2400" b="0">
                <a:solidFill>
                  <a:srgbClr val="3333FF"/>
                </a:solidFill>
                <a:ea typeface="宋体" charset="-122"/>
              </a:endParaRPr>
            </a:p>
          </p:txBody>
        </p:sp>
        <p:sp>
          <p:nvSpPr>
            <p:cNvPr id="113744" name="Oval 78"/>
            <p:cNvSpPr>
              <a:spLocks noChangeArrowheads="1"/>
            </p:cNvSpPr>
            <p:nvPr/>
          </p:nvSpPr>
          <p:spPr bwMode="auto">
            <a:xfrm>
              <a:off x="4024" y="1792"/>
              <a:ext cx="357" cy="336"/>
            </a:xfrm>
            <a:prstGeom prst="ellipse">
              <a:avLst/>
            </a:prstGeom>
            <a:solidFill>
              <a:schemeClr val="bg1"/>
            </a:solidFill>
            <a:ln w="38100" cap="sq">
              <a:solidFill>
                <a:srgbClr val="3333FF"/>
              </a:solidFill>
              <a:round/>
              <a:headEnd type="none" w="sm" len="sm"/>
              <a:tailEnd type="none" w="sm" len="sm"/>
            </a:ln>
          </p:spPr>
          <p:txBody>
            <a:bodyPr wrap="none" anchor="ctr"/>
            <a:lstStyle/>
            <a:p>
              <a:pPr algn="ctr"/>
              <a:r>
                <a:rPr lang="en-US" altLang="zh-CN" sz="4000">
                  <a:solidFill>
                    <a:srgbClr val="3333FF"/>
                  </a:solidFill>
                  <a:ea typeface="宋体" charset="-122"/>
                </a:rPr>
                <a:t>9</a:t>
              </a:r>
              <a:endParaRPr lang="en-US" altLang="zh-CN" sz="2400">
                <a:solidFill>
                  <a:srgbClr val="3333FF"/>
                </a:solidFill>
                <a:ea typeface="宋体"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静态搜索树</a:t>
            </a:r>
          </a:p>
        </p:txBody>
      </p:sp>
      <p:sp>
        <p:nvSpPr>
          <p:cNvPr id="15365" name="Rectangle 3"/>
          <p:cNvSpPr>
            <a:spLocks noGrp="1" noChangeArrowheads="1"/>
          </p:cNvSpPr>
          <p:nvPr>
            <p:ph idx="1"/>
          </p:nvPr>
        </p:nvSpPr>
        <p:spPr/>
        <p:txBody>
          <a:bodyPr/>
          <a:lstStyle/>
          <a:p>
            <a:pPr eaLnBrk="1" hangingPunct="1"/>
            <a:r>
              <a:rPr lang="zh-CN" altLang="en-US" dirty="0"/>
              <a:t>假设已知关键字的查找概率</a:t>
            </a:r>
            <a:r>
              <a:rPr lang="en-US" altLang="zh-CN" dirty="0"/>
              <a:t>, </a:t>
            </a:r>
            <a:r>
              <a:rPr lang="zh-CN" altLang="en-US" dirty="0"/>
              <a:t>则最优的搜索树是其带权 内 路径长度之和</a:t>
            </a:r>
            <a:r>
              <a:rPr lang="en-US" altLang="zh-CN" dirty="0"/>
              <a:t>PH</a:t>
            </a:r>
            <a:r>
              <a:rPr lang="zh-CN" altLang="en-US" dirty="0"/>
              <a:t>最小的二叉树。</a:t>
            </a:r>
          </a:p>
        </p:txBody>
      </p:sp>
      <p:sp>
        <p:nvSpPr>
          <p:cNvPr id="83" name="灯片编号占位符 5"/>
          <p:cNvSpPr>
            <a:spLocks noGrp="1"/>
          </p:cNvSpPr>
          <p:nvPr>
            <p:ph type="sldNum" sz="quarter" idx="11"/>
          </p:nvPr>
        </p:nvSpPr>
        <p:spPr/>
        <p:txBody>
          <a:bodyPr/>
          <a:lstStyle/>
          <a:p>
            <a:pPr>
              <a:defRPr/>
            </a:pPr>
            <a:fld id="{1291927B-0B99-4934-B8FC-CB90D308C27F}" type="slidenum">
              <a:rPr lang="en-US" altLang="zh-CN"/>
              <a:pPr>
                <a:defRPr/>
              </a:pPr>
              <a:t>35</a:t>
            </a:fld>
            <a:endParaRPr lang="en-US" altLang="zh-CN"/>
          </a:p>
        </p:txBody>
      </p:sp>
      <p:graphicFrame>
        <p:nvGraphicFramePr>
          <p:cNvPr id="490605" name="Object 109"/>
          <p:cNvGraphicFramePr>
            <a:graphicFrameLocks noChangeAspect="1"/>
          </p:cNvGraphicFramePr>
          <p:nvPr>
            <p:extLst>
              <p:ext uri="{D42A27DB-BD31-4B8C-83A1-F6EECF244321}">
                <p14:modId xmlns:p14="http://schemas.microsoft.com/office/powerpoint/2010/main" val="3853258653"/>
              </p:ext>
            </p:extLst>
          </p:nvPr>
        </p:nvGraphicFramePr>
        <p:xfrm>
          <a:off x="2189785" y="1940637"/>
          <a:ext cx="1903413" cy="966788"/>
        </p:xfrm>
        <a:graphic>
          <a:graphicData uri="http://schemas.openxmlformats.org/presentationml/2006/ole">
            <mc:AlternateContent xmlns:mc="http://schemas.openxmlformats.org/markup-compatibility/2006">
              <mc:Choice xmlns:v="urn:schemas-microsoft-com:vml" Requires="v">
                <p:oleObj spid="_x0000_s136582" name="Equation" r:id="rId3" imgW="850531" imgH="431613" progId="Equation.3">
                  <p:embed/>
                </p:oleObj>
              </mc:Choice>
              <mc:Fallback>
                <p:oleObj name="Equation" r:id="rId3" imgW="850531" imgH="431613" progId="Equation.3">
                  <p:embed/>
                  <p:pic>
                    <p:nvPicPr>
                      <p:cNvPr id="0" name="Picture 1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785" y="1940637"/>
                        <a:ext cx="1903413"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606" name="Object 110"/>
          <p:cNvGraphicFramePr>
            <a:graphicFrameLocks noChangeAspect="1"/>
          </p:cNvGraphicFramePr>
          <p:nvPr>
            <p:extLst>
              <p:ext uri="{D42A27DB-BD31-4B8C-83A1-F6EECF244321}">
                <p14:modId xmlns:p14="http://schemas.microsoft.com/office/powerpoint/2010/main" val="2082177264"/>
              </p:ext>
            </p:extLst>
          </p:nvPr>
        </p:nvGraphicFramePr>
        <p:xfrm>
          <a:off x="5149914" y="2195983"/>
          <a:ext cx="1138237" cy="511175"/>
        </p:xfrm>
        <a:graphic>
          <a:graphicData uri="http://schemas.openxmlformats.org/presentationml/2006/ole">
            <mc:AlternateContent xmlns:mc="http://schemas.openxmlformats.org/markup-compatibility/2006">
              <mc:Choice xmlns:v="urn:schemas-microsoft-com:vml" Requires="v">
                <p:oleObj spid="_x0000_s136583" name="Equation" r:id="rId5" imgW="508000" imgH="228600" progId="Equation.3">
                  <p:embed/>
                </p:oleObj>
              </mc:Choice>
              <mc:Fallback>
                <p:oleObj name="Equation" r:id="rId5" imgW="508000" imgH="228600" progId="Equation.3">
                  <p:embed/>
                  <p:pic>
                    <p:nvPicPr>
                      <p:cNvPr id="0" name="Picture 1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9914" y="2195983"/>
                        <a:ext cx="113823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椭圆 2"/>
          <p:cNvSpPr/>
          <p:nvPr/>
        </p:nvSpPr>
        <p:spPr bwMode="auto">
          <a:xfrm>
            <a:off x="1117660" y="1491108"/>
            <a:ext cx="576947" cy="580107"/>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
        <p:nvSpPr>
          <p:cNvPr id="50" name="Text Box 24"/>
          <p:cNvSpPr txBox="1">
            <a:spLocks noChangeArrowheads="1"/>
          </p:cNvSpPr>
          <p:nvPr/>
        </p:nvSpPr>
        <p:spPr bwMode="auto">
          <a:xfrm>
            <a:off x="611560" y="5653605"/>
            <a:ext cx="3952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i="1" dirty="0" err="1">
                <a:solidFill>
                  <a:srgbClr val="660066"/>
                </a:solidFill>
                <a:effectLst>
                  <a:outerShdw blurRad="38100" dist="38100" dir="2700000" algn="tl">
                    <a:srgbClr val="C0C0C0"/>
                  </a:outerShdw>
                </a:effectLst>
              </a:rPr>
              <a:t>ASL</a:t>
            </a:r>
            <a:r>
              <a:rPr lang="en-US" altLang="zh-CN" sz="2600" i="1" baseline="-25000" dirty="0" err="1">
                <a:solidFill>
                  <a:srgbClr val="660066"/>
                </a:solidFill>
                <a:effectLst>
                  <a:outerShdw blurRad="38100" dist="38100" dir="2700000" algn="tl">
                    <a:srgbClr val="C0C0C0"/>
                  </a:outerShdw>
                </a:effectLst>
              </a:rPr>
              <a:t>succ</a:t>
            </a:r>
            <a:r>
              <a:rPr lang="en-US" altLang="zh-CN" sz="2600" dirty="0">
                <a:solidFill>
                  <a:srgbClr val="660066"/>
                </a:solidFill>
                <a:effectLst>
                  <a:outerShdw blurRad="38100" dist="38100" dir="2700000" algn="tl">
                    <a:srgbClr val="C0C0C0"/>
                  </a:outerShdw>
                </a:effectLst>
              </a:rPr>
              <a:t>= 0.2*1+(0.1+0.4)*2</a:t>
            </a:r>
          </a:p>
          <a:p>
            <a:pPr>
              <a:defRPr/>
            </a:pPr>
            <a:r>
              <a:rPr lang="en-US" altLang="zh-CN" sz="2600" dirty="0">
                <a:solidFill>
                  <a:srgbClr val="660066"/>
                </a:solidFill>
                <a:effectLst>
                  <a:outerShdw blurRad="38100" dist="38100" dir="2700000" algn="tl">
                    <a:srgbClr val="C0C0C0"/>
                  </a:outerShdw>
                </a:effectLst>
              </a:rPr>
              <a:t>   +(0.1+0.2)*3 = 2.1</a:t>
            </a:r>
            <a:endParaRPr lang="en-US" altLang="zh-CN" sz="2600" b="0" dirty="0">
              <a:solidFill>
                <a:srgbClr val="660066"/>
              </a:solidFill>
              <a:effectLst>
                <a:outerShdw blurRad="38100" dist="38100" dir="2700000" algn="tl">
                  <a:srgbClr val="C0C0C0"/>
                </a:outerShdw>
              </a:effectLst>
            </a:endParaRPr>
          </a:p>
        </p:txBody>
      </p:sp>
      <p:grpSp>
        <p:nvGrpSpPr>
          <p:cNvPr id="5" name="组合 4"/>
          <p:cNvGrpSpPr/>
          <p:nvPr/>
        </p:nvGrpSpPr>
        <p:grpSpPr>
          <a:xfrm>
            <a:off x="676647" y="2831030"/>
            <a:ext cx="3592343" cy="2832418"/>
            <a:chOff x="676647" y="2831030"/>
            <a:chExt cx="3592343" cy="2832418"/>
          </a:xfrm>
        </p:grpSpPr>
        <p:sp>
          <p:nvSpPr>
            <p:cNvPr id="31" name="Line 5"/>
            <p:cNvSpPr>
              <a:spLocks noChangeShapeType="1"/>
            </p:cNvSpPr>
            <p:nvPr/>
          </p:nvSpPr>
          <p:spPr bwMode="auto">
            <a:xfrm flipH="1">
              <a:off x="1973635" y="3381893"/>
              <a:ext cx="481012" cy="36512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6"/>
            <p:cNvSpPr>
              <a:spLocks noChangeShapeType="1"/>
            </p:cNvSpPr>
            <p:nvPr/>
          </p:nvSpPr>
          <p:spPr bwMode="auto">
            <a:xfrm>
              <a:off x="2711822" y="3358080"/>
              <a:ext cx="458787" cy="3175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7"/>
            <p:cNvSpPr>
              <a:spLocks noChangeShapeType="1"/>
            </p:cNvSpPr>
            <p:nvPr/>
          </p:nvSpPr>
          <p:spPr bwMode="auto">
            <a:xfrm>
              <a:off x="3346822" y="3934343"/>
              <a:ext cx="282575" cy="38893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8"/>
            <p:cNvSpPr>
              <a:spLocks noChangeShapeType="1"/>
            </p:cNvSpPr>
            <p:nvPr/>
          </p:nvSpPr>
          <p:spPr bwMode="auto">
            <a:xfrm>
              <a:off x="1995860" y="3958155"/>
              <a:ext cx="282575" cy="366713"/>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9"/>
            <p:cNvSpPr>
              <a:spLocks noChangeArrowheads="1"/>
            </p:cNvSpPr>
            <p:nvPr/>
          </p:nvSpPr>
          <p:spPr bwMode="auto">
            <a:xfrm>
              <a:off x="2367335" y="3054868"/>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10"/>
            <p:cNvSpPr>
              <a:spLocks noChangeArrowheads="1"/>
            </p:cNvSpPr>
            <p:nvPr/>
          </p:nvSpPr>
          <p:spPr bwMode="auto">
            <a:xfrm>
              <a:off x="1679947" y="3610493"/>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11"/>
            <p:cNvSpPr>
              <a:spLocks noChangeArrowheads="1"/>
            </p:cNvSpPr>
            <p:nvPr/>
          </p:nvSpPr>
          <p:spPr bwMode="auto">
            <a:xfrm>
              <a:off x="3418260" y="4239143"/>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Oval 12"/>
            <p:cNvSpPr>
              <a:spLocks noChangeArrowheads="1"/>
            </p:cNvSpPr>
            <p:nvPr/>
          </p:nvSpPr>
          <p:spPr bwMode="auto">
            <a:xfrm>
              <a:off x="3029322" y="3604143"/>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Oval 13"/>
            <p:cNvSpPr>
              <a:spLocks noChangeArrowheads="1"/>
            </p:cNvSpPr>
            <p:nvPr/>
          </p:nvSpPr>
          <p:spPr bwMode="auto">
            <a:xfrm>
              <a:off x="2075235" y="4247080"/>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Rectangle 14"/>
            <p:cNvSpPr>
              <a:spLocks noChangeArrowheads="1"/>
            </p:cNvSpPr>
            <p:nvPr/>
          </p:nvSpPr>
          <p:spPr bwMode="auto">
            <a:xfrm>
              <a:off x="676647" y="3623193"/>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1</a:t>
              </a:r>
              <a:r>
                <a:rPr lang="en-US" altLang="zh-CN" sz="2400">
                  <a:solidFill>
                    <a:srgbClr val="660066"/>
                  </a:solidFill>
                  <a:ea typeface="仿宋_GB2312" pitchFamily="49" charset="-122"/>
                </a:rPr>
                <a:t>=0.1</a:t>
              </a:r>
            </a:p>
          </p:txBody>
        </p:sp>
        <p:sp>
          <p:nvSpPr>
            <p:cNvPr id="41" name="Text Box 15"/>
            <p:cNvSpPr txBox="1">
              <a:spLocks noChangeArrowheads="1"/>
            </p:cNvSpPr>
            <p:nvPr/>
          </p:nvSpPr>
          <p:spPr bwMode="auto">
            <a:xfrm>
              <a:off x="1705347" y="3593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10</a:t>
              </a:r>
              <a:endParaRPr lang="en-US" altLang="zh-CN" sz="2400" b="0" dirty="0">
                <a:solidFill>
                  <a:schemeClr val="tx1"/>
                </a:solidFill>
              </a:endParaRPr>
            </a:p>
          </p:txBody>
        </p:sp>
        <p:sp>
          <p:nvSpPr>
            <p:cNvPr id="42" name="Text Box 16"/>
            <p:cNvSpPr txBox="1">
              <a:spLocks noChangeArrowheads="1"/>
            </p:cNvSpPr>
            <p:nvPr/>
          </p:nvSpPr>
          <p:spPr bwMode="auto">
            <a:xfrm>
              <a:off x="2092697" y="42391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20</a:t>
              </a:r>
              <a:endParaRPr lang="en-US" altLang="zh-CN" sz="2400" b="0" dirty="0">
                <a:solidFill>
                  <a:schemeClr val="tx1"/>
                </a:solidFill>
              </a:endParaRPr>
            </a:p>
          </p:txBody>
        </p:sp>
        <p:sp>
          <p:nvSpPr>
            <p:cNvPr id="43" name="Text Box 17"/>
            <p:cNvSpPr txBox="1">
              <a:spLocks noChangeArrowheads="1"/>
            </p:cNvSpPr>
            <p:nvPr/>
          </p:nvSpPr>
          <p:spPr bwMode="auto">
            <a:xfrm>
              <a:off x="2386385" y="305328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30</a:t>
              </a:r>
              <a:endParaRPr lang="en-US" altLang="zh-CN" sz="2400" b="0" dirty="0">
                <a:solidFill>
                  <a:schemeClr val="tx1"/>
                </a:solidFill>
              </a:endParaRPr>
            </a:p>
          </p:txBody>
        </p:sp>
        <p:sp>
          <p:nvSpPr>
            <p:cNvPr id="44" name="Text Box 18"/>
            <p:cNvSpPr txBox="1">
              <a:spLocks noChangeArrowheads="1"/>
            </p:cNvSpPr>
            <p:nvPr/>
          </p:nvSpPr>
          <p:spPr bwMode="auto">
            <a:xfrm>
              <a:off x="3069010" y="359303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40</a:t>
              </a:r>
              <a:endParaRPr lang="en-US" altLang="zh-CN" sz="2400" b="0" dirty="0">
                <a:solidFill>
                  <a:schemeClr val="tx1"/>
                </a:solidFill>
              </a:endParaRPr>
            </a:p>
          </p:txBody>
        </p:sp>
        <p:sp>
          <p:nvSpPr>
            <p:cNvPr id="45" name="Text Box 19"/>
            <p:cNvSpPr txBox="1">
              <a:spLocks noChangeArrowheads="1"/>
            </p:cNvSpPr>
            <p:nvPr/>
          </p:nvSpPr>
          <p:spPr bwMode="auto">
            <a:xfrm>
              <a:off x="3456360" y="42296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50</a:t>
              </a:r>
              <a:endParaRPr lang="en-US" altLang="zh-CN" sz="2400" b="0" dirty="0">
                <a:solidFill>
                  <a:schemeClr val="tx1"/>
                </a:solidFill>
              </a:endParaRPr>
            </a:p>
          </p:txBody>
        </p:sp>
        <p:sp>
          <p:nvSpPr>
            <p:cNvPr id="46" name="Rectangle 20"/>
            <p:cNvSpPr>
              <a:spLocks noChangeArrowheads="1"/>
            </p:cNvSpPr>
            <p:nvPr/>
          </p:nvSpPr>
          <p:spPr bwMode="auto">
            <a:xfrm>
              <a:off x="1613272" y="470428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2</a:t>
              </a:r>
              <a:r>
                <a:rPr lang="en-US" altLang="zh-CN" sz="2400">
                  <a:solidFill>
                    <a:srgbClr val="660066"/>
                  </a:solidFill>
                  <a:ea typeface="仿宋_GB2312" pitchFamily="49" charset="-122"/>
                </a:rPr>
                <a:t>=0.1</a:t>
              </a:r>
            </a:p>
          </p:txBody>
        </p:sp>
        <p:sp>
          <p:nvSpPr>
            <p:cNvPr id="47" name="Rectangle 21"/>
            <p:cNvSpPr>
              <a:spLocks noChangeArrowheads="1"/>
            </p:cNvSpPr>
            <p:nvPr/>
          </p:nvSpPr>
          <p:spPr bwMode="auto">
            <a:xfrm>
              <a:off x="1360860" y="283103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3</a:t>
              </a:r>
              <a:r>
                <a:rPr lang="en-US" altLang="zh-CN" sz="2400">
                  <a:solidFill>
                    <a:srgbClr val="660066"/>
                  </a:solidFill>
                  <a:ea typeface="仿宋_GB2312" pitchFamily="49" charset="-122"/>
                </a:rPr>
                <a:t>=0.2</a:t>
              </a:r>
            </a:p>
          </p:txBody>
        </p:sp>
        <p:sp>
          <p:nvSpPr>
            <p:cNvPr id="48" name="Rectangle 22"/>
            <p:cNvSpPr>
              <a:spLocks noChangeArrowheads="1"/>
            </p:cNvSpPr>
            <p:nvPr/>
          </p:nvSpPr>
          <p:spPr bwMode="auto">
            <a:xfrm>
              <a:off x="3196010" y="3083443"/>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4</a:t>
              </a:r>
              <a:r>
                <a:rPr lang="en-US" altLang="zh-CN" sz="2400">
                  <a:solidFill>
                    <a:srgbClr val="660066"/>
                  </a:solidFill>
                  <a:ea typeface="仿宋_GB2312" pitchFamily="49" charset="-122"/>
                </a:rPr>
                <a:t>=0.4</a:t>
              </a:r>
            </a:p>
          </p:txBody>
        </p:sp>
        <p:sp>
          <p:nvSpPr>
            <p:cNvPr id="49" name="Rectangle 23"/>
            <p:cNvSpPr>
              <a:spLocks noChangeArrowheads="1"/>
            </p:cNvSpPr>
            <p:nvPr/>
          </p:nvSpPr>
          <p:spPr bwMode="auto">
            <a:xfrm>
              <a:off x="3161085" y="4667768"/>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5</a:t>
              </a:r>
              <a:r>
                <a:rPr lang="en-US" altLang="zh-CN" sz="2400">
                  <a:solidFill>
                    <a:srgbClr val="660066"/>
                  </a:solidFill>
                  <a:ea typeface="仿宋_GB2312" pitchFamily="49" charset="-122"/>
                </a:rPr>
                <a:t>=0.2</a:t>
              </a:r>
            </a:p>
          </p:txBody>
        </p:sp>
        <p:sp>
          <p:nvSpPr>
            <p:cNvPr id="71" name="Text Box 46"/>
            <p:cNvSpPr txBox="1">
              <a:spLocks noChangeArrowheads="1"/>
            </p:cNvSpPr>
            <p:nvPr/>
          </p:nvSpPr>
          <p:spPr bwMode="auto">
            <a:xfrm>
              <a:off x="1218155" y="5171005"/>
              <a:ext cx="305083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ctr" eaLnBrk="1" hangingPunct="1"/>
              <a:r>
                <a:rPr kumimoji="0" lang="zh-CN" altLang="en-US" sz="2600" dirty="0">
                  <a:solidFill>
                    <a:schemeClr val="tx1"/>
                  </a:solidFill>
                  <a:latin typeface="Arial" panose="020B0604020202020204" pitchFamily="34" charset="0"/>
                  <a:ea typeface="仿宋_GB2312" pitchFamily="49" charset="-122"/>
                </a:rPr>
                <a:t>折半查找的判定树</a:t>
              </a:r>
              <a:r>
                <a:rPr kumimoji="0" lang="en-US" altLang="zh-CN" sz="2600" dirty="0">
                  <a:solidFill>
                    <a:schemeClr val="tx1"/>
                  </a:solidFill>
                  <a:latin typeface="Arial" panose="020B0604020202020204" pitchFamily="34" charset="0"/>
                  <a:ea typeface="仿宋_GB2312" pitchFamily="49" charset="-122"/>
                </a:rPr>
                <a:t>1</a:t>
              </a:r>
            </a:p>
          </p:txBody>
        </p:sp>
      </p:grpSp>
      <p:sp>
        <p:nvSpPr>
          <p:cNvPr id="70" name="Text Box 44"/>
          <p:cNvSpPr txBox="1">
            <a:spLocks noChangeArrowheads="1"/>
          </p:cNvSpPr>
          <p:nvPr/>
        </p:nvSpPr>
        <p:spPr bwMode="auto">
          <a:xfrm>
            <a:off x="4824785" y="5639318"/>
            <a:ext cx="3952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i="1">
                <a:solidFill>
                  <a:srgbClr val="660066"/>
                </a:solidFill>
                <a:effectLst>
                  <a:outerShdw blurRad="38100" dist="38100" dir="2700000" algn="tl">
                    <a:srgbClr val="C0C0C0"/>
                  </a:outerShdw>
                </a:effectLst>
              </a:rPr>
              <a:t>ASL</a:t>
            </a:r>
            <a:r>
              <a:rPr lang="en-US" altLang="zh-CN" sz="2600" i="1" baseline="-25000">
                <a:solidFill>
                  <a:srgbClr val="660066"/>
                </a:solidFill>
                <a:effectLst>
                  <a:outerShdw blurRad="38100" dist="38100" dir="2700000" algn="tl">
                    <a:srgbClr val="C0C0C0"/>
                  </a:outerShdw>
                </a:effectLst>
              </a:rPr>
              <a:t>succ</a:t>
            </a:r>
            <a:r>
              <a:rPr lang="en-US" altLang="zh-CN" sz="2600" dirty="0">
                <a:solidFill>
                  <a:srgbClr val="660066"/>
                </a:solidFill>
                <a:effectLst>
                  <a:outerShdw blurRad="38100" dist="38100" dir="2700000" algn="tl">
                    <a:srgbClr val="C0C0C0"/>
                  </a:outerShdw>
                </a:effectLst>
              </a:rPr>
              <a:t>= 0.4*1+(0.1+0.2)*2</a:t>
            </a:r>
          </a:p>
          <a:p>
            <a:pPr>
              <a:defRPr/>
            </a:pPr>
            <a:r>
              <a:rPr lang="en-US" altLang="zh-CN" sz="2600" dirty="0">
                <a:solidFill>
                  <a:srgbClr val="660066"/>
                </a:solidFill>
                <a:effectLst>
                  <a:outerShdw blurRad="38100" dist="38100" dir="2700000" algn="tl">
                    <a:srgbClr val="C0C0C0"/>
                  </a:outerShdw>
                </a:effectLst>
              </a:rPr>
              <a:t>   +(0.1+0.2)*3 = 1.9</a:t>
            </a:r>
            <a:endParaRPr lang="en-US" altLang="zh-CN" sz="2600" b="0" dirty="0">
              <a:solidFill>
                <a:srgbClr val="660066"/>
              </a:solidFill>
              <a:effectLst>
                <a:outerShdw blurRad="38100" dist="38100" dir="2700000" algn="tl">
                  <a:srgbClr val="C0C0C0"/>
                </a:outerShdw>
              </a:effectLst>
            </a:endParaRPr>
          </a:p>
        </p:txBody>
      </p:sp>
      <p:grpSp>
        <p:nvGrpSpPr>
          <p:cNvPr id="6" name="组合 5"/>
          <p:cNvGrpSpPr/>
          <p:nvPr/>
        </p:nvGrpSpPr>
        <p:grpSpPr>
          <a:xfrm>
            <a:off x="5140697" y="2831030"/>
            <a:ext cx="3673475" cy="2794000"/>
            <a:chOff x="5140697" y="2831030"/>
            <a:chExt cx="3673475" cy="2794000"/>
          </a:xfrm>
        </p:grpSpPr>
        <p:sp>
          <p:nvSpPr>
            <p:cNvPr id="51" name="Line 25"/>
            <p:cNvSpPr>
              <a:spLocks noChangeShapeType="1"/>
            </p:cNvSpPr>
            <p:nvPr/>
          </p:nvSpPr>
          <p:spPr bwMode="auto">
            <a:xfrm flipH="1">
              <a:off x="6521822" y="3389830"/>
              <a:ext cx="481012" cy="36512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6"/>
            <p:cNvSpPr>
              <a:spLocks noChangeShapeType="1"/>
            </p:cNvSpPr>
            <p:nvPr/>
          </p:nvSpPr>
          <p:spPr bwMode="auto">
            <a:xfrm>
              <a:off x="7260010" y="3366018"/>
              <a:ext cx="458787" cy="3175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7"/>
            <p:cNvSpPr>
              <a:spLocks noChangeShapeType="1"/>
            </p:cNvSpPr>
            <p:nvPr/>
          </p:nvSpPr>
          <p:spPr bwMode="auto">
            <a:xfrm flipH="1">
              <a:off x="6088435" y="4001018"/>
              <a:ext cx="282575" cy="38893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28"/>
            <p:cNvSpPr>
              <a:spLocks noChangeShapeType="1"/>
            </p:cNvSpPr>
            <p:nvPr/>
          </p:nvSpPr>
          <p:spPr bwMode="auto">
            <a:xfrm>
              <a:off x="6544047" y="3966093"/>
              <a:ext cx="282575" cy="366713"/>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29"/>
            <p:cNvSpPr>
              <a:spLocks noChangeArrowheads="1"/>
            </p:cNvSpPr>
            <p:nvPr/>
          </p:nvSpPr>
          <p:spPr bwMode="auto">
            <a:xfrm>
              <a:off x="6915522" y="3062805"/>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Oval 30"/>
            <p:cNvSpPr>
              <a:spLocks noChangeArrowheads="1"/>
            </p:cNvSpPr>
            <p:nvPr/>
          </p:nvSpPr>
          <p:spPr bwMode="auto">
            <a:xfrm>
              <a:off x="6228135" y="3618430"/>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31"/>
            <p:cNvSpPr>
              <a:spLocks noChangeArrowheads="1"/>
            </p:cNvSpPr>
            <p:nvPr/>
          </p:nvSpPr>
          <p:spPr bwMode="auto">
            <a:xfrm>
              <a:off x="5815385" y="4247080"/>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Oval 32"/>
            <p:cNvSpPr>
              <a:spLocks noChangeArrowheads="1"/>
            </p:cNvSpPr>
            <p:nvPr/>
          </p:nvSpPr>
          <p:spPr bwMode="auto">
            <a:xfrm>
              <a:off x="7577510" y="3612080"/>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Oval 33"/>
            <p:cNvSpPr>
              <a:spLocks noChangeArrowheads="1"/>
            </p:cNvSpPr>
            <p:nvPr/>
          </p:nvSpPr>
          <p:spPr bwMode="auto">
            <a:xfrm>
              <a:off x="6623422" y="4255018"/>
              <a:ext cx="457200" cy="457200"/>
            </a:xfrm>
            <a:prstGeom prst="ellipse">
              <a:avLst/>
            </a:prstGeom>
            <a:solidFill>
              <a:srgbClr val="FF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Text Box 34"/>
            <p:cNvSpPr txBox="1">
              <a:spLocks noChangeArrowheads="1"/>
            </p:cNvSpPr>
            <p:nvPr/>
          </p:nvSpPr>
          <p:spPr bwMode="auto">
            <a:xfrm>
              <a:off x="6253535" y="361208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20</a:t>
              </a:r>
              <a:endParaRPr lang="en-US" altLang="zh-CN" sz="2400" b="0" dirty="0">
                <a:solidFill>
                  <a:schemeClr val="tx1"/>
                </a:solidFill>
              </a:endParaRPr>
            </a:p>
          </p:txBody>
        </p:sp>
        <p:sp>
          <p:nvSpPr>
            <p:cNvPr id="61" name="Text Box 35"/>
            <p:cNvSpPr txBox="1">
              <a:spLocks noChangeArrowheads="1"/>
            </p:cNvSpPr>
            <p:nvPr/>
          </p:nvSpPr>
          <p:spPr bwMode="auto">
            <a:xfrm>
              <a:off x="6936160" y="30707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40</a:t>
              </a:r>
              <a:endParaRPr lang="en-US" altLang="zh-CN" sz="2400" b="0" dirty="0">
                <a:solidFill>
                  <a:schemeClr val="tx1"/>
                </a:solidFill>
              </a:endParaRPr>
            </a:p>
          </p:txBody>
        </p:sp>
        <p:sp>
          <p:nvSpPr>
            <p:cNvPr id="62" name="Text Box 36"/>
            <p:cNvSpPr txBox="1">
              <a:spLocks noChangeArrowheads="1"/>
            </p:cNvSpPr>
            <p:nvPr/>
          </p:nvSpPr>
          <p:spPr bwMode="auto">
            <a:xfrm>
              <a:off x="7618785" y="36041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50</a:t>
              </a:r>
              <a:endParaRPr lang="en-US" altLang="zh-CN" sz="2400" b="0" dirty="0">
                <a:solidFill>
                  <a:schemeClr val="tx1"/>
                </a:solidFill>
              </a:endParaRPr>
            </a:p>
          </p:txBody>
        </p:sp>
        <p:sp>
          <p:nvSpPr>
            <p:cNvPr id="63" name="Text Box 37"/>
            <p:cNvSpPr txBox="1">
              <a:spLocks noChangeArrowheads="1"/>
            </p:cNvSpPr>
            <p:nvPr/>
          </p:nvSpPr>
          <p:spPr bwMode="auto">
            <a:xfrm>
              <a:off x="6642472" y="42296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30</a:t>
              </a:r>
              <a:endParaRPr lang="en-US" altLang="zh-CN" sz="2400" b="0" dirty="0">
                <a:solidFill>
                  <a:schemeClr val="tx1"/>
                </a:solidFill>
              </a:endParaRPr>
            </a:p>
          </p:txBody>
        </p:sp>
        <p:sp>
          <p:nvSpPr>
            <p:cNvPr id="64" name="Text Box 38"/>
            <p:cNvSpPr txBox="1">
              <a:spLocks noChangeArrowheads="1"/>
            </p:cNvSpPr>
            <p:nvPr/>
          </p:nvSpPr>
          <p:spPr bwMode="auto">
            <a:xfrm>
              <a:off x="5843960" y="42391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solidFill>
                    <a:schemeClr val="tx2"/>
                  </a:solidFill>
                  <a:effectLst>
                    <a:outerShdw blurRad="38100" dist="38100" dir="2700000" algn="tl">
                      <a:srgbClr val="C0C0C0"/>
                    </a:outerShdw>
                  </a:effectLst>
                </a:rPr>
                <a:t>10</a:t>
              </a:r>
              <a:endParaRPr lang="en-US" altLang="zh-CN" sz="2400" b="0" dirty="0">
                <a:solidFill>
                  <a:schemeClr val="tx1"/>
                </a:solidFill>
              </a:endParaRPr>
            </a:p>
          </p:txBody>
        </p:sp>
        <p:sp>
          <p:nvSpPr>
            <p:cNvPr id="65" name="Rectangle 39"/>
            <p:cNvSpPr>
              <a:spLocks noChangeArrowheads="1"/>
            </p:cNvSpPr>
            <p:nvPr/>
          </p:nvSpPr>
          <p:spPr bwMode="auto">
            <a:xfrm>
              <a:off x="5356597" y="4642368"/>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1</a:t>
              </a:r>
              <a:r>
                <a:rPr lang="en-US" altLang="zh-CN" sz="2400">
                  <a:solidFill>
                    <a:srgbClr val="660066"/>
                  </a:solidFill>
                  <a:ea typeface="仿宋_GB2312" pitchFamily="49" charset="-122"/>
                </a:rPr>
                <a:t>=0.1</a:t>
              </a:r>
            </a:p>
          </p:txBody>
        </p:sp>
        <p:sp>
          <p:nvSpPr>
            <p:cNvPr id="66" name="Rectangle 40"/>
            <p:cNvSpPr>
              <a:spLocks noChangeArrowheads="1"/>
            </p:cNvSpPr>
            <p:nvPr/>
          </p:nvSpPr>
          <p:spPr bwMode="auto">
            <a:xfrm>
              <a:off x="5140697" y="3588268"/>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2</a:t>
              </a:r>
              <a:r>
                <a:rPr lang="en-US" altLang="zh-CN" sz="2400">
                  <a:solidFill>
                    <a:srgbClr val="660066"/>
                  </a:solidFill>
                  <a:ea typeface="仿宋_GB2312" pitchFamily="49" charset="-122"/>
                </a:rPr>
                <a:t>=0.1</a:t>
              </a:r>
            </a:p>
          </p:txBody>
        </p:sp>
        <p:sp>
          <p:nvSpPr>
            <p:cNvPr id="67" name="Rectangle 41"/>
            <p:cNvSpPr>
              <a:spLocks noChangeArrowheads="1"/>
            </p:cNvSpPr>
            <p:nvPr/>
          </p:nvSpPr>
          <p:spPr bwMode="auto">
            <a:xfrm>
              <a:off x="6653585" y="4631255"/>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3</a:t>
              </a:r>
              <a:r>
                <a:rPr lang="en-US" altLang="zh-CN" sz="2400">
                  <a:solidFill>
                    <a:srgbClr val="660066"/>
                  </a:solidFill>
                  <a:ea typeface="仿宋_GB2312" pitchFamily="49" charset="-122"/>
                </a:rPr>
                <a:t>=0.2</a:t>
              </a:r>
            </a:p>
          </p:txBody>
        </p:sp>
        <p:sp>
          <p:nvSpPr>
            <p:cNvPr id="68" name="Rectangle 42"/>
            <p:cNvSpPr>
              <a:spLocks noChangeArrowheads="1"/>
            </p:cNvSpPr>
            <p:nvPr/>
          </p:nvSpPr>
          <p:spPr bwMode="auto">
            <a:xfrm>
              <a:off x="5896347" y="283103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4</a:t>
              </a:r>
              <a:r>
                <a:rPr lang="en-US" altLang="zh-CN" sz="2400">
                  <a:solidFill>
                    <a:srgbClr val="660066"/>
                  </a:solidFill>
                  <a:ea typeface="仿宋_GB2312" pitchFamily="49" charset="-122"/>
                </a:rPr>
                <a:t>=0.4</a:t>
              </a:r>
            </a:p>
          </p:txBody>
        </p:sp>
        <p:sp>
          <p:nvSpPr>
            <p:cNvPr id="69" name="Rectangle 43"/>
            <p:cNvSpPr>
              <a:spLocks noChangeArrowheads="1"/>
            </p:cNvSpPr>
            <p:nvPr/>
          </p:nvSpPr>
          <p:spPr bwMode="auto">
            <a:xfrm>
              <a:off x="7804522" y="3119955"/>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660066"/>
                  </a:solidFill>
                  <a:ea typeface="仿宋_GB2312" pitchFamily="49" charset="-122"/>
                </a:rPr>
                <a:t>p</a:t>
              </a:r>
              <a:r>
                <a:rPr lang="en-US" altLang="zh-CN" sz="2400" baseline="-25000">
                  <a:solidFill>
                    <a:srgbClr val="660066"/>
                  </a:solidFill>
                  <a:ea typeface="仿宋_GB2312" pitchFamily="49" charset="-122"/>
                </a:rPr>
                <a:t>5</a:t>
              </a:r>
              <a:r>
                <a:rPr lang="en-US" altLang="zh-CN" sz="2400">
                  <a:solidFill>
                    <a:srgbClr val="660066"/>
                  </a:solidFill>
                  <a:ea typeface="仿宋_GB2312" pitchFamily="49" charset="-122"/>
                </a:rPr>
                <a:t>=0.2</a:t>
              </a:r>
            </a:p>
          </p:txBody>
        </p:sp>
        <p:sp>
          <p:nvSpPr>
            <p:cNvPr id="72" name="Text Box 47"/>
            <p:cNvSpPr txBox="1">
              <a:spLocks noChangeArrowheads="1"/>
            </p:cNvSpPr>
            <p:nvPr/>
          </p:nvSpPr>
          <p:spPr bwMode="auto">
            <a:xfrm>
              <a:off x="5140697" y="5136080"/>
              <a:ext cx="36369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algn="ctr" eaLnBrk="1" hangingPunct="1"/>
              <a:r>
                <a:rPr kumimoji="0" lang="zh-CN" altLang="en-US" sz="2600" dirty="0">
                  <a:solidFill>
                    <a:schemeClr val="tx1"/>
                  </a:solidFill>
                  <a:latin typeface="Arial" panose="020B0604020202020204" pitchFamily="34" charset="0"/>
                  <a:ea typeface="仿宋_GB2312" pitchFamily="49" charset="-122"/>
                </a:rPr>
                <a:t>折半查找的判定树</a:t>
              </a:r>
              <a:r>
                <a:rPr kumimoji="0" lang="en-US" altLang="zh-CN" sz="2600" dirty="0">
                  <a:solidFill>
                    <a:schemeClr val="tx1"/>
                  </a:solidFill>
                  <a:latin typeface="Arial" panose="020B0604020202020204" pitchFamily="34" charset="0"/>
                  <a:ea typeface="仿宋_GB2312" pitchFamily="49" charset="-122"/>
                </a:rPr>
                <a:t>2</a:t>
              </a:r>
            </a:p>
          </p:txBody>
        </p:sp>
      </p:grpSp>
      <p:cxnSp>
        <p:nvCxnSpPr>
          <p:cNvPr id="4" name="直接连接符 3"/>
          <p:cNvCxnSpPr/>
          <p:nvPr/>
        </p:nvCxnSpPr>
        <p:spPr bwMode="auto">
          <a:xfrm>
            <a:off x="0" y="2885897"/>
            <a:ext cx="913903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3" name="直接连接符 72"/>
          <p:cNvCxnSpPr/>
          <p:nvPr/>
        </p:nvCxnSpPr>
        <p:spPr bwMode="auto">
          <a:xfrm>
            <a:off x="4564435" y="2907425"/>
            <a:ext cx="0" cy="3833943"/>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90605"/>
                                        </p:tgtEl>
                                        <p:attrNameLst>
                                          <p:attrName>style.visibility</p:attrName>
                                        </p:attrNameLst>
                                      </p:cBhvr>
                                      <p:to>
                                        <p:strVal val="visible"/>
                                      </p:to>
                                    </p:set>
                                    <p:anim calcmode="lin" valueType="num">
                                      <p:cBhvr>
                                        <p:cTn id="7" dur="500" fill="hold"/>
                                        <p:tgtEl>
                                          <p:spTgt spid="490605"/>
                                        </p:tgtEl>
                                        <p:attrNameLst>
                                          <p:attrName>ppt_w</p:attrName>
                                        </p:attrNameLst>
                                      </p:cBhvr>
                                      <p:tavLst>
                                        <p:tav tm="0">
                                          <p:val>
                                            <p:fltVal val="0"/>
                                          </p:val>
                                        </p:tav>
                                        <p:tav tm="100000">
                                          <p:val>
                                            <p:strVal val="#ppt_w"/>
                                          </p:val>
                                        </p:tav>
                                      </p:tavLst>
                                    </p:anim>
                                    <p:anim calcmode="lin" valueType="num">
                                      <p:cBhvr>
                                        <p:cTn id="8" dur="500" fill="hold"/>
                                        <p:tgtEl>
                                          <p:spTgt spid="490605"/>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490606"/>
                                        </p:tgtEl>
                                        <p:attrNameLst>
                                          <p:attrName>style.visibility</p:attrName>
                                        </p:attrNameLst>
                                      </p:cBhvr>
                                      <p:to>
                                        <p:strVal val="visible"/>
                                      </p:to>
                                    </p:set>
                                    <p:anim calcmode="lin" valueType="num">
                                      <p:cBhvr>
                                        <p:cTn id="12" dur="500" fill="hold"/>
                                        <p:tgtEl>
                                          <p:spTgt spid="490606"/>
                                        </p:tgtEl>
                                        <p:attrNameLst>
                                          <p:attrName>ppt_w</p:attrName>
                                        </p:attrNameLst>
                                      </p:cBhvr>
                                      <p:tavLst>
                                        <p:tav tm="0">
                                          <p:val>
                                            <p:fltVal val="0"/>
                                          </p:val>
                                        </p:tav>
                                        <p:tav tm="100000">
                                          <p:val>
                                            <p:strVal val="#ppt_w"/>
                                          </p:val>
                                        </p:tav>
                                      </p:tavLst>
                                    </p:anim>
                                    <p:anim calcmode="lin" valueType="num">
                                      <p:cBhvr>
                                        <p:cTn id="13" dur="500" fill="hold"/>
                                        <p:tgtEl>
                                          <p:spTgt spid="49060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heel(1)">
                                      <p:cBhvr>
                                        <p:cTn id="3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0" grpId="0"/>
      <p:bldP spid="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静态最优搜索树</a:t>
            </a:r>
          </a:p>
        </p:txBody>
      </p:sp>
      <p:sp>
        <p:nvSpPr>
          <p:cNvPr id="3" name="内容占位符 2"/>
          <p:cNvSpPr>
            <a:spLocks noGrp="1"/>
          </p:cNvSpPr>
          <p:nvPr>
            <p:ph idx="1"/>
          </p:nvPr>
        </p:nvSpPr>
        <p:spPr/>
        <p:txBody>
          <a:bodyPr/>
          <a:lstStyle/>
          <a:p>
            <a:pPr lvl="0">
              <a:lnSpc>
                <a:spcPct val="105000"/>
              </a:lnSpc>
              <a:buClr>
                <a:srgbClr val="660066"/>
              </a:buClr>
              <a:buSzPct val="55000"/>
              <a:buFont typeface="Wingdings" pitchFamily="2" charset="2"/>
              <a:buChar char="n"/>
            </a:pPr>
            <a:r>
              <a:rPr kumimoji="0" lang="zh-CN" altLang="en-US" sz="2800" dirty="0">
                <a:solidFill>
                  <a:srgbClr val="003366"/>
                </a:solidFill>
                <a:latin typeface="Times New Roman" panose="02020603050405020304" pitchFamily="18" charset="0"/>
                <a:ea typeface="仿宋_GB2312"/>
              </a:rPr>
              <a:t>设有序顺序表中关键码为 </a:t>
            </a:r>
            <a:r>
              <a:rPr kumimoji="0" lang="en-US" altLang="zh-CN" sz="2800" i="1" dirty="0">
                <a:solidFill>
                  <a:srgbClr val="CC0000"/>
                </a:solidFill>
                <a:latin typeface="Times New Roman" panose="02020603050405020304" pitchFamily="18" charset="0"/>
                <a:ea typeface="仿宋_GB2312"/>
              </a:rPr>
              <a:t>k</a:t>
            </a:r>
            <a:r>
              <a:rPr kumimoji="0" lang="en-US" altLang="zh-CN" sz="2800" baseline="-25000" dirty="0">
                <a:solidFill>
                  <a:srgbClr val="CC0000"/>
                </a:solidFill>
                <a:latin typeface="Times New Roman" panose="02020603050405020304" pitchFamily="18" charset="0"/>
                <a:ea typeface="仿宋_GB2312"/>
                <a:sym typeface="Symbol" panose="05050102010706020507" pitchFamily="18" charset="2"/>
              </a:rPr>
              <a:t>1</a:t>
            </a:r>
            <a:r>
              <a:rPr kumimoji="0" lang="en-US" altLang="zh-CN" sz="2800" dirty="0">
                <a:solidFill>
                  <a:srgbClr val="003366"/>
                </a:solidFill>
                <a:latin typeface="Times New Roman" panose="02020603050405020304" pitchFamily="18" charset="0"/>
                <a:ea typeface="仿宋_GB2312"/>
              </a:rPr>
              <a:t>, </a:t>
            </a:r>
            <a:r>
              <a:rPr kumimoji="0" lang="en-US" altLang="zh-CN" sz="2800" i="1" dirty="0">
                <a:solidFill>
                  <a:srgbClr val="CC0000"/>
                </a:solidFill>
                <a:latin typeface="Times New Roman" panose="02020603050405020304" pitchFamily="18" charset="0"/>
                <a:ea typeface="仿宋_GB2312"/>
              </a:rPr>
              <a:t>k</a:t>
            </a:r>
            <a:r>
              <a:rPr kumimoji="0" lang="en-US" altLang="zh-CN" sz="2800" baseline="-25000" dirty="0">
                <a:solidFill>
                  <a:srgbClr val="CC0000"/>
                </a:solidFill>
                <a:latin typeface="Times New Roman" panose="02020603050405020304" pitchFamily="18" charset="0"/>
                <a:ea typeface="仿宋_GB2312"/>
                <a:sym typeface="Symbol" panose="05050102010706020507" pitchFamily="18" charset="2"/>
              </a:rPr>
              <a:t>2</a:t>
            </a:r>
            <a:r>
              <a:rPr kumimoji="0" lang="en-US" altLang="zh-CN" sz="2800" dirty="0">
                <a:solidFill>
                  <a:srgbClr val="003366"/>
                </a:solidFill>
                <a:latin typeface="Times New Roman" panose="02020603050405020304" pitchFamily="18" charset="0"/>
                <a:ea typeface="仿宋_GB2312"/>
              </a:rPr>
              <a:t>, </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en-US" altLang="zh-CN" sz="2800" i="1" dirty="0" err="1">
                <a:solidFill>
                  <a:srgbClr val="CC0000"/>
                </a:solidFill>
                <a:latin typeface="Times New Roman" panose="02020603050405020304" pitchFamily="18" charset="0"/>
                <a:ea typeface="仿宋_GB2312"/>
                <a:sym typeface="Symbol" panose="05050102010706020507" pitchFamily="18" charset="2"/>
              </a:rPr>
              <a:t>k</a:t>
            </a:r>
            <a:r>
              <a:rPr kumimoji="0" lang="en-US" altLang="zh-CN" sz="2800" i="1" baseline="-25000" dirty="0" err="1">
                <a:solidFill>
                  <a:srgbClr val="CC0000"/>
                </a:solidFill>
                <a:latin typeface="Times New Roman" panose="02020603050405020304" pitchFamily="18" charset="0"/>
                <a:ea typeface="仿宋_GB2312"/>
                <a:sym typeface="Symbol" panose="05050102010706020507" pitchFamily="18" charset="2"/>
              </a:rPr>
              <a:t>n</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zh-CN" altLang="en-US" sz="2800" dirty="0">
                <a:solidFill>
                  <a:srgbClr val="003366"/>
                </a:solidFill>
                <a:latin typeface="Times New Roman" panose="02020603050405020304" pitchFamily="18" charset="0"/>
                <a:ea typeface="仿宋_GB2312"/>
                <a:sym typeface="Symbol" panose="05050102010706020507" pitchFamily="18" charset="2"/>
              </a:rPr>
              <a:t>它们的查找概率分别为</a:t>
            </a:r>
            <a:r>
              <a:rPr kumimoji="0" lang="zh-CN" altLang="en-US" sz="2800" dirty="0">
                <a:solidFill>
                  <a:srgbClr val="CC0000"/>
                </a:solidFill>
                <a:latin typeface="Times New Roman" panose="02020603050405020304" pitchFamily="18" charset="0"/>
                <a:ea typeface="仿宋_GB2312"/>
                <a:sym typeface="Symbol" panose="05050102010706020507" pitchFamily="18" charset="2"/>
              </a:rPr>
              <a:t> </a:t>
            </a:r>
            <a:r>
              <a:rPr kumimoji="0" lang="en-US" altLang="zh-CN" sz="2800" i="1" dirty="0">
                <a:solidFill>
                  <a:srgbClr val="CC0000"/>
                </a:solidFill>
                <a:latin typeface="Times New Roman" panose="02020603050405020304" pitchFamily="18" charset="0"/>
                <a:ea typeface="仿宋_GB2312"/>
                <a:sym typeface="Symbol" panose="05050102010706020507" pitchFamily="18" charset="2"/>
              </a:rPr>
              <a:t>p</a:t>
            </a:r>
            <a:r>
              <a:rPr kumimoji="0" lang="en-US" altLang="zh-CN" sz="2800" baseline="-25000" dirty="0">
                <a:solidFill>
                  <a:srgbClr val="CC0000"/>
                </a:solidFill>
                <a:latin typeface="Times New Roman" panose="02020603050405020304" pitchFamily="18" charset="0"/>
                <a:ea typeface="仿宋_GB2312"/>
                <a:sym typeface="Symbol" panose="05050102010706020507" pitchFamily="18" charset="2"/>
              </a:rPr>
              <a:t>1</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en-US" altLang="zh-CN" sz="2800" i="1" dirty="0">
                <a:solidFill>
                  <a:srgbClr val="CC0000"/>
                </a:solidFill>
                <a:latin typeface="Times New Roman" panose="02020603050405020304" pitchFamily="18" charset="0"/>
                <a:ea typeface="仿宋_GB2312"/>
                <a:sym typeface="Symbol" panose="05050102010706020507" pitchFamily="18" charset="2"/>
              </a:rPr>
              <a:t>p</a:t>
            </a:r>
            <a:r>
              <a:rPr kumimoji="0" lang="en-US" altLang="zh-CN" sz="2800" baseline="-25000" dirty="0">
                <a:solidFill>
                  <a:srgbClr val="CC0000"/>
                </a:solidFill>
                <a:latin typeface="Times New Roman" panose="02020603050405020304" pitchFamily="18" charset="0"/>
                <a:ea typeface="仿宋_GB2312"/>
                <a:sym typeface="Symbol" panose="05050102010706020507" pitchFamily="18" charset="2"/>
              </a:rPr>
              <a:t>2</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en-US" altLang="zh-CN" sz="2800" dirty="0">
                <a:solidFill>
                  <a:srgbClr val="CC0000"/>
                </a:solidFill>
                <a:latin typeface="Times New Roman" panose="02020603050405020304" pitchFamily="18" charset="0"/>
                <a:ea typeface="仿宋_GB2312"/>
                <a:sym typeface="Symbol" panose="05050102010706020507" pitchFamily="18" charset="2"/>
              </a:rPr>
              <a:t> </a:t>
            </a:r>
            <a:r>
              <a:rPr kumimoji="0" lang="en-US" altLang="zh-CN" sz="2800" i="1" dirty="0" err="1">
                <a:solidFill>
                  <a:srgbClr val="CC0000"/>
                </a:solidFill>
                <a:latin typeface="Times New Roman" panose="02020603050405020304" pitchFamily="18" charset="0"/>
                <a:ea typeface="仿宋_GB2312"/>
                <a:sym typeface="Symbol" panose="05050102010706020507" pitchFamily="18" charset="2"/>
              </a:rPr>
              <a:t>p</a:t>
            </a:r>
            <a:r>
              <a:rPr kumimoji="0" lang="en-US" altLang="zh-CN" sz="2800" i="1" baseline="-25000" dirty="0" err="1">
                <a:solidFill>
                  <a:srgbClr val="CC0000"/>
                </a:solidFill>
                <a:latin typeface="Times New Roman" panose="02020603050405020304" pitchFamily="18" charset="0"/>
                <a:ea typeface="仿宋_GB2312"/>
                <a:sym typeface="Symbol" panose="05050102010706020507" pitchFamily="18" charset="2"/>
              </a:rPr>
              <a:t>n</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zh-CN" altLang="en-US" sz="2800" dirty="0">
                <a:solidFill>
                  <a:srgbClr val="003366"/>
                </a:solidFill>
                <a:latin typeface="Times New Roman" panose="02020603050405020304" pitchFamily="18" charset="0"/>
                <a:ea typeface="仿宋_GB2312"/>
                <a:sym typeface="Symbol" panose="05050102010706020507" pitchFamily="18" charset="2"/>
              </a:rPr>
              <a:t>构成查找树后，它们在树中的层次为 </a:t>
            </a:r>
            <a:r>
              <a:rPr kumimoji="0" lang="en-US" altLang="zh-CN" sz="2800" i="1" dirty="0">
                <a:solidFill>
                  <a:srgbClr val="CC0000"/>
                </a:solidFill>
                <a:latin typeface="Times New Roman" panose="02020603050405020304" pitchFamily="18" charset="0"/>
                <a:ea typeface="仿宋_GB2312"/>
                <a:sym typeface="Symbol" panose="05050102010706020507" pitchFamily="18" charset="2"/>
              </a:rPr>
              <a:t>l</a:t>
            </a:r>
            <a:r>
              <a:rPr kumimoji="0" lang="en-US" altLang="zh-CN" sz="2800" baseline="-25000" dirty="0">
                <a:solidFill>
                  <a:srgbClr val="CC0000"/>
                </a:solidFill>
                <a:latin typeface="Times New Roman" panose="02020603050405020304" pitchFamily="18" charset="0"/>
                <a:ea typeface="仿宋_GB2312"/>
                <a:sym typeface="Symbol" panose="05050102010706020507" pitchFamily="18" charset="2"/>
              </a:rPr>
              <a:t>1</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en-US" altLang="zh-CN" sz="2800" i="1" dirty="0">
                <a:solidFill>
                  <a:srgbClr val="CC0000"/>
                </a:solidFill>
                <a:latin typeface="Times New Roman" panose="02020603050405020304" pitchFamily="18" charset="0"/>
                <a:ea typeface="仿宋_GB2312"/>
                <a:sym typeface="Symbol" panose="05050102010706020507" pitchFamily="18" charset="2"/>
              </a:rPr>
              <a:t>l</a:t>
            </a:r>
            <a:r>
              <a:rPr kumimoji="0" lang="en-US" altLang="zh-CN" sz="2800" baseline="-25000" dirty="0">
                <a:solidFill>
                  <a:srgbClr val="CC0000"/>
                </a:solidFill>
                <a:latin typeface="Times New Roman" panose="02020603050405020304" pitchFamily="18" charset="0"/>
                <a:ea typeface="仿宋_GB2312"/>
                <a:sym typeface="Symbol" panose="05050102010706020507" pitchFamily="18" charset="2"/>
              </a:rPr>
              <a:t>2</a:t>
            </a:r>
            <a:r>
              <a:rPr kumimoji="0" lang="en-US" altLang="zh-CN" sz="2800" dirty="0">
                <a:solidFill>
                  <a:srgbClr val="003366"/>
                </a:solidFill>
                <a:latin typeface="Times New Roman" panose="02020603050405020304" pitchFamily="18" charset="0"/>
                <a:ea typeface="仿宋_GB2312"/>
                <a:sym typeface="Symbol" panose="05050102010706020507" pitchFamily="18" charset="2"/>
              </a:rPr>
              <a:t>, …,</a:t>
            </a:r>
            <a:r>
              <a:rPr kumimoji="0" lang="en-US" altLang="zh-CN" sz="2800" dirty="0">
                <a:solidFill>
                  <a:srgbClr val="CC0000"/>
                </a:solidFill>
                <a:latin typeface="Times New Roman" panose="02020603050405020304" pitchFamily="18" charset="0"/>
                <a:ea typeface="仿宋_GB2312"/>
                <a:sym typeface="Symbol" panose="05050102010706020507" pitchFamily="18" charset="2"/>
              </a:rPr>
              <a:t> </a:t>
            </a:r>
            <a:r>
              <a:rPr kumimoji="0" lang="en-US" altLang="zh-CN" sz="2800" i="1" dirty="0" err="1">
                <a:solidFill>
                  <a:srgbClr val="CC0000"/>
                </a:solidFill>
                <a:latin typeface="Times New Roman" panose="02020603050405020304" pitchFamily="18" charset="0"/>
                <a:ea typeface="仿宋_GB2312"/>
                <a:sym typeface="Symbol" panose="05050102010706020507" pitchFamily="18" charset="2"/>
              </a:rPr>
              <a:t>l</a:t>
            </a:r>
            <a:r>
              <a:rPr kumimoji="0" lang="en-US" altLang="zh-CN" sz="2800" i="1" baseline="-25000" dirty="0" err="1">
                <a:solidFill>
                  <a:srgbClr val="CC0000"/>
                </a:solidFill>
                <a:latin typeface="Times New Roman" panose="02020603050405020304" pitchFamily="18" charset="0"/>
                <a:ea typeface="仿宋_GB2312"/>
                <a:sym typeface="Symbol" panose="05050102010706020507" pitchFamily="18" charset="2"/>
              </a:rPr>
              <a:t>n</a:t>
            </a:r>
            <a:r>
              <a:rPr kumimoji="0" lang="zh-CN" altLang="en-US" sz="2800" dirty="0">
                <a:solidFill>
                  <a:srgbClr val="003366"/>
                </a:solidFill>
                <a:latin typeface="Times New Roman" panose="02020603050405020304" pitchFamily="18" charset="0"/>
                <a:ea typeface="仿宋_GB2312"/>
                <a:sym typeface="Symbol" panose="05050102010706020507" pitchFamily="18" charset="2"/>
              </a:rPr>
              <a:t>。</a:t>
            </a:r>
          </a:p>
          <a:p>
            <a:pPr lvl="0">
              <a:lnSpc>
                <a:spcPct val="105000"/>
              </a:lnSpc>
              <a:buClr>
                <a:srgbClr val="660066"/>
              </a:buClr>
              <a:buSzPct val="55000"/>
              <a:buFont typeface="Wingdings" pitchFamily="2" charset="2"/>
              <a:buChar char="n"/>
            </a:pPr>
            <a:r>
              <a:rPr kumimoji="0" lang="zh-CN" altLang="en-US" sz="2800" dirty="0">
                <a:solidFill>
                  <a:srgbClr val="003366"/>
                </a:solidFill>
                <a:latin typeface="Times New Roman" panose="02020603050405020304" pitchFamily="18" charset="0"/>
                <a:ea typeface="仿宋_GB2312"/>
                <a:sym typeface="Symbol" panose="05050102010706020507" pitchFamily="18" charset="2"/>
              </a:rPr>
              <a:t>基于该查找树的查找算法的平均查找长度为</a:t>
            </a:r>
          </a:p>
          <a:p>
            <a:pPr lvl="0">
              <a:lnSpc>
                <a:spcPct val="105000"/>
              </a:lnSpc>
              <a:buClr>
                <a:srgbClr val="660066"/>
              </a:buClr>
              <a:buSzPct val="55000"/>
              <a:buFont typeface="Wingdings" pitchFamily="2" charset="2"/>
              <a:buChar char="n"/>
            </a:pPr>
            <a:endParaRPr kumimoji="0" lang="zh-CN" altLang="en-US" dirty="0">
              <a:solidFill>
                <a:srgbClr val="003366"/>
              </a:solidFill>
              <a:latin typeface="Times New Roman" panose="02020603050405020304" pitchFamily="18" charset="0"/>
              <a:ea typeface="仿宋_GB2312"/>
              <a:sym typeface="Symbol" panose="05050102010706020507" pitchFamily="18" charset="2"/>
            </a:endParaRPr>
          </a:p>
          <a:p>
            <a:pPr lvl="0">
              <a:lnSpc>
                <a:spcPct val="105000"/>
              </a:lnSpc>
              <a:buClr>
                <a:srgbClr val="660066"/>
              </a:buClr>
              <a:buSzPct val="55000"/>
              <a:buFont typeface="Wingdings" pitchFamily="2" charset="2"/>
              <a:buChar char="n"/>
            </a:pPr>
            <a:endParaRPr kumimoji="0" lang="zh-CN" altLang="en-US" dirty="0">
              <a:solidFill>
                <a:srgbClr val="003366"/>
              </a:solidFill>
              <a:latin typeface="Times New Roman" panose="02020603050405020304" pitchFamily="18" charset="0"/>
              <a:ea typeface="仿宋_GB2312"/>
              <a:sym typeface="Symbol" panose="05050102010706020507" pitchFamily="18" charset="2"/>
            </a:endParaRP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36</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1458952473"/>
              </p:ext>
            </p:extLst>
          </p:nvPr>
        </p:nvGraphicFramePr>
        <p:xfrm>
          <a:off x="2359025" y="3068960"/>
          <a:ext cx="2670175" cy="1052513"/>
        </p:xfrm>
        <a:graphic>
          <a:graphicData uri="http://schemas.openxmlformats.org/presentationml/2006/ole">
            <mc:AlternateContent xmlns:mc="http://schemas.openxmlformats.org/markup-compatibility/2006">
              <mc:Choice xmlns:v="urn:schemas-microsoft-com:vml" Requires="v">
                <p:oleObj spid="_x0000_s142371" name="公式" r:id="rId3" imgW="1162119" imgH="419161" progId="Equation.3">
                  <p:embed/>
                </p:oleObj>
              </mc:Choice>
              <mc:Fallback>
                <p:oleObj name="公式" r:id="rId3" imgW="1162119" imgH="41916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025" y="3068960"/>
                        <a:ext cx="2670175"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323529" y="4107342"/>
            <a:ext cx="8527479" cy="1449628"/>
          </a:xfrm>
          <a:prstGeom prst="rect">
            <a:avLst/>
          </a:prstGeom>
        </p:spPr>
        <p:txBody>
          <a:bodyPr wrap="square">
            <a:spAutoFit/>
          </a:bodyPr>
          <a:lstStyle/>
          <a:p>
            <a:pPr lvl="0">
              <a:lnSpc>
                <a:spcPct val="105000"/>
              </a:lnSpc>
              <a:buClr>
                <a:srgbClr val="660066"/>
              </a:buClr>
              <a:buSzPct val="55000"/>
              <a:buFont typeface="Wingdings" pitchFamily="2" charset="2"/>
              <a:buChar char="n"/>
            </a:pPr>
            <a:r>
              <a:rPr kumimoji="0" lang="zh-CN" altLang="en-US" dirty="0">
                <a:solidFill>
                  <a:srgbClr val="003366"/>
                </a:solidFill>
                <a:ea typeface="仿宋_GB2312"/>
                <a:sym typeface="Symbol" panose="05050102010706020507" pitchFamily="18" charset="2"/>
              </a:rPr>
              <a:t>使得 </a:t>
            </a:r>
            <a:r>
              <a:rPr kumimoji="0" lang="en-US" altLang="zh-CN" i="1" dirty="0" err="1">
                <a:solidFill>
                  <a:srgbClr val="003366"/>
                </a:solidFill>
                <a:ea typeface="仿宋_GB2312"/>
                <a:sym typeface="Symbol" panose="05050102010706020507" pitchFamily="18" charset="2"/>
              </a:rPr>
              <a:t>ASL</a:t>
            </a:r>
            <a:r>
              <a:rPr kumimoji="0" lang="en-US" altLang="zh-CN" i="1" baseline="-25000" dirty="0" err="1">
                <a:solidFill>
                  <a:srgbClr val="003366"/>
                </a:solidFill>
                <a:ea typeface="仿宋_GB2312"/>
                <a:sym typeface="Symbol" panose="05050102010706020507" pitchFamily="18" charset="2"/>
              </a:rPr>
              <a:t>succ</a:t>
            </a:r>
            <a:r>
              <a:rPr kumimoji="0" lang="en-US" altLang="zh-CN" i="1" baseline="-25000" dirty="0">
                <a:solidFill>
                  <a:srgbClr val="003366"/>
                </a:solidFill>
                <a:ea typeface="仿宋_GB2312"/>
                <a:sym typeface="Symbol" panose="05050102010706020507" pitchFamily="18" charset="2"/>
              </a:rPr>
              <a:t> </a:t>
            </a:r>
            <a:r>
              <a:rPr kumimoji="0" lang="zh-CN" altLang="en-US" dirty="0">
                <a:solidFill>
                  <a:srgbClr val="003366"/>
                </a:solidFill>
                <a:ea typeface="仿宋_GB2312"/>
                <a:sym typeface="Symbol" panose="05050102010706020507" pitchFamily="18" charset="2"/>
              </a:rPr>
              <a:t>达到最小的静态查找树为</a:t>
            </a:r>
            <a:r>
              <a:rPr kumimoji="0" lang="zh-CN" altLang="en-US" dirty="0">
                <a:solidFill>
                  <a:srgbClr val="FF0000"/>
                </a:solidFill>
                <a:ea typeface="仿宋_GB2312"/>
                <a:sym typeface="Symbol" panose="05050102010706020507" pitchFamily="18" charset="2"/>
              </a:rPr>
              <a:t>静态最优二叉排序树</a:t>
            </a:r>
            <a:r>
              <a:rPr kumimoji="0" lang="zh-CN" altLang="en-US" dirty="0">
                <a:solidFill>
                  <a:srgbClr val="003366"/>
                </a:solidFill>
                <a:ea typeface="仿宋_GB2312"/>
                <a:sym typeface="Symbol" panose="05050102010706020507" pitchFamily="18" charset="2"/>
              </a:rPr>
              <a:t>。然而，求最优查找树的算法效率较低，达</a:t>
            </a:r>
            <a:r>
              <a:rPr kumimoji="0" lang="en-US" altLang="zh-CN" dirty="0">
                <a:solidFill>
                  <a:srgbClr val="CC0000"/>
                </a:solidFill>
                <a:ea typeface="仿宋_GB2312"/>
                <a:sym typeface="Symbol" panose="05050102010706020507" pitchFamily="18" charset="2"/>
              </a:rPr>
              <a:t>O(n</a:t>
            </a:r>
            <a:r>
              <a:rPr kumimoji="0" lang="en-US" altLang="zh-CN" baseline="30000" dirty="0">
                <a:solidFill>
                  <a:srgbClr val="CC0000"/>
                </a:solidFill>
                <a:ea typeface="仿宋_GB2312"/>
                <a:sym typeface="Symbol" panose="05050102010706020507" pitchFamily="18" charset="2"/>
              </a:rPr>
              <a:t>3</a:t>
            </a:r>
            <a:r>
              <a:rPr kumimoji="0" lang="en-US" altLang="zh-CN" dirty="0">
                <a:solidFill>
                  <a:srgbClr val="CC0000"/>
                </a:solidFill>
                <a:ea typeface="仿宋_GB2312"/>
                <a:sym typeface="Symbol" panose="05050102010706020507" pitchFamily="18" charset="2"/>
              </a:rPr>
              <a:t>)</a:t>
            </a:r>
            <a:r>
              <a:rPr kumimoji="0" lang="en-US" altLang="zh-CN" dirty="0">
                <a:solidFill>
                  <a:srgbClr val="003366"/>
                </a:solidFill>
                <a:ea typeface="仿宋_GB2312"/>
                <a:sym typeface="Symbol" panose="05050102010706020507" pitchFamily="18" charset="2"/>
              </a:rPr>
              <a:t>,  </a:t>
            </a:r>
            <a:r>
              <a:rPr kumimoji="0" lang="zh-CN" altLang="zh-CN" dirty="0">
                <a:solidFill>
                  <a:srgbClr val="003366"/>
                </a:solidFill>
                <a:ea typeface="仿宋_GB2312"/>
                <a:sym typeface="Symbol" panose="05050102010706020507" pitchFamily="18" charset="2"/>
              </a:rPr>
              <a:t>可求次优查找树，其时间代价减低为</a:t>
            </a:r>
            <a:r>
              <a:rPr kumimoji="0" lang="en-US" altLang="zh-CN" dirty="0">
                <a:solidFill>
                  <a:srgbClr val="CC0000"/>
                </a:solidFill>
                <a:ea typeface="仿宋_GB2312"/>
                <a:sym typeface="Symbol" panose="05050102010706020507" pitchFamily="18" charset="2"/>
              </a:rPr>
              <a:t>O(nlog</a:t>
            </a:r>
            <a:r>
              <a:rPr kumimoji="0" lang="en-US" altLang="zh-CN" baseline="-25000" dirty="0">
                <a:solidFill>
                  <a:srgbClr val="CC0000"/>
                </a:solidFill>
                <a:ea typeface="仿宋_GB2312"/>
                <a:sym typeface="Symbol" panose="05050102010706020507" pitchFamily="18" charset="2"/>
              </a:rPr>
              <a:t>2</a:t>
            </a:r>
            <a:r>
              <a:rPr kumimoji="0" lang="en-US" altLang="zh-CN" dirty="0">
                <a:solidFill>
                  <a:srgbClr val="CC0000"/>
                </a:solidFill>
                <a:ea typeface="仿宋_GB2312"/>
                <a:sym typeface="Symbol" panose="05050102010706020507" pitchFamily="18" charset="2"/>
              </a:rPr>
              <a:t>n)</a:t>
            </a:r>
            <a:r>
              <a:rPr kumimoji="0" lang="zh-CN" altLang="en-US" dirty="0">
                <a:solidFill>
                  <a:srgbClr val="003366"/>
                </a:solidFill>
                <a:ea typeface="仿宋_GB2312"/>
                <a:sym typeface="Symbol" panose="05050102010706020507" pitchFamily="18" charset="2"/>
              </a:rPr>
              <a:t>。</a:t>
            </a:r>
          </a:p>
        </p:txBody>
      </p:sp>
    </p:spTree>
    <p:extLst>
      <p:ext uri="{BB962C8B-B14F-4D97-AF65-F5344CB8AC3E}">
        <p14:creationId xmlns:p14="http://schemas.microsoft.com/office/powerpoint/2010/main" val="442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a:defRPr/>
            </a:pPr>
            <a:r>
              <a:rPr lang="zh-CN" altLang="en-US" dirty="0"/>
              <a:t>静态次优搜索树</a:t>
            </a:r>
            <a:endParaRPr lang="zh-CN" altLang="zh-CN" dirty="0"/>
          </a:p>
        </p:txBody>
      </p:sp>
      <p:sp>
        <p:nvSpPr>
          <p:cNvPr id="16389" name="Rectangle 3"/>
          <p:cNvSpPr>
            <a:spLocks noGrp="1" noChangeArrowheads="1"/>
          </p:cNvSpPr>
          <p:nvPr>
            <p:ph idx="1"/>
          </p:nvPr>
        </p:nvSpPr>
        <p:spPr/>
        <p:txBody>
          <a:bodyPr/>
          <a:lstStyle/>
          <a:p>
            <a:pPr eaLnBrk="1" hangingPunct="1"/>
            <a:r>
              <a:rPr lang="zh-CN" altLang="en-US" dirty="0"/>
              <a:t>静态次优搜索树（</a:t>
            </a:r>
            <a:r>
              <a:rPr lang="en-US" altLang="zh-CN" dirty="0"/>
              <a:t>Nearly Optimal Search Tree</a:t>
            </a:r>
            <a:r>
              <a:rPr lang="zh-CN" altLang="en-US" dirty="0"/>
              <a:t>）</a:t>
            </a:r>
          </a:p>
          <a:p>
            <a:pPr eaLnBrk="1" hangingPunct="1"/>
            <a:r>
              <a:rPr lang="zh-CN" altLang="en-US" dirty="0"/>
              <a:t>构造方法：</a:t>
            </a:r>
          </a:p>
          <a:p>
            <a:pPr eaLnBrk="1" hangingPunct="1"/>
            <a:r>
              <a:rPr lang="zh-CN" altLang="en-US" dirty="0"/>
              <a:t>已知所有记录按照其关键字大小排序</a:t>
            </a:r>
          </a:p>
          <a:p>
            <a:pPr>
              <a:buNone/>
            </a:pPr>
            <a:r>
              <a:rPr lang="zh-CN" altLang="en-US" dirty="0"/>
              <a:t>                       </a:t>
            </a:r>
            <a:r>
              <a:rPr lang="en-US" altLang="zh-CN" dirty="0">
                <a:solidFill>
                  <a:schemeClr val="tx2"/>
                </a:solidFill>
                <a:latin typeface="Times New Roman" pitchFamily="18" charset="0"/>
              </a:rPr>
              <a:t>{ </a:t>
            </a:r>
            <a:r>
              <a:rPr lang="en-US" altLang="zh-CN" i="1" dirty="0">
                <a:solidFill>
                  <a:schemeClr val="tx2"/>
                </a:solidFill>
                <a:latin typeface="Times New Roman" pitchFamily="18" charset="0"/>
              </a:rPr>
              <a:t>k</a:t>
            </a:r>
            <a:r>
              <a:rPr lang="en-US" altLang="zh-CN" i="1" baseline="-25000" dirty="0">
                <a:solidFill>
                  <a:schemeClr val="tx2"/>
                </a:solidFill>
                <a:latin typeface="Times New Roman" pitchFamily="18" charset="0"/>
              </a:rPr>
              <a:t>l </a:t>
            </a:r>
            <a:r>
              <a:rPr lang="en-US" altLang="zh-CN" dirty="0">
                <a:solidFill>
                  <a:schemeClr val="tx2"/>
                </a:solidFill>
                <a:latin typeface="Times New Roman" pitchFamily="18" charset="0"/>
              </a:rPr>
              <a:t>, </a:t>
            </a:r>
            <a:r>
              <a:rPr lang="en-US" altLang="zh-CN" i="1" dirty="0">
                <a:solidFill>
                  <a:schemeClr val="tx2"/>
                </a:solidFill>
                <a:latin typeface="Times New Roman" pitchFamily="18" charset="0"/>
              </a:rPr>
              <a:t>k</a:t>
            </a:r>
            <a:r>
              <a:rPr lang="en-US" altLang="zh-CN" i="1" baseline="-25000" dirty="0">
                <a:solidFill>
                  <a:schemeClr val="tx2"/>
                </a:solidFill>
                <a:latin typeface="Times New Roman" pitchFamily="18" charset="0"/>
              </a:rPr>
              <a:t>l</a:t>
            </a:r>
            <a:r>
              <a:rPr lang="en-US" altLang="zh-CN" baseline="-25000" dirty="0">
                <a:solidFill>
                  <a:schemeClr val="tx2"/>
                </a:solidFill>
                <a:latin typeface="Times New Roman" pitchFamily="18" charset="0"/>
              </a:rPr>
              <a:t>+1 </a:t>
            </a:r>
            <a:r>
              <a:rPr lang="en-US" altLang="zh-CN" dirty="0">
                <a:solidFill>
                  <a:schemeClr val="tx2"/>
                </a:solidFill>
                <a:latin typeface="Times New Roman" pitchFamily="18" charset="0"/>
              </a:rPr>
              <a:t>, </a:t>
            </a:r>
            <a:r>
              <a:rPr lang="en-US" altLang="zh-CN" dirty="0">
                <a:solidFill>
                  <a:schemeClr val="tx2"/>
                </a:solidFill>
                <a:latin typeface="Times New Roman" pitchFamily="18" charset="0"/>
                <a:sym typeface="Symbol" pitchFamily="18" charset="2"/>
              </a:rPr>
              <a:t>, </a:t>
            </a:r>
            <a:r>
              <a:rPr lang="en-US" altLang="zh-CN" i="1" dirty="0" err="1">
                <a:solidFill>
                  <a:schemeClr val="tx2"/>
                </a:solidFill>
                <a:latin typeface="Times New Roman" pitchFamily="18" charset="0"/>
                <a:sym typeface="Symbol" pitchFamily="18" charset="2"/>
              </a:rPr>
              <a:t>k</a:t>
            </a:r>
            <a:r>
              <a:rPr lang="en-US" altLang="zh-CN" i="1" baseline="-25000" dirty="0" err="1">
                <a:solidFill>
                  <a:schemeClr val="tx2"/>
                </a:solidFill>
                <a:latin typeface="Times New Roman" pitchFamily="18" charset="0"/>
                <a:sym typeface="Symbol" pitchFamily="18" charset="2"/>
              </a:rPr>
              <a:t>i</a:t>
            </a:r>
            <a:r>
              <a:rPr lang="en-US" altLang="zh-CN" i="1" baseline="-25000" dirty="0">
                <a:solidFill>
                  <a:schemeClr val="tx2"/>
                </a:solidFill>
                <a:latin typeface="Times New Roman" pitchFamily="18" charset="0"/>
                <a:sym typeface="Symbol" pitchFamily="18" charset="2"/>
              </a:rPr>
              <a:t> </a:t>
            </a:r>
            <a:r>
              <a:rPr lang="en-US" altLang="zh-CN" dirty="0">
                <a:solidFill>
                  <a:schemeClr val="tx2"/>
                </a:solidFill>
                <a:latin typeface="Times New Roman" pitchFamily="18" charset="0"/>
                <a:sym typeface="Symbol" pitchFamily="18" charset="2"/>
              </a:rPr>
              <a:t>, , </a:t>
            </a:r>
            <a:r>
              <a:rPr lang="en-US" altLang="zh-CN" i="1" dirty="0" err="1">
                <a:solidFill>
                  <a:schemeClr val="tx2"/>
                </a:solidFill>
                <a:latin typeface="Times New Roman" pitchFamily="18" charset="0"/>
                <a:sym typeface="Symbol" pitchFamily="18" charset="2"/>
              </a:rPr>
              <a:t>k</a:t>
            </a:r>
            <a:r>
              <a:rPr lang="en-US" altLang="zh-CN" i="1" baseline="-25000" dirty="0" err="1">
                <a:solidFill>
                  <a:schemeClr val="tx2"/>
                </a:solidFill>
                <a:latin typeface="Times New Roman" pitchFamily="18" charset="0"/>
                <a:sym typeface="Symbol" pitchFamily="18" charset="2"/>
              </a:rPr>
              <a:t>h</a:t>
            </a:r>
            <a:r>
              <a:rPr lang="en-US" altLang="zh-CN" dirty="0">
                <a:solidFill>
                  <a:schemeClr val="tx2"/>
                </a:solidFill>
                <a:latin typeface="Times New Roman" pitchFamily="18" charset="0"/>
                <a:sym typeface="Symbol" pitchFamily="18" charset="2"/>
              </a:rPr>
              <a:t> }  </a:t>
            </a:r>
            <a:r>
              <a:rPr lang="en-US" altLang="zh-CN" i="1" dirty="0">
                <a:solidFill>
                  <a:schemeClr val="tx2"/>
                </a:solidFill>
                <a:latin typeface="Times New Roman" pitchFamily="18" charset="0"/>
                <a:sym typeface="Symbol" pitchFamily="18" charset="2"/>
              </a:rPr>
              <a:t> </a:t>
            </a:r>
            <a:endParaRPr lang="en-US" altLang="zh-CN" dirty="0"/>
          </a:p>
          <a:p>
            <a:pPr eaLnBrk="1" hangingPunct="1"/>
            <a:r>
              <a:rPr lang="en-US" altLang="zh-CN" dirty="0"/>
              <a:t>1</a:t>
            </a:r>
            <a:r>
              <a:rPr lang="zh-CN" altLang="en-US" dirty="0"/>
              <a:t>）在上述序列中取出第</a:t>
            </a:r>
            <a:r>
              <a:rPr lang="en-US" altLang="zh-CN" i="1" dirty="0" err="1"/>
              <a:t>i</a:t>
            </a:r>
            <a:r>
              <a:rPr lang="zh-CN" altLang="en-US" dirty="0"/>
              <a:t>个记录作为根结点</a:t>
            </a:r>
            <a:r>
              <a:rPr lang="en-US" altLang="zh-CN" dirty="0"/>
              <a:t>, </a:t>
            </a:r>
            <a:r>
              <a:rPr lang="zh-CN" altLang="en-US" dirty="0"/>
              <a:t>使得下列值最小</a:t>
            </a:r>
          </a:p>
          <a:p>
            <a:pPr eaLnBrk="1" hangingPunct="1"/>
            <a:endParaRPr lang="zh-CN" altLang="en-US" dirty="0"/>
          </a:p>
          <a:p>
            <a:pPr eaLnBrk="1" hangingPunct="1"/>
            <a:endParaRPr lang="en-US" altLang="zh-CN" dirty="0"/>
          </a:p>
        </p:txBody>
      </p:sp>
      <p:sp>
        <p:nvSpPr>
          <p:cNvPr id="8" name="灯片编号占位符 5"/>
          <p:cNvSpPr>
            <a:spLocks noGrp="1"/>
          </p:cNvSpPr>
          <p:nvPr>
            <p:ph type="sldNum" sz="quarter" idx="11"/>
          </p:nvPr>
        </p:nvSpPr>
        <p:spPr/>
        <p:txBody>
          <a:bodyPr/>
          <a:lstStyle/>
          <a:p>
            <a:pPr>
              <a:defRPr/>
            </a:pPr>
            <a:fld id="{659BB0E6-6077-44E5-9231-D47CEA6E465B}" type="slidenum">
              <a:rPr lang="en-US" altLang="zh-CN"/>
              <a:pPr>
                <a:defRPr/>
              </a:pPr>
              <a:t>37</a:t>
            </a:fld>
            <a:endParaRPr lang="en-US" altLang="zh-CN"/>
          </a:p>
        </p:txBody>
      </p:sp>
      <p:graphicFrame>
        <p:nvGraphicFramePr>
          <p:cNvPr id="491524" name="Object 4"/>
          <p:cNvGraphicFramePr>
            <a:graphicFrameLocks noChangeAspect="1"/>
          </p:cNvGraphicFramePr>
          <p:nvPr>
            <p:extLst>
              <p:ext uri="{D42A27DB-BD31-4B8C-83A1-F6EECF244321}">
                <p14:modId xmlns:p14="http://schemas.microsoft.com/office/powerpoint/2010/main" val="2521904697"/>
              </p:ext>
            </p:extLst>
          </p:nvPr>
        </p:nvGraphicFramePr>
        <p:xfrm>
          <a:off x="2339752" y="3900160"/>
          <a:ext cx="2897188" cy="1081088"/>
        </p:xfrm>
        <a:graphic>
          <a:graphicData uri="http://schemas.openxmlformats.org/presentationml/2006/ole">
            <mc:AlternateContent xmlns:mc="http://schemas.openxmlformats.org/markup-compatibility/2006">
              <mc:Choice xmlns:v="urn:schemas-microsoft-com:vml" Requires="v">
                <p:oleObj spid="_x0000_s137410" name="Equation" r:id="rId3" imgW="1295400" imgH="482600" progId="Equation.3">
                  <p:embed/>
                </p:oleObj>
              </mc:Choice>
              <mc:Fallback>
                <p:oleObj name="Equation" r:id="rId3" imgW="1295400" imgH="482600" progId="Equation.3">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900160"/>
                        <a:ext cx="2897188"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25" name="Rectangle 5"/>
          <p:cNvSpPr>
            <a:spLocks noChangeArrowheads="1"/>
          </p:cNvSpPr>
          <p:nvPr/>
        </p:nvSpPr>
        <p:spPr bwMode="auto">
          <a:xfrm>
            <a:off x="304800" y="5280025"/>
            <a:ext cx="8242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hlink"/>
              </a:buClr>
              <a:buFontTx/>
              <a:buChar char="•"/>
            </a:pPr>
            <a:r>
              <a:rPr kumimoji="0" lang="en-US" altLang="zh-CN" dirty="0"/>
              <a:t>  2</a:t>
            </a:r>
            <a:r>
              <a:rPr kumimoji="0" lang="zh-CN" altLang="en-US" dirty="0"/>
              <a:t>）按照上述步骤分别递归的构造左子树和右子树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91524"/>
                                        </p:tgtEl>
                                        <p:attrNameLst>
                                          <p:attrName>style.visibility</p:attrName>
                                        </p:attrNameLst>
                                      </p:cBhvr>
                                      <p:to>
                                        <p:strVal val="visible"/>
                                      </p:to>
                                    </p:set>
                                    <p:anim calcmode="lin" valueType="num">
                                      <p:cBhvr>
                                        <p:cTn id="7" dur="500" fill="hold"/>
                                        <p:tgtEl>
                                          <p:spTgt spid="491524"/>
                                        </p:tgtEl>
                                        <p:attrNameLst>
                                          <p:attrName>ppt_w</p:attrName>
                                        </p:attrNameLst>
                                      </p:cBhvr>
                                      <p:tavLst>
                                        <p:tav tm="0">
                                          <p:val>
                                            <p:fltVal val="0"/>
                                          </p:val>
                                        </p:tav>
                                        <p:tav tm="100000">
                                          <p:val>
                                            <p:strVal val="#ppt_w"/>
                                          </p:val>
                                        </p:tav>
                                      </p:tavLst>
                                    </p:anim>
                                    <p:anim calcmode="lin" valueType="num">
                                      <p:cBhvr>
                                        <p:cTn id="8" dur="500" fill="hold"/>
                                        <p:tgtEl>
                                          <p:spTgt spid="49152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25"/>
                                        </p:tgtEl>
                                        <p:attrNameLst>
                                          <p:attrName>style.visibility</p:attrName>
                                        </p:attrNameLst>
                                      </p:cBhvr>
                                      <p:to>
                                        <p:strVal val="visible"/>
                                      </p:to>
                                    </p:set>
                                    <p:anim calcmode="lin" valueType="num">
                                      <p:cBhvr additive="base">
                                        <p:cTn id="13" dur="500" fill="hold"/>
                                        <p:tgtEl>
                                          <p:spTgt spid="491525"/>
                                        </p:tgtEl>
                                        <p:attrNameLst>
                                          <p:attrName>ppt_x</p:attrName>
                                        </p:attrNameLst>
                                      </p:cBhvr>
                                      <p:tavLst>
                                        <p:tav tm="0">
                                          <p:val>
                                            <p:strVal val="0-#ppt_w/2"/>
                                          </p:val>
                                        </p:tav>
                                        <p:tav tm="100000">
                                          <p:val>
                                            <p:strVal val="#ppt_x"/>
                                          </p:val>
                                        </p:tav>
                                      </p:tavLst>
                                    </p:anim>
                                    <p:anim calcmode="lin" valueType="num">
                                      <p:cBhvr additive="base">
                                        <p:cTn id="14" dur="500" fill="hold"/>
                                        <p:tgtEl>
                                          <p:spTgt spid="491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Grp="1" noChangeArrowheads="1"/>
          </p:cNvSpPr>
          <p:nvPr>
            <p:ph type="title"/>
          </p:nvPr>
        </p:nvSpPr>
        <p:spPr/>
        <p:txBody>
          <a:bodyPr/>
          <a:lstStyle/>
          <a:p>
            <a:pPr eaLnBrk="1" hangingPunct="1">
              <a:defRPr/>
            </a:pPr>
            <a:r>
              <a:rPr lang="en-US" altLang="zh-CN" dirty="0"/>
              <a:t>7.2 </a:t>
            </a:r>
            <a:r>
              <a:rPr lang="zh-CN" altLang="en-US" dirty="0"/>
              <a:t>二叉查找树</a:t>
            </a:r>
          </a:p>
        </p:txBody>
      </p:sp>
      <p:sp>
        <p:nvSpPr>
          <p:cNvPr id="46084" name="Rectangle 5"/>
          <p:cNvSpPr>
            <a:spLocks noGrp="1" noChangeArrowheads="1"/>
          </p:cNvSpPr>
          <p:nvPr>
            <p:ph idx="1"/>
          </p:nvPr>
        </p:nvSpPr>
        <p:spPr/>
        <p:txBody>
          <a:bodyPr/>
          <a:lstStyle/>
          <a:p>
            <a:pPr marL="533400" indent="-533400" eaLnBrk="1" hangingPunct="1"/>
            <a:r>
              <a:rPr lang="zh-CN" altLang="en-US" dirty="0"/>
              <a:t>定义：</a:t>
            </a:r>
            <a:r>
              <a:rPr lang="zh-CN" altLang="en-US" dirty="0">
                <a:solidFill>
                  <a:srgbClr val="FF0000"/>
                </a:solidFill>
              </a:rPr>
              <a:t>二叉查找树</a:t>
            </a:r>
            <a:r>
              <a:rPr lang="zh-CN" altLang="en-US" dirty="0"/>
              <a:t>或者是一棵空树；或者是具有如下特性的二叉树</a:t>
            </a:r>
          </a:p>
          <a:p>
            <a:pPr marL="990600" lvl="1" indent="-533400">
              <a:buFontTx/>
              <a:buAutoNum type="circleNumDbPlain"/>
            </a:pPr>
            <a:r>
              <a:rPr lang="zh-CN" altLang="en-US" dirty="0">
                <a:solidFill>
                  <a:srgbClr val="000066"/>
                </a:solidFill>
              </a:rPr>
              <a:t>每个结点都有一个作为查找依据的关键码</a:t>
            </a:r>
            <a:r>
              <a:rPr lang="en-US" altLang="zh-CN" dirty="0">
                <a:solidFill>
                  <a:srgbClr val="000066"/>
                </a:solidFill>
              </a:rPr>
              <a:t>(key)</a:t>
            </a:r>
            <a:r>
              <a:rPr lang="zh-CN" altLang="en-US" dirty="0">
                <a:solidFill>
                  <a:srgbClr val="000066"/>
                </a:solidFill>
              </a:rPr>
              <a:t>，所有结点的关键码互不相同。</a:t>
            </a:r>
          </a:p>
          <a:p>
            <a:pPr marL="990600" lvl="1" indent="-533400" eaLnBrk="1" hangingPunct="1">
              <a:buFontTx/>
              <a:buAutoNum type="circleNumDbPlain"/>
            </a:pPr>
            <a:r>
              <a:rPr lang="zh-CN" altLang="en-US" dirty="0">
                <a:solidFill>
                  <a:srgbClr val="000066"/>
                </a:solidFill>
              </a:rPr>
              <a:t>若它的</a:t>
            </a:r>
            <a:r>
              <a:rPr lang="zh-CN" altLang="en-US" dirty="0">
                <a:solidFill>
                  <a:srgbClr val="FF0000"/>
                </a:solidFill>
              </a:rPr>
              <a:t>左子树</a:t>
            </a:r>
            <a:r>
              <a:rPr lang="zh-CN" altLang="en-US" dirty="0">
                <a:solidFill>
                  <a:srgbClr val="000066"/>
                </a:solidFill>
              </a:rPr>
              <a:t>不空</a:t>
            </a:r>
            <a:r>
              <a:rPr lang="en-US" altLang="zh-CN" dirty="0">
                <a:solidFill>
                  <a:srgbClr val="000066"/>
                </a:solidFill>
              </a:rPr>
              <a:t>, </a:t>
            </a:r>
            <a:r>
              <a:rPr lang="zh-CN" altLang="en-US" dirty="0">
                <a:solidFill>
                  <a:srgbClr val="000066"/>
                </a:solidFill>
              </a:rPr>
              <a:t>则左子树上所有结点的值均</a:t>
            </a:r>
            <a:r>
              <a:rPr lang="zh-CN" altLang="en-US" dirty="0">
                <a:solidFill>
                  <a:srgbClr val="FF0000"/>
                </a:solidFill>
              </a:rPr>
              <a:t>小于根结点</a:t>
            </a:r>
            <a:r>
              <a:rPr lang="zh-CN" altLang="en-US" dirty="0">
                <a:solidFill>
                  <a:srgbClr val="000066"/>
                </a:solidFill>
              </a:rPr>
              <a:t>的值；</a:t>
            </a:r>
          </a:p>
          <a:p>
            <a:pPr marL="990600" lvl="1" indent="-533400" eaLnBrk="1" hangingPunct="1">
              <a:buFontTx/>
              <a:buAutoNum type="circleNumDbPlain"/>
            </a:pPr>
            <a:r>
              <a:rPr lang="zh-CN" altLang="en-US" dirty="0">
                <a:solidFill>
                  <a:srgbClr val="000066"/>
                </a:solidFill>
              </a:rPr>
              <a:t>若它的</a:t>
            </a:r>
            <a:r>
              <a:rPr lang="zh-CN" altLang="en-US" dirty="0">
                <a:solidFill>
                  <a:srgbClr val="FF0000"/>
                </a:solidFill>
              </a:rPr>
              <a:t>右子树</a:t>
            </a:r>
            <a:r>
              <a:rPr lang="zh-CN" altLang="en-US" dirty="0">
                <a:solidFill>
                  <a:srgbClr val="000066"/>
                </a:solidFill>
              </a:rPr>
              <a:t>不空</a:t>
            </a:r>
            <a:r>
              <a:rPr lang="en-US" altLang="zh-CN" dirty="0">
                <a:solidFill>
                  <a:srgbClr val="000066"/>
                </a:solidFill>
              </a:rPr>
              <a:t>, </a:t>
            </a:r>
            <a:r>
              <a:rPr lang="zh-CN" altLang="en-US" dirty="0">
                <a:solidFill>
                  <a:srgbClr val="000066"/>
                </a:solidFill>
              </a:rPr>
              <a:t>则右子树上所有结点的值均</a:t>
            </a:r>
            <a:r>
              <a:rPr lang="zh-CN" altLang="en-US" dirty="0">
                <a:solidFill>
                  <a:srgbClr val="FF0000"/>
                </a:solidFill>
              </a:rPr>
              <a:t>大于根结点</a:t>
            </a:r>
            <a:r>
              <a:rPr lang="zh-CN" altLang="en-US" dirty="0">
                <a:solidFill>
                  <a:srgbClr val="000066"/>
                </a:solidFill>
              </a:rPr>
              <a:t>的值；</a:t>
            </a:r>
          </a:p>
          <a:p>
            <a:pPr marL="990600" lvl="1" indent="-533400" eaLnBrk="1" hangingPunct="1">
              <a:buFontTx/>
              <a:buAutoNum type="circleNumDbPlain"/>
            </a:pPr>
            <a:r>
              <a:rPr lang="zh-CN" altLang="en-US" dirty="0">
                <a:solidFill>
                  <a:srgbClr val="FF0000"/>
                </a:solidFill>
              </a:rPr>
              <a:t>它的左、右子树也都分别是二叉查找树</a:t>
            </a:r>
          </a:p>
        </p:txBody>
      </p:sp>
      <p:sp>
        <p:nvSpPr>
          <p:cNvPr id="7" name="灯片编号占位符 5"/>
          <p:cNvSpPr>
            <a:spLocks noGrp="1"/>
          </p:cNvSpPr>
          <p:nvPr>
            <p:ph type="sldNum" sz="quarter" idx="11"/>
          </p:nvPr>
        </p:nvSpPr>
        <p:spPr/>
        <p:txBody>
          <a:bodyPr/>
          <a:lstStyle/>
          <a:p>
            <a:pPr>
              <a:defRPr/>
            </a:pPr>
            <a:fld id="{30E105FF-68A7-4299-9262-417347A0C620}" type="slidenum">
              <a:rPr lang="en-US" altLang="zh-CN"/>
              <a:pPr>
                <a:defRPr/>
              </a:pPr>
              <a:t>38</a:t>
            </a:fld>
            <a:endParaRPr lang="en-US" altLang="zh-CN"/>
          </a:p>
        </p:txBody>
      </p:sp>
      <p:sp>
        <p:nvSpPr>
          <p:cNvPr id="294918" name="Rectangle 6"/>
          <p:cNvSpPr>
            <a:spLocks noChangeArrowheads="1"/>
          </p:cNvSpPr>
          <p:nvPr/>
        </p:nvSpPr>
        <p:spPr bwMode="auto">
          <a:xfrm>
            <a:off x="2551112" y="5595748"/>
            <a:ext cx="3051175" cy="9556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kumimoji="0" lang="zh-CN" altLang="en-US" dirty="0">
                <a:solidFill>
                  <a:srgbClr val="A50021"/>
                </a:solidFill>
              </a:rPr>
              <a:t>左</a:t>
            </a:r>
            <a:r>
              <a:rPr kumimoji="0" lang="zh-CN" altLang="en-US" dirty="0"/>
              <a:t>子树</a:t>
            </a:r>
            <a:r>
              <a:rPr kumimoji="0" lang="zh-CN" altLang="en-US" dirty="0">
                <a:solidFill>
                  <a:srgbClr val="A50021"/>
                </a:solidFill>
              </a:rPr>
              <a:t>小</a:t>
            </a:r>
            <a:r>
              <a:rPr kumimoji="0" lang="zh-CN" altLang="en-US" dirty="0"/>
              <a:t>于根结点</a:t>
            </a:r>
          </a:p>
          <a:p>
            <a:r>
              <a:rPr kumimoji="0" lang="zh-CN" altLang="en-US" dirty="0">
                <a:solidFill>
                  <a:srgbClr val="A50021"/>
                </a:solidFill>
              </a:rPr>
              <a:t>右</a:t>
            </a:r>
            <a:r>
              <a:rPr kumimoji="0" lang="zh-CN" altLang="en-US" dirty="0"/>
              <a:t>子树</a:t>
            </a:r>
            <a:r>
              <a:rPr kumimoji="0" lang="zh-CN" altLang="en-US" dirty="0">
                <a:solidFill>
                  <a:srgbClr val="A50021"/>
                </a:solidFill>
              </a:rPr>
              <a:t>大</a:t>
            </a:r>
            <a:r>
              <a:rPr kumimoji="0" lang="zh-CN" altLang="en-US" dirty="0"/>
              <a:t>于根结点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p:cTn id="7" dur="1000" fill="hold"/>
                                        <p:tgtEl>
                                          <p:spTgt spid="294918"/>
                                        </p:tgtEl>
                                        <p:attrNameLst>
                                          <p:attrName>ppt_w</p:attrName>
                                        </p:attrNameLst>
                                      </p:cBhvr>
                                      <p:tavLst>
                                        <p:tav tm="0">
                                          <p:val>
                                            <p:fltVal val="0"/>
                                          </p:val>
                                        </p:tav>
                                        <p:tav tm="100000">
                                          <p:val>
                                            <p:strVal val="#ppt_w"/>
                                          </p:val>
                                        </p:tav>
                                      </p:tavLst>
                                    </p:anim>
                                    <p:anim calcmode="lin" valueType="num">
                                      <p:cBhvr>
                                        <p:cTn id="8" dur="1000" fill="hold"/>
                                        <p:tgtEl>
                                          <p:spTgt spid="294918"/>
                                        </p:tgtEl>
                                        <p:attrNameLst>
                                          <p:attrName>ppt_h</p:attrName>
                                        </p:attrNameLst>
                                      </p:cBhvr>
                                      <p:tavLst>
                                        <p:tav tm="0">
                                          <p:val>
                                            <p:fltVal val="0"/>
                                          </p:val>
                                        </p:tav>
                                        <p:tav tm="100000">
                                          <p:val>
                                            <p:strVal val="#ppt_h"/>
                                          </p:val>
                                        </p:tav>
                                      </p:tavLst>
                                    </p:anim>
                                    <p:anim calcmode="lin" valueType="num">
                                      <p:cBhvr>
                                        <p:cTn id="9" dur="1000" fill="hold"/>
                                        <p:tgtEl>
                                          <p:spTgt spid="2949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491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27" name="Rectangle 43"/>
          <p:cNvSpPr>
            <a:spLocks noGrp="1" noChangeArrowheads="1"/>
          </p:cNvSpPr>
          <p:nvPr>
            <p:ph type="title"/>
          </p:nvPr>
        </p:nvSpPr>
        <p:spPr/>
        <p:txBody>
          <a:bodyPr/>
          <a:lstStyle/>
          <a:p>
            <a:pPr>
              <a:defRPr/>
            </a:pPr>
            <a:r>
              <a:rPr lang="en-US" altLang="zh-CN" dirty="0"/>
              <a:t>7.2 </a:t>
            </a:r>
            <a:r>
              <a:rPr lang="zh-CN" altLang="en-US" dirty="0"/>
              <a:t>二叉查找树</a:t>
            </a:r>
          </a:p>
        </p:txBody>
      </p:sp>
      <p:sp>
        <p:nvSpPr>
          <p:cNvPr id="34" name="灯片编号占位符 4"/>
          <p:cNvSpPr>
            <a:spLocks noGrp="1"/>
          </p:cNvSpPr>
          <p:nvPr>
            <p:ph type="sldNum" sz="quarter" idx="12"/>
          </p:nvPr>
        </p:nvSpPr>
        <p:spPr/>
        <p:txBody>
          <a:bodyPr/>
          <a:lstStyle/>
          <a:p>
            <a:pPr>
              <a:defRPr/>
            </a:pPr>
            <a:fld id="{02D32B55-3A9B-44F9-8A69-50FE528F5936}" type="slidenum">
              <a:rPr lang="en-US" altLang="zh-CN"/>
              <a:pPr>
                <a:defRPr/>
              </a:pPr>
              <a:t>39</a:t>
            </a:fld>
            <a:endParaRPr lang="en-US" altLang="zh-CN"/>
          </a:p>
        </p:txBody>
      </p:sp>
      <p:grpSp>
        <p:nvGrpSpPr>
          <p:cNvPr id="2" name="Group 41"/>
          <p:cNvGrpSpPr>
            <a:grpSpLocks/>
          </p:cNvGrpSpPr>
          <p:nvPr/>
        </p:nvGrpSpPr>
        <p:grpSpPr bwMode="auto">
          <a:xfrm>
            <a:off x="755650" y="981075"/>
            <a:ext cx="7129463" cy="4105275"/>
            <a:chOff x="240" y="240"/>
            <a:chExt cx="4944" cy="2880"/>
          </a:xfrm>
        </p:grpSpPr>
        <p:sp>
          <p:nvSpPr>
            <p:cNvPr id="47114" name="Line 24"/>
            <p:cNvSpPr>
              <a:spLocks noChangeShapeType="1"/>
            </p:cNvSpPr>
            <p:nvPr/>
          </p:nvSpPr>
          <p:spPr bwMode="auto">
            <a:xfrm>
              <a:off x="4416" y="2448"/>
              <a:ext cx="432" cy="2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Oval 2"/>
            <p:cNvSpPr>
              <a:spLocks noChangeArrowheads="1"/>
            </p:cNvSpPr>
            <p:nvPr/>
          </p:nvSpPr>
          <p:spPr bwMode="auto">
            <a:xfrm>
              <a:off x="2640" y="240"/>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50</a:t>
              </a:r>
              <a:endParaRPr lang="en-US" altLang="zh-CN">
                <a:latin typeface="Arial Unicode MS" pitchFamily="34" charset="-122"/>
                <a:ea typeface="Arial Unicode MS" pitchFamily="34" charset="-122"/>
                <a:cs typeface="Arial Unicode MS" pitchFamily="34" charset="-122"/>
              </a:endParaRPr>
            </a:p>
          </p:txBody>
        </p:sp>
        <p:sp>
          <p:nvSpPr>
            <p:cNvPr id="47116" name="Oval 3"/>
            <p:cNvSpPr>
              <a:spLocks noChangeArrowheads="1"/>
            </p:cNvSpPr>
            <p:nvPr/>
          </p:nvSpPr>
          <p:spPr bwMode="auto">
            <a:xfrm>
              <a:off x="1632" y="816"/>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30</a:t>
              </a:r>
              <a:endParaRPr lang="en-US" altLang="zh-CN">
                <a:latin typeface="Arial Unicode MS" pitchFamily="34" charset="-122"/>
                <a:ea typeface="Arial Unicode MS" pitchFamily="34" charset="-122"/>
                <a:cs typeface="Arial Unicode MS" pitchFamily="34" charset="-122"/>
              </a:endParaRPr>
            </a:p>
          </p:txBody>
        </p:sp>
        <p:sp>
          <p:nvSpPr>
            <p:cNvPr id="47117" name="Oval 4"/>
            <p:cNvSpPr>
              <a:spLocks noChangeArrowheads="1"/>
            </p:cNvSpPr>
            <p:nvPr/>
          </p:nvSpPr>
          <p:spPr bwMode="auto">
            <a:xfrm>
              <a:off x="3744" y="816"/>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80</a:t>
              </a:r>
              <a:endParaRPr lang="en-US" altLang="zh-CN">
                <a:latin typeface="Arial Unicode MS" pitchFamily="34" charset="-122"/>
                <a:ea typeface="Arial Unicode MS" pitchFamily="34" charset="-122"/>
                <a:cs typeface="Arial Unicode MS" pitchFamily="34" charset="-122"/>
              </a:endParaRPr>
            </a:p>
          </p:txBody>
        </p:sp>
        <p:sp>
          <p:nvSpPr>
            <p:cNvPr id="47118" name="Oval 5"/>
            <p:cNvSpPr>
              <a:spLocks noChangeArrowheads="1"/>
            </p:cNvSpPr>
            <p:nvPr/>
          </p:nvSpPr>
          <p:spPr bwMode="auto">
            <a:xfrm>
              <a:off x="672" y="1392"/>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20</a:t>
              </a:r>
              <a:endParaRPr lang="en-US" altLang="zh-CN">
                <a:latin typeface="Arial Unicode MS" pitchFamily="34" charset="-122"/>
                <a:ea typeface="Arial Unicode MS" pitchFamily="34" charset="-122"/>
                <a:cs typeface="Arial Unicode MS" pitchFamily="34" charset="-122"/>
              </a:endParaRPr>
            </a:p>
          </p:txBody>
        </p:sp>
        <p:sp>
          <p:nvSpPr>
            <p:cNvPr id="47119" name="Oval 6"/>
            <p:cNvSpPr>
              <a:spLocks noChangeArrowheads="1"/>
            </p:cNvSpPr>
            <p:nvPr/>
          </p:nvSpPr>
          <p:spPr bwMode="auto">
            <a:xfrm>
              <a:off x="4704" y="1392"/>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90</a:t>
              </a:r>
              <a:endParaRPr lang="en-US" altLang="zh-CN">
                <a:latin typeface="Arial Unicode MS" pitchFamily="34" charset="-122"/>
                <a:ea typeface="Arial Unicode MS" pitchFamily="34" charset="-122"/>
                <a:cs typeface="Arial Unicode MS" pitchFamily="34" charset="-122"/>
              </a:endParaRPr>
            </a:p>
          </p:txBody>
        </p:sp>
        <p:sp>
          <p:nvSpPr>
            <p:cNvPr id="47120" name="Oval 7"/>
            <p:cNvSpPr>
              <a:spLocks noChangeArrowheads="1"/>
            </p:cNvSpPr>
            <p:nvPr/>
          </p:nvSpPr>
          <p:spPr bwMode="auto">
            <a:xfrm>
              <a:off x="240" y="2112"/>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10</a:t>
              </a:r>
              <a:endParaRPr lang="en-US" altLang="zh-CN">
                <a:latin typeface="Arial Unicode MS" pitchFamily="34" charset="-122"/>
                <a:ea typeface="Arial Unicode MS" pitchFamily="34" charset="-122"/>
                <a:cs typeface="Arial Unicode MS" pitchFamily="34" charset="-122"/>
              </a:endParaRPr>
            </a:p>
          </p:txBody>
        </p:sp>
        <p:sp>
          <p:nvSpPr>
            <p:cNvPr id="47121" name="Oval 8"/>
            <p:cNvSpPr>
              <a:spLocks noChangeArrowheads="1"/>
            </p:cNvSpPr>
            <p:nvPr/>
          </p:nvSpPr>
          <p:spPr bwMode="auto">
            <a:xfrm>
              <a:off x="4080" y="2112"/>
              <a:ext cx="480" cy="384"/>
            </a:xfrm>
            <a:prstGeom prst="ellipse">
              <a:avLst/>
            </a:prstGeom>
            <a:solidFill>
              <a:schemeClr val="bg1"/>
            </a:solidFill>
            <a:ln w="38100" cap="sq">
              <a:solidFill>
                <a:srgbClr val="0000FF"/>
              </a:solidFill>
              <a:round/>
              <a:headEnd type="none" w="sm" len="sm"/>
              <a:tailEnd type="none" w="sm" len="sm"/>
            </a:ln>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85</a:t>
              </a:r>
              <a:endParaRPr lang="en-US" altLang="zh-CN">
                <a:latin typeface="Arial Unicode MS" pitchFamily="34" charset="-122"/>
                <a:ea typeface="Arial Unicode MS" pitchFamily="34" charset="-122"/>
                <a:cs typeface="Arial Unicode MS" pitchFamily="34" charset="-122"/>
              </a:endParaRPr>
            </a:p>
          </p:txBody>
        </p:sp>
        <p:sp>
          <p:nvSpPr>
            <p:cNvPr id="47122" name="Oval 9"/>
            <p:cNvSpPr>
              <a:spLocks noChangeArrowheads="1"/>
            </p:cNvSpPr>
            <p:nvPr/>
          </p:nvSpPr>
          <p:spPr bwMode="auto">
            <a:xfrm>
              <a:off x="2640" y="1392"/>
              <a:ext cx="480" cy="384"/>
            </a:xfrm>
            <a:prstGeom prst="ellipse">
              <a:avLst/>
            </a:prstGeom>
            <a:solidFill>
              <a:schemeClr val="bg1"/>
            </a:solidFill>
            <a:ln w="38100" cap="sq">
              <a:solidFill>
                <a:srgbClr val="0000FF"/>
              </a:solidFill>
              <a:round/>
              <a:headEnd type="none" w="sm" len="sm"/>
              <a:tailEnd type="none" w="sm" len="sm"/>
            </a:ln>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40</a:t>
              </a:r>
              <a:endParaRPr lang="en-US" altLang="zh-CN">
                <a:latin typeface="Arial Unicode MS" pitchFamily="34" charset="-122"/>
                <a:ea typeface="Arial Unicode MS" pitchFamily="34" charset="-122"/>
                <a:cs typeface="Arial Unicode MS" pitchFamily="34" charset="-122"/>
              </a:endParaRPr>
            </a:p>
          </p:txBody>
        </p:sp>
        <p:sp>
          <p:nvSpPr>
            <p:cNvPr id="47123" name="Oval 10"/>
            <p:cNvSpPr>
              <a:spLocks noChangeArrowheads="1"/>
            </p:cNvSpPr>
            <p:nvPr/>
          </p:nvSpPr>
          <p:spPr bwMode="auto">
            <a:xfrm>
              <a:off x="2064" y="2112"/>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35</a:t>
              </a:r>
              <a:endParaRPr lang="en-US" altLang="zh-CN">
                <a:latin typeface="Arial Unicode MS" pitchFamily="34" charset="-122"/>
                <a:ea typeface="Arial Unicode MS" pitchFamily="34" charset="-122"/>
                <a:cs typeface="Arial Unicode MS" pitchFamily="34" charset="-122"/>
              </a:endParaRPr>
            </a:p>
          </p:txBody>
        </p:sp>
        <p:sp>
          <p:nvSpPr>
            <p:cNvPr id="47124" name="Oval 11"/>
            <p:cNvSpPr>
              <a:spLocks noChangeArrowheads="1"/>
            </p:cNvSpPr>
            <p:nvPr/>
          </p:nvSpPr>
          <p:spPr bwMode="auto">
            <a:xfrm>
              <a:off x="1152" y="2112"/>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25</a:t>
              </a:r>
              <a:endParaRPr lang="en-US" altLang="zh-CN">
                <a:latin typeface="Arial Unicode MS" pitchFamily="34" charset="-122"/>
                <a:ea typeface="Arial Unicode MS" pitchFamily="34" charset="-122"/>
                <a:cs typeface="Arial Unicode MS" pitchFamily="34" charset="-122"/>
              </a:endParaRPr>
            </a:p>
          </p:txBody>
        </p:sp>
        <p:sp>
          <p:nvSpPr>
            <p:cNvPr id="47125" name="Oval 12"/>
            <p:cNvSpPr>
              <a:spLocks noChangeArrowheads="1"/>
            </p:cNvSpPr>
            <p:nvPr/>
          </p:nvSpPr>
          <p:spPr bwMode="auto">
            <a:xfrm>
              <a:off x="768" y="2736"/>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23</a:t>
              </a:r>
              <a:endParaRPr lang="en-US" altLang="zh-CN">
                <a:latin typeface="Arial Unicode MS" pitchFamily="34" charset="-122"/>
                <a:ea typeface="Arial Unicode MS" pitchFamily="34" charset="-122"/>
                <a:cs typeface="Arial Unicode MS" pitchFamily="34" charset="-122"/>
              </a:endParaRPr>
            </a:p>
          </p:txBody>
        </p:sp>
        <p:sp>
          <p:nvSpPr>
            <p:cNvPr id="47126" name="Oval 13"/>
            <p:cNvSpPr>
              <a:spLocks noChangeArrowheads="1"/>
            </p:cNvSpPr>
            <p:nvPr/>
          </p:nvSpPr>
          <p:spPr bwMode="auto">
            <a:xfrm>
              <a:off x="4704" y="2736"/>
              <a:ext cx="480" cy="384"/>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88</a:t>
              </a:r>
              <a:endParaRPr lang="en-US" altLang="zh-CN">
                <a:latin typeface="Arial Unicode MS" pitchFamily="34" charset="-122"/>
                <a:ea typeface="Arial Unicode MS" pitchFamily="34" charset="-122"/>
                <a:cs typeface="Arial Unicode MS" pitchFamily="34" charset="-122"/>
              </a:endParaRPr>
            </a:p>
          </p:txBody>
        </p:sp>
        <p:sp>
          <p:nvSpPr>
            <p:cNvPr id="47127" name="Line 14"/>
            <p:cNvSpPr>
              <a:spLocks noChangeShapeType="1"/>
            </p:cNvSpPr>
            <p:nvPr/>
          </p:nvSpPr>
          <p:spPr bwMode="auto">
            <a:xfrm flipH="1">
              <a:off x="2064" y="528"/>
              <a:ext cx="576" cy="3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Line 15"/>
            <p:cNvSpPr>
              <a:spLocks noChangeShapeType="1"/>
            </p:cNvSpPr>
            <p:nvPr/>
          </p:nvSpPr>
          <p:spPr bwMode="auto">
            <a:xfrm flipH="1">
              <a:off x="1104" y="1104"/>
              <a:ext cx="528" cy="336"/>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16"/>
            <p:cNvSpPr>
              <a:spLocks noChangeShapeType="1"/>
            </p:cNvSpPr>
            <p:nvPr/>
          </p:nvSpPr>
          <p:spPr bwMode="auto">
            <a:xfrm>
              <a:off x="3072" y="528"/>
              <a:ext cx="720" cy="3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17"/>
            <p:cNvSpPr>
              <a:spLocks noChangeShapeType="1"/>
            </p:cNvSpPr>
            <p:nvPr/>
          </p:nvSpPr>
          <p:spPr bwMode="auto">
            <a:xfrm>
              <a:off x="2064" y="1104"/>
              <a:ext cx="624" cy="38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18"/>
            <p:cNvSpPr>
              <a:spLocks noChangeShapeType="1"/>
            </p:cNvSpPr>
            <p:nvPr/>
          </p:nvSpPr>
          <p:spPr bwMode="auto">
            <a:xfrm flipH="1">
              <a:off x="480" y="1776"/>
              <a:ext cx="288" cy="3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Line 19"/>
            <p:cNvSpPr>
              <a:spLocks noChangeShapeType="1"/>
            </p:cNvSpPr>
            <p:nvPr/>
          </p:nvSpPr>
          <p:spPr bwMode="auto">
            <a:xfrm>
              <a:off x="1008" y="1728"/>
              <a:ext cx="336" cy="38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3" name="Line 20"/>
            <p:cNvSpPr>
              <a:spLocks noChangeShapeType="1"/>
            </p:cNvSpPr>
            <p:nvPr/>
          </p:nvSpPr>
          <p:spPr bwMode="auto">
            <a:xfrm flipH="1">
              <a:off x="1008" y="2496"/>
              <a:ext cx="28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4" name="Line 21"/>
            <p:cNvSpPr>
              <a:spLocks noChangeShapeType="1"/>
            </p:cNvSpPr>
            <p:nvPr/>
          </p:nvSpPr>
          <p:spPr bwMode="auto">
            <a:xfrm flipH="1">
              <a:off x="2304" y="1728"/>
              <a:ext cx="384" cy="38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5" name="Line 22"/>
            <p:cNvSpPr>
              <a:spLocks noChangeShapeType="1"/>
            </p:cNvSpPr>
            <p:nvPr/>
          </p:nvSpPr>
          <p:spPr bwMode="auto">
            <a:xfrm>
              <a:off x="4224" y="1104"/>
              <a:ext cx="528" cy="33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Line 23"/>
            <p:cNvSpPr>
              <a:spLocks noChangeShapeType="1"/>
            </p:cNvSpPr>
            <p:nvPr/>
          </p:nvSpPr>
          <p:spPr bwMode="auto">
            <a:xfrm flipH="1">
              <a:off x="4464" y="1776"/>
              <a:ext cx="336" cy="38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2"/>
          <p:cNvGrpSpPr>
            <a:grpSpLocks/>
          </p:cNvGrpSpPr>
          <p:nvPr/>
        </p:nvGrpSpPr>
        <p:grpSpPr bwMode="auto">
          <a:xfrm>
            <a:off x="4787900" y="3068638"/>
            <a:ext cx="1176338" cy="1163637"/>
            <a:chOff x="3072" y="1680"/>
            <a:chExt cx="816" cy="816"/>
          </a:xfrm>
        </p:grpSpPr>
        <p:sp>
          <p:nvSpPr>
            <p:cNvPr id="47112" name="Line 36"/>
            <p:cNvSpPr>
              <a:spLocks noChangeShapeType="1"/>
            </p:cNvSpPr>
            <p:nvPr/>
          </p:nvSpPr>
          <p:spPr bwMode="auto">
            <a:xfrm>
              <a:off x="3072" y="1680"/>
              <a:ext cx="480" cy="48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Oval 37"/>
            <p:cNvSpPr>
              <a:spLocks noChangeArrowheads="1"/>
            </p:cNvSpPr>
            <p:nvPr/>
          </p:nvSpPr>
          <p:spPr bwMode="auto">
            <a:xfrm>
              <a:off x="3408" y="2160"/>
              <a:ext cx="480" cy="336"/>
            </a:xfrm>
            <a:prstGeom prst="ellipse">
              <a:avLst/>
            </a:prstGeom>
            <a:solidFill>
              <a:srgbClr val="CCFFCC"/>
            </a:solidFill>
            <a:ln w="38100">
              <a:solidFill>
                <a:srgbClr val="003300"/>
              </a:solidFill>
              <a:round/>
              <a:headEnd/>
              <a:tailEnd/>
            </a:ln>
          </p:spPr>
          <p:txBody>
            <a:bodyPr wrap="none" anchor="ctr"/>
            <a:lstStyle/>
            <a:p>
              <a:pPr algn="ctr"/>
              <a:r>
                <a:rPr lang="en-US" altLang="zh-CN" b="0">
                  <a:latin typeface="Arial Unicode MS" pitchFamily="34" charset="-122"/>
                  <a:ea typeface="Arial Unicode MS" pitchFamily="34" charset="-122"/>
                  <a:cs typeface="Arial Unicode MS" pitchFamily="34" charset="-122"/>
                </a:rPr>
                <a:t>66</a:t>
              </a:r>
            </a:p>
          </p:txBody>
        </p:sp>
      </p:grpSp>
      <p:sp>
        <p:nvSpPr>
          <p:cNvPr id="67629" name="Text Box 45"/>
          <p:cNvSpPr txBox="1">
            <a:spLocks noChangeArrowheads="1"/>
          </p:cNvSpPr>
          <p:nvPr/>
        </p:nvSpPr>
        <p:spPr bwMode="auto">
          <a:xfrm>
            <a:off x="395288" y="5157788"/>
            <a:ext cx="8281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中序遍历：</a:t>
            </a:r>
            <a:r>
              <a:rPr lang="en-US" altLang="zh-CN"/>
              <a:t>10-20-23-25-30-35-40-50-80-85-88-90</a:t>
            </a:r>
          </a:p>
        </p:txBody>
      </p:sp>
      <p:sp>
        <p:nvSpPr>
          <p:cNvPr id="67630" name="Text Box 46"/>
          <p:cNvSpPr txBox="1">
            <a:spLocks noChangeArrowheads="1"/>
          </p:cNvSpPr>
          <p:nvPr/>
        </p:nvSpPr>
        <p:spPr bwMode="auto">
          <a:xfrm>
            <a:off x="395288" y="5762625"/>
            <a:ext cx="8281987" cy="1031875"/>
          </a:xfrm>
          <a:prstGeom prst="rect">
            <a:avLst/>
          </a:prstGeom>
          <a:solidFill>
            <a:srgbClr val="CCFFCC"/>
          </a:solidFill>
          <a:ln w="9525" algn="ctr">
            <a:solidFill>
              <a:schemeClr val="accent1"/>
            </a:solidFill>
            <a:miter lim="800000"/>
            <a:headEnd/>
            <a:tailEnd/>
          </a:ln>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20000"/>
              </a:spcBef>
            </a:pPr>
            <a:r>
              <a:rPr lang="zh-CN" altLang="en-US" dirty="0"/>
              <a:t>图中加入结点</a:t>
            </a:r>
            <a:r>
              <a:rPr lang="en-US" altLang="zh-CN" dirty="0"/>
              <a:t>66</a:t>
            </a:r>
            <a:r>
              <a:rPr lang="zh-CN" altLang="en-US" dirty="0"/>
              <a:t>后</a:t>
            </a:r>
            <a:r>
              <a:rPr lang="en-US" altLang="zh-CN" dirty="0"/>
              <a:t>, </a:t>
            </a:r>
            <a:r>
              <a:rPr lang="zh-CN" altLang="en-US" dirty="0"/>
              <a:t>不再是二叉查找树！</a:t>
            </a:r>
          </a:p>
          <a:p>
            <a:pPr eaLnBrk="1" hangingPunct="1">
              <a:spcBef>
                <a:spcPct val="20000"/>
              </a:spcBef>
            </a:pPr>
            <a:r>
              <a:rPr lang="zh-CN" altLang="en-US" dirty="0"/>
              <a:t>中序遍历：</a:t>
            </a:r>
            <a:r>
              <a:rPr lang="en-US" altLang="zh-CN" dirty="0"/>
              <a:t>10-20-23-25-30-35-40</a:t>
            </a:r>
            <a:r>
              <a:rPr lang="en-US" altLang="zh-CN" dirty="0">
                <a:solidFill>
                  <a:srgbClr val="FF0000"/>
                </a:solidFill>
              </a:rPr>
              <a:t>-66-</a:t>
            </a:r>
            <a:r>
              <a:rPr lang="en-US" altLang="zh-CN" dirty="0"/>
              <a:t>50-80-85-88-90</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7629"/>
                                        </p:tgtEl>
                                        <p:attrNameLst>
                                          <p:attrName>style.visibility</p:attrName>
                                        </p:attrNameLst>
                                      </p:cBhvr>
                                      <p:to>
                                        <p:strVal val="visible"/>
                                      </p:to>
                                    </p:set>
                                    <p:animEffect transition="in" filter="blinds(horizontal)">
                                      <p:cBhvr>
                                        <p:cTn id="13" dur="500"/>
                                        <p:tgtEl>
                                          <p:spTgt spid="6762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7630"/>
                                        </p:tgtEl>
                                        <p:attrNameLst>
                                          <p:attrName>style.visibility</p:attrName>
                                        </p:attrNameLst>
                                      </p:cBhvr>
                                      <p:to>
                                        <p:strVal val="visible"/>
                                      </p:to>
                                    </p:set>
                                    <p:animEffect transition="in" filter="blinds(horizontal)">
                                      <p:cBhvr>
                                        <p:cTn id="24" dur="500"/>
                                        <p:tgtEl>
                                          <p:spTgt spid="67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29" grpId="0"/>
      <p:bldP spid="676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defRPr/>
            </a:pPr>
            <a:r>
              <a:rPr lang="zh-CN" altLang="en-US" dirty="0"/>
              <a:t>什么是关键字？</a:t>
            </a:r>
          </a:p>
        </p:txBody>
      </p:sp>
      <p:sp>
        <p:nvSpPr>
          <p:cNvPr id="22532" name="Rectangle 3"/>
          <p:cNvSpPr>
            <a:spLocks noGrp="1" noChangeArrowheads="1"/>
          </p:cNvSpPr>
          <p:nvPr>
            <p:ph idx="1"/>
          </p:nvPr>
        </p:nvSpPr>
        <p:spPr/>
        <p:txBody>
          <a:bodyPr/>
          <a:lstStyle/>
          <a:p>
            <a:pPr eaLnBrk="1" hangingPunct="1"/>
            <a:r>
              <a:rPr lang="zh-CN" altLang="en-US" dirty="0">
                <a:solidFill>
                  <a:srgbClr val="FF0000"/>
                </a:solidFill>
              </a:rPr>
              <a:t>关键字</a:t>
            </a:r>
            <a:r>
              <a:rPr lang="zh-CN" altLang="en-US" dirty="0"/>
              <a:t>：是数据元素（或记录）中某个数据项的值</a:t>
            </a:r>
            <a:r>
              <a:rPr lang="en-US" altLang="zh-CN" dirty="0"/>
              <a:t>, </a:t>
            </a:r>
            <a:r>
              <a:rPr lang="zh-CN" altLang="en-US" dirty="0"/>
              <a:t>用以标识（识别）一个数据元素（或记录）。</a:t>
            </a:r>
          </a:p>
          <a:p>
            <a:pPr eaLnBrk="1" hangingPunct="1"/>
            <a:r>
              <a:rPr lang="zh-CN" altLang="en-US" dirty="0">
                <a:solidFill>
                  <a:srgbClr val="FF0000"/>
                </a:solidFill>
              </a:rPr>
              <a:t>主关键字</a:t>
            </a:r>
            <a:r>
              <a:rPr lang="zh-CN" altLang="en-US" dirty="0"/>
              <a:t>：此关键字可以识别唯一的一个记录。</a:t>
            </a:r>
          </a:p>
          <a:p>
            <a:pPr eaLnBrk="1" hangingPunct="1"/>
            <a:r>
              <a:rPr lang="zh-CN" altLang="en-US" dirty="0">
                <a:solidFill>
                  <a:srgbClr val="FF0000"/>
                </a:solidFill>
              </a:rPr>
              <a:t>次关键字</a:t>
            </a:r>
            <a:r>
              <a:rPr lang="zh-CN" altLang="en-US" dirty="0"/>
              <a:t>：此关键字能识别若干记录。</a:t>
            </a:r>
          </a:p>
          <a:p>
            <a:pPr eaLnBrk="1" hangingPunct="1"/>
            <a:endParaRPr lang="en-US" altLang="zh-CN" dirty="0"/>
          </a:p>
        </p:txBody>
      </p:sp>
      <p:sp>
        <p:nvSpPr>
          <p:cNvPr id="7" name="灯片编号占位符 5"/>
          <p:cNvSpPr>
            <a:spLocks noGrp="1"/>
          </p:cNvSpPr>
          <p:nvPr>
            <p:ph type="sldNum" sz="quarter" idx="11"/>
          </p:nvPr>
        </p:nvSpPr>
        <p:spPr/>
        <p:txBody>
          <a:bodyPr/>
          <a:lstStyle/>
          <a:p>
            <a:pPr>
              <a:defRPr/>
            </a:pPr>
            <a:fld id="{C3906575-3563-4F9F-955B-416455502764}" type="slidenum">
              <a:rPr lang="en-US" altLang="zh-CN"/>
              <a:pPr>
                <a:defRPr/>
              </a:pPr>
              <a:t>4</a:t>
            </a:fld>
            <a:endParaRPr lang="en-US" altLang="zh-CN"/>
          </a:p>
        </p:txBody>
      </p:sp>
      <p:sp>
        <p:nvSpPr>
          <p:cNvPr id="263172" name="Text Box 4"/>
          <p:cNvSpPr txBox="1">
            <a:spLocks noChangeArrowheads="1"/>
          </p:cNvSpPr>
          <p:nvPr/>
        </p:nvSpPr>
        <p:spPr bwMode="auto">
          <a:xfrm>
            <a:off x="1115616" y="3212976"/>
            <a:ext cx="7053262" cy="2667000"/>
          </a:xfrm>
          <a:prstGeom prst="rect">
            <a:avLst/>
          </a:prstGeom>
          <a:ln w="12700" cap="rnd">
            <a:solidFill>
              <a:schemeClr val="tx1"/>
            </a:solidFill>
            <a:miter lim="800000"/>
            <a:headEnd/>
            <a:tailEnd/>
          </a:ln>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solidFill>
                  <a:srgbClr val="000000"/>
                </a:solidFill>
                <a:latin typeface="楷体_GB2312" pitchFamily="49" charset="-122"/>
              </a:rPr>
              <a:t>  </a:t>
            </a:r>
            <a:r>
              <a:rPr lang="zh-CN" altLang="en-US" dirty="0">
                <a:solidFill>
                  <a:srgbClr val="000000"/>
                </a:solidFill>
                <a:latin typeface="楷体_GB2312" pitchFamily="49" charset="-122"/>
              </a:rPr>
              <a:t>学号     姓名    专业     年龄</a:t>
            </a:r>
            <a:br>
              <a:rPr lang="zh-CN" altLang="en-US" dirty="0">
                <a:solidFill>
                  <a:srgbClr val="000000"/>
                </a:solidFill>
                <a:latin typeface="楷体_GB2312" pitchFamily="49" charset="-122"/>
              </a:rPr>
            </a:br>
            <a:r>
              <a:rPr lang="zh-CN" altLang="en-US" dirty="0">
                <a:solidFill>
                  <a:srgbClr val="000000"/>
                </a:solidFill>
                <a:latin typeface="楷体_GB2312" pitchFamily="49" charset="-122"/>
              </a:rPr>
              <a:t> </a:t>
            </a:r>
            <a:r>
              <a:rPr lang="en-US" altLang="zh-CN" dirty="0">
                <a:solidFill>
                  <a:srgbClr val="000000"/>
                </a:solidFill>
                <a:latin typeface="楷体_GB2312" pitchFamily="49" charset="-122"/>
              </a:rPr>
              <a:t>20030001  </a:t>
            </a:r>
            <a:r>
              <a:rPr lang="zh-CN" altLang="en-US" dirty="0">
                <a:solidFill>
                  <a:srgbClr val="000000"/>
                </a:solidFill>
                <a:latin typeface="楷体_GB2312" pitchFamily="49" charset="-122"/>
              </a:rPr>
              <a:t>王洪   计算机     </a:t>
            </a:r>
            <a:r>
              <a:rPr lang="en-US" altLang="zh-CN" dirty="0">
                <a:solidFill>
                  <a:srgbClr val="000000"/>
                </a:solidFill>
                <a:latin typeface="楷体_GB2312" pitchFamily="49" charset="-122"/>
              </a:rPr>
              <a:t>17</a:t>
            </a:r>
          </a:p>
          <a:p>
            <a:pPr eaLnBrk="1" hangingPunct="1"/>
            <a:r>
              <a:rPr lang="en-US" altLang="zh-CN" dirty="0">
                <a:solidFill>
                  <a:srgbClr val="000000"/>
                </a:solidFill>
                <a:latin typeface="楷体_GB2312" pitchFamily="49" charset="-122"/>
              </a:rPr>
              <a:t> 20030002  </a:t>
            </a:r>
            <a:r>
              <a:rPr lang="zh-CN" altLang="en-US" dirty="0">
                <a:solidFill>
                  <a:srgbClr val="000000"/>
                </a:solidFill>
                <a:latin typeface="楷体_GB2312" pitchFamily="49" charset="-122"/>
              </a:rPr>
              <a:t>李文   计算机     </a:t>
            </a:r>
            <a:r>
              <a:rPr lang="en-US" altLang="zh-CN" dirty="0">
                <a:solidFill>
                  <a:srgbClr val="000000"/>
                </a:solidFill>
                <a:latin typeface="楷体_GB2312" pitchFamily="49" charset="-122"/>
              </a:rPr>
              <a:t>18</a:t>
            </a:r>
          </a:p>
          <a:p>
            <a:pPr eaLnBrk="1" hangingPunct="1"/>
            <a:r>
              <a:rPr lang="en-US" altLang="zh-CN" dirty="0">
                <a:solidFill>
                  <a:srgbClr val="000000"/>
                </a:solidFill>
                <a:latin typeface="楷体_GB2312" pitchFamily="49" charset="-122"/>
              </a:rPr>
              <a:t> 20030003  </a:t>
            </a:r>
            <a:r>
              <a:rPr lang="zh-CN" altLang="en-US" dirty="0">
                <a:solidFill>
                  <a:srgbClr val="000000"/>
                </a:solidFill>
                <a:latin typeface="楷体_GB2312" pitchFamily="49" charset="-122"/>
              </a:rPr>
              <a:t>谢军   计算机     </a:t>
            </a:r>
            <a:r>
              <a:rPr lang="en-US" altLang="zh-CN" dirty="0">
                <a:solidFill>
                  <a:srgbClr val="000000"/>
                </a:solidFill>
                <a:latin typeface="楷体_GB2312" pitchFamily="49" charset="-122"/>
              </a:rPr>
              <a:t>18</a:t>
            </a:r>
          </a:p>
          <a:p>
            <a:pPr eaLnBrk="1" hangingPunct="1"/>
            <a:r>
              <a:rPr lang="en-US" altLang="zh-CN" dirty="0">
                <a:solidFill>
                  <a:srgbClr val="000000"/>
                </a:solidFill>
                <a:latin typeface="楷体_GB2312" pitchFamily="49" charset="-122"/>
              </a:rPr>
              <a:t> 20030004  </a:t>
            </a:r>
            <a:r>
              <a:rPr lang="zh-CN" altLang="en-US" dirty="0">
                <a:solidFill>
                  <a:srgbClr val="000000"/>
                </a:solidFill>
                <a:latin typeface="楷体_GB2312" pitchFamily="49" charset="-122"/>
              </a:rPr>
              <a:t>张辉   信息工程   </a:t>
            </a:r>
            <a:r>
              <a:rPr lang="en-US" altLang="zh-CN" dirty="0">
                <a:solidFill>
                  <a:srgbClr val="000000"/>
                </a:solidFill>
                <a:latin typeface="楷体_GB2312" pitchFamily="49" charset="-122"/>
              </a:rPr>
              <a:t>20</a:t>
            </a:r>
          </a:p>
          <a:p>
            <a:pPr eaLnBrk="1" hangingPunct="1"/>
            <a:r>
              <a:rPr lang="en-US" altLang="zh-CN" dirty="0">
                <a:solidFill>
                  <a:srgbClr val="000000"/>
                </a:solidFill>
                <a:latin typeface="楷体_GB2312" pitchFamily="49" charset="-122"/>
              </a:rPr>
              <a:t> 20030005  </a:t>
            </a:r>
            <a:r>
              <a:rPr lang="zh-CN" altLang="en-US" dirty="0">
                <a:solidFill>
                  <a:srgbClr val="000000"/>
                </a:solidFill>
                <a:latin typeface="楷体_GB2312" pitchFamily="49" charset="-122"/>
              </a:rPr>
              <a:t>李文   信息工程   </a:t>
            </a:r>
            <a:r>
              <a:rPr lang="en-US" altLang="zh-CN" dirty="0">
                <a:solidFill>
                  <a:srgbClr val="000000"/>
                </a:solidFill>
                <a:latin typeface="楷体_GB2312" pitchFamily="49" charset="-122"/>
              </a:rPr>
              <a: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752A821-559E-425E-BFA0-360C8484DC13}" type="slidenum">
              <a:rPr lang="en-US" altLang="zh-CN"/>
              <a:pPr>
                <a:defRPr/>
              </a:pPr>
              <a:t>40</a:t>
            </a:fld>
            <a:endParaRPr lang="en-US" altLang="zh-CN"/>
          </a:p>
        </p:txBody>
      </p:sp>
      <p:sp>
        <p:nvSpPr>
          <p:cNvPr id="48131" name="Text Box 2"/>
          <p:cNvSpPr txBox="1">
            <a:spLocks noChangeArrowheads="1"/>
          </p:cNvSpPr>
          <p:nvPr/>
        </p:nvSpPr>
        <p:spPr bwMode="auto">
          <a:xfrm>
            <a:off x="395536" y="2553793"/>
            <a:ext cx="8496944" cy="2160591"/>
          </a:xfrm>
          <a:prstGeom prst="rect">
            <a:avLst/>
          </a:prstGeom>
          <a:noFill/>
          <a:ln w="12700" cap="sq">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0000"/>
              </a:lnSpc>
            </a:pPr>
            <a:r>
              <a:rPr lang="en-US" altLang="zh-CN" dirty="0" err="1">
                <a:solidFill>
                  <a:schemeClr val="accent4"/>
                </a:solidFill>
                <a:ea typeface="宋体" charset="-122"/>
              </a:rPr>
              <a:t>typedef</a:t>
            </a:r>
            <a:r>
              <a:rPr lang="en-US" altLang="zh-CN" dirty="0">
                <a:solidFill>
                  <a:schemeClr val="accent4"/>
                </a:solidFill>
                <a:ea typeface="宋体" charset="-122"/>
              </a:rPr>
              <a:t> </a:t>
            </a:r>
            <a:r>
              <a:rPr lang="en-US" altLang="zh-CN" dirty="0" err="1">
                <a:solidFill>
                  <a:schemeClr val="accent4"/>
                </a:solidFill>
                <a:ea typeface="宋体" charset="-122"/>
              </a:rPr>
              <a:t>struct</a:t>
            </a:r>
            <a:r>
              <a:rPr lang="en-US" altLang="zh-CN" dirty="0">
                <a:solidFill>
                  <a:schemeClr val="accent4"/>
                </a:solidFill>
                <a:ea typeface="宋体" charset="-122"/>
              </a:rPr>
              <a:t> </a:t>
            </a:r>
            <a:r>
              <a:rPr lang="en-US" altLang="zh-CN" dirty="0" err="1">
                <a:solidFill>
                  <a:schemeClr val="accent4"/>
                </a:solidFill>
                <a:ea typeface="宋体" charset="-122"/>
              </a:rPr>
              <a:t>tnode</a:t>
            </a:r>
            <a:r>
              <a:rPr lang="en-US" altLang="zh-CN" dirty="0">
                <a:solidFill>
                  <a:schemeClr val="accent4"/>
                </a:solidFill>
                <a:ea typeface="宋体" charset="-122"/>
              </a:rPr>
              <a:t> {</a:t>
            </a:r>
          </a:p>
          <a:p>
            <a:pPr eaLnBrk="1" hangingPunct="1">
              <a:lnSpc>
                <a:spcPct val="120000"/>
              </a:lnSpc>
            </a:pPr>
            <a:r>
              <a:rPr lang="en-US" altLang="zh-CN" dirty="0">
                <a:solidFill>
                  <a:schemeClr val="accent4"/>
                </a:solidFill>
                <a:ea typeface="宋体" charset="-122"/>
              </a:rPr>
              <a:t>    </a:t>
            </a:r>
            <a:r>
              <a:rPr lang="en-US" altLang="zh-CN" dirty="0" err="1">
                <a:solidFill>
                  <a:schemeClr val="accent4"/>
                </a:solidFill>
                <a:ea typeface="宋体" charset="-122"/>
              </a:rPr>
              <a:t>TElemType</a:t>
            </a:r>
            <a:r>
              <a:rPr lang="en-US" altLang="zh-CN" dirty="0">
                <a:solidFill>
                  <a:schemeClr val="accent4"/>
                </a:solidFill>
                <a:ea typeface="宋体" charset="-122"/>
              </a:rPr>
              <a:t> data;		//</a:t>
            </a:r>
            <a:r>
              <a:rPr lang="zh-CN" altLang="en-US" dirty="0">
                <a:solidFill>
                  <a:schemeClr val="accent4"/>
                </a:solidFill>
                <a:ea typeface="宋体" charset="-122"/>
              </a:rPr>
              <a:t>结点值</a:t>
            </a:r>
          </a:p>
          <a:p>
            <a:pPr eaLnBrk="1" hangingPunct="1">
              <a:lnSpc>
                <a:spcPct val="120000"/>
              </a:lnSpc>
            </a:pPr>
            <a:r>
              <a:rPr lang="zh-CN" altLang="en-US" dirty="0">
                <a:solidFill>
                  <a:schemeClr val="accent4"/>
                </a:solidFill>
                <a:ea typeface="宋体" charset="-122"/>
              </a:rPr>
              <a:t>    </a:t>
            </a:r>
            <a:r>
              <a:rPr lang="en-US" altLang="zh-CN" dirty="0" err="1">
                <a:solidFill>
                  <a:srgbClr val="FF0000"/>
                </a:solidFill>
                <a:ea typeface="宋体" charset="-122"/>
              </a:rPr>
              <a:t>struct</a:t>
            </a:r>
            <a:r>
              <a:rPr lang="en-US" altLang="zh-CN" dirty="0">
                <a:solidFill>
                  <a:srgbClr val="FF0000"/>
                </a:solidFill>
                <a:ea typeface="宋体" charset="-122"/>
              </a:rPr>
              <a:t> </a:t>
            </a:r>
            <a:r>
              <a:rPr lang="en-US" altLang="zh-CN" dirty="0" err="1">
                <a:solidFill>
                  <a:srgbClr val="FF0000"/>
                </a:solidFill>
                <a:ea typeface="宋体" charset="-122"/>
              </a:rPr>
              <a:t>tnode</a:t>
            </a:r>
            <a:r>
              <a:rPr lang="en-US" altLang="zh-CN" dirty="0">
                <a:solidFill>
                  <a:srgbClr val="FF0000"/>
                </a:solidFill>
                <a:ea typeface="宋体" charset="-122"/>
              </a:rPr>
              <a:t> *</a:t>
            </a:r>
            <a:r>
              <a:rPr lang="en-US" altLang="zh-CN" dirty="0" err="1">
                <a:solidFill>
                  <a:srgbClr val="FF0000"/>
                </a:solidFill>
                <a:ea typeface="宋体" charset="-122"/>
              </a:rPr>
              <a:t>lchild</a:t>
            </a:r>
            <a:r>
              <a:rPr lang="en-US" altLang="zh-CN" dirty="0">
                <a:solidFill>
                  <a:srgbClr val="FF0000"/>
                </a:solidFill>
                <a:ea typeface="宋体" charset="-122"/>
              </a:rPr>
              <a:t>, *</a:t>
            </a:r>
            <a:r>
              <a:rPr lang="en-US" altLang="zh-CN" dirty="0" err="1">
                <a:solidFill>
                  <a:srgbClr val="FF0000"/>
                </a:solidFill>
                <a:ea typeface="宋体" charset="-122"/>
              </a:rPr>
              <a:t>rchild</a:t>
            </a:r>
            <a:r>
              <a:rPr lang="en-US" altLang="zh-CN" dirty="0">
                <a:solidFill>
                  <a:srgbClr val="FF0000"/>
                </a:solidFill>
                <a:ea typeface="宋体" charset="-122"/>
              </a:rPr>
              <a:t>;//</a:t>
            </a:r>
            <a:r>
              <a:rPr lang="zh-CN" altLang="en-US" dirty="0">
                <a:solidFill>
                  <a:srgbClr val="FF0000"/>
                </a:solidFill>
                <a:ea typeface="宋体" charset="-122"/>
              </a:rPr>
              <a:t>左、右子女指针</a:t>
            </a:r>
          </a:p>
          <a:p>
            <a:pPr eaLnBrk="1" hangingPunct="1">
              <a:lnSpc>
                <a:spcPct val="120000"/>
              </a:lnSpc>
            </a:pPr>
            <a:r>
              <a:rPr lang="en-US" altLang="zh-CN" dirty="0">
                <a:solidFill>
                  <a:schemeClr val="accent4"/>
                </a:solidFill>
                <a:ea typeface="宋体" charset="-122"/>
              </a:rPr>
              <a:t>} </a:t>
            </a:r>
            <a:r>
              <a:rPr lang="en-US" altLang="zh-CN" dirty="0" err="1">
                <a:solidFill>
                  <a:srgbClr val="FF0000"/>
                </a:solidFill>
                <a:ea typeface="宋体" charset="-122"/>
              </a:rPr>
              <a:t>BSTNode</a:t>
            </a:r>
            <a:r>
              <a:rPr lang="en-US" altLang="zh-CN" dirty="0">
                <a:solidFill>
                  <a:srgbClr val="FF0000"/>
                </a:solidFill>
                <a:ea typeface="宋体" charset="-122"/>
              </a:rPr>
              <a:t>, *</a:t>
            </a:r>
            <a:r>
              <a:rPr lang="en-US" altLang="zh-CN" dirty="0" err="1">
                <a:solidFill>
                  <a:srgbClr val="FF0000"/>
                </a:solidFill>
                <a:ea typeface="宋体" charset="-122"/>
              </a:rPr>
              <a:t>BSTree</a:t>
            </a:r>
            <a:r>
              <a:rPr lang="en-US" altLang="zh-CN" dirty="0">
                <a:solidFill>
                  <a:schemeClr val="accent4"/>
                </a:solidFill>
                <a:ea typeface="宋体" charset="-122"/>
              </a:rPr>
              <a:t>;</a:t>
            </a:r>
          </a:p>
        </p:txBody>
      </p:sp>
      <p:sp>
        <p:nvSpPr>
          <p:cNvPr id="48132" name="Rectangle 3"/>
          <p:cNvSpPr>
            <a:spLocks noChangeArrowheads="1"/>
          </p:cNvSpPr>
          <p:nvPr/>
        </p:nvSpPr>
        <p:spPr bwMode="auto">
          <a:xfrm>
            <a:off x="611188" y="260648"/>
            <a:ext cx="5486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dirty="0">
                <a:latin typeface="楷体_GB2312" pitchFamily="49" charset="-122"/>
              </a:rPr>
              <a:t>二叉查找树的存储结构</a:t>
            </a:r>
            <a:r>
              <a:rPr lang="en-US" altLang="zh-CN" dirty="0">
                <a:latin typeface="楷体_GB2312" pitchFamily="49" charset="-122"/>
              </a:rPr>
              <a:t>:</a:t>
            </a:r>
            <a:r>
              <a:rPr lang="zh-CN" altLang="en-US" dirty="0">
                <a:latin typeface="楷体_GB2312" pitchFamily="49" charset="-122"/>
              </a:rPr>
              <a:t>二叉链表</a:t>
            </a:r>
          </a:p>
        </p:txBody>
      </p:sp>
      <p:sp>
        <p:nvSpPr>
          <p:cNvPr id="2" name="矩形 1"/>
          <p:cNvSpPr/>
          <p:nvPr/>
        </p:nvSpPr>
        <p:spPr>
          <a:xfrm>
            <a:off x="395536" y="1936125"/>
            <a:ext cx="8496944" cy="609398"/>
          </a:xfrm>
          <a:prstGeom prst="rect">
            <a:avLst/>
          </a:prstGeom>
        </p:spPr>
        <p:txBody>
          <a:bodyPr wrap="square">
            <a:spAutoFit/>
          </a:bodyPr>
          <a:lstStyle/>
          <a:p>
            <a:pPr eaLnBrk="1" hangingPunct="1">
              <a:lnSpc>
                <a:spcPct val="120000"/>
              </a:lnSpc>
            </a:pPr>
            <a:r>
              <a:rPr lang="en-US" altLang="zh-CN" dirty="0" err="1">
                <a:solidFill>
                  <a:schemeClr val="accent4"/>
                </a:solidFill>
                <a:ea typeface="宋体" charset="-122"/>
              </a:rPr>
              <a:t>typedef</a:t>
            </a:r>
            <a:r>
              <a:rPr lang="en-US" altLang="zh-CN" dirty="0">
                <a:solidFill>
                  <a:schemeClr val="accent4"/>
                </a:solidFill>
                <a:ea typeface="宋体" charset="-122"/>
              </a:rPr>
              <a:t> </a:t>
            </a:r>
            <a:r>
              <a:rPr lang="en-US" altLang="zh-CN" dirty="0" err="1">
                <a:solidFill>
                  <a:schemeClr val="accent4"/>
                </a:solidFill>
                <a:ea typeface="宋体" charset="-122"/>
              </a:rPr>
              <a:t>int</a:t>
            </a:r>
            <a:r>
              <a:rPr lang="en-US" altLang="zh-CN" dirty="0">
                <a:solidFill>
                  <a:schemeClr val="accent4"/>
                </a:solidFill>
                <a:ea typeface="宋体" charset="-122"/>
              </a:rPr>
              <a:t> </a:t>
            </a:r>
            <a:r>
              <a:rPr lang="en-US" altLang="zh-CN" dirty="0" err="1">
                <a:solidFill>
                  <a:schemeClr val="accent4"/>
                </a:solidFill>
                <a:ea typeface="宋体" charset="-122"/>
              </a:rPr>
              <a:t>TElemType</a:t>
            </a:r>
            <a:r>
              <a:rPr lang="en-US" altLang="zh-CN" dirty="0">
                <a:solidFill>
                  <a:schemeClr val="accent4"/>
                </a:solidFill>
                <a:ea typeface="宋体" charset="-122"/>
              </a:rPr>
              <a:t>;	    //</a:t>
            </a:r>
            <a:r>
              <a:rPr lang="zh-CN" altLang="en-US" dirty="0">
                <a:solidFill>
                  <a:schemeClr val="accent4"/>
                </a:solidFill>
                <a:ea typeface="宋体" charset="-122"/>
              </a:rPr>
              <a:t>结点关键码数据类型</a:t>
            </a: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Grp="1" noChangeArrowheads="1"/>
          </p:cNvSpPr>
          <p:nvPr>
            <p:ph type="title"/>
          </p:nvPr>
        </p:nvSpPr>
        <p:spPr/>
        <p:txBody>
          <a:bodyPr/>
          <a:lstStyle/>
          <a:p>
            <a:pPr eaLnBrk="1" hangingPunct="1">
              <a:defRPr/>
            </a:pPr>
            <a:r>
              <a:rPr lang="zh-CN" altLang="en-US" dirty="0"/>
              <a:t>二叉查找树的查找算法</a:t>
            </a:r>
          </a:p>
        </p:txBody>
      </p:sp>
      <p:sp>
        <p:nvSpPr>
          <p:cNvPr id="49156" name="Rectangle 5"/>
          <p:cNvSpPr>
            <a:spLocks noGrp="1" noChangeArrowheads="1"/>
          </p:cNvSpPr>
          <p:nvPr>
            <p:ph idx="1"/>
          </p:nvPr>
        </p:nvSpPr>
        <p:spPr/>
        <p:txBody>
          <a:bodyPr/>
          <a:lstStyle/>
          <a:p>
            <a:pPr eaLnBrk="1" hangingPunct="1"/>
            <a:r>
              <a:rPr lang="zh-CN" altLang="en-US" dirty="0"/>
              <a:t>递归算法：</a:t>
            </a:r>
          </a:p>
          <a:p>
            <a:pPr eaLnBrk="1" hangingPunct="1"/>
            <a:r>
              <a:rPr lang="zh-CN" altLang="en-US" dirty="0"/>
              <a:t>若二叉查找树为空</a:t>
            </a:r>
            <a:r>
              <a:rPr lang="en-US" altLang="zh-CN" dirty="0"/>
              <a:t>, </a:t>
            </a:r>
            <a:r>
              <a:rPr lang="zh-CN" altLang="en-US" dirty="0"/>
              <a:t>则查找不成功；</a:t>
            </a:r>
          </a:p>
          <a:p>
            <a:pPr eaLnBrk="1" hangingPunct="1"/>
            <a:r>
              <a:rPr lang="zh-CN" altLang="en-US" dirty="0"/>
              <a:t>否则</a:t>
            </a:r>
            <a:r>
              <a:rPr lang="en-US" altLang="zh-CN" dirty="0"/>
              <a:t>, </a:t>
            </a:r>
            <a:endParaRPr lang="zh-CN" altLang="en-US" dirty="0"/>
          </a:p>
          <a:p>
            <a:pPr lvl="1" eaLnBrk="1" hangingPunct="1"/>
            <a:r>
              <a:rPr lang="zh-CN" altLang="en-US" dirty="0"/>
              <a:t>若给定值</a:t>
            </a:r>
            <a:r>
              <a:rPr lang="zh-CN" altLang="en-US" dirty="0">
                <a:solidFill>
                  <a:srgbClr val="FF0000"/>
                </a:solidFill>
              </a:rPr>
              <a:t>等于根结点</a:t>
            </a:r>
            <a:r>
              <a:rPr lang="zh-CN" altLang="en-US" dirty="0"/>
              <a:t>的关键字</a:t>
            </a:r>
            <a:r>
              <a:rPr lang="en-US" altLang="zh-CN" dirty="0"/>
              <a:t>, </a:t>
            </a:r>
            <a:r>
              <a:rPr lang="zh-CN" altLang="en-US" dirty="0"/>
              <a:t>则</a:t>
            </a:r>
            <a:r>
              <a:rPr lang="zh-CN" altLang="en-US" dirty="0">
                <a:solidFill>
                  <a:srgbClr val="FF0000"/>
                </a:solidFill>
              </a:rPr>
              <a:t>查找成功</a:t>
            </a:r>
            <a:r>
              <a:rPr lang="zh-CN" altLang="en-US" dirty="0"/>
              <a:t>；</a:t>
            </a:r>
          </a:p>
          <a:p>
            <a:pPr lvl="1" eaLnBrk="1" hangingPunct="1"/>
            <a:r>
              <a:rPr lang="zh-CN" altLang="en-US" dirty="0"/>
              <a:t>若给定值</a:t>
            </a:r>
            <a:r>
              <a:rPr lang="zh-CN" altLang="en-US" dirty="0">
                <a:solidFill>
                  <a:srgbClr val="FF0000"/>
                </a:solidFill>
              </a:rPr>
              <a:t>小于根结点</a:t>
            </a:r>
            <a:r>
              <a:rPr lang="zh-CN" altLang="en-US" dirty="0"/>
              <a:t>的关键字</a:t>
            </a:r>
            <a:r>
              <a:rPr lang="en-US" altLang="zh-CN" dirty="0"/>
              <a:t>, </a:t>
            </a:r>
            <a:r>
              <a:rPr lang="zh-CN" altLang="en-US" dirty="0"/>
              <a:t>则继续在</a:t>
            </a:r>
            <a:r>
              <a:rPr lang="zh-CN" altLang="en-US" dirty="0">
                <a:solidFill>
                  <a:srgbClr val="FF0000"/>
                </a:solidFill>
              </a:rPr>
              <a:t>左子树</a:t>
            </a:r>
            <a:r>
              <a:rPr lang="zh-CN" altLang="en-US" dirty="0"/>
              <a:t>上进行查找；</a:t>
            </a:r>
          </a:p>
          <a:p>
            <a:pPr lvl="1" eaLnBrk="1" hangingPunct="1"/>
            <a:r>
              <a:rPr lang="zh-CN" altLang="en-US" dirty="0"/>
              <a:t>若给定值</a:t>
            </a:r>
            <a:r>
              <a:rPr lang="zh-CN" altLang="en-US" dirty="0">
                <a:solidFill>
                  <a:srgbClr val="FF0000"/>
                </a:solidFill>
              </a:rPr>
              <a:t>大于根结点</a:t>
            </a:r>
            <a:r>
              <a:rPr lang="zh-CN" altLang="en-US" dirty="0"/>
              <a:t>的关键字</a:t>
            </a:r>
            <a:r>
              <a:rPr lang="en-US" altLang="zh-CN" dirty="0"/>
              <a:t>, </a:t>
            </a:r>
            <a:r>
              <a:rPr lang="zh-CN" altLang="en-US" dirty="0"/>
              <a:t>则继续在</a:t>
            </a:r>
            <a:r>
              <a:rPr lang="zh-CN" altLang="en-US" dirty="0">
                <a:solidFill>
                  <a:srgbClr val="FF0000"/>
                </a:solidFill>
              </a:rPr>
              <a:t>右子树</a:t>
            </a:r>
            <a:r>
              <a:rPr lang="zh-CN" altLang="en-US" dirty="0"/>
              <a:t>上进行查找。</a:t>
            </a:r>
          </a:p>
          <a:p>
            <a:pPr eaLnBrk="1" hangingPunct="1"/>
            <a:r>
              <a:rPr kumimoji="1" lang="zh-CN" altLang="en-US" dirty="0"/>
              <a:t>总之：是在根指针</a:t>
            </a:r>
            <a:r>
              <a:rPr kumimoji="1" lang="en-US" altLang="zh-CN" dirty="0"/>
              <a:t>T</a:t>
            </a:r>
            <a:r>
              <a:rPr kumimoji="1" lang="zh-CN" altLang="en-US" dirty="0"/>
              <a:t>所指二叉查找树中递归地查找关键字等于</a:t>
            </a:r>
            <a:r>
              <a:rPr kumimoji="1" lang="en-US" altLang="zh-CN" dirty="0"/>
              <a:t>key</a:t>
            </a:r>
            <a:r>
              <a:rPr kumimoji="1" lang="zh-CN" altLang="en-US" dirty="0"/>
              <a:t>的记录</a:t>
            </a:r>
          </a:p>
        </p:txBody>
      </p:sp>
      <p:sp>
        <p:nvSpPr>
          <p:cNvPr id="6" name="灯片编号占位符 5"/>
          <p:cNvSpPr>
            <a:spLocks noGrp="1"/>
          </p:cNvSpPr>
          <p:nvPr>
            <p:ph type="sldNum" sz="quarter" idx="11"/>
          </p:nvPr>
        </p:nvSpPr>
        <p:spPr/>
        <p:txBody>
          <a:bodyPr/>
          <a:lstStyle/>
          <a:p>
            <a:pPr>
              <a:defRPr/>
            </a:pPr>
            <a:fld id="{F0F3EB9C-927B-4722-98A4-70EDDAFC8AFC}" type="slidenum">
              <a:rPr lang="en-US" altLang="zh-CN"/>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p:txBody>
          <a:bodyPr/>
          <a:lstStyle/>
          <a:p>
            <a:pPr>
              <a:defRPr/>
            </a:pPr>
            <a:fld id="{D902B504-5242-477F-BCF2-97D04EDD06A3}" type="slidenum">
              <a:rPr lang="en-US" altLang="zh-CN"/>
              <a:pPr>
                <a:defRPr/>
              </a:pPr>
              <a:t>42</a:t>
            </a:fld>
            <a:endParaRPr lang="en-US" altLang="zh-CN"/>
          </a:p>
        </p:txBody>
      </p:sp>
      <p:sp>
        <p:nvSpPr>
          <p:cNvPr id="205850" name="Freeform 1050"/>
          <p:cNvSpPr>
            <a:spLocks/>
          </p:cNvSpPr>
          <p:nvPr/>
        </p:nvSpPr>
        <p:spPr bwMode="auto">
          <a:xfrm>
            <a:off x="4407024" y="858416"/>
            <a:ext cx="1066800" cy="762000"/>
          </a:xfrm>
          <a:custGeom>
            <a:avLst/>
            <a:gdLst>
              <a:gd name="T0" fmla="*/ 2147483647 w 672"/>
              <a:gd name="T1" fmla="*/ 0 h 480"/>
              <a:gd name="T2" fmla="*/ 2147483647 w 672"/>
              <a:gd name="T3" fmla="*/ 2147483647 h 480"/>
              <a:gd name="T4" fmla="*/ 2147483647 w 672"/>
              <a:gd name="T5" fmla="*/ 2147483647 h 480"/>
              <a:gd name="T6" fmla="*/ 0 w 672"/>
              <a:gd name="T7" fmla="*/ 2147483647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382" y="43"/>
                  <a:pt x="327" y="105"/>
                </a:cubicBezTo>
                <a:cubicBezTo>
                  <a:pt x="273" y="168"/>
                  <a:pt x="400" y="313"/>
                  <a:pt x="345" y="375"/>
                </a:cubicBezTo>
                <a:cubicBezTo>
                  <a:pt x="291" y="438"/>
                  <a:pt x="224" y="380"/>
                  <a:pt x="0" y="480"/>
                </a:cubicBezTo>
              </a:path>
            </a:pathLst>
          </a:custGeom>
          <a:noFill/>
          <a:ln w="31750">
            <a:solidFill>
              <a:srgbClr val="FF00FF"/>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851" name="Text Box 1051"/>
          <p:cNvSpPr txBox="1">
            <a:spLocks noChangeArrowheads="1"/>
          </p:cNvSpPr>
          <p:nvPr/>
        </p:nvSpPr>
        <p:spPr bwMode="auto">
          <a:xfrm>
            <a:off x="609600" y="5257800"/>
            <a:ext cx="1560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sz="3600">
                <a:solidFill>
                  <a:srgbClr val="CC3300"/>
                </a:solidFill>
              </a:rPr>
              <a:t>关键字</a:t>
            </a:r>
            <a:endParaRPr lang="zh-CN" altLang="en-US" sz="3600"/>
          </a:p>
        </p:txBody>
      </p:sp>
      <p:sp>
        <p:nvSpPr>
          <p:cNvPr id="205852" name="Text Box 1052"/>
          <p:cNvSpPr txBox="1">
            <a:spLocks noChangeArrowheads="1"/>
          </p:cNvSpPr>
          <p:nvPr/>
        </p:nvSpPr>
        <p:spPr bwMode="auto">
          <a:xfrm>
            <a:off x="2209800" y="5257800"/>
            <a:ext cx="8778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600">
                <a:ea typeface="隶书" pitchFamily="49" charset="-122"/>
              </a:rPr>
              <a:t>50  </a:t>
            </a:r>
            <a:endParaRPr lang="en-US" altLang="zh-CN" sz="2400" b="0">
              <a:ea typeface="宋体" charset="-122"/>
            </a:endParaRPr>
          </a:p>
        </p:txBody>
      </p:sp>
      <p:sp>
        <p:nvSpPr>
          <p:cNvPr id="205855" name="Text Box 1055"/>
          <p:cNvSpPr txBox="1">
            <a:spLocks noChangeArrowheads="1"/>
          </p:cNvSpPr>
          <p:nvPr/>
        </p:nvSpPr>
        <p:spPr bwMode="auto">
          <a:xfrm>
            <a:off x="3113088" y="5257800"/>
            <a:ext cx="877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600">
                <a:ea typeface="宋体" charset="-122"/>
              </a:rPr>
              <a:t>35  </a:t>
            </a:r>
            <a:endParaRPr lang="en-US" altLang="zh-CN" sz="3600" b="0">
              <a:ea typeface="宋体" charset="-122"/>
            </a:endParaRPr>
          </a:p>
        </p:txBody>
      </p:sp>
      <p:sp>
        <p:nvSpPr>
          <p:cNvPr id="205859" name="Line 1059"/>
          <p:cNvSpPr>
            <a:spLocks noChangeShapeType="1"/>
          </p:cNvSpPr>
          <p:nvPr/>
        </p:nvSpPr>
        <p:spPr bwMode="auto">
          <a:xfrm flipH="1">
            <a:off x="3340224" y="2077616"/>
            <a:ext cx="838200" cy="3810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60" name="Line 1060"/>
          <p:cNvSpPr>
            <a:spLocks noChangeShapeType="1"/>
          </p:cNvSpPr>
          <p:nvPr/>
        </p:nvSpPr>
        <p:spPr bwMode="auto">
          <a:xfrm>
            <a:off x="3187824" y="2611016"/>
            <a:ext cx="609600" cy="3810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61" name="Line 1061"/>
          <p:cNvSpPr>
            <a:spLocks noChangeShapeType="1"/>
          </p:cNvSpPr>
          <p:nvPr/>
        </p:nvSpPr>
        <p:spPr bwMode="auto">
          <a:xfrm flipH="1">
            <a:off x="3416424" y="3373016"/>
            <a:ext cx="533400" cy="3810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0186" name="Group 1074"/>
          <p:cNvGrpSpPr>
            <a:grpSpLocks/>
          </p:cNvGrpSpPr>
          <p:nvPr/>
        </p:nvGrpSpPr>
        <p:grpSpPr bwMode="auto">
          <a:xfrm>
            <a:off x="1511424" y="1620416"/>
            <a:ext cx="6324600" cy="3429000"/>
            <a:chOff x="1008" y="672"/>
            <a:chExt cx="3984" cy="2160"/>
          </a:xfrm>
        </p:grpSpPr>
        <p:sp>
          <p:nvSpPr>
            <p:cNvPr id="50192" name="Oval 1026"/>
            <p:cNvSpPr>
              <a:spLocks noChangeArrowheads="1"/>
            </p:cNvSpPr>
            <p:nvPr/>
          </p:nvSpPr>
          <p:spPr bwMode="auto">
            <a:xfrm>
              <a:off x="2640" y="672"/>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50</a:t>
              </a:r>
              <a:endParaRPr lang="en-US" altLang="zh-CN">
                <a:latin typeface="Arial Unicode MS" pitchFamily="34" charset="-122"/>
                <a:ea typeface="Arial Unicode MS" pitchFamily="34" charset="-122"/>
                <a:cs typeface="Arial Unicode MS" pitchFamily="34" charset="-122"/>
              </a:endParaRPr>
            </a:p>
          </p:txBody>
        </p:sp>
        <p:sp>
          <p:nvSpPr>
            <p:cNvPr id="50193" name="Oval 1027"/>
            <p:cNvSpPr>
              <a:spLocks noChangeArrowheads="1"/>
            </p:cNvSpPr>
            <p:nvPr/>
          </p:nvSpPr>
          <p:spPr bwMode="auto">
            <a:xfrm>
              <a:off x="1728" y="1008"/>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30</a:t>
              </a:r>
              <a:endParaRPr lang="en-US" altLang="zh-CN">
                <a:latin typeface="Arial Unicode MS" pitchFamily="34" charset="-122"/>
                <a:ea typeface="Arial Unicode MS" pitchFamily="34" charset="-122"/>
                <a:cs typeface="Arial Unicode MS" pitchFamily="34" charset="-122"/>
              </a:endParaRPr>
            </a:p>
          </p:txBody>
        </p:sp>
        <p:sp>
          <p:nvSpPr>
            <p:cNvPr id="50194" name="Oval 1028"/>
            <p:cNvSpPr>
              <a:spLocks noChangeArrowheads="1"/>
            </p:cNvSpPr>
            <p:nvPr/>
          </p:nvSpPr>
          <p:spPr bwMode="auto">
            <a:xfrm>
              <a:off x="3552" y="1008"/>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80</a:t>
              </a:r>
              <a:endParaRPr lang="en-US" altLang="zh-CN">
                <a:latin typeface="Arial Unicode MS" pitchFamily="34" charset="-122"/>
                <a:ea typeface="Arial Unicode MS" pitchFamily="34" charset="-122"/>
                <a:cs typeface="Arial Unicode MS" pitchFamily="34" charset="-122"/>
              </a:endParaRPr>
            </a:p>
          </p:txBody>
        </p:sp>
        <p:sp>
          <p:nvSpPr>
            <p:cNvPr id="50195" name="Oval 1029"/>
            <p:cNvSpPr>
              <a:spLocks noChangeArrowheads="1"/>
            </p:cNvSpPr>
            <p:nvPr/>
          </p:nvSpPr>
          <p:spPr bwMode="auto">
            <a:xfrm>
              <a:off x="1008" y="1440"/>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20</a:t>
              </a:r>
              <a:endParaRPr lang="en-US" altLang="zh-CN">
                <a:latin typeface="Arial Unicode MS" pitchFamily="34" charset="-122"/>
                <a:ea typeface="Arial Unicode MS" pitchFamily="34" charset="-122"/>
                <a:cs typeface="Arial Unicode MS" pitchFamily="34" charset="-122"/>
              </a:endParaRPr>
            </a:p>
          </p:txBody>
        </p:sp>
        <p:sp>
          <p:nvSpPr>
            <p:cNvPr id="50196" name="Oval 1030"/>
            <p:cNvSpPr>
              <a:spLocks noChangeArrowheads="1"/>
            </p:cNvSpPr>
            <p:nvPr/>
          </p:nvSpPr>
          <p:spPr bwMode="auto">
            <a:xfrm>
              <a:off x="4272" y="1440"/>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90</a:t>
              </a:r>
              <a:endParaRPr lang="en-US" altLang="zh-CN">
                <a:latin typeface="Arial Unicode MS" pitchFamily="34" charset="-122"/>
                <a:ea typeface="Arial Unicode MS" pitchFamily="34" charset="-122"/>
                <a:cs typeface="Arial Unicode MS" pitchFamily="34" charset="-122"/>
              </a:endParaRPr>
            </a:p>
          </p:txBody>
        </p:sp>
        <p:sp>
          <p:nvSpPr>
            <p:cNvPr id="50197" name="Oval 1031"/>
            <p:cNvSpPr>
              <a:spLocks noChangeArrowheads="1"/>
            </p:cNvSpPr>
            <p:nvPr/>
          </p:nvSpPr>
          <p:spPr bwMode="auto">
            <a:xfrm>
              <a:off x="3744" y="1968"/>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85</a:t>
              </a:r>
              <a:endParaRPr lang="en-US" altLang="zh-CN">
                <a:latin typeface="Arial Unicode MS" pitchFamily="34" charset="-122"/>
                <a:ea typeface="Arial Unicode MS" pitchFamily="34" charset="-122"/>
                <a:cs typeface="Arial Unicode MS" pitchFamily="34" charset="-122"/>
              </a:endParaRPr>
            </a:p>
          </p:txBody>
        </p:sp>
        <p:sp>
          <p:nvSpPr>
            <p:cNvPr id="50198" name="Oval 1032"/>
            <p:cNvSpPr>
              <a:spLocks noChangeArrowheads="1"/>
            </p:cNvSpPr>
            <p:nvPr/>
          </p:nvSpPr>
          <p:spPr bwMode="auto">
            <a:xfrm>
              <a:off x="2448" y="1440"/>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40</a:t>
              </a:r>
              <a:endParaRPr lang="en-US" altLang="zh-CN">
                <a:latin typeface="Arial Unicode MS" pitchFamily="34" charset="-122"/>
                <a:ea typeface="Arial Unicode MS" pitchFamily="34" charset="-122"/>
                <a:cs typeface="Arial Unicode MS" pitchFamily="34" charset="-122"/>
              </a:endParaRPr>
            </a:p>
          </p:txBody>
        </p:sp>
        <p:sp>
          <p:nvSpPr>
            <p:cNvPr id="50199" name="Oval 1033"/>
            <p:cNvSpPr>
              <a:spLocks noChangeArrowheads="1"/>
            </p:cNvSpPr>
            <p:nvPr/>
          </p:nvSpPr>
          <p:spPr bwMode="auto">
            <a:xfrm>
              <a:off x="1872" y="1968"/>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35</a:t>
              </a:r>
              <a:endParaRPr lang="en-US" altLang="zh-CN">
                <a:latin typeface="Arial Unicode MS" pitchFamily="34" charset="-122"/>
                <a:ea typeface="Arial Unicode MS" pitchFamily="34" charset="-122"/>
                <a:cs typeface="Arial Unicode MS" pitchFamily="34" charset="-122"/>
              </a:endParaRPr>
            </a:p>
          </p:txBody>
        </p:sp>
        <p:sp>
          <p:nvSpPr>
            <p:cNvPr id="50200" name="Oval 1034"/>
            <p:cNvSpPr>
              <a:spLocks noChangeArrowheads="1"/>
            </p:cNvSpPr>
            <p:nvPr/>
          </p:nvSpPr>
          <p:spPr bwMode="auto">
            <a:xfrm>
              <a:off x="4560" y="2496"/>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88</a:t>
              </a:r>
              <a:endParaRPr lang="en-US" altLang="zh-CN">
                <a:latin typeface="Arial Unicode MS" pitchFamily="34" charset="-122"/>
                <a:ea typeface="Arial Unicode MS" pitchFamily="34" charset="-122"/>
                <a:cs typeface="Arial Unicode MS" pitchFamily="34" charset="-122"/>
              </a:endParaRPr>
            </a:p>
          </p:txBody>
        </p:sp>
        <p:sp>
          <p:nvSpPr>
            <p:cNvPr id="50201" name="Line 1035"/>
            <p:cNvSpPr>
              <a:spLocks noChangeShapeType="1"/>
            </p:cNvSpPr>
            <p:nvPr/>
          </p:nvSpPr>
          <p:spPr bwMode="auto">
            <a:xfrm flipH="1">
              <a:off x="2112" y="864"/>
              <a:ext cx="52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Line 1036"/>
            <p:cNvSpPr>
              <a:spLocks noChangeShapeType="1"/>
            </p:cNvSpPr>
            <p:nvPr/>
          </p:nvSpPr>
          <p:spPr bwMode="auto">
            <a:xfrm flipH="1">
              <a:off x="1392" y="1296"/>
              <a:ext cx="336" cy="192"/>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3" name="Line 1037"/>
            <p:cNvSpPr>
              <a:spLocks noChangeShapeType="1"/>
            </p:cNvSpPr>
            <p:nvPr/>
          </p:nvSpPr>
          <p:spPr bwMode="auto">
            <a:xfrm>
              <a:off x="3072" y="864"/>
              <a:ext cx="48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4" name="Line 1038"/>
            <p:cNvSpPr>
              <a:spLocks noChangeShapeType="1"/>
            </p:cNvSpPr>
            <p:nvPr/>
          </p:nvSpPr>
          <p:spPr bwMode="auto">
            <a:xfrm>
              <a:off x="2112" y="1248"/>
              <a:ext cx="38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Line 1039"/>
            <p:cNvSpPr>
              <a:spLocks noChangeShapeType="1"/>
            </p:cNvSpPr>
            <p:nvPr/>
          </p:nvSpPr>
          <p:spPr bwMode="auto">
            <a:xfrm flipH="1">
              <a:off x="2160" y="1728"/>
              <a:ext cx="336"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Line 1040"/>
            <p:cNvSpPr>
              <a:spLocks noChangeShapeType="1"/>
            </p:cNvSpPr>
            <p:nvPr/>
          </p:nvSpPr>
          <p:spPr bwMode="auto">
            <a:xfrm>
              <a:off x="3936" y="1296"/>
              <a:ext cx="384"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7" name="Line 1041"/>
            <p:cNvSpPr>
              <a:spLocks noChangeShapeType="1"/>
            </p:cNvSpPr>
            <p:nvPr/>
          </p:nvSpPr>
          <p:spPr bwMode="auto">
            <a:xfrm flipH="1">
              <a:off x="4032" y="1728"/>
              <a:ext cx="38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8" name="Line 1042"/>
            <p:cNvSpPr>
              <a:spLocks noChangeShapeType="1"/>
            </p:cNvSpPr>
            <p:nvPr/>
          </p:nvSpPr>
          <p:spPr bwMode="auto">
            <a:xfrm>
              <a:off x="4128" y="2256"/>
              <a:ext cx="480" cy="2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9" name="Oval 1043"/>
            <p:cNvSpPr>
              <a:spLocks noChangeArrowheads="1"/>
            </p:cNvSpPr>
            <p:nvPr/>
          </p:nvSpPr>
          <p:spPr bwMode="auto">
            <a:xfrm>
              <a:off x="1248" y="2496"/>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32</a:t>
              </a:r>
              <a:endParaRPr lang="en-US" altLang="zh-CN">
                <a:latin typeface="Arial Unicode MS" pitchFamily="34" charset="-122"/>
                <a:ea typeface="Arial Unicode MS" pitchFamily="34" charset="-122"/>
                <a:cs typeface="Arial Unicode MS" pitchFamily="34" charset="-122"/>
              </a:endParaRPr>
            </a:p>
          </p:txBody>
        </p:sp>
        <p:sp>
          <p:nvSpPr>
            <p:cNvPr id="50210" name="Line 1044"/>
            <p:cNvSpPr>
              <a:spLocks noChangeShapeType="1"/>
            </p:cNvSpPr>
            <p:nvPr/>
          </p:nvSpPr>
          <p:spPr bwMode="auto">
            <a:xfrm flipH="1">
              <a:off x="1536" y="2208"/>
              <a:ext cx="384" cy="2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1" name="Oval 1053"/>
            <p:cNvSpPr>
              <a:spLocks noChangeArrowheads="1"/>
            </p:cNvSpPr>
            <p:nvPr/>
          </p:nvSpPr>
          <p:spPr bwMode="auto">
            <a:xfrm>
              <a:off x="2640" y="672"/>
              <a:ext cx="432" cy="336"/>
            </a:xfrm>
            <a:prstGeom prst="ellipse">
              <a:avLst/>
            </a:prstGeom>
            <a:solidFill>
              <a:srgbClr val="FFFFCC"/>
            </a:solidFill>
            <a:ln w="25400" cap="sq">
              <a:solidFill>
                <a:srgbClr val="800000"/>
              </a:solidFill>
              <a:round/>
              <a:headEnd type="none" w="sm" len="sm"/>
              <a:tailEnd type="none" w="sm" len="sm"/>
            </a:ln>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50</a:t>
              </a:r>
              <a:endParaRPr lang="en-US" altLang="zh-CN">
                <a:latin typeface="Arial Unicode MS" pitchFamily="34" charset="-122"/>
                <a:ea typeface="Arial Unicode MS" pitchFamily="34" charset="-122"/>
                <a:cs typeface="Arial Unicode MS" pitchFamily="34" charset="-122"/>
              </a:endParaRPr>
            </a:p>
          </p:txBody>
        </p:sp>
        <p:sp useBgFill="1">
          <p:nvSpPr>
            <p:cNvPr id="50212" name="Oval 1054"/>
            <p:cNvSpPr>
              <a:spLocks noChangeArrowheads="1"/>
            </p:cNvSpPr>
            <p:nvPr/>
          </p:nvSpPr>
          <p:spPr bwMode="auto">
            <a:xfrm>
              <a:off x="2640" y="672"/>
              <a:ext cx="432" cy="336"/>
            </a:xfrm>
            <a:prstGeom prst="ellipse">
              <a:avLst/>
            </a:prstGeom>
            <a:ln w="25400" cap="sq">
              <a:solidFill>
                <a:srgbClr val="800000"/>
              </a:solidFill>
              <a:round/>
              <a:headEnd type="none" w="sm" len="sm"/>
              <a:tailEnd type="none" w="sm" len="sm"/>
            </a:ln>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50</a:t>
              </a:r>
              <a:endParaRPr lang="en-US" altLang="zh-CN">
                <a:latin typeface="Arial Unicode MS" pitchFamily="34" charset="-122"/>
                <a:ea typeface="Arial Unicode MS" pitchFamily="34" charset="-122"/>
                <a:cs typeface="Arial Unicode MS" pitchFamily="34" charset="-122"/>
              </a:endParaRPr>
            </a:p>
          </p:txBody>
        </p:sp>
        <p:sp>
          <p:nvSpPr>
            <p:cNvPr id="50213" name="Oval 1056"/>
            <p:cNvSpPr>
              <a:spLocks noChangeArrowheads="1"/>
            </p:cNvSpPr>
            <p:nvPr/>
          </p:nvSpPr>
          <p:spPr bwMode="auto">
            <a:xfrm>
              <a:off x="2640" y="672"/>
              <a:ext cx="432" cy="336"/>
            </a:xfrm>
            <a:prstGeom prst="ellipse">
              <a:avLst/>
            </a:prstGeom>
            <a:solidFill>
              <a:srgbClr val="CCFFFF"/>
            </a:solidFill>
            <a:ln w="19050" cap="sq">
              <a:solidFill>
                <a:schemeClr val="accent2"/>
              </a:solidFill>
              <a:round/>
              <a:headEnd type="none" w="sm" len="sm"/>
              <a:tailEnd type="none" w="sm" len="sm"/>
            </a:ln>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50</a:t>
              </a:r>
              <a:endParaRPr lang="en-US" altLang="zh-CN">
                <a:latin typeface="Arial Unicode MS" pitchFamily="34" charset="-122"/>
                <a:ea typeface="Arial Unicode MS" pitchFamily="34" charset="-122"/>
                <a:cs typeface="Arial Unicode MS" pitchFamily="34" charset="-122"/>
              </a:endParaRPr>
            </a:p>
          </p:txBody>
        </p:sp>
        <p:sp useBgFill="1">
          <p:nvSpPr>
            <p:cNvPr id="50214" name="Oval 1065"/>
            <p:cNvSpPr>
              <a:spLocks noChangeArrowheads="1"/>
            </p:cNvSpPr>
            <p:nvPr/>
          </p:nvSpPr>
          <p:spPr bwMode="auto">
            <a:xfrm>
              <a:off x="2640" y="672"/>
              <a:ext cx="432" cy="336"/>
            </a:xfrm>
            <a:prstGeom prst="ellipse">
              <a:avLst/>
            </a:prstGeom>
            <a:ln w="25400" cap="sq">
              <a:solidFill>
                <a:srgbClr val="800000"/>
              </a:solidFill>
              <a:round/>
              <a:headEnd type="none" w="sm" len="sm"/>
              <a:tailEnd type="none" w="sm" len="sm"/>
            </a:ln>
          </p:spPr>
          <p:txBody>
            <a:bodyPr wrap="none" anchor="ctr"/>
            <a:lstStyle/>
            <a:p>
              <a:pPr algn="ctr"/>
              <a:r>
                <a:rPr lang="en-US" altLang="zh-CN">
                  <a:solidFill>
                    <a:srgbClr val="990033"/>
                  </a:solidFill>
                  <a:latin typeface="Arial Unicode MS" pitchFamily="34" charset="-122"/>
                  <a:ea typeface="Arial Unicode MS" pitchFamily="34" charset="-122"/>
                  <a:cs typeface="Arial Unicode MS" pitchFamily="34" charset="-122"/>
                </a:rPr>
                <a:t>50</a:t>
              </a:r>
              <a:endParaRPr lang="en-US" altLang="zh-CN">
                <a:latin typeface="Arial Unicode MS" pitchFamily="34" charset="-122"/>
                <a:ea typeface="Arial Unicode MS" pitchFamily="34" charset="-122"/>
                <a:cs typeface="Arial Unicode MS" pitchFamily="34" charset="-122"/>
              </a:endParaRPr>
            </a:p>
          </p:txBody>
        </p:sp>
      </p:grpSp>
      <p:sp>
        <p:nvSpPr>
          <p:cNvPr id="205866" name="Text Box 1066"/>
          <p:cNvSpPr txBox="1">
            <a:spLocks noChangeArrowheads="1"/>
          </p:cNvSpPr>
          <p:nvPr/>
        </p:nvSpPr>
        <p:spPr bwMode="auto">
          <a:xfrm>
            <a:off x="4016375" y="5257800"/>
            <a:ext cx="8778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600">
                <a:ea typeface="宋体" charset="-122"/>
              </a:rPr>
              <a:t>90  </a:t>
            </a:r>
            <a:endParaRPr lang="en-US" altLang="zh-CN" sz="3600" b="0">
              <a:ea typeface="宋体" charset="-122"/>
            </a:endParaRPr>
          </a:p>
        </p:txBody>
      </p:sp>
      <p:sp>
        <p:nvSpPr>
          <p:cNvPr id="205867" name="Line 1067"/>
          <p:cNvSpPr>
            <a:spLocks noChangeShapeType="1"/>
          </p:cNvSpPr>
          <p:nvPr/>
        </p:nvSpPr>
        <p:spPr bwMode="auto">
          <a:xfrm>
            <a:off x="4788024" y="1772816"/>
            <a:ext cx="914400" cy="457200"/>
          </a:xfrm>
          <a:prstGeom prst="line">
            <a:avLst/>
          </a:prstGeom>
          <a:noFill/>
          <a:ln w="38100">
            <a:solidFill>
              <a:srgbClr val="0066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68" name="Line 1068"/>
          <p:cNvSpPr>
            <a:spLocks noChangeShapeType="1"/>
          </p:cNvSpPr>
          <p:nvPr/>
        </p:nvSpPr>
        <p:spPr bwMode="auto">
          <a:xfrm>
            <a:off x="6235824" y="2458616"/>
            <a:ext cx="685800" cy="381000"/>
          </a:xfrm>
          <a:prstGeom prst="line">
            <a:avLst/>
          </a:prstGeom>
          <a:noFill/>
          <a:ln w="38100">
            <a:solidFill>
              <a:srgbClr val="0066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72" name="Text Box 1072"/>
          <p:cNvSpPr txBox="1">
            <a:spLocks noChangeArrowheads="1"/>
          </p:cNvSpPr>
          <p:nvPr/>
        </p:nvSpPr>
        <p:spPr bwMode="auto">
          <a:xfrm>
            <a:off x="49212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sz="3600" dirty="0">
                <a:ea typeface="宋体" charset="-122"/>
              </a:rPr>
              <a:t>95</a:t>
            </a:r>
            <a:endParaRPr lang="en-US" altLang="zh-CN" sz="3600" b="0" dirty="0">
              <a:ea typeface="宋体" charset="-122"/>
            </a:endParaRPr>
          </a:p>
        </p:txBody>
      </p:sp>
      <p:sp>
        <p:nvSpPr>
          <p:cNvPr id="205873" name="Line 1073"/>
          <p:cNvSpPr>
            <a:spLocks noChangeShapeType="1"/>
          </p:cNvSpPr>
          <p:nvPr/>
        </p:nvSpPr>
        <p:spPr bwMode="auto">
          <a:xfrm>
            <a:off x="7378824" y="3068216"/>
            <a:ext cx="685800" cy="381000"/>
          </a:xfrm>
          <a:prstGeom prst="line">
            <a:avLst/>
          </a:prstGeom>
          <a:noFill/>
          <a:ln w="381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51"/>
                                        </p:tgtEl>
                                        <p:attrNameLst>
                                          <p:attrName>style.visibility</p:attrName>
                                        </p:attrNameLst>
                                      </p:cBhvr>
                                      <p:to>
                                        <p:strVal val="visible"/>
                                      </p:to>
                                    </p:set>
                                    <p:animEffect transition="in" filter="wipe(left)">
                                      <p:cBhvr>
                                        <p:cTn id="7" dur="500"/>
                                        <p:tgtEl>
                                          <p:spTgt spid="205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52"/>
                                        </p:tgtEl>
                                        <p:attrNameLst>
                                          <p:attrName>style.visibility</p:attrName>
                                        </p:attrNameLst>
                                      </p:cBhvr>
                                      <p:to>
                                        <p:strVal val="visible"/>
                                      </p:to>
                                    </p:set>
                                    <p:animEffect transition="in" filter="wipe(left)">
                                      <p:cBhvr>
                                        <p:cTn id="12" dur="500"/>
                                        <p:tgtEl>
                                          <p:spTgt spid="205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5850"/>
                                        </p:tgtEl>
                                        <p:attrNameLst>
                                          <p:attrName>style.visibility</p:attrName>
                                        </p:attrNameLst>
                                      </p:cBhvr>
                                      <p:to>
                                        <p:strVal val="visible"/>
                                      </p:to>
                                    </p:set>
                                    <p:animEffect transition="in" filter="wipe(up)">
                                      <p:cBhvr>
                                        <p:cTn id="17" dur="500"/>
                                        <p:tgtEl>
                                          <p:spTgt spid="2058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855"/>
                                        </p:tgtEl>
                                        <p:attrNameLst>
                                          <p:attrName>style.visibility</p:attrName>
                                        </p:attrNameLst>
                                      </p:cBhvr>
                                      <p:to>
                                        <p:strVal val="visible"/>
                                      </p:to>
                                    </p:set>
                                    <p:animEffect transition="in" filter="wipe(left)">
                                      <p:cBhvr>
                                        <p:cTn id="22" dur="500"/>
                                        <p:tgtEl>
                                          <p:spTgt spid="205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5859"/>
                                        </p:tgtEl>
                                        <p:attrNameLst>
                                          <p:attrName>style.visibility</p:attrName>
                                        </p:attrNameLst>
                                      </p:cBhvr>
                                      <p:to>
                                        <p:strVal val="visible"/>
                                      </p:to>
                                    </p:set>
                                    <p:animEffect transition="in" filter="wipe(up)">
                                      <p:cBhvr>
                                        <p:cTn id="27" dur="500"/>
                                        <p:tgtEl>
                                          <p:spTgt spid="2058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5860"/>
                                        </p:tgtEl>
                                        <p:attrNameLst>
                                          <p:attrName>style.visibility</p:attrName>
                                        </p:attrNameLst>
                                      </p:cBhvr>
                                      <p:to>
                                        <p:strVal val="visible"/>
                                      </p:to>
                                    </p:set>
                                    <p:animEffect transition="in" filter="wipe(up)">
                                      <p:cBhvr>
                                        <p:cTn id="32" dur="500"/>
                                        <p:tgtEl>
                                          <p:spTgt spid="2058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5861"/>
                                        </p:tgtEl>
                                        <p:attrNameLst>
                                          <p:attrName>style.visibility</p:attrName>
                                        </p:attrNameLst>
                                      </p:cBhvr>
                                      <p:to>
                                        <p:strVal val="visible"/>
                                      </p:to>
                                    </p:set>
                                    <p:animEffect transition="in" filter="wipe(up)">
                                      <p:cBhvr>
                                        <p:cTn id="37" dur="500"/>
                                        <p:tgtEl>
                                          <p:spTgt spid="2058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5866"/>
                                        </p:tgtEl>
                                        <p:attrNameLst>
                                          <p:attrName>style.visibility</p:attrName>
                                        </p:attrNameLst>
                                      </p:cBhvr>
                                      <p:to>
                                        <p:strVal val="visible"/>
                                      </p:to>
                                    </p:set>
                                    <p:animEffect transition="in" filter="wipe(left)">
                                      <p:cBhvr>
                                        <p:cTn id="42" dur="500"/>
                                        <p:tgtEl>
                                          <p:spTgt spid="205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5867"/>
                                        </p:tgtEl>
                                        <p:attrNameLst>
                                          <p:attrName>style.visibility</p:attrName>
                                        </p:attrNameLst>
                                      </p:cBhvr>
                                      <p:to>
                                        <p:strVal val="visible"/>
                                      </p:to>
                                    </p:set>
                                    <p:animEffect transition="in" filter="wipe(up)">
                                      <p:cBhvr>
                                        <p:cTn id="47" dur="500"/>
                                        <p:tgtEl>
                                          <p:spTgt spid="205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05868"/>
                                        </p:tgtEl>
                                        <p:attrNameLst>
                                          <p:attrName>style.visibility</p:attrName>
                                        </p:attrNameLst>
                                      </p:cBhvr>
                                      <p:to>
                                        <p:strVal val="visible"/>
                                      </p:to>
                                    </p:set>
                                    <p:animEffect transition="in" filter="wipe(up)">
                                      <p:cBhvr>
                                        <p:cTn id="52" dur="500"/>
                                        <p:tgtEl>
                                          <p:spTgt spid="205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5872"/>
                                        </p:tgtEl>
                                        <p:attrNameLst>
                                          <p:attrName>style.visibility</p:attrName>
                                        </p:attrNameLst>
                                      </p:cBhvr>
                                      <p:to>
                                        <p:strVal val="visible"/>
                                      </p:to>
                                    </p:set>
                                    <p:animEffect transition="in" filter="wipe(left)">
                                      <p:cBhvr>
                                        <p:cTn id="57" dur="500"/>
                                        <p:tgtEl>
                                          <p:spTgt spid="2058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5873"/>
                                        </p:tgtEl>
                                        <p:attrNameLst>
                                          <p:attrName>style.visibility</p:attrName>
                                        </p:attrNameLst>
                                      </p:cBhvr>
                                      <p:to>
                                        <p:strVal val="visible"/>
                                      </p:to>
                                    </p:set>
                                    <p:animEffect transition="in" filter="wipe(up)">
                                      <p:cBhvr>
                                        <p:cTn id="62" dur="500"/>
                                        <p:tgtEl>
                                          <p:spTgt spid="205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0" grpId="0" animBg="1"/>
      <p:bldP spid="205851" grpId="0" autoUpdateAnimBg="0"/>
      <p:bldP spid="205852" grpId="0" autoUpdateAnimBg="0"/>
      <p:bldP spid="205855" grpId="0" autoUpdateAnimBg="0"/>
      <p:bldP spid="205859" grpId="0" animBg="1"/>
      <p:bldP spid="205860" grpId="0" animBg="1"/>
      <p:bldP spid="205861" grpId="0" animBg="1"/>
      <p:bldP spid="205866" grpId="0" autoUpdateAnimBg="0"/>
      <p:bldP spid="205867" grpId="0" animBg="1"/>
      <p:bldP spid="205868" grpId="0" animBg="1"/>
      <p:bldP spid="205872" grpId="0" autoUpdateAnimBg="0"/>
      <p:bldP spid="20587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Grp="1" noChangeArrowheads="1"/>
          </p:cNvSpPr>
          <p:nvPr>
            <p:ph type="title"/>
          </p:nvPr>
        </p:nvSpPr>
        <p:spPr/>
        <p:txBody>
          <a:bodyPr/>
          <a:lstStyle/>
          <a:p>
            <a:pPr eaLnBrk="1" hangingPunct="1">
              <a:defRPr/>
            </a:pPr>
            <a:r>
              <a:rPr lang="zh-CN" altLang="en-US" dirty="0"/>
              <a:t>二叉查找树的查找算法</a:t>
            </a:r>
          </a:p>
        </p:txBody>
      </p:sp>
      <p:sp>
        <p:nvSpPr>
          <p:cNvPr id="51204" name="Rectangle 5"/>
          <p:cNvSpPr>
            <a:spLocks noGrp="1" noChangeArrowheads="1"/>
          </p:cNvSpPr>
          <p:nvPr>
            <p:ph idx="1"/>
          </p:nvPr>
        </p:nvSpPr>
        <p:spPr/>
        <p:txBody>
          <a:bodyPr/>
          <a:lstStyle/>
          <a:p>
            <a:pPr marL="533400" indent="-533400" eaLnBrk="1" hangingPunct="1"/>
            <a:r>
              <a:rPr lang="zh-CN" altLang="en-US" dirty="0"/>
              <a:t>在查找过程中</a:t>
            </a:r>
            <a:r>
              <a:rPr lang="en-US" altLang="zh-CN" dirty="0"/>
              <a:t>, </a:t>
            </a:r>
            <a:r>
              <a:rPr lang="zh-CN" altLang="en-US" dirty="0"/>
              <a:t>生成了一条</a:t>
            </a:r>
            <a:r>
              <a:rPr lang="zh-CN" altLang="en-US" dirty="0">
                <a:solidFill>
                  <a:srgbClr val="A50021"/>
                </a:solidFill>
              </a:rPr>
              <a:t>查找路径</a:t>
            </a:r>
          </a:p>
          <a:p>
            <a:pPr marL="990600" lvl="1" indent="-533400" eaLnBrk="1" hangingPunct="1"/>
            <a:r>
              <a:rPr lang="en-US" altLang="zh-CN" dirty="0"/>
              <a:t>1</a:t>
            </a:r>
            <a:r>
              <a:rPr lang="zh-CN" altLang="en-US" dirty="0"/>
              <a:t>）从根结点出发</a:t>
            </a:r>
            <a:r>
              <a:rPr lang="en-US" altLang="zh-CN" dirty="0"/>
              <a:t>, </a:t>
            </a:r>
            <a:r>
              <a:rPr lang="zh-CN" altLang="en-US" dirty="0"/>
              <a:t>沿着左分支或右分支逐层向下</a:t>
            </a:r>
            <a:r>
              <a:rPr lang="zh-CN" altLang="en-US" dirty="0">
                <a:solidFill>
                  <a:srgbClr val="A50021"/>
                </a:solidFill>
              </a:rPr>
              <a:t>直至关键字等于给定值的结点</a:t>
            </a:r>
            <a:r>
              <a:rPr lang="en-US" altLang="zh-CN" dirty="0"/>
              <a:t>; </a:t>
            </a:r>
            <a:br>
              <a:rPr lang="en-US" altLang="zh-CN"/>
            </a:br>
            <a:r>
              <a:rPr lang="en-US" altLang="zh-CN"/>
              <a:t>                                                 </a:t>
            </a:r>
            <a:r>
              <a:rPr lang="en-US" altLang="zh-CN" dirty="0"/>
              <a:t>——</a:t>
            </a:r>
            <a:r>
              <a:rPr lang="zh-CN" altLang="en-US" dirty="0"/>
              <a:t>查找成功</a:t>
            </a:r>
          </a:p>
          <a:p>
            <a:pPr marL="990600" lvl="1" indent="-533400" eaLnBrk="1" hangingPunct="1"/>
            <a:r>
              <a:rPr lang="en-US" altLang="zh-CN" dirty="0"/>
              <a:t>2</a:t>
            </a:r>
            <a:r>
              <a:rPr lang="zh-CN" altLang="en-US" dirty="0"/>
              <a:t>）从根结点出发</a:t>
            </a:r>
            <a:r>
              <a:rPr lang="en-US" altLang="zh-CN" dirty="0"/>
              <a:t>, </a:t>
            </a:r>
            <a:r>
              <a:rPr lang="zh-CN" altLang="en-US" dirty="0"/>
              <a:t>沿着左分支或右分支逐层向下</a:t>
            </a:r>
            <a:r>
              <a:rPr lang="zh-CN" altLang="en-US" dirty="0">
                <a:solidFill>
                  <a:srgbClr val="A50021"/>
                </a:solidFill>
              </a:rPr>
              <a:t>直至指针指向空树为止</a:t>
            </a:r>
            <a:r>
              <a:rPr lang="zh-CN" altLang="en-US" dirty="0"/>
              <a:t>。</a:t>
            </a:r>
            <a:br>
              <a:rPr lang="zh-CN" altLang="en-US"/>
            </a:br>
            <a:r>
              <a:rPr lang="zh-CN" altLang="en-US"/>
              <a:t>                                                 </a:t>
            </a:r>
            <a:r>
              <a:rPr lang="en-US" altLang="zh-CN" dirty="0"/>
              <a:t>——</a:t>
            </a:r>
            <a:r>
              <a:rPr lang="zh-CN" altLang="en-US" dirty="0"/>
              <a:t>查找不成功</a:t>
            </a:r>
          </a:p>
          <a:p>
            <a:pPr marL="533400" indent="-533400" eaLnBrk="1" hangingPunct="1"/>
            <a:endParaRPr kumimoji="1" lang="en-US" altLang="zh-CN" dirty="0"/>
          </a:p>
        </p:txBody>
      </p:sp>
      <p:sp>
        <p:nvSpPr>
          <p:cNvPr id="6" name="灯片编号占位符 5"/>
          <p:cNvSpPr>
            <a:spLocks noGrp="1"/>
          </p:cNvSpPr>
          <p:nvPr>
            <p:ph type="sldNum" sz="quarter" idx="11"/>
          </p:nvPr>
        </p:nvSpPr>
        <p:spPr/>
        <p:txBody>
          <a:bodyPr/>
          <a:lstStyle/>
          <a:p>
            <a:pPr>
              <a:defRPr/>
            </a:pPr>
            <a:fld id="{3E1F2910-D191-4F08-BA7C-DEF020E7ABD5}" type="slidenum">
              <a:rPr lang="en-US" altLang="zh-CN"/>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1027"/>
          <p:cNvSpPr>
            <a:spLocks noGrp="1" noChangeArrowheads="1"/>
          </p:cNvSpPr>
          <p:nvPr>
            <p:ph type="title"/>
          </p:nvPr>
        </p:nvSpPr>
        <p:spPr/>
        <p:txBody>
          <a:bodyPr/>
          <a:lstStyle/>
          <a:p>
            <a:pPr eaLnBrk="1" hangingPunct="1">
              <a:defRPr/>
            </a:pPr>
            <a:r>
              <a:rPr lang="en-US" altLang="zh-CN" dirty="0"/>
              <a:t>2</a:t>
            </a:r>
            <a:r>
              <a:rPr lang="zh-CN" altLang="en-US" dirty="0"/>
              <a:t>－二叉查找树的查找算法</a:t>
            </a:r>
          </a:p>
        </p:txBody>
      </p:sp>
      <p:sp>
        <p:nvSpPr>
          <p:cNvPr id="7" name="灯片编号占位符 4"/>
          <p:cNvSpPr>
            <a:spLocks noGrp="1"/>
          </p:cNvSpPr>
          <p:nvPr>
            <p:ph type="sldNum" sz="quarter" idx="12"/>
          </p:nvPr>
        </p:nvSpPr>
        <p:spPr/>
        <p:txBody>
          <a:bodyPr/>
          <a:lstStyle/>
          <a:p>
            <a:pPr>
              <a:defRPr/>
            </a:pPr>
            <a:fld id="{F052AB52-1C0E-4986-813D-4E37C2CAD674}" type="slidenum">
              <a:rPr lang="en-US" altLang="zh-CN"/>
              <a:pPr>
                <a:defRPr/>
              </a:pPr>
              <a:t>44</a:t>
            </a:fld>
            <a:endParaRPr lang="en-US" altLang="zh-CN"/>
          </a:p>
        </p:txBody>
      </p:sp>
      <p:sp>
        <p:nvSpPr>
          <p:cNvPr id="241666" name="Rectangle 1026"/>
          <p:cNvSpPr>
            <a:spLocks noChangeArrowheads="1"/>
          </p:cNvSpPr>
          <p:nvPr/>
        </p:nvSpPr>
        <p:spPr bwMode="auto">
          <a:xfrm>
            <a:off x="684213" y="1196975"/>
            <a:ext cx="8001000" cy="47148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20000"/>
              </a:spcBef>
              <a:buClr>
                <a:srgbClr val="CC6600"/>
              </a:buClr>
              <a:buFont typeface="Wingdings 2" pitchFamily="18" charset="2"/>
              <a:buNone/>
            </a:pPr>
            <a:r>
              <a:rPr lang="en-US" altLang="zh-CN" err="1"/>
              <a:t>BSTree</a:t>
            </a:r>
            <a:r>
              <a:rPr lang="en-US" altLang="zh-CN"/>
              <a:t> </a:t>
            </a:r>
            <a:r>
              <a:rPr lang="en-US" altLang="zh-CN">
                <a:solidFill>
                  <a:srgbClr val="6600CC"/>
                </a:solidFill>
              </a:rPr>
              <a:t>Search</a:t>
            </a:r>
            <a:r>
              <a:rPr lang="en-US" altLang="zh-CN"/>
              <a:t>(BSTree </a:t>
            </a:r>
            <a:r>
              <a:rPr lang="en-US" altLang="zh-CN" dirty="0"/>
              <a:t>T,  </a:t>
            </a:r>
            <a:r>
              <a:rPr lang="en-US" altLang="zh-CN" dirty="0" err="1"/>
              <a:t>KeyType</a:t>
            </a:r>
            <a:r>
              <a:rPr lang="en-US" altLang="zh-CN" dirty="0"/>
              <a:t> x) </a:t>
            </a:r>
          </a:p>
          <a:p>
            <a:pPr>
              <a:lnSpc>
                <a:spcPct val="90000"/>
              </a:lnSpc>
              <a:spcBef>
                <a:spcPct val="20000"/>
              </a:spcBef>
              <a:buClr>
                <a:srgbClr val="CC6600"/>
              </a:buClr>
              <a:buFont typeface="Wingdings 2" pitchFamily="18" charset="2"/>
              <a:buNone/>
            </a:pPr>
            <a:r>
              <a:rPr lang="en-US" altLang="zh-CN" dirty="0"/>
              <a:t>{ </a:t>
            </a:r>
            <a:r>
              <a:rPr lang="en-US" altLang="zh-CN" dirty="0">
                <a:solidFill>
                  <a:srgbClr val="0000FF"/>
                </a:solidFill>
              </a:rPr>
              <a:t>//</a:t>
            </a:r>
            <a:r>
              <a:rPr lang="zh-CN" altLang="en-US" dirty="0">
                <a:solidFill>
                  <a:srgbClr val="0000FF"/>
                </a:solidFill>
              </a:rPr>
              <a:t>二叉查找树用二叉链表存储。</a:t>
            </a:r>
          </a:p>
          <a:p>
            <a:pPr>
              <a:lnSpc>
                <a:spcPct val="90000"/>
              </a:lnSpc>
              <a:spcBef>
                <a:spcPct val="20000"/>
              </a:spcBef>
              <a:buClr>
                <a:srgbClr val="CC6600"/>
              </a:buClr>
              <a:buFont typeface="Wingdings 2" pitchFamily="18" charset="2"/>
              <a:buNone/>
            </a:pPr>
            <a:r>
              <a:rPr lang="zh-CN" altLang="en-US" dirty="0">
                <a:solidFill>
                  <a:srgbClr val="0000FF"/>
                </a:solidFill>
              </a:rPr>
              <a:t>  </a:t>
            </a:r>
            <a:r>
              <a:rPr lang="en-US" altLang="zh-CN" dirty="0">
                <a:solidFill>
                  <a:srgbClr val="0000FF"/>
                </a:solidFill>
              </a:rPr>
              <a:t>//</a:t>
            </a:r>
            <a:r>
              <a:rPr lang="zh-CN" altLang="en-US" dirty="0">
                <a:solidFill>
                  <a:srgbClr val="0000FF"/>
                </a:solidFill>
              </a:rPr>
              <a:t>若查找成功</a:t>
            </a:r>
            <a:r>
              <a:rPr lang="en-US" altLang="zh-CN" dirty="0">
                <a:solidFill>
                  <a:srgbClr val="0000FF"/>
                </a:solidFill>
              </a:rPr>
              <a:t>, </a:t>
            </a:r>
            <a:r>
              <a:rPr lang="zh-CN" altLang="en-US" dirty="0">
                <a:solidFill>
                  <a:srgbClr val="0000FF"/>
                </a:solidFill>
              </a:rPr>
              <a:t>则返回该记录结点的指针</a:t>
            </a:r>
          </a:p>
          <a:p>
            <a:pPr>
              <a:lnSpc>
                <a:spcPct val="90000"/>
              </a:lnSpc>
              <a:spcBef>
                <a:spcPct val="20000"/>
              </a:spcBef>
              <a:buClr>
                <a:srgbClr val="CC6600"/>
              </a:buClr>
              <a:buFont typeface="Wingdings 2" pitchFamily="18" charset="2"/>
              <a:buNone/>
            </a:pPr>
            <a:r>
              <a:rPr lang="zh-CN" altLang="en-US" dirty="0">
                <a:solidFill>
                  <a:srgbClr val="0000FF"/>
                </a:solidFill>
              </a:rPr>
              <a:t>  </a:t>
            </a:r>
            <a:r>
              <a:rPr lang="en-US" altLang="zh-CN" dirty="0">
                <a:solidFill>
                  <a:srgbClr val="0000FF"/>
                </a:solidFill>
              </a:rPr>
              <a:t>//</a:t>
            </a:r>
            <a:r>
              <a:rPr lang="zh-CN" altLang="en-US" dirty="0">
                <a:solidFill>
                  <a:srgbClr val="0000FF"/>
                </a:solidFill>
              </a:rPr>
              <a:t>否则返回空指针</a:t>
            </a:r>
          </a:p>
          <a:p>
            <a:pPr>
              <a:lnSpc>
                <a:spcPct val="90000"/>
              </a:lnSpc>
              <a:spcBef>
                <a:spcPct val="20000"/>
              </a:spcBef>
              <a:buClr>
                <a:srgbClr val="CC6600"/>
              </a:buClr>
              <a:buFont typeface="Wingdings 2" pitchFamily="18" charset="2"/>
              <a:buNone/>
            </a:pPr>
            <a:endParaRPr lang="zh-CN" altLang="en-US" dirty="0"/>
          </a:p>
          <a:p>
            <a:pPr>
              <a:lnSpc>
                <a:spcPct val="90000"/>
              </a:lnSpc>
              <a:spcBef>
                <a:spcPct val="20000"/>
              </a:spcBef>
              <a:buClr>
                <a:srgbClr val="CC6600"/>
              </a:buClr>
              <a:buFont typeface="Wingdings 2" pitchFamily="18" charset="2"/>
              <a:buNone/>
            </a:pPr>
            <a:endParaRPr lang="zh-CN" altLang="en-US" dirty="0"/>
          </a:p>
          <a:p>
            <a:pPr>
              <a:lnSpc>
                <a:spcPct val="90000"/>
              </a:lnSpc>
              <a:spcBef>
                <a:spcPct val="20000"/>
              </a:spcBef>
              <a:buClr>
                <a:srgbClr val="CC6600"/>
              </a:buClr>
              <a:buFont typeface="Wingdings 2" pitchFamily="18" charset="2"/>
              <a:buNone/>
            </a:pPr>
            <a:endParaRPr lang="zh-CN" altLang="en-US" dirty="0"/>
          </a:p>
          <a:p>
            <a:pPr>
              <a:lnSpc>
                <a:spcPct val="90000"/>
              </a:lnSpc>
              <a:spcBef>
                <a:spcPct val="20000"/>
              </a:spcBef>
              <a:buClr>
                <a:srgbClr val="CC6600"/>
              </a:buClr>
              <a:buFont typeface="Wingdings 2" pitchFamily="18" charset="2"/>
              <a:buNone/>
            </a:pPr>
            <a:endParaRPr lang="zh-CN" altLang="en-US" dirty="0"/>
          </a:p>
          <a:p>
            <a:pPr>
              <a:lnSpc>
                <a:spcPct val="90000"/>
              </a:lnSpc>
              <a:spcBef>
                <a:spcPct val="20000"/>
              </a:spcBef>
              <a:buClr>
                <a:srgbClr val="CC6600"/>
              </a:buClr>
              <a:buFont typeface="Wingdings 2" pitchFamily="18" charset="2"/>
              <a:buNone/>
            </a:pPr>
            <a:endParaRPr lang="zh-CN" altLang="en-US" dirty="0"/>
          </a:p>
          <a:p>
            <a:pPr>
              <a:lnSpc>
                <a:spcPct val="90000"/>
              </a:lnSpc>
              <a:spcBef>
                <a:spcPct val="20000"/>
              </a:spcBef>
              <a:buClr>
                <a:srgbClr val="CC6600"/>
              </a:buClr>
              <a:buFont typeface="Wingdings 2" pitchFamily="18" charset="2"/>
              <a:buNone/>
            </a:pPr>
            <a:r>
              <a:rPr lang="en-US" altLang="zh-CN"/>
              <a:t>}</a:t>
            </a:r>
            <a:r>
              <a:rPr lang="en-US" altLang="zh-CN">
                <a:solidFill>
                  <a:srgbClr val="6600CC"/>
                </a:solidFill>
              </a:rPr>
              <a:t>//Search</a:t>
            </a:r>
            <a:endParaRPr lang="en-US" altLang="zh-CN" dirty="0">
              <a:solidFill>
                <a:srgbClr val="6600CC"/>
              </a:solidFill>
            </a:endParaRPr>
          </a:p>
        </p:txBody>
      </p:sp>
      <p:sp>
        <p:nvSpPr>
          <p:cNvPr id="241669" name="Rectangle 1029"/>
          <p:cNvSpPr>
            <a:spLocks noChangeArrowheads="1"/>
          </p:cNvSpPr>
          <p:nvPr/>
        </p:nvSpPr>
        <p:spPr bwMode="auto">
          <a:xfrm>
            <a:off x="1048544" y="3068960"/>
            <a:ext cx="7272337" cy="2376035"/>
          </a:xfrm>
          <a:prstGeom prst="rect">
            <a:avLst/>
          </a:prstGeom>
          <a:noFill/>
          <a:ln w="9525" algn="ctr">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20000"/>
              </a:spcBef>
              <a:buClr>
                <a:srgbClr val="CC6600"/>
              </a:buClr>
            </a:pPr>
            <a:r>
              <a:rPr lang="en-US" altLang="zh-CN" dirty="0"/>
              <a:t>if( </a:t>
            </a:r>
            <a:r>
              <a:rPr lang="en-US" altLang="zh-CN" dirty="0">
                <a:solidFill>
                  <a:srgbClr val="A50021"/>
                </a:solidFill>
              </a:rPr>
              <a:t>T== NULL</a:t>
            </a:r>
            <a:r>
              <a:rPr lang="en-US" altLang="zh-CN" dirty="0"/>
              <a:t>) return </a:t>
            </a:r>
            <a:r>
              <a:rPr lang="en-US" altLang="zh-CN" dirty="0">
                <a:solidFill>
                  <a:srgbClr val="A50021"/>
                </a:solidFill>
              </a:rPr>
              <a:t>NULL</a:t>
            </a:r>
            <a:r>
              <a:rPr lang="en-US" altLang="zh-CN" dirty="0"/>
              <a:t>;  </a:t>
            </a:r>
          </a:p>
          <a:p>
            <a:pPr>
              <a:lnSpc>
                <a:spcPct val="90000"/>
              </a:lnSpc>
              <a:spcBef>
                <a:spcPct val="20000"/>
              </a:spcBef>
              <a:buClr>
                <a:srgbClr val="CC6600"/>
              </a:buClr>
              <a:buFont typeface="Wingdings 2" pitchFamily="18" charset="2"/>
              <a:buNone/>
            </a:pPr>
            <a:r>
              <a:rPr lang="en-US" altLang="zh-CN" dirty="0"/>
              <a:t>if( </a:t>
            </a:r>
            <a:r>
              <a:rPr lang="en-US" altLang="zh-CN" dirty="0">
                <a:solidFill>
                  <a:srgbClr val="A50021"/>
                </a:solidFill>
              </a:rPr>
              <a:t>x = T-</a:t>
            </a:r>
            <a:r>
              <a:rPr lang="en-US" altLang="zh-CN">
                <a:solidFill>
                  <a:srgbClr val="A50021"/>
                </a:solidFill>
              </a:rPr>
              <a:t>&gt;data </a:t>
            </a:r>
            <a:r>
              <a:rPr lang="en-US" altLang="zh-CN" dirty="0"/>
              <a:t>) return T;  </a:t>
            </a:r>
          </a:p>
          <a:p>
            <a:pPr>
              <a:lnSpc>
                <a:spcPct val="90000"/>
              </a:lnSpc>
              <a:spcBef>
                <a:spcPct val="20000"/>
              </a:spcBef>
              <a:buClr>
                <a:srgbClr val="CC6600"/>
              </a:buClr>
              <a:buFont typeface="Wingdings 2" pitchFamily="18" charset="2"/>
              <a:buNone/>
            </a:pPr>
            <a:r>
              <a:rPr lang="en-US" altLang="zh-CN" dirty="0"/>
              <a:t>   else if LT( </a:t>
            </a:r>
            <a:r>
              <a:rPr lang="en-US" altLang="zh-CN" dirty="0">
                <a:solidFill>
                  <a:srgbClr val="A50021"/>
                </a:solidFill>
              </a:rPr>
              <a:t>x &lt; T-</a:t>
            </a:r>
            <a:r>
              <a:rPr lang="en-US" altLang="zh-CN">
                <a:solidFill>
                  <a:srgbClr val="A50021"/>
                </a:solidFill>
              </a:rPr>
              <a:t>&gt;data</a:t>
            </a:r>
            <a:r>
              <a:rPr lang="en-US" altLang="zh-CN"/>
              <a:t> </a:t>
            </a:r>
            <a:r>
              <a:rPr lang="en-US" altLang="zh-CN" dirty="0"/>
              <a:t>)</a:t>
            </a:r>
          </a:p>
          <a:p>
            <a:pPr>
              <a:lnSpc>
                <a:spcPct val="90000"/>
              </a:lnSpc>
              <a:spcBef>
                <a:spcPct val="20000"/>
              </a:spcBef>
              <a:buClr>
                <a:srgbClr val="CC6600"/>
              </a:buClr>
              <a:buFont typeface="Wingdings 2" pitchFamily="18" charset="2"/>
              <a:buNone/>
            </a:pPr>
            <a:r>
              <a:rPr lang="en-US" altLang="zh-CN"/>
              <a:t>               return(</a:t>
            </a:r>
            <a:r>
              <a:rPr lang="en-US" altLang="zh-CN">
                <a:solidFill>
                  <a:srgbClr val="A50021"/>
                </a:solidFill>
              </a:rPr>
              <a:t>Search(T-</a:t>
            </a:r>
            <a:r>
              <a:rPr lang="en-US" altLang="zh-CN" dirty="0">
                <a:solidFill>
                  <a:srgbClr val="A50021"/>
                </a:solidFill>
              </a:rPr>
              <a:t>&gt;</a:t>
            </a:r>
            <a:r>
              <a:rPr lang="en-US" altLang="zh-CN" dirty="0" err="1">
                <a:solidFill>
                  <a:srgbClr val="A50021"/>
                </a:solidFill>
              </a:rPr>
              <a:t>lchild</a:t>
            </a:r>
            <a:r>
              <a:rPr lang="en-US" altLang="zh-CN" dirty="0">
                <a:solidFill>
                  <a:srgbClr val="A50021"/>
                </a:solidFill>
              </a:rPr>
              <a:t>,  x)</a:t>
            </a:r>
            <a:r>
              <a:rPr lang="en-US" altLang="zh-CN" dirty="0"/>
              <a:t>); </a:t>
            </a:r>
          </a:p>
          <a:p>
            <a:pPr>
              <a:lnSpc>
                <a:spcPct val="90000"/>
              </a:lnSpc>
              <a:spcBef>
                <a:spcPct val="20000"/>
              </a:spcBef>
              <a:buClr>
                <a:srgbClr val="CC6600"/>
              </a:buClr>
              <a:buFont typeface="Wingdings 2" pitchFamily="18" charset="2"/>
              <a:buNone/>
            </a:pPr>
            <a:r>
              <a:rPr lang="en-US" altLang="zh-CN" dirty="0"/>
              <a:t>   </a:t>
            </a:r>
            <a:r>
              <a:rPr lang="en-US" altLang="zh-CN"/>
              <a:t>else  return(</a:t>
            </a:r>
            <a:r>
              <a:rPr lang="en-US" altLang="zh-CN">
                <a:solidFill>
                  <a:srgbClr val="A50021"/>
                </a:solidFill>
              </a:rPr>
              <a:t>Search(T-</a:t>
            </a:r>
            <a:r>
              <a:rPr lang="en-US" altLang="zh-CN" dirty="0">
                <a:solidFill>
                  <a:srgbClr val="A50021"/>
                </a:solidFill>
              </a:rPr>
              <a:t>&gt;</a:t>
            </a:r>
            <a:r>
              <a:rPr lang="en-US" altLang="zh-CN" dirty="0" err="1">
                <a:solidFill>
                  <a:srgbClr val="A50021"/>
                </a:solidFill>
              </a:rPr>
              <a:t>rchild</a:t>
            </a:r>
            <a:r>
              <a:rPr lang="en-US" altLang="zh-CN" dirty="0">
                <a:solidFill>
                  <a:srgbClr val="A50021"/>
                </a:solidFill>
              </a:rPr>
              <a:t>,  x)</a:t>
            </a:r>
            <a:r>
              <a:rPr lang="en-US" altLang="zh-CN" dirty="0"/>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ppt_x</p:attrName>
                                        </p:attrNameLst>
                                      </p:cBhvr>
                                      <p:tavLst>
                                        <p:tav tm="0">
                                          <p:val>
                                            <p:strVal val="0-#ppt_w/2"/>
                                          </p:val>
                                        </p:tav>
                                        <p:tav tm="100000">
                                          <p:val>
                                            <p:strVal val="#ppt_x"/>
                                          </p:val>
                                        </p:tav>
                                      </p:tavLst>
                                    </p:anim>
                                    <p:anim calcmode="lin" valueType="num">
                                      <p:cBhvr additive="base">
                                        <p:cTn id="8" dur="500" fill="hold"/>
                                        <p:tgtEl>
                                          <p:spTgt spid="2416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41669">
                                            <p:bg/>
                                          </p:spTgt>
                                        </p:tgtEl>
                                        <p:attrNameLst>
                                          <p:attrName>style.visibility</p:attrName>
                                        </p:attrNameLst>
                                      </p:cBhvr>
                                      <p:to>
                                        <p:strVal val="visible"/>
                                      </p:to>
                                    </p:set>
                                    <p:animEffect transition="in" filter="diamond(in)">
                                      <p:cBhvr>
                                        <p:cTn id="13" dur="1000"/>
                                        <p:tgtEl>
                                          <p:spTgt spid="241669">
                                            <p:bg/>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241669">
                                            <p:txEl>
                                              <p:pRg st="0" end="0"/>
                                            </p:txEl>
                                          </p:spTgt>
                                        </p:tgtEl>
                                        <p:attrNameLst>
                                          <p:attrName>style.visibility</p:attrName>
                                        </p:attrNameLst>
                                      </p:cBhvr>
                                      <p:to>
                                        <p:strVal val="visible"/>
                                      </p:to>
                                    </p:set>
                                    <p:animEffect transition="in" filter="diamond(in)">
                                      <p:cBhvr>
                                        <p:cTn id="18" dur="1000"/>
                                        <p:tgtEl>
                                          <p:spTgt spid="24166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41669">
                                            <p:txEl>
                                              <p:pRg st="1" end="1"/>
                                            </p:txEl>
                                          </p:spTgt>
                                        </p:tgtEl>
                                        <p:attrNameLst>
                                          <p:attrName>style.visibility</p:attrName>
                                        </p:attrNameLst>
                                      </p:cBhvr>
                                      <p:to>
                                        <p:strVal val="visible"/>
                                      </p:to>
                                    </p:set>
                                    <p:animEffect transition="in" filter="diamond(in)">
                                      <p:cBhvr>
                                        <p:cTn id="23" dur="1000"/>
                                        <p:tgtEl>
                                          <p:spTgt spid="24166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241669">
                                            <p:txEl>
                                              <p:pRg st="2" end="2"/>
                                            </p:txEl>
                                          </p:spTgt>
                                        </p:tgtEl>
                                        <p:attrNameLst>
                                          <p:attrName>style.visibility</p:attrName>
                                        </p:attrNameLst>
                                      </p:cBhvr>
                                      <p:to>
                                        <p:strVal val="visible"/>
                                      </p:to>
                                    </p:set>
                                    <p:animEffect transition="in" filter="diamond(in)">
                                      <p:cBhvr>
                                        <p:cTn id="28" dur="1000"/>
                                        <p:tgtEl>
                                          <p:spTgt spid="241669">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241669">
                                            <p:txEl>
                                              <p:pRg st="3" end="3"/>
                                            </p:txEl>
                                          </p:spTgt>
                                        </p:tgtEl>
                                        <p:attrNameLst>
                                          <p:attrName>style.visibility</p:attrName>
                                        </p:attrNameLst>
                                      </p:cBhvr>
                                      <p:to>
                                        <p:strVal val="visible"/>
                                      </p:to>
                                    </p:set>
                                    <p:animEffect transition="in" filter="diamond(in)">
                                      <p:cBhvr>
                                        <p:cTn id="33" dur="1000"/>
                                        <p:tgtEl>
                                          <p:spTgt spid="241669">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241669">
                                            <p:txEl>
                                              <p:pRg st="4" end="4"/>
                                            </p:txEl>
                                          </p:spTgt>
                                        </p:tgtEl>
                                        <p:attrNameLst>
                                          <p:attrName>style.visibility</p:attrName>
                                        </p:attrNameLst>
                                      </p:cBhvr>
                                      <p:to>
                                        <p:strVal val="visible"/>
                                      </p:to>
                                    </p:set>
                                    <p:animEffect transition="in" filter="diamond(in)">
                                      <p:cBhvr>
                                        <p:cTn id="38" dur="1000"/>
                                        <p:tgtEl>
                                          <p:spTgt spid="2416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nimBg="1" autoUpdateAnimBg="0"/>
      <p:bldP spid="241669"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－二叉查找树的查找算法</a:t>
            </a:r>
          </a:p>
        </p:txBody>
      </p:sp>
      <p:sp>
        <p:nvSpPr>
          <p:cNvPr id="3" name="灯片编号占位符 2"/>
          <p:cNvSpPr>
            <a:spLocks noGrp="1"/>
          </p:cNvSpPr>
          <p:nvPr>
            <p:ph type="sldNum" sz="quarter" idx="12"/>
          </p:nvPr>
        </p:nvSpPr>
        <p:spPr/>
        <p:txBody>
          <a:bodyPr/>
          <a:lstStyle/>
          <a:p>
            <a:pPr>
              <a:defRPr/>
            </a:pPr>
            <a:fld id="{5D71BF61-A9FB-4E22-B784-FA385AD5D1B5}" type="slidenum">
              <a:rPr lang="en-US" altLang="zh-CN" smtClean="0"/>
              <a:pPr>
                <a:defRPr/>
              </a:pPr>
              <a:t>45</a:t>
            </a:fld>
            <a:endParaRPr lang="en-US" altLang="zh-CN"/>
          </a:p>
        </p:txBody>
      </p:sp>
      <p:sp>
        <p:nvSpPr>
          <p:cNvPr id="4" name="Rectangle 4"/>
          <p:cNvSpPr txBox="1">
            <a:spLocks noChangeArrowheads="1"/>
          </p:cNvSpPr>
          <p:nvPr/>
        </p:nvSpPr>
        <p:spPr>
          <a:xfrm>
            <a:off x="482600" y="1268413"/>
            <a:ext cx="8229600" cy="5184775"/>
          </a:xfrm>
          <a:prstGeom prst="rect">
            <a:avLst/>
          </a:prstGeom>
          <a:ln>
            <a:solidFill>
              <a:schemeClr val="tx1">
                <a:lumMod val="60000"/>
                <a:lumOff val="40000"/>
              </a:schemeClr>
            </a:solidFill>
          </a:ln>
        </p:spPr>
        <p:txBody>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spcBef>
                <a:spcPct val="5000"/>
              </a:spcBef>
              <a:buFont typeface="Wingdings" pitchFamily="2" charset="2"/>
              <a:buNone/>
            </a:pPr>
            <a:r>
              <a:rPr lang="en-US" altLang="zh-CN" sz="2700" kern="0" dirty="0" err="1">
                <a:solidFill>
                  <a:srgbClr val="CC0000"/>
                </a:solidFill>
                <a:latin typeface="Times New Roman" panose="02020603050405020304" pitchFamily="18" charset="0"/>
              </a:rPr>
              <a:t>BSTNode</a:t>
            </a:r>
            <a:r>
              <a:rPr lang="en-US" altLang="zh-CN" sz="2700" kern="0" dirty="0">
                <a:solidFill>
                  <a:srgbClr val="CC0000"/>
                </a:solidFill>
                <a:latin typeface="Times New Roman" panose="02020603050405020304" pitchFamily="18" charset="0"/>
              </a:rPr>
              <a:t> *Search ( </a:t>
            </a:r>
            <a:r>
              <a:rPr lang="en-US" altLang="zh-CN" sz="2700" kern="0" dirty="0" err="1">
                <a:solidFill>
                  <a:srgbClr val="CC0000"/>
                </a:solidFill>
                <a:latin typeface="Times New Roman" panose="02020603050405020304" pitchFamily="18" charset="0"/>
              </a:rPr>
              <a:t>BSTree</a:t>
            </a:r>
            <a:r>
              <a:rPr lang="en-US" altLang="zh-CN" sz="2700" kern="0" dirty="0">
                <a:solidFill>
                  <a:srgbClr val="CC0000"/>
                </a:solidFill>
                <a:latin typeface="Times New Roman" panose="02020603050405020304" pitchFamily="18" charset="0"/>
              </a:rPr>
              <a:t> BT, </a:t>
            </a:r>
            <a:r>
              <a:rPr lang="en-US" altLang="zh-CN" sz="2700" kern="0" dirty="0" err="1">
                <a:solidFill>
                  <a:srgbClr val="CC0000"/>
                </a:solidFill>
                <a:latin typeface="Times New Roman" panose="02020603050405020304" pitchFamily="18" charset="0"/>
              </a:rPr>
              <a:t>TElemType</a:t>
            </a:r>
            <a:r>
              <a:rPr lang="en-US" altLang="zh-CN" sz="2700" kern="0" dirty="0">
                <a:solidFill>
                  <a:srgbClr val="CC0000"/>
                </a:solidFill>
                <a:latin typeface="Times New Roman" panose="02020603050405020304" pitchFamily="18" charset="0"/>
              </a:rPr>
              <a:t> x, </a:t>
            </a:r>
            <a:r>
              <a:rPr lang="en-US" altLang="zh-CN" sz="2700" kern="0" dirty="0" err="1">
                <a:solidFill>
                  <a:srgbClr val="CC0000"/>
                </a:solidFill>
                <a:latin typeface="Times New Roman" panose="02020603050405020304" pitchFamily="18" charset="0"/>
              </a:rPr>
              <a:t>BSTNode</a:t>
            </a:r>
            <a:r>
              <a:rPr lang="en-US" altLang="zh-CN" sz="2700" kern="0" dirty="0">
                <a:solidFill>
                  <a:srgbClr val="CC0000"/>
                </a:solidFill>
                <a:latin typeface="Times New Roman" panose="02020603050405020304" pitchFamily="18" charset="0"/>
              </a:rPr>
              <a:t> *&amp; father ) {</a:t>
            </a:r>
          </a:p>
          <a:p>
            <a:pPr>
              <a:spcBef>
                <a:spcPct val="5000"/>
              </a:spcBef>
              <a:buFont typeface="Wingdings" pitchFamily="2" charset="2"/>
              <a:buNone/>
            </a:pPr>
            <a:r>
              <a:rPr lang="en-US" altLang="zh-CN" sz="2700" kern="0" dirty="0">
                <a:solidFill>
                  <a:srgbClr val="006600"/>
                </a:solidFill>
                <a:latin typeface="Times New Roman" panose="02020603050405020304" pitchFamily="18" charset="0"/>
              </a:rPr>
              <a:t>//</a:t>
            </a:r>
            <a:r>
              <a:rPr lang="zh-CN" altLang="en-US" sz="2700" kern="0" dirty="0">
                <a:solidFill>
                  <a:srgbClr val="006600"/>
                </a:solidFill>
                <a:latin typeface="Times New Roman" panose="02020603050405020304" pitchFamily="18" charset="0"/>
              </a:rPr>
              <a:t>成功时函数返回找到结点地址</a:t>
            </a:r>
            <a:r>
              <a:rPr lang="en-US" altLang="zh-CN" sz="2700" kern="0" dirty="0">
                <a:solidFill>
                  <a:srgbClr val="006600"/>
                </a:solidFill>
                <a:latin typeface="Times New Roman" panose="02020603050405020304" pitchFamily="18" charset="0"/>
              </a:rPr>
              <a:t>,  </a:t>
            </a:r>
            <a:r>
              <a:rPr lang="en-US" altLang="zh-CN" sz="2700" kern="0" dirty="0">
                <a:solidFill>
                  <a:srgbClr val="CC0000"/>
                </a:solidFill>
                <a:latin typeface="Times New Roman" panose="02020603050405020304" pitchFamily="18" charset="0"/>
              </a:rPr>
              <a:t>father </a:t>
            </a:r>
            <a:r>
              <a:rPr lang="zh-CN" altLang="en-US" sz="2700" kern="0" dirty="0">
                <a:solidFill>
                  <a:srgbClr val="006600"/>
                </a:solidFill>
                <a:latin typeface="Times New Roman" panose="02020603050405020304" pitchFamily="18" charset="0"/>
              </a:rPr>
              <a:t>是其双亲结点</a:t>
            </a:r>
            <a:r>
              <a:rPr lang="en-US" altLang="zh-CN" sz="2700" kern="0" dirty="0">
                <a:solidFill>
                  <a:srgbClr val="006600"/>
                </a:solidFill>
                <a:latin typeface="Times New Roman" panose="02020603050405020304" pitchFamily="18" charset="0"/>
              </a:rPr>
              <a:t>.  </a:t>
            </a:r>
            <a:endParaRPr lang="zh-CN" altLang="en-US" sz="2700" kern="0" dirty="0">
              <a:solidFill>
                <a:srgbClr val="006600"/>
              </a:solidFill>
              <a:latin typeface="Times New Roman" panose="02020603050405020304" pitchFamily="18" charset="0"/>
            </a:endParaRPr>
          </a:p>
          <a:p>
            <a:pPr>
              <a:spcBef>
                <a:spcPct val="5000"/>
              </a:spcBef>
              <a:buFont typeface="Wingdings" pitchFamily="2" charset="2"/>
              <a:buNone/>
            </a:pPr>
            <a:r>
              <a:rPr lang="en-US" altLang="zh-CN" sz="2700" kern="0" dirty="0">
                <a:solidFill>
                  <a:srgbClr val="006600"/>
                </a:solidFill>
                <a:latin typeface="Times New Roman" panose="02020603050405020304" pitchFamily="18" charset="0"/>
              </a:rPr>
              <a:t>//</a:t>
            </a:r>
            <a:r>
              <a:rPr lang="zh-CN" altLang="en-US" sz="2700" kern="0" dirty="0">
                <a:solidFill>
                  <a:srgbClr val="006600"/>
                </a:solidFill>
                <a:latin typeface="Times New Roman" panose="02020603050405020304" pitchFamily="18" charset="0"/>
              </a:rPr>
              <a:t>不成功时函数返回空</a:t>
            </a:r>
            <a:r>
              <a:rPr lang="en-US" altLang="zh-CN" sz="2700" kern="0" dirty="0">
                <a:solidFill>
                  <a:srgbClr val="006600"/>
                </a:solidFill>
                <a:latin typeface="Times New Roman" panose="02020603050405020304" pitchFamily="18" charset="0"/>
              </a:rPr>
              <a:t>,  </a:t>
            </a:r>
            <a:r>
              <a:rPr lang="en-US" altLang="zh-CN" sz="2700" kern="0" dirty="0">
                <a:solidFill>
                  <a:srgbClr val="CC0000"/>
                </a:solidFill>
                <a:latin typeface="Times New Roman" panose="02020603050405020304" pitchFamily="18" charset="0"/>
              </a:rPr>
              <a:t>father</a:t>
            </a:r>
            <a:r>
              <a:rPr lang="zh-CN" altLang="en-US" sz="2700" kern="0" dirty="0">
                <a:solidFill>
                  <a:srgbClr val="006600"/>
                </a:solidFill>
                <a:latin typeface="Times New Roman" panose="02020603050405020304" pitchFamily="18" charset="0"/>
              </a:rPr>
              <a:t>指向插入结点的父结点</a:t>
            </a:r>
            <a:endParaRPr lang="en-US" altLang="zh-CN" sz="2700" kern="0" dirty="0">
              <a:solidFill>
                <a:srgbClr val="006600"/>
              </a:solidFill>
              <a:latin typeface="Times New Roman" panose="02020603050405020304" pitchFamily="18" charset="0"/>
            </a:endParaRPr>
          </a:p>
          <a:p>
            <a:pPr>
              <a:spcBef>
                <a:spcPct val="5000"/>
              </a:spcBef>
              <a:buFont typeface="Wingdings" pitchFamily="2" charset="2"/>
              <a:buNone/>
            </a:pPr>
            <a:endParaRPr lang="en-US" altLang="zh-CN" sz="2700" kern="0" dirty="0">
              <a:solidFill>
                <a:srgbClr val="006600"/>
              </a:solidFill>
              <a:effectLst>
                <a:outerShdw blurRad="38100" dist="38100" dir="2700000" algn="tl">
                  <a:srgbClr val="C0C0C0"/>
                </a:outerShdw>
              </a:effectLst>
              <a:latin typeface="Times New Roman" panose="02020603050405020304" pitchFamily="18" charset="0"/>
            </a:endParaRPr>
          </a:p>
          <a:p>
            <a:pPr>
              <a:spcBef>
                <a:spcPct val="5000"/>
              </a:spcBef>
              <a:buFont typeface="Wingdings" pitchFamily="2" charset="2"/>
              <a:buNone/>
            </a:pPr>
            <a:endParaRPr lang="en-US" altLang="zh-CN" sz="2700" kern="0" dirty="0">
              <a:solidFill>
                <a:srgbClr val="CC0000"/>
              </a:solidFill>
              <a:latin typeface="Times New Roman" panose="02020603050405020304" pitchFamily="18" charset="0"/>
            </a:endParaRPr>
          </a:p>
          <a:p>
            <a:pPr>
              <a:spcBef>
                <a:spcPct val="5000"/>
              </a:spcBef>
              <a:buFont typeface="Wingdings" pitchFamily="2" charset="2"/>
              <a:buNone/>
            </a:pPr>
            <a:endParaRPr lang="en-US" altLang="zh-CN" sz="2700" kern="0" dirty="0">
              <a:solidFill>
                <a:srgbClr val="CC0000"/>
              </a:solidFill>
              <a:latin typeface="Times New Roman" panose="02020603050405020304" pitchFamily="18" charset="0"/>
            </a:endParaRPr>
          </a:p>
          <a:p>
            <a:pPr>
              <a:spcBef>
                <a:spcPct val="5000"/>
              </a:spcBef>
              <a:buFont typeface="Wingdings" pitchFamily="2" charset="2"/>
              <a:buNone/>
            </a:pPr>
            <a:endParaRPr lang="en-US" altLang="zh-CN" sz="2700" kern="0" dirty="0">
              <a:solidFill>
                <a:srgbClr val="CC0000"/>
              </a:solidFill>
              <a:latin typeface="Times New Roman" panose="02020603050405020304" pitchFamily="18" charset="0"/>
            </a:endParaRPr>
          </a:p>
          <a:p>
            <a:pPr>
              <a:spcBef>
                <a:spcPct val="5000"/>
              </a:spcBef>
              <a:buFont typeface="Wingdings" pitchFamily="2" charset="2"/>
              <a:buNone/>
            </a:pPr>
            <a:endParaRPr lang="en-US" altLang="zh-CN" sz="2700" kern="0" dirty="0">
              <a:solidFill>
                <a:srgbClr val="CC0000"/>
              </a:solidFill>
              <a:latin typeface="Times New Roman" panose="02020603050405020304" pitchFamily="18" charset="0"/>
            </a:endParaRPr>
          </a:p>
          <a:p>
            <a:pPr>
              <a:spcBef>
                <a:spcPct val="5000"/>
              </a:spcBef>
              <a:buFont typeface="Wingdings" pitchFamily="2" charset="2"/>
              <a:buNone/>
            </a:pPr>
            <a:endParaRPr lang="en-US" altLang="zh-CN" sz="2700" kern="0" dirty="0">
              <a:solidFill>
                <a:srgbClr val="CC0000"/>
              </a:solidFill>
              <a:latin typeface="Times New Roman" panose="02020603050405020304" pitchFamily="18" charset="0"/>
            </a:endParaRPr>
          </a:p>
          <a:p>
            <a:pPr>
              <a:spcBef>
                <a:spcPct val="5000"/>
              </a:spcBef>
              <a:buFont typeface="Wingdings" pitchFamily="2" charset="2"/>
              <a:buNone/>
            </a:pPr>
            <a:endParaRPr lang="en-US" altLang="zh-CN" sz="2700" kern="0" dirty="0">
              <a:solidFill>
                <a:srgbClr val="CC0000"/>
              </a:solidFill>
              <a:latin typeface="Times New Roman" panose="02020603050405020304" pitchFamily="18" charset="0"/>
            </a:endParaRPr>
          </a:p>
          <a:p>
            <a:pPr>
              <a:spcBef>
                <a:spcPct val="5000"/>
              </a:spcBef>
              <a:buFont typeface="Wingdings" pitchFamily="2" charset="2"/>
              <a:buNone/>
            </a:pPr>
            <a:r>
              <a:rPr lang="en-US" altLang="zh-CN" sz="2700" kern="0" dirty="0">
                <a:solidFill>
                  <a:srgbClr val="CC0000"/>
                </a:solidFill>
                <a:latin typeface="Times New Roman" panose="02020603050405020304" pitchFamily="18" charset="0"/>
              </a:rPr>
              <a:t>}	//Search </a:t>
            </a:r>
            <a:endParaRPr lang="zh-CN" altLang="en-US" sz="2700" kern="0" dirty="0">
              <a:solidFill>
                <a:srgbClr val="CC3300"/>
              </a:solidFill>
              <a:latin typeface="Times New Roman" panose="02020603050405020304" pitchFamily="18" charset="0"/>
            </a:endParaRPr>
          </a:p>
        </p:txBody>
      </p:sp>
      <p:sp>
        <p:nvSpPr>
          <p:cNvPr id="6" name="矩形 5"/>
          <p:cNvSpPr/>
          <p:nvPr/>
        </p:nvSpPr>
        <p:spPr>
          <a:xfrm>
            <a:off x="827584" y="3026609"/>
            <a:ext cx="7704856" cy="3561744"/>
          </a:xfrm>
          <a:prstGeom prst="rect">
            <a:avLst/>
          </a:prstGeom>
          <a:ln>
            <a:solidFill>
              <a:srgbClr val="FF0000"/>
            </a:solidFill>
            <a:prstDash val="lgDash"/>
          </a:ln>
        </p:spPr>
        <p:txBody>
          <a:bodyPr wrap="square">
            <a:spAutoFit/>
          </a:bodyPr>
          <a:lstStyle/>
          <a:p>
            <a:pPr lvl="0">
              <a:spcBef>
                <a:spcPct val="5000"/>
              </a:spcBef>
            </a:pPr>
            <a:r>
              <a:rPr lang="en-US" altLang="zh-CN" sz="2700" kern="0" dirty="0" err="1">
                <a:solidFill>
                  <a:srgbClr val="CC0000"/>
                </a:solidFill>
              </a:rPr>
              <a:t>BSTNode</a:t>
            </a:r>
            <a:r>
              <a:rPr lang="en-US" altLang="zh-CN" sz="2700" kern="0" dirty="0">
                <a:solidFill>
                  <a:srgbClr val="CC0000"/>
                </a:solidFill>
              </a:rPr>
              <a:t> *p = BT;  father  = NULL;</a:t>
            </a:r>
          </a:p>
          <a:p>
            <a:pPr lvl="0">
              <a:spcBef>
                <a:spcPct val="5000"/>
              </a:spcBef>
            </a:pPr>
            <a:r>
              <a:rPr lang="en-US" altLang="zh-CN" sz="2700" kern="0" dirty="0">
                <a:solidFill>
                  <a:srgbClr val="CC0000"/>
                </a:solidFill>
              </a:rPr>
              <a:t>while ( p != NULL &amp;&amp; p</a:t>
            </a:r>
            <a:r>
              <a:rPr lang="en-US" altLang="zh-CN" sz="2700" kern="0" dirty="0">
                <a:solidFill>
                  <a:srgbClr val="CC0000"/>
                </a:solidFill>
                <a:latin typeface="Courier New" panose="02070309020205020404" pitchFamily="49" charset="0"/>
              </a:rPr>
              <a:t>-&gt;</a:t>
            </a:r>
            <a:r>
              <a:rPr lang="en-US" altLang="zh-CN" sz="2700" kern="0" dirty="0">
                <a:solidFill>
                  <a:srgbClr val="CC0000"/>
                </a:solidFill>
              </a:rPr>
              <a:t>data != x ) {</a:t>
            </a:r>
            <a:endParaRPr lang="zh-CN" altLang="en-US" sz="2700" kern="0" dirty="0">
              <a:solidFill>
                <a:srgbClr val="CC0000"/>
              </a:solidFill>
            </a:endParaRPr>
          </a:p>
          <a:p>
            <a:pPr lvl="0">
              <a:spcBef>
                <a:spcPct val="5000"/>
              </a:spcBef>
            </a:pPr>
            <a:r>
              <a:rPr lang="zh-CN" altLang="en-US" sz="2700" kern="0" dirty="0">
                <a:solidFill>
                  <a:srgbClr val="CC0000"/>
                </a:solidFill>
              </a:rPr>
              <a:t>        </a:t>
            </a:r>
            <a:r>
              <a:rPr lang="en-US" altLang="zh-CN" sz="2700" kern="0" dirty="0">
                <a:solidFill>
                  <a:srgbClr val="CC0000"/>
                </a:solidFill>
              </a:rPr>
              <a:t>father  = p;			</a:t>
            </a:r>
            <a:r>
              <a:rPr lang="en-US" altLang="zh-CN" sz="2700" kern="0" dirty="0">
                <a:solidFill>
                  <a:srgbClr val="006600"/>
                </a:solidFill>
              </a:rPr>
              <a:t>//</a:t>
            </a:r>
            <a:r>
              <a:rPr lang="zh-CN" altLang="en-US" sz="2700" kern="0" dirty="0">
                <a:solidFill>
                  <a:srgbClr val="006600"/>
                </a:solidFill>
              </a:rPr>
              <a:t>向下层继续查找</a:t>
            </a:r>
          </a:p>
          <a:p>
            <a:pPr lvl="0">
              <a:spcBef>
                <a:spcPct val="5000"/>
              </a:spcBef>
            </a:pPr>
            <a:r>
              <a:rPr lang="zh-CN" altLang="en-US" sz="2700" kern="0" dirty="0">
                <a:solidFill>
                  <a:srgbClr val="CC0000"/>
                </a:solidFill>
              </a:rPr>
              <a:t>        </a:t>
            </a:r>
            <a:r>
              <a:rPr lang="en-US" altLang="zh-CN" sz="2700" kern="0" dirty="0">
                <a:solidFill>
                  <a:srgbClr val="CC0000"/>
                </a:solidFill>
              </a:rPr>
              <a:t>if ( x &lt; p</a:t>
            </a:r>
            <a:r>
              <a:rPr lang="en-US" altLang="zh-CN" sz="2700" kern="0" dirty="0">
                <a:solidFill>
                  <a:srgbClr val="CC0000"/>
                </a:solidFill>
                <a:latin typeface="Courier New" panose="02070309020205020404" pitchFamily="49" charset="0"/>
              </a:rPr>
              <a:t>-&gt;</a:t>
            </a:r>
            <a:r>
              <a:rPr lang="en-US" altLang="zh-CN" sz="2700" kern="0" dirty="0">
                <a:solidFill>
                  <a:srgbClr val="CC0000"/>
                </a:solidFill>
              </a:rPr>
              <a:t>data ) p = p</a:t>
            </a:r>
            <a:r>
              <a:rPr lang="en-US" altLang="zh-CN" sz="2700" kern="0" dirty="0">
                <a:solidFill>
                  <a:srgbClr val="CC0000"/>
                </a:solidFill>
                <a:latin typeface="Courier New" panose="02070309020205020404" pitchFamily="49" charset="0"/>
              </a:rPr>
              <a:t>-&gt;</a:t>
            </a:r>
            <a:r>
              <a:rPr lang="en-US" altLang="zh-CN" sz="2700" kern="0" dirty="0" err="1">
                <a:solidFill>
                  <a:srgbClr val="CC0000"/>
                </a:solidFill>
              </a:rPr>
              <a:t>lchild</a:t>
            </a:r>
            <a:r>
              <a:rPr lang="en-US" altLang="zh-CN" sz="2700" kern="0" dirty="0">
                <a:solidFill>
                  <a:srgbClr val="CC0000"/>
                </a:solidFill>
              </a:rPr>
              <a:t>;</a:t>
            </a:r>
          </a:p>
          <a:p>
            <a:pPr lvl="0">
              <a:spcBef>
                <a:spcPct val="5000"/>
              </a:spcBef>
            </a:pPr>
            <a:r>
              <a:rPr lang="zh-CN" altLang="en-US" sz="2700" kern="0" dirty="0">
                <a:solidFill>
                  <a:srgbClr val="CC0000"/>
                </a:solidFill>
              </a:rPr>
              <a:t>        </a:t>
            </a:r>
            <a:r>
              <a:rPr lang="en-US" altLang="zh-CN" sz="2700" kern="0" dirty="0">
                <a:solidFill>
                  <a:srgbClr val="CC0000"/>
                </a:solidFill>
              </a:rPr>
              <a:t>else p = p</a:t>
            </a:r>
            <a:r>
              <a:rPr lang="en-US" altLang="zh-CN" sz="2700" kern="0" dirty="0">
                <a:solidFill>
                  <a:srgbClr val="CC0000"/>
                </a:solidFill>
                <a:latin typeface="Courier New" panose="02070309020205020404" pitchFamily="49" charset="0"/>
              </a:rPr>
              <a:t>-&gt;</a:t>
            </a:r>
            <a:r>
              <a:rPr lang="en-US" altLang="zh-CN" sz="2700" kern="0" dirty="0" err="1">
                <a:solidFill>
                  <a:srgbClr val="CC0000"/>
                </a:solidFill>
              </a:rPr>
              <a:t>rchild</a:t>
            </a:r>
            <a:r>
              <a:rPr lang="en-US" altLang="zh-CN" sz="2700" kern="0" dirty="0">
                <a:solidFill>
                  <a:srgbClr val="CC0000"/>
                </a:solidFill>
              </a:rPr>
              <a:t>;</a:t>
            </a:r>
          </a:p>
          <a:p>
            <a:pPr lvl="0">
              <a:spcBef>
                <a:spcPct val="5000"/>
              </a:spcBef>
            </a:pPr>
            <a:r>
              <a:rPr lang="en-US" altLang="zh-CN" sz="2700" kern="0" dirty="0">
                <a:solidFill>
                  <a:srgbClr val="CC0000"/>
                </a:solidFill>
              </a:rPr>
              <a:t>}</a:t>
            </a:r>
          </a:p>
          <a:p>
            <a:pPr>
              <a:spcBef>
                <a:spcPct val="5000"/>
              </a:spcBef>
            </a:pPr>
            <a:r>
              <a:rPr lang="en-US" altLang="zh-CN" sz="2700" kern="0" dirty="0">
                <a:solidFill>
                  <a:srgbClr val="CC0000"/>
                </a:solidFill>
              </a:rPr>
              <a:t>return p;</a:t>
            </a:r>
          </a:p>
          <a:p>
            <a:pPr lvl="0">
              <a:spcBef>
                <a:spcPct val="5000"/>
              </a:spcBef>
            </a:pPr>
            <a:endParaRPr lang="en-US" altLang="zh-CN" sz="2700" kern="0" dirty="0">
              <a:solidFill>
                <a:srgbClr val="CC0000"/>
              </a:solidFill>
            </a:endParaRPr>
          </a:p>
        </p:txBody>
      </p:sp>
      <p:grpSp>
        <p:nvGrpSpPr>
          <p:cNvPr id="7" name="Group 55"/>
          <p:cNvGrpSpPr>
            <a:grpSpLocks/>
          </p:cNvGrpSpPr>
          <p:nvPr/>
        </p:nvGrpSpPr>
        <p:grpSpPr bwMode="auto">
          <a:xfrm>
            <a:off x="4428034" y="4487862"/>
            <a:ext cx="4629150" cy="2370138"/>
            <a:chOff x="1317" y="2638"/>
            <a:chExt cx="2916" cy="1493"/>
          </a:xfrm>
          <a:solidFill>
            <a:schemeClr val="accent1">
              <a:lumMod val="20000"/>
              <a:lumOff val="80000"/>
            </a:schemeClr>
          </a:solidFill>
        </p:grpSpPr>
        <p:sp>
          <p:nvSpPr>
            <p:cNvPr id="9" name="Line 7"/>
            <p:cNvSpPr>
              <a:spLocks noChangeShapeType="1"/>
            </p:cNvSpPr>
            <p:nvPr/>
          </p:nvSpPr>
          <p:spPr bwMode="auto">
            <a:xfrm flipH="1">
              <a:off x="2082" y="2846"/>
              <a:ext cx="354" cy="199"/>
            </a:xfrm>
            <a:prstGeom prst="line">
              <a:avLst/>
            </a:prstGeom>
            <a:grpFill/>
            <a:ln w="38100" cap="rnd">
              <a:solidFill>
                <a:schemeClr val="tx1"/>
              </a:solidFill>
              <a:round/>
              <a:headEnd/>
              <a:tailEnd/>
            </a:ln>
          </p:spPr>
          <p:txBody>
            <a:bodyPr/>
            <a:lstStyle/>
            <a:p>
              <a:endParaRPr lang="zh-CN" altLang="en-US"/>
            </a:p>
          </p:txBody>
        </p:sp>
        <p:sp>
          <p:nvSpPr>
            <p:cNvPr id="10" name="Line 8"/>
            <p:cNvSpPr>
              <a:spLocks noChangeShapeType="1"/>
            </p:cNvSpPr>
            <p:nvPr/>
          </p:nvSpPr>
          <p:spPr bwMode="auto">
            <a:xfrm>
              <a:off x="2718" y="2865"/>
              <a:ext cx="363" cy="197"/>
            </a:xfrm>
            <a:prstGeom prst="line">
              <a:avLst/>
            </a:prstGeom>
            <a:grpFill/>
            <a:ln w="38100" cap="rnd">
              <a:solidFill>
                <a:schemeClr val="tx1"/>
              </a:solidFill>
              <a:round/>
              <a:headEnd/>
              <a:tailEnd/>
            </a:ln>
          </p:spPr>
          <p:txBody>
            <a:bodyPr/>
            <a:lstStyle/>
            <a:p>
              <a:endParaRPr lang="zh-CN" altLang="en-US"/>
            </a:p>
          </p:txBody>
        </p:sp>
        <p:sp>
          <p:nvSpPr>
            <p:cNvPr id="11" name="Line 9"/>
            <p:cNvSpPr>
              <a:spLocks noChangeShapeType="1"/>
            </p:cNvSpPr>
            <p:nvPr/>
          </p:nvSpPr>
          <p:spPr bwMode="auto">
            <a:xfrm>
              <a:off x="2046" y="3217"/>
              <a:ext cx="191" cy="227"/>
            </a:xfrm>
            <a:prstGeom prst="line">
              <a:avLst/>
            </a:prstGeom>
            <a:grpFill/>
            <a:ln w="38100" cap="rnd">
              <a:solidFill>
                <a:schemeClr val="tx1"/>
              </a:solidFill>
              <a:round/>
              <a:headEnd/>
              <a:tailEnd/>
            </a:ln>
          </p:spPr>
          <p:txBody>
            <a:bodyPr/>
            <a:lstStyle/>
            <a:p>
              <a:endParaRPr lang="zh-CN" altLang="en-US"/>
            </a:p>
          </p:txBody>
        </p:sp>
        <p:sp>
          <p:nvSpPr>
            <p:cNvPr id="12" name="Line 10"/>
            <p:cNvSpPr>
              <a:spLocks noChangeShapeType="1"/>
            </p:cNvSpPr>
            <p:nvPr/>
          </p:nvSpPr>
          <p:spPr bwMode="auto">
            <a:xfrm flipH="1">
              <a:off x="2064" y="3658"/>
              <a:ext cx="136" cy="181"/>
            </a:xfrm>
            <a:prstGeom prst="line">
              <a:avLst/>
            </a:prstGeom>
            <a:grpFill/>
            <a:ln w="38100" cap="rnd">
              <a:solidFill>
                <a:schemeClr val="tx1"/>
              </a:solidFill>
              <a:round/>
              <a:headEnd/>
              <a:tailEnd/>
            </a:ln>
          </p:spPr>
          <p:txBody>
            <a:bodyPr/>
            <a:lstStyle/>
            <a:p>
              <a:endParaRPr lang="zh-CN" altLang="en-US"/>
            </a:p>
          </p:txBody>
        </p:sp>
        <p:sp>
          <p:nvSpPr>
            <p:cNvPr id="13" name="Line 11"/>
            <p:cNvSpPr>
              <a:spLocks noChangeShapeType="1"/>
            </p:cNvSpPr>
            <p:nvPr/>
          </p:nvSpPr>
          <p:spPr bwMode="auto">
            <a:xfrm flipH="1">
              <a:off x="1610" y="3233"/>
              <a:ext cx="197" cy="220"/>
            </a:xfrm>
            <a:prstGeom prst="line">
              <a:avLst/>
            </a:prstGeom>
            <a:grpFill/>
            <a:ln w="38100" cap="rnd">
              <a:solidFill>
                <a:schemeClr val="tx1"/>
              </a:solidFill>
              <a:round/>
              <a:headEnd/>
              <a:tailEnd/>
            </a:ln>
          </p:spPr>
          <p:txBody>
            <a:bodyPr/>
            <a:lstStyle/>
            <a:p>
              <a:endParaRPr lang="zh-CN" altLang="en-US"/>
            </a:p>
          </p:txBody>
        </p:sp>
        <p:sp>
          <p:nvSpPr>
            <p:cNvPr id="14" name="Line 12"/>
            <p:cNvSpPr>
              <a:spLocks noChangeShapeType="1"/>
            </p:cNvSpPr>
            <p:nvPr/>
          </p:nvSpPr>
          <p:spPr bwMode="auto">
            <a:xfrm rot="10800000">
              <a:off x="3378" y="3204"/>
              <a:ext cx="250" cy="181"/>
            </a:xfrm>
            <a:prstGeom prst="line">
              <a:avLst/>
            </a:prstGeom>
            <a:grpFill/>
            <a:ln w="38100" cap="rnd">
              <a:solidFill>
                <a:schemeClr val="tx1"/>
              </a:solidFill>
              <a:round/>
              <a:headEnd/>
              <a:tailEnd/>
            </a:ln>
          </p:spPr>
          <p:txBody>
            <a:bodyPr/>
            <a:lstStyle/>
            <a:p>
              <a:endParaRPr lang="zh-CN" altLang="en-US"/>
            </a:p>
          </p:txBody>
        </p:sp>
        <p:sp>
          <p:nvSpPr>
            <p:cNvPr id="15" name="Line 13"/>
            <p:cNvSpPr>
              <a:spLocks noChangeShapeType="1"/>
            </p:cNvSpPr>
            <p:nvPr/>
          </p:nvSpPr>
          <p:spPr bwMode="auto">
            <a:xfrm flipH="1">
              <a:off x="3469" y="3657"/>
              <a:ext cx="136" cy="136"/>
            </a:xfrm>
            <a:prstGeom prst="line">
              <a:avLst/>
            </a:prstGeom>
            <a:grpFill/>
            <a:ln w="38100" cap="rnd">
              <a:solidFill>
                <a:schemeClr val="tx1"/>
              </a:solidFill>
              <a:round/>
              <a:headEnd/>
              <a:tailEnd/>
            </a:ln>
          </p:spPr>
          <p:txBody>
            <a:bodyPr/>
            <a:lstStyle/>
            <a:p>
              <a:endParaRPr lang="zh-CN" altLang="en-US"/>
            </a:p>
          </p:txBody>
        </p:sp>
        <p:sp>
          <p:nvSpPr>
            <p:cNvPr id="16" name="Line 14"/>
            <p:cNvSpPr>
              <a:spLocks noChangeShapeType="1"/>
            </p:cNvSpPr>
            <p:nvPr/>
          </p:nvSpPr>
          <p:spPr bwMode="auto">
            <a:xfrm flipH="1">
              <a:off x="2896" y="3233"/>
              <a:ext cx="207" cy="163"/>
            </a:xfrm>
            <a:prstGeom prst="line">
              <a:avLst/>
            </a:prstGeom>
            <a:grpFill/>
            <a:ln w="38100" cap="rnd">
              <a:solidFill>
                <a:schemeClr val="tx1"/>
              </a:solidFill>
              <a:round/>
              <a:headEnd/>
              <a:tailEnd/>
            </a:ln>
          </p:spPr>
          <p:txBody>
            <a:bodyPr/>
            <a:lstStyle/>
            <a:p>
              <a:endParaRPr lang="zh-CN" altLang="en-US"/>
            </a:p>
          </p:txBody>
        </p:sp>
        <p:sp>
          <p:nvSpPr>
            <p:cNvPr id="17" name="Line 15"/>
            <p:cNvSpPr>
              <a:spLocks noChangeShapeType="1"/>
            </p:cNvSpPr>
            <p:nvPr/>
          </p:nvSpPr>
          <p:spPr bwMode="auto">
            <a:xfrm>
              <a:off x="3810" y="3634"/>
              <a:ext cx="180" cy="159"/>
            </a:xfrm>
            <a:prstGeom prst="line">
              <a:avLst/>
            </a:prstGeom>
            <a:grpFill/>
            <a:ln w="38100" cap="rnd">
              <a:solidFill>
                <a:schemeClr val="tx1"/>
              </a:solidFill>
              <a:round/>
              <a:headEnd/>
              <a:tailEnd/>
            </a:ln>
          </p:spPr>
          <p:txBody>
            <a:bodyPr/>
            <a:lstStyle/>
            <a:p>
              <a:endParaRPr lang="zh-CN" altLang="en-US"/>
            </a:p>
          </p:txBody>
        </p:sp>
        <p:sp>
          <p:nvSpPr>
            <p:cNvPr id="18" name="Oval 17"/>
            <p:cNvSpPr>
              <a:spLocks noChangeArrowheads="1"/>
            </p:cNvSpPr>
            <p:nvPr/>
          </p:nvSpPr>
          <p:spPr bwMode="auto">
            <a:xfrm>
              <a:off x="2405" y="2638"/>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45</a:t>
              </a:r>
            </a:p>
          </p:txBody>
        </p:sp>
        <p:sp>
          <p:nvSpPr>
            <p:cNvPr id="19" name="Oval 20"/>
            <p:cNvSpPr>
              <a:spLocks noChangeArrowheads="1"/>
            </p:cNvSpPr>
            <p:nvPr/>
          </p:nvSpPr>
          <p:spPr bwMode="auto">
            <a:xfrm>
              <a:off x="1770" y="2979"/>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12</a:t>
              </a:r>
            </a:p>
          </p:txBody>
        </p:sp>
        <p:sp>
          <p:nvSpPr>
            <p:cNvPr id="20" name="Oval 23"/>
            <p:cNvSpPr>
              <a:spLocks noChangeArrowheads="1"/>
            </p:cNvSpPr>
            <p:nvPr/>
          </p:nvSpPr>
          <p:spPr bwMode="auto">
            <a:xfrm>
              <a:off x="1317"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3</a:t>
              </a:r>
            </a:p>
          </p:txBody>
        </p:sp>
        <p:sp>
          <p:nvSpPr>
            <p:cNvPr id="21" name="Oval 26"/>
            <p:cNvSpPr>
              <a:spLocks noChangeArrowheads="1"/>
            </p:cNvSpPr>
            <p:nvPr/>
          </p:nvSpPr>
          <p:spPr bwMode="auto">
            <a:xfrm>
              <a:off x="2169" y="3395"/>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37</a:t>
              </a:r>
            </a:p>
          </p:txBody>
        </p:sp>
        <p:sp>
          <p:nvSpPr>
            <p:cNvPr id="22" name="Oval 29"/>
            <p:cNvSpPr>
              <a:spLocks noChangeArrowheads="1"/>
            </p:cNvSpPr>
            <p:nvPr/>
          </p:nvSpPr>
          <p:spPr bwMode="auto">
            <a:xfrm>
              <a:off x="2723"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53</a:t>
              </a:r>
            </a:p>
          </p:txBody>
        </p:sp>
        <p:sp>
          <p:nvSpPr>
            <p:cNvPr id="23" name="Oval 32"/>
            <p:cNvSpPr>
              <a:spLocks noChangeArrowheads="1"/>
            </p:cNvSpPr>
            <p:nvPr/>
          </p:nvSpPr>
          <p:spPr bwMode="auto">
            <a:xfrm>
              <a:off x="3539"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90</a:t>
              </a:r>
            </a:p>
          </p:txBody>
        </p:sp>
        <p:sp>
          <p:nvSpPr>
            <p:cNvPr id="24" name="Oval 35"/>
            <p:cNvSpPr>
              <a:spLocks noChangeArrowheads="1"/>
            </p:cNvSpPr>
            <p:nvPr/>
          </p:nvSpPr>
          <p:spPr bwMode="auto">
            <a:xfrm>
              <a:off x="1906" y="3830"/>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24</a:t>
              </a:r>
            </a:p>
          </p:txBody>
        </p:sp>
        <p:sp>
          <p:nvSpPr>
            <p:cNvPr id="25" name="Oval 38"/>
            <p:cNvSpPr>
              <a:spLocks noChangeArrowheads="1"/>
            </p:cNvSpPr>
            <p:nvPr/>
          </p:nvSpPr>
          <p:spPr bwMode="auto">
            <a:xfrm>
              <a:off x="3245" y="3772"/>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78</a:t>
              </a:r>
            </a:p>
          </p:txBody>
        </p:sp>
        <p:sp>
          <p:nvSpPr>
            <p:cNvPr id="26" name="Oval 41"/>
            <p:cNvSpPr>
              <a:spLocks noChangeArrowheads="1"/>
            </p:cNvSpPr>
            <p:nvPr/>
          </p:nvSpPr>
          <p:spPr bwMode="auto">
            <a:xfrm>
              <a:off x="3902" y="3772"/>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98</a:t>
              </a:r>
            </a:p>
          </p:txBody>
        </p:sp>
        <p:sp>
          <p:nvSpPr>
            <p:cNvPr id="27" name="Oval 44"/>
            <p:cNvSpPr>
              <a:spLocks noChangeArrowheads="1"/>
            </p:cNvSpPr>
            <p:nvPr/>
          </p:nvSpPr>
          <p:spPr bwMode="auto">
            <a:xfrm>
              <a:off x="3086" y="2979"/>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61</a:t>
              </a:r>
            </a:p>
          </p:txBody>
        </p:sp>
      </p:grpSp>
      <p:sp>
        <p:nvSpPr>
          <p:cNvPr id="8" name="矩形 7"/>
          <p:cNvSpPr/>
          <p:nvPr/>
        </p:nvSpPr>
        <p:spPr>
          <a:xfrm>
            <a:off x="2339752" y="5963097"/>
            <a:ext cx="6192688" cy="461665"/>
          </a:xfrm>
          <a:prstGeom prst="rect">
            <a:avLst/>
          </a:prstGeom>
          <a:solidFill>
            <a:schemeClr val="bg1">
              <a:lumMod val="95000"/>
            </a:schemeClr>
          </a:solidFill>
          <a:ln>
            <a:solidFill>
              <a:srgbClr val="FF0000"/>
            </a:solidFill>
          </a:ln>
        </p:spPr>
        <p:txBody>
          <a:bodyPr wrap="square">
            <a:spAutoFit/>
          </a:bodyPr>
          <a:lstStyle/>
          <a:p>
            <a:r>
              <a:rPr lang="zh-CN" altLang="en-US" sz="2400" dirty="0"/>
              <a:t>查找的关键码比较次数最多不超过树的高度。</a:t>
            </a:r>
          </a:p>
        </p:txBody>
      </p:sp>
    </p:spTree>
    <p:extLst>
      <p:ext uri="{BB962C8B-B14F-4D97-AF65-F5344CB8AC3E}">
        <p14:creationId xmlns:p14="http://schemas.microsoft.com/office/powerpoint/2010/main" val="314243996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wipe(left)">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3</a:t>
            </a:r>
            <a:r>
              <a:rPr lang="zh-CN" altLang="en-US" dirty="0"/>
              <a:t>－二叉查找树的插入算法</a:t>
            </a:r>
          </a:p>
        </p:txBody>
      </p:sp>
      <p:sp>
        <p:nvSpPr>
          <p:cNvPr id="53251" name="内容占位符 29"/>
          <p:cNvSpPr>
            <a:spLocks noGrp="1"/>
          </p:cNvSpPr>
          <p:nvPr>
            <p:ph idx="1"/>
          </p:nvPr>
        </p:nvSpPr>
        <p:spPr/>
        <p:txBody>
          <a:bodyPr/>
          <a:lstStyle/>
          <a:p>
            <a:pPr eaLnBrk="1" hangingPunct="1"/>
            <a:r>
              <a:rPr lang="zh-CN" altLang="en-US" dirty="0"/>
              <a:t>二叉查找树的特点：是一种</a:t>
            </a:r>
            <a:r>
              <a:rPr lang="zh-CN" altLang="en-US" dirty="0">
                <a:solidFill>
                  <a:srgbClr val="FF0000"/>
                </a:solidFill>
              </a:rPr>
              <a:t>动态树表</a:t>
            </a:r>
            <a:r>
              <a:rPr lang="zh-CN" altLang="en-US" dirty="0"/>
              <a:t>，树的结构通常不是一次生成的，而是在查找过程中，当树中不存在关键字等于给定值的结点时再进行插入。</a:t>
            </a:r>
            <a:endParaRPr lang="en-US" altLang="zh-CN" dirty="0"/>
          </a:p>
          <a:p>
            <a:pPr eaLnBrk="1" hangingPunct="1"/>
            <a:r>
              <a:rPr lang="zh-CN" altLang="en-US" dirty="0"/>
              <a:t>动态查找表：“插入”操作在查找不成功时才进行；</a:t>
            </a:r>
          </a:p>
        </p:txBody>
      </p:sp>
      <p:sp>
        <p:nvSpPr>
          <p:cNvPr id="3" name="灯片编号占位符 2"/>
          <p:cNvSpPr>
            <a:spLocks noGrp="1"/>
          </p:cNvSpPr>
          <p:nvPr>
            <p:ph type="sldNum" sz="quarter" idx="11"/>
          </p:nvPr>
        </p:nvSpPr>
        <p:spPr/>
        <p:txBody>
          <a:bodyPr/>
          <a:lstStyle/>
          <a:p>
            <a:pPr>
              <a:defRPr/>
            </a:pPr>
            <a:fld id="{6D177DBA-70A5-4C22-9E30-A2086CC1BF46}" type="slidenum">
              <a:rPr lang="en-US" altLang="zh-CN" smtClean="0"/>
              <a:pPr>
                <a:defRPr/>
              </a:pPr>
              <a:t>46</a:t>
            </a:fld>
            <a:endParaRPr lang="en-US" altLang="zh-CN"/>
          </a:p>
        </p:txBody>
      </p:sp>
      <p:sp>
        <p:nvSpPr>
          <p:cNvPr id="4" name="Line 47"/>
          <p:cNvSpPr>
            <a:spLocks noChangeShapeType="1"/>
          </p:cNvSpPr>
          <p:nvPr/>
        </p:nvSpPr>
        <p:spPr bwMode="auto">
          <a:xfrm>
            <a:off x="3621088" y="5422900"/>
            <a:ext cx="233362" cy="347663"/>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Oval 48"/>
          <p:cNvSpPr>
            <a:spLocks noChangeArrowheads="1"/>
          </p:cNvSpPr>
          <p:nvPr/>
        </p:nvSpPr>
        <p:spPr bwMode="auto">
          <a:xfrm>
            <a:off x="3700463" y="5684838"/>
            <a:ext cx="566737" cy="577850"/>
          </a:xfrm>
          <a:prstGeom prst="ellipse">
            <a:avLst/>
          </a:prstGeom>
          <a:solidFill>
            <a:srgbClr val="FFFF00"/>
          </a:solidFill>
          <a:ln w="12700" cap="rnd">
            <a:solidFill>
              <a:schemeClr val="tx1"/>
            </a:solidFill>
            <a:round/>
            <a:headEnd/>
            <a:tailEnd/>
          </a:ln>
        </p:spPr>
        <p:txBody>
          <a:bodyPr wrap="none" anchor="ctr"/>
          <a:lstStyle/>
          <a:p>
            <a:pPr algn="ctr" eaLnBrk="0" hangingPunct="0"/>
            <a:r>
              <a:rPr lang="en-US" altLang="zh-CN" sz="2400" dirty="0">
                <a:solidFill>
                  <a:srgbClr val="FF0000"/>
                </a:solidFill>
                <a:latin typeface="Arial" charset="0"/>
                <a:ea typeface="宋体" charset="-122"/>
              </a:rPr>
              <a:t>40</a:t>
            </a:r>
          </a:p>
        </p:txBody>
      </p:sp>
      <p:grpSp>
        <p:nvGrpSpPr>
          <p:cNvPr id="6" name="Group 54"/>
          <p:cNvGrpSpPr>
            <a:grpSpLocks/>
          </p:cNvGrpSpPr>
          <p:nvPr/>
        </p:nvGrpSpPr>
        <p:grpSpPr bwMode="auto">
          <a:xfrm>
            <a:off x="3571875" y="4356100"/>
            <a:ext cx="762000" cy="658813"/>
            <a:chOff x="2442" y="2997"/>
            <a:chExt cx="480" cy="415"/>
          </a:xfrm>
        </p:grpSpPr>
        <p:sp>
          <p:nvSpPr>
            <p:cNvPr id="53280" name="Text Box 50"/>
            <p:cNvSpPr txBox="1">
              <a:spLocks noChangeArrowheads="1"/>
            </p:cNvSpPr>
            <p:nvPr/>
          </p:nvSpPr>
          <p:spPr bwMode="auto">
            <a:xfrm>
              <a:off x="2538" y="2997"/>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sz="2400">
                  <a:latin typeface="Arial" charset="0"/>
                  <a:ea typeface="宋体" charset="-122"/>
                </a:rPr>
                <a:t>f</a:t>
              </a:r>
            </a:p>
          </p:txBody>
        </p:sp>
        <p:sp>
          <p:nvSpPr>
            <p:cNvPr id="53281" name="Line 51"/>
            <p:cNvSpPr>
              <a:spLocks noChangeShapeType="1"/>
            </p:cNvSpPr>
            <p:nvPr/>
          </p:nvSpPr>
          <p:spPr bwMode="auto">
            <a:xfrm flipH="1">
              <a:off x="2442" y="3205"/>
              <a:ext cx="192" cy="207"/>
            </a:xfrm>
            <a:prstGeom prst="line">
              <a:avLst/>
            </a:prstGeom>
            <a:noFill/>
            <a:ln w="57150" cap="rnd">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3256" name="Group 55"/>
          <p:cNvGrpSpPr>
            <a:grpSpLocks/>
          </p:cNvGrpSpPr>
          <p:nvPr/>
        </p:nvGrpSpPr>
        <p:grpSpPr bwMode="auto">
          <a:xfrm>
            <a:off x="1785938" y="3786188"/>
            <a:ext cx="4629150" cy="2370137"/>
            <a:chOff x="1317" y="2638"/>
            <a:chExt cx="2916" cy="1493"/>
          </a:xfrm>
          <a:solidFill>
            <a:schemeClr val="accent1">
              <a:lumMod val="20000"/>
              <a:lumOff val="80000"/>
            </a:schemeClr>
          </a:solidFill>
        </p:grpSpPr>
        <p:sp>
          <p:nvSpPr>
            <p:cNvPr id="53261" name="Line 7"/>
            <p:cNvSpPr>
              <a:spLocks noChangeShapeType="1"/>
            </p:cNvSpPr>
            <p:nvPr/>
          </p:nvSpPr>
          <p:spPr bwMode="auto">
            <a:xfrm flipH="1">
              <a:off x="2082" y="2846"/>
              <a:ext cx="354" cy="199"/>
            </a:xfrm>
            <a:prstGeom prst="line">
              <a:avLst/>
            </a:prstGeom>
            <a:grpFill/>
            <a:ln w="38100" cap="rnd">
              <a:solidFill>
                <a:schemeClr val="tx1"/>
              </a:solidFill>
              <a:round/>
              <a:headEnd/>
              <a:tailEnd/>
            </a:ln>
          </p:spPr>
          <p:txBody>
            <a:bodyPr/>
            <a:lstStyle/>
            <a:p>
              <a:endParaRPr lang="zh-CN" altLang="en-US"/>
            </a:p>
          </p:txBody>
        </p:sp>
        <p:sp>
          <p:nvSpPr>
            <p:cNvPr id="53262" name="Line 8"/>
            <p:cNvSpPr>
              <a:spLocks noChangeShapeType="1"/>
            </p:cNvSpPr>
            <p:nvPr/>
          </p:nvSpPr>
          <p:spPr bwMode="auto">
            <a:xfrm>
              <a:off x="2718" y="2865"/>
              <a:ext cx="363" cy="197"/>
            </a:xfrm>
            <a:prstGeom prst="line">
              <a:avLst/>
            </a:prstGeom>
            <a:grpFill/>
            <a:ln w="38100" cap="rnd">
              <a:solidFill>
                <a:schemeClr val="tx1"/>
              </a:solidFill>
              <a:round/>
              <a:headEnd/>
              <a:tailEnd/>
            </a:ln>
          </p:spPr>
          <p:txBody>
            <a:bodyPr/>
            <a:lstStyle/>
            <a:p>
              <a:endParaRPr lang="zh-CN" altLang="en-US"/>
            </a:p>
          </p:txBody>
        </p:sp>
        <p:sp>
          <p:nvSpPr>
            <p:cNvPr id="53263" name="Line 9"/>
            <p:cNvSpPr>
              <a:spLocks noChangeShapeType="1"/>
            </p:cNvSpPr>
            <p:nvPr/>
          </p:nvSpPr>
          <p:spPr bwMode="auto">
            <a:xfrm>
              <a:off x="2046" y="3217"/>
              <a:ext cx="191" cy="227"/>
            </a:xfrm>
            <a:prstGeom prst="line">
              <a:avLst/>
            </a:prstGeom>
            <a:grpFill/>
            <a:ln w="38100" cap="rnd">
              <a:solidFill>
                <a:schemeClr val="tx1"/>
              </a:solidFill>
              <a:round/>
              <a:headEnd/>
              <a:tailEnd/>
            </a:ln>
          </p:spPr>
          <p:txBody>
            <a:bodyPr/>
            <a:lstStyle/>
            <a:p>
              <a:endParaRPr lang="zh-CN" altLang="en-US"/>
            </a:p>
          </p:txBody>
        </p:sp>
        <p:sp>
          <p:nvSpPr>
            <p:cNvPr id="53264" name="Line 10"/>
            <p:cNvSpPr>
              <a:spLocks noChangeShapeType="1"/>
            </p:cNvSpPr>
            <p:nvPr/>
          </p:nvSpPr>
          <p:spPr bwMode="auto">
            <a:xfrm flipH="1">
              <a:off x="2064" y="3658"/>
              <a:ext cx="136" cy="181"/>
            </a:xfrm>
            <a:prstGeom prst="line">
              <a:avLst/>
            </a:prstGeom>
            <a:grpFill/>
            <a:ln w="38100" cap="rnd">
              <a:solidFill>
                <a:schemeClr val="tx1"/>
              </a:solidFill>
              <a:round/>
              <a:headEnd/>
              <a:tailEnd/>
            </a:ln>
          </p:spPr>
          <p:txBody>
            <a:bodyPr/>
            <a:lstStyle/>
            <a:p>
              <a:endParaRPr lang="zh-CN" altLang="en-US"/>
            </a:p>
          </p:txBody>
        </p:sp>
        <p:sp>
          <p:nvSpPr>
            <p:cNvPr id="53265" name="Line 11"/>
            <p:cNvSpPr>
              <a:spLocks noChangeShapeType="1"/>
            </p:cNvSpPr>
            <p:nvPr/>
          </p:nvSpPr>
          <p:spPr bwMode="auto">
            <a:xfrm flipH="1">
              <a:off x="1610" y="3233"/>
              <a:ext cx="197" cy="220"/>
            </a:xfrm>
            <a:prstGeom prst="line">
              <a:avLst/>
            </a:prstGeom>
            <a:grpFill/>
            <a:ln w="38100" cap="rnd">
              <a:solidFill>
                <a:schemeClr val="tx1"/>
              </a:solidFill>
              <a:round/>
              <a:headEnd/>
              <a:tailEnd/>
            </a:ln>
          </p:spPr>
          <p:txBody>
            <a:bodyPr/>
            <a:lstStyle/>
            <a:p>
              <a:endParaRPr lang="zh-CN" altLang="en-US"/>
            </a:p>
          </p:txBody>
        </p:sp>
        <p:sp>
          <p:nvSpPr>
            <p:cNvPr id="53266" name="Line 12"/>
            <p:cNvSpPr>
              <a:spLocks noChangeShapeType="1"/>
            </p:cNvSpPr>
            <p:nvPr/>
          </p:nvSpPr>
          <p:spPr bwMode="auto">
            <a:xfrm rot="10800000">
              <a:off x="3378" y="3204"/>
              <a:ext cx="250" cy="181"/>
            </a:xfrm>
            <a:prstGeom prst="line">
              <a:avLst/>
            </a:prstGeom>
            <a:grpFill/>
            <a:ln w="38100" cap="rnd">
              <a:solidFill>
                <a:schemeClr val="tx1"/>
              </a:solidFill>
              <a:round/>
              <a:headEnd/>
              <a:tailEnd/>
            </a:ln>
          </p:spPr>
          <p:txBody>
            <a:bodyPr/>
            <a:lstStyle/>
            <a:p>
              <a:endParaRPr lang="zh-CN" altLang="en-US"/>
            </a:p>
          </p:txBody>
        </p:sp>
        <p:sp>
          <p:nvSpPr>
            <p:cNvPr id="53267" name="Line 13"/>
            <p:cNvSpPr>
              <a:spLocks noChangeShapeType="1"/>
            </p:cNvSpPr>
            <p:nvPr/>
          </p:nvSpPr>
          <p:spPr bwMode="auto">
            <a:xfrm flipH="1">
              <a:off x="3469" y="3657"/>
              <a:ext cx="136" cy="136"/>
            </a:xfrm>
            <a:prstGeom prst="line">
              <a:avLst/>
            </a:prstGeom>
            <a:grpFill/>
            <a:ln w="38100" cap="rnd">
              <a:solidFill>
                <a:schemeClr val="tx1"/>
              </a:solidFill>
              <a:round/>
              <a:headEnd/>
              <a:tailEnd/>
            </a:ln>
          </p:spPr>
          <p:txBody>
            <a:bodyPr/>
            <a:lstStyle/>
            <a:p>
              <a:endParaRPr lang="zh-CN" altLang="en-US"/>
            </a:p>
          </p:txBody>
        </p:sp>
        <p:sp>
          <p:nvSpPr>
            <p:cNvPr id="53268" name="Line 14"/>
            <p:cNvSpPr>
              <a:spLocks noChangeShapeType="1"/>
            </p:cNvSpPr>
            <p:nvPr/>
          </p:nvSpPr>
          <p:spPr bwMode="auto">
            <a:xfrm flipH="1">
              <a:off x="2896" y="3233"/>
              <a:ext cx="207" cy="163"/>
            </a:xfrm>
            <a:prstGeom prst="line">
              <a:avLst/>
            </a:prstGeom>
            <a:grpFill/>
            <a:ln w="38100" cap="rnd">
              <a:solidFill>
                <a:schemeClr val="tx1"/>
              </a:solidFill>
              <a:round/>
              <a:headEnd/>
              <a:tailEnd/>
            </a:ln>
          </p:spPr>
          <p:txBody>
            <a:bodyPr/>
            <a:lstStyle/>
            <a:p>
              <a:endParaRPr lang="zh-CN" altLang="en-US"/>
            </a:p>
          </p:txBody>
        </p:sp>
        <p:sp>
          <p:nvSpPr>
            <p:cNvPr id="53269" name="Line 15"/>
            <p:cNvSpPr>
              <a:spLocks noChangeShapeType="1"/>
            </p:cNvSpPr>
            <p:nvPr/>
          </p:nvSpPr>
          <p:spPr bwMode="auto">
            <a:xfrm>
              <a:off x="3810" y="3634"/>
              <a:ext cx="180" cy="159"/>
            </a:xfrm>
            <a:prstGeom prst="line">
              <a:avLst/>
            </a:prstGeom>
            <a:grpFill/>
            <a:ln w="38100" cap="rnd">
              <a:solidFill>
                <a:schemeClr val="tx1"/>
              </a:solidFill>
              <a:round/>
              <a:headEnd/>
              <a:tailEnd/>
            </a:ln>
          </p:spPr>
          <p:txBody>
            <a:bodyPr/>
            <a:lstStyle/>
            <a:p>
              <a:endParaRPr lang="zh-CN" altLang="en-US"/>
            </a:p>
          </p:txBody>
        </p:sp>
        <p:sp>
          <p:nvSpPr>
            <p:cNvPr id="53270" name="Oval 17"/>
            <p:cNvSpPr>
              <a:spLocks noChangeArrowheads="1"/>
            </p:cNvSpPr>
            <p:nvPr/>
          </p:nvSpPr>
          <p:spPr bwMode="auto">
            <a:xfrm>
              <a:off x="2405" y="2638"/>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45</a:t>
              </a:r>
            </a:p>
          </p:txBody>
        </p:sp>
        <p:sp>
          <p:nvSpPr>
            <p:cNvPr id="53271" name="Oval 20"/>
            <p:cNvSpPr>
              <a:spLocks noChangeArrowheads="1"/>
            </p:cNvSpPr>
            <p:nvPr/>
          </p:nvSpPr>
          <p:spPr bwMode="auto">
            <a:xfrm>
              <a:off x="1770" y="2979"/>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12</a:t>
              </a:r>
            </a:p>
          </p:txBody>
        </p:sp>
        <p:sp>
          <p:nvSpPr>
            <p:cNvPr id="53272" name="Oval 23"/>
            <p:cNvSpPr>
              <a:spLocks noChangeArrowheads="1"/>
            </p:cNvSpPr>
            <p:nvPr/>
          </p:nvSpPr>
          <p:spPr bwMode="auto">
            <a:xfrm>
              <a:off x="1317"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3</a:t>
              </a:r>
            </a:p>
          </p:txBody>
        </p:sp>
        <p:sp>
          <p:nvSpPr>
            <p:cNvPr id="53273" name="Oval 26"/>
            <p:cNvSpPr>
              <a:spLocks noChangeArrowheads="1"/>
            </p:cNvSpPr>
            <p:nvPr/>
          </p:nvSpPr>
          <p:spPr bwMode="auto">
            <a:xfrm>
              <a:off x="2169" y="3395"/>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37</a:t>
              </a:r>
            </a:p>
          </p:txBody>
        </p:sp>
        <p:sp>
          <p:nvSpPr>
            <p:cNvPr id="53274" name="Oval 29"/>
            <p:cNvSpPr>
              <a:spLocks noChangeArrowheads="1"/>
            </p:cNvSpPr>
            <p:nvPr/>
          </p:nvSpPr>
          <p:spPr bwMode="auto">
            <a:xfrm>
              <a:off x="2723"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53</a:t>
              </a:r>
            </a:p>
          </p:txBody>
        </p:sp>
        <p:sp>
          <p:nvSpPr>
            <p:cNvPr id="53275" name="Oval 32"/>
            <p:cNvSpPr>
              <a:spLocks noChangeArrowheads="1"/>
            </p:cNvSpPr>
            <p:nvPr/>
          </p:nvSpPr>
          <p:spPr bwMode="auto">
            <a:xfrm>
              <a:off x="3539"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90</a:t>
              </a:r>
            </a:p>
          </p:txBody>
        </p:sp>
        <p:sp>
          <p:nvSpPr>
            <p:cNvPr id="53276" name="Oval 35"/>
            <p:cNvSpPr>
              <a:spLocks noChangeArrowheads="1"/>
            </p:cNvSpPr>
            <p:nvPr/>
          </p:nvSpPr>
          <p:spPr bwMode="auto">
            <a:xfrm>
              <a:off x="1906" y="3830"/>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24</a:t>
              </a:r>
            </a:p>
          </p:txBody>
        </p:sp>
        <p:sp>
          <p:nvSpPr>
            <p:cNvPr id="53277" name="Oval 38"/>
            <p:cNvSpPr>
              <a:spLocks noChangeArrowheads="1"/>
            </p:cNvSpPr>
            <p:nvPr/>
          </p:nvSpPr>
          <p:spPr bwMode="auto">
            <a:xfrm>
              <a:off x="3245" y="3772"/>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78</a:t>
              </a:r>
            </a:p>
          </p:txBody>
        </p:sp>
        <p:sp>
          <p:nvSpPr>
            <p:cNvPr id="53278" name="Oval 41"/>
            <p:cNvSpPr>
              <a:spLocks noChangeArrowheads="1"/>
            </p:cNvSpPr>
            <p:nvPr/>
          </p:nvSpPr>
          <p:spPr bwMode="auto">
            <a:xfrm>
              <a:off x="3902" y="3772"/>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98</a:t>
              </a:r>
            </a:p>
          </p:txBody>
        </p:sp>
        <p:sp>
          <p:nvSpPr>
            <p:cNvPr id="53279" name="Oval 44"/>
            <p:cNvSpPr>
              <a:spLocks noChangeArrowheads="1"/>
            </p:cNvSpPr>
            <p:nvPr/>
          </p:nvSpPr>
          <p:spPr bwMode="auto">
            <a:xfrm>
              <a:off x="3086" y="2979"/>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61</a:t>
              </a:r>
            </a:p>
          </p:txBody>
        </p:sp>
      </p:grpSp>
      <p:sp>
        <p:nvSpPr>
          <p:cNvPr id="29" name="Text Box 56"/>
          <p:cNvSpPr txBox="1">
            <a:spLocks noChangeArrowheads="1"/>
          </p:cNvSpPr>
          <p:nvPr/>
        </p:nvSpPr>
        <p:spPr bwMode="auto">
          <a:xfrm>
            <a:off x="500063" y="3357563"/>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例如：插入</a:t>
            </a:r>
            <a:r>
              <a:rPr lang="en-US" altLang="zh-CN"/>
              <a:t>40</a:t>
            </a:r>
          </a:p>
        </p:txBody>
      </p:sp>
      <p:grpSp>
        <p:nvGrpSpPr>
          <p:cNvPr id="8" name="组合 32"/>
          <p:cNvGrpSpPr>
            <a:grpSpLocks/>
          </p:cNvGrpSpPr>
          <p:nvPr/>
        </p:nvGrpSpPr>
        <p:grpSpPr bwMode="auto">
          <a:xfrm>
            <a:off x="4208463" y="3857625"/>
            <a:ext cx="4578350" cy="2713038"/>
            <a:chOff x="4209143" y="3857628"/>
            <a:chExt cx="4577699" cy="2713591"/>
          </a:xfrm>
        </p:grpSpPr>
        <p:sp>
          <p:nvSpPr>
            <p:cNvPr id="53259" name="Text Box 56"/>
            <p:cNvSpPr txBox="1">
              <a:spLocks noChangeArrowheads="1"/>
            </p:cNvSpPr>
            <p:nvPr/>
          </p:nvSpPr>
          <p:spPr bwMode="auto">
            <a:xfrm>
              <a:off x="6286512" y="3857628"/>
              <a:ext cx="2500330" cy="954107"/>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zh-CN" altLang="en-US" dirty="0"/>
                <a:t>新插入结点必为叶子结点</a:t>
              </a:r>
              <a:endParaRPr lang="en-US" altLang="zh-CN" dirty="0"/>
            </a:p>
          </p:txBody>
        </p:sp>
        <p:sp>
          <p:nvSpPr>
            <p:cNvPr id="53260" name="任意多边形 31"/>
            <p:cNvSpPr>
              <a:spLocks noChangeArrowheads="1"/>
            </p:cNvSpPr>
            <p:nvPr/>
          </p:nvSpPr>
          <p:spPr bwMode="auto">
            <a:xfrm>
              <a:off x="4209143" y="4833257"/>
              <a:ext cx="3585028" cy="1737962"/>
            </a:xfrm>
            <a:custGeom>
              <a:avLst/>
              <a:gdLst>
                <a:gd name="T0" fmla="*/ 0 w 3585028"/>
                <a:gd name="T1" fmla="*/ 1349829 h 1737962"/>
                <a:gd name="T2" fmla="*/ 1631235 w 3585028"/>
                <a:gd name="T3" fmla="*/ 1684743 h 1737962"/>
                <a:gd name="T4" fmla="*/ 3048000 w 3585028"/>
                <a:gd name="T5" fmla="*/ 1030514 h 1737962"/>
                <a:gd name="T6" fmla="*/ 3585028 w 3585028"/>
                <a:gd name="T7" fmla="*/ 0 h 1737962"/>
                <a:gd name="T8" fmla="*/ 0 60000 65536"/>
                <a:gd name="T9" fmla="*/ 0 60000 65536"/>
                <a:gd name="T10" fmla="*/ 0 60000 65536"/>
                <a:gd name="T11" fmla="*/ 0 60000 65536"/>
                <a:gd name="T12" fmla="*/ 0 w 3585028"/>
                <a:gd name="T13" fmla="*/ 0 h 1737962"/>
                <a:gd name="T14" fmla="*/ 3585028 w 3585028"/>
                <a:gd name="T15" fmla="*/ 1737962 h 1737962"/>
              </a:gdLst>
              <a:ahLst/>
              <a:cxnLst>
                <a:cxn ang="T8">
                  <a:pos x="T0" y="T1"/>
                </a:cxn>
                <a:cxn ang="T9">
                  <a:pos x="T2" y="T3"/>
                </a:cxn>
                <a:cxn ang="T10">
                  <a:pos x="T4" y="T5"/>
                </a:cxn>
                <a:cxn ang="T11">
                  <a:pos x="T6" y="T7"/>
                </a:cxn>
              </a:cxnLst>
              <a:rect l="T12" t="T13" r="T14" b="T15"/>
              <a:pathLst>
                <a:path w="3585028" h="1737962">
                  <a:moveTo>
                    <a:pt x="0" y="1349829"/>
                  </a:moveTo>
                  <a:cubicBezTo>
                    <a:pt x="740228" y="1579638"/>
                    <a:pt x="1123235" y="1737962"/>
                    <a:pt x="1631235" y="1684743"/>
                  </a:cubicBezTo>
                  <a:cubicBezTo>
                    <a:pt x="2139235" y="1631524"/>
                    <a:pt x="2722368" y="1311304"/>
                    <a:pt x="3048000" y="1030514"/>
                  </a:cubicBezTo>
                  <a:cubicBezTo>
                    <a:pt x="3373632" y="749724"/>
                    <a:pt x="3449561" y="368904"/>
                    <a:pt x="3585028" y="0"/>
                  </a:cubicBezTo>
                </a:path>
              </a:pathLst>
            </a:custGeom>
            <a:noFill/>
            <a:ln w="254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Grp="1" noChangeArrowheads="1"/>
          </p:cNvSpPr>
          <p:nvPr>
            <p:ph type="title"/>
          </p:nvPr>
        </p:nvSpPr>
        <p:spPr/>
        <p:txBody>
          <a:bodyPr/>
          <a:lstStyle/>
          <a:p>
            <a:pPr eaLnBrk="1" hangingPunct="1">
              <a:defRPr/>
            </a:pPr>
            <a:r>
              <a:rPr lang="en-US" altLang="zh-CN" dirty="0"/>
              <a:t>3</a:t>
            </a:r>
            <a:r>
              <a:rPr lang="zh-CN" altLang="en-US" dirty="0"/>
              <a:t>－二叉查找树的插入算法</a:t>
            </a:r>
          </a:p>
        </p:txBody>
      </p:sp>
      <p:sp>
        <p:nvSpPr>
          <p:cNvPr id="54275" name="Rectangle 5"/>
          <p:cNvSpPr>
            <a:spLocks noGrp="1" noChangeArrowheads="1"/>
          </p:cNvSpPr>
          <p:nvPr>
            <p:ph idx="1"/>
          </p:nvPr>
        </p:nvSpPr>
        <p:spPr/>
        <p:txBody>
          <a:bodyPr/>
          <a:lstStyle/>
          <a:p>
            <a:r>
              <a:rPr lang="zh-CN" altLang="en-US" dirty="0"/>
              <a:t>插入算法：</a:t>
            </a:r>
            <a:endParaRPr lang="en-US" altLang="zh-CN" dirty="0"/>
          </a:p>
          <a:p>
            <a:pPr lvl="1"/>
            <a:r>
              <a:rPr lang="en-US" altLang="zh-CN" dirty="0"/>
              <a:t>(1) </a:t>
            </a:r>
            <a:r>
              <a:rPr lang="zh-CN" altLang="en-US" dirty="0"/>
              <a:t>若二叉树为空，则首先单独生成根结点</a:t>
            </a:r>
            <a:r>
              <a:rPr lang="en-US" altLang="zh-CN" dirty="0"/>
              <a:t>;</a:t>
            </a:r>
          </a:p>
          <a:p>
            <a:pPr lvl="1"/>
            <a:r>
              <a:rPr lang="en-US" altLang="zh-CN" dirty="0"/>
              <a:t>(2) </a:t>
            </a:r>
            <a:r>
              <a:rPr lang="zh-CN" altLang="en-US" dirty="0"/>
              <a:t>执行查找算法，</a:t>
            </a:r>
            <a:r>
              <a:rPr lang="zh-CN" altLang="en-US" dirty="0">
                <a:solidFill>
                  <a:srgbClr val="FF0000"/>
                </a:solidFill>
              </a:rPr>
              <a:t>找出被插入结点的</a:t>
            </a:r>
            <a:r>
              <a:rPr lang="zh-CN" altLang="en-US" u="sng" dirty="0">
                <a:solidFill>
                  <a:srgbClr val="FF0000"/>
                </a:solidFill>
              </a:rPr>
              <a:t>双亲结点</a:t>
            </a:r>
            <a:r>
              <a:rPr lang="en-US" altLang="zh-CN" dirty="0"/>
              <a:t>;</a:t>
            </a:r>
            <a:endParaRPr lang="zh-CN" altLang="en-US" dirty="0"/>
          </a:p>
          <a:p>
            <a:pPr lvl="1"/>
            <a:r>
              <a:rPr lang="en-US" altLang="zh-CN" dirty="0"/>
              <a:t>(3) </a:t>
            </a:r>
            <a:r>
              <a:rPr lang="zh-CN" altLang="en-US" dirty="0"/>
              <a:t>判断被插入结点是其双亲结点的左孩子结点还是右孩子结点，将被插入结点作为叶子结点插入</a:t>
            </a:r>
            <a:r>
              <a:rPr lang="en-US" altLang="zh-CN" dirty="0"/>
              <a:t>;</a:t>
            </a:r>
            <a:endParaRPr lang="zh-CN" altLang="en-US" dirty="0"/>
          </a:p>
        </p:txBody>
      </p:sp>
      <p:sp>
        <p:nvSpPr>
          <p:cNvPr id="33" name="灯片编号占位符 5"/>
          <p:cNvSpPr>
            <a:spLocks noGrp="1"/>
          </p:cNvSpPr>
          <p:nvPr>
            <p:ph type="sldNum" sz="quarter" idx="11"/>
          </p:nvPr>
        </p:nvSpPr>
        <p:spPr/>
        <p:txBody>
          <a:bodyPr/>
          <a:lstStyle/>
          <a:p>
            <a:pPr>
              <a:defRPr/>
            </a:pPr>
            <a:fld id="{D828BE1D-9FAF-4789-98DB-A86A1835AA40}" type="slidenum">
              <a:rPr lang="en-US" altLang="zh-CN"/>
              <a:pPr>
                <a:defRPr/>
              </a:pPr>
              <a:t>47</a:t>
            </a:fld>
            <a:endParaRPr lang="en-US" altLang="zh-CN"/>
          </a:p>
        </p:txBody>
      </p:sp>
      <p:sp>
        <p:nvSpPr>
          <p:cNvPr id="54277" name="Line 47"/>
          <p:cNvSpPr>
            <a:spLocks noChangeShapeType="1"/>
          </p:cNvSpPr>
          <p:nvPr/>
        </p:nvSpPr>
        <p:spPr bwMode="auto">
          <a:xfrm>
            <a:off x="3621088" y="5681663"/>
            <a:ext cx="233362" cy="34766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8" name="Oval 48"/>
          <p:cNvSpPr>
            <a:spLocks noChangeArrowheads="1"/>
          </p:cNvSpPr>
          <p:nvPr/>
        </p:nvSpPr>
        <p:spPr bwMode="auto">
          <a:xfrm>
            <a:off x="3700463" y="5943600"/>
            <a:ext cx="566737" cy="577850"/>
          </a:xfrm>
          <a:prstGeom prst="ellipse">
            <a:avLst/>
          </a:prstGeom>
          <a:solidFill>
            <a:srgbClr val="FFFF00"/>
          </a:solidFill>
          <a:ln w="12700" cap="rnd">
            <a:solidFill>
              <a:schemeClr val="tx1"/>
            </a:solidFill>
            <a:round/>
            <a:headEnd/>
            <a:tailEnd/>
          </a:ln>
        </p:spPr>
        <p:txBody>
          <a:bodyPr wrap="none" anchor="ctr"/>
          <a:lstStyle/>
          <a:p>
            <a:pPr algn="ctr" eaLnBrk="0" hangingPunct="0"/>
            <a:r>
              <a:rPr lang="en-US" altLang="zh-CN" sz="2400" dirty="0">
                <a:solidFill>
                  <a:srgbClr val="FF0000"/>
                </a:solidFill>
                <a:latin typeface="Arial" charset="0"/>
                <a:ea typeface="宋体" charset="-122"/>
              </a:rPr>
              <a:t>40</a:t>
            </a:r>
          </a:p>
        </p:txBody>
      </p:sp>
      <p:grpSp>
        <p:nvGrpSpPr>
          <p:cNvPr id="54279" name="Group 54"/>
          <p:cNvGrpSpPr>
            <a:grpSpLocks/>
          </p:cNvGrpSpPr>
          <p:nvPr/>
        </p:nvGrpSpPr>
        <p:grpSpPr bwMode="auto">
          <a:xfrm>
            <a:off x="3571875" y="4614863"/>
            <a:ext cx="762000" cy="658812"/>
            <a:chOff x="2442" y="2997"/>
            <a:chExt cx="480" cy="415"/>
          </a:xfrm>
        </p:grpSpPr>
        <p:sp>
          <p:nvSpPr>
            <p:cNvPr id="54304" name="Text Box 50"/>
            <p:cNvSpPr txBox="1">
              <a:spLocks noChangeArrowheads="1"/>
            </p:cNvSpPr>
            <p:nvPr/>
          </p:nvSpPr>
          <p:spPr bwMode="auto">
            <a:xfrm>
              <a:off x="2538" y="2997"/>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sz="2400" dirty="0">
                  <a:latin typeface="Arial" charset="0"/>
                  <a:ea typeface="宋体" charset="-122"/>
                </a:rPr>
                <a:t>f</a:t>
              </a:r>
            </a:p>
          </p:txBody>
        </p:sp>
        <p:sp>
          <p:nvSpPr>
            <p:cNvPr id="54305" name="Line 51"/>
            <p:cNvSpPr>
              <a:spLocks noChangeShapeType="1"/>
            </p:cNvSpPr>
            <p:nvPr/>
          </p:nvSpPr>
          <p:spPr bwMode="auto">
            <a:xfrm flipH="1">
              <a:off x="2442" y="3205"/>
              <a:ext cx="192" cy="207"/>
            </a:xfrm>
            <a:prstGeom prst="line">
              <a:avLst/>
            </a:prstGeom>
            <a:noFill/>
            <a:ln w="57150" cap="rnd">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280" name="Group 55"/>
          <p:cNvGrpSpPr>
            <a:grpSpLocks/>
          </p:cNvGrpSpPr>
          <p:nvPr/>
        </p:nvGrpSpPr>
        <p:grpSpPr bwMode="auto">
          <a:xfrm>
            <a:off x="1785938" y="4044950"/>
            <a:ext cx="4629150" cy="2370138"/>
            <a:chOff x="1317" y="2638"/>
            <a:chExt cx="2916" cy="1493"/>
          </a:xfrm>
          <a:solidFill>
            <a:schemeClr val="accent1">
              <a:lumMod val="20000"/>
              <a:lumOff val="80000"/>
            </a:schemeClr>
          </a:solidFill>
        </p:grpSpPr>
        <p:sp>
          <p:nvSpPr>
            <p:cNvPr id="54285" name="Line 7"/>
            <p:cNvSpPr>
              <a:spLocks noChangeShapeType="1"/>
            </p:cNvSpPr>
            <p:nvPr/>
          </p:nvSpPr>
          <p:spPr bwMode="auto">
            <a:xfrm flipH="1">
              <a:off x="2082" y="2846"/>
              <a:ext cx="354" cy="199"/>
            </a:xfrm>
            <a:prstGeom prst="line">
              <a:avLst/>
            </a:prstGeom>
            <a:grpFill/>
            <a:ln w="38100" cap="rnd">
              <a:solidFill>
                <a:schemeClr val="tx1"/>
              </a:solidFill>
              <a:round/>
              <a:headEnd/>
              <a:tailEnd/>
            </a:ln>
          </p:spPr>
          <p:txBody>
            <a:bodyPr/>
            <a:lstStyle/>
            <a:p>
              <a:endParaRPr lang="zh-CN" altLang="en-US"/>
            </a:p>
          </p:txBody>
        </p:sp>
        <p:sp>
          <p:nvSpPr>
            <p:cNvPr id="54286" name="Line 8"/>
            <p:cNvSpPr>
              <a:spLocks noChangeShapeType="1"/>
            </p:cNvSpPr>
            <p:nvPr/>
          </p:nvSpPr>
          <p:spPr bwMode="auto">
            <a:xfrm>
              <a:off x="2718" y="2865"/>
              <a:ext cx="363" cy="197"/>
            </a:xfrm>
            <a:prstGeom prst="line">
              <a:avLst/>
            </a:prstGeom>
            <a:grpFill/>
            <a:ln w="38100" cap="rnd">
              <a:solidFill>
                <a:schemeClr val="tx1"/>
              </a:solidFill>
              <a:round/>
              <a:headEnd/>
              <a:tailEnd/>
            </a:ln>
          </p:spPr>
          <p:txBody>
            <a:bodyPr/>
            <a:lstStyle/>
            <a:p>
              <a:endParaRPr lang="zh-CN" altLang="en-US"/>
            </a:p>
          </p:txBody>
        </p:sp>
        <p:sp>
          <p:nvSpPr>
            <p:cNvPr id="54287" name="Line 9"/>
            <p:cNvSpPr>
              <a:spLocks noChangeShapeType="1"/>
            </p:cNvSpPr>
            <p:nvPr/>
          </p:nvSpPr>
          <p:spPr bwMode="auto">
            <a:xfrm>
              <a:off x="2046" y="3217"/>
              <a:ext cx="191" cy="227"/>
            </a:xfrm>
            <a:prstGeom prst="line">
              <a:avLst/>
            </a:prstGeom>
            <a:grpFill/>
            <a:ln w="38100" cap="rnd">
              <a:solidFill>
                <a:schemeClr val="tx1"/>
              </a:solidFill>
              <a:round/>
              <a:headEnd/>
              <a:tailEnd/>
            </a:ln>
          </p:spPr>
          <p:txBody>
            <a:bodyPr/>
            <a:lstStyle/>
            <a:p>
              <a:endParaRPr lang="zh-CN" altLang="en-US"/>
            </a:p>
          </p:txBody>
        </p:sp>
        <p:sp>
          <p:nvSpPr>
            <p:cNvPr id="54288" name="Line 10"/>
            <p:cNvSpPr>
              <a:spLocks noChangeShapeType="1"/>
            </p:cNvSpPr>
            <p:nvPr/>
          </p:nvSpPr>
          <p:spPr bwMode="auto">
            <a:xfrm flipH="1">
              <a:off x="2064" y="3658"/>
              <a:ext cx="136" cy="181"/>
            </a:xfrm>
            <a:prstGeom prst="line">
              <a:avLst/>
            </a:prstGeom>
            <a:grpFill/>
            <a:ln w="38100" cap="rnd">
              <a:solidFill>
                <a:schemeClr val="tx1"/>
              </a:solidFill>
              <a:round/>
              <a:headEnd/>
              <a:tailEnd/>
            </a:ln>
          </p:spPr>
          <p:txBody>
            <a:bodyPr/>
            <a:lstStyle/>
            <a:p>
              <a:endParaRPr lang="zh-CN" altLang="en-US"/>
            </a:p>
          </p:txBody>
        </p:sp>
        <p:sp>
          <p:nvSpPr>
            <p:cNvPr id="54289" name="Line 11"/>
            <p:cNvSpPr>
              <a:spLocks noChangeShapeType="1"/>
            </p:cNvSpPr>
            <p:nvPr/>
          </p:nvSpPr>
          <p:spPr bwMode="auto">
            <a:xfrm flipH="1">
              <a:off x="1610" y="3233"/>
              <a:ext cx="197" cy="220"/>
            </a:xfrm>
            <a:prstGeom prst="line">
              <a:avLst/>
            </a:prstGeom>
            <a:grpFill/>
            <a:ln w="38100" cap="rnd">
              <a:solidFill>
                <a:schemeClr val="tx1"/>
              </a:solidFill>
              <a:round/>
              <a:headEnd/>
              <a:tailEnd/>
            </a:ln>
          </p:spPr>
          <p:txBody>
            <a:bodyPr/>
            <a:lstStyle/>
            <a:p>
              <a:endParaRPr lang="zh-CN" altLang="en-US"/>
            </a:p>
          </p:txBody>
        </p:sp>
        <p:sp>
          <p:nvSpPr>
            <p:cNvPr id="54290" name="Line 12"/>
            <p:cNvSpPr>
              <a:spLocks noChangeShapeType="1"/>
            </p:cNvSpPr>
            <p:nvPr/>
          </p:nvSpPr>
          <p:spPr bwMode="auto">
            <a:xfrm rot="10800000">
              <a:off x="3378" y="3204"/>
              <a:ext cx="250" cy="181"/>
            </a:xfrm>
            <a:prstGeom prst="line">
              <a:avLst/>
            </a:prstGeom>
            <a:grpFill/>
            <a:ln w="38100" cap="rnd">
              <a:solidFill>
                <a:schemeClr val="tx1"/>
              </a:solidFill>
              <a:round/>
              <a:headEnd/>
              <a:tailEnd/>
            </a:ln>
          </p:spPr>
          <p:txBody>
            <a:bodyPr/>
            <a:lstStyle/>
            <a:p>
              <a:endParaRPr lang="zh-CN" altLang="en-US"/>
            </a:p>
          </p:txBody>
        </p:sp>
        <p:sp>
          <p:nvSpPr>
            <p:cNvPr id="54291" name="Line 13"/>
            <p:cNvSpPr>
              <a:spLocks noChangeShapeType="1"/>
            </p:cNvSpPr>
            <p:nvPr/>
          </p:nvSpPr>
          <p:spPr bwMode="auto">
            <a:xfrm flipH="1">
              <a:off x="3469" y="3657"/>
              <a:ext cx="136" cy="136"/>
            </a:xfrm>
            <a:prstGeom prst="line">
              <a:avLst/>
            </a:prstGeom>
            <a:grpFill/>
            <a:ln w="38100" cap="rnd">
              <a:solidFill>
                <a:schemeClr val="tx1"/>
              </a:solidFill>
              <a:round/>
              <a:headEnd/>
              <a:tailEnd/>
            </a:ln>
          </p:spPr>
          <p:txBody>
            <a:bodyPr/>
            <a:lstStyle/>
            <a:p>
              <a:endParaRPr lang="zh-CN" altLang="en-US"/>
            </a:p>
          </p:txBody>
        </p:sp>
        <p:sp>
          <p:nvSpPr>
            <p:cNvPr id="54292" name="Line 14"/>
            <p:cNvSpPr>
              <a:spLocks noChangeShapeType="1"/>
            </p:cNvSpPr>
            <p:nvPr/>
          </p:nvSpPr>
          <p:spPr bwMode="auto">
            <a:xfrm flipH="1">
              <a:off x="2896" y="3233"/>
              <a:ext cx="207" cy="163"/>
            </a:xfrm>
            <a:prstGeom prst="line">
              <a:avLst/>
            </a:prstGeom>
            <a:grpFill/>
            <a:ln w="38100" cap="rnd">
              <a:solidFill>
                <a:schemeClr val="tx1"/>
              </a:solidFill>
              <a:round/>
              <a:headEnd/>
              <a:tailEnd/>
            </a:ln>
          </p:spPr>
          <p:txBody>
            <a:bodyPr/>
            <a:lstStyle/>
            <a:p>
              <a:endParaRPr lang="zh-CN" altLang="en-US"/>
            </a:p>
          </p:txBody>
        </p:sp>
        <p:sp>
          <p:nvSpPr>
            <p:cNvPr id="54293" name="Line 15"/>
            <p:cNvSpPr>
              <a:spLocks noChangeShapeType="1"/>
            </p:cNvSpPr>
            <p:nvPr/>
          </p:nvSpPr>
          <p:spPr bwMode="auto">
            <a:xfrm>
              <a:off x="3810" y="3634"/>
              <a:ext cx="180" cy="159"/>
            </a:xfrm>
            <a:prstGeom prst="line">
              <a:avLst/>
            </a:prstGeom>
            <a:grpFill/>
            <a:ln w="38100" cap="rnd">
              <a:solidFill>
                <a:schemeClr val="tx1"/>
              </a:solidFill>
              <a:round/>
              <a:headEnd/>
              <a:tailEnd/>
            </a:ln>
          </p:spPr>
          <p:txBody>
            <a:bodyPr/>
            <a:lstStyle/>
            <a:p>
              <a:endParaRPr lang="zh-CN" altLang="en-US"/>
            </a:p>
          </p:txBody>
        </p:sp>
        <p:sp>
          <p:nvSpPr>
            <p:cNvPr id="54294" name="Oval 17"/>
            <p:cNvSpPr>
              <a:spLocks noChangeArrowheads="1"/>
            </p:cNvSpPr>
            <p:nvPr/>
          </p:nvSpPr>
          <p:spPr bwMode="auto">
            <a:xfrm>
              <a:off x="2405" y="2638"/>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45</a:t>
              </a:r>
            </a:p>
          </p:txBody>
        </p:sp>
        <p:sp>
          <p:nvSpPr>
            <p:cNvPr id="54295" name="Oval 20"/>
            <p:cNvSpPr>
              <a:spLocks noChangeArrowheads="1"/>
            </p:cNvSpPr>
            <p:nvPr/>
          </p:nvSpPr>
          <p:spPr bwMode="auto">
            <a:xfrm>
              <a:off x="1770" y="2979"/>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12</a:t>
              </a:r>
            </a:p>
          </p:txBody>
        </p:sp>
        <p:sp>
          <p:nvSpPr>
            <p:cNvPr id="54296" name="Oval 23"/>
            <p:cNvSpPr>
              <a:spLocks noChangeArrowheads="1"/>
            </p:cNvSpPr>
            <p:nvPr/>
          </p:nvSpPr>
          <p:spPr bwMode="auto">
            <a:xfrm>
              <a:off x="1317"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3</a:t>
              </a:r>
            </a:p>
          </p:txBody>
        </p:sp>
        <p:sp>
          <p:nvSpPr>
            <p:cNvPr id="54297" name="Oval 26"/>
            <p:cNvSpPr>
              <a:spLocks noChangeArrowheads="1"/>
            </p:cNvSpPr>
            <p:nvPr/>
          </p:nvSpPr>
          <p:spPr bwMode="auto">
            <a:xfrm>
              <a:off x="2169" y="3395"/>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37</a:t>
              </a:r>
            </a:p>
          </p:txBody>
        </p:sp>
        <p:sp>
          <p:nvSpPr>
            <p:cNvPr id="54298" name="Oval 29"/>
            <p:cNvSpPr>
              <a:spLocks noChangeArrowheads="1"/>
            </p:cNvSpPr>
            <p:nvPr/>
          </p:nvSpPr>
          <p:spPr bwMode="auto">
            <a:xfrm>
              <a:off x="2723"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53</a:t>
              </a:r>
            </a:p>
          </p:txBody>
        </p:sp>
        <p:sp>
          <p:nvSpPr>
            <p:cNvPr id="54299" name="Oval 32"/>
            <p:cNvSpPr>
              <a:spLocks noChangeArrowheads="1"/>
            </p:cNvSpPr>
            <p:nvPr/>
          </p:nvSpPr>
          <p:spPr bwMode="auto">
            <a:xfrm>
              <a:off x="3539" y="3364"/>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90</a:t>
              </a:r>
            </a:p>
          </p:txBody>
        </p:sp>
        <p:sp>
          <p:nvSpPr>
            <p:cNvPr id="54300" name="Oval 35"/>
            <p:cNvSpPr>
              <a:spLocks noChangeArrowheads="1"/>
            </p:cNvSpPr>
            <p:nvPr/>
          </p:nvSpPr>
          <p:spPr bwMode="auto">
            <a:xfrm>
              <a:off x="1906" y="3830"/>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24</a:t>
              </a:r>
            </a:p>
          </p:txBody>
        </p:sp>
        <p:sp>
          <p:nvSpPr>
            <p:cNvPr id="54301" name="Oval 38"/>
            <p:cNvSpPr>
              <a:spLocks noChangeArrowheads="1"/>
            </p:cNvSpPr>
            <p:nvPr/>
          </p:nvSpPr>
          <p:spPr bwMode="auto">
            <a:xfrm>
              <a:off x="3245" y="3772"/>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78</a:t>
              </a:r>
            </a:p>
          </p:txBody>
        </p:sp>
        <p:sp>
          <p:nvSpPr>
            <p:cNvPr id="54302" name="Oval 41"/>
            <p:cNvSpPr>
              <a:spLocks noChangeArrowheads="1"/>
            </p:cNvSpPr>
            <p:nvPr/>
          </p:nvSpPr>
          <p:spPr bwMode="auto">
            <a:xfrm>
              <a:off x="3902" y="3772"/>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98</a:t>
              </a:r>
            </a:p>
          </p:txBody>
        </p:sp>
        <p:sp>
          <p:nvSpPr>
            <p:cNvPr id="54303" name="Oval 44"/>
            <p:cNvSpPr>
              <a:spLocks noChangeArrowheads="1"/>
            </p:cNvSpPr>
            <p:nvPr/>
          </p:nvSpPr>
          <p:spPr bwMode="auto">
            <a:xfrm>
              <a:off x="3086" y="2979"/>
              <a:ext cx="331" cy="301"/>
            </a:xfrm>
            <a:prstGeom prst="ellipse">
              <a:avLst/>
            </a:prstGeom>
            <a:grpFill/>
            <a:ln w="12700" cap="rnd">
              <a:solidFill>
                <a:schemeClr val="tx1"/>
              </a:solidFill>
              <a:round/>
              <a:headEnd/>
              <a:tailEnd/>
            </a:ln>
          </p:spPr>
          <p:txBody>
            <a:bodyPr wrap="none" anchor="ctr"/>
            <a:lstStyle/>
            <a:p>
              <a:pPr algn="ctr" eaLnBrk="0" hangingPunct="0"/>
              <a:r>
                <a:rPr lang="en-US" altLang="zh-CN" sz="2400">
                  <a:latin typeface="Arial" charset="0"/>
                  <a:ea typeface="宋体" charset="-122"/>
                </a:rPr>
                <a:t>61</a:t>
              </a:r>
            </a:p>
          </p:txBody>
        </p:sp>
      </p:grpSp>
      <p:sp>
        <p:nvSpPr>
          <p:cNvPr id="54281" name="Text Box 56"/>
          <p:cNvSpPr txBox="1">
            <a:spLocks noChangeArrowheads="1"/>
          </p:cNvSpPr>
          <p:nvPr/>
        </p:nvSpPr>
        <p:spPr bwMode="auto">
          <a:xfrm>
            <a:off x="500063" y="3690938"/>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例如：插入</a:t>
            </a:r>
            <a:r>
              <a:rPr lang="en-US" altLang="zh-CN"/>
              <a:t>40</a:t>
            </a:r>
          </a:p>
        </p:txBody>
      </p:sp>
      <p:grpSp>
        <p:nvGrpSpPr>
          <p:cNvPr id="54282" name="组合 59"/>
          <p:cNvGrpSpPr>
            <a:grpSpLocks/>
          </p:cNvGrpSpPr>
          <p:nvPr/>
        </p:nvGrpSpPr>
        <p:grpSpPr bwMode="auto">
          <a:xfrm>
            <a:off x="4208463" y="4116388"/>
            <a:ext cx="4578350" cy="2713037"/>
            <a:chOff x="4209143" y="3857628"/>
            <a:chExt cx="4577699" cy="2713591"/>
          </a:xfrm>
        </p:grpSpPr>
        <p:sp>
          <p:nvSpPr>
            <p:cNvPr id="54283" name="Text Box 56"/>
            <p:cNvSpPr txBox="1">
              <a:spLocks noChangeArrowheads="1"/>
            </p:cNvSpPr>
            <p:nvPr/>
          </p:nvSpPr>
          <p:spPr bwMode="auto">
            <a:xfrm>
              <a:off x="6286512" y="3857628"/>
              <a:ext cx="2500330" cy="954107"/>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zh-CN" altLang="en-US" dirty="0"/>
                <a:t>新插入结点必为叶子结点</a:t>
              </a:r>
              <a:endParaRPr lang="en-US" altLang="zh-CN" dirty="0"/>
            </a:p>
          </p:txBody>
        </p:sp>
        <p:sp>
          <p:nvSpPr>
            <p:cNvPr id="54284" name="任意多边形 61"/>
            <p:cNvSpPr>
              <a:spLocks noChangeArrowheads="1"/>
            </p:cNvSpPr>
            <p:nvPr/>
          </p:nvSpPr>
          <p:spPr bwMode="auto">
            <a:xfrm>
              <a:off x="4209143" y="4833257"/>
              <a:ext cx="3585028" cy="1737962"/>
            </a:xfrm>
            <a:custGeom>
              <a:avLst/>
              <a:gdLst>
                <a:gd name="T0" fmla="*/ 0 w 3585028"/>
                <a:gd name="T1" fmla="*/ 1349829 h 1737962"/>
                <a:gd name="T2" fmla="*/ 1631235 w 3585028"/>
                <a:gd name="T3" fmla="*/ 1684743 h 1737962"/>
                <a:gd name="T4" fmla="*/ 3048000 w 3585028"/>
                <a:gd name="T5" fmla="*/ 1030514 h 1737962"/>
                <a:gd name="T6" fmla="*/ 3585028 w 3585028"/>
                <a:gd name="T7" fmla="*/ 0 h 1737962"/>
                <a:gd name="T8" fmla="*/ 0 60000 65536"/>
                <a:gd name="T9" fmla="*/ 0 60000 65536"/>
                <a:gd name="T10" fmla="*/ 0 60000 65536"/>
                <a:gd name="T11" fmla="*/ 0 60000 65536"/>
                <a:gd name="T12" fmla="*/ 0 w 3585028"/>
                <a:gd name="T13" fmla="*/ 0 h 1737962"/>
                <a:gd name="T14" fmla="*/ 3585028 w 3585028"/>
                <a:gd name="T15" fmla="*/ 1737962 h 1737962"/>
              </a:gdLst>
              <a:ahLst/>
              <a:cxnLst>
                <a:cxn ang="T8">
                  <a:pos x="T0" y="T1"/>
                </a:cxn>
                <a:cxn ang="T9">
                  <a:pos x="T2" y="T3"/>
                </a:cxn>
                <a:cxn ang="T10">
                  <a:pos x="T4" y="T5"/>
                </a:cxn>
                <a:cxn ang="T11">
                  <a:pos x="T6" y="T7"/>
                </a:cxn>
              </a:cxnLst>
              <a:rect l="T12" t="T13" r="T14" b="T15"/>
              <a:pathLst>
                <a:path w="3585028" h="1737962">
                  <a:moveTo>
                    <a:pt x="0" y="1349829"/>
                  </a:moveTo>
                  <a:cubicBezTo>
                    <a:pt x="740228" y="1579638"/>
                    <a:pt x="1123235" y="1737962"/>
                    <a:pt x="1631235" y="1684743"/>
                  </a:cubicBezTo>
                  <a:cubicBezTo>
                    <a:pt x="2139235" y="1631524"/>
                    <a:pt x="2722368" y="1311304"/>
                    <a:pt x="3048000" y="1030514"/>
                  </a:cubicBezTo>
                  <a:cubicBezTo>
                    <a:pt x="3373632" y="749724"/>
                    <a:pt x="3449561" y="368904"/>
                    <a:pt x="3585028" y="0"/>
                  </a:cubicBezTo>
                </a:path>
              </a:pathLst>
            </a:custGeom>
            <a:noFill/>
            <a:ln w="25400" algn="ctr">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0"/>
            <a:ext cx="8229600" cy="1027113"/>
          </a:xfrm>
        </p:spPr>
        <p:txBody>
          <a:bodyPr/>
          <a:lstStyle/>
          <a:p>
            <a:pPr>
              <a:defRPr/>
            </a:pPr>
            <a:r>
              <a:rPr lang="en-US" altLang="zh-CN" dirty="0"/>
              <a:t>3</a:t>
            </a:r>
            <a:r>
              <a:rPr lang="zh-CN" altLang="en-US" dirty="0"/>
              <a:t>－二叉查找树的插入算法</a:t>
            </a:r>
          </a:p>
        </p:txBody>
      </p:sp>
      <p:sp>
        <p:nvSpPr>
          <p:cNvPr id="4" name="灯片编号占位符 3"/>
          <p:cNvSpPr>
            <a:spLocks noGrp="1"/>
          </p:cNvSpPr>
          <p:nvPr>
            <p:ph type="sldNum" sz="quarter" idx="11"/>
          </p:nvPr>
        </p:nvSpPr>
        <p:spPr/>
        <p:txBody>
          <a:bodyPr/>
          <a:lstStyle/>
          <a:p>
            <a:pPr>
              <a:defRPr/>
            </a:pPr>
            <a:fld id="{5F409533-A673-4BAD-AA5D-950FAF62E263}" type="slidenum">
              <a:rPr lang="en-US" altLang="zh-CN" smtClean="0"/>
              <a:pPr>
                <a:defRPr/>
              </a:pPr>
              <a:t>48</a:t>
            </a:fld>
            <a:endParaRPr lang="en-US" altLang="zh-CN"/>
          </a:p>
        </p:txBody>
      </p:sp>
      <p:sp>
        <p:nvSpPr>
          <p:cNvPr id="5" name="Rectangle 2"/>
          <p:cNvSpPr txBox="1">
            <a:spLocks noChangeArrowheads="1"/>
          </p:cNvSpPr>
          <p:nvPr/>
        </p:nvSpPr>
        <p:spPr bwMode="auto">
          <a:xfrm>
            <a:off x="161925" y="876300"/>
            <a:ext cx="8943975" cy="5721052"/>
          </a:xfrm>
          <a:prstGeom prst="rect">
            <a:avLst/>
          </a:prstGeom>
          <a:noFill/>
          <a:ln w="9525">
            <a:solidFill>
              <a:schemeClr val="tx1">
                <a:lumMod val="60000"/>
                <a:lumOff val="40000"/>
              </a:schemeClr>
            </a:solidFill>
            <a:miter lim="800000"/>
            <a:headEnd/>
            <a:tailEnd/>
          </a:ln>
        </p:spPr>
        <p:txBody>
          <a:bodyPr/>
          <a:lstStyle/>
          <a:p>
            <a:pPr marL="342900" indent="-342900" eaLnBrk="0" hangingPunct="0">
              <a:lnSpc>
                <a:spcPct val="105000"/>
              </a:lnSpc>
              <a:buClr>
                <a:schemeClr val="hlink"/>
              </a:buClr>
              <a:buFont typeface="Wingdings" pitchFamily="2" charset="2"/>
              <a:buNone/>
              <a:defRPr/>
            </a:pPr>
            <a:r>
              <a:rPr kumimoji="0" lang="en-US" altLang="zh-CN" sz="2400" kern="0">
                <a:latin typeface="+mn-lt"/>
                <a:ea typeface="+mn-ea"/>
              </a:rPr>
              <a:t>Status </a:t>
            </a:r>
            <a:r>
              <a:rPr kumimoji="0" lang="en-US" altLang="zh-CN" sz="2400" kern="0" dirty="0" err="1">
                <a:latin typeface="+mn-lt"/>
                <a:ea typeface="+mn-ea"/>
              </a:rPr>
              <a:t>InsertBST</a:t>
            </a:r>
            <a:r>
              <a:rPr kumimoji="0" lang="en-US" altLang="zh-CN" sz="2400" kern="0" dirty="0">
                <a:latin typeface="+mn-lt"/>
                <a:ea typeface="+mn-ea"/>
              </a:rPr>
              <a:t> ( </a:t>
            </a:r>
            <a:r>
              <a:rPr kumimoji="0" lang="en-US" altLang="zh-CN" sz="2400" kern="0" dirty="0" err="1">
                <a:latin typeface="+mn-lt"/>
                <a:ea typeface="+mn-ea"/>
              </a:rPr>
              <a:t>BSTree</a:t>
            </a:r>
            <a:r>
              <a:rPr kumimoji="0" lang="en-US" altLang="zh-CN" sz="2400" kern="0" dirty="0">
                <a:latin typeface="+mn-lt"/>
                <a:ea typeface="+mn-ea"/>
              </a:rPr>
              <a:t>  </a:t>
            </a:r>
            <a:r>
              <a:rPr kumimoji="0" lang="en-US" altLang="zh-CN" sz="2400" kern="0" dirty="0">
                <a:solidFill>
                  <a:srgbClr val="FF0000"/>
                </a:solidFill>
                <a:latin typeface="+mn-lt"/>
                <a:ea typeface="+mn-ea"/>
              </a:rPr>
              <a:t>&amp;</a:t>
            </a:r>
            <a:r>
              <a:rPr kumimoji="0" lang="en-US" altLang="zh-CN" sz="2400" kern="0" dirty="0">
                <a:latin typeface="+mn-lt"/>
                <a:ea typeface="+mn-ea"/>
              </a:rPr>
              <a:t>T, </a:t>
            </a:r>
            <a:r>
              <a:rPr kumimoji="0" lang="en-US" altLang="zh-CN" sz="2400" kern="0" dirty="0" err="1">
                <a:latin typeface="+mn-lt"/>
                <a:ea typeface="+mn-ea"/>
              </a:rPr>
              <a:t>TElemType</a:t>
            </a:r>
            <a:r>
              <a:rPr kumimoji="0" lang="en-US" altLang="zh-CN" sz="2400" kern="0" dirty="0">
                <a:latin typeface="+mn-lt"/>
                <a:ea typeface="+mn-ea"/>
              </a:rPr>
              <a:t> x ){</a:t>
            </a:r>
          </a:p>
          <a:p>
            <a:pPr marL="342900" indent="-342900" eaLnBrk="0" hangingPunct="0">
              <a:lnSpc>
                <a:spcPct val="105000"/>
              </a:lnSpc>
              <a:buClr>
                <a:schemeClr val="hlink"/>
              </a:buClr>
              <a:buFont typeface="Wingdings" pitchFamily="2" charset="2"/>
              <a:buNone/>
              <a:defRPr/>
            </a:pPr>
            <a:r>
              <a:rPr kumimoji="0" lang="en-US" altLang="zh-CN" sz="2400" kern="0" dirty="0">
                <a:solidFill>
                  <a:srgbClr val="FF0000"/>
                </a:solidFill>
                <a:latin typeface="+mn-lt"/>
                <a:ea typeface="+mn-ea"/>
              </a:rPr>
              <a:t>   f = NULL;</a:t>
            </a:r>
          </a:p>
          <a:p>
            <a:pPr marL="342900" indent="-342900" eaLnBrk="0" hangingPunct="0">
              <a:lnSpc>
                <a:spcPct val="105000"/>
              </a:lnSpc>
              <a:buClr>
                <a:schemeClr val="hlink"/>
              </a:buClr>
              <a:buFont typeface="Wingdings" pitchFamily="2" charset="2"/>
              <a:buNone/>
              <a:defRPr/>
            </a:pPr>
            <a:r>
              <a:rPr kumimoji="0" lang="en-US" altLang="zh-CN" sz="2400" kern="0" dirty="0">
                <a:latin typeface="+mn-lt"/>
                <a:ea typeface="+mn-ea"/>
              </a:rPr>
              <a:t>  </a:t>
            </a:r>
            <a:r>
              <a:rPr kumimoji="0" lang="en-US" altLang="zh-CN" sz="2400" kern="0" dirty="0">
                <a:solidFill>
                  <a:srgbClr val="FF0000"/>
                </a:solidFill>
                <a:latin typeface="+mn-lt"/>
                <a:ea typeface="+mn-ea"/>
              </a:rPr>
              <a:t>if ( </a:t>
            </a:r>
            <a:r>
              <a:rPr kumimoji="0" lang="en-US" altLang="zh-CN" sz="2400" kern="0">
                <a:solidFill>
                  <a:srgbClr val="FF0000"/>
                </a:solidFill>
                <a:latin typeface="+mn-lt"/>
                <a:ea typeface="+mn-ea"/>
              </a:rPr>
              <a:t>! Search</a:t>
            </a:r>
            <a:r>
              <a:rPr kumimoji="0" lang="en-US" altLang="zh-CN" sz="2400" kern="0" dirty="0">
                <a:solidFill>
                  <a:srgbClr val="FF0000"/>
                </a:solidFill>
                <a:latin typeface="+mn-lt"/>
                <a:ea typeface="+mn-ea"/>
              </a:rPr>
              <a:t>( T, x, f ) ) // </a:t>
            </a:r>
            <a:r>
              <a:rPr kumimoji="0" lang="zh-CN" altLang="en-US" sz="2400" kern="0" dirty="0">
                <a:solidFill>
                  <a:srgbClr val="FF0000"/>
                </a:solidFill>
                <a:latin typeface="+mn-lt"/>
                <a:ea typeface="+mn-ea"/>
              </a:rPr>
              <a:t>查找</a:t>
            </a: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r>
              <a:rPr kumimoji="0" lang="en-US" altLang="zh-CN" sz="2400" kern="0" dirty="0">
                <a:latin typeface="+mn-lt"/>
                <a:ea typeface="+mn-ea"/>
              </a:rPr>
              <a:t>  {  </a:t>
            </a:r>
            <a:r>
              <a:rPr kumimoji="0" lang="en-US" altLang="zh-CN" sz="2400" kern="0" dirty="0">
                <a:solidFill>
                  <a:srgbClr val="FF0000"/>
                </a:solidFill>
                <a:latin typeface="+mn-lt"/>
                <a:ea typeface="+mn-ea"/>
              </a:rPr>
              <a:t>//</a:t>
            </a:r>
            <a:r>
              <a:rPr kumimoji="0" lang="zh-CN" altLang="en-US" sz="2400" kern="0" dirty="0">
                <a:solidFill>
                  <a:srgbClr val="FF0000"/>
                </a:solidFill>
                <a:latin typeface="+mn-lt"/>
                <a:ea typeface="+mn-ea"/>
              </a:rPr>
              <a:t>查找不成功。</a:t>
            </a:r>
            <a:r>
              <a:rPr kumimoji="0" lang="en-US" altLang="zh-CN" sz="2400" kern="0" dirty="0">
                <a:solidFill>
                  <a:srgbClr val="FF0000"/>
                </a:solidFill>
                <a:latin typeface="+mn-lt"/>
                <a:ea typeface="+mn-ea"/>
              </a:rPr>
              <a:t>f</a:t>
            </a:r>
            <a:r>
              <a:rPr kumimoji="0" lang="zh-CN" altLang="en-US" sz="2400" kern="0" dirty="0">
                <a:solidFill>
                  <a:srgbClr val="FF0000"/>
                </a:solidFill>
                <a:latin typeface="+mn-lt"/>
                <a:ea typeface="+mn-ea"/>
              </a:rPr>
              <a:t>指向访问路径上最后一个结点</a:t>
            </a: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en-US" altLang="zh-CN"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endParaRPr kumimoji="0" lang="zh-CN" altLang="en-US" sz="2400" kern="0" dirty="0">
              <a:solidFill>
                <a:srgbClr val="FF0000"/>
              </a:solidFill>
              <a:latin typeface="+mn-lt"/>
              <a:ea typeface="+mn-ea"/>
            </a:endParaRPr>
          </a:p>
          <a:p>
            <a:pPr marL="342900" indent="-342900" eaLnBrk="0" hangingPunct="0">
              <a:lnSpc>
                <a:spcPct val="105000"/>
              </a:lnSpc>
              <a:buClr>
                <a:schemeClr val="hlink"/>
              </a:buClr>
              <a:buFont typeface="Wingdings" pitchFamily="2" charset="2"/>
              <a:buNone/>
              <a:defRPr/>
            </a:pPr>
            <a:r>
              <a:rPr kumimoji="0" lang="en-US" altLang="zh-CN" sz="2400" kern="0" dirty="0">
                <a:latin typeface="+mn-lt"/>
                <a:ea typeface="+mn-ea"/>
              </a:rPr>
              <a:t>   } </a:t>
            </a:r>
          </a:p>
          <a:p>
            <a:pPr marL="342900" indent="-342900" eaLnBrk="0" hangingPunct="0">
              <a:lnSpc>
                <a:spcPct val="105000"/>
              </a:lnSpc>
              <a:buClr>
                <a:schemeClr val="hlink"/>
              </a:buClr>
              <a:buFont typeface="Wingdings" pitchFamily="2" charset="2"/>
              <a:buNone/>
              <a:defRPr/>
            </a:pPr>
            <a:r>
              <a:rPr kumimoji="0" lang="en-US" altLang="zh-CN" sz="2400" kern="0" dirty="0">
                <a:latin typeface="+mn-lt"/>
                <a:ea typeface="+mn-ea"/>
              </a:rPr>
              <a:t>  else </a:t>
            </a:r>
            <a:r>
              <a:rPr kumimoji="0" lang="en-US" altLang="zh-CN" sz="2400" kern="0">
                <a:latin typeface="+mn-lt"/>
                <a:ea typeface="+mn-ea"/>
              </a:rPr>
              <a:t>return FALSE</a:t>
            </a:r>
            <a:r>
              <a:rPr kumimoji="0" lang="en-US" altLang="zh-CN" sz="2400" kern="0" dirty="0">
                <a:latin typeface="+mn-lt"/>
                <a:ea typeface="+mn-ea"/>
              </a:rPr>
              <a:t>; </a:t>
            </a:r>
            <a:r>
              <a:rPr kumimoji="0" lang="en-US" altLang="zh-CN" sz="2400" kern="0" dirty="0">
                <a:solidFill>
                  <a:srgbClr val="FF0000"/>
                </a:solidFill>
                <a:latin typeface="+mn-lt"/>
                <a:ea typeface="+mn-ea"/>
              </a:rPr>
              <a:t>// </a:t>
            </a:r>
            <a:r>
              <a:rPr kumimoji="0" lang="zh-CN" altLang="en-US" sz="2400" kern="0" dirty="0">
                <a:solidFill>
                  <a:srgbClr val="FF0000"/>
                </a:solidFill>
                <a:latin typeface="+mn-lt"/>
                <a:ea typeface="+mn-ea"/>
              </a:rPr>
              <a:t>树中已有</a:t>
            </a:r>
            <a:r>
              <a:rPr kumimoji="0" lang="en-US" altLang="zh-CN" sz="2400" kern="0" dirty="0">
                <a:solidFill>
                  <a:srgbClr val="FF0000"/>
                </a:solidFill>
                <a:latin typeface="+mn-lt"/>
                <a:ea typeface="+mn-ea"/>
              </a:rPr>
              <a:t>x</a:t>
            </a:r>
            <a:r>
              <a:rPr kumimoji="0" lang="zh-CN" altLang="en-US" sz="2400" kern="0" dirty="0">
                <a:solidFill>
                  <a:srgbClr val="FF0000"/>
                </a:solidFill>
                <a:latin typeface="+mn-lt"/>
                <a:ea typeface="+mn-ea"/>
              </a:rPr>
              <a:t>，不需要再插入</a:t>
            </a:r>
          </a:p>
          <a:p>
            <a:pPr marL="342900" indent="-342900" eaLnBrk="0" hangingPunct="0">
              <a:lnSpc>
                <a:spcPct val="105000"/>
              </a:lnSpc>
              <a:buClr>
                <a:schemeClr val="hlink"/>
              </a:buClr>
              <a:buFont typeface="Wingdings" pitchFamily="2" charset="2"/>
              <a:buNone/>
              <a:defRPr/>
            </a:pPr>
            <a:r>
              <a:rPr kumimoji="0" lang="en-US" altLang="zh-CN" sz="2400" kern="0" dirty="0">
                <a:latin typeface="+mn-lt"/>
                <a:ea typeface="+mn-ea"/>
              </a:rPr>
              <a:t>} // </a:t>
            </a:r>
            <a:r>
              <a:rPr kumimoji="0" lang="en-US" altLang="zh-CN" sz="2400" kern="0" dirty="0" err="1">
                <a:latin typeface="+mn-lt"/>
                <a:ea typeface="+mn-ea"/>
              </a:rPr>
              <a:t>InsertBST</a:t>
            </a:r>
            <a:endParaRPr kumimoji="0" lang="en-US" altLang="zh-CN" sz="2400" kern="0" dirty="0">
              <a:solidFill>
                <a:srgbClr val="00FFFF"/>
              </a:solidFill>
              <a:latin typeface="+mn-lt"/>
              <a:ea typeface="+mn-ea"/>
            </a:endParaRPr>
          </a:p>
        </p:txBody>
      </p:sp>
      <p:sp>
        <p:nvSpPr>
          <p:cNvPr id="6" name="矩形 5"/>
          <p:cNvSpPr/>
          <p:nvPr/>
        </p:nvSpPr>
        <p:spPr>
          <a:xfrm>
            <a:off x="500063" y="2564904"/>
            <a:ext cx="8358188" cy="2806922"/>
          </a:xfrm>
          <a:prstGeom prst="rect">
            <a:avLst/>
          </a:prstGeom>
          <a:ln>
            <a:solidFill>
              <a:schemeClr val="tx1">
                <a:lumMod val="65000"/>
                <a:lumOff val="35000"/>
              </a:schemeClr>
            </a:solidFill>
            <a:prstDash val="dash"/>
          </a:ln>
        </p:spPr>
        <p:txBody>
          <a:bodyPr>
            <a:spAutoFit/>
          </a:bodyPr>
          <a:lstStyle/>
          <a:p>
            <a:pPr marL="342900" indent="-342900" eaLnBrk="0" hangingPunct="0">
              <a:lnSpc>
                <a:spcPct val="105000"/>
              </a:lnSpc>
              <a:buClr>
                <a:schemeClr val="hlink"/>
              </a:buClr>
              <a:defRPr/>
            </a:pPr>
            <a:r>
              <a:rPr kumimoji="0" lang="en-US" altLang="zh-CN" sz="2400" kern="0" dirty="0"/>
              <a:t>      s = (</a:t>
            </a:r>
            <a:r>
              <a:rPr kumimoji="0" lang="en-US" altLang="zh-CN" sz="2400" kern="0" dirty="0" err="1"/>
              <a:t>BSTree</a:t>
            </a:r>
            <a:r>
              <a:rPr kumimoji="0" lang="en-US" altLang="zh-CN" sz="2400" kern="0" dirty="0"/>
              <a:t>) </a:t>
            </a:r>
            <a:r>
              <a:rPr kumimoji="0" lang="en-US" altLang="zh-CN" sz="2400" kern="0" dirty="0" err="1"/>
              <a:t>malloc</a:t>
            </a:r>
            <a:r>
              <a:rPr kumimoji="0" lang="en-US" altLang="zh-CN" sz="2400" kern="0" dirty="0"/>
              <a:t>( </a:t>
            </a:r>
            <a:r>
              <a:rPr kumimoji="0" lang="en-US" altLang="zh-CN" sz="2400" kern="0" dirty="0" err="1"/>
              <a:t>sizeof</a:t>
            </a:r>
            <a:r>
              <a:rPr kumimoji="0" lang="en-US" altLang="zh-CN" sz="2400" kern="0" dirty="0"/>
              <a:t>(</a:t>
            </a:r>
            <a:r>
              <a:rPr kumimoji="0" lang="en-US" altLang="zh-CN" sz="2400" kern="0" dirty="0" err="1"/>
              <a:t>BSTNode</a:t>
            </a:r>
            <a:r>
              <a:rPr kumimoji="0" lang="en-US" altLang="zh-CN" sz="2400" kern="0" dirty="0"/>
              <a:t>) );</a:t>
            </a:r>
          </a:p>
          <a:p>
            <a:pPr marL="342900" indent="-342900" eaLnBrk="0" hangingPunct="0">
              <a:lnSpc>
                <a:spcPct val="105000"/>
              </a:lnSpc>
              <a:buClr>
                <a:schemeClr val="hlink"/>
              </a:buClr>
              <a:defRPr/>
            </a:pPr>
            <a:r>
              <a:rPr kumimoji="0" lang="en-US" altLang="zh-CN" sz="2400" kern="0" dirty="0"/>
              <a:t>      if ( !s ) {</a:t>
            </a:r>
            <a:r>
              <a:rPr kumimoji="0" lang="en-US" altLang="zh-CN" sz="2400" kern="0" dirty="0" err="1"/>
              <a:t>prinf</a:t>
            </a:r>
            <a:r>
              <a:rPr kumimoji="0" lang="en-US" altLang="zh-CN" sz="2400" kern="0" dirty="0"/>
              <a:t>(“</a:t>
            </a:r>
            <a:r>
              <a:rPr kumimoji="0" lang="zh-CN" altLang="en-US" sz="2400" kern="0" dirty="0"/>
              <a:t>内存分配失败！</a:t>
            </a:r>
            <a:r>
              <a:rPr kumimoji="0" lang="en-US" altLang="zh-CN" sz="2400" kern="0" dirty="0"/>
              <a:t>\n”); exit(1);}</a:t>
            </a:r>
          </a:p>
          <a:p>
            <a:pPr marL="342900" indent="-342900" eaLnBrk="0" hangingPunct="0">
              <a:lnSpc>
                <a:spcPct val="105000"/>
              </a:lnSpc>
              <a:buClr>
                <a:schemeClr val="hlink"/>
              </a:buClr>
              <a:defRPr/>
            </a:pPr>
            <a:r>
              <a:rPr kumimoji="0" lang="en-US" altLang="zh-CN" sz="2400" kern="0" dirty="0"/>
              <a:t>      s-&gt;data=x;   s-&gt;</a:t>
            </a:r>
            <a:r>
              <a:rPr kumimoji="0" lang="en-US" altLang="zh-CN" sz="2400" kern="0" dirty="0" err="1"/>
              <a:t>lchild</a:t>
            </a:r>
            <a:r>
              <a:rPr kumimoji="0" lang="en-US" altLang="zh-CN" sz="2400" kern="0" dirty="0"/>
              <a:t> = s-&gt;</a:t>
            </a:r>
            <a:r>
              <a:rPr kumimoji="0" lang="en-US" altLang="zh-CN" sz="2400" kern="0" dirty="0" err="1"/>
              <a:t>rchild</a:t>
            </a:r>
            <a:r>
              <a:rPr kumimoji="0" lang="en-US" altLang="zh-CN" sz="2400" kern="0" dirty="0"/>
              <a:t>=NULL; </a:t>
            </a:r>
            <a:r>
              <a:rPr kumimoji="0" lang="en-US" altLang="zh-CN" sz="2400" kern="0" dirty="0">
                <a:solidFill>
                  <a:srgbClr val="FF0000"/>
                </a:solidFill>
              </a:rPr>
              <a:t>//</a:t>
            </a:r>
            <a:r>
              <a:rPr kumimoji="0" lang="zh-CN" altLang="en-US" sz="2400" kern="0" dirty="0">
                <a:solidFill>
                  <a:srgbClr val="FF0000"/>
                </a:solidFill>
              </a:rPr>
              <a:t>是叶子结点</a:t>
            </a:r>
            <a:endParaRPr kumimoji="0" lang="en-US" altLang="zh-CN" sz="2400" kern="0" dirty="0">
              <a:solidFill>
                <a:srgbClr val="FF0000"/>
              </a:solidFill>
            </a:endParaRPr>
          </a:p>
          <a:p>
            <a:pPr marL="342900" indent="-342900" eaLnBrk="0" hangingPunct="0">
              <a:lnSpc>
                <a:spcPct val="105000"/>
              </a:lnSpc>
              <a:buClr>
                <a:schemeClr val="hlink"/>
              </a:buClr>
              <a:defRPr/>
            </a:pPr>
            <a:r>
              <a:rPr kumimoji="0" lang="en-US" altLang="zh-CN" sz="2400" kern="0" dirty="0"/>
              <a:t>      if ( !f ) T= s;        </a:t>
            </a:r>
            <a:r>
              <a:rPr kumimoji="0" lang="en-US" altLang="zh-CN" sz="2400" kern="0" dirty="0">
                <a:solidFill>
                  <a:srgbClr val="FF0000"/>
                </a:solidFill>
              </a:rPr>
              <a:t>// T</a:t>
            </a:r>
            <a:r>
              <a:rPr kumimoji="0" lang="zh-CN" altLang="en-US" sz="2400" kern="0" dirty="0">
                <a:solidFill>
                  <a:srgbClr val="FF0000"/>
                </a:solidFill>
              </a:rPr>
              <a:t>为空，被插结点为根结点</a:t>
            </a:r>
          </a:p>
          <a:p>
            <a:pPr marL="342900" indent="-342900" eaLnBrk="0" hangingPunct="0">
              <a:lnSpc>
                <a:spcPct val="105000"/>
              </a:lnSpc>
              <a:buClr>
                <a:schemeClr val="hlink"/>
              </a:buClr>
              <a:defRPr/>
            </a:pPr>
            <a:r>
              <a:rPr kumimoji="0" lang="zh-CN" altLang="en-US" sz="2400" kern="0" dirty="0"/>
              <a:t>      </a:t>
            </a:r>
            <a:r>
              <a:rPr kumimoji="0" lang="en-US" altLang="zh-CN" sz="2400" kern="0" dirty="0"/>
              <a:t>else if ( x &lt; f-&gt;data) )  f-&gt;</a:t>
            </a:r>
            <a:r>
              <a:rPr kumimoji="0" lang="en-US" altLang="zh-CN" sz="2400" kern="0" dirty="0" err="1"/>
              <a:t>lchild</a:t>
            </a:r>
            <a:r>
              <a:rPr kumimoji="0" lang="en-US" altLang="zh-CN" sz="2400" kern="0" dirty="0"/>
              <a:t> = s;</a:t>
            </a:r>
          </a:p>
          <a:p>
            <a:pPr marL="342900" indent="-342900" eaLnBrk="0" hangingPunct="0">
              <a:lnSpc>
                <a:spcPct val="105000"/>
              </a:lnSpc>
              <a:buClr>
                <a:schemeClr val="hlink"/>
              </a:buClr>
              <a:defRPr/>
            </a:pPr>
            <a:r>
              <a:rPr kumimoji="0" lang="en-US" altLang="zh-CN" sz="2400" kern="0" dirty="0"/>
              <a:t>	  else   f-&gt;</a:t>
            </a:r>
            <a:r>
              <a:rPr kumimoji="0" lang="en-US" altLang="zh-CN" sz="2400" kern="0" dirty="0" err="1"/>
              <a:t>rchild</a:t>
            </a:r>
            <a:r>
              <a:rPr kumimoji="0" lang="en-US" altLang="zh-CN" sz="2400" kern="0" dirty="0"/>
              <a:t> = s;</a:t>
            </a:r>
          </a:p>
          <a:p>
            <a:pPr marL="342900" indent="-342900" eaLnBrk="0" hangingPunct="0">
              <a:lnSpc>
                <a:spcPct val="105000"/>
              </a:lnSpc>
              <a:buClr>
                <a:schemeClr val="hlink"/>
              </a:buClr>
              <a:defRPr/>
            </a:pPr>
            <a:r>
              <a:rPr kumimoji="0" lang="en-US" altLang="zh-CN" sz="2400" kern="0" dirty="0"/>
              <a:t>      return TRUE;       </a:t>
            </a:r>
            <a:r>
              <a:rPr kumimoji="0" lang="en-US" altLang="zh-CN" sz="2400" kern="0" dirty="0">
                <a:solidFill>
                  <a:srgbClr val="FF0000"/>
                </a:solidFill>
              </a:rPr>
              <a:t>// </a:t>
            </a:r>
            <a:r>
              <a:rPr kumimoji="0" lang="zh-CN" altLang="en-US" sz="2400" kern="0" dirty="0">
                <a:solidFill>
                  <a:srgbClr val="FF0000"/>
                </a:solidFill>
              </a:rPr>
              <a:t>插入成功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wipe(left)">
                                      <p:cBhvr>
                                        <p:cTn id="4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1"/>
          </p:nvPr>
        </p:nvSpPr>
        <p:spPr/>
        <p:txBody>
          <a:bodyPr/>
          <a:lstStyle/>
          <a:p>
            <a:pPr>
              <a:defRPr/>
            </a:pPr>
            <a:fld id="{8404EF0C-78D0-4407-A39A-F407E915F910}" type="slidenum">
              <a:rPr lang="en-US" altLang="zh-CN"/>
              <a:pPr>
                <a:defRPr/>
              </a:pPr>
              <a:t>49</a:t>
            </a:fld>
            <a:endParaRPr lang="en-US" altLang="zh-CN"/>
          </a:p>
        </p:txBody>
      </p:sp>
      <p:sp>
        <p:nvSpPr>
          <p:cNvPr id="57347" name="Text Box 8"/>
          <p:cNvSpPr txBox="1">
            <a:spLocks noChangeArrowheads="1"/>
          </p:cNvSpPr>
          <p:nvPr/>
        </p:nvSpPr>
        <p:spPr bwMode="auto">
          <a:xfrm>
            <a:off x="1363067" y="1714142"/>
            <a:ext cx="734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en-US" altLang="zh-CN" sz="3200">
                <a:latin typeface="Arial" charset="0"/>
                <a:ea typeface="黑体" pitchFamily="2" charset="-122"/>
              </a:rPr>
              <a:t>{ 45, 24, 53, 45, 12, 24, 90 }</a:t>
            </a:r>
          </a:p>
        </p:txBody>
      </p:sp>
      <p:sp>
        <p:nvSpPr>
          <p:cNvPr id="57348" name="Text Box 9"/>
          <p:cNvSpPr txBox="1">
            <a:spLocks noChangeArrowheads="1"/>
          </p:cNvSpPr>
          <p:nvPr/>
        </p:nvSpPr>
        <p:spPr bwMode="auto">
          <a:xfrm>
            <a:off x="534392" y="2303104"/>
            <a:ext cx="5227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dirty="0">
                <a:solidFill>
                  <a:srgbClr val="FF0000"/>
                </a:solidFill>
                <a:latin typeface="Arial" charset="0"/>
                <a:ea typeface="黑体" pitchFamily="2" charset="-122"/>
              </a:rPr>
              <a:t>生成的二叉查找树如下：</a:t>
            </a:r>
          </a:p>
        </p:txBody>
      </p:sp>
      <p:grpSp>
        <p:nvGrpSpPr>
          <p:cNvPr id="2" name="Group 10"/>
          <p:cNvGrpSpPr>
            <a:grpSpLocks/>
          </p:cNvGrpSpPr>
          <p:nvPr/>
        </p:nvGrpSpPr>
        <p:grpSpPr bwMode="auto">
          <a:xfrm>
            <a:off x="5512792" y="4458929"/>
            <a:ext cx="2819400" cy="1919288"/>
            <a:chOff x="3072" y="2640"/>
            <a:chExt cx="1776" cy="1104"/>
          </a:xfrm>
          <a:solidFill>
            <a:schemeClr val="accent1">
              <a:lumMod val="20000"/>
              <a:lumOff val="80000"/>
            </a:schemeClr>
          </a:solidFill>
        </p:grpSpPr>
        <p:sp>
          <p:nvSpPr>
            <p:cNvPr id="57371" name="Oval 11"/>
            <p:cNvSpPr>
              <a:spLocks noChangeArrowheads="1"/>
            </p:cNvSpPr>
            <p:nvPr/>
          </p:nvSpPr>
          <p:spPr bwMode="auto">
            <a:xfrm>
              <a:off x="3840" y="2640"/>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45</a:t>
              </a:r>
              <a:endParaRPr lang="en-US" altLang="zh-CN" sz="2400" u="sng">
                <a:latin typeface="黑体" pitchFamily="2" charset="-122"/>
                <a:ea typeface="黑体" pitchFamily="2" charset="-122"/>
              </a:endParaRPr>
            </a:p>
          </p:txBody>
        </p:sp>
        <p:sp>
          <p:nvSpPr>
            <p:cNvPr id="57372" name="Oval 12"/>
            <p:cNvSpPr>
              <a:spLocks noChangeArrowheads="1"/>
            </p:cNvSpPr>
            <p:nvPr/>
          </p:nvSpPr>
          <p:spPr bwMode="auto">
            <a:xfrm>
              <a:off x="4560" y="3504"/>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90</a:t>
              </a:r>
              <a:endParaRPr lang="en-US" altLang="zh-CN" sz="2400" u="sng">
                <a:latin typeface="黑体" pitchFamily="2" charset="-122"/>
                <a:ea typeface="黑体" pitchFamily="2" charset="-122"/>
              </a:endParaRPr>
            </a:p>
          </p:txBody>
        </p:sp>
        <p:sp>
          <p:nvSpPr>
            <p:cNvPr id="57373" name="Line 13"/>
            <p:cNvSpPr>
              <a:spLocks noChangeShapeType="1"/>
            </p:cNvSpPr>
            <p:nvPr/>
          </p:nvSpPr>
          <p:spPr bwMode="auto">
            <a:xfrm flipH="1">
              <a:off x="3552" y="2832"/>
              <a:ext cx="336" cy="336"/>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74" name="Line 14"/>
            <p:cNvSpPr>
              <a:spLocks noChangeShapeType="1"/>
            </p:cNvSpPr>
            <p:nvPr/>
          </p:nvSpPr>
          <p:spPr bwMode="auto">
            <a:xfrm>
              <a:off x="4080" y="2832"/>
              <a:ext cx="288" cy="288"/>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75" name="Line 15"/>
            <p:cNvSpPr>
              <a:spLocks noChangeShapeType="1"/>
            </p:cNvSpPr>
            <p:nvPr/>
          </p:nvSpPr>
          <p:spPr bwMode="auto">
            <a:xfrm>
              <a:off x="4512" y="3286"/>
              <a:ext cx="170" cy="218"/>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76" name="Line 16"/>
            <p:cNvSpPr>
              <a:spLocks noChangeShapeType="1"/>
            </p:cNvSpPr>
            <p:nvPr/>
          </p:nvSpPr>
          <p:spPr bwMode="auto">
            <a:xfrm flipH="1">
              <a:off x="3264" y="3264"/>
              <a:ext cx="240" cy="288"/>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77" name="Oval 17"/>
            <p:cNvSpPr>
              <a:spLocks noChangeArrowheads="1"/>
            </p:cNvSpPr>
            <p:nvPr/>
          </p:nvSpPr>
          <p:spPr bwMode="auto">
            <a:xfrm>
              <a:off x="3408" y="307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24</a:t>
              </a:r>
              <a:endParaRPr lang="en-US" altLang="zh-CN" sz="2400" u="sng">
                <a:latin typeface="黑体" pitchFamily="2" charset="-122"/>
                <a:ea typeface="黑体" pitchFamily="2" charset="-122"/>
              </a:endParaRPr>
            </a:p>
          </p:txBody>
        </p:sp>
        <p:sp>
          <p:nvSpPr>
            <p:cNvPr id="57378" name="Oval 18"/>
            <p:cNvSpPr>
              <a:spLocks noChangeArrowheads="1"/>
            </p:cNvSpPr>
            <p:nvPr/>
          </p:nvSpPr>
          <p:spPr bwMode="auto">
            <a:xfrm>
              <a:off x="3072" y="3504"/>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12</a:t>
              </a:r>
              <a:endParaRPr lang="en-US" altLang="zh-CN" sz="2400" u="sng">
                <a:latin typeface="黑体" pitchFamily="2" charset="-122"/>
                <a:ea typeface="黑体" pitchFamily="2" charset="-122"/>
              </a:endParaRPr>
            </a:p>
          </p:txBody>
        </p:sp>
        <p:sp>
          <p:nvSpPr>
            <p:cNvPr id="57379" name="Oval 19"/>
            <p:cNvSpPr>
              <a:spLocks noChangeArrowheads="1"/>
            </p:cNvSpPr>
            <p:nvPr/>
          </p:nvSpPr>
          <p:spPr bwMode="auto">
            <a:xfrm>
              <a:off x="4272" y="307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53</a:t>
              </a:r>
              <a:endParaRPr lang="en-US" altLang="zh-CN" sz="2400" u="sng">
                <a:latin typeface="黑体" pitchFamily="2" charset="-122"/>
                <a:ea typeface="黑体" pitchFamily="2" charset="-122"/>
              </a:endParaRPr>
            </a:p>
          </p:txBody>
        </p:sp>
      </p:grpSp>
      <p:grpSp>
        <p:nvGrpSpPr>
          <p:cNvPr id="3" name="Group 20"/>
          <p:cNvGrpSpPr>
            <a:grpSpLocks/>
          </p:cNvGrpSpPr>
          <p:nvPr/>
        </p:nvGrpSpPr>
        <p:grpSpPr bwMode="auto">
          <a:xfrm>
            <a:off x="1778992" y="4458929"/>
            <a:ext cx="2362200" cy="1919288"/>
            <a:chOff x="1824" y="2640"/>
            <a:chExt cx="1488" cy="1104"/>
          </a:xfrm>
          <a:solidFill>
            <a:schemeClr val="accent1">
              <a:lumMod val="20000"/>
              <a:lumOff val="80000"/>
            </a:schemeClr>
          </a:solidFill>
        </p:grpSpPr>
        <p:sp>
          <p:nvSpPr>
            <p:cNvPr id="57364" name="Oval 21"/>
            <p:cNvSpPr>
              <a:spLocks noChangeArrowheads="1"/>
            </p:cNvSpPr>
            <p:nvPr/>
          </p:nvSpPr>
          <p:spPr bwMode="auto">
            <a:xfrm>
              <a:off x="2592" y="2640"/>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45</a:t>
              </a:r>
              <a:endParaRPr lang="en-US" altLang="zh-CN" sz="2400" u="sng">
                <a:latin typeface="黑体" pitchFamily="2" charset="-122"/>
                <a:ea typeface="黑体" pitchFamily="2" charset="-122"/>
              </a:endParaRPr>
            </a:p>
          </p:txBody>
        </p:sp>
        <p:sp>
          <p:nvSpPr>
            <p:cNvPr id="57365" name="Line 22"/>
            <p:cNvSpPr>
              <a:spLocks noChangeShapeType="1"/>
            </p:cNvSpPr>
            <p:nvPr/>
          </p:nvSpPr>
          <p:spPr bwMode="auto">
            <a:xfrm flipH="1">
              <a:off x="2304" y="2832"/>
              <a:ext cx="336" cy="336"/>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66" name="Line 23"/>
            <p:cNvSpPr>
              <a:spLocks noChangeShapeType="1"/>
            </p:cNvSpPr>
            <p:nvPr/>
          </p:nvSpPr>
          <p:spPr bwMode="auto">
            <a:xfrm>
              <a:off x="2832" y="2832"/>
              <a:ext cx="288" cy="288"/>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67" name="Line 24"/>
            <p:cNvSpPr>
              <a:spLocks noChangeShapeType="1"/>
            </p:cNvSpPr>
            <p:nvPr/>
          </p:nvSpPr>
          <p:spPr bwMode="auto">
            <a:xfrm flipH="1">
              <a:off x="2016" y="3264"/>
              <a:ext cx="240" cy="288"/>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68" name="Oval 25"/>
            <p:cNvSpPr>
              <a:spLocks noChangeArrowheads="1"/>
            </p:cNvSpPr>
            <p:nvPr/>
          </p:nvSpPr>
          <p:spPr bwMode="auto">
            <a:xfrm>
              <a:off x="2160" y="307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24</a:t>
              </a:r>
              <a:endParaRPr lang="en-US" altLang="zh-CN" sz="2400" u="sng">
                <a:latin typeface="黑体" pitchFamily="2" charset="-122"/>
                <a:ea typeface="黑体" pitchFamily="2" charset="-122"/>
              </a:endParaRPr>
            </a:p>
          </p:txBody>
        </p:sp>
        <p:sp>
          <p:nvSpPr>
            <p:cNvPr id="57369" name="Oval 26"/>
            <p:cNvSpPr>
              <a:spLocks noChangeArrowheads="1"/>
            </p:cNvSpPr>
            <p:nvPr/>
          </p:nvSpPr>
          <p:spPr bwMode="auto">
            <a:xfrm>
              <a:off x="1824" y="3504"/>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12</a:t>
              </a:r>
              <a:endParaRPr lang="en-US" altLang="zh-CN" sz="2400" u="sng">
                <a:latin typeface="黑体" pitchFamily="2" charset="-122"/>
                <a:ea typeface="黑体" pitchFamily="2" charset="-122"/>
              </a:endParaRPr>
            </a:p>
          </p:txBody>
        </p:sp>
        <p:sp>
          <p:nvSpPr>
            <p:cNvPr id="57370" name="Oval 27"/>
            <p:cNvSpPr>
              <a:spLocks noChangeArrowheads="1"/>
            </p:cNvSpPr>
            <p:nvPr/>
          </p:nvSpPr>
          <p:spPr bwMode="auto">
            <a:xfrm>
              <a:off x="3024" y="307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53</a:t>
              </a:r>
              <a:endParaRPr lang="en-US" altLang="zh-CN" sz="2400" u="sng">
                <a:latin typeface="黑体" pitchFamily="2" charset="-122"/>
                <a:ea typeface="黑体" pitchFamily="2" charset="-122"/>
              </a:endParaRPr>
            </a:p>
          </p:txBody>
        </p:sp>
      </p:grpSp>
      <p:grpSp>
        <p:nvGrpSpPr>
          <p:cNvPr id="4" name="Group 28"/>
          <p:cNvGrpSpPr>
            <a:grpSpLocks/>
          </p:cNvGrpSpPr>
          <p:nvPr/>
        </p:nvGrpSpPr>
        <p:grpSpPr bwMode="auto">
          <a:xfrm>
            <a:off x="4395192" y="3228617"/>
            <a:ext cx="1143000" cy="1168400"/>
            <a:chOff x="3984" y="1152"/>
            <a:chExt cx="720" cy="672"/>
          </a:xfrm>
          <a:solidFill>
            <a:schemeClr val="accent1">
              <a:lumMod val="20000"/>
              <a:lumOff val="80000"/>
            </a:schemeClr>
          </a:solidFill>
        </p:grpSpPr>
        <p:sp>
          <p:nvSpPr>
            <p:cNvPr id="57361" name="Oval 29"/>
            <p:cNvSpPr>
              <a:spLocks noChangeArrowheads="1"/>
            </p:cNvSpPr>
            <p:nvPr/>
          </p:nvSpPr>
          <p:spPr bwMode="auto">
            <a:xfrm>
              <a:off x="4416" y="115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45</a:t>
              </a:r>
              <a:endParaRPr lang="en-US" altLang="zh-CN" sz="2400" u="sng">
                <a:latin typeface="黑体" pitchFamily="2" charset="-122"/>
                <a:ea typeface="黑体" pitchFamily="2" charset="-122"/>
              </a:endParaRPr>
            </a:p>
          </p:txBody>
        </p:sp>
        <p:sp>
          <p:nvSpPr>
            <p:cNvPr id="57362" name="Line 30"/>
            <p:cNvSpPr>
              <a:spLocks noChangeShapeType="1"/>
            </p:cNvSpPr>
            <p:nvPr/>
          </p:nvSpPr>
          <p:spPr bwMode="auto">
            <a:xfrm flipH="1">
              <a:off x="4128" y="1344"/>
              <a:ext cx="336" cy="336"/>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63" name="Oval 31"/>
            <p:cNvSpPr>
              <a:spLocks noChangeArrowheads="1"/>
            </p:cNvSpPr>
            <p:nvPr/>
          </p:nvSpPr>
          <p:spPr bwMode="auto">
            <a:xfrm>
              <a:off x="3984" y="1584"/>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24</a:t>
              </a:r>
              <a:endParaRPr lang="en-US" altLang="zh-CN" sz="2400" u="sng">
                <a:latin typeface="黑体" pitchFamily="2" charset="-122"/>
                <a:ea typeface="黑体" pitchFamily="2" charset="-122"/>
              </a:endParaRPr>
            </a:p>
          </p:txBody>
        </p:sp>
      </p:grpSp>
      <p:grpSp>
        <p:nvGrpSpPr>
          <p:cNvPr id="5" name="Group 32"/>
          <p:cNvGrpSpPr>
            <a:grpSpLocks/>
          </p:cNvGrpSpPr>
          <p:nvPr/>
        </p:nvGrpSpPr>
        <p:grpSpPr bwMode="auto">
          <a:xfrm>
            <a:off x="6300192" y="3228617"/>
            <a:ext cx="1828800" cy="1168400"/>
            <a:chOff x="768" y="2400"/>
            <a:chExt cx="1152" cy="672"/>
          </a:xfrm>
          <a:solidFill>
            <a:schemeClr val="accent1">
              <a:lumMod val="20000"/>
              <a:lumOff val="80000"/>
            </a:schemeClr>
          </a:solidFill>
        </p:grpSpPr>
        <p:sp>
          <p:nvSpPr>
            <p:cNvPr id="57356" name="Oval 33"/>
            <p:cNvSpPr>
              <a:spLocks noChangeArrowheads="1"/>
            </p:cNvSpPr>
            <p:nvPr/>
          </p:nvSpPr>
          <p:spPr bwMode="auto">
            <a:xfrm>
              <a:off x="1200" y="2400"/>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45</a:t>
              </a:r>
              <a:endParaRPr lang="en-US" altLang="zh-CN" sz="2400" u="sng">
                <a:latin typeface="黑体" pitchFamily="2" charset="-122"/>
                <a:ea typeface="黑体" pitchFamily="2" charset="-122"/>
              </a:endParaRPr>
            </a:p>
          </p:txBody>
        </p:sp>
        <p:sp>
          <p:nvSpPr>
            <p:cNvPr id="57357" name="Line 34"/>
            <p:cNvSpPr>
              <a:spLocks noChangeShapeType="1"/>
            </p:cNvSpPr>
            <p:nvPr/>
          </p:nvSpPr>
          <p:spPr bwMode="auto">
            <a:xfrm flipH="1">
              <a:off x="912" y="2592"/>
              <a:ext cx="336" cy="336"/>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58" name="Line 35"/>
            <p:cNvSpPr>
              <a:spLocks noChangeShapeType="1"/>
            </p:cNvSpPr>
            <p:nvPr/>
          </p:nvSpPr>
          <p:spPr bwMode="auto">
            <a:xfrm>
              <a:off x="1440" y="2592"/>
              <a:ext cx="288" cy="288"/>
            </a:xfrm>
            <a:prstGeom prst="line">
              <a:avLst/>
            </a:prstGeom>
            <a:grpFill/>
            <a:ln w="38100">
              <a:solidFill>
                <a:schemeClr val="tx1"/>
              </a:solidFill>
              <a:round/>
              <a:headEnd type="none" w="sm" len="sm"/>
              <a:tailEnd type="none" w="sm" len="sm"/>
            </a:ln>
          </p:spPr>
          <p:txBody>
            <a:bodyPr wrap="none" anchor="ctr"/>
            <a:lstStyle/>
            <a:p>
              <a:endParaRPr lang="zh-CN" altLang="en-US"/>
            </a:p>
          </p:txBody>
        </p:sp>
        <p:sp>
          <p:nvSpPr>
            <p:cNvPr id="57359" name="Oval 36"/>
            <p:cNvSpPr>
              <a:spLocks noChangeArrowheads="1"/>
            </p:cNvSpPr>
            <p:nvPr/>
          </p:nvSpPr>
          <p:spPr bwMode="auto">
            <a:xfrm>
              <a:off x="768" y="283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24</a:t>
              </a:r>
              <a:endParaRPr lang="en-US" altLang="zh-CN" sz="2400" u="sng">
                <a:latin typeface="黑体" pitchFamily="2" charset="-122"/>
                <a:ea typeface="黑体" pitchFamily="2" charset="-122"/>
              </a:endParaRPr>
            </a:p>
          </p:txBody>
        </p:sp>
        <p:sp>
          <p:nvSpPr>
            <p:cNvPr id="57360" name="Oval 37"/>
            <p:cNvSpPr>
              <a:spLocks noChangeArrowheads="1"/>
            </p:cNvSpPr>
            <p:nvPr/>
          </p:nvSpPr>
          <p:spPr bwMode="auto">
            <a:xfrm>
              <a:off x="1632" y="283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53</a:t>
              </a:r>
              <a:endParaRPr lang="en-US" altLang="zh-CN" sz="2400" u="sng">
                <a:latin typeface="黑体" pitchFamily="2" charset="-122"/>
                <a:ea typeface="黑体" pitchFamily="2" charset="-122"/>
              </a:endParaRPr>
            </a:p>
          </p:txBody>
        </p:sp>
      </p:grpSp>
      <p:sp>
        <p:nvSpPr>
          <p:cNvPr id="405542" name="Oval 38"/>
          <p:cNvSpPr>
            <a:spLocks noChangeArrowheads="1"/>
          </p:cNvSpPr>
          <p:nvPr/>
        </p:nvSpPr>
        <p:spPr bwMode="auto">
          <a:xfrm>
            <a:off x="2960092" y="3255604"/>
            <a:ext cx="457200" cy="417513"/>
          </a:xfrm>
          <a:prstGeom prst="ellipse">
            <a:avLst/>
          </a:prstGeom>
          <a:solidFill>
            <a:schemeClr val="accent1">
              <a:lumMod val="20000"/>
              <a:lumOff val="80000"/>
            </a:schemeClr>
          </a:solidFill>
          <a:ln w="19050">
            <a:solidFill>
              <a:schemeClr val="tx1"/>
            </a:solidFill>
            <a:round/>
            <a:headEnd type="none" w="sm" len="sm"/>
            <a:tailEnd type="none" w="sm" len="sm"/>
          </a:ln>
        </p:spPr>
        <p:txBody>
          <a:bodyPr wrap="none" anchor="ctr"/>
          <a:lstStyle/>
          <a:p>
            <a:pPr algn="ctr" eaLnBrk="0" hangingPunct="0"/>
            <a:r>
              <a:rPr lang="en-US" altLang="zh-CN" sz="2400">
                <a:latin typeface="黑体" pitchFamily="2" charset="-122"/>
                <a:ea typeface="黑体" pitchFamily="2" charset="-122"/>
              </a:rPr>
              <a:t>45</a:t>
            </a:r>
            <a:endParaRPr lang="en-US" altLang="zh-CN" sz="2400" u="sng">
              <a:latin typeface="黑体" pitchFamily="2" charset="-122"/>
              <a:ea typeface="黑体" pitchFamily="2" charset="-122"/>
            </a:endParaRPr>
          </a:p>
        </p:txBody>
      </p:sp>
      <p:sp>
        <p:nvSpPr>
          <p:cNvPr id="405543" name="Text Box 39"/>
          <p:cNvSpPr txBox="1">
            <a:spLocks noChangeArrowheads="1"/>
          </p:cNvSpPr>
          <p:nvPr/>
        </p:nvSpPr>
        <p:spPr bwMode="auto">
          <a:xfrm>
            <a:off x="1524992" y="3138129"/>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just">
              <a:spcBef>
                <a:spcPct val="50000"/>
              </a:spcBef>
            </a:pPr>
            <a:r>
              <a:rPr lang="el-GR" altLang="zh-CN" sz="3200" i="1">
                <a:latin typeface="隶书" pitchFamily="49" charset="-122"/>
                <a:ea typeface="黑体" pitchFamily="2" charset="-122"/>
              </a:rPr>
              <a:t>Φ</a:t>
            </a:r>
            <a:endParaRPr lang="en-US" altLang="zh-CN" sz="3200" i="1">
              <a:latin typeface="隶书" pitchFamily="49" charset="-122"/>
              <a:ea typeface="黑体" pitchFamily="2" charset="-122"/>
            </a:endParaRPr>
          </a:p>
        </p:txBody>
      </p:sp>
      <p:sp>
        <p:nvSpPr>
          <p:cNvPr id="57355" name="矩形 37"/>
          <p:cNvSpPr>
            <a:spLocks noChangeArrowheads="1"/>
          </p:cNvSpPr>
          <p:nvPr/>
        </p:nvSpPr>
        <p:spPr bwMode="auto">
          <a:xfrm>
            <a:off x="491529" y="1096604"/>
            <a:ext cx="757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dirty="0"/>
              <a:t>例：在一棵空树中</a:t>
            </a:r>
            <a:r>
              <a:rPr lang="en-US" altLang="zh-CN" dirty="0"/>
              <a:t>, </a:t>
            </a:r>
            <a:r>
              <a:rPr lang="zh-CN" altLang="en-US" dirty="0"/>
              <a:t>查找如下的关键字序列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5543"/>
                                        </p:tgtEl>
                                        <p:attrNameLst>
                                          <p:attrName>style.visibility</p:attrName>
                                        </p:attrNameLst>
                                      </p:cBhvr>
                                      <p:to>
                                        <p:strVal val="visible"/>
                                      </p:to>
                                    </p:set>
                                    <p:animEffect transition="in" filter="dissolve">
                                      <p:cBhvr>
                                        <p:cTn id="7" dur="500"/>
                                        <p:tgtEl>
                                          <p:spTgt spid="40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405542"/>
                                        </p:tgtEl>
                                        <p:attrNameLst>
                                          <p:attrName>style.visibility</p:attrName>
                                        </p:attrNameLst>
                                      </p:cBhvr>
                                      <p:to>
                                        <p:strVal val="visible"/>
                                      </p:to>
                                    </p:set>
                                    <p:animEffect transition="in" filter="dissolve">
                                      <p:cBhvr>
                                        <p:cTn id="12" dur="75"/>
                                        <p:tgtEl>
                                          <p:spTgt spid="405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42" grpId="0" animBg="1" autoUpdateAnimBg="0"/>
      <p:bldP spid="40554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zh-CN" altLang="en-US"/>
              <a:t>什么是查找表</a:t>
            </a:r>
          </a:p>
        </p:txBody>
      </p:sp>
      <p:sp>
        <p:nvSpPr>
          <p:cNvPr id="21508" name="Rectangle 3"/>
          <p:cNvSpPr>
            <a:spLocks noGrp="1" noChangeArrowheads="1"/>
          </p:cNvSpPr>
          <p:nvPr>
            <p:ph idx="1"/>
          </p:nvPr>
        </p:nvSpPr>
        <p:spPr/>
        <p:txBody>
          <a:bodyPr/>
          <a:lstStyle/>
          <a:p>
            <a:pPr eaLnBrk="1" hangingPunct="1"/>
            <a:r>
              <a:rPr lang="zh-CN" altLang="en-US" dirty="0"/>
              <a:t>查找表的分类</a:t>
            </a:r>
            <a:r>
              <a:rPr lang="en-US" altLang="zh-CN" dirty="0"/>
              <a:t>:</a:t>
            </a:r>
          </a:p>
          <a:p>
            <a:pPr eaLnBrk="1" hangingPunct="1"/>
            <a:endParaRPr lang="en-US" altLang="zh-CN" dirty="0">
              <a:solidFill>
                <a:srgbClr val="A50021"/>
              </a:solidFill>
            </a:endParaRPr>
          </a:p>
          <a:p>
            <a:pPr eaLnBrk="1" hangingPunct="1"/>
            <a:r>
              <a:rPr lang="zh-CN" altLang="en-US" dirty="0">
                <a:solidFill>
                  <a:srgbClr val="FF0000"/>
                </a:solidFill>
              </a:rPr>
              <a:t>静态查找表：</a:t>
            </a:r>
            <a:r>
              <a:rPr lang="zh-CN" altLang="en-US" dirty="0"/>
              <a:t>仅作</a:t>
            </a:r>
            <a:r>
              <a:rPr lang="zh-CN" altLang="en-US" dirty="0">
                <a:solidFill>
                  <a:srgbClr val="FF0000"/>
                </a:solidFill>
              </a:rPr>
              <a:t>查询和检索</a:t>
            </a:r>
            <a:r>
              <a:rPr lang="zh-CN" altLang="en-US" dirty="0"/>
              <a:t>操作的查找表。</a:t>
            </a:r>
          </a:p>
          <a:p>
            <a:pPr eaLnBrk="1" hangingPunct="1"/>
            <a:r>
              <a:rPr lang="zh-CN" altLang="en-US" dirty="0">
                <a:solidFill>
                  <a:srgbClr val="FF0000"/>
                </a:solidFill>
              </a:rPr>
              <a:t>动态查找表</a:t>
            </a:r>
            <a:r>
              <a:rPr lang="zh-CN" altLang="en-US" dirty="0">
                <a:solidFill>
                  <a:srgbClr val="A50021"/>
                </a:solidFill>
              </a:rPr>
              <a:t>：</a:t>
            </a:r>
            <a:r>
              <a:rPr lang="zh-CN" altLang="en-US" dirty="0"/>
              <a:t>可以对查找</a:t>
            </a:r>
            <a:r>
              <a:rPr kumimoji="1" lang="zh-CN" altLang="en-US" dirty="0"/>
              <a:t>表进行</a:t>
            </a:r>
            <a:r>
              <a:rPr lang="zh-CN" altLang="en-US" dirty="0">
                <a:solidFill>
                  <a:srgbClr val="FF0000"/>
                </a:solidFill>
              </a:rPr>
              <a:t>插入删除</a:t>
            </a:r>
            <a:r>
              <a:rPr kumimoji="1" lang="zh-CN" altLang="en-US" dirty="0"/>
              <a:t>操作：</a:t>
            </a:r>
          </a:p>
          <a:p>
            <a:pPr lvl="1" eaLnBrk="1" hangingPunct="1"/>
            <a:r>
              <a:rPr kumimoji="1" lang="zh-CN" altLang="en-US" dirty="0">
                <a:solidFill>
                  <a:schemeClr val="tx1"/>
                </a:solidFill>
              </a:rPr>
              <a:t>将“查询”结果为“</a:t>
            </a:r>
            <a:r>
              <a:rPr kumimoji="1" lang="zh-CN" altLang="en-US" dirty="0">
                <a:solidFill>
                  <a:srgbClr val="FF0000"/>
                </a:solidFill>
              </a:rPr>
              <a:t>不在查找表中</a:t>
            </a:r>
            <a:r>
              <a:rPr kumimoji="1" lang="zh-CN" altLang="en-US" dirty="0">
                <a:solidFill>
                  <a:schemeClr val="tx1"/>
                </a:solidFill>
              </a:rPr>
              <a:t>”的数据元素</a:t>
            </a:r>
            <a:r>
              <a:rPr lang="zh-CN" altLang="en-US" dirty="0">
                <a:solidFill>
                  <a:srgbClr val="FF0000"/>
                </a:solidFill>
                <a:cs typeface="+mn-cs"/>
              </a:rPr>
              <a:t>插入到</a:t>
            </a:r>
            <a:r>
              <a:rPr kumimoji="1" lang="zh-CN" altLang="en-US" dirty="0">
                <a:solidFill>
                  <a:schemeClr val="tx1"/>
                </a:solidFill>
              </a:rPr>
              <a:t>查找表中；</a:t>
            </a:r>
          </a:p>
          <a:p>
            <a:pPr lvl="1" eaLnBrk="1" hangingPunct="1"/>
            <a:r>
              <a:rPr kumimoji="1" lang="zh-CN" altLang="en-US" dirty="0">
                <a:solidFill>
                  <a:schemeClr val="tx1"/>
                </a:solidFill>
              </a:rPr>
              <a:t>从查找表中</a:t>
            </a:r>
            <a:r>
              <a:rPr lang="zh-CN" altLang="en-US" dirty="0">
                <a:solidFill>
                  <a:srgbClr val="FF0000"/>
                </a:solidFill>
                <a:cs typeface="+mn-cs"/>
              </a:rPr>
              <a:t>删除</a:t>
            </a:r>
            <a:r>
              <a:rPr kumimoji="1" lang="zh-CN" altLang="en-US" dirty="0">
                <a:solidFill>
                  <a:schemeClr val="tx1"/>
                </a:solidFill>
              </a:rPr>
              <a:t>其“查询”结果为“</a:t>
            </a:r>
            <a:r>
              <a:rPr lang="zh-CN" altLang="en-US" dirty="0">
                <a:solidFill>
                  <a:srgbClr val="FF0000"/>
                </a:solidFill>
                <a:cs typeface="+mn-cs"/>
              </a:rPr>
              <a:t>在查找表中</a:t>
            </a:r>
            <a:r>
              <a:rPr kumimoji="1" lang="zh-CN" altLang="en-US" dirty="0">
                <a:solidFill>
                  <a:schemeClr val="tx1"/>
                </a:solidFill>
              </a:rPr>
              <a:t>”的数据元素。</a:t>
            </a:r>
            <a:endParaRPr lang="zh-CN" altLang="en-US" dirty="0"/>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5696F3A9-2E5F-44A6-AF7A-B2887835094A}" type="slidenum">
              <a:rPr lang="en-US" altLang="zh-CN"/>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defRPr/>
            </a:pPr>
            <a:r>
              <a:rPr lang="en-US" altLang="zh-CN" dirty="0"/>
              <a:t>4-</a:t>
            </a:r>
            <a:r>
              <a:rPr lang="zh-CN" altLang="en-US" dirty="0"/>
              <a:t>二叉查找树的删除算法</a:t>
            </a:r>
          </a:p>
        </p:txBody>
      </p:sp>
      <p:sp>
        <p:nvSpPr>
          <p:cNvPr id="58372" name="Rectangle 3"/>
          <p:cNvSpPr>
            <a:spLocks noGrp="1" noChangeArrowheads="1"/>
          </p:cNvSpPr>
          <p:nvPr>
            <p:ph idx="1"/>
          </p:nvPr>
        </p:nvSpPr>
        <p:spPr/>
        <p:txBody>
          <a:bodyPr/>
          <a:lstStyle/>
          <a:p>
            <a:pPr eaLnBrk="1" hangingPunct="1"/>
            <a:r>
              <a:rPr kumimoji="1" lang="en-US" altLang="zh-CN" dirty="0"/>
              <a:t> </a:t>
            </a:r>
            <a:r>
              <a:rPr kumimoji="1" lang="zh-CN" altLang="en-US" dirty="0"/>
              <a:t>和插入相反</a:t>
            </a:r>
            <a:r>
              <a:rPr kumimoji="1" lang="en-US" altLang="zh-CN" dirty="0"/>
              <a:t>, </a:t>
            </a:r>
            <a:r>
              <a:rPr kumimoji="1" lang="zh-CN" altLang="en-US" dirty="0"/>
              <a:t>删除在</a:t>
            </a:r>
            <a:r>
              <a:rPr kumimoji="1" lang="zh-CN" altLang="en-US" dirty="0">
                <a:solidFill>
                  <a:srgbClr val="FF0000"/>
                </a:solidFill>
              </a:rPr>
              <a:t>查找成功</a:t>
            </a:r>
            <a:r>
              <a:rPr kumimoji="1" lang="zh-CN" altLang="en-US" dirty="0"/>
              <a:t>之后进行</a:t>
            </a:r>
            <a:r>
              <a:rPr kumimoji="1" lang="en-US" altLang="zh-CN" dirty="0"/>
              <a:t>, </a:t>
            </a:r>
            <a:r>
              <a:rPr kumimoji="1" lang="zh-CN" altLang="en-US" dirty="0"/>
              <a:t>并且要求在删除二叉查找树上某个结点之后</a:t>
            </a:r>
            <a:r>
              <a:rPr kumimoji="1" lang="en-US" altLang="zh-CN" dirty="0"/>
              <a:t>, </a:t>
            </a:r>
            <a:r>
              <a:rPr kumimoji="1" lang="zh-CN" altLang="en-US" dirty="0">
                <a:solidFill>
                  <a:srgbClr val="FF0000"/>
                </a:solidFill>
              </a:rPr>
              <a:t>仍然保持二叉查找树的特性</a:t>
            </a:r>
            <a:r>
              <a:rPr kumimoji="1" lang="zh-CN" altLang="en-US" dirty="0">
                <a:solidFill>
                  <a:srgbClr val="A50021"/>
                </a:solidFill>
              </a:rPr>
              <a:t>。</a:t>
            </a:r>
          </a:p>
          <a:p>
            <a:pPr eaLnBrk="1" hangingPunct="1"/>
            <a:endParaRPr kumimoji="1" lang="zh-CN" altLang="en-US" dirty="0"/>
          </a:p>
          <a:p>
            <a:pPr eaLnBrk="1" hangingPunct="1"/>
            <a:r>
              <a:rPr kumimoji="1" lang="zh-CN" altLang="en-US" dirty="0"/>
              <a:t>可分</a:t>
            </a:r>
            <a:r>
              <a:rPr kumimoji="1" lang="zh-CN" altLang="en-US" dirty="0">
                <a:solidFill>
                  <a:srgbClr val="0000FF"/>
                </a:solidFill>
              </a:rPr>
              <a:t>三种情况</a:t>
            </a:r>
            <a:r>
              <a:rPr kumimoji="1" lang="zh-CN" altLang="en-US" dirty="0"/>
              <a:t>讨论：</a:t>
            </a:r>
          </a:p>
          <a:p>
            <a:pPr lvl="1" eaLnBrk="1" hangingPunct="1"/>
            <a:r>
              <a:rPr lang="en-US" altLang="zh-CN" dirty="0"/>
              <a:t>1</a:t>
            </a:r>
            <a:r>
              <a:rPr lang="zh-CN" altLang="en-US" dirty="0"/>
              <a:t>）被删除的结点</a:t>
            </a:r>
            <a:r>
              <a:rPr lang="zh-CN" altLang="en-US" dirty="0">
                <a:solidFill>
                  <a:srgbClr val="0000FF"/>
                </a:solidFill>
              </a:rPr>
              <a:t>是叶子</a:t>
            </a:r>
            <a:r>
              <a:rPr lang="zh-CN" altLang="en-US" dirty="0"/>
              <a:t>；</a:t>
            </a:r>
          </a:p>
          <a:p>
            <a:pPr lvl="1" eaLnBrk="1" hangingPunct="1"/>
            <a:r>
              <a:rPr lang="en-US" altLang="zh-CN" dirty="0"/>
              <a:t>2</a:t>
            </a:r>
            <a:r>
              <a:rPr lang="zh-CN" altLang="en-US" dirty="0"/>
              <a:t>）被删除的结点</a:t>
            </a:r>
            <a:r>
              <a:rPr lang="zh-CN" altLang="en-US" dirty="0">
                <a:solidFill>
                  <a:srgbClr val="0000FF"/>
                </a:solidFill>
              </a:rPr>
              <a:t>只有左子树</a:t>
            </a:r>
            <a:r>
              <a:rPr lang="zh-CN" altLang="en-US" dirty="0"/>
              <a:t>或者</a:t>
            </a:r>
            <a:r>
              <a:rPr lang="zh-CN" altLang="en-US" dirty="0">
                <a:solidFill>
                  <a:srgbClr val="0000FF"/>
                </a:solidFill>
              </a:rPr>
              <a:t>只有右子树</a:t>
            </a:r>
            <a:r>
              <a:rPr lang="zh-CN" altLang="en-US" dirty="0"/>
              <a:t>；</a:t>
            </a:r>
          </a:p>
          <a:p>
            <a:pPr lvl="1" eaLnBrk="1" hangingPunct="1"/>
            <a:r>
              <a:rPr lang="en-US" altLang="zh-CN" dirty="0"/>
              <a:t>3</a:t>
            </a:r>
            <a:r>
              <a:rPr lang="zh-CN" altLang="en-US" dirty="0"/>
              <a:t>）被删除的结点</a:t>
            </a:r>
            <a:r>
              <a:rPr lang="zh-CN" altLang="en-US" dirty="0">
                <a:solidFill>
                  <a:srgbClr val="0000FF"/>
                </a:solidFill>
              </a:rPr>
              <a:t>既有左子树</a:t>
            </a:r>
            <a:r>
              <a:rPr lang="en-US" altLang="zh-CN" dirty="0">
                <a:solidFill>
                  <a:srgbClr val="0000FF"/>
                </a:solidFill>
              </a:rPr>
              <a:t>, </a:t>
            </a:r>
            <a:r>
              <a:rPr lang="zh-CN" altLang="en-US" dirty="0">
                <a:solidFill>
                  <a:srgbClr val="0000FF"/>
                </a:solidFill>
              </a:rPr>
              <a:t>也有右子树</a:t>
            </a:r>
            <a:r>
              <a:rPr lang="zh-CN" altLang="en-US" dirty="0"/>
              <a:t>。</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0C5577F5-E83E-4AB8-8D91-EBBA3D6776AE}" type="slidenum">
              <a:rPr lang="en-US" altLang="zh-CN"/>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pPr>
              <a:defRPr/>
            </a:pPr>
            <a:fld id="{EE9674DD-E0DA-4B4E-96D0-A41DC5F8D537}" type="slidenum">
              <a:rPr lang="en-US" altLang="zh-CN"/>
              <a:pPr>
                <a:defRPr/>
              </a:pPr>
              <a:t>51</a:t>
            </a:fld>
            <a:endParaRPr lang="en-US" altLang="zh-CN"/>
          </a:p>
        </p:txBody>
      </p:sp>
      <p:sp>
        <p:nvSpPr>
          <p:cNvPr id="194593" name="Text Box 1057"/>
          <p:cNvSpPr txBox="1">
            <a:spLocks noChangeArrowheads="1"/>
          </p:cNvSpPr>
          <p:nvPr/>
        </p:nvSpPr>
        <p:spPr bwMode="auto">
          <a:xfrm>
            <a:off x="4724400" y="304800"/>
            <a:ext cx="4049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a:solidFill>
                  <a:srgbClr val="3333FF"/>
                </a:solidFill>
              </a:rPr>
              <a:t>例：删除关键字 </a:t>
            </a:r>
            <a:r>
              <a:rPr lang="en-US" altLang="zh-CN">
                <a:solidFill>
                  <a:srgbClr val="3333FF"/>
                </a:solidFill>
              </a:rPr>
              <a:t>:20, </a:t>
            </a:r>
            <a:r>
              <a:rPr lang="zh-CN" altLang="en-US">
                <a:solidFill>
                  <a:srgbClr val="3333FF"/>
                </a:solidFill>
              </a:rPr>
              <a:t> </a:t>
            </a:r>
            <a:r>
              <a:rPr lang="en-US" altLang="zh-CN">
                <a:solidFill>
                  <a:srgbClr val="006600"/>
                </a:solidFill>
                <a:ea typeface="宋体" charset="-122"/>
              </a:rPr>
              <a:t>88</a:t>
            </a:r>
          </a:p>
        </p:txBody>
      </p:sp>
      <p:sp>
        <p:nvSpPr>
          <p:cNvPr id="194595" name="Text Box 1059"/>
          <p:cNvSpPr txBox="1">
            <a:spLocks noChangeArrowheads="1"/>
          </p:cNvSpPr>
          <p:nvPr/>
        </p:nvSpPr>
        <p:spPr bwMode="auto">
          <a:xfrm>
            <a:off x="990600" y="5562600"/>
            <a:ext cx="7694613" cy="52863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a:t>方法：其双亲结点中相应指针域的值改为“空”</a:t>
            </a:r>
            <a:endParaRPr lang="zh-CN" altLang="en-US" b="0"/>
          </a:p>
        </p:txBody>
      </p:sp>
      <p:grpSp>
        <p:nvGrpSpPr>
          <p:cNvPr id="59397" name="Group 1063"/>
          <p:cNvGrpSpPr>
            <a:grpSpLocks/>
          </p:cNvGrpSpPr>
          <p:nvPr/>
        </p:nvGrpSpPr>
        <p:grpSpPr bwMode="auto">
          <a:xfrm>
            <a:off x="1143000" y="838200"/>
            <a:ext cx="6324600" cy="4191000"/>
            <a:chOff x="720" y="528"/>
            <a:chExt cx="3984" cy="2640"/>
          </a:xfrm>
        </p:grpSpPr>
        <p:sp>
          <p:nvSpPr>
            <p:cNvPr id="59401" name="Oval 1026"/>
            <p:cNvSpPr>
              <a:spLocks noChangeArrowheads="1"/>
            </p:cNvSpPr>
            <p:nvPr/>
          </p:nvSpPr>
          <p:spPr bwMode="auto">
            <a:xfrm>
              <a:off x="2352" y="1008"/>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dirty="0">
                  <a:ea typeface="宋体" charset="-122"/>
                </a:rPr>
                <a:t>50</a:t>
              </a:r>
              <a:endParaRPr lang="en-US" altLang="zh-CN" sz="2400" b="0" dirty="0">
                <a:ea typeface="宋体" charset="-122"/>
              </a:endParaRPr>
            </a:p>
          </p:txBody>
        </p:sp>
        <p:sp>
          <p:nvSpPr>
            <p:cNvPr id="59402" name="Oval 1027"/>
            <p:cNvSpPr>
              <a:spLocks noChangeArrowheads="1"/>
            </p:cNvSpPr>
            <p:nvPr/>
          </p:nvSpPr>
          <p:spPr bwMode="auto">
            <a:xfrm>
              <a:off x="1440" y="1344"/>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30</a:t>
              </a:r>
              <a:endParaRPr lang="en-US" altLang="zh-CN" sz="2400" b="0">
                <a:ea typeface="宋体" charset="-122"/>
              </a:endParaRPr>
            </a:p>
          </p:txBody>
        </p:sp>
        <p:sp>
          <p:nvSpPr>
            <p:cNvPr id="59403" name="Oval 1028"/>
            <p:cNvSpPr>
              <a:spLocks noChangeArrowheads="1"/>
            </p:cNvSpPr>
            <p:nvPr/>
          </p:nvSpPr>
          <p:spPr bwMode="auto">
            <a:xfrm>
              <a:off x="3264" y="1344"/>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80</a:t>
              </a:r>
              <a:endParaRPr lang="en-US" altLang="zh-CN" sz="2400" b="0">
                <a:ea typeface="宋体" charset="-122"/>
              </a:endParaRPr>
            </a:p>
          </p:txBody>
        </p:sp>
        <p:sp>
          <p:nvSpPr>
            <p:cNvPr id="59404" name="Oval 1029"/>
            <p:cNvSpPr>
              <a:spLocks noChangeArrowheads="1"/>
            </p:cNvSpPr>
            <p:nvPr/>
          </p:nvSpPr>
          <p:spPr bwMode="auto">
            <a:xfrm>
              <a:off x="720" y="1776"/>
              <a:ext cx="432" cy="336"/>
            </a:xfrm>
            <a:prstGeom prst="ellipse">
              <a:avLst/>
            </a:prstGeom>
            <a:solidFill>
              <a:srgbClr val="FFCCCC"/>
            </a:solidFill>
            <a:ln w="25400" cap="sq">
              <a:solidFill>
                <a:schemeClr val="tx1"/>
              </a:solidFill>
              <a:round/>
              <a:headEnd type="none" w="sm" len="sm"/>
              <a:tailEnd type="none" w="sm" len="sm"/>
            </a:ln>
          </p:spPr>
          <p:txBody>
            <a:bodyPr wrap="none" anchor="ctr"/>
            <a:lstStyle/>
            <a:p>
              <a:pPr algn="ctr"/>
              <a:r>
                <a:rPr lang="en-US" altLang="zh-CN" sz="3600" b="0">
                  <a:ea typeface="宋体" charset="-122"/>
                </a:rPr>
                <a:t>20</a:t>
              </a:r>
              <a:endParaRPr lang="en-US" altLang="zh-CN" sz="2400" b="0">
                <a:ea typeface="宋体" charset="-122"/>
              </a:endParaRPr>
            </a:p>
          </p:txBody>
        </p:sp>
        <p:sp>
          <p:nvSpPr>
            <p:cNvPr id="59405" name="Oval 1030"/>
            <p:cNvSpPr>
              <a:spLocks noChangeArrowheads="1"/>
            </p:cNvSpPr>
            <p:nvPr/>
          </p:nvSpPr>
          <p:spPr bwMode="auto">
            <a:xfrm>
              <a:off x="3984" y="1776"/>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90</a:t>
              </a:r>
              <a:endParaRPr lang="en-US" altLang="zh-CN" sz="2400" b="0">
                <a:ea typeface="宋体" charset="-122"/>
              </a:endParaRPr>
            </a:p>
          </p:txBody>
        </p:sp>
        <p:sp>
          <p:nvSpPr>
            <p:cNvPr id="59406" name="Oval 1032"/>
            <p:cNvSpPr>
              <a:spLocks noChangeArrowheads="1"/>
            </p:cNvSpPr>
            <p:nvPr/>
          </p:nvSpPr>
          <p:spPr bwMode="auto">
            <a:xfrm>
              <a:off x="3456" y="2304"/>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85</a:t>
              </a:r>
              <a:endParaRPr lang="en-US" altLang="zh-CN" sz="2400" b="0">
                <a:ea typeface="宋体" charset="-122"/>
              </a:endParaRPr>
            </a:p>
          </p:txBody>
        </p:sp>
        <p:sp>
          <p:nvSpPr>
            <p:cNvPr id="59407" name="Oval 1033"/>
            <p:cNvSpPr>
              <a:spLocks noChangeArrowheads="1"/>
            </p:cNvSpPr>
            <p:nvPr/>
          </p:nvSpPr>
          <p:spPr bwMode="auto">
            <a:xfrm>
              <a:off x="2160" y="1776"/>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40</a:t>
              </a:r>
              <a:endParaRPr lang="en-US" altLang="zh-CN" sz="2400" b="0">
                <a:ea typeface="宋体" charset="-122"/>
              </a:endParaRPr>
            </a:p>
          </p:txBody>
        </p:sp>
        <p:sp>
          <p:nvSpPr>
            <p:cNvPr id="59408" name="Oval 1034"/>
            <p:cNvSpPr>
              <a:spLocks noChangeArrowheads="1"/>
            </p:cNvSpPr>
            <p:nvPr/>
          </p:nvSpPr>
          <p:spPr bwMode="auto">
            <a:xfrm>
              <a:off x="1584" y="2304"/>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35</a:t>
              </a:r>
              <a:endParaRPr lang="en-US" altLang="zh-CN" sz="2400" b="0">
                <a:ea typeface="宋体" charset="-122"/>
              </a:endParaRPr>
            </a:p>
          </p:txBody>
        </p:sp>
        <p:sp>
          <p:nvSpPr>
            <p:cNvPr id="59409" name="Oval 1037"/>
            <p:cNvSpPr>
              <a:spLocks noChangeArrowheads="1"/>
            </p:cNvSpPr>
            <p:nvPr/>
          </p:nvSpPr>
          <p:spPr bwMode="auto">
            <a:xfrm>
              <a:off x="4272" y="2832"/>
              <a:ext cx="432" cy="336"/>
            </a:xfrm>
            <a:prstGeom prst="ellipse">
              <a:avLst/>
            </a:prstGeom>
            <a:solidFill>
              <a:srgbClr val="FFCCCC"/>
            </a:solidFill>
            <a:ln w="25400" cap="sq">
              <a:solidFill>
                <a:schemeClr val="tx1"/>
              </a:solidFill>
              <a:round/>
              <a:headEnd type="none" w="sm" len="sm"/>
              <a:tailEnd type="none" w="sm" len="sm"/>
            </a:ln>
          </p:spPr>
          <p:txBody>
            <a:bodyPr wrap="none" anchor="ctr"/>
            <a:lstStyle/>
            <a:p>
              <a:pPr algn="ctr"/>
              <a:r>
                <a:rPr lang="en-US" altLang="zh-CN" sz="3600" b="0">
                  <a:ea typeface="宋体" charset="-122"/>
                </a:rPr>
                <a:t>88</a:t>
              </a:r>
              <a:endParaRPr lang="en-US" altLang="zh-CN" sz="2400" b="0">
                <a:ea typeface="宋体" charset="-122"/>
              </a:endParaRPr>
            </a:p>
          </p:txBody>
        </p:sp>
        <p:sp>
          <p:nvSpPr>
            <p:cNvPr id="59410" name="Line 1038"/>
            <p:cNvSpPr>
              <a:spLocks noChangeShapeType="1"/>
            </p:cNvSpPr>
            <p:nvPr/>
          </p:nvSpPr>
          <p:spPr bwMode="auto">
            <a:xfrm flipH="1">
              <a:off x="1824" y="1200"/>
              <a:ext cx="528"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1039"/>
            <p:cNvSpPr>
              <a:spLocks noChangeShapeType="1"/>
            </p:cNvSpPr>
            <p:nvPr/>
          </p:nvSpPr>
          <p:spPr bwMode="auto">
            <a:xfrm flipH="1">
              <a:off x="1104" y="1632"/>
              <a:ext cx="33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Line 1040"/>
            <p:cNvSpPr>
              <a:spLocks noChangeShapeType="1"/>
            </p:cNvSpPr>
            <p:nvPr/>
          </p:nvSpPr>
          <p:spPr bwMode="auto">
            <a:xfrm>
              <a:off x="2784" y="1200"/>
              <a:ext cx="48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Line 1041"/>
            <p:cNvSpPr>
              <a:spLocks noChangeShapeType="1"/>
            </p:cNvSpPr>
            <p:nvPr/>
          </p:nvSpPr>
          <p:spPr bwMode="auto">
            <a:xfrm>
              <a:off x="1824" y="1584"/>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4" name="Line 1045"/>
            <p:cNvSpPr>
              <a:spLocks noChangeShapeType="1"/>
            </p:cNvSpPr>
            <p:nvPr/>
          </p:nvSpPr>
          <p:spPr bwMode="auto">
            <a:xfrm flipH="1">
              <a:off x="1872" y="2064"/>
              <a:ext cx="33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Line 1046"/>
            <p:cNvSpPr>
              <a:spLocks noChangeShapeType="1"/>
            </p:cNvSpPr>
            <p:nvPr/>
          </p:nvSpPr>
          <p:spPr bwMode="auto">
            <a:xfrm>
              <a:off x="3648" y="1632"/>
              <a:ext cx="384"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1047"/>
            <p:cNvSpPr>
              <a:spLocks noChangeShapeType="1"/>
            </p:cNvSpPr>
            <p:nvPr/>
          </p:nvSpPr>
          <p:spPr bwMode="auto">
            <a:xfrm flipH="1">
              <a:off x="3744" y="2112"/>
              <a:ext cx="33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Line 1048"/>
            <p:cNvSpPr>
              <a:spLocks noChangeShapeType="1"/>
            </p:cNvSpPr>
            <p:nvPr/>
          </p:nvSpPr>
          <p:spPr bwMode="auto">
            <a:xfrm>
              <a:off x="3840" y="2592"/>
              <a:ext cx="48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8" name="Oval 1050"/>
            <p:cNvSpPr>
              <a:spLocks noChangeArrowheads="1"/>
            </p:cNvSpPr>
            <p:nvPr/>
          </p:nvSpPr>
          <p:spPr bwMode="auto">
            <a:xfrm>
              <a:off x="960" y="2832"/>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32</a:t>
              </a:r>
              <a:endParaRPr lang="en-US" altLang="zh-CN" sz="2400" b="0">
                <a:ea typeface="宋体" charset="-122"/>
              </a:endParaRPr>
            </a:p>
          </p:txBody>
        </p:sp>
        <p:sp>
          <p:nvSpPr>
            <p:cNvPr id="59419" name="Line 1051"/>
            <p:cNvSpPr>
              <a:spLocks noChangeShapeType="1"/>
            </p:cNvSpPr>
            <p:nvPr/>
          </p:nvSpPr>
          <p:spPr bwMode="auto">
            <a:xfrm flipH="1">
              <a:off x="1248" y="2544"/>
              <a:ext cx="384"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Freeform 1060"/>
            <p:cNvSpPr>
              <a:spLocks/>
            </p:cNvSpPr>
            <p:nvPr/>
          </p:nvSpPr>
          <p:spPr bwMode="auto">
            <a:xfrm>
              <a:off x="2544" y="528"/>
              <a:ext cx="672" cy="480"/>
            </a:xfrm>
            <a:custGeom>
              <a:avLst/>
              <a:gdLst>
                <a:gd name="T0" fmla="*/ 672 w 672"/>
                <a:gd name="T1" fmla="*/ 0 h 480"/>
                <a:gd name="T2" fmla="*/ 372 w 672"/>
                <a:gd name="T3" fmla="*/ 6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404" y="20"/>
                    <a:pt x="372" y="60"/>
                  </a:cubicBezTo>
                  <a:cubicBezTo>
                    <a:pt x="340" y="100"/>
                    <a:pt x="542" y="170"/>
                    <a:pt x="480" y="240"/>
                  </a:cubicBezTo>
                  <a:cubicBezTo>
                    <a:pt x="418" y="310"/>
                    <a:pt x="224" y="380"/>
                    <a:pt x="0" y="480"/>
                  </a:cubicBezTo>
                </a:path>
              </a:pathLst>
            </a:custGeom>
            <a:noFill/>
            <a:ln w="3175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398" name="Rectangle 1061"/>
          <p:cNvSpPr>
            <a:spLocks noChangeArrowheads="1"/>
          </p:cNvSpPr>
          <p:nvPr/>
        </p:nvSpPr>
        <p:spPr bwMode="auto">
          <a:xfrm>
            <a:off x="685800" y="304800"/>
            <a:ext cx="393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a:t>1</a:t>
            </a:r>
            <a:r>
              <a:rPr kumimoji="0" lang="zh-CN" altLang="en-US"/>
              <a:t>）被删除的结点</a:t>
            </a:r>
            <a:r>
              <a:rPr kumimoji="0" lang="zh-CN" altLang="en-US">
                <a:solidFill>
                  <a:srgbClr val="0000FF"/>
                </a:solidFill>
              </a:rPr>
              <a:t>是叶子</a:t>
            </a:r>
          </a:p>
        </p:txBody>
      </p:sp>
      <p:sp>
        <p:nvSpPr>
          <p:cNvPr id="194601" name="Rectangle 1065"/>
          <p:cNvSpPr>
            <a:spLocks noChangeArrowheads="1"/>
          </p:cNvSpPr>
          <p:nvPr/>
        </p:nvSpPr>
        <p:spPr bwMode="auto">
          <a:xfrm>
            <a:off x="1000125" y="2562225"/>
            <a:ext cx="1296988" cy="1223963"/>
          </a:xfrm>
          <a:prstGeom prst="rect">
            <a:avLst/>
          </a:prstGeom>
          <a:solidFill>
            <a:schemeClr val="bg1">
              <a:alpha val="90000"/>
            </a:schemeClr>
          </a:solidFill>
          <a:ln>
            <a:noFill/>
          </a:ln>
        </p:spPr>
        <p:txBody>
          <a:bodyPr wrap="none" anchor="ctr">
            <a:spAutoFit/>
          </a:bodyPr>
          <a:lstStyle/>
          <a:p>
            <a:endParaRPr lang="zh-CN" altLang="en-US"/>
          </a:p>
        </p:txBody>
      </p:sp>
      <p:sp>
        <p:nvSpPr>
          <p:cNvPr id="194602" name="Rectangle 1066"/>
          <p:cNvSpPr>
            <a:spLocks noChangeArrowheads="1"/>
          </p:cNvSpPr>
          <p:nvPr/>
        </p:nvSpPr>
        <p:spPr bwMode="auto">
          <a:xfrm>
            <a:off x="6084888" y="4076700"/>
            <a:ext cx="1582737" cy="1223963"/>
          </a:xfrm>
          <a:prstGeom prst="rect">
            <a:avLst/>
          </a:prstGeom>
          <a:solidFill>
            <a:schemeClr val="bg1">
              <a:alpha val="90000"/>
            </a:schemeClr>
          </a:solidFill>
          <a:ln>
            <a:noFill/>
          </a:ln>
        </p:spPr>
        <p:txBody>
          <a:bodyPr anchor="ctr">
            <a:spAutoFit/>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593"/>
                                        </p:tgtEl>
                                        <p:attrNameLst>
                                          <p:attrName>style.visibility</p:attrName>
                                        </p:attrNameLst>
                                      </p:cBhvr>
                                      <p:to>
                                        <p:strVal val="visible"/>
                                      </p:to>
                                    </p:set>
                                    <p:anim calcmode="lin" valueType="num">
                                      <p:cBhvr additive="base">
                                        <p:cTn id="7" dur="500" fill="hold"/>
                                        <p:tgtEl>
                                          <p:spTgt spid="194593"/>
                                        </p:tgtEl>
                                        <p:attrNameLst>
                                          <p:attrName>ppt_x</p:attrName>
                                        </p:attrNameLst>
                                      </p:cBhvr>
                                      <p:tavLst>
                                        <p:tav tm="0">
                                          <p:val>
                                            <p:strVal val="#ppt_x"/>
                                          </p:val>
                                        </p:tav>
                                        <p:tav tm="100000">
                                          <p:val>
                                            <p:strVal val="#ppt_x"/>
                                          </p:val>
                                        </p:tav>
                                      </p:tavLst>
                                    </p:anim>
                                    <p:anim calcmode="lin" valueType="num">
                                      <p:cBhvr additive="base">
                                        <p:cTn id="8" dur="500" fill="hold"/>
                                        <p:tgtEl>
                                          <p:spTgt spid="19459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94601"/>
                                        </p:tgtEl>
                                        <p:attrNameLst>
                                          <p:attrName>style.visibility</p:attrName>
                                        </p:attrNameLst>
                                      </p:cBhvr>
                                      <p:to>
                                        <p:strVal val="visible"/>
                                      </p:to>
                                    </p:set>
                                    <p:animEffect transition="in" filter="wipe(down)">
                                      <p:cBhvr>
                                        <p:cTn id="13" dur="500"/>
                                        <p:tgtEl>
                                          <p:spTgt spid="1946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94602"/>
                                        </p:tgtEl>
                                        <p:attrNameLst>
                                          <p:attrName>style.visibility</p:attrName>
                                        </p:attrNameLst>
                                      </p:cBhvr>
                                      <p:to>
                                        <p:strVal val="visible"/>
                                      </p:to>
                                    </p:set>
                                    <p:animEffect transition="in" filter="wipe(down)">
                                      <p:cBhvr>
                                        <p:cTn id="18" dur="500"/>
                                        <p:tgtEl>
                                          <p:spTgt spid="1946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4595"/>
                                        </p:tgtEl>
                                        <p:attrNameLst>
                                          <p:attrName>style.visibility</p:attrName>
                                        </p:attrNameLst>
                                      </p:cBhvr>
                                      <p:to>
                                        <p:strVal val="visible"/>
                                      </p:to>
                                    </p:set>
                                    <p:anim calcmode="lin" valueType="num">
                                      <p:cBhvr additive="base">
                                        <p:cTn id="23" dur="500" fill="hold"/>
                                        <p:tgtEl>
                                          <p:spTgt spid="194595"/>
                                        </p:tgtEl>
                                        <p:attrNameLst>
                                          <p:attrName>ppt_x</p:attrName>
                                        </p:attrNameLst>
                                      </p:cBhvr>
                                      <p:tavLst>
                                        <p:tav tm="0">
                                          <p:val>
                                            <p:strVal val="0-#ppt_w/2"/>
                                          </p:val>
                                        </p:tav>
                                        <p:tav tm="100000">
                                          <p:val>
                                            <p:strVal val="#ppt_x"/>
                                          </p:val>
                                        </p:tav>
                                      </p:tavLst>
                                    </p:anim>
                                    <p:anim calcmode="lin" valueType="num">
                                      <p:cBhvr additive="base">
                                        <p:cTn id="24" dur="500" fill="hold"/>
                                        <p:tgtEl>
                                          <p:spTgt spid="194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3" grpId="0" autoUpdateAnimBg="0"/>
      <p:bldP spid="194595" grpId="0" animBg="1" autoUpdateAnimBg="0"/>
      <p:bldP spid="19460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9BD111D3-B3DD-41FB-9C5E-A3C861D9018B}" type="slidenum">
              <a:rPr lang="en-US" altLang="zh-CN"/>
              <a:pPr>
                <a:defRPr/>
              </a:pPr>
              <a:t>52</a:t>
            </a:fld>
            <a:endParaRPr lang="en-US" altLang="zh-CN"/>
          </a:p>
        </p:txBody>
      </p:sp>
      <p:sp>
        <p:nvSpPr>
          <p:cNvPr id="60419" name="Rectangle 2"/>
          <p:cNvSpPr>
            <a:spLocks noChangeArrowheads="1"/>
          </p:cNvSpPr>
          <p:nvPr/>
        </p:nvSpPr>
        <p:spPr bwMode="auto">
          <a:xfrm>
            <a:off x="533400" y="381000"/>
            <a:ext cx="7505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a:t>2</a:t>
            </a:r>
            <a:r>
              <a:rPr kumimoji="0" lang="zh-CN" altLang="en-US"/>
              <a:t>）被删除的结点</a:t>
            </a:r>
            <a:r>
              <a:rPr kumimoji="0" lang="zh-CN" altLang="en-US">
                <a:solidFill>
                  <a:srgbClr val="0000FF"/>
                </a:solidFill>
              </a:rPr>
              <a:t>只有左子树</a:t>
            </a:r>
            <a:r>
              <a:rPr kumimoji="0" lang="zh-CN" altLang="en-US"/>
              <a:t>或者</a:t>
            </a:r>
            <a:r>
              <a:rPr kumimoji="0" lang="zh-CN" altLang="en-US">
                <a:solidFill>
                  <a:srgbClr val="0000FF"/>
                </a:solidFill>
              </a:rPr>
              <a:t>只有右子树</a:t>
            </a:r>
            <a:r>
              <a:rPr kumimoji="0" lang="zh-CN" altLang="en-US"/>
              <a:t>；</a:t>
            </a:r>
          </a:p>
        </p:txBody>
      </p:sp>
      <p:grpSp>
        <p:nvGrpSpPr>
          <p:cNvPr id="60420" name="Group 29"/>
          <p:cNvGrpSpPr>
            <a:grpSpLocks/>
          </p:cNvGrpSpPr>
          <p:nvPr/>
        </p:nvGrpSpPr>
        <p:grpSpPr bwMode="auto">
          <a:xfrm>
            <a:off x="1066800" y="1066800"/>
            <a:ext cx="6324600" cy="4191000"/>
            <a:chOff x="672" y="672"/>
            <a:chExt cx="3984" cy="2640"/>
          </a:xfrm>
        </p:grpSpPr>
        <p:sp>
          <p:nvSpPr>
            <p:cNvPr id="60427" name="Oval 4"/>
            <p:cNvSpPr>
              <a:spLocks noChangeArrowheads="1"/>
            </p:cNvSpPr>
            <p:nvPr/>
          </p:nvSpPr>
          <p:spPr bwMode="auto">
            <a:xfrm>
              <a:off x="2304" y="1152"/>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50</a:t>
              </a:r>
              <a:endParaRPr lang="en-US" altLang="zh-CN" sz="2400" b="0">
                <a:ea typeface="宋体" charset="-122"/>
              </a:endParaRPr>
            </a:p>
          </p:txBody>
        </p:sp>
        <p:sp>
          <p:nvSpPr>
            <p:cNvPr id="60428" name="Oval 5"/>
            <p:cNvSpPr>
              <a:spLocks noChangeArrowheads="1"/>
            </p:cNvSpPr>
            <p:nvPr/>
          </p:nvSpPr>
          <p:spPr bwMode="auto">
            <a:xfrm>
              <a:off x="1392" y="1488"/>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dirty="0">
                  <a:ea typeface="宋体" charset="-122"/>
                </a:rPr>
                <a:t>30</a:t>
              </a:r>
              <a:endParaRPr lang="en-US" altLang="zh-CN" sz="2400" b="0" dirty="0">
                <a:ea typeface="宋体" charset="-122"/>
              </a:endParaRPr>
            </a:p>
          </p:txBody>
        </p:sp>
        <p:sp>
          <p:nvSpPr>
            <p:cNvPr id="60429" name="Oval 6"/>
            <p:cNvSpPr>
              <a:spLocks noChangeArrowheads="1"/>
            </p:cNvSpPr>
            <p:nvPr/>
          </p:nvSpPr>
          <p:spPr bwMode="auto">
            <a:xfrm>
              <a:off x="3216" y="1488"/>
              <a:ext cx="432" cy="336"/>
            </a:xfrm>
            <a:prstGeom prst="ellipse">
              <a:avLst/>
            </a:prstGeom>
            <a:solidFill>
              <a:srgbClr val="FFCCCC"/>
            </a:solidFill>
            <a:ln w="25400" cap="sq">
              <a:solidFill>
                <a:schemeClr val="tx1"/>
              </a:solidFill>
              <a:round/>
              <a:headEnd type="none" w="sm" len="sm"/>
              <a:tailEnd type="none" w="sm" len="sm"/>
            </a:ln>
          </p:spPr>
          <p:txBody>
            <a:bodyPr wrap="none" anchor="ctr"/>
            <a:lstStyle/>
            <a:p>
              <a:pPr algn="ctr"/>
              <a:r>
                <a:rPr lang="en-US" altLang="zh-CN" sz="3600" b="0">
                  <a:ea typeface="宋体" charset="-122"/>
                </a:rPr>
                <a:t>80</a:t>
              </a:r>
              <a:endParaRPr lang="en-US" altLang="zh-CN" sz="2400" b="0">
                <a:ea typeface="宋体" charset="-122"/>
              </a:endParaRPr>
            </a:p>
          </p:txBody>
        </p:sp>
        <p:sp>
          <p:nvSpPr>
            <p:cNvPr id="60430" name="Oval 7"/>
            <p:cNvSpPr>
              <a:spLocks noChangeArrowheads="1"/>
            </p:cNvSpPr>
            <p:nvPr/>
          </p:nvSpPr>
          <p:spPr bwMode="auto">
            <a:xfrm>
              <a:off x="672" y="1920"/>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20</a:t>
              </a:r>
              <a:endParaRPr lang="en-US" altLang="zh-CN" sz="2400" b="0">
                <a:ea typeface="宋体" charset="-122"/>
              </a:endParaRPr>
            </a:p>
          </p:txBody>
        </p:sp>
        <p:sp>
          <p:nvSpPr>
            <p:cNvPr id="60431" name="Oval 8"/>
            <p:cNvSpPr>
              <a:spLocks noChangeArrowheads="1"/>
            </p:cNvSpPr>
            <p:nvPr/>
          </p:nvSpPr>
          <p:spPr bwMode="auto">
            <a:xfrm>
              <a:off x="3936" y="1920"/>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90</a:t>
              </a:r>
              <a:endParaRPr lang="en-US" altLang="zh-CN" sz="2400" b="0">
                <a:ea typeface="宋体" charset="-122"/>
              </a:endParaRPr>
            </a:p>
          </p:txBody>
        </p:sp>
        <p:sp>
          <p:nvSpPr>
            <p:cNvPr id="60432" name="Oval 9"/>
            <p:cNvSpPr>
              <a:spLocks noChangeArrowheads="1"/>
            </p:cNvSpPr>
            <p:nvPr/>
          </p:nvSpPr>
          <p:spPr bwMode="auto">
            <a:xfrm>
              <a:off x="3408" y="2448"/>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85</a:t>
              </a:r>
              <a:endParaRPr lang="en-US" altLang="zh-CN" sz="2400" b="0">
                <a:ea typeface="宋体" charset="-122"/>
              </a:endParaRPr>
            </a:p>
          </p:txBody>
        </p:sp>
        <p:sp>
          <p:nvSpPr>
            <p:cNvPr id="60433" name="Oval 10"/>
            <p:cNvSpPr>
              <a:spLocks noChangeArrowheads="1"/>
            </p:cNvSpPr>
            <p:nvPr/>
          </p:nvSpPr>
          <p:spPr bwMode="auto">
            <a:xfrm>
              <a:off x="2112" y="1920"/>
              <a:ext cx="432" cy="336"/>
            </a:xfrm>
            <a:prstGeom prst="ellipse">
              <a:avLst/>
            </a:prstGeom>
            <a:solidFill>
              <a:srgbClr val="FFCCCC"/>
            </a:solidFill>
            <a:ln w="25400" cap="sq">
              <a:solidFill>
                <a:schemeClr val="tx1"/>
              </a:solidFill>
              <a:round/>
              <a:headEnd type="none" w="sm" len="sm"/>
              <a:tailEnd type="none" w="sm" len="sm"/>
            </a:ln>
          </p:spPr>
          <p:txBody>
            <a:bodyPr wrap="none" anchor="ctr"/>
            <a:lstStyle/>
            <a:p>
              <a:pPr algn="ctr"/>
              <a:r>
                <a:rPr lang="en-US" altLang="zh-CN" sz="3600" b="0">
                  <a:ea typeface="宋体" charset="-122"/>
                </a:rPr>
                <a:t>40</a:t>
              </a:r>
              <a:endParaRPr lang="en-US" altLang="zh-CN" sz="2400" b="0">
                <a:ea typeface="宋体" charset="-122"/>
              </a:endParaRPr>
            </a:p>
          </p:txBody>
        </p:sp>
        <p:sp>
          <p:nvSpPr>
            <p:cNvPr id="60434" name="Oval 11"/>
            <p:cNvSpPr>
              <a:spLocks noChangeArrowheads="1"/>
            </p:cNvSpPr>
            <p:nvPr/>
          </p:nvSpPr>
          <p:spPr bwMode="auto">
            <a:xfrm>
              <a:off x="1536" y="2448"/>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dirty="0">
                  <a:ea typeface="宋体" charset="-122"/>
                </a:rPr>
                <a:t>35</a:t>
              </a:r>
              <a:endParaRPr lang="en-US" altLang="zh-CN" sz="2400" b="0" dirty="0">
                <a:ea typeface="宋体" charset="-122"/>
              </a:endParaRPr>
            </a:p>
          </p:txBody>
        </p:sp>
        <p:sp>
          <p:nvSpPr>
            <p:cNvPr id="60435" name="Oval 12"/>
            <p:cNvSpPr>
              <a:spLocks noChangeArrowheads="1"/>
            </p:cNvSpPr>
            <p:nvPr/>
          </p:nvSpPr>
          <p:spPr bwMode="auto">
            <a:xfrm>
              <a:off x="4224" y="2976"/>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88</a:t>
              </a:r>
              <a:endParaRPr lang="en-US" altLang="zh-CN" sz="2400" b="0">
                <a:ea typeface="宋体" charset="-122"/>
              </a:endParaRPr>
            </a:p>
          </p:txBody>
        </p:sp>
        <p:sp>
          <p:nvSpPr>
            <p:cNvPr id="60436" name="Line 13"/>
            <p:cNvSpPr>
              <a:spLocks noChangeShapeType="1"/>
            </p:cNvSpPr>
            <p:nvPr/>
          </p:nvSpPr>
          <p:spPr bwMode="auto">
            <a:xfrm flipH="1">
              <a:off x="1776" y="1344"/>
              <a:ext cx="528"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14"/>
            <p:cNvSpPr>
              <a:spLocks noChangeShapeType="1"/>
            </p:cNvSpPr>
            <p:nvPr/>
          </p:nvSpPr>
          <p:spPr bwMode="auto">
            <a:xfrm flipH="1">
              <a:off x="1056" y="1776"/>
              <a:ext cx="33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Line 15"/>
            <p:cNvSpPr>
              <a:spLocks noChangeShapeType="1"/>
            </p:cNvSpPr>
            <p:nvPr/>
          </p:nvSpPr>
          <p:spPr bwMode="auto">
            <a:xfrm>
              <a:off x="2736" y="1344"/>
              <a:ext cx="48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9" name="Line 16"/>
            <p:cNvSpPr>
              <a:spLocks noChangeShapeType="1"/>
            </p:cNvSpPr>
            <p:nvPr/>
          </p:nvSpPr>
          <p:spPr bwMode="auto">
            <a:xfrm>
              <a:off x="1776" y="1728"/>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0" name="Line 17"/>
            <p:cNvSpPr>
              <a:spLocks noChangeShapeType="1"/>
            </p:cNvSpPr>
            <p:nvPr/>
          </p:nvSpPr>
          <p:spPr bwMode="auto">
            <a:xfrm flipH="1">
              <a:off x="1824" y="2208"/>
              <a:ext cx="33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18"/>
            <p:cNvSpPr>
              <a:spLocks noChangeShapeType="1"/>
            </p:cNvSpPr>
            <p:nvPr/>
          </p:nvSpPr>
          <p:spPr bwMode="auto">
            <a:xfrm>
              <a:off x="3600" y="1776"/>
              <a:ext cx="384"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Line 19"/>
            <p:cNvSpPr>
              <a:spLocks noChangeShapeType="1"/>
            </p:cNvSpPr>
            <p:nvPr/>
          </p:nvSpPr>
          <p:spPr bwMode="auto">
            <a:xfrm flipH="1">
              <a:off x="3696" y="2256"/>
              <a:ext cx="336"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20"/>
            <p:cNvSpPr>
              <a:spLocks noChangeShapeType="1"/>
            </p:cNvSpPr>
            <p:nvPr/>
          </p:nvSpPr>
          <p:spPr bwMode="auto">
            <a:xfrm>
              <a:off x="3792" y="2736"/>
              <a:ext cx="48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Oval 21"/>
            <p:cNvSpPr>
              <a:spLocks noChangeArrowheads="1"/>
            </p:cNvSpPr>
            <p:nvPr/>
          </p:nvSpPr>
          <p:spPr bwMode="auto">
            <a:xfrm>
              <a:off x="912" y="2976"/>
              <a:ext cx="432" cy="336"/>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600" b="0">
                  <a:ea typeface="宋体" charset="-122"/>
                </a:rPr>
                <a:t>32</a:t>
              </a:r>
              <a:endParaRPr lang="en-US" altLang="zh-CN" sz="2400" b="0">
                <a:ea typeface="宋体" charset="-122"/>
              </a:endParaRPr>
            </a:p>
          </p:txBody>
        </p:sp>
        <p:sp>
          <p:nvSpPr>
            <p:cNvPr id="60445" name="Line 22"/>
            <p:cNvSpPr>
              <a:spLocks noChangeShapeType="1"/>
            </p:cNvSpPr>
            <p:nvPr/>
          </p:nvSpPr>
          <p:spPr bwMode="auto">
            <a:xfrm flipH="1">
              <a:off x="1200" y="2688"/>
              <a:ext cx="384"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Freeform 23"/>
            <p:cNvSpPr>
              <a:spLocks/>
            </p:cNvSpPr>
            <p:nvPr/>
          </p:nvSpPr>
          <p:spPr bwMode="auto">
            <a:xfrm>
              <a:off x="2496" y="672"/>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06200" name="Text Box 24"/>
          <p:cNvSpPr txBox="1">
            <a:spLocks noChangeArrowheads="1"/>
          </p:cNvSpPr>
          <p:nvPr/>
        </p:nvSpPr>
        <p:spPr bwMode="auto">
          <a:xfrm>
            <a:off x="5257800" y="1066800"/>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a:solidFill>
                  <a:srgbClr val="0000FF"/>
                </a:solidFill>
              </a:rPr>
              <a:t>例如：关键字 </a:t>
            </a:r>
            <a:r>
              <a:rPr lang="en-US" altLang="zh-CN">
                <a:solidFill>
                  <a:srgbClr val="0000FF"/>
                </a:solidFill>
              </a:rPr>
              <a:t>:40, </a:t>
            </a:r>
            <a:r>
              <a:rPr lang="en-US" altLang="zh-CN">
                <a:solidFill>
                  <a:srgbClr val="0000FF"/>
                </a:solidFill>
                <a:ea typeface="宋体" charset="-122"/>
              </a:rPr>
              <a:t>80</a:t>
            </a:r>
          </a:p>
        </p:txBody>
      </p:sp>
      <p:sp>
        <p:nvSpPr>
          <p:cNvPr id="306201" name="AutoShape 25"/>
          <p:cNvSpPr>
            <a:spLocks noChangeArrowheads="1"/>
          </p:cNvSpPr>
          <p:nvPr/>
        </p:nvSpPr>
        <p:spPr bwMode="auto">
          <a:xfrm>
            <a:off x="2667000" y="2819400"/>
            <a:ext cx="152400" cy="1143000"/>
          </a:xfrm>
          <a:prstGeom prst="downArrow">
            <a:avLst>
              <a:gd name="adj1" fmla="val 50000"/>
              <a:gd name="adj2" fmla="val 187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306203" name="Text Box 27"/>
          <p:cNvSpPr txBox="1">
            <a:spLocks noChangeArrowheads="1"/>
          </p:cNvSpPr>
          <p:nvPr/>
        </p:nvSpPr>
        <p:spPr bwMode="auto">
          <a:xfrm>
            <a:off x="228600" y="5410200"/>
            <a:ext cx="8686800" cy="11271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en-US" dirty="0"/>
              <a:t>方法：其双亲结点的相应指针域的值改为 “指向被删除结点的左子树或右子树”。</a:t>
            </a:r>
            <a:endParaRPr lang="zh-CN" altLang="en-US" b="0" dirty="0"/>
          </a:p>
        </p:txBody>
      </p:sp>
      <p:sp>
        <p:nvSpPr>
          <p:cNvPr id="306206" name="Rectangle 30"/>
          <p:cNvSpPr>
            <a:spLocks noChangeArrowheads="1"/>
          </p:cNvSpPr>
          <p:nvPr/>
        </p:nvSpPr>
        <p:spPr bwMode="auto">
          <a:xfrm>
            <a:off x="2879725" y="2728913"/>
            <a:ext cx="1311275" cy="1212850"/>
          </a:xfrm>
          <a:prstGeom prst="rect">
            <a:avLst/>
          </a:prstGeom>
          <a:solidFill>
            <a:srgbClr val="FFFFFF">
              <a:alpha val="90000"/>
            </a:srgbClr>
          </a:solidFill>
          <a:ln>
            <a:noFill/>
          </a:ln>
        </p:spPr>
        <p:txBody>
          <a:bodyPr wrap="square" anchor="ctr">
            <a:spAutoFit/>
          </a:bodyPr>
          <a:lstStyle/>
          <a:p>
            <a:endParaRPr lang="zh-CN" altLang="en-US"/>
          </a:p>
        </p:txBody>
      </p:sp>
      <p:sp>
        <p:nvSpPr>
          <p:cNvPr id="306207" name="Rectangle 31"/>
          <p:cNvSpPr>
            <a:spLocks noChangeArrowheads="1"/>
          </p:cNvSpPr>
          <p:nvPr/>
        </p:nvSpPr>
        <p:spPr bwMode="auto">
          <a:xfrm>
            <a:off x="4356100" y="1989138"/>
            <a:ext cx="2016125" cy="1081087"/>
          </a:xfrm>
          <a:prstGeom prst="rect">
            <a:avLst/>
          </a:prstGeom>
          <a:solidFill>
            <a:srgbClr val="FFFFFF">
              <a:alpha val="90000"/>
            </a:srgbClr>
          </a:solidFill>
          <a:ln>
            <a:noFill/>
          </a:ln>
        </p:spPr>
        <p:txBody>
          <a:bodyPr anchor="ctr">
            <a:spAutoFit/>
          </a:bodyPr>
          <a:lstStyle/>
          <a:p>
            <a:endParaRPr lang="zh-CN" altLang="en-US"/>
          </a:p>
        </p:txBody>
      </p:sp>
      <p:sp>
        <p:nvSpPr>
          <p:cNvPr id="306202" name="Line 26"/>
          <p:cNvSpPr>
            <a:spLocks noChangeShapeType="1"/>
          </p:cNvSpPr>
          <p:nvPr/>
        </p:nvSpPr>
        <p:spPr bwMode="auto">
          <a:xfrm>
            <a:off x="4343400" y="2209800"/>
            <a:ext cx="1981200" cy="990600"/>
          </a:xfrm>
          <a:prstGeom prst="line">
            <a:avLst/>
          </a:prstGeom>
          <a:noFill/>
          <a:ln w="635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6200"/>
                                        </p:tgtEl>
                                        <p:attrNameLst>
                                          <p:attrName>style.visibility</p:attrName>
                                        </p:attrNameLst>
                                      </p:cBhvr>
                                      <p:to>
                                        <p:strVal val="visible"/>
                                      </p:to>
                                    </p:set>
                                    <p:anim calcmode="lin" valueType="num">
                                      <p:cBhvr additive="base">
                                        <p:cTn id="7" dur="500" fill="hold"/>
                                        <p:tgtEl>
                                          <p:spTgt spid="306200"/>
                                        </p:tgtEl>
                                        <p:attrNameLst>
                                          <p:attrName>ppt_x</p:attrName>
                                        </p:attrNameLst>
                                      </p:cBhvr>
                                      <p:tavLst>
                                        <p:tav tm="0">
                                          <p:val>
                                            <p:strVal val="#ppt_x"/>
                                          </p:val>
                                        </p:tav>
                                        <p:tav tm="100000">
                                          <p:val>
                                            <p:strVal val="#ppt_x"/>
                                          </p:val>
                                        </p:tav>
                                      </p:tavLst>
                                    </p:anim>
                                    <p:anim calcmode="lin" valueType="num">
                                      <p:cBhvr additive="base">
                                        <p:cTn id="8" dur="500" fill="hold"/>
                                        <p:tgtEl>
                                          <p:spTgt spid="30620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06201"/>
                                        </p:tgtEl>
                                        <p:attrNameLst>
                                          <p:attrName>style.visibility</p:attrName>
                                        </p:attrNameLst>
                                      </p:cBhvr>
                                      <p:to>
                                        <p:strVal val="visible"/>
                                      </p:to>
                                    </p:set>
                                    <p:animEffect transition="in" filter="wipe(up)">
                                      <p:cBhvr>
                                        <p:cTn id="13" dur="500"/>
                                        <p:tgtEl>
                                          <p:spTgt spid="306201"/>
                                        </p:tgtEl>
                                      </p:cBhvr>
                                    </p:animEffect>
                                  </p:childTnLst>
                                </p:cTn>
                              </p:par>
                            </p:childTnLst>
                          </p:cTn>
                        </p:par>
                        <p:par>
                          <p:cTn id="14" fill="hold" nodeType="withGroup">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06206"/>
                                        </p:tgtEl>
                                        <p:attrNameLst>
                                          <p:attrName>style.visibility</p:attrName>
                                        </p:attrNameLst>
                                      </p:cBhvr>
                                      <p:to>
                                        <p:strVal val="visible"/>
                                      </p:to>
                                    </p:set>
                                    <p:animEffect transition="in" filter="wipe(down)">
                                      <p:cBhvr>
                                        <p:cTn id="17" dur="500"/>
                                        <p:tgtEl>
                                          <p:spTgt spid="306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6202"/>
                                        </p:tgtEl>
                                        <p:attrNameLst>
                                          <p:attrName>style.visibility</p:attrName>
                                        </p:attrNameLst>
                                      </p:cBhvr>
                                      <p:to>
                                        <p:strVal val="visible"/>
                                      </p:to>
                                    </p:set>
                                  </p:childTnLst>
                                </p:cTn>
                              </p:par>
                            </p:childTnLst>
                          </p:cTn>
                        </p:par>
                        <p:par>
                          <p:cTn id="22" fill="hold" nodeType="with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306207"/>
                                        </p:tgtEl>
                                        <p:attrNameLst>
                                          <p:attrName>style.visibility</p:attrName>
                                        </p:attrNameLst>
                                      </p:cBhvr>
                                      <p:to>
                                        <p:strVal val="visible"/>
                                      </p:to>
                                    </p:set>
                                    <p:animEffect transition="in" filter="wipe(down)">
                                      <p:cBhvr>
                                        <p:cTn id="25" dur="500"/>
                                        <p:tgtEl>
                                          <p:spTgt spid="30620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6203"/>
                                        </p:tgtEl>
                                        <p:attrNameLst>
                                          <p:attrName>style.visibility</p:attrName>
                                        </p:attrNameLst>
                                      </p:cBhvr>
                                      <p:to>
                                        <p:strVal val="visible"/>
                                      </p:to>
                                    </p:set>
                                    <p:animEffect transition="in" filter="wipe(left)">
                                      <p:cBhvr>
                                        <p:cTn id="30" dur="500"/>
                                        <p:tgtEl>
                                          <p:spTgt spid="306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0" grpId="0" autoUpdateAnimBg="0"/>
      <p:bldP spid="306201" grpId="0" animBg="1"/>
      <p:bldP spid="306203" grpId="0" animBg="1" autoUpdateAnimBg="0"/>
      <p:bldP spid="306206" grpId="0" animBg="1"/>
      <p:bldP spid="306207" grpId="0" animBg="1"/>
      <p:bldP spid="30620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pPr>
              <a:defRPr/>
            </a:pPr>
            <a:fld id="{84ACFC98-7B46-4726-A38E-204A8DD54A04}" type="slidenum">
              <a:rPr lang="en-US" altLang="zh-CN"/>
              <a:pPr>
                <a:defRPr/>
              </a:pPr>
              <a:t>53</a:t>
            </a:fld>
            <a:endParaRPr lang="en-US" altLang="zh-CN"/>
          </a:p>
        </p:txBody>
      </p:sp>
      <p:sp>
        <p:nvSpPr>
          <p:cNvPr id="307202" name="Text Box 2"/>
          <p:cNvSpPr txBox="1">
            <a:spLocks noChangeArrowheads="1"/>
          </p:cNvSpPr>
          <p:nvPr/>
        </p:nvSpPr>
        <p:spPr bwMode="auto">
          <a:xfrm>
            <a:off x="5486400" y="1057275"/>
            <a:ext cx="2706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a:solidFill>
                  <a:srgbClr val="3333FF"/>
                </a:solidFill>
              </a:rPr>
              <a:t>被删关键字 </a:t>
            </a:r>
            <a:r>
              <a:rPr lang="en-US" altLang="zh-CN">
                <a:solidFill>
                  <a:srgbClr val="3333FF"/>
                </a:solidFill>
              </a:rPr>
              <a:t>= 50</a:t>
            </a:r>
            <a:endParaRPr lang="en-US" altLang="zh-CN" b="0"/>
          </a:p>
        </p:txBody>
      </p:sp>
      <p:sp>
        <p:nvSpPr>
          <p:cNvPr id="61444" name="Rectangle 3"/>
          <p:cNvSpPr>
            <a:spLocks noChangeArrowheads="1"/>
          </p:cNvSpPr>
          <p:nvPr/>
        </p:nvSpPr>
        <p:spPr bwMode="auto">
          <a:xfrm>
            <a:off x="228600" y="228600"/>
            <a:ext cx="679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a:t>3</a:t>
            </a:r>
            <a:r>
              <a:rPr kumimoji="0" lang="zh-CN" altLang="en-US"/>
              <a:t>）被删除的结点</a:t>
            </a:r>
            <a:r>
              <a:rPr kumimoji="0" lang="zh-CN" altLang="en-US">
                <a:solidFill>
                  <a:srgbClr val="0000FF"/>
                </a:solidFill>
              </a:rPr>
              <a:t>既有左子树</a:t>
            </a:r>
            <a:r>
              <a:rPr kumimoji="0" lang="en-US" altLang="zh-CN">
                <a:solidFill>
                  <a:srgbClr val="0000FF"/>
                </a:solidFill>
              </a:rPr>
              <a:t>, </a:t>
            </a:r>
            <a:r>
              <a:rPr kumimoji="0" lang="zh-CN" altLang="en-US">
                <a:solidFill>
                  <a:srgbClr val="0000FF"/>
                </a:solidFill>
              </a:rPr>
              <a:t>也有右子树</a:t>
            </a:r>
          </a:p>
        </p:txBody>
      </p:sp>
      <p:sp>
        <p:nvSpPr>
          <p:cNvPr id="307226" name="Rectangle 26"/>
          <p:cNvSpPr>
            <a:spLocks noChangeArrowheads="1"/>
          </p:cNvSpPr>
          <p:nvPr/>
        </p:nvSpPr>
        <p:spPr bwMode="auto">
          <a:xfrm>
            <a:off x="457200" y="5791200"/>
            <a:ext cx="8659743" cy="60939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nSpc>
                <a:spcPct val="120000"/>
              </a:lnSpc>
            </a:pPr>
            <a:r>
              <a:rPr lang="zh-CN" altLang="en-US" dirty="0">
                <a:solidFill>
                  <a:srgbClr val="A50021"/>
                </a:solidFill>
              </a:rPr>
              <a:t>方法：以其前驱替（或后继）代之</a:t>
            </a:r>
            <a:r>
              <a:rPr lang="en-US" altLang="zh-CN" dirty="0">
                <a:solidFill>
                  <a:srgbClr val="A50021"/>
                </a:solidFill>
              </a:rPr>
              <a:t>, </a:t>
            </a:r>
            <a:r>
              <a:rPr lang="zh-CN" altLang="en-US" dirty="0">
                <a:solidFill>
                  <a:srgbClr val="A50021"/>
                </a:solidFill>
              </a:rPr>
              <a:t>然后再删除该结点</a:t>
            </a:r>
          </a:p>
        </p:txBody>
      </p:sp>
      <p:sp>
        <p:nvSpPr>
          <p:cNvPr id="307227" name="Rectangle 27"/>
          <p:cNvSpPr>
            <a:spLocks noChangeArrowheads="1"/>
          </p:cNvSpPr>
          <p:nvPr/>
        </p:nvSpPr>
        <p:spPr bwMode="auto">
          <a:xfrm>
            <a:off x="457200" y="5105400"/>
            <a:ext cx="6607175" cy="61436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nSpc>
                <a:spcPct val="120000"/>
              </a:lnSpc>
            </a:pPr>
            <a:r>
              <a:rPr lang="zh-CN" altLang="en-US" dirty="0"/>
              <a:t>中序遍历：</a:t>
            </a:r>
            <a:r>
              <a:rPr lang="en-US" altLang="zh-CN" dirty="0"/>
              <a:t>20-30-32-35-40-</a:t>
            </a:r>
            <a:r>
              <a:rPr lang="en-US" altLang="zh-CN" dirty="0">
                <a:solidFill>
                  <a:srgbClr val="A50021"/>
                </a:solidFill>
              </a:rPr>
              <a:t>50</a:t>
            </a:r>
            <a:r>
              <a:rPr lang="en-US" altLang="zh-CN" dirty="0"/>
              <a:t>-80-85-88-90</a:t>
            </a:r>
          </a:p>
        </p:txBody>
      </p:sp>
      <p:sp>
        <p:nvSpPr>
          <p:cNvPr id="61447" name="Line 14"/>
          <p:cNvSpPr>
            <a:spLocks noChangeShapeType="1"/>
          </p:cNvSpPr>
          <p:nvPr/>
        </p:nvSpPr>
        <p:spPr bwMode="auto">
          <a:xfrm flipH="1">
            <a:off x="2079625" y="1828800"/>
            <a:ext cx="8382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8" name="Line 15"/>
          <p:cNvSpPr>
            <a:spLocks noChangeShapeType="1"/>
          </p:cNvSpPr>
          <p:nvPr/>
        </p:nvSpPr>
        <p:spPr bwMode="auto">
          <a:xfrm flipH="1">
            <a:off x="936625" y="2514600"/>
            <a:ext cx="5334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9" name="Line 16"/>
          <p:cNvSpPr>
            <a:spLocks noChangeShapeType="1"/>
          </p:cNvSpPr>
          <p:nvPr/>
        </p:nvSpPr>
        <p:spPr bwMode="auto">
          <a:xfrm>
            <a:off x="3451225" y="1905000"/>
            <a:ext cx="7620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17"/>
          <p:cNvSpPr>
            <a:spLocks noChangeShapeType="1"/>
          </p:cNvSpPr>
          <p:nvPr/>
        </p:nvSpPr>
        <p:spPr bwMode="auto">
          <a:xfrm>
            <a:off x="2079625" y="2438400"/>
            <a:ext cx="609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18"/>
          <p:cNvSpPr>
            <a:spLocks noChangeShapeType="1"/>
          </p:cNvSpPr>
          <p:nvPr/>
        </p:nvSpPr>
        <p:spPr bwMode="auto">
          <a:xfrm flipH="1">
            <a:off x="2155825" y="3200400"/>
            <a:ext cx="5334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19"/>
          <p:cNvSpPr>
            <a:spLocks noChangeShapeType="1"/>
          </p:cNvSpPr>
          <p:nvPr/>
        </p:nvSpPr>
        <p:spPr bwMode="auto">
          <a:xfrm>
            <a:off x="4441825" y="2438400"/>
            <a:ext cx="609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20"/>
          <p:cNvSpPr>
            <a:spLocks noChangeShapeType="1"/>
          </p:cNvSpPr>
          <p:nvPr/>
        </p:nvSpPr>
        <p:spPr bwMode="auto">
          <a:xfrm flipH="1">
            <a:off x="4518025" y="3048000"/>
            <a:ext cx="5334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21"/>
          <p:cNvSpPr>
            <a:spLocks noChangeShapeType="1"/>
          </p:cNvSpPr>
          <p:nvPr/>
        </p:nvSpPr>
        <p:spPr bwMode="auto">
          <a:xfrm>
            <a:off x="4365625" y="3886200"/>
            <a:ext cx="6096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23"/>
          <p:cNvSpPr>
            <a:spLocks noChangeShapeType="1"/>
          </p:cNvSpPr>
          <p:nvPr/>
        </p:nvSpPr>
        <p:spPr bwMode="auto">
          <a:xfrm flipH="1">
            <a:off x="1165225" y="3962400"/>
            <a:ext cx="6096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Freeform 24"/>
          <p:cNvSpPr>
            <a:spLocks/>
          </p:cNvSpPr>
          <p:nvPr/>
        </p:nvSpPr>
        <p:spPr bwMode="auto">
          <a:xfrm>
            <a:off x="3222625" y="762000"/>
            <a:ext cx="1066800" cy="762000"/>
          </a:xfrm>
          <a:custGeom>
            <a:avLst/>
            <a:gdLst>
              <a:gd name="T0" fmla="*/ 2147483647 w 672"/>
              <a:gd name="T1" fmla="*/ 0 h 480"/>
              <a:gd name="T2" fmla="*/ 2147483647 w 672"/>
              <a:gd name="T3" fmla="*/ 2147483647 h 480"/>
              <a:gd name="T4" fmla="*/ 2147483647 w 672"/>
              <a:gd name="T5" fmla="*/ 2147483647 h 480"/>
              <a:gd name="T6" fmla="*/ 0 w 672"/>
              <a:gd name="T7" fmla="*/ 2147483647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7" name="Oval 6"/>
          <p:cNvSpPr>
            <a:spLocks noChangeArrowheads="1"/>
          </p:cNvSpPr>
          <p:nvPr/>
        </p:nvSpPr>
        <p:spPr bwMode="auto">
          <a:xfrm>
            <a:off x="1470025" y="20574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30</a:t>
            </a:r>
            <a:endParaRPr lang="en-US" altLang="zh-CN" sz="2400" b="0">
              <a:ea typeface="宋体" charset="-122"/>
            </a:endParaRPr>
          </a:p>
        </p:txBody>
      </p:sp>
      <p:sp>
        <p:nvSpPr>
          <p:cNvPr id="61458" name="Oval 7"/>
          <p:cNvSpPr>
            <a:spLocks noChangeArrowheads="1"/>
          </p:cNvSpPr>
          <p:nvPr/>
        </p:nvSpPr>
        <p:spPr bwMode="auto">
          <a:xfrm>
            <a:off x="3908425" y="20574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80</a:t>
            </a:r>
            <a:endParaRPr lang="en-US" altLang="zh-CN" sz="2400" b="0">
              <a:ea typeface="宋体" charset="-122"/>
            </a:endParaRPr>
          </a:p>
        </p:txBody>
      </p:sp>
      <p:sp>
        <p:nvSpPr>
          <p:cNvPr id="61459" name="Oval 8"/>
          <p:cNvSpPr>
            <a:spLocks noChangeArrowheads="1"/>
          </p:cNvSpPr>
          <p:nvPr/>
        </p:nvSpPr>
        <p:spPr bwMode="auto">
          <a:xfrm>
            <a:off x="327025" y="27432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20</a:t>
            </a:r>
            <a:endParaRPr lang="en-US" altLang="zh-CN" sz="2400" b="0">
              <a:ea typeface="宋体" charset="-122"/>
            </a:endParaRPr>
          </a:p>
        </p:txBody>
      </p:sp>
      <p:sp>
        <p:nvSpPr>
          <p:cNvPr id="61460" name="Oval 9"/>
          <p:cNvSpPr>
            <a:spLocks noChangeArrowheads="1"/>
          </p:cNvSpPr>
          <p:nvPr/>
        </p:nvSpPr>
        <p:spPr bwMode="auto">
          <a:xfrm>
            <a:off x="4822825" y="26670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90</a:t>
            </a:r>
            <a:endParaRPr lang="en-US" altLang="zh-CN" sz="2400" b="0">
              <a:ea typeface="宋体" charset="-122"/>
            </a:endParaRPr>
          </a:p>
        </p:txBody>
      </p:sp>
      <p:sp>
        <p:nvSpPr>
          <p:cNvPr id="61461" name="Oval 10"/>
          <p:cNvSpPr>
            <a:spLocks noChangeArrowheads="1"/>
          </p:cNvSpPr>
          <p:nvPr/>
        </p:nvSpPr>
        <p:spPr bwMode="auto">
          <a:xfrm>
            <a:off x="3984625" y="34290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85</a:t>
            </a:r>
            <a:endParaRPr lang="en-US" altLang="zh-CN" sz="2400" b="0">
              <a:ea typeface="宋体" charset="-122"/>
            </a:endParaRPr>
          </a:p>
        </p:txBody>
      </p:sp>
      <p:sp>
        <p:nvSpPr>
          <p:cNvPr id="61462" name="Oval 11"/>
          <p:cNvSpPr>
            <a:spLocks noChangeArrowheads="1"/>
          </p:cNvSpPr>
          <p:nvPr/>
        </p:nvSpPr>
        <p:spPr bwMode="auto">
          <a:xfrm>
            <a:off x="2613025" y="27432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40</a:t>
            </a:r>
            <a:endParaRPr lang="en-US" altLang="zh-CN" sz="2400" b="0">
              <a:ea typeface="宋体" charset="-122"/>
            </a:endParaRPr>
          </a:p>
        </p:txBody>
      </p:sp>
      <p:sp>
        <p:nvSpPr>
          <p:cNvPr id="61463" name="Oval 12"/>
          <p:cNvSpPr>
            <a:spLocks noChangeArrowheads="1"/>
          </p:cNvSpPr>
          <p:nvPr/>
        </p:nvSpPr>
        <p:spPr bwMode="auto">
          <a:xfrm>
            <a:off x="1698625" y="35814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35</a:t>
            </a:r>
            <a:endParaRPr lang="en-US" altLang="zh-CN" sz="2400" b="0">
              <a:ea typeface="宋体" charset="-122"/>
            </a:endParaRPr>
          </a:p>
        </p:txBody>
      </p:sp>
      <p:sp>
        <p:nvSpPr>
          <p:cNvPr id="61464" name="Oval 13"/>
          <p:cNvSpPr>
            <a:spLocks noChangeArrowheads="1"/>
          </p:cNvSpPr>
          <p:nvPr/>
        </p:nvSpPr>
        <p:spPr bwMode="auto">
          <a:xfrm>
            <a:off x="4670425" y="44958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88</a:t>
            </a:r>
            <a:endParaRPr lang="en-US" altLang="zh-CN" sz="2400" b="0">
              <a:ea typeface="宋体" charset="-122"/>
            </a:endParaRPr>
          </a:p>
        </p:txBody>
      </p:sp>
      <p:sp>
        <p:nvSpPr>
          <p:cNvPr id="61465" name="Oval 22"/>
          <p:cNvSpPr>
            <a:spLocks noChangeArrowheads="1"/>
          </p:cNvSpPr>
          <p:nvPr/>
        </p:nvSpPr>
        <p:spPr bwMode="auto">
          <a:xfrm>
            <a:off x="708025" y="4419600"/>
            <a:ext cx="685800"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3600" b="0">
                <a:ea typeface="宋体" charset="-122"/>
              </a:rPr>
              <a:t>32</a:t>
            </a:r>
            <a:endParaRPr lang="en-US" altLang="zh-CN" sz="2400" b="0">
              <a:ea typeface="宋体" charset="-122"/>
            </a:endParaRPr>
          </a:p>
        </p:txBody>
      </p:sp>
      <p:sp>
        <p:nvSpPr>
          <p:cNvPr id="61466" name="Oval 5"/>
          <p:cNvSpPr>
            <a:spLocks noChangeArrowheads="1"/>
          </p:cNvSpPr>
          <p:nvPr/>
        </p:nvSpPr>
        <p:spPr bwMode="auto">
          <a:xfrm>
            <a:off x="2917825" y="1524000"/>
            <a:ext cx="685800" cy="533400"/>
          </a:xfrm>
          <a:prstGeom prst="ellipse">
            <a:avLst/>
          </a:prstGeom>
          <a:solidFill>
            <a:srgbClr val="FFCCCC"/>
          </a:solidFill>
          <a:ln w="25400" cap="sq">
            <a:solidFill>
              <a:schemeClr val="tx1"/>
            </a:solidFill>
            <a:round/>
            <a:headEnd type="none" w="sm" len="sm"/>
            <a:tailEnd type="none" w="sm" len="sm"/>
          </a:ln>
        </p:spPr>
        <p:txBody>
          <a:bodyPr wrap="none" anchor="ctr"/>
          <a:lstStyle/>
          <a:p>
            <a:pPr algn="ctr"/>
            <a:r>
              <a:rPr lang="en-US" altLang="zh-CN" sz="3600" b="0">
                <a:ea typeface="宋体" charset="-122"/>
              </a:rPr>
              <a:t>50</a:t>
            </a:r>
            <a:endParaRPr lang="en-US" altLang="zh-CN" sz="2400" b="0">
              <a:ea typeface="宋体" charset="-122"/>
            </a:endParaRPr>
          </a:p>
        </p:txBody>
      </p:sp>
      <p:sp>
        <p:nvSpPr>
          <p:cNvPr id="307243" name="Oval 43"/>
          <p:cNvSpPr>
            <a:spLocks noChangeArrowheads="1"/>
          </p:cNvSpPr>
          <p:nvPr/>
        </p:nvSpPr>
        <p:spPr bwMode="auto">
          <a:xfrm>
            <a:off x="2911475" y="1484784"/>
            <a:ext cx="685800" cy="533400"/>
          </a:xfrm>
          <a:prstGeom prst="ellipse">
            <a:avLst/>
          </a:prstGeom>
          <a:solidFill>
            <a:schemeClr val="bg2"/>
          </a:solidFill>
          <a:ln w="25400" cap="sq">
            <a:solidFill>
              <a:schemeClr val="tx1"/>
            </a:solidFill>
            <a:round/>
            <a:headEnd type="none" w="sm" len="sm"/>
            <a:tailEnd type="none" w="sm" len="sm"/>
          </a:ln>
        </p:spPr>
        <p:txBody>
          <a:bodyPr wrap="none" anchor="ctr"/>
          <a:lstStyle/>
          <a:p>
            <a:pPr algn="ctr"/>
            <a:r>
              <a:rPr lang="en-US" altLang="zh-CN" sz="3600" b="0" dirty="0">
                <a:ea typeface="宋体" charset="-122"/>
              </a:rPr>
              <a:t>40</a:t>
            </a:r>
            <a:endParaRPr lang="en-US" altLang="zh-CN" sz="2400" b="0" dirty="0">
              <a:ea typeface="宋体" charset="-122"/>
            </a:endParaRPr>
          </a:p>
        </p:txBody>
      </p:sp>
      <p:sp>
        <p:nvSpPr>
          <p:cNvPr id="307244" name="Line 44"/>
          <p:cNvSpPr>
            <a:spLocks noChangeShapeType="1"/>
          </p:cNvSpPr>
          <p:nvPr/>
        </p:nvSpPr>
        <p:spPr bwMode="auto">
          <a:xfrm>
            <a:off x="1874838" y="2565400"/>
            <a:ext cx="144462" cy="10795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245" name="Rectangle 45"/>
          <p:cNvSpPr>
            <a:spLocks noChangeArrowheads="1"/>
          </p:cNvSpPr>
          <p:nvPr/>
        </p:nvSpPr>
        <p:spPr bwMode="auto">
          <a:xfrm>
            <a:off x="2162175" y="2349500"/>
            <a:ext cx="1296988" cy="1223963"/>
          </a:xfrm>
          <a:prstGeom prst="rect">
            <a:avLst/>
          </a:prstGeom>
          <a:solidFill>
            <a:srgbClr val="FFFFFF">
              <a:alpha val="89804"/>
            </a:srgbClr>
          </a:solidFill>
          <a:ln>
            <a:noFill/>
          </a:ln>
        </p:spPr>
        <p:txBody>
          <a:bodyPr wrap="none" anchor="ctr">
            <a:spAutoFit/>
          </a:bodyPr>
          <a:lstStyle/>
          <a:p>
            <a:endParaRPr lang="zh-CN" altLang="en-US"/>
          </a:p>
        </p:txBody>
      </p:sp>
      <p:sp>
        <p:nvSpPr>
          <p:cNvPr id="30" name="Rectangle 26"/>
          <p:cNvSpPr>
            <a:spLocks noChangeArrowheads="1"/>
          </p:cNvSpPr>
          <p:nvPr/>
        </p:nvSpPr>
        <p:spPr bwMode="auto">
          <a:xfrm>
            <a:off x="5653087" y="2743200"/>
            <a:ext cx="3225378" cy="112646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dirty="0">
                <a:solidFill>
                  <a:srgbClr val="A50021"/>
                </a:solidFill>
              </a:rPr>
              <a:t>前驱结点：左子树的最右下的结点！</a:t>
            </a:r>
          </a:p>
        </p:txBody>
      </p:sp>
      <p:sp>
        <p:nvSpPr>
          <p:cNvPr id="32" name="Rectangle 26"/>
          <p:cNvSpPr>
            <a:spLocks noChangeArrowheads="1"/>
          </p:cNvSpPr>
          <p:nvPr/>
        </p:nvSpPr>
        <p:spPr bwMode="auto">
          <a:xfrm>
            <a:off x="5653087" y="2037094"/>
            <a:ext cx="3225378" cy="55989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dirty="0">
                <a:solidFill>
                  <a:srgbClr val="A50021"/>
                </a:solidFill>
              </a:rPr>
              <a:t>前驱结点？</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07202"/>
                                        </p:tgtEl>
                                        <p:attrNameLst>
                                          <p:attrName>style.visibility</p:attrName>
                                        </p:attrNameLst>
                                      </p:cBhvr>
                                      <p:to>
                                        <p:strVal val="visible"/>
                                      </p:to>
                                    </p:set>
                                    <p:anim calcmode="lin" valueType="num">
                                      <p:cBhvr additive="base">
                                        <p:cTn id="7" dur="500" fill="hold"/>
                                        <p:tgtEl>
                                          <p:spTgt spid="307202"/>
                                        </p:tgtEl>
                                        <p:attrNameLst>
                                          <p:attrName>ppt_x</p:attrName>
                                        </p:attrNameLst>
                                      </p:cBhvr>
                                      <p:tavLst>
                                        <p:tav tm="0">
                                          <p:val>
                                            <p:strVal val="1+#ppt_w/2"/>
                                          </p:val>
                                        </p:tav>
                                        <p:tav tm="100000">
                                          <p:val>
                                            <p:strVal val="#ppt_x"/>
                                          </p:val>
                                        </p:tav>
                                      </p:tavLst>
                                    </p:anim>
                                    <p:anim calcmode="lin" valueType="num">
                                      <p:cBhvr additive="base">
                                        <p:cTn id="8" dur="500" fill="hold"/>
                                        <p:tgtEl>
                                          <p:spTgt spid="3072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27"/>
                                        </p:tgtEl>
                                        <p:attrNameLst>
                                          <p:attrName>style.visibility</p:attrName>
                                        </p:attrNameLst>
                                      </p:cBhvr>
                                      <p:to>
                                        <p:strVal val="visible"/>
                                      </p:to>
                                    </p:set>
                                    <p:anim calcmode="lin" valueType="num">
                                      <p:cBhvr additive="base">
                                        <p:cTn id="13" dur="500" fill="hold"/>
                                        <p:tgtEl>
                                          <p:spTgt spid="307227"/>
                                        </p:tgtEl>
                                        <p:attrNameLst>
                                          <p:attrName>ppt_x</p:attrName>
                                        </p:attrNameLst>
                                      </p:cBhvr>
                                      <p:tavLst>
                                        <p:tav tm="0">
                                          <p:val>
                                            <p:strVal val="0-#ppt_w/2"/>
                                          </p:val>
                                        </p:tav>
                                        <p:tav tm="100000">
                                          <p:val>
                                            <p:strVal val="#ppt_x"/>
                                          </p:val>
                                        </p:tav>
                                      </p:tavLst>
                                    </p:anim>
                                    <p:anim calcmode="lin" valueType="num">
                                      <p:cBhvr additive="base">
                                        <p:cTn id="14" dur="500" fill="hold"/>
                                        <p:tgtEl>
                                          <p:spTgt spid="3072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07243"/>
                                        </p:tgtEl>
                                        <p:attrNameLst>
                                          <p:attrName>style.visibility</p:attrName>
                                        </p:attrNameLst>
                                      </p:cBhvr>
                                      <p:to>
                                        <p:strVal val="visible"/>
                                      </p:to>
                                    </p:set>
                                    <p:anim calcmode="lin" valueType="num">
                                      <p:cBhvr>
                                        <p:cTn id="19" dur="500" fill="hold"/>
                                        <p:tgtEl>
                                          <p:spTgt spid="307243"/>
                                        </p:tgtEl>
                                        <p:attrNameLst>
                                          <p:attrName>ppt_w</p:attrName>
                                        </p:attrNameLst>
                                      </p:cBhvr>
                                      <p:tavLst>
                                        <p:tav tm="0">
                                          <p:val>
                                            <p:fltVal val="0"/>
                                          </p:val>
                                        </p:tav>
                                        <p:tav tm="100000">
                                          <p:val>
                                            <p:strVal val="#ppt_w"/>
                                          </p:val>
                                        </p:tav>
                                      </p:tavLst>
                                    </p:anim>
                                    <p:anim calcmode="lin" valueType="num">
                                      <p:cBhvr>
                                        <p:cTn id="20" dur="500" fill="hold"/>
                                        <p:tgtEl>
                                          <p:spTgt spid="30724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07244"/>
                                        </p:tgtEl>
                                        <p:attrNameLst>
                                          <p:attrName>style.visibility</p:attrName>
                                        </p:attrNameLst>
                                      </p:cBhvr>
                                      <p:to>
                                        <p:strVal val="visible"/>
                                      </p:to>
                                    </p:set>
                                    <p:animEffect transition="in" filter="wipe(up)">
                                      <p:cBhvr>
                                        <p:cTn id="25" dur="500"/>
                                        <p:tgtEl>
                                          <p:spTgt spid="307244"/>
                                        </p:tgtEl>
                                      </p:cBhvr>
                                    </p:animEffect>
                                  </p:childTnLst>
                                </p:cTn>
                              </p:par>
                            </p:childTnLst>
                          </p:cTn>
                        </p:par>
                        <p:par>
                          <p:cTn id="26" fill="hold" nodeType="withGroup">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307245"/>
                                        </p:tgtEl>
                                        <p:attrNameLst>
                                          <p:attrName>style.visibility</p:attrName>
                                        </p:attrNameLst>
                                      </p:cBhvr>
                                      <p:to>
                                        <p:strVal val="visible"/>
                                      </p:to>
                                    </p:set>
                                    <p:animEffect transition="in" filter="wipe(down)">
                                      <p:cBhvr>
                                        <p:cTn id="29" dur="500"/>
                                        <p:tgtEl>
                                          <p:spTgt spid="3072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07226"/>
                                        </p:tgtEl>
                                        <p:attrNameLst>
                                          <p:attrName>style.visibility</p:attrName>
                                        </p:attrNameLst>
                                      </p:cBhvr>
                                      <p:to>
                                        <p:strVal val="visible"/>
                                      </p:to>
                                    </p:set>
                                    <p:anim calcmode="lin" valueType="num">
                                      <p:cBhvr additive="base">
                                        <p:cTn id="34" dur="500" fill="hold"/>
                                        <p:tgtEl>
                                          <p:spTgt spid="307226"/>
                                        </p:tgtEl>
                                        <p:attrNameLst>
                                          <p:attrName>ppt_x</p:attrName>
                                        </p:attrNameLst>
                                      </p:cBhvr>
                                      <p:tavLst>
                                        <p:tav tm="0">
                                          <p:val>
                                            <p:strVal val="0-#ppt_w/2"/>
                                          </p:val>
                                        </p:tav>
                                        <p:tav tm="100000">
                                          <p:val>
                                            <p:strVal val="#ppt_x"/>
                                          </p:val>
                                        </p:tav>
                                      </p:tavLst>
                                    </p:anim>
                                    <p:anim calcmode="lin" valueType="num">
                                      <p:cBhvr additive="base">
                                        <p:cTn id="35" dur="500" fill="hold"/>
                                        <p:tgtEl>
                                          <p:spTgt spid="3072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1+#ppt_w/2"/>
                                          </p:val>
                                        </p:tav>
                                        <p:tav tm="100000">
                                          <p:val>
                                            <p:strVal val="#ppt_x"/>
                                          </p:val>
                                        </p:tav>
                                      </p:tavLst>
                                    </p:anim>
                                    <p:anim calcmode="lin" valueType="num">
                                      <p:cBhvr additive="base">
                                        <p:cTn id="4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autoUpdateAnimBg="0"/>
      <p:bldP spid="307226" grpId="0" animBg="1" autoUpdateAnimBg="0"/>
      <p:bldP spid="307227" grpId="0" animBg="1" autoUpdateAnimBg="0"/>
      <p:bldP spid="307243" grpId="0" animBg="1"/>
      <p:bldP spid="307244" grpId="0" animBg="1"/>
      <p:bldP spid="307245" grpId="0" animBg="1"/>
      <p:bldP spid="30" grpId="0" animBg="1" autoUpdateAnimBg="0"/>
      <p:bldP spid="32"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a:t>
            </a:r>
            <a:r>
              <a:rPr lang="zh-CN" altLang="en-US" dirty="0"/>
              <a:t>二叉查找树的删除算法</a:t>
            </a:r>
          </a:p>
        </p:txBody>
      </p:sp>
      <p:sp>
        <p:nvSpPr>
          <p:cNvPr id="2" name="灯片编号占位符 1"/>
          <p:cNvSpPr>
            <a:spLocks noGrp="1"/>
          </p:cNvSpPr>
          <p:nvPr>
            <p:ph type="sldNum" sz="quarter" idx="12"/>
          </p:nvPr>
        </p:nvSpPr>
        <p:spPr/>
        <p:txBody>
          <a:bodyPr/>
          <a:lstStyle/>
          <a:p>
            <a:pPr>
              <a:defRPr/>
            </a:pPr>
            <a:fld id="{C7216DCB-6944-4F8E-8C78-9BE409BB35C8}" type="slidenum">
              <a:rPr lang="en-US" altLang="zh-CN" smtClean="0"/>
              <a:pPr>
                <a:defRPr/>
              </a:pPr>
              <a:t>54</a:t>
            </a:fld>
            <a:endParaRPr lang="en-US" altLang="zh-CN"/>
          </a:p>
        </p:txBody>
      </p:sp>
      <p:sp>
        <p:nvSpPr>
          <p:cNvPr id="3" name="Rectangle 3"/>
          <p:cNvSpPr txBox="1">
            <a:spLocks noChangeArrowheads="1"/>
          </p:cNvSpPr>
          <p:nvPr/>
        </p:nvSpPr>
        <p:spPr>
          <a:xfrm>
            <a:off x="467544" y="1169987"/>
            <a:ext cx="8229600" cy="5230813"/>
          </a:xfrm>
          <a:prstGeom prst="rect">
            <a:avLst/>
          </a:prstGeom>
          <a:ln>
            <a:solidFill>
              <a:schemeClr val="tx1">
                <a:lumMod val="60000"/>
                <a:lumOff val="40000"/>
              </a:schemeClr>
            </a:solidFill>
          </a:ln>
        </p:spPr>
        <p:txBody>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spcBef>
                <a:spcPct val="5000"/>
              </a:spcBef>
              <a:buFont typeface="Wingdings" pitchFamily="2" charset="2"/>
              <a:buNone/>
            </a:pPr>
            <a:r>
              <a:rPr lang="en-US" altLang="zh-CN" sz="2700" kern="0" dirty="0" err="1">
                <a:solidFill>
                  <a:schemeClr val="accent4"/>
                </a:solidFill>
                <a:latin typeface="Times New Roman" panose="02020603050405020304" pitchFamily="18" charset="0"/>
              </a:rPr>
              <a:t>bool</a:t>
            </a:r>
            <a:r>
              <a:rPr lang="en-US" altLang="zh-CN" sz="2700" kern="0" dirty="0">
                <a:solidFill>
                  <a:schemeClr val="accent4"/>
                </a:solidFill>
                <a:latin typeface="Times New Roman" panose="02020603050405020304" pitchFamily="18" charset="0"/>
              </a:rPr>
              <a:t> Remove ( </a:t>
            </a:r>
            <a:r>
              <a:rPr lang="en-US" altLang="zh-CN" sz="2700" kern="0" dirty="0" err="1">
                <a:solidFill>
                  <a:schemeClr val="accent4"/>
                </a:solidFill>
                <a:latin typeface="Times New Roman" panose="02020603050405020304" pitchFamily="18" charset="0"/>
              </a:rPr>
              <a:t>BSTree</a:t>
            </a:r>
            <a:r>
              <a:rPr lang="en-US" altLang="zh-CN" sz="2700" kern="0" dirty="0">
                <a:solidFill>
                  <a:schemeClr val="accent4"/>
                </a:solidFill>
                <a:latin typeface="Times New Roman" panose="02020603050405020304" pitchFamily="18" charset="0"/>
              </a:rPr>
              <a:t>&amp; t, </a:t>
            </a:r>
            <a:r>
              <a:rPr lang="en-US" altLang="zh-CN" sz="2700" kern="0" dirty="0" err="1">
                <a:solidFill>
                  <a:schemeClr val="accent4"/>
                </a:solidFill>
                <a:latin typeface="Times New Roman" panose="02020603050405020304" pitchFamily="18" charset="0"/>
              </a:rPr>
              <a:t>TElemType</a:t>
            </a:r>
            <a:r>
              <a:rPr lang="en-US" altLang="zh-CN" sz="2700" kern="0" dirty="0">
                <a:solidFill>
                  <a:schemeClr val="accent4"/>
                </a:solidFill>
                <a:latin typeface="Times New Roman" panose="02020603050405020304" pitchFamily="18" charset="0"/>
              </a:rPr>
              <a:t> x ) {</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a:t>
            </a:r>
            <a:r>
              <a:rPr lang="zh-CN" altLang="en-US" sz="2700" kern="0" dirty="0">
                <a:solidFill>
                  <a:schemeClr val="accent4"/>
                </a:solidFill>
                <a:latin typeface="Times New Roman" panose="02020603050405020304" pitchFamily="18" charset="0"/>
              </a:rPr>
              <a:t>在*</a:t>
            </a:r>
            <a:r>
              <a:rPr lang="en-US" altLang="zh-CN" sz="2700" kern="0" dirty="0">
                <a:solidFill>
                  <a:schemeClr val="accent4"/>
                </a:solidFill>
                <a:latin typeface="Times New Roman" panose="02020603050405020304" pitchFamily="18" charset="0"/>
              </a:rPr>
              <a:t>t </a:t>
            </a:r>
            <a:r>
              <a:rPr lang="zh-CN" altLang="en-US" sz="2700" kern="0" dirty="0">
                <a:solidFill>
                  <a:schemeClr val="accent4"/>
                </a:solidFill>
                <a:latin typeface="Times New Roman" panose="02020603050405020304" pitchFamily="18" charset="0"/>
              </a:rPr>
              <a:t>为根的二叉查找树中删除关键码为</a:t>
            </a:r>
            <a:r>
              <a:rPr lang="en-US" altLang="zh-CN" sz="2700" kern="0" dirty="0">
                <a:solidFill>
                  <a:schemeClr val="accent4"/>
                </a:solidFill>
                <a:latin typeface="Times New Roman" panose="02020603050405020304" pitchFamily="18" charset="0"/>
              </a:rPr>
              <a:t>x</a:t>
            </a:r>
            <a:r>
              <a:rPr lang="zh-CN" altLang="en-US" sz="2700" kern="0" dirty="0">
                <a:solidFill>
                  <a:schemeClr val="accent4"/>
                </a:solidFill>
                <a:latin typeface="Times New Roman" panose="02020603050405020304" pitchFamily="18" charset="0"/>
              </a:rPr>
              <a:t>的结点</a:t>
            </a:r>
            <a:endParaRPr lang="en-US" altLang="zh-CN" sz="2700" kern="0" dirty="0">
              <a:solidFill>
                <a:schemeClr val="accent4"/>
              </a:solidFill>
              <a:latin typeface="Times New Roman" panose="02020603050405020304" pitchFamily="18" charset="0"/>
            </a:endParaRP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a:t>
            </a:r>
            <a:r>
              <a:rPr lang="en-US" altLang="zh-CN" sz="2700" kern="0" dirty="0" err="1">
                <a:solidFill>
                  <a:schemeClr val="accent4"/>
                </a:solidFill>
                <a:latin typeface="Times New Roman" panose="02020603050405020304" pitchFamily="18" charset="0"/>
              </a:rPr>
              <a:t>BSTNode</a:t>
            </a:r>
            <a:r>
              <a:rPr lang="en-US" altLang="zh-CN" sz="2700" kern="0" dirty="0">
                <a:solidFill>
                  <a:schemeClr val="accent4"/>
                </a:solidFill>
                <a:latin typeface="Times New Roman" panose="02020603050405020304" pitchFamily="18" charset="0"/>
              </a:rPr>
              <a:t> *s, *p, *f =NULL;</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a:t>
            </a:r>
            <a:r>
              <a:rPr lang="en-US" altLang="zh-CN" sz="2700" kern="0" dirty="0">
                <a:solidFill>
                  <a:srgbClr val="FF0000"/>
                </a:solidFill>
                <a:latin typeface="Times New Roman" panose="02020603050405020304" pitchFamily="18" charset="0"/>
              </a:rPr>
              <a:t>p = Search ( t, x, f ) ;</a:t>
            </a:r>
            <a:endParaRPr lang="en-US" altLang="zh-CN" sz="2700" kern="0" dirty="0">
              <a:solidFill>
                <a:schemeClr val="accent4"/>
              </a:solidFill>
              <a:latin typeface="Times New Roman" panose="02020603050405020304" pitchFamily="18" charset="0"/>
            </a:endParaRP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a:t>
            </a:r>
            <a:r>
              <a:rPr lang="en-US" altLang="zh-CN" sz="2700" kern="0" dirty="0">
                <a:solidFill>
                  <a:srgbClr val="FF0000"/>
                </a:solidFill>
                <a:latin typeface="Times New Roman" panose="02020603050405020304" pitchFamily="18" charset="0"/>
              </a:rPr>
              <a:t>if ( p </a:t>
            </a:r>
            <a:r>
              <a:rPr lang="en-US" altLang="zh-CN" sz="2700" kern="0" dirty="0">
                <a:solidFill>
                  <a:srgbClr val="FF0000"/>
                </a:solidFill>
                <a:latin typeface="Courier New" panose="02070309020205020404" pitchFamily="49" charset="0"/>
              </a:rPr>
              <a:t>==</a:t>
            </a:r>
            <a:r>
              <a:rPr lang="en-US" altLang="zh-CN" sz="2700" kern="0" dirty="0">
                <a:solidFill>
                  <a:srgbClr val="FF0000"/>
                </a:solidFill>
                <a:latin typeface="Times New Roman" panose="02020603050405020304" pitchFamily="18" charset="0"/>
              </a:rPr>
              <a:t> NULL )    return false; //</a:t>
            </a:r>
            <a:r>
              <a:rPr lang="zh-CN" altLang="en-US" sz="2700" kern="0" dirty="0">
                <a:solidFill>
                  <a:srgbClr val="FF0000"/>
                </a:solidFill>
                <a:latin typeface="Times New Roman" panose="02020603050405020304" pitchFamily="18" charset="0"/>
              </a:rPr>
              <a:t>查找失败不删除</a:t>
            </a:r>
          </a:p>
          <a:p>
            <a:pPr>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spcBef>
                <a:spcPct val="5000"/>
              </a:spcBef>
              <a:buFont typeface="Wingdings" pitchFamily="2" charset="2"/>
              <a:buNone/>
            </a:pPr>
            <a:r>
              <a:rPr lang="zh-CN" altLang="en-US" sz="2700" kern="0" dirty="0">
                <a:solidFill>
                  <a:srgbClr val="FF0000"/>
                </a:solidFill>
                <a:latin typeface="Times New Roman" panose="02020603050405020304" pitchFamily="18" charset="0"/>
              </a:rPr>
              <a:t>	 </a:t>
            </a:r>
            <a:r>
              <a:rPr lang="en-US" altLang="zh-CN" sz="2700" kern="0" dirty="0">
                <a:solidFill>
                  <a:srgbClr val="FF0000"/>
                </a:solidFill>
                <a:latin typeface="Times New Roman" panose="02020603050405020304" pitchFamily="18" charset="0"/>
              </a:rPr>
              <a:t>//</a:t>
            </a:r>
            <a:r>
              <a:rPr lang="zh-CN" altLang="en-US" sz="2700" kern="0" dirty="0">
                <a:solidFill>
                  <a:srgbClr val="FF0000"/>
                </a:solidFill>
                <a:latin typeface="Times New Roman" panose="02020603050405020304" pitchFamily="18" charset="0"/>
              </a:rPr>
              <a:t>分情况处理</a:t>
            </a:r>
            <a:endParaRPr lang="en-US" altLang="zh-CN" sz="27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700" kern="0" dirty="0">
                <a:solidFill>
                  <a:srgbClr val="FF0000"/>
                </a:solidFill>
                <a:latin typeface="Times New Roman" panose="02020603050405020304" pitchFamily="18" charset="0"/>
              </a:rPr>
              <a:t>     //</a:t>
            </a:r>
            <a:r>
              <a:rPr lang="zh-CN" altLang="en-US" sz="2700" kern="0" dirty="0">
                <a:solidFill>
                  <a:srgbClr val="FF0000"/>
                </a:solidFill>
                <a:latin typeface="Times New Roman" panose="02020603050405020304" pitchFamily="18" charset="0"/>
              </a:rPr>
              <a:t>被删结点的左、右子树都不为空</a:t>
            </a:r>
            <a:endParaRPr lang="en-US" altLang="zh-CN" sz="27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700" kern="0" dirty="0">
                <a:solidFill>
                  <a:srgbClr val="FF0000"/>
                </a:solidFill>
                <a:latin typeface="Times New Roman" panose="02020603050405020304" pitchFamily="18" charset="0"/>
              </a:rPr>
              <a:t>     //</a:t>
            </a:r>
            <a:r>
              <a:rPr lang="zh-CN" altLang="en-US" sz="2800" dirty="0">
                <a:solidFill>
                  <a:srgbClr val="FF0000"/>
                </a:solidFill>
              </a:rPr>
              <a:t>被删结点的右子树为空</a:t>
            </a:r>
            <a:endParaRPr lang="en-US" altLang="zh-CN" sz="2800" dirty="0">
              <a:solidFill>
                <a:srgbClr val="FF0000"/>
              </a:solidFill>
            </a:endParaRPr>
          </a:p>
          <a:p>
            <a:pPr>
              <a:spcBef>
                <a:spcPct val="5000"/>
              </a:spcBef>
              <a:buFont typeface="Wingdings" pitchFamily="2" charset="2"/>
              <a:buNone/>
            </a:pPr>
            <a:r>
              <a:rPr lang="en-US" altLang="zh-CN" sz="2800" kern="0" dirty="0">
                <a:solidFill>
                  <a:srgbClr val="FF0000"/>
                </a:solidFill>
                <a:latin typeface="Times New Roman" panose="02020603050405020304" pitchFamily="18" charset="0"/>
              </a:rPr>
              <a:t>     //</a:t>
            </a:r>
            <a:r>
              <a:rPr lang="zh-CN" altLang="en-US" sz="2800" kern="0" dirty="0">
                <a:solidFill>
                  <a:srgbClr val="FF0000"/>
                </a:solidFill>
                <a:latin typeface="Times New Roman" panose="02020603050405020304" pitchFamily="18" charset="0"/>
              </a:rPr>
              <a:t>被删结点的左子树为空</a:t>
            </a:r>
            <a:endParaRPr lang="en-US" altLang="zh-CN" sz="28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700" kern="0" dirty="0">
                <a:solidFill>
                  <a:srgbClr val="FF0000"/>
                </a:solidFill>
                <a:latin typeface="Times New Roman" panose="02020603050405020304" pitchFamily="18" charset="0"/>
              </a:rPr>
              <a:t>	</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 Remove 			</a:t>
            </a:r>
            <a:endParaRPr lang="zh-CN" altLang="en-US" sz="2700" kern="0" dirty="0">
              <a:solidFill>
                <a:schemeClr val="accent4"/>
              </a:solidFill>
              <a:latin typeface="Times New Roman" panose="02020603050405020304" pitchFamily="18" charset="0"/>
            </a:endParaRPr>
          </a:p>
        </p:txBody>
      </p:sp>
    </p:spTree>
    <p:extLst>
      <p:ext uri="{BB962C8B-B14F-4D97-AF65-F5344CB8AC3E}">
        <p14:creationId xmlns:p14="http://schemas.microsoft.com/office/powerpoint/2010/main" val="718159223"/>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5D71BF61-A9FB-4E22-B784-FA385AD5D1B5}" type="slidenum">
              <a:rPr lang="en-US" altLang="zh-CN" smtClean="0"/>
              <a:pPr>
                <a:defRPr/>
              </a:pPr>
              <a:t>55</a:t>
            </a:fld>
            <a:endParaRPr lang="en-US" altLang="zh-CN"/>
          </a:p>
        </p:txBody>
      </p:sp>
      <p:sp>
        <p:nvSpPr>
          <p:cNvPr id="4" name="Rectangle 2"/>
          <p:cNvSpPr txBox="1">
            <a:spLocks noChangeArrowheads="1"/>
          </p:cNvSpPr>
          <p:nvPr/>
        </p:nvSpPr>
        <p:spPr>
          <a:xfrm>
            <a:off x="490601" y="1340768"/>
            <a:ext cx="8229600" cy="4824536"/>
          </a:xfrm>
          <a:prstGeom prst="rect">
            <a:avLst/>
          </a:prstGeom>
          <a:ln>
            <a:solidFill>
              <a:schemeClr val="tx1">
                <a:lumMod val="60000"/>
                <a:lumOff val="40000"/>
              </a:schemeClr>
            </a:solidFill>
          </a:ln>
        </p:spPr>
        <p:txBody>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spcBef>
                <a:spcPct val="5000"/>
              </a:spcBef>
              <a:buNone/>
            </a:pPr>
            <a:r>
              <a:rPr lang="en-US" altLang="zh-CN" sz="2700" kern="0" dirty="0">
                <a:solidFill>
                  <a:srgbClr val="FF0000"/>
                </a:solidFill>
                <a:latin typeface="Times New Roman" panose="02020603050405020304" pitchFamily="18" charset="0"/>
              </a:rPr>
              <a:t>//</a:t>
            </a:r>
            <a:r>
              <a:rPr lang="zh-CN" altLang="en-US" sz="2700" kern="0" dirty="0">
                <a:solidFill>
                  <a:srgbClr val="FF0000"/>
                </a:solidFill>
                <a:latin typeface="Times New Roman" panose="02020603050405020304" pitchFamily="18" charset="0"/>
              </a:rPr>
              <a:t>被删结点的左、右子树都不为空</a:t>
            </a:r>
            <a:endParaRPr lang="en-US" altLang="zh-CN" sz="27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if ( </a:t>
            </a:r>
            <a:r>
              <a:rPr lang="en-US" altLang="zh-CN" sz="2700" kern="0" dirty="0">
                <a:solidFill>
                  <a:srgbClr val="FF0000"/>
                </a:solidFill>
                <a:latin typeface="Times New Roman" panose="02020603050405020304" pitchFamily="18" charset="0"/>
              </a:rPr>
              <a:t>p-&gt;</a:t>
            </a:r>
            <a:r>
              <a:rPr lang="en-US" altLang="zh-CN" sz="2700" kern="0" dirty="0" err="1">
                <a:solidFill>
                  <a:srgbClr val="FF0000"/>
                </a:solidFill>
                <a:latin typeface="Times New Roman" panose="02020603050405020304" pitchFamily="18" charset="0"/>
              </a:rPr>
              <a:t>lchild</a:t>
            </a:r>
            <a:r>
              <a:rPr lang="en-US" altLang="zh-CN" sz="2700" kern="0" dirty="0">
                <a:solidFill>
                  <a:srgbClr val="FF0000"/>
                </a:solidFill>
                <a:latin typeface="Times New Roman" panose="02020603050405020304" pitchFamily="18" charset="0"/>
              </a:rPr>
              <a:t> != NULL &amp;&amp; p-&gt;</a:t>
            </a:r>
            <a:r>
              <a:rPr lang="en-US" altLang="zh-CN" sz="2700" kern="0" dirty="0" err="1">
                <a:solidFill>
                  <a:srgbClr val="FF0000"/>
                </a:solidFill>
                <a:latin typeface="Times New Roman" panose="02020603050405020304" pitchFamily="18" charset="0"/>
              </a:rPr>
              <a:t>rchild</a:t>
            </a:r>
            <a:r>
              <a:rPr lang="en-US" altLang="zh-CN" sz="2700" kern="0" dirty="0">
                <a:solidFill>
                  <a:srgbClr val="FF0000"/>
                </a:solidFill>
                <a:latin typeface="Times New Roman" panose="02020603050405020304" pitchFamily="18" charset="0"/>
              </a:rPr>
              <a:t> != NULL </a:t>
            </a:r>
            <a:r>
              <a:rPr lang="en-US" altLang="zh-CN" sz="2700" kern="0" dirty="0">
                <a:solidFill>
                  <a:schemeClr val="accent4"/>
                </a:solidFill>
                <a:latin typeface="Times New Roman" panose="02020603050405020304" pitchFamily="18" charset="0"/>
              </a:rPr>
              <a:t>) {</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a:t>
            </a:r>
            <a:r>
              <a:rPr lang="en-US" altLang="zh-CN" sz="2700" kern="0" dirty="0">
                <a:solidFill>
                  <a:srgbClr val="FF0000"/>
                </a:solidFill>
                <a:latin typeface="Times New Roman" panose="02020603050405020304" pitchFamily="18" charset="0"/>
              </a:rPr>
              <a:t>//</a:t>
            </a:r>
            <a:r>
              <a:rPr lang="zh-CN" altLang="en-US" sz="2700" kern="0" dirty="0">
                <a:solidFill>
                  <a:srgbClr val="FF0000"/>
                </a:solidFill>
                <a:latin typeface="Times New Roman" panose="02020603050405020304" pitchFamily="18" charset="0"/>
              </a:rPr>
              <a:t>找 </a:t>
            </a:r>
            <a:r>
              <a:rPr lang="en-US" altLang="zh-CN" sz="2700" kern="0" dirty="0">
                <a:solidFill>
                  <a:srgbClr val="FF0000"/>
                </a:solidFill>
                <a:latin typeface="Times New Roman" panose="02020603050405020304" pitchFamily="18" charset="0"/>
              </a:rPr>
              <a:t>p </a:t>
            </a:r>
            <a:r>
              <a:rPr lang="zh-CN" altLang="en-US" sz="2700" kern="0" dirty="0">
                <a:solidFill>
                  <a:srgbClr val="FF0000"/>
                </a:solidFill>
                <a:latin typeface="Times New Roman" panose="02020603050405020304" pitchFamily="18" charset="0"/>
              </a:rPr>
              <a:t>的中序后继</a:t>
            </a:r>
            <a:r>
              <a:rPr lang="en-US" altLang="zh-CN" sz="2700" kern="0" dirty="0">
                <a:solidFill>
                  <a:srgbClr val="FF0000"/>
                </a:solidFill>
                <a:latin typeface="Times New Roman" panose="02020603050405020304" pitchFamily="18" charset="0"/>
              </a:rPr>
              <a:t>s</a:t>
            </a:r>
            <a:r>
              <a:rPr lang="zh-CN" altLang="en-US" sz="2700" kern="0" dirty="0">
                <a:solidFill>
                  <a:srgbClr val="FF0000"/>
                </a:solidFill>
                <a:latin typeface="Times New Roman" panose="02020603050405020304" pitchFamily="18" charset="0"/>
              </a:rPr>
              <a:t>，</a:t>
            </a:r>
            <a:r>
              <a:rPr lang="en-US" altLang="zh-CN" sz="2700" kern="0" dirty="0">
                <a:solidFill>
                  <a:srgbClr val="FF0000"/>
                </a:solidFill>
                <a:latin typeface="Times New Roman" panose="02020603050405020304" pitchFamily="18" charset="0"/>
              </a:rPr>
              <a:t>f</a:t>
            </a:r>
            <a:r>
              <a:rPr lang="zh-CN" altLang="en-US" sz="2700" kern="0" dirty="0">
                <a:solidFill>
                  <a:srgbClr val="FF0000"/>
                </a:solidFill>
                <a:latin typeface="Times New Roman" panose="02020603050405020304" pitchFamily="18" charset="0"/>
              </a:rPr>
              <a:t>指向</a:t>
            </a:r>
            <a:r>
              <a:rPr lang="en-US" altLang="zh-CN" sz="2700" kern="0" dirty="0">
                <a:solidFill>
                  <a:srgbClr val="FF0000"/>
                </a:solidFill>
                <a:latin typeface="Times New Roman" panose="02020603050405020304" pitchFamily="18" charset="0"/>
              </a:rPr>
              <a:t>s</a:t>
            </a:r>
            <a:r>
              <a:rPr lang="zh-CN" altLang="en-US" sz="2700" kern="0" dirty="0">
                <a:solidFill>
                  <a:srgbClr val="FF0000"/>
                </a:solidFill>
                <a:latin typeface="Times New Roman" panose="02020603050405020304" pitchFamily="18" charset="0"/>
              </a:rPr>
              <a:t>的父节点</a:t>
            </a:r>
            <a:endParaRPr lang="en-US" altLang="zh-CN" sz="2700" kern="0" dirty="0">
              <a:solidFill>
                <a:schemeClr val="accent4"/>
              </a:solidFill>
              <a:latin typeface="Times New Roman" panose="02020603050405020304" pitchFamily="18" charset="0"/>
            </a:endParaRP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s = p</a:t>
            </a:r>
            <a:r>
              <a:rPr lang="en-US" altLang="zh-CN" sz="2700" kern="0" dirty="0">
                <a:solidFill>
                  <a:schemeClr val="accent4"/>
                </a:solidFill>
                <a:latin typeface="Courier New" panose="02070309020205020404" pitchFamily="49" charset="0"/>
              </a:rPr>
              <a:t>-&gt;</a:t>
            </a:r>
            <a:r>
              <a:rPr lang="en-US" altLang="zh-CN" sz="2700" kern="0" dirty="0" err="1">
                <a:solidFill>
                  <a:schemeClr val="accent4"/>
                </a:solidFill>
                <a:latin typeface="Times New Roman" panose="02020603050405020304" pitchFamily="18" charset="0"/>
              </a:rPr>
              <a:t>rchild</a:t>
            </a:r>
            <a:r>
              <a:rPr lang="en-US" altLang="zh-CN" sz="2700" kern="0" dirty="0">
                <a:solidFill>
                  <a:schemeClr val="accent4"/>
                </a:solidFill>
                <a:latin typeface="Times New Roman" panose="02020603050405020304" pitchFamily="18" charset="0"/>
              </a:rPr>
              <a:t>;  f = p;	</a:t>
            </a:r>
            <a:endParaRPr lang="en-US" altLang="zh-CN" sz="27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while ( s</a:t>
            </a:r>
            <a:r>
              <a:rPr lang="en-US" altLang="zh-CN" sz="2700" kern="0" dirty="0">
                <a:solidFill>
                  <a:schemeClr val="accent4"/>
                </a:solidFill>
                <a:latin typeface="Courier New" panose="02070309020205020404" pitchFamily="49" charset="0"/>
              </a:rPr>
              <a:t>-&gt;</a:t>
            </a:r>
            <a:r>
              <a:rPr lang="en-US" altLang="zh-CN" sz="2700" kern="0" dirty="0" err="1">
                <a:solidFill>
                  <a:schemeClr val="accent4"/>
                </a:solidFill>
                <a:latin typeface="Times New Roman" panose="02020603050405020304" pitchFamily="18" charset="0"/>
              </a:rPr>
              <a:t>lchild</a:t>
            </a:r>
            <a:r>
              <a:rPr lang="en-US" altLang="zh-CN" sz="2700" kern="0" dirty="0">
                <a:solidFill>
                  <a:schemeClr val="accent4"/>
                </a:solidFill>
                <a:latin typeface="Times New Roman" panose="02020603050405020304" pitchFamily="18" charset="0"/>
              </a:rPr>
              <a:t> != NULL ) { </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f = s;  s = s</a:t>
            </a:r>
            <a:r>
              <a:rPr lang="en-US" altLang="zh-CN" sz="2700" kern="0" dirty="0">
                <a:solidFill>
                  <a:schemeClr val="accent4"/>
                </a:solidFill>
                <a:latin typeface="Courier New" panose="02070309020205020404" pitchFamily="49" charset="0"/>
              </a:rPr>
              <a:t>-&gt;</a:t>
            </a:r>
            <a:r>
              <a:rPr lang="en-US" altLang="zh-CN" sz="2700" kern="0" dirty="0" err="1">
                <a:solidFill>
                  <a:schemeClr val="accent4"/>
                </a:solidFill>
                <a:latin typeface="Times New Roman" panose="02020603050405020304" pitchFamily="18" charset="0"/>
              </a:rPr>
              <a:t>lchild</a:t>
            </a:r>
            <a:r>
              <a:rPr lang="en-US" altLang="zh-CN" sz="2700" kern="0" dirty="0">
                <a:solidFill>
                  <a:schemeClr val="accent4"/>
                </a:solidFill>
                <a:latin typeface="Times New Roman" panose="02020603050405020304" pitchFamily="18" charset="0"/>
              </a:rPr>
              <a:t>; </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  </a:t>
            </a:r>
          </a:p>
          <a:p>
            <a:pPr>
              <a:spcBef>
                <a:spcPct val="5000"/>
              </a:spcBef>
              <a:buNone/>
            </a:pPr>
            <a:r>
              <a:rPr lang="en-US" altLang="zh-CN" sz="2700" kern="0" dirty="0">
                <a:solidFill>
                  <a:schemeClr val="accent4"/>
                </a:solidFill>
                <a:latin typeface="Times New Roman" panose="02020603050405020304" pitchFamily="18" charset="0"/>
              </a:rPr>
              <a:t>	    p</a:t>
            </a:r>
            <a:r>
              <a:rPr lang="en-US" altLang="zh-CN" sz="2700" kern="0" dirty="0">
                <a:solidFill>
                  <a:schemeClr val="accent4"/>
                </a:solidFill>
                <a:latin typeface="Courier New" panose="02070309020205020404" pitchFamily="49" charset="0"/>
              </a:rPr>
              <a:t>-&gt;</a:t>
            </a:r>
            <a:r>
              <a:rPr lang="en-US" altLang="zh-CN" sz="2700" kern="0" dirty="0">
                <a:solidFill>
                  <a:schemeClr val="accent4"/>
                </a:solidFill>
                <a:latin typeface="Times New Roman" panose="02020603050405020304" pitchFamily="18" charset="0"/>
              </a:rPr>
              <a:t>data = s</a:t>
            </a:r>
            <a:r>
              <a:rPr lang="en-US" altLang="zh-CN" sz="2700" kern="0" dirty="0">
                <a:solidFill>
                  <a:schemeClr val="accent4"/>
                </a:solidFill>
                <a:latin typeface="Courier New" panose="02070309020205020404" pitchFamily="49" charset="0"/>
              </a:rPr>
              <a:t>-&gt;</a:t>
            </a:r>
            <a:r>
              <a:rPr lang="en-US" altLang="zh-CN" sz="2700" kern="0" dirty="0">
                <a:solidFill>
                  <a:schemeClr val="accent4"/>
                </a:solidFill>
                <a:latin typeface="Times New Roman" panose="02020603050405020304" pitchFamily="18" charset="0"/>
              </a:rPr>
              <a:t>data;  </a:t>
            </a:r>
            <a:r>
              <a:rPr lang="en-US" altLang="zh-CN" sz="2700" kern="0" dirty="0">
                <a:solidFill>
                  <a:srgbClr val="FF0000"/>
                </a:solidFill>
                <a:latin typeface="Times New Roman" panose="02020603050405020304" pitchFamily="18" charset="0"/>
              </a:rPr>
              <a:t>//</a:t>
            </a:r>
            <a:r>
              <a:rPr lang="zh-CN" altLang="en-US" sz="2700" kern="0" dirty="0">
                <a:solidFill>
                  <a:srgbClr val="FF0000"/>
                </a:solidFill>
                <a:latin typeface="Times New Roman" panose="02020603050405020304" pitchFamily="18" charset="0"/>
              </a:rPr>
              <a:t>将*</a:t>
            </a:r>
            <a:r>
              <a:rPr lang="en-US" altLang="zh-CN" sz="2700" kern="0" dirty="0">
                <a:solidFill>
                  <a:srgbClr val="FF0000"/>
                </a:solidFill>
                <a:latin typeface="Times New Roman" panose="02020603050405020304" pitchFamily="18" charset="0"/>
              </a:rPr>
              <a:t>s</a:t>
            </a:r>
            <a:r>
              <a:rPr lang="zh-CN" altLang="en-US" sz="2700" kern="0" dirty="0">
                <a:solidFill>
                  <a:srgbClr val="FF0000"/>
                </a:solidFill>
                <a:latin typeface="Times New Roman" panose="02020603050405020304" pitchFamily="18" charset="0"/>
              </a:rPr>
              <a:t>的数据传给*</a:t>
            </a:r>
            <a:r>
              <a:rPr lang="en-US" altLang="zh-CN" sz="2700" kern="0" dirty="0">
                <a:solidFill>
                  <a:srgbClr val="FF0000"/>
                </a:solidFill>
                <a:latin typeface="Times New Roman" panose="02020603050405020304" pitchFamily="18" charset="0"/>
              </a:rPr>
              <a:t>p</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a:t>
            </a:r>
            <a:r>
              <a:rPr lang="en-US" altLang="zh-CN" sz="2700" kern="0" dirty="0">
                <a:solidFill>
                  <a:srgbClr val="FF0000"/>
                </a:solidFill>
                <a:latin typeface="Times New Roman" panose="02020603050405020304" pitchFamily="18" charset="0"/>
              </a:rPr>
              <a:t>p = s;   	// p</a:t>
            </a:r>
            <a:r>
              <a:rPr lang="zh-CN" altLang="en-US" sz="2700" kern="0" dirty="0">
                <a:solidFill>
                  <a:srgbClr val="FF0000"/>
                </a:solidFill>
                <a:latin typeface="Times New Roman" panose="02020603050405020304" pitchFamily="18" charset="0"/>
              </a:rPr>
              <a:t>指向真正要删除的结点</a:t>
            </a:r>
            <a:endParaRPr lang="en-US" altLang="zh-CN" sz="27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	// if</a:t>
            </a:r>
          </a:p>
          <a:p>
            <a:pPr>
              <a:spcBef>
                <a:spcPct val="5000"/>
              </a:spcBef>
              <a:buFont typeface="Wingdings" pitchFamily="2" charset="2"/>
              <a:buNone/>
            </a:pPr>
            <a:r>
              <a:rPr lang="en-US" altLang="zh-CN" sz="2700" kern="0" dirty="0">
                <a:solidFill>
                  <a:schemeClr val="accent4"/>
                </a:solidFill>
                <a:latin typeface="Times New Roman" panose="02020603050405020304" pitchFamily="18" charset="0"/>
              </a:rPr>
              <a:t>   </a:t>
            </a:r>
            <a:endParaRPr lang="zh-CN" altLang="en-US" sz="2700" kern="0" dirty="0">
              <a:solidFill>
                <a:schemeClr val="accent4"/>
              </a:solidFill>
              <a:latin typeface="Times New Roman" panose="02020603050405020304" pitchFamily="18" charset="0"/>
            </a:endParaRPr>
          </a:p>
        </p:txBody>
      </p:sp>
    </p:spTree>
    <p:extLst>
      <p:ext uri="{BB962C8B-B14F-4D97-AF65-F5344CB8AC3E}">
        <p14:creationId xmlns:p14="http://schemas.microsoft.com/office/powerpoint/2010/main" val="429132531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left)">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left)">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left)">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wipe(left)">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wipe(left)">
                                      <p:cBhvr>
                                        <p:cTn id="6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5D71BF61-A9FB-4E22-B784-FA385AD5D1B5}" type="slidenum">
              <a:rPr lang="en-US" altLang="zh-CN" smtClean="0"/>
              <a:pPr>
                <a:defRPr/>
              </a:pPr>
              <a:t>56</a:t>
            </a:fld>
            <a:endParaRPr lang="en-US" altLang="zh-CN"/>
          </a:p>
        </p:txBody>
      </p:sp>
      <p:sp>
        <p:nvSpPr>
          <p:cNvPr id="4" name="Rectangle 2"/>
          <p:cNvSpPr txBox="1">
            <a:spLocks noChangeArrowheads="1"/>
          </p:cNvSpPr>
          <p:nvPr/>
        </p:nvSpPr>
        <p:spPr>
          <a:xfrm>
            <a:off x="251520" y="1340768"/>
            <a:ext cx="8892479" cy="5256584"/>
          </a:xfrm>
          <a:prstGeom prst="rect">
            <a:avLst/>
          </a:prstGeom>
          <a:ln>
            <a:solidFill>
              <a:schemeClr val="tx1">
                <a:lumMod val="60000"/>
                <a:lumOff val="40000"/>
              </a:schemeClr>
            </a:solidFill>
          </a:ln>
        </p:spPr>
        <p:txBody>
          <a:bodyPr/>
          <a:lstStyle>
            <a:lvl1pPr marL="342900" indent="-342900" algn="l" rtl="0" eaLnBrk="1" fontAlgn="base" hangingPunct="1">
              <a:spcBef>
                <a:spcPct val="20000"/>
              </a:spcBef>
              <a:spcAft>
                <a:spcPct val="0"/>
              </a:spcAft>
              <a:buClr>
                <a:schemeClr val="tx2"/>
              </a:buClr>
              <a:buSzPct val="110000"/>
              <a:buFont typeface="Symbol" pitchFamily="18" charset="2"/>
              <a:buChar char="¨"/>
              <a:defRPr kumimoji="1" sz="2400" b="1">
                <a:solidFill>
                  <a:srgbClr val="000000"/>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1" fontAlgn="base" hangingPunct="1">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1" fontAlgn="base" hangingPunct="1">
              <a:spcBef>
                <a:spcPct val="20000"/>
              </a:spcBef>
              <a:spcAft>
                <a:spcPct val="0"/>
              </a:spcAft>
              <a:buChar char="–"/>
              <a:defRPr kumimoji="1" sz="2000" b="1">
                <a:solidFill>
                  <a:srgbClr val="000000"/>
                </a:solidFill>
                <a:latin typeface="+mn-lt"/>
                <a:ea typeface="+mn-ea"/>
              </a:defRPr>
            </a:lvl4pPr>
            <a:lvl5pPr marL="2057400" indent="-228600" algn="l" rtl="0" eaLnBrk="1" fontAlgn="base" hangingPunct="1">
              <a:spcBef>
                <a:spcPct val="20000"/>
              </a:spcBef>
              <a:spcAft>
                <a:spcPct val="0"/>
              </a:spcAft>
              <a:buChar char="•"/>
              <a:defRPr kumimoji="1" sz="2000" b="1">
                <a:solidFill>
                  <a:srgbClr val="000000"/>
                </a:solidFill>
                <a:latin typeface="+mn-lt"/>
                <a:ea typeface="+mn-ea"/>
              </a:defRPr>
            </a:lvl5pPr>
            <a:lvl6pPr marL="2514600" indent="-228600" algn="l" rtl="0" eaLnBrk="1" fontAlgn="base" hangingPunct="1">
              <a:spcBef>
                <a:spcPct val="20000"/>
              </a:spcBef>
              <a:spcAft>
                <a:spcPct val="0"/>
              </a:spcAft>
              <a:buChar char="•"/>
              <a:defRPr kumimoji="1" sz="2000" b="1">
                <a:solidFill>
                  <a:srgbClr val="000000"/>
                </a:solidFill>
                <a:latin typeface="+mn-lt"/>
                <a:ea typeface="+mn-ea"/>
              </a:defRPr>
            </a:lvl6pPr>
            <a:lvl7pPr marL="2971800" indent="-228600" algn="l" rtl="0" eaLnBrk="1" fontAlgn="base" hangingPunct="1">
              <a:spcBef>
                <a:spcPct val="20000"/>
              </a:spcBef>
              <a:spcAft>
                <a:spcPct val="0"/>
              </a:spcAft>
              <a:buChar char="•"/>
              <a:defRPr kumimoji="1" sz="2000" b="1">
                <a:solidFill>
                  <a:srgbClr val="000000"/>
                </a:solidFill>
                <a:latin typeface="+mn-lt"/>
                <a:ea typeface="+mn-ea"/>
              </a:defRPr>
            </a:lvl7pPr>
            <a:lvl8pPr marL="3429000" indent="-228600" algn="l" rtl="0" eaLnBrk="1" fontAlgn="base" hangingPunct="1">
              <a:spcBef>
                <a:spcPct val="20000"/>
              </a:spcBef>
              <a:spcAft>
                <a:spcPct val="0"/>
              </a:spcAft>
              <a:buChar char="•"/>
              <a:defRPr kumimoji="1" sz="2000" b="1">
                <a:solidFill>
                  <a:srgbClr val="000000"/>
                </a:solidFill>
                <a:latin typeface="+mn-lt"/>
                <a:ea typeface="+mn-ea"/>
              </a:defRPr>
            </a:lvl8pPr>
            <a:lvl9pPr marL="3886200" indent="-228600" algn="l" rtl="0" eaLnBrk="1" fontAlgn="base" hangingPunct="1">
              <a:spcBef>
                <a:spcPct val="20000"/>
              </a:spcBef>
              <a:spcAft>
                <a:spcPct val="0"/>
              </a:spcAft>
              <a:buChar char="•"/>
              <a:defRPr kumimoji="1" sz="2000" b="1">
                <a:solidFill>
                  <a:srgbClr val="000000"/>
                </a:solidFill>
                <a:latin typeface="+mn-lt"/>
                <a:ea typeface="+mn-ea"/>
              </a:defRPr>
            </a:lvl9pPr>
          </a:lstStyle>
          <a:p>
            <a:pPr>
              <a:spcBef>
                <a:spcPct val="5000"/>
              </a:spcBef>
              <a:buFont typeface="Wingdings" pitchFamily="2" charset="2"/>
              <a:buNone/>
            </a:pPr>
            <a:r>
              <a:rPr lang="en-US" altLang="zh-CN" sz="2800" kern="0" dirty="0">
                <a:solidFill>
                  <a:srgbClr val="FF0000"/>
                </a:solidFill>
                <a:latin typeface="Times New Roman" panose="02020603050405020304" pitchFamily="18" charset="0"/>
              </a:rPr>
              <a:t> //</a:t>
            </a:r>
            <a:r>
              <a:rPr lang="zh-CN" altLang="en-US" sz="2800" dirty="0">
                <a:solidFill>
                  <a:srgbClr val="FF0000"/>
                </a:solidFill>
              </a:rPr>
              <a:t>被删结点的右子树为空，或者</a:t>
            </a:r>
            <a:r>
              <a:rPr lang="zh-CN" altLang="en-US" sz="2800" kern="0" dirty="0">
                <a:solidFill>
                  <a:srgbClr val="FF0000"/>
                </a:solidFill>
                <a:latin typeface="Times New Roman" panose="02020603050405020304" pitchFamily="18" charset="0"/>
              </a:rPr>
              <a:t>左子树为空，或都为空</a:t>
            </a:r>
            <a:endParaRPr lang="en-US" altLang="zh-CN" sz="2800" kern="0" dirty="0">
              <a:solidFill>
                <a:srgbClr val="FF0000"/>
              </a:solidFill>
              <a:latin typeface="Times New Roman" panose="02020603050405020304" pitchFamily="18" charset="0"/>
            </a:endParaRPr>
          </a:p>
          <a:p>
            <a:pPr>
              <a:spcBef>
                <a:spcPct val="5000"/>
              </a:spcBef>
              <a:buFont typeface="Wingdings" pitchFamily="2" charset="2"/>
              <a:buNone/>
            </a:pPr>
            <a:r>
              <a:rPr lang="en-US" altLang="zh-CN" sz="2800" dirty="0">
                <a:solidFill>
                  <a:srgbClr val="FF0000"/>
                </a:solidFill>
              </a:rPr>
              <a:t>//</a:t>
            </a:r>
            <a:r>
              <a:rPr lang="en-US" altLang="zh-CN" sz="2800" kern="0" dirty="0">
                <a:solidFill>
                  <a:srgbClr val="FF0000"/>
                </a:solidFill>
                <a:latin typeface="Times New Roman" panose="02020603050405020304" pitchFamily="18" charset="0"/>
              </a:rPr>
              <a:t>// s</a:t>
            </a:r>
            <a:r>
              <a:rPr lang="zh-CN" altLang="en-US" sz="2800" kern="0" dirty="0">
                <a:solidFill>
                  <a:srgbClr val="FF0000"/>
                </a:solidFill>
                <a:latin typeface="Times New Roman" panose="02020603050405020304" pitchFamily="18" charset="0"/>
              </a:rPr>
              <a:t>记录</a:t>
            </a:r>
            <a:r>
              <a:rPr lang="en-US" altLang="zh-CN" sz="2800" kern="0" dirty="0">
                <a:solidFill>
                  <a:srgbClr val="FF0000"/>
                </a:solidFill>
                <a:latin typeface="Times New Roman" panose="02020603050405020304" pitchFamily="18" charset="0"/>
              </a:rPr>
              <a:t>p</a:t>
            </a:r>
            <a:r>
              <a:rPr lang="zh-CN" altLang="en-US" sz="2800" kern="0" dirty="0">
                <a:solidFill>
                  <a:srgbClr val="FF0000"/>
                </a:solidFill>
                <a:latin typeface="Times New Roman" panose="02020603050405020304" pitchFamily="18" charset="0"/>
              </a:rPr>
              <a:t>的唯一子树，若</a:t>
            </a:r>
            <a:r>
              <a:rPr lang="en-US" altLang="zh-CN" sz="2800" kern="0" dirty="0">
                <a:solidFill>
                  <a:srgbClr val="FF0000"/>
                </a:solidFill>
                <a:latin typeface="Times New Roman" panose="02020603050405020304" pitchFamily="18" charset="0"/>
              </a:rPr>
              <a:t>p</a:t>
            </a:r>
            <a:r>
              <a:rPr lang="zh-CN" altLang="en-US" sz="2800" kern="0" dirty="0">
                <a:solidFill>
                  <a:srgbClr val="FF0000"/>
                </a:solidFill>
                <a:latin typeface="Times New Roman" panose="02020603050405020304" pitchFamily="18" charset="0"/>
              </a:rPr>
              <a:t>为叶子结点则</a:t>
            </a:r>
            <a:r>
              <a:rPr lang="en-US" altLang="zh-CN" sz="2800" kern="0" dirty="0">
                <a:solidFill>
                  <a:srgbClr val="FF0000"/>
                </a:solidFill>
                <a:latin typeface="Times New Roman" panose="02020603050405020304" pitchFamily="18" charset="0"/>
              </a:rPr>
              <a:t>s</a:t>
            </a:r>
            <a:r>
              <a:rPr lang="zh-CN" altLang="en-US" sz="2800" kern="0" dirty="0">
                <a:solidFill>
                  <a:srgbClr val="FF0000"/>
                </a:solidFill>
                <a:latin typeface="Times New Roman" panose="02020603050405020304" pitchFamily="18" charset="0"/>
              </a:rPr>
              <a:t>为空</a:t>
            </a:r>
            <a:endParaRPr lang="en-US" altLang="zh-CN" sz="2800" dirty="0">
              <a:solidFill>
                <a:srgbClr val="FF0000"/>
              </a:solidFill>
            </a:endParaRPr>
          </a:p>
          <a:p>
            <a:pPr>
              <a:lnSpc>
                <a:spcPct val="110000"/>
              </a:lnSpc>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lnSpc>
                <a:spcPct val="110000"/>
              </a:lnSpc>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lnSpc>
                <a:spcPct val="110000"/>
              </a:lnSpc>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lnSpc>
                <a:spcPct val="110000"/>
              </a:lnSpc>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lnSpc>
                <a:spcPct val="110000"/>
              </a:lnSpc>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lnSpc>
                <a:spcPct val="110000"/>
              </a:lnSpc>
              <a:spcBef>
                <a:spcPct val="5000"/>
              </a:spcBef>
              <a:buFont typeface="Wingdings" pitchFamily="2" charset="2"/>
              <a:buNone/>
            </a:pPr>
            <a:endParaRPr lang="en-US" altLang="zh-CN" sz="2700" kern="0" dirty="0">
              <a:solidFill>
                <a:schemeClr val="accent4"/>
              </a:solidFill>
              <a:latin typeface="Times New Roman" panose="02020603050405020304" pitchFamily="18" charset="0"/>
            </a:endParaRPr>
          </a:p>
          <a:p>
            <a:pPr>
              <a:lnSpc>
                <a:spcPct val="110000"/>
              </a:lnSpc>
              <a:spcBef>
                <a:spcPct val="5000"/>
              </a:spcBef>
              <a:buFont typeface="Wingdings" pitchFamily="2" charset="2"/>
              <a:buNone/>
            </a:pPr>
            <a:r>
              <a:rPr lang="zh-CN" altLang="en-US" sz="2700" kern="0" dirty="0">
                <a:solidFill>
                  <a:schemeClr val="accent4"/>
                </a:solidFill>
                <a:latin typeface="Times New Roman" panose="02020603050405020304" pitchFamily="18" charset="0"/>
              </a:rPr>
              <a:t>	</a:t>
            </a:r>
            <a:r>
              <a:rPr lang="en-US" altLang="zh-CN" sz="2700" kern="0" dirty="0">
                <a:solidFill>
                  <a:schemeClr val="accent4"/>
                </a:solidFill>
                <a:latin typeface="Times New Roman" panose="02020603050405020304" pitchFamily="18" charset="0"/>
              </a:rPr>
              <a:t>free ( p ); 			//</a:t>
            </a:r>
            <a:r>
              <a:rPr lang="zh-CN" altLang="en-US" sz="2700" kern="0" dirty="0">
                <a:solidFill>
                  <a:schemeClr val="accent4"/>
                </a:solidFill>
                <a:latin typeface="Times New Roman" panose="02020603050405020304" pitchFamily="18" charset="0"/>
              </a:rPr>
              <a:t>释放被删结点</a:t>
            </a:r>
          </a:p>
          <a:p>
            <a:pPr>
              <a:lnSpc>
                <a:spcPct val="110000"/>
              </a:lnSpc>
              <a:spcBef>
                <a:spcPct val="5000"/>
              </a:spcBef>
              <a:buFont typeface="Wingdings" pitchFamily="2" charset="2"/>
              <a:buNone/>
            </a:pPr>
            <a:r>
              <a:rPr lang="en-US" altLang="zh-CN" sz="2700" kern="0" dirty="0">
                <a:solidFill>
                  <a:schemeClr val="accent4"/>
                </a:solidFill>
                <a:latin typeface="Times New Roman" panose="02020603050405020304" pitchFamily="18" charset="0"/>
              </a:rPr>
              <a:t>    return true;		//</a:t>
            </a:r>
            <a:r>
              <a:rPr lang="zh-CN" altLang="en-US" sz="2700" kern="0" dirty="0">
                <a:solidFill>
                  <a:schemeClr val="accent4"/>
                </a:solidFill>
                <a:latin typeface="Times New Roman" panose="02020603050405020304" pitchFamily="18" charset="0"/>
              </a:rPr>
              <a:t>删除成功</a:t>
            </a:r>
          </a:p>
          <a:p>
            <a:pPr>
              <a:lnSpc>
                <a:spcPct val="110000"/>
              </a:lnSpc>
              <a:spcBef>
                <a:spcPct val="5000"/>
              </a:spcBef>
              <a:buFont typeface="Wingdings" pitchFamily="2" charset="2"/>
              <a:buNone/>
            </a:pPr>
            <a:r>
              <a:rPr lang="en-US" altLang="zh-CN" sz="2700" kern="0" dirty="0">
                <a:solidFill>
                  <a:schemeClr val="accent4"/>
                </a:solidFill>
                <a:latin typeface="Times New Roman" panose="02020603050405020304" pitchFamily="18" charset="0"/>
              </a:rPr>
              <a:t>}</a:t>
            </a:r>
            <a:endParaRPr lang="zh-CN" altLang="en-US" sz="2700" kern="0" dirty="0">
              <a:solidFill>
                <a:schemeClr val="accent4"/>
              </a:solidFill>
              <a:latin typeface="Times New Roman" panose="02020603050405020304" pitchFamily="18" charset="0"/>
            </a:endParaRPr>
          </a:p>
        </p:txBody>
      </p:sp>
      <p:sp>
        <p:nvSpPr>
          <p:cNvPr id="16" name="矩形 15"/>
          <p:cNvSpPr/>
          <p:nvPr/>
        </p:nvSpPr>
        <p:spPr>
          <a:xfrm>
            <a:off x="587319" y="2341483"/>
            <a:ext cx="8220879" cy="2855397"/>
          </a:xfrm>
          <a:prstGeom prst="rect">
            <a:avLst/>
          </a:prstGeom>
          <a:ln>
            <a:solidFill>
              <a:srgbClr val="FF0000"/>
            </a:solidFill>
            <a:prstDash val="lgDash"/>
          </a:ln>
        </p:spPr>
        <p:txBody>
          <a:bodyPr wrap="square">
            <a:spAutoFit/>
          </a:bodyPr>
          <a:lstStyle/>
          <a:p>
            <a:pPr lvl="0">
              <a:spcBef>
                <a:spcPct val="5000"/>
              </a:spcBef>
            </a:pPr>
            <a:r>
              <a:rPr lang="en-US" altLang="zh-CN" sz="2700" kern="0" dirty="0">
                <a:solidFill>
                  <a:srgbClr val="2F2F2F"/>
                </a:solidFill>
              </a:rPr>
              <a:t>if ( p</a:t>
            </a:r>
            <a:r>
              <a:rPr lang="en-US" altLang="zh-CN" sz="2700" kern="0" dirty="0">
                <a:solidFill>
                  <a:srgbClr val="2F2F2F"/>
                </a:solidFill>
                <a:latin typeface="Courier New" panose="02070309020205020404" pitchFamily="49" charset="0"/>
              </a:rPr>
              <a:t>-&gt;</a:t>
            </a:r>
            <a:r>
              <a:rPr lang="en-US" altLang="zh-CN" sz="2700" kern="0" dirty="0" err="1">
                <a:solidFill>
                  <a:srgbClr val="2F2F2F"/>
                </a:solidFill>
              </a:rPr>
              <a:t>lchild</a:t>
            </a:r>
            <a:r>
              <a:rPr lang="en-US" altLang="zh-CN" sz="2700" kern="0" dirty="0">
                <a:solidFill>
                  <a:srgbClr val="2F2F2F"/>
                </a:solidFill>
              </a:rPr>
              <a:t> != NULL ) s = p</a:t>
            </a:r>
            <a:r>
              <a:rPr lang="en-US" altLang="zh-CN" sz="2700" kern="0" dirty="0">
                <a:solidFill>
                  <a:srgbClr val="2F2F2F"/>
                </a:solidFill>
                <a:latin typeface="Courier New" panose="02070309020205020404" pitchFamily="49" charset="0"/>
              </a:rPr>
              <a:t>-&gt;</a:t>
            </a:r>
            <a:r>
              <a:rPr lang="en-US" altLang="zh-CN" sz="2700" kern="0" dirty="0" err="1">
                <a:solidFill>
                  <a:srgbClr val="2F2F2F"/>
                </a:solidFill>
              </a:rPr>
              <a:t>lchild</a:t>
            </a:r>
            <a:r>
              <a:rPr lang="en-US" altLang="zh-CN" sz="2700" kern="0" dirty="0">
                <a:solidFill>
                  <a:srgbClr val="FF0000"/>
                </a:solidFill>
              </a:rPr>
              <a:t>; </a:t>
            </a:r>
          </a:p>
          <a:p>
            <a:pPr lvl="0">
              <a:spcBef>
                <a:spcPct val="5000"/>
              </a:spcBef>
            </a:pPr>
            <a:r>
              <a:rPr lang="en-US" altLang="zh-CN" sz="2700" kern="0" dirty="0">
                <a:solidFill>
                  <a:srgbClr val="2F2F2F"/>
                </a:solidFill>
              </a:rPr>
              <a:t>else s = p</a:t>
            </a:r>
            <a:r>
              <a:rPr lang="en-US" altLang="zh-CN" sz="2700" kern="0" dirty="0">
                <a:solidFill>
                  <a:srgbClr val="2F2F2F"/>
                </a:solidFill>
                <a:latin typeface="Courier New" panose="02070309020205020404" pitchFamily="49" charset="0"/>
              </a:rPr>
              <a:t>-&gt;</a:t>
            </a:r>
            <a:r>
              <a:rPr lang="en-US" altLang="zh-CN" sz="2700" kern="0" dirty="0" err="1">
                <a:solidFill>
                  <a:srgbClr val="2F2F2F"/>
                </a:solidFill>
              </a:rPr>
              <a:t>rchild</a:t>
            </a:r>
            <a:r>
              <a:rPr lang="en-US" altLang="zh-CN" sz="2700" kern="0" dirty="0">
                <a:solidFill>
                  <a:srgbClr val="2F2F2F"/>
                </a:solidFill>
              </a:rPr>
              <a:t>; </a:t>
            </a:r>
          </a:p>
          <a:p>
            <a:pPr lvl="0">
              <a:lnSpc>
                <a:spcPct val="110000"/>
              </a:lnSpc>
              <a:spcBef>
                <a:spcPct val="5000"/>
              </a:spcBef>
            </a:pPr>
            <a:r>
              <a:rPr lang="en-US" altLang="zh-CN" sz="2700" kern="0" dirty="0">
                <a:solidFill>
                  <a:srgbClr val="FF0000"/>
                </a:solidFill>
              </a:rPr>
              <a:t>if ( p </a:t>
            </a:r>
            <a:r>
              <a:rPr lang="en-US" altLang="zh-CN" sz="2700" kern="0" dirty="0">
                <a:solidFill>
                  <a:srgbClr val="FF0000"/>
                </a:solidFill>
                <a:latin typeface="Courier New" panose="02070309020205020404" pitchFamily="49" charset="0"/>
              </a:rPr>
              <a:t>==</a:t>
            </a:r>
            <a:r>
              <a:rPr lang="en-US" altLang="zh-CN" sz="2700" kern="0" dirty="0">
                <a:solidFill>
                  <a:srgbClr val="FF0000"/>
                </a:solidFill>
              </a:rPr>
              <a:t> t ) t = s;		//</a:t>
            </a:r>
            <a:r>
              <a:rPr lang="zh-CN" altLang="en-US" sz="2700" kern="0" dirty="0">
                <a:solidFill>
                  <a:srgbClr val="FF0000"/>
                </a:solidFill>
              </a:rPr>
              <a:t>被删结点为根结点</a:t>
            </a:r>
            <a:endParaRPr lang="en-US" altLang="zh-CN" sz="2700" kern="0" dirty="0">
              <a:solidFill>
                <a:srgbClr val="FF0000"/>
              </a:solidFill>
            </a:endParaRPr>
          </a:p>
          <a:p>
            <a:pPr lvl="0">
              <a:lnSpc>
                <a:spcPct val="110000"/>
              </a:lnSpc>
              <a:spcBef>
                <a:spcPct val="5000"/>
              </a:spcBef>
            </a:pPr>
            <a:r>
              <a:rPr lang="en-US" altLang="zh-CN" sz="2700" kern="0" dirty="0">
                <a:solidFill>
                  <a:srgbClr val="2F2F2F"/>
                </a:solidFill>
              </a:rPr>
              <a:t>else if ( </a:t>
            </a:r>
            <a:r>
              <a:rPr lang="en-US" altLang="zh-CN" sz="2700" kern="0" dirty="0">
                <a:solidFill>
                  <a:srgbClr val="FF0000"/>
                </a:solidFill>
              </a:rPr>
              <a:t>p</a:t>
            </a:r>
            <a:r>
              <a:rPr lang="en-US" altLang="zh-CN" sz="2700" kern="0" dirty="0">
                <a:solidFill>
                  <a:srgbClr val="FF0000"/>
                </a:solidFill>
                <a:latin typeface="Courier New" panose="02070309020205020404" pitchFamily="49" charset="0"/>
              </a:rPr>
              <a:t>-&gt;</a:t>
            </a:r>
            <a:r>
              <a:rPr lang="en-US" altLang="zh-CN" sz="2700" kern="0" dirty="0">
                <a:solidFill>
                  <a:srgbClr val="FF0000"/>
                </a:solidFill>
              </a:rPr>
              <a:t>data &lt; f</a:t>
            </a:r>
            <a:r>
              <a:rPr lang="en-US" altLang="zh-CN" sz="2700" kern="0" dirty="0">
                <a:solidFill>
                  <a:srgbClr val="FF0000"/>
                </a:solidFill>
                <a:latin typeface="Courier New" panose="02070309020205020404" pitchFamily="49" charset="0"/>
              </a:rPr>
              <a:t>-&gt;</a:t>
            </a:r>
            <a:r>
              <a:rPr lang="en-US" altLang="zh-CN" sz="2700" kern="0" dirty="0">
                <a:solidFill>
                  <a:srgbClr val="FF0000"/>
                </a:solidFill>
              </a:rPr>
              <a:t>data </a:t>
            </a:r>
            <a:r>
              <a:rPr lang="en-US" altLang="zh-CN" sz="2700" kern="0" dirty="0">
                <a:solidFill>
                  <a:srgbClr val="2F2F2F"/>
                </a:solidFill>
              </a:rPr>
              <a:t>)</a:t>
            </a:r>
          </a:p>
          <a:p>
            <a:pPr lvl="0">
              <a:lnSpc>
                <a:spcPct val="110000"/>
              </a:lnSpc>
              <a:spcBef>
                <a:spcPct val="5000"/>
              </a:spcBef>
            </a:pPr>
            <a:r>
              <a:rPr lang="en-US" altLang="zh-CN" sz="2700" kern="0" dirty="0">
                <a:solidFill>
                  <a:srgbClr val="2F2F2F"/>
                </a:solidFill>
              </a:rPr>
              <a:t>         	f</a:t>
            </a:r>
            <a:r>
              <a:rPr lang="en-US" altLang="zh-CN" sz="2700" kern="0" dirty="0">
                <a:solidFill>
                  <a:srgbClr val="2F2F2F"/>
                </a:solidFill>
                <a:latin typeface="Courier New" panose="02070309020205020404" pitchFamily="49" charset="0"/>
              </a:rPr>
              <a:t>-&gt;</a:t>
            </a:r>
            <a:r>
              <a:rPr lang="en-US" altLang="zh-CN" sz="2700" kern="0" dirty="0" err="1">
                <a:solidFill>
                  <a:srgbClr val="2F2F2F"/>
                </a:solidFill>
              </a:rPr>
              <a:t>lchild</a:t>
            </a:r>
            <a:r>
              <a:rPr lang="en-US" altLang="zh-CN" sz="2700" kern="0" dirty="0">
                <a:solidFill>
                  <a:srgbClr val="2F2F2F"/>
                </a:solidFill>
              </a:rPr>
              <a:t> = s;	</a:t>
            </a:r>
            <a:r>
              <a:rPr lang="en-US" altLang="zh-CN" sz="2700" kern="0" dirty="0">
                <a:solidFill>
                  <a:srgbClr val="FF0000"/>
                </a:solidFill>
              </a:rPr>
              <a:t>//p</a:t>
            </a:r>
            <a:r>
              <a:rPr lang="zh-CN" altLang="en-US" sz="2700" kern="0" dirty="0">
                <a:solidFill>
                  <a:srgbClr val="FF0000"/>
                </a:solidFill>
              </a:rPr>
              <a:t>是</a:t>
            </a:r>
            <a:r>
              <a:rPr lang="en-US" altLang="zh-CN" sz="2700" kern="0" dirty="0">
                <a:solidFill>
                  <a:srgbClr val="FF0000"/>
                </a:solidFill>
              </a:rPr>
              <a:t>f</a:t>
            </a:r>
            <a:r>
              <a:rPr lang="zh-CN" altLang="en-US" sz="2700" kern="0" dirty="0">
                <a:solidFill>
                  <a:srgbClr val="FF0000"/>
                </a:solidFill>
              </a:rPr>
              <a:t>的左子树</a:t>
            </a:r>
            <a:endParaRPr lang="en-US" altLang="zh-CN" sz="2700" kern="0" dirty="0">
              <a:solidFill>
                <a:srgbClr val="FF0000"/>
              </a:solidFill>
            </a:endParaRPr>
          </a:p>
          <a:p>
            <a:pPr lvl="0">
              <a:lnSpc>
                <a:spcPct val="110000"/>
              </a:lnSpc>
              <a:spcBef>
                <a:spcPct val="5000"/>
              </a:spcBef>
            </a:pPr>
            <a:r>
              <a:rPr lang="en-US" altLang="zh-CN" sz="2700" kern="0" dirty="0">
                <a:solidFill>
                  <a:srgbClr val="2F2F2F"/>
                </a:solidFill>
              </a:rPr>
              <a:t>else f</a:t>
            </a:r>
            <a:r>
              <a:rPr lang="en-US" altLang="zh-CN" sz="2700" kern="0" dirty="0">
                <a:solidFill>
                  <a:srgbClr val="2F2F2F"/>
                </a:solidFill>
                <a:latin typeface="Courier New" panose="02070309020205020404" pitchFamily="49" charset="0"/>
              </a:rPr>
              <a:t>-&gt;</a:t>
            </a:r>
            <a:r>
              <a:rPr lang="en-US" altLang="zh-CN" sz="2700" kern="0" dirty="0" err="1">
                <a:solidFill>
                  <a:srgbClr val="2F2F2F"/>
                </a:solidFill>
              </a:rPr>
              <a:t>rchild</a:t>
            </a:r>
            <a:r>
              <a:rPr lang="en-US" altLang="zh-CN" sz="2700" kern="0" dirty="0">
                <a:solidFill>
                  <a:srgbClr val="2F2F2F"/>
                </a:solidFill>
              </a:rPr>
              <a:t> = s;  </a:t>
            </a:r>
            <a:r>
              <a:rPr lang="en-US" altLang="zh-CN" sz="2700" kern="0" dirty="0">
                <a:solidFill>
                  <a:srgbClr val="FF0000"/>
                </a:solidFill>
              </a:rPr>
              <a:t>//p</a:t>
            </a:r>
            <a:r>
              <a:rPr lang="zh-CN" altLang="en-US" sz="2700" kern="0" dirty="0">
                <a:solidFill>
                  <a:srgbClr val="FF0000"/>
                </a:solidFill>
              </a:rPr>
              <a:t>是</a:t>
            </a:r>
            <a:r>
              <a:rPr lang="en-US" altLang="zh-CN" sz="2700" kern="0" dirty="0">
                <a:solidFill>
                  <a:srgbClr val="FF0000"/>
                </a:solidFill>
              </a:rPr>
              <a:t>f</a:t>
            </a:r>
            <a:r>
              <a:rPr lang="zh-CN" altLang="en-US" sz="2700" kern="0" dirty="0">
                <a:solidFill>
                  <a:srgbClr val="FF0000"/>
                </a:solidFill>
              </a:rPr>
              <a:t>的右子树</a:t>
            </a:r>
            <a:endParaRPr lang="zh-CN" altLang="en-US" sz="2700" kern="0" dirty="0">
              <a:solidFill>
                <a:srgbClr val="2F2F2F"/>
              </a:solidFill>
            </a:endParaRPr>
          </a:p>
        </p:txBody>
      </p:sp>
      <p:grpSp>
        <p:nvGrpSpPr>
          <p:cNvPr id="5" name="组合 4"/>
          <p:cNvGrpSpPr/>
          <p:nvPr/>
        </p:nvGrpSpPr>
        <p:grpSpPr>
          <a:xfrm>
            <a:off x="7102267" y="3901480"/>
            <a:ext cx="1873831" cy="2590800"/>
            <a:chOff x="6595616" y="3052192"/>
            <a:chExt cx="2133600" cy="2590800"/>
          </a:xfrm>
        </p:grpSpPr>
        <p:sp>
          <p:nvSpPr>
            <p:cNvPr id="6" name="Oval 1026"/>
            <p:cNvSpPr>
              <a:spLocks noChangeArrowheads="1"/>
            </p:cNvSpPr>
            <p:nvPr/>
          </p:nvSpPr>
          <p:spPr bwMode="auto">
            <a:xfrm>
              <a:off x="8043416" y="3052192"/>
              <a:ext cx="685800" cy="533400"/>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dirty="0">
                  <a:ea typeface="宋体" charset="-122"/>
                </a:rPr>
                <a:t>50</a:t>
              </a:r>
            </a:p>
          </p:txBody>
        </p:sp>
        <p:sp>
          <p:nvSpPr>
            <p:cNvPr id="7" name="Oval 1027"/>
            <p:cNvSpPr>
              <a:spLocks noChangeArrowheads="1"/>
            </p:cNvSpPr>
            <p:nvPr/>
          </p:nvSpPr>
          <p:spPr bwMode="auto">
            <a:xfrm>
              <a:off x="6595616" y="3585592"/>
              <a:ext cx="685800" cy="533400"/>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dirty="0">
                  <a:ea typeface="宋体" charset="-122"/>
                </a:rPr>
                <a:t>30</a:t>
              </a:r>
            </a:p>
          </p:txBody>
        </p:sp>
        <p:sp>
          <p:nvSpPr>
            <p:cNvPr id="8" name="Oval 1033"/>
            <p:cNvSpPr>
              <a:spLocks noChangeArrowheads="1"/>
            </p:cNvSpPr>
            <p:nvPr/>
          </p:nvSpPr>
          <p:spPr bwMode="auto">
            <a:xfrm>
              <a:off x="7738616" y="4271392"/>
              <a:ext cx="685800" cy="533400"/>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dirty="0">
                  <a:ea typeface="宋体" charset="-122"/>
                </a:rPr>
                <a:t>40</a:t>
              </a:r>
            </a:p>
          </p:txBody>
        </p:sp>
        <p:sp>
          <p:nvSpPr>
            <p:cNvPr id="9" name="Oval 1034"/>
            <p:cNvSpPr>
              <a:spLocks noChangeArrowheads="1"/>
            </p:cNvSpPr>
            <p:nvPr/>
          </p:nvSpPr>
          <p:spPr bwMode="auto">
            <a:xfrm>
              <a:off x="6824216" y="5109592"/>
              <a:ext cx="685800" cy="533400"/>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a:ea typeface="宋体" charset="-122"/>
                </a:rPr>
                <a:t>35</a:t>
              </a:r>
            </a:p>
          </p:txBody>
        </p:sp>
        <p:sp>
          <p:nvSpPr>
            <p:cNvPr id="10" name="Line 1038"/>
            <p:cNvSpPr>
              <a:spLocks noChangeShapeType="1"/>
            </p:cNvSpPr>
            <p:nvPr/>
          </p:nvSpPr>
          <p:spPr bwMode="auto">
            <a:xfrm flipH="1">
              <a:off x="7205216" y="3356992"/>
              <a:ext cx="8382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41"/>
            <p:cNvSpPr>
              <a:spLocks noChangeShapeType="1"/>
            </p:cNvSpPr>
            <p:nvPr/>
          </p:nvSpPr>
          <p:spPr bwMode="auto">
            <a:xfrm>
              <a:off x="7205216" y="3966592"/>
              <a:ext cx="609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45"/>
            <p:cNvSpPr>
              <a:spLocks noChangeShapeType="1"/>
            </p:cNvSpPr>
            <p:nvPr/>
          </p:nvSpPr>
          <p:spPr bwMode="auto">
            <a:xfrm flipH="1">
              <a:off x="7281416" y="4728592"/>
              <a:ext cx="5334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421567603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animEffect transition="in" filter="wipe(left)">
                                      <p:cBhvr>
                                        <p:cTn id="7" dur="500"/>
                                        <p:tgtEl>
                                          <p:spTgt spid="1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wipe(left)">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wipe(left)">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wipe(left)">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wipe(left)">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left)">
                                      <p:cBhvr>
                                        <p:cTn id="3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defRPr/>
            </a:pPr>
            <a:r>
              <a:rPr lang="en-US" altLang="zh-CN" dirty="0"/>
              <a:t>4-</a:t>
            </a:r>
            <a:r>
              <a:rPr lang="zh-CN" altLang="en-US" dirty="0"/>
              <a:t>二叉查找树的删除算法</a:t>
            </a:r>
          </a:p>
        </p:txBody>
      </p:sp>
      <p:sp>
        <p:nvSpPr>
          <p:cNvPr id="6" name="灯片编号占位符 4"/>
          <p:cNvSpPr>
            <a:spLocks noGrp="1"/>
          </p:cNvSpPr>
          <p:nvPr>
            <p:ph type="sldNum" sz="quarter" idx="12"/>
          </p:nvPr>
        </p:nvSpPr>
        <p:spPr/>
        <p:txBody>
          <a:bodyPr/>
          <a:lstStyle/>
          <a:p>
            <a:pPr>
              <a:defRPr/>
            </a:pPr>
            <a:fld id="{B95298C8-7318-4982-9502-8F8E5A1C28EF}" type="slidenum">
              <a:rPr lang="en-US" altLang="zh-CN"/>
              <a:pPr>
                <a:defRPr/>
              </a:pPr>
              <a:t>57</a:t>
            </a:fld>
            <a:endParaRPr lang="en-US" altLang="zh-CN"/>
          </a:p>
        </p:txBody>
      </p:sp>
      <p:sp>
        <p:nvSpPr>
          <p:cNvPr id="309251" name="Text Box 3"/>
          <p:cNvSpPr txBox="1">
            <a:spLocks noChangeArrowheads="1"/>
          </p:cNvSpPr>
          <p:nvPr/>
        </p:nvSpPr>
        <p:spPr bwMode="auto">
          <a:xfrm>
            <a:off x="468314" y="1447800"/>
            <a:ext cx="8424166" cy="43688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lnSpc>
                <a:spcPct val="125000"/>
              </a:lnSpc>
            </a:pPr>
            <a:r>
              <a:rPr lang="en-US" altLang="zh-CN"/>
              <a:t>Status</a:t>
            </a:r>
            <a:r>
              <a:rPr lang="en-US" altLang="zh-CN">
                <a:solidFill>
                  <a:srgbClr val="A50021"/>
                </a:solidFill>
              </a:rPr>
              <a:t> </a:t>
            </a:r>
            <a:r>
              <a:rPr lang="en-US" altLang="zh-CN" dirty="0" err="1">
                <a:solidFill>
                  <a:srgbClr val="6600CC"/>
                </a:solidFill>
              </a:rPr>
              <a:t>DeleteBST</a:t>
            </a:r>
            <a:r>
              <a:rPr lang="en-US" altLang="zh-CN" dirty="0">
                <a:solidFill>
                  <a:srgbClr val="FF0000"/>
                </a:solidFill>
              </a:rPr>
              <a:t> (</a:t>
            </a:r>
            <a:r>
              <a:rPr lang="en-US" altLang="zh-CN" u="sng" dirty="0" err="1">
                <a:solidFill>
                  <a:srgbClr val="FF0000"/>
                </a:solidFill>
              </a:rPr>
              <a:t>BSTree</a:t>
            </a:r>
            <a:r>
              <a:rPr lang="en-US" altLang="zh-CN" u="sng" dirty="0">
                <a:solidFill>
                  <a:srgbClr val="FF0000"/>
                </a:solidFill>
              </a:rPr>
              <a:t> &amp;T</a:t>
            </a:r>
            <a:r>
              <a:rPr lang="en-US" altLang="zh-CN" dirty="0">
                <a:solidFill>
                  <a:srgbClr val="FF0000"/>
                </a:solidFill>
              </a:rPr>
              <a:t>,   </a:t>
            </a:r>
            <a:r>
              <a:rPr lang="en-US" altLang="zh-CN" dirty="0" err="1">
                <a:solidFill>
                  <a:srgbClr val="FF0000"/>
                </a:solidFill>
              </a:rPr>
              <a:t>KeyType</a:t>
            </a:r>
            <a:r>
              <a:rPr lang="en-US" altLang="zh-CN" dirty="0">
                <a:solidFill>
                  <a:srgbClr val="FF0000"/>
                </a:solidFill>
              </a:rPr>
              <a:t> key )</a:t>
            </a:r>
            <a:r>
              <a:rPr lang="en-US" altLang="zh-CN" dirty="0">
                <a:solidFill>
                  <a:srgbClr val="A50021"/>
                </a:solidFill>
              </a:rPr>
              <a:t> {</a:t>
            </a:r>
          </a:p>
          <a:p>
            <a:pPr eaLnBrk="1" hangingPunct="1">
              <a:lnSpc>
                <a:spcPct val="125000"/>
              </a:lnSpc>
            </a:pPr>
            <a:r>
              <a:rPr lang="en-US" altLang="zh-CN" dirty="0">
                <a:solidFill>
                  <a:srgbClr val="A50021"/>
                </a:solidFill>
              </a:rPr>
              <a:t>  </a:t>
            </a:r>
            <a:r>
              <a:rPr lang="en-US" altLang="zh-CN" dirty="0"/>
              <a:t>// </a:t>
            </a:r>
            <a:r>
              <a:rPr lang="zh-CN" altLang="en-US" dirty="0"/>
              <a:t>若二叉查找树 </a:t>
            </a:r>
            <a:r>
              <a:rPr lang="en-US" altLang="zh-CN" dirty="0"/>
              <a:t>T </a:t>
            </a:r>
            <a:r>
              <a:rPr lang="zh-CN" altLang="en-US" dirty="0"/>
              <a:t>中存在其关键字等于 </a:t>
            </a:r>
            <a:r>
              <a:rPr lang="en-US" altLang="zh-CN" dirty="0"/>
              <a:t>key </a:t>
            </a:r>
            <a:r>
              <a:rPr lang="zh-CN" altLang="en-US" dirty="0"/>
              <a:t>的</a:t>
            </a:r>
          </a:p>
          <a:p>
            <a:pPr eaLnBrk="1" hangingPunct="1">
              <a:lnSpc>
                <a:spcPct val="125000"/>
              </a:lnSpc>
            </a:pPr>
            <a:r>
              <a:rPr lang="zh-CN" altLang="en-US" dirty="0"/>
              <a:t>  </a:t>
            </a:r>
            <a:r>
              <a:rPr lang="en-US" altLang="zh-CN" dirty="0"/>
              <a:t>// </a:t>
            </a:r>
            <a:r>
              <a:rPr lang="zh-CN" altLang="en-US" dirty="0"/>
              <a:t>数据元素</a:t>
            </a:r>
            <a:r>
              <a:rPr lang="en-US" altLang="zh-CN" dirty="0"/>
              <a:t>, </a:t>
            </a:r>
            <a:r>
              <a:rPr lang="zh-CN" altLang="en-US" dirty="0"/>
              <a:t>则删除该数据元素结点</a:t>
            </a:r>
            <a:r>
              <a:rPr lang="en-US" altLang="zh-CN" dirty="0"/>
              <a:t>, </a:t>
            </a:r>
            <a:r>
              <a:rPr lang="zh-CN" altLang="en-US" dirty="0"/>
              <a:t>并返回</a:t>
            </a:r>
          </a:p>
          <a:p>
            <a:pPr eaLnBrk="1" hangingPunct="1">
              <a:lnSpc>
                <a:spcPct val="125000"/>
              </a:lnSpc>
            </a:pPr>
            <a:r>
              <a:rPr lang="zh-CN" altLang="en-US" dirty="0"/>
              <a:t>  </a:t>
            </a:r>
            <a:r>
              <a:rPr lang="en-US" altLang="zh-CN" dirty="0"/>
              <a:t>// </a:t>
            </a:r>
            <a:r>
              <a:rPr lang="zh-CN" altLang="en-US" dirty="0"/>
              <a:t>函数值 </a:t>
            </a:r>
            <a:r>
              <a:rPr lang="en-US" altLang="zh-CN" dirty="0"/>
              <a:t>TRUE, </a:t>
            </a:r>
            <a:r>
              <a:rPr lang="zh-CN" altLang="en-US" dirty="0"/>
              <a:t>否则返回函数</a:t>
            </a:r>
            <a:r>
              <a:rPr lang="zh-CN" altLang="en-US"/>
              <a:t>值 </a:t>
            </a:r>
            <a:r>
              <a:rPr lang="en-US" altLang="zh-CN"/>
              <a:t>FALSE</a:t>
            </a:r>
            <a:endParaRPr lang="en-US" altLang="zh-CN" dirty="0"/>
          </a:p>
          <a:p>
            <a:pPr eaLnBrk="1" hangingPunct="1">
              <a:lnSpc>
                <a:spcPct val="125000"/>
              </a:lnSpc>
            </a:pPr>
            <a:r>
              <a:rPr lang="en-US" altLang="zh-CN" dirty="0">
                <a:solidFill>
                  <a:srgbClr val="A50021"/>
                </a:solidFill>
              </a:rPr>
              <a:t>  </a:t>
            </a:r>
            <a:r>
              <a:rPr lang="en-US" altLang="zh-CN" dirty="0">
                <a:solidFill>
                  <a:srgbClr val="FF0000"/>
                </a:solidFill>
              </a:rPr>
              <a:t>if (!T)  </a:t>
            </a:r>
            <a:r>
              <a:rPr lang="en-US" altLang="zh-CN">
                <a:solidFill>
                  <a:srgbClr val="FF0000"/>
                </a:solidFill>
              </a:rPr>
              <a:t>return FALSE</a:t>
            </a:r>
            <a:r>
              <a:rPr lang="en-US" altLang="zh-CN" dirty="0">
                <a:solidFill>
                  <a:srgbClr val="FF0000"/>
                </a:solidFill>
              </a:rPr>
              <a:t>;</a:t>
            </a:r>
          </a:p>
          <a:p>
            <a:pPr eaLnBrk="1" hangingPunct="1">
              <a:lnSpc>
                <a:spcPct val="125000"/>
              </a:lnSpc>
            </a:pPr>
            <a:r>
              <a:rPr lang="en-US" altLang="zh-CN" dirty="0">
                <a:solidFill>
                  <a:srgbClr val="A50021"/>
                </a:solidFill>
              </a:rPr>
              <a:t>      	// </a:t>
            </a:r>
            <a:r>
              <a:rPr lang="zh-CN" altLang="en-US" dirty="0">
                <a:solidFill>
                  <a:srgbClr val="A50021"/>
                </a:solidFill>
              </a:rPr>
              <a:t>不存在关键字等于</a:t>
            </a:r>
            <a:r>
              <a:rPr lang="en-US" altLang="zh-CN" dirty="0">
                <a:solidFill>
                  <a:srgbClr val="A50021"/>
                </a:solidFill>
              </a:rPr>
              <a:t>key</a:t>
            </a:r>
            <a:r>
              <a:rPr lang="zh-CN" altLang="en-US" dirty="0">
                <a:solidFill>
                  <a:srgbClr val="A50021"/>
                </a:solidFill>
              </a:rPr>
              <a:t>的数据元素</a:t>
            </a:r>
          </a:p>
          <a:p>
            <a:pPr eaLnBrk="1" hangingPunct="1">
              <a:lnSpc>
                <a:spcPct val="125000"/>
              </a:lnSpc>
            </a:pPr>
            <a:r>
              <a:rPr lang="zh-CN" altLang="en-US" dirty="0">
                <a:solidFill>
                  <a:srgbClr val="A50021"/>
                </a:solidFill>
              </a:rPr>
              <a:t>  </a:t>
            </a:r>
            <a:r>
              <a:rPr lang="en-US" altLang="zh-CN" dirty="0">
                <a:solidFill>
                  <a:srgbClr val="FF0000"/>
                </a:solidFill>
              </a:rPr>
              <a:t>else {     ……                  }</a:t>
            </a:r>
          </a:p>
          <a:p>
            <a:pPr eaLnBrk="1" hangingPunct="1">
              <a:lnSpc>
                <a:spcPct val="125000"/>
              </a:lnSpc>
            </a:pPr>
            <a:r>
              <a:rPr lang="en-US" altLang="zh-CN" dirty="0">
                <a:solidFill>
                  <a:srgbClr val="A50021"/>
                </a:solidFill>
              </a:rPr>
              <a:t>} </a:t>
            </a:r>
            <a:r>
              <a:rPr lang="en-US" altLang="zh-CN" dirty="0">
                <a:solidFill>
                  <a:srgbClr val="6600CC"/>
                </a:solidFill>
              </a:rPr>
              <a:t>// </a:t>
            </a:r>
            <a:r>
              <a:rPr lang="en-US" altLang="zh-CN" dirty="0" err="1">
                <a:solidFill>
                  <a:srgbClr val="6600CC"/>
                </a:solidFill>
              </a:rPr>
              <a:t>DeleteBST</a:t>
            </a:r>
            <a:endParaRPr lang="en-US" altLang="zh-CN" dirty="0">
              <a:solidFill>
                <a:srgbClr val="6600CC"/>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9251"/>
                                        </p:tgtEl>
                                        <p:attrNameLst>
                                          <p:attrName>style.visibility</p:attrName>
                                        </p:attrNameLst>
                                      </p:cBhvr>
                                      <p:to>
                                        <p:strVal val="visible"/>
                                      </p:to>
                                    </p:set>
                                    <p:animEffect transition="in" filter="strips(downLeft)">
                                      <p:cBhvr>
                                        <p:cTn id="7" dur="500"/>
                                        <p:tgtEl>
                                          <p:spTgt spid="309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defRPr/>
            </a:pPr>
            <a:r>
              <a:rPr lang="en-US" altLang="zh-CN" dirty="0"/>
              <a:t>4-</a:t>
            </a:r>
            <a:r>
              <a:rPr lang="zh-CN" altLang="en-US" dirty="0"/>
              <a:t>二叉查找树的删除算法</a:t>
            </a:r>
          </a:p>
        </p:txBody>
      </p:sp>
      <p:sp>
        <p:nvSpPr>
          <p:cNvPr id="6" name="灯片编号占位符 4"/>
          <p:cNvSpPr>
            <a:spLocks noGrp="1"/>
          </p:cNvSpPr>
          <p:nvPr>
            <p:ph type="sldNum" sz="quarter" idx="12"/>
          </p:nvPr>
        </p:nvSpPr>
        <p:spPr/>
        <p:txBody>
          <a:bodyPr/>
          <a:lstStyle/>
          <a:p>
            <a:pPr>
              <a:defRPr/>
            </a:pPr>
            <a:fld id="{CA36FED6-4E28-4447-B137-983F2175B96A}" type="slidenum">
              <a:rPr lang="en-US" altLang="zh-CN"/>
              <a:pPr>
                <a:defRPr/>
              </a:pPr>
              <a:t>58</a:t>
            </a:fld>
            <a:endParaRPr lang="en-US" altLang="zh-CN"/>
          </a:p>
        </p:txBody>
      </p:sp>
      <p:sp>
        <p:nvSpPr>
          <p:cNvPr id="311299" name="Rectangle 3"/>
          <p:cNvSpPr>
            <a:spLocks noChangeArrowheads="1"/>
          </p:cNvSpPr>
          <p:nvPr/>
        </p:nvSpPr>
        <p:spPr bwMode="auto">
          <a:xfrm>
            <a:off x="251520" y="1412776"/>
            <a:ext cx="8712968" cy="429101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40000"/>
              </a:lnSpc>
            </a:pPr>
            <a:r>
              <a:rPr lang="en-US" altLang="zh-CN" dirty="0"/>
              <a:t>if ( EQ (key,  T-&gt;</a:t>
            </a:r>
            <a:r>
              <a:rPr lang="en-US" altLang="zh-CN" dirty="0" err="1"/>
              <a:t>data.key</a:t>
            </a:r>
            <a:r>
              <a:rPr lang="en-US" altLang="zh-CN" dirty="0"/>
              <a:t>) ) </a:t>
            </a:r>
          </a:p>
          <a:p>
            <a:pPr>
              <a:lnSpc>
                <a:spcPct val="140000"/>
              </a:lnSpc>
            </a:pPr>
            <a:r>
              <a:rPr lang="en-US" altLang="zh-CN" dirty="0"/>
              <a:t>         {  </a:t>
            </a:r>
            <a:r>
              <a:rPr lang="en-US" altLang="zh-CN" dirty="0">
                <a:solidFill>
                  <a:srgbClr val="FF0000"/>
                </a:solidFill>
              </a:rPr>
              <a:t>Delete (T);   return TRUE;</a:t>
            </a:r>
            <a:r>
              <a:rPr lang="en-US" altLang="zh-CN" dirty="0"/>
              <a:t>  }</a:t>
            </a:r>
          </a:p>
          <a:p>
            <a:pPr>
              <a:lnSpc>
                <a:spcPct val="140000"/>
              </a:lnSpc>
            </a:pPr>
            <a:r>
              <a:rPr lang="en-US" altLang="zh-CN" dirty="0"/>
              <a:t>	 // </a:t>
            </a:r>
            <a:r>
              <a:rPr lang="zh-CN" altLang="en-US" dirty="0"/>
              <a:t>当前结点关键字等于</a:t>
            </a:r>
            <a:r>
              <a:rPr lang="en-US" altLang="zh-CN" dirty="0"/>
              <a:t>key, </a:t>
            </a:r>
            <a:r>
              <a:rPr lang="zh-CN" altLang="en-US" dirty="0"/>
              <a:t>则删除</a:t>
            </a:r>
          </a:p>
          <a:p>
            <a:pPr>
              <a:lnSpc>
                <a:spcPct val="140000"/>
              </a:lnSpc>
            </a:pPr>
            <a:r>
              <a:rPr lang="en-US" altLang="zh-CN" dirty="0"/>
              <a:t>else if ( LT (key,  T-&gt;</a:t>
            </a:r>
            <a:r>
              <a:rPr lang="en-US" altLang="zh-CN" dirty="0" err="1"/>
              <a:t>data.key</a:t>
            </a:r>
            <a:r>
              <a:rPr lang="en-US" altLang="zh-CN" dirty="0"/>
              <a:t>) ) // </a:t>
            </a:r>
            <a:r>
              <a:rPr lang="zh-CN" altLang="en-US" dirty="0"/>
              <a:t>在左子树中查找删除</a:t>
            </a:r>
          </a:p>
          <a:p>
            <a:pPr>
              <a:lnSpc>
                <a:spcPct val="140000"/>
              </a:lnSpc>
            </a:pPr>
            <a:r>
              <a:rPr lang="zh-CN" altLang="en-US" dirty="0"/>
              <a:t>	 </a:t>
            </a:r>
            <a:r>
              <a:rPr lang="en-US" altLang="zh-CN" dirty="0" err="1">
                <a:solidFill>
                  <a:srgbClr val="FF0000"/>
                </a:solidFill>
              </a:rPr>
              <a:t>DeleteBST</a:t>
            </a:r>
            <a:r>
              <a:rPr lang="en-US" altLang="zh-CN" dirty="0">
                <a:solidFill>
                  <a:srgbClr val="FF0000"/>
                </a:solidFill>
              </a:rPr>
              <a:t> ( T-&gt;</a:t>
            </a:r>
            <a:r>
              <a:rPr lang="en-US" altLang="zh-CN" dirty="0" err="1">
                <a:solidFill>
                  <a:srgbClr val="FF0000"/>
                </a:solidFill>
              </a:rPr>
              <a:t>lchild</a:t>
            </a:r>
            <a:r>
              <a:rPr lang="en-US" altLang="zh-CN" dirty="0">
                <a:solidFill>
                  <a:srgbClr val="FF0000"/>
                </a:solidFill>
              </a:rPr>
              <a:t>,  key );</a:t>
            </a:r>
            <a:r>
              <a:rPr lang="en-US" altLang="zh-CN" dirty="0"/>
              <a:t> </a:t>
            </a:r>
          </a:p>
          <a:p>
            <a:pPr>
              <a:lnSpc>
                <a:spcPct val="140000"/>
              </a:lnSpc>
            </a:pPr>
            <a:r>
              <a:rPr lang="en-US" altLang="zh-CN" dirty="0"/>
              <a:t>else  // </a:t>
            </a:r>
            <a:r>
              <a:rPr lang="zh-CN" altLang="en-US" dirty="0"/>
              <a:t>在右子树中查找删除</a:t>
            </a:r>
          </a:p>
          <a:p>
            <a:pPr>
              <a:lnSpc>
                <a:spcPct val="140000"/>
              </a:lnSpc>
            </a:pPr>
            <a:r>
              <a:rPr lang="zh-CN" altLang="en-US" dirty="0"/>
              <a:t>           </a:t>
            </a:r>
            <a:r>
              <a:rPr lang="en-US" altLang="zh-CN" dirty="0" err="1">
                <a:solidFill>
                  <a:srgbClr val="FF0000"/>
                </a:solidFill>
              </a:rPr>
              <a:t>DeleteBST</a:t>
            </a:r>
            <a:r>
              <a:rPr lang="en-US" altLang="zh-CN" dirty="0">
                <a:solidFill>
                  <a:srgbClr val="FF0000"/>
                </a:solidFill>
              </a:rPr>
              <a:t> ( T-&gt;</a:t>
            </a:r>
            <a:r>
              <a:rPr lang="en-US" altLang="zh-CN" dirty="0" err="1">
                <a:solidFill>
                  <a:srgbClr val="FF0000"/>
                </a:solidFill>
              </a:rPr>
              <a:t>rchild</a:t>
            </a:r>
            <a:r>
              <a:rPr lang="en-US" altLang="zh-CN" dirty="0">
                <a:solidFill>
                  <a:srgbClr val="FF0000"/>
                </a:solidFill>
              </a:rPr>
              <a:t>,  key );</a:t>
            </a:r>
            <a:r>
              <a:rPr lang="en-US" altLang="zh-CN" dirty="0"/>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11299">
                                            <p:bg/>
                                          </p:spTgt>
                                        </p:tgtEl>
                                        <p:attrNameLst>
                                          <p:attrName>style.visibility</p:attrName>
                                        </p:attrNameLst>
                                      </p:cBhvr>
                                      <p:to>
                                        <p:strVal val="visible"/>
                                      </p:to>
                                    </p:set>
                                    <p:animEffect transition="in" filter="strips(downRight)">
                                      <p:cBhvr>
                                        <p:cTn id="7" dur="500"/>
                                        <p:tgtEl>
                                          <p:spTgt spid="311299">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1299">
                                            <p:txEl>
                                              <p:pRg st="0" end="0"/>
                                            </p:txEl>
                                          </p:spTgt>
                                        </p:tgtEl>
                                        <p:attrNameLst>
                                          <p:attrName>style.visibility</p:attrName>
                                        </p:attrNameLst>
                                      </p:cBhvr>
                                      <p:to>
                                        <p:strVal val="visible"/>
                                      </p:to>
                                    </p:set>
                                    <p:animEffect transition="in" filter="strips(downRight)">
                                      <p:cBhvr>
                                        <p:cTn id="12" dur="500"/>
                                        <p:tgtEl>
                                          <p:spTgt spid="3112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1299">
                                            <p:txEl>
                                              <p:pRg st="1" end="1"/>
                                            </p:txEl>
                                          </p:spTgt>
                                        </p:tgtEl>
                                        <p:attrNameLst>
                                          <p:attrName>style.visibility</p:attrName>
                                        </p:attrNameLst>
                                      </p:cBhvr>
                                      <p:to>
                                        <p:strVal val="visible"/>
                                      </p:to>
                                    </p:set>
                                    <p:animEffect transition="in" filter="strips(downRight)">
                                      <p:cBhvr>
                                        <p:cTn id="17" dur="500"/>
                                        <p:tgtEl>
                                          <p:spTgt spid="3112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1299">
                                            <p:txEl>
                                              <p:pRg st="2" end="2"/>
                                            </p:txEl>
                                          </p:spTgt>
                                        </p:tgtEl>
                                        <p:attrNameLst>
                                          <p:attrName>style.visibility</p:attrName>
                                        </p:attrNameLst>
                                      </p:cBhvr>
                                      <p:to>
                                        <p:strVal val="visible"/>
                                      </p:to>
                                    </p:set>
                                    <p:animEffect transition="in" filter="strips(downRight)">
                                      <p:cBhvr>
                                        <p:cTn id="22" dur="500"/>
                                        <p:tgtEl>
                                          <p:spTgt spid="3112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1299">
                                            <p:txEl>
                                              <p:pRg st="3" end="3"/>
                                            </p:txEl>
                                          </p:spTgt>
                                        </p:tgtEl>
                                        <p:attrNameLst>
                                          <p:attrName>style.visibility</p:attrName>
                                        </p:attrNameLst>
                                      </p:cBhvr>
                                      <p:to>
                                        <p:strVal val="visible"/>
                                      </p:to>
                                    </p:set>
                                    <p:animEffect transition="in" filter="strips(downRight)">
                                      <p:cBhvr>
                                        <p:cTn id="27" dur="500"/>
                                        <p:tgtEl>
                                          <p:spTgt spid="31129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11299">
                                            <p:txEl>
                                              <p:pRg st="4" end="4"/>
                                            </p:txEl>
                                          </p:spTgt>
                                        </p:tgtEl>
                                        <p:attrNameLst>
                                          <p:attrName>style.visibility</p:attrName>
                                        </p:attrNameLst>
                                      </p:cBhvr>
                                      <p:to>
                                        <p:strVal val="visible"/>
                                      </p:to>
                                    </p:set>
                                    <p:animEffect transition="in" filter="strips(downRight)">
                                      <p:cBhvr>
                                        <p:cTn id="32" dur="500"/>
                                        <p:tgtEl>
                                          <p:spTgt spid="31129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11299">
                                            <p:txEl>
                                              <p:pRg st="5" end="5"/>
                                            </p:txEl>
                                          </p:spTgt>
                                        </p:tgtEl>
                                        <p:attrNameLst>
                                          <p:attrName>style.visibility</p:attrName>
                                        </p:attrNameLst>
                                      </p:cBhvr>
                                      <p:to>
                                        <p:strVal val="visible"/>
                                      </p:to>
                                    </p:set>
                                    <p:animEffect transition="in" filter="strips(downRight)">
                                      <p:cBhvr>
                                        <p:cTn id="37" dur="500"/>
                                        <p:tgtEl>
                                          <p:spTgt spid="31129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11299">
                                            <p:txEl>
                                              <p:pRg st="6" end="6"/>
                                            </p:txEl>
                                          </p:spTgt>
                                        </p:tgtEl>
                                        <p:attrNameLst>
                                          <p:attrName>style.visibility</p:attrName>
                                        </p:attrNameLst>
                                      </p:cBhvr>
                                      <p:to>
                                        <p:strVal val="visible"/>
                                      </p:to>
                                    </p:set>
                                    <p:animEffect transition="in" filter="strips(downRight)">
                                      <p:cBhvr>
                                        <p:cTn id="42" dur="500"/>
                                        <p:tgtEl>
                                          <p:spTgt spid="311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5D71BF61-A9FB-4E22-B784-FA385AD5D1B5}" type="slidenum">
              <a:rPr lang="en-US" altLang="zh-CN" smtClean="0"/>
              <a:pPr>
                <a:defRPr/>
              </a:pPr>
              <a:t>59</a:t>
            </a:fld>
            <a:endParaRPr lang="en-US" altLang="zh-CN"/>
          </a:p>
        </p:txBody>
      </p:sp>
      <p:sp>
        <p:nvSpPr>
          <p:cNvPr id="4" name="Rectangle 3"/>
          <p:cNvSpPr>
            <a:spLocks noChangeArrowheads="1"/>
          </p:cNvSpPr>
          <p:nvPr/>
        </p:nvSpPr>
        <p:spPr bwMode="auto">
          <a:xfrm>
            <a:off x="323528" y="332656"/>
            <a:ext cx="8568952" cy="63709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sz="2400"/>
              <a:t>Status </a:t>
            </a:r>
            <a:r>
              <a:rPr lang="en-US" altLang="zh-CN" sz="2400" dirty="0"/>
              <a:t>Delete (</a:t>
            </a:r>
            <a:r>
              <a:rPr lang="en-US" altLang="zh-CN" sz="2400" dirty="0" err="1">
                <a:solidFill>
                  <a:srgbClr val="FF0000"/>
                </a:solidFill>
              </a:rPr>
              <a:t>BSTree</a:t>
            </a:r>
            <a:r>
              <a:rPr lang="en-US" altLang="zh-CN" sz="2400" dirty="0">
                <a:solidFill>
                  <a:srgbClr val="FF0000"/>
                </a:solidFill>
              </a:rPr>
              <a:t> &amp;p</a:t>
            </a:r>
            <a:r>
              <a:rPr lang="en-US" altLang="zh-CN" sz="2400" dirty="0"/>
              <a:t>){//</a:t>
            </a:r>
            <a:r>
              <a:rPr lang="zh-CN" altLang="en-US" sz="2400" dirty="0"/>
              <a:t>注意</a:t>
            </a:r>
            <a:r>
              <a:rPr lang="en-US" altLang="zh-CN" sz="2400" dirty="0"/>
              <a:t>p</a:t>
            </a:r>
            <a:r>
              <a:rPr lang="zh-CN" altLang="en-US" sz="2400" dirty="0"/>
              <a:t>为引用参数</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}//Delete (</a:t>
            </a:r>
            <a:r>
              <a:rPr lang="en-US" altLang="zh-CN" sz="2400" dirty="0" err="1"/>
              <a:t>BSTree</a:t>
            </a:r>
            <a:r>
              <a:rPr lang="en-US" altLang="zh-CN" sz="2400" dirty="0"/>
              <a:t> &amp;p)</a:t>
            </a:r>
          </a:p>
        </p:txBody>
      </p:sp>
      <p:sp>
        <p:nvSpPr>
          <p:cNvPr id="7" name="矩形 6"/>
          <p:cNvSpPr/>
          <p:nvPr/>
        </p:nvSpPr>
        <p:spPr>
          <a:xfrm>
            <a:off x="529208" y="2645158"/>
            <a:ext cx="8291264" cy="1569660"/>
          </a:xfrm>
          <a:prstGeom prst="rect">
            <a:avLst/>
          </a:prstGeom>
          <a:ln>
            <a:solidFill>
              <a:srgbClr val="FF00FF"/>
            </a:solidFill>
          </a:ln>
        </p:spPr>
        <p:txBody>
          <a:bodyPr wrap="square">
            <a:spAutoFit/>
          </a:bodyPr>
          <a:lstStyle/>
          <a:p>
            <a:r>
              <a:rPr lang="en-US" altLang="zh-CN" sz="2400" dirty="0"/>
              <a:t>else if ( </a:t>
            </a:r>
            <a:r>
              <a:rPr lang="en-US" altLang="zh-CN" sz="2400" dirty="0">
                <a:solidFill>
                  <a:srgbClr val="FF0000"/>
                </a:solidFill>
              </a:rPr>
              <a:t>p-&gt;</a:t>
            </a:r>
            <a:r>
              <a:rPr lang="en-US" altLang="zh-CN" sz="2400" dirty="0" err="1">
                <a:solidFill>
                  <a:srgbClr val="FF0000"/>
                </a:solidFill>
              </a:rPr>
              <a:t>lchild</a:t>
            </a:r>
            <a:r>
              <a:rPr lang="en-US" altLang="zh-CN" sz="2400" dirty="0">
                <a:solidFill>
                  <a:srgbClr val="FF0000"/>
                </a:solidFill>
              </a:rPr>
              <a:t> == NULL </a:t>
            </a:r>
            <a:r>
              <a:rPr lang="en-US" altLang="zh-CN" sz="2400" dirty="0"/>
              <a:t>){</a:t>
            </a:r>
            <a:r>
              <a:rPr lang="en-US" altLang="zh-CN" sz="2400" dirty="0">
                <a:solidFill>
                  <a:srgbClr val="FF0000"/>
                </a:solidFill>
              </a:rPr>
              <a:t>//</a:t>
            </a:r>
            <a:r>
              <a:rPr lang="zh-CN" altLang="en-US" sz="2400" dirty="0">
                <a:solidFill>
                  <a:srgbClr val="FF0000"/>
                </a:solidFill>
              </a:rPr>
              <a:t>左子树为空，重新接其右子树</a:t>
            </a:r>
            <a:endParaRPr lang="en-US" altLang="zh-CN" sz="2400" dirty="0">
              <a:solidFill>
                <a:srgbClr val="FF0000"/>
              </a:solidFill>
            </a:endParaRPr>
          </a:p>
          <a:p>
            <a:r>
              <a:rPr lang="en-US" altLang="zh-CN" sz="2400" dirty="0"/>
              <a:t>         q = p; p = p-&gt;</a:t>
            </a:r>
            <a:r>
              <a:rPr lang="en-US" altLang="zh-CN" sz="2400" dirty="0" err="1"/>
              <a:t>rchild</a:t>
            </a:r>
            <a:r>
              <a:rPr lang="en-US" altLang="zh-CN" sz="2400" dirty="0"/>
              <a:t>; </a:t>
            </a:r>
          </a:p>
          <a:p>
            <a:r>
              <a:rPr lang="en-US" altLang="zh-CN" sz="2400" dirty="0"/>
              <a:t>         free(q);   </a:t>
            </a:r>
          </a:p>
          <a:p>
            <a:r>
              <a:rPr lang="en-US" altLang="zh-CN" sz="2400" dirty="0"/>
              <a:t> }</a:t>
            </a:r>
          </a:p>
        </p:txBody>
      </p:sp>
      <p:sp>
        <p:nvSpPr>
          <p:cNvPr id="5" name="矩形 4"/>
          <p:cNvSpPr/>
          <p:nvPr/>
        </p:nvSpPr>
        <p:spPr>
          <a:xfrm>
            <a:off x="529208" y="1004535"/>
            <a:ext cx="8291264" cy="1569660"/>
          </a:xfrm>
          <a:prstGeom prst="rect">
            <a:avLst/>
          </a:prstGeom>
          <a:ln>
            <a:solidFill>
              <a:srgbClr val="FF00FF"/>
            </a:solidFill>
          </a:ln>
        </p:spPr>
        <p:txBody>
          <a:bodyPr wrap="square">
            <a:spAutoFit/>
          </a:bodyPr>
          <a:lstStyle/>
          <a:p>
            <a:r>
              <a:rPr lang="en-US" altLang="zh-CN" sz="2400" dirty="0"/>
              <a:t> if ( </a:t>
            </a:r>
            <a:r>
              <a:rPr lang="en-US" altLang="zh-CN" sz="2400" dirty="0">
                <a:solidFill>
                  <a:srgbClr val="FF0000"/>
                </a:solidFill>
              </a:rPr>
              <a:t>p-&gt;</a:t>
            </a:r>
            <a:r>
              <a:rPr lang="en-US" altLang="zh-CN" sz="2400" dirty="0" err="1">
                <a:solidFill>
                  <a:srgbClr val="FF0000"/>
                </a:solidFill>
              </a:rPr>
              <a:t>rchild</a:t>
            </a:r>
            <a:r>
              <a:rPr lang="en-US" altLang="zh-CN" sz="2400" dirty="0">
                <a:solidFill>
                  <a:srgbClr val="FF0000"/>
                </a:solidFill>
              </a:rPr>
              <a:t> == NULL </a:t>
            </a:r>
            <a:r>
              <a:rPr lang="en-US" altLang="zh-CN" sz="2400" dirty="0"/>
              <a:t>){ </a:t>
            </a:r>
            <a:r>
              <a:rPr lang="en-US" altLang="zh-CN" sz="2400" dirty="0">
                <a:solidFill>
                  <a:srgbClr val="FF0000"/>
                </a:solidFill>
              </a:rPr>
              <a:t>//</a:t>
            </a:r>
            <a:r>
              <a:rPr lang="zh-CN" altLang="en-US" sz="2400" dirty="0">
                <a:solidFill>
                  <a:srgbClr val="FF0000"/>
                </a:solidFill>
              </a:rPr>
              <a:t>右子树为空，重新接其左子树</a:t>
            </a:r>
            <a:endParaRPr lang="en-US" altLang="zh-CN" sz="2400" dirty="0">
              <a:solidFill>
                <a:srgbClr val="FF0000"/>
              </a:solidFill>
            </a:endParaRPr>
          </a:p>
          <a:p>
            <a:r>
              <a:rPr lang="en-US" altLang="zh-CN" sz="2400" dirty="0"/>
              <a:t>         q = p; p = p-&gt;</a:t>
            </a:r>
            <a:r>
              <a:rPr lang="en-US" altLang="zh-CN" sz="2400" dirty="0" err="1"/>
              <a:t>lchild</a:t>
            </a:r>
            <a:r>
              <a:rPr lang="en-US" altLang="zh-CN" sz="2400" dirty="0"/>
              <a:t>; </a:t>
            </a:r>
          </a:p>
          <a:p>
            <a:r>
              <a:rPr lang="en-US" altLang="zh-CN" sz="2400" dirty="0"/>
              <a:t>         free(q);</a:t>
            </a:r>
          </a:p>
          <a:p>
            <a:r>
              <a:rPr lang="en-US" altLang="zh-CN" sz="2400" dirty="0"/>
              <a:t>}</a:t>
            </a:r>
            <a:endParaRPr lang="zh-CN" altLang="en-US" sz="2400" dirty="0"/>
          </a:p>
        </p:txBody>
      </p:sp>
      <p:grpSp>
        <p:nvGrpSpPr>
          <p:cNvPr id="46" name="组合 45"/>
          <p:cNvGrpSpPr/>
          <p:nvPr/>
        </p:nvGrpSpPr>
        <p:grpSpPr>
          <a:xfrm>
            <a:off x="5464193" y="4513196"/>
            <a:ext cx="1751013" cy="1389112"/>
            <a:chOff x="7118299" y="1966456"/>
            <a:chExt cx="1751013" cy="1389112"/>
          </a:xfrm>
        </p:grpSpPr>
        <p:sp>
          <p:nvSpPr>
            <p:cNvPr id="37" name="Line 1040"/>
            <p:cNvSpPr>
              <a:spLocks noChangeShapeType="1"/>
            </p:cNvSpPr>
            <p:nvPr/>
          </p:nvSpPr>
          <p:spPr bwMode="auto">
            <a:xfrm>
              <a:off x="7394774" y="2238464"/>
              <a:ext cx="1196454" cy="876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8" name="Oval 1026"/>
            <p:cNvSpPr>
              <a:spLocks noChangeArrowheads="1"/>
            </p:cNvSpPr>
            <p:nvPr/>
          </p:nvSpPr>
          <p:spPr bwMode="auto">
            <a:xfrm>
              <a:off x="7118299" y="1966456"/>
              <a:ext cx="509860" cy="462508"/>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50</a:t>
              </a:r>
            </a:p>
          </p:txBody>
        </p:sp>
        <p:sp>
          <p:nvSpPr>
            <p:cNvPr id="39" name="Oval 1028"/>
            <p:cNvSpPr>
              <a:spLocks noChangeArrowheads="1"/>
            </p:cNvSpPr>
            <p:nvPr/>
          </p:nvSpPr>
          <p:spPr bwMode="auto">
            <a:xfrm>
              <a:off x="7738875" y="2429758"/>
              <a:ext cx="509860" cy="462508"/>
            </a:xfrm>
            <a:prstGeom prst="ellipse">
              <a:avLst/>
            </a:prstGeom>
            <a:solidFill>
              <a:srgbClr val="FFCC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80</a:t>
              </a:r>
            </a:p>
          </p:txBody>
        </p:sp>
        <p:sp>
          <p:nvSpPr>
            <p:cNvPr id="40" name="Oval 1030"/>
            <p:cNvSpPr>
              <a:spLocks noChangeArrowheads="1"/>
            </p:cNvSpPr>
            <p:nvPr/>
          </p:nvSpPr>
          <p:spPr bwMode="auto">
            <a:xfrm>
              <a:off x="8359452" y="2893060"/>
              <a:ext cx="509860" cy="462508"/>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90</a:t>
              </a:r>
            </a:p>
          </p:txBody>
        </p:sp>
        <p:cxnSp>
          <p:nvCxnSpPr>
            <p:cNvPr id="43" name="直接连接符 42"/>
            <p:cNvCxnSpPr/>
            <p:nvPr/>
          </p:nvCxnSpPr>
          <p:spPr bwMode="auto">
            <a:xfrm>
              <a:off x="7715707" y="2313175"/>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44" name="直接连接符 43"/>
            <p:cNvCxnSpPr/>
            <p:nvPr/>
          </p:nvCxnSpPr>
          <p:spPr bwMode="auto">
            <a:xfrm>
              <a:off x="7821283" y="2303973"/>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45" name="直接连接符 44"/>
            <p:cNvCxnSpPr/>
            <p:nvPr/>
          </p:nvCxnSpPr>
          <p:spPr bwMode="auto">
            <a:xfrm>
              <a:off x="7926859" y="2313175"/>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41" name="直接箭头连接符 40"/>
            <p:cNvCxnSpPr/>
            <p:nvPr/>
          </p:nvCxnSpPr>
          <p:spPr bwMode="auto">
            <a:xfrm>
              <a:off x="7563791" y="2279218"/>
              <a:ext cx="986223" cy="695350"/>
            </a:xfrm>
            <a:prstGeom prst="straightConnector1">
              <a:avLst/>
            </a:prstGeom>
            <a:noFill/>
            <a:ln w="57150" cap="flat" cmpd="sng" algn="ctr">
              <a:solidFill>
                <a:srgbClr val="008000"/>
              </a:solidFill>
              <a:prstDash val="solid"/>
              <a:round/>
              <a:headEnd type="none" w="med" len="med"/>
              <a:tailEnd type="triangle"/>
            </a:ln>
            <a:effectLst/>
          </p:spPr>
        </p:cxnSp>
      </p:grpSp>
      <p:grpSp>
        <p:nvGrpSpPr>
          <p:cNvPr id="29" name="组合 28"/>
          <p:cNvGrpSpPr/>
          <p:nvPr/>
        </p:nvGrpSpPr>
        <p:grpSpPr>
          <a:xfrm>
            <a:off x="1214414" y="4214818"/>
            <a:ext cx="1906746" cy="2162179"/>
            <a:chOff x="1214414" y="4214818"/>
            <a:chExt cx="1906746" cy="2162179"/>
          </a:xfrm>
        </p:grpSpPr>
        <p:grpSp>
          <p:nvGrpSpPr>
            <p:cNvPr id="23" name="组合 22"/>
            <p:cNvGrpSpPr/>
            <p:nvPr/>
          </p:nvGrpSpPr>
          <p:grpSpPr>
            <a:xfrm>
              <a:off x="1214414" y="4786322"/>
              <a:ext cx="1810185" cy="1590675"/>
              <a:chOff x="7118299" y="125944"/>
              <a:chExt cx="1810185" cy="1590675"/>
            </a:xfrm>
          </p:grpSpPr>
          <p:sp>
            <p:nvSpPr>
              <p:cNvPr id="10" name="Line 14"/>
              <p:cNvSpPr>
                <a:spLocks noChangeShapeType="1"/>
              </p:cNvSpPr>
              <p:nvPr/>
            </p:nvSpPr>
            <p:spPr bwMode="auto">
              <a:xfrm flipH="1">
                <a:off x="7476569" y="506944"/>
                <a:ext cx="42733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1" name="Line 16"/>
              <p:cNvSpPr>
                <a:spLocks noChangeShapeType="1"/>
              </p:cNvSpPr>
              <p:nvPr/>
            </p:nvSpPr>
            <p:spPr bwMode="auto">
              <a:xfrm>
                <a:off x="8161498" y="468844"/>
                <a:ext cx="488377"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2" name="Line 17"/>
              <p:cNvSpPr>
                <a:spLocks noChangeShapeType="1"/>
              </p:cNvSpPr>
              <p:nvPr/>
            </p:nvSpPr>
            <p:spPr bwMode="auto">
              <a:xfrm flipH="1">
                <a:off x="8161498" y="945094"/>
                <a:ext cx="42733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3" name="Oval 5"/>
              <p:cNvSpPr>
                <a:spLocks noChangeArrowheads="1"/>
              </p:cNvSpPr>
              <p:nvPr/>
            </p:nvSpPr>
            <p:spPr bwMode="auto">
              <a:xfrm>
                <a:off x="7750410" y="125944"/>
                <a:ext cx="549424"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30</a:t>
                </a:r>
              </a:p>
            </p:txBody>
          </p:sp>
          <p:sp>
            <p:nvSpPr>
              <p:cNvPr id="14" name="Oval 7"/>
              <p:cNvSpPr>
                <a:spLocks noChangeArrowheads="1"/>
              </p:cNvSpPr>
              <p:nvPr/>
            </p:nvSpPr>
            <p:spPr bwMode="auto">
              <a:xfrm>
                <a:off x="7118299" y="649819"/>
                <a:ext cx="549424"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2400" b="0">
                    <a:ea typeface="宋体" charset="-122"/>
                  </a:rPr>
                  <a:t>20</a:t>
                </a:r>
              </a:p>
            </p:txBody>
          </p:sp>
          <p:sp>
            <p:nvSpPr>
              <p:cNvPr id="15" name="Oval 11"/>
              <p:cNvSpPr>
                <a:spLocks noChangeArrowheads="1"/>
              </p:cNvSpPr>
              <p:nvPr/>
            </p:nvSpPr>
            <p:spPr bwMode="auto">
              <a:xfrm>
                <a:off x="7750410" y="1183219"/>
                <a:ext cx="549424"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35</a:t>
                </a:r>
              </a:p>
            </p:txBody>
          </p:sp>
          <p:sp>
            <p:nvSpPr>
              <p:cNvPr id="16" name="Oval 10"/>
              <p:cNvSpPr>
                <a:spLocks noChangeArrowheads="1"/>
              </p:cNvSpPr>
              <p:nvPr/>
            </p:nvSpPr>
            <p:spPr bwMode="auto">
              <a:xfrm>
                <a:off x="8379060" y="602194"/>
                <a:ext cx="549424" cy="533400"/>
              </a:xfrm>
              <a:prstGeom prst="ellipse">
                <a:avLst/>
              </a:prstGeom>
              <a:solidFill>
                <a:srgbClr val="FFCC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40</a:t>
                </a:r>
              </a:p>
            </p:txBody>
          </p:sp>
          <p:sp>
            <p:nvSpPr>
              <p:cNvPr id="17" name="AutoShape 25"/>
              <p:cNvSpPr>
                <a:spLocks noChangeArrowheads="1"/>
              </p:cNvSpPr>
              <p:nvPr/>
            </p:nvSpPr>
            <p:spPr bwMode="auto">
              <a:xfrm>
                <a:off x="8027724" y="611719"/>
                <a:ext cx="97841" cy="638175"/>
              </a:xfrm>
              <a:prstGeom prst="downArrow">
                <a:avLst>
                  <a:gd name="adj1" fmla="val 50000"/>
                  <a:gd name="adj2" fmla="val 187500"/>
                </a:avLst>
              </a:prstGeom>
              <a:solidFill>
                <a:srgbClr val="008000"/>
              </a:solidFill>
              <a:ln>
                <a:noFill/>
              </a:ln>
            </p:spPr>
            <p:txBody>
              <a:bodyPr vert="eaVert" wrap="none" anchor="ctr"/>
              <a:lstStyle/>
              <a:p>
                <a:endParaRPr lang="zh-CN" altLang="en-US"/>
              </a:p>
            </p:txBody>
          </p:sp>
          <p:cxnSp>
            <p:nvCxnSpPr>
              <p:cNvPr id="20" name="直接连接符 19"/>
              <p:cNvCxnSpPr/>
              <p:nvPr/>
            </p:nvCxnSpPr>
            <p:spPr bwMode="auto">
              <a:xfrm>
                <a:off x="8460432" y="468844"/>
                <a:ext cx="468052" cy="714375"/>
              </a:xfrm>
              <a:prstGeom prst="line">
                <a:avLst/>
              </a:prstGeom>
              <a:noFill/>
              <a:ln w="28575" cap="flat" cmpd="sng" algn="ctr">
                <a:solidFill>
                  <a:schemeClr val="hlink"/>
                </a:solidFill>
                <a:prstDash val="solid"/>
                <a:round/>
                <a:headEnd type="none" w="med" len="med"/>
                <a:tailEnd type="none" w="med" len="med"/>
              </a:ln>
              <a:effectLst/>
            </p:spPr>
          </p:cxnSp>
          <p:cxnSp>
            <p:nvCxnSpPr>
              <p:cNvPr id="21" name="直接连接符 20"/>
              <p:cNvCxnSpPr/>
              <p:nvPr/>
            </p:nvCxnSpPr>
            <p:spPr bwMode="auto">
              <a:xfrm>
                <a:off x="8414333" y="484551"/>
                <a:ext cx="468052" cy="714375"/>
              </a:xfrm>
              <a:prstGeom prst="line">
                <a:avLst/>
              </a:prstGeom>
              <a:noFill/>
              <a:ln w="28575" cap="flat" cmpd="sng" algn="ctr">
                <a:solidFill>
                  <a:schemeClr val="hlink"/>
                </a:solidFill>
                <a:prstDash val="solid"/>
                <a:round/>
                <a:headEnd type="none" w="med" len="med"/>
                <a:tailEnd type="none" w="med" len="med"/>
              </a:ln>
              <a:effectLst/>
            </p:spPr>
          </p:cxnSp>
          <p:cxnSp>
            <p:nvCxnSpPr>
              <p:cNvPr id="22" name="直接连接符 21"/>
              <p:cNvCxnSpPr/>
              <p:nvPr/>
            </p:nvCxnSpPr>
            <p:spPr bwMode="auto">
              <a:xfrm>
                <a:off x="8365423" y="521877"/>
                <a:ext cx="468052" cy="714375"/>
              </a:xfrm>
              <a:prstGeom prst="line">
                <a:avLst/>
              </a:prstGeom>
              <a:noFill/>
              <a:ln w="28575" cap="flat" cmpd="sng" algn="ctr">
                <a:solidFill>
                  <a:schemeClr val="hlink"/>
                </a:solidFill>
                <a:prstDash val="solid"/>
                <a:round/>
                <a:headEnd type="none" w="med" len="med"/>
                <a:tailEnd type="none" w="med" len="med"/>
              </a:ln>
              <a:effectLst/>
            </p:spPr>
          </p:cxnSp>
        </p:grpSp>
        <p:sp>
          <p:nvSpPr>
            <p:cNvPr id="27" name="Line 14"/>
            <p:cNvSpPr>
              <a:spLocks noChangeShapeType="1"/>
            </p:cNvSpPr>
            <p:nvPr/>
          </p:nvSpPr>
          <p:spPr bwMode="auto">
            <a:xfrm flipH="1">
              <a:off x="2297895" y="4595818"/>
              <a:ext cx="42733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8" name="Oval 5"/>
            <p:cNvSpPr>
              <a:spLocks noChangeArrowheads="1"/>
            </p:cNvSpPr>
            <p:nvPr/>
          </p:nvSpPr>
          <p:spPr bwMode="auto">
            <a:xfrm>
              <a:off x="2571736" y="4214818"/>
              <a:ext cx="549424" cy="533400"/>
            </a:xfrm>
            <a:prstGeom prst="ellipse">
              <a:avLst/>
            </a:prstGeom>
            <a:solidFill>
              <a:schemeClr val="bg1"/>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50</a:t>
              </a:r>
            </a:p>
          </p:txBody>
        </p:sp>
      </p:grpSp>
    </p:spTree>
    <p:extLst>
      <p:ext uri="{BB962C8B-B14F-4D97-AF65-F5344CB8AC3E}">
        <p14:creationId xmlns:p14="http://schemas.microsoft.com/office/powerpoint/2010/main" val="60025599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bg/>
                                          </p:spTgt>
                                        </p:tgtEl>
                                        <p:attrNameLst>
                                          <p:attrName>style.visibility</p:attrName>
                                        </p:attrNameLst>
                                      </p:cBhvr>
                                      <p:to>
                                        <p:strVal val="visible"/>
                                      </p:to>
                                    </p:set>
                                    <p:animEffect transition="in" filter="wipe(left)">
                                      <p:cBhvr>
                                        <p:cTn id="18" dur="500"/>
                                        <p:tgtEl>
                                          <p:spTgt spid="5">
                                            <p:bg/>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1+#ppt_w/2"/>
                                          </p:val>
                                        </p:tav>
                                        <p:tav tm="100000">
                                          <p:val>
                                            <p:strVal val="#ppt_x"/>
                                          </p:val>
                                        </p:tav>
                                      </p:tavLst>
                                    </p:anim>
                                    <p:anim calcmode="lin" valueType="num">
                                      <p:cBhvr additive="base">
                                        <p:cTn id="4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bg/>
                                          </p:spTgt>
                                        </p:tgtEl>
                                        <p:attrNameLst>
                                          <p:attrName>style.visibility</p:attrName>
                                        </p:attrNameLst>
                                      </p:cBhvr>
                                      <p:to>
                                        <p:strVal val="visible"/>
                                      </p:to>
                                    </p:set>
                                    <p:animEffect transition="in" filter="wipe(left)">
                                      <p:cBhvr>
                                        <p:cTn id="49" dur="500"/>
                                        <p:tgtEl>
                                          <p:spTgt spid="7">
                                            <p:bg/>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Effect transition="in" filter="wipe(left)">
                                      <p:cBhvr>
                                        <p:cTn id="54" dur="500"/>
                                        <p:tgtEl>
                                          <p:spTgt spid="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xEl>
                                              <p:pRg st="1" end="1"/>
                                            </p:txEl>
                                          </p:spTgt>
                                        </p:tgtEl>
                                        <p:attrNameLst>
                                          <p:attrName>style.visibility</p:attrName>
                                        </p:attrNameLst>
                                      </p:cBhvr>
                                      <p:to>
                                        <p:strVal val="visible"/>
                                      </p:to>
                                    </p:set>
                                    <p:animEffect transition="in" filter="wipe(left)">
                                      <p:cBhvr>
                                        <p:cTn id="59" dur="500"/>
                                        <p:tgtEl>
                                          <p:spTgt spid="7">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
                                            <p:txEl>
                                              <p:pRg st="2" end="2"/>
                                            </p:txEl>
                                          </p:spTgt>
                                        </p:tgtEl>
                                        <p:attrNameLst>
                                          <p:attrName>style.visibility</p:attrName>
                                        </p:attrNameLst>
                                      </p:cBhvr>
                                      <p:to>
                                        <p:strVal val="visible"/>
                                      </p:to>
                                    </p:set>
                                    <p:animEffect transition="in" filter="wipe(left)">
                                      <p:cBhvr>
                                        <p:cTn id="64" dur="500"/>
                                        <p:tgtEl>
                                          <p:spTgt spid="7">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xEl>
                                              <p:pRg st="3" end="3"/>
                                            </p:txEl>
                                          </p:spTgt>
                                        </p:tgtEl>
                                        <p:attrNameLst>
                                          <p:attrName>style.visibility</p:attrName>
                                        </p:attrNameLst>
                                      </p:cBhvr>
                                      <p:to>
                                        <p:strVal val="visible"/>
                                      </p:to>
                                    </p:set>
                                    <p:animEffect transition="in" filter="wipe(left)">
                                      <p:cBhvr>
                                        <p:cTn id="6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7" grpId="0" build="p" animBg="1"/>
      <p:bldP spid="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zh-CN" altLang="en-US" dirty="0"/>
              <a:t>查找</a:t>
            </a:r>
            <a:endParaRPr lang="zh-CN" altLang="zh-CN" dirty="0"/>
          </a:p>
        </p:txBody>
      </p:sp>
      <p:sp>
        <p:nvSpPr>
          <p:cNvPr id="23556" name="Rectangle 3"/>
          <p:cNvSpPr>
            <a:spLocks noGrp="1" noChangeArrowheads="1"/>
          </p:cNvSpPr>
          <p:nvPr>
            <p:ph idx="1"/>
          </p:nvPr>
        </p:nvSpPr>
        <p:spPr>
          <a:xfrm>
            <a:off x="250825" y="1196975"/>
            <a:ext cx="8893175" cy="5184775"/>
          </a:xfrm>
        </p:spPr>
        <p:txBody>
          <a:bodyPr/>
          <a:lstStyle/>
          <a:p>
            <a:pPr eaLnBrk="1" hangingPunct="1"/>
            <a:r>
              <a:rPr lang="zh-CN" altLang="en-US" dirty="0">
                <a:solidFill>
                  <a:srgbClr val="FF0000"/>
                </a:solidFill>
              </a:rPr>
              <a:t>查找</a:t>
            </a:r>
            <a:r>
              <a:rPr lang="zh-CN" altLang="en-US" dirty="0"/>
              <a:t>：根据给定的某个值</a:t>
            </a:r>
            <a:r>
              <a:rPr lang="en-US" altLang="zh-CN" dirty="0"/>
              <a:t>, </a:t>
            </a:r>
            <a:r>
              <a:rPr lang="zh-CN" altLang="en-US" dirty="0"/>
              <a:t>在查找表中确定一个其关键字等于给定值的数据元素或（记录）</a:t>
            </a:r>
          </a:p>
          <a:p>
            <a:pPr lvl="1" eaLnBrk="1" hangingPunct="1"/>
            <a:r>
              <a:rPr lang="zh-CN" altLang="en-US" dirty="0"/>
              <a:t>若存在相应的元素</a:t>
            </a:r>
            <a:r>
              <a:rPr lang="en-US" altLang="zh-CN" dirty="0"/>
              <a:t>, </a:t>
            </a:r>
            <a:r>
              <a:rPr lang="zh-CN" altLang="en-US" dirty="0"/>
              <a:t>则</a:t>
            </a:r>
            <a:r>
              <a:rPr kumimoji="1" lang="zh-CN" altLang="en-US" dirty="0"/>
              <a:t>称“</a:t>
            </a:r>
            <a:r>
              <a:rPr kumimoji="1" lang="zh-CN" altLang="en-US" u="sng" dirty="0">
                <a:solidFill>
                  <a:srgbClr val="FF0000"/>
                </a:solidFill>
              </a:rPr>
              <a:t>查找成功</a:t>
            </a:r>
            <a:r>
              <a:rPr kumimoji="1" lang="zh-CN" altLang="en-US" dirty="0"/>
              <a:t>”</a:t>
            </a:r>
            <a:r>
              <a:rPr kumimoji="1" lang="en-US" altLang="zh-CN" dirty="0"/>
              <a:t>, </a:t>
            </a:r>
            <a:r>
              <a:rPr lang="zh-CN" altLang="en-US" dirty="0"/>
              <a:t>返回</a:t>
            </a:r>
            <a:r>
              <a:rPr kumimoji="1" lang="zh-CN" altLang="en-US" dirty="0">
                <a:solidFill>
                  <a:srgbClr val="FF0000"/>
                </a:solidFill>
              </a:rPr>
              <a:t>整个记录的信息</a:t>
            </a:r>
            <a:r>
              <a:rPr kumimoji="1" lang="en-US" altLang="zh-CN" dirty="0">
                <a:solidFill>
                  <a:srgbClr val="FF0000"/>
                </a:solidFill>
              </a:rPr>
              <a:t>, </a:t>
            </a:r>
            <a:r>
              <a:rPr kumimoji="1" lang="zh-CN" altLang="en-US" dirty="0">
                <a:solidFill>
                  <a:srgbClr val="FF0000"/>
                </a:solidFill>
              </a:rPr>
              <a:t>或指示该记录在查找表中的位置</a:t>
            </a:r>
          </a:p>
          <a:p>
            <a:pPr lvl="1" eaLnBrk="1" hangingPunct="1"/>
            <a:r>
              <a:rPr kumimoji="1" lang="zh-CN" altLang="en-US" dirty="0"/>
              <a:t>否则称“</a:t>
            </a:r>
            <a:r>
              <a:rPr kumimoji="1" lang="zh-CN" altLang="en-US" u="sng" dirty="0">
                <a:solidFill>
                  <a:srgbClr val="FF0000"/>
                </a:solidFill>
              </a:rPr>
              <a:t>查找不成功</a:t>
            </a:r>
            <a:r>
              <a:rPr kumimoji="1" lang="zh-CN" altLang="en-US" dirty="0"/>
              <a:t>”。返回</a:t>
            </a:r>
            <a:r>
              <a:rPr kumimoji="1" lang="zh-CN" altLang="en-US" dirty="0">
                <a:solidFill>
                  <a:srgbClr val="660033"/>
                </a:solidFill>
              </a:rPr>
              <a:t> </a:t>
            </a:r>
            <a:r>
              <a:rPr kumimoji="1" lang="zh-CN" altLang="en-US" dirty="0">
                <a:solidFill>
                  <a:srgbClr val="FF0000"/>
                </a:solidFill>
              </a:rPr>
              <a:t>“空记录”或“空指针”</a:t>
            </a:r>
          </a:p>
          <a:p>
            <a:pPr eaLnBrk="1" hangingPunct="1"/>
            <a:endParaRPr lang="en-US" altLang="zh-CN" dirty="0"/>
          </a:p>
        </p:txBody>
      </p:sp>
      <p:sp>
        <p:nvSpPr>
          <p:cNvPr id="7" name="灯片编号占位符 5"/>
          <p:cNvSpPr>
            <a:spLocks noGrp="1"/>
          </p:cNvSpPr>
          <p:nvPr>
            <p:ph type="sldNum" sz="quarter" idx="11"/>
          </p:nvPr>
        </p:nvSpPr>
        <p:spPr/>
        <p:txBody>
          <a:bodyPr/>
          <a:lstStyle/>
          <a:p>
            <a:pPr>
              <a:defRPr/>
            </a:pPr>
            <a:fld id="{B235A7D4-4C57-40A1-8225-AB629EBC0FE7}" type="slidenum">
              <a:rPr lang="en-US" altLang="zh-CN"/>
              <a:pPr>
                <a:defRPr/>
              </a:pPr>
              <a:t>6</a:t>
            </a:fld>
            <a:endParaRPr lang="en-US" altLang="zh-CN"/>
          </a:p>
        </p:txBody>
      </p:sp>
      <p:sp useBgFill="1">
        <p:nvSpPr>
          <p:cNvPr id="400389" name="Text Box 5"/>
          <p:cNvSpPr txBox="1">
            <a:spLocks noChangeArrowheads="1"/>
          </p:cNvSpPr>
          <p:nvPr/>
        </p:nvSpPr>
        <p:spPr bwMode="auto">
          <a:xfrm>
            <a:off x="1170780" y="3923358"/>
            <a:ext cx="7053263" cy="2667000"/>
          </a:xfrm>
          <a:prstGeom prst="rect">
            <a:avLst/>
          </a:prstGeom>
          <a:ln w="12700" cap="rnd">
            <a:solidFill>
              <a:schemeClr val="tx1"/>
            </a:solidFill>
            <a:miter lim="800000"/>
            <a:headEnd/>
            <a:tailEnd/>
          </a:ln>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en-US" altLang="zh-CN" dirty="0">
                <a:latin typeface="楷体_GB2312" pitchFamily="49" charset="-122"/>
              </a:rPr>
              <a:t>  </a:t>
            </a:r>
            <a:r>
              <a:rPr lang="zh-CN" altLang="en-US" dirty="0">
                <a:latin typeface="楷体_GB2312" pitchFamily="49" charset="-122"/>
              </a:rPr>
              <a:t>学号     姓名    专业     年龄</a:t>
            </a:r>
            <a:br>
              <a:rPr lang="zh-CN" altLang="en-US" dirty="0">
                <a:latin typeface="楷体_GB2312" pitchFamily="49" charset="-122"/>
              </a:rPr>
            </a:br>
            <a:r>
              <a:rPr lang="zh-CN" altLang="en-US" dirty="0">
                <a:latin typeface="楷体_GB2312" pitchFamily="49" charset="-122"/>
              </a:rPr>
              <a:t> </a:t>
            </a:r>
            <a:r>
              <a:rPr lang="en-US" altLang="zh-CN" dirty="0">
                <a:latin typeface="楷体_GB2312" pitchFamily="49" charset="-122"/>
              </a:rPr>
              <a:t>20030001  </a:t>
            </a:r>
            <a:r>
              <a:rPr lang="zh-CN" altLang="en-US" dirty="0">
                <a:latin typeface="楷体_GB2312" pitchFamily="49" charset="-122"/>
              </a:rPr>
              <a:t>王洪   计算机     </a:t>
            </a:r>
            <a:r>
              <a:rPr lang="en-US" altLang="zh-CN" dirty="0">
                <a:latin typeface="楷体_GB2312" pitchFamily="49" charset="-122"/>
              </a:rPr>
              <a:t>17</a:t>
            </a:r>
          </a:p>
          <a:p>
            <a:pPr eaLnBrk="1" hangingPunct="1"/>
            <a:r>
              <a:rPr lang="en-US" altLang="zh-CN" dirty="0">
                <a:latin typeface="楷体_GB2312" pitchFamily="49" charset="-122"/>
              </a:rPr>
              <a:t> 20030002  </a:t>
            </a:r>
            <a:r>
              <a:rPr lang="zh-CN" altLang="en-US" dirty="0">
                <a:latin typeface="楷体_GB2312" pitchFamily="49" charset="-122"/>
              </a:rPr>
              <a:t>李文   计算机     </a:t>
            </a:r>
            <a:r>
              <a:rPr lang="en-US" altLang="zh-CN" dirty="0">
                <a:latin typeface="楷体_GB2312" pitchFamily="49" charset="-122"/>
              </a:rPr>
              <a:t>18</a:t>
            </a:r>
          </a:p>
          <a:p>
            <a:pPr eaLnBrk="1" hangingPunct="1"/>
            <a:r>
              <a:rPr lang="en-US" altLang="zh-CN" dirty="0">
                <a:latin typeface="楷体_GB2312" pitchFamily="49" charset="-122"/>
              </a:rPr>
              <a:t> 20030003  </a:t>
            </a:r>
            <a:r>
              <a:rPr lang="zh-CN" altLang="en-US" dirty="0">
                <a:latin typeface="楷体_GB2312" pitchFamily="49" charset="-122"/>
              </a:rPr>
              <a:t>谢军   计算机     </a:t>
            </a:r>
            <a:r>
              <a:rPr lang="en-US" altLang="zh-CN" dirty="0">
                <a:latin typeface="楷体_GB2312" pitchFamily="49" charset="-122"/>
              </a:rPr>
              <a:t>18</a:t>
            </a:r>
          </a:p>
          <a:p>
            <a:pPr eaLnBrk="1" hangingPunct="1"/>
            <a:r>
              <a:rPr lang="en-US" altLang="zh-CN" dirty="0">
                <a:latin typeface="楷体_GB2312" pitchFamily="49" charset="-122"/>
              </a:rPr>
              <a:t> 20030004  </a:t>
            </a:r>
            <a:r>
              <a:rPr lang="zh-CN" altLang="en-US" dirty="0">
                <a:latin typeface="楷体_GB2312" pitchFamily="49" charset="-122"/>
              </a:rPr>
              <a:t>张辉   信息工程   </a:t>
            </a:r>
            <a:r>
              <a:rPr lang="en-US" altLang="zh-CN" dirty="0">
                <a:latin typeface="楷体_GB2312" pitchFamily="49" charset="-122"/>
              </a:rPr>
              <a:t>20</a:t>
            </a:r>
          </a:p>
          <a:p>
            <a:pPr eaLnBrk="1" hangingPunct="1"/>
            <a:r>
              <a:rPr lang="en-US" altLang="zh-CN" dirty="0">
                <a:latin typeface="楷体_GB2312" pitchFamily="49" charset="-122"/>
              </a:rPr>
              <a:t> 20030005  </a:t>
            </a:r>
            <a:r>
              <a:rPr lang="zh-CN" altLang="en-US" dirty="0">
                <a:latin typeface="楷体_GB2312" pitchFamily="49" charset="-122"/>
              </a:rPr>
              <a:t>李文   信息工程   </a:t>
            </a:r>
            <a:r>
              <a:rPr lang="en-US" altLang="zh-CN" dirty="0">
                <a:latin typeface="楷体_GB2312" pitchFamily="49" charset="-122"/>
              </a:rPr>
              <a:t>19</a:t>
            </a:r>
            <a:endParaRPr lang="en-US" altLang="zh-CN" dirty="0">
              <a:solidFill>
                <a:srgbClr val="FFFF00"/>
              </a:solidFill>
              <a:latin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
          <p:cNvSpPr>
            <a:spLocks noChangeArrowheads="1"/>
          </p:cNvSpPr>
          <p:nvPr/>
        </p:nvSpPr>
        <p:spPr bwMode="auto">
          <a:xfrm>
            <a:off x="323528" y="188640"/>
            <a:ext cx="8568952" cy="674030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sz="2400"/>
              <a:t>Status </a:t>
            </a:r>
            <a:r>
              <a:rPr lang="en-US" altLang="zh-CN" sz="2400" dirty="0"/>
              <a:t>Delete (</a:t>
            </a:r>
            <a:r>
              <a:rPr lang="en-US" altLang="zh-CN" sz="2400" dirty="0" err="1">
                <a:solidFill>
                  <a:srgbClr val="FF0000"/>
                </a:solidFill>
              </a:rPr>
              <a:t>BSTree</a:t>
            </a:r>
            <a:r>
              <a:rPr lang="en-US" altLang="zh-CN" sz="2400" dirty="0">
                <a:solidFill>
                  <a:srgbClr val="FF0000"/>
                </a:solidFill>
              </a:rPr>
              <a:t> &amp;p</a:t>
            </a:r>
            <a:r>
              <a:rPr lang="en-US" altLang="zh-CN" sz="2400" dirty="0"/>
              <a:t>){//</a:t>
            </a:r>
            <a:r>
              <a:rPr lang="zh-CN" altLang="en-US" sz="2400" dirty="0"/>
              <a:t>注意</a:t>
            </a:r>
            <a:r>
              <a:rPr lang="en-US" altLang="zh-CN" sz="2400" dirty="0"/>
              <a:t>p</a:t>
            </a:r>
            <a:r>
              <a:rPr lang="zh-CN" altLang="en-US" sz="2400" dirty="0"/>
              <a:t>为引用参数</a:t>
            </a:r>
            <a:endParaRPr lang="en-US" altLang="zh-CN" sz="2400" dirty="0"/>
          </a:p>
          <a:p>
            <a:r>
              <a:rPr lang="en-US" altLang="zh-CN" sz="2400" dirty="0"/>
              <a:t>    if(  ) { ……}//</a:t>
            </a:r>
            <a:r>
              <a:rPr lang="en-US" altLang="zh-CN" sz="2400" dirty="0">
                <a:solidFill>
                  <a:srgbClr val="FF0000"/>
                </a:solidFill>
              </a:rPr>
              <a:t> //</a:t>
            </a:r>
            <a:r>
              <a:rPr lang="zh-CN" altLang="en-US" sz="2400" dirty="0">
                <a:solidFill>
                  <a:srgbClr val="FF0000"/>
                </a:solidFill>
              </a:rPr>
              <a:t>右子树为空</a:t>
            </a:r>
            <a:endParaRPr lang="en-US" altLang="zh-CN" sz="2400" dirty="0"/>
          </a:p>
          <a:p>
            <a:r>
              <a:rPr lang="en-US" altLang="zh-CN" sz="2400" dirty="0"/>
              <a:t>    else if (  ) {……} </a:t>
            </a:r>
            <a:r>
              <a:rPr lang="en-US" altLang="zh-CN" sz="2400" dirty="0">
                <a:solidFill>
                  <a:srgbClr val="FF0000"/>
                </a:solidFill>
              </a:rPr>
              <a:t>//</a:t>
            </a:r>
            <a:r>
              <a:rPr lang="zh-CN" altLang="en-US" sz="2400" dirty="0">
                <a:solidFill>
                  <a:srgbClr val="FF0000"/>
                </a:solidFill>
              </a:rPr>
              <a:t>左子树为空</a:t>
            </a:r>
            <a:endParaRPr lang="en-US" altLang="zh-CN" sz="2400" dirty="0"/>
          </a:p>
          <a:p>
            <a:r>
              <a:rPr lang="en-US" altLang="zh-CN" sz="2400" dirty="0"/>
              <a:t>    else{ </a:t>
            </a:r>
            <a:r>
              <a:rPr lang="en-US" altLang="zh-CN" sz="2400" dirty="0">
                <a:solidFill>
                  <a:srgbClr val="FF0000"/>
                </a:solidFill>
              </a:rPr>
              <a:t>//</a:t>
            </a:r>
            <a:r>
              <a:rPr lang="zh-CN" altLang="en-US" sz="2400" dirty="0">
                <a:solidFill>
                  <a:srgbClr val="FF0000"/>
                </a:solidFill>
              </a:rPr>
              <a:t>左右子树都不为空</a:t>
            </a:r>
            <a:endParaRPr lang="en-US" altLang="zh-CN" sz="2400" dirty="0">
              <a:solidFill>
                <a:srgbClr val="FF0000"/>
              </a:solidFill>
            </a:endParaRPr>
          </a:p>
          <a:p>
            <a:endParaRPr lang="en-US" altLang="zh-CN" sz="2400" dirty="0">
              <a:solidFill>
                <a:srgbClr val="FF0000"/>
              </a:solidFill>
            </a:endParaRP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   }</a:t>
            </a:r>
          </a:p>
          <a:p>
            <a:endParaRPr lang="en-US" altLang="zh-CN" sz="2400" dirty="0"/>
          </a:p>
          <a:p>
            <a:endParaRPr lang="en-US" altLang="zh-CN" sz="2400" dirty="0"/>
          </a:p>
          <a:p>
            <a:endParaRPr lang="en-US" altLang="zh-CN" sz="2400" dirty="0"/>
          </a:p>
          <a:p>
            <a:endParaRPr lang="en-US" altLang="zh-CN" sz="2400" dirty="0"/>
          </a:p>
          <a:p>
            <a:r>
              <a:rPr lang="en-US" altLang="zh-CN" sz="2400" dirty="0"/>
              <a:t>}//Delete (</a:t>
            </a:r>
            <a:r>
              <a:rPr lang="en-US" altLang="zh-CN" sz="2400" dirty="0" err="1"/>
              <a:t>BSTree</a:t>
            </a:r>
            <a:r>
              <a:rPr lang="en-US" altLang="zh-CN" sz="2400" dirty="0"/>
              <a:t> &amp;p)</a:t>
            </a:r>
          </a:p>
        </p:txBody>
      </p:sp>
      <p:sp>
        <p:nvSpPr>
          <p:cNvPr id="2" name="灯片编号占位符 1"/>
          <p:cNvSpPr>
            <a:spLocks noGrp="1"/>
          </p:cNvSpPr>
          <p:nvPr>
            <p:ph type="sldNum" sz="quarter" idx="12"/>
          </p:nvPr>
        </p:nvSpPr>
        <p:spPr/>
        <p:txBody>
          <a:bodyPr/>
          <a:lstStyle/>
          <a:p>
            <a:pPr>
              <a:defRPr/>
            </a:pPr>
            <a:fld id="{C7216DCB-6944-4F8E-8C78-9BE409BB35C8}" type="slidenum">
              <a:rPr lang="en-US" altLang="zh-CN" smtClean="0"/>
              <a:pPr>
                <a:defRPr/>
              </a:pPr>
              <a:t>60</a:t>
            </a:fld>
            <a:endParaRPr lang="en-US" altLang="zh-CN" dirty="0"/>
          </a:p>
        </p:txBody>
      </p:sp>
      <p:sp>
        <p:nvSpPr>
          <p:cNvPr id="3" name="矩形 2"/>
          <p:cNvSpPr/>
          <p:nvPr/>
        </p:nvSpPr>
        <p:spPr>
          <a:xfrm>
            <a:off x="684470" y="1706225"/>
            <a:ext cx="8291264" cy="1938992"/>
          </a:xfrm>
          <a:prstGeom prst="rect">
            <a:avLst/>
          </a:prstGeom>
          <a:ln>
            <a:solidFill>
              <a:srgbClr val="FF00FF"/>
            </a:solidFill>
          </a:ln>
        </p:spPr>
        <p:txBody>
          <a:bodyPr wrap="square">
            <a:spAutoFit/>
          </a:bodyPr>
          <a:lstStyle/>
          <a:p>
            <a:pPr lvl="0"/>
            <a:r>
              <a:rPr lang="en-US" altLang="zh-CN" sz="2400" dirty="0">
                <a:solidFill>
                  <a:srgbClr val="000000"/>
                </a:solidFill>
              </a:rPr>
              <a:t>       q = p; s = p-&gt;</a:t>
            </a:r>
            <a:r>
              <a:rPr lang="en-US" altLang="zh-CN" sz="2400" dirty="0" err="1">
                <a:solidFill>
                  <a:srgbClr val="000000"/>
                </a:solidFill>
              </a:rPr>
              <a:t>lchild</a:t>
            </a:r>
            <a:r>
              <a:rPr lang="en-US" altLang="zh-CN" sz="2400" dirty="0">
                <a:solidFill>
                  <a:srgbClr val="000000"/>
                </a:solidFill>
              </a:rPr>
              <a:t>;</a:t>
            </a:r>
            <a:r>
              <a:rPr lang="en-US" altLang="zh-CN" sz="2400" dirty="0">
                <a:solidFill>
                  <a:srgbClr val="FF0000"/>
                </a:solidFill>
              </a:rPr>
              <a:t> // s</a:t>
            </a:r>
            <a:r>
              <a:rPr lang="zh-CN" altLang="en-US" sz="2400" dirty="0">
                <a:solidFill>
                  <a:srgbClr val="FF0000"/>
                </a:solidFill>
              </a:rPr>
              <a:t>指向被删结点的前驱</a:t>
            </a:r>
            <a:endParaRPr lang="en-US" altLang="zh-CN" sz="2400" dirty="0">
              <a:solidFill>
                <a:srgbClr val="000000"/>
              </a:solidFill>
            </a:endParaRPr>
          </a:p>
          <a:p>
            <a:pPr lvl="0"/>
            <a:r>
              <a:rPr lang="en-US" altLang="zh-CN" sz="2400" dirty="0">
                <a:solidFill>
                  <a:srgbClr val="000000"/>
                </a:solidFill>
              </a:rPr>
              <a:t>        while ( s-&gt;</a:t>
            </a:r>
            <a:r>
              <a:rPr lang="en-US" altLang="zh-CN" sz="2400" dirty="0" err="1">
                <a:solidFill>
                  <a:srgbClr val="000000"/>
                </a:solidFill>
              </a:rPr>
              <a:t>rchild</a:t>
            </a:r>
            <a:r>
              <a:rPr lang="en-US" altLang="zh-CN" sz="2400" dirty="0">
                <a:solidFill>
                  <a:srgbClr val="000000"/>
                </a:solidFill>
              </a:rPr>
              <a:t> )   </a:t>
            </a:r>
            <a:r>
              <a:rPr lang="en-US" altLang="zh-CN" sz="2400" dirty="0">
                <a:solidFill>
                  <a:srgbClr val="FF0000"/>
                </a:solidFill>
              </a:rPr>
              <a:t>// </a:t>
            </a:r>
            <a:r>
              <a:rPr lang="zh-CN" altLang="en-US" sz="2400" dirty="0">
                <a:solidFill>
                  <a:srgbClr val="FF0000"/>
                </a:solidFill>
              </a:rPr>
              <a:t>定位</a:t>
            </a:r>
            <a:r>
              <a:rPr lang="en-US" altLang="zh-CN" sz="2400" dirty="0">
                <a:solidFill>
                  <a:srgbClr val="FF0000"/>
                </a:solidFill>
              </a:rPr>
              <a:t>p</a:t>
            </a:r>
            <a:r>
              <a:rPr lang="zh-CN" altLang="en-US" sz="2400" dirty="0">
                <a:solidFill>
                  <a:srgbClr val="FF0000"/>
                </a:solidFill>
              </a:rPr>
              <a:t>左子树的最右结点</a:t>
            </a:r>
          </a:p>
          <a:p>
            <a:pPr lvl="0"/>
            <a:r>
              <a:rPr lang="en-US" altLang="zh-CN" sz="2400" dirty="0">
                <a:solidFill>
                  <a:srgbClr val="000000"/>
                </a:solidFill>
              </a:rPr>
              <a:t>             {</a:t>
            </a:r>
            <a:r>
              <a:rPr lang="en-US" altLang="zh-CN" sz="2400" dirty="0">
                <a:solidFill>
                  <a:srgbClr val="0033CC"/>
                </a:solidFill>
              </a:rPr>
              <a:t> </a:t>
            </a:r>
            <a:r>
              <a:rPr lang="en-US" altLang="zh-CN" sz="2400" dirty="0">
                <a:solidFill>
                  <a:srgbClr val="000000"/>
                </a:solidFill>
              </a:rPr>
              <a:t>q = s; s =s-&gt;</a:t>
            </a:r>
            <a:r>
              <a:rPr lang="en-US" altLang="zh-CN" sz="2400" dirty="0" err="1">
                <a:solidFill>
                  <a:srgbClr val="000000"/>
                </a:solidFill>
              </a:rPr>
              <a:t>rchild</a:t>
            </a:r>
            <a:r>
              <a:rPr lang="en-US" altLang="zh-CN" sz="2400" dirty="0">
                <a:solidFill>
                  <a:srgbClr val="000000"/>
                </a:solidFill>
              </a:rPr>
              <a:t>; } </a:t>
            </a:r>
            <a:r>
              <a:rPr lang="en-US" altLang="zh-CN" sz="2400" dirty="0">
                <a:solidFill>
                  <a:srgbClr val="FF0000"/>
                </a:solidFill>
              </a:rPr>
              <a:t>//q</a:t>
            </a:r>
            <a:r>
              <a:rPr lang="zh-CN" altLang="en-US" sz="2400" dirty="0">
                <a:solidFill>
                  <a:srgbClr val="FF0000"/>
                </a:solidFill>
              </a:rPr>
              <a:t>指向</a:t>
            </a:r>
            <a:r>
              <a:rPr lang="en-US" altLang="zh-CN" sz="2400" dirty="0">
                <a:solidFill>
                  <a:srgbClr val="FF0000"/>
                </a:solidFill>
              </a:rPr>
              <a:t>s</a:t>
            </a:r>
            <a:r>
              <a:rPr lang="zh-CN" altLang="en-US" sz="2400" dirty="0">
                <a:solidFill>
                  <a:srgbClr val="FF0000"/>
                </a:solidFill>
              </a:rPr>
              <a:t>的父结点</a:t>
            </a:r>
            <a:endParaRPr lang="en-US" altLang="zh-CN" sz="2400" dirty="0">
              <a:solidFill>
                <a:srgbClr val="FF0000"/>
              </a:solidFill>
            </a:endParaRPr>
          </a:p>
          <a:p>
            <a:pPr lvl="0"/>
            <a:r>
              <a:rPr lang="en-US" altLang="zh-CN" sz="2400" dirty="0">
                <a:solidFill>
                  <a:srgbClr val="000000"/>
                </a:solidFill>
              </a:rPr>
              <a:t>        p-</a:t>
            </a:r>
            <a:r>
              <a:rPr lang="en-US" altLang="zh-CN" sz="2400">
                <a:solidFill>
                  <a:srgbClr val="000000"/>
                </a:solidFill>
              </a:rPr>
              <a:t>&gt;data </a:t>
            </a:r>
            <a:r>
              <a:rPr lang="en-US" altLang="zh-CN" sz="2400" dirty="0">
                <a:solidFill>
                  <a:srgbClr val="000000"/>
                </a:solidFill>
              </a:rPr>
              <a:t>= s-</a:t>
            </a:r>
            <a:r>
              <a:rPr lang="en-US" altLang="zh-CN" sz="2400">
                <a:solidFill>
                  <a:srgbClr val="000000"/>
                </a:solidFill>
              </a:rPr>
              <a:t>&gt;data;  </a:t>
            </a:r>
            <a:endParaRPr lang="zh-CN" altLang="en-US" sz="2400" dirty="0">
              <a:solidFill>
                <a:srgbClr val="FF0000"/>
              </a:solidFill>
            </a:endParaRPr>
          </a:p>
          <a:p>
            <a:pPr lvl="0"/>
            <a:r>
              <a:rPr lang="en-US" altLang="zh-CN" sz="2400" dirty="0">
                <a:solidFill>
                  <a:srgbClr val="000000"/>
                </a:solidFill>
              </a:rPr>
              <a:t>        if ( q!=p ) q-&gt;</a:t>
            </a:r>
            <a:r>
              <a:rPr lang="en-US" altLang="zh-CN" sz="2400" dirty="0" err="1">
                <a:solidFill>
                  <a:srgbClr val="000000"/>
                </a:solidFill>
              </a:rPr>
              <a:t>rchild</a:t>
            </a:r>
            <a:r>
              <a:rPr lang="en-US" altLang="zh-CN" sz="2400" dirty="0">
                <a:solidFill>
                  <a:srgbClr val="000000"/>
                </a:solidFill>
              </a:rPr>
              <a:t> = s-&gt;</a:t>
            </a:r>
            <a:r>
              <a:rPr lang="en-US" altLang="zh-CN" sz="2400" dirty="0" err="1">
                <a:solidFill>
                  <a:srgbClr val="000000"/>
                </a:solidFill>
              </a:rPr>
              <a:t>lchild</a:t>
            </a:r>
            <a:r>
              <a:rPr lang="en-US" altLang="zh-CN" sz="2400" dirty="0">
                <a:solidFill>
                  <a:srgbClr val="000000"/>
                </a:solidFill>
              </a:rPr>
              <a:t>;  </a:t>
            </a:r>
            <a:r>
              <a:rPr lang="en-US" altLang="zh-CN" sz="2400" dirty="0">
                <a:solidFill>
                  <a:srgbClr val="FF0000"/>
                </a:solidFill>
              </a:rPr>
              <a:t>//</a:t>
            </a:r>
            <a:r>
              <a:rPr lang="zh-CN" altLang="en-US" sz="2400" dirty="0">
                <a:solidFill>
                  <a:srgbClr val="FF0000"/>
                </a:solidFill>
              </a:rPr>
              <a:t>重接</a:t>
            </a:r>
            <a:r>
              <a:rPr lang="en-US" altLang="zh-CN" sz="2400" dirty="0">
                <a:solidFill>
                  <a:srgbClr val="FF0000"/>
                </a:solidFill>
              </a:rPr>
              <a:t>q</a:t>
            </a:r>
            <a:r>
              <a:rPr lang="zh-CN" altLang="en-US" sz="2400" dirty="0">
                <a:solidFill>
                  <a:srgbClr val="FF0000"/>
                </a:solidFill>
              </a:rPr>
              <a:t>右子树</a:t>
            </a:r>
            <a:r>
              <a:rPr lang="en-US" altLang="zh-CN" sz="2400" dirty="0">
                <a:solidFill>
                  <a:srgbClr val="000000"/>
                </a:solidFill>
              </a:rPr>
              <a:t>        </a:t>
            </a:r>
            <a:endParaRPr lang="en-US" altLang="zh-CN" sz="2400" dirty="0"/>
          </a:p>
        </p:txBody>
      </p:sp>
      <p:grpSp>
        <p:nvGrpSpPr>
          <p:cNvPr id="4" name="组合 3"/>
          <p:cNvGrpSpPr/>
          <p:nvPr/>
        </p:nvGrpSpPr>
        <p:grpSpPr>
          <a:xfrm>
            <a:off x="869091" y="4587960"/>
            <a:ext cx="1587575" cy="1916117"/>
            <a:chOff x="2624385" y="1710349"/>
            <a:chExt cx="1587575" cy="1916117"/>
          </a:xfrm>
        </p:grpSpPr>
        <p:sp>
          <p:nvSpPr>
            <p:cNvPr id="5" name="Line 1038"/>
            <p:cNvSpPr>
              <a:spLocks noChangeShapeType="1"/>
            </p:cNvSpPr>
            <p:nvPr/>
          </p:nvSpPr>
          <p:spPr bwMode="auto">
            <a:xfrm flipH="1">
              <a:off x="2630350" y="2100276"/>
              <a:ext cx="597594"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 name="Line 1040"/>
            <p:cNvSpPr>
              <a:spLocks noChangeShapeType="1"/>
            </p:cNvSpPr>
            <p:nvPr/>
          </p:nvSpPr>
          <p:spPr bwMode="auto">
            <a:xfrm>
              <a:off x="3668692" y="2100276"/>
              <a:ext cx="543268"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7" name="Line 1041"/>
            <p:cNvSpPr>
              <a:spLocks noChangeShapeType="1"/>
            </p:cNvSpPr>
            <p:nvPr/>
          </p:nvSpPr>
          <p:spPr bwMode="auto">
            <a:xfrm>
              <a:off x="2825971" y="2448680"/>
              <a:ext cx="434614"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8" name="Line 1045"/>
            <p:cNvSpPr>
              <a:spLocks noChangeShapeType="1"/>
            </p:cNvSpPr>
            <p:nvPr/>
          </p:nvSpPr>
          <p:spPr bwMode="auto">
            <a:xfrm flipH="1">
              <a:off x="2965480" y="2955449"/>
              <a:ext cx="319846" cy="370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9" name="Oval 1026"/>
            <p:cNvSpPr>
              <a:spLocks noChangeArrowheads="1"/>
            </p:cNvSpPr>
            <p:nvPr/>
          </p:nvSpPr>
          <p:spPr bwMode="auto">
            <a:xfrm>
              <a:off x="3179751" y="1821553"/>
              <a:ext cx="488941" cy="487766"/>
            </a:xfrm>
            <a:prstGeom prst="ellipse">
              <a:avLst/>
            </a:prstGeom>
            <a:solidFill>
              <a:srgbClr val="FFCC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50</a:t>
              </a:r>
            </a:p>
          </p:txBody>
        </p:sp>
        <p:sp>
          <p:nvSpPr>
            <p:cNvPr id="10" name="Oval 1027"/>
            <p:cNvSpPr>
              <a:spLocks noChangeArrowheads="1"/>
            </p:cNvSpPr>
            <p:nvPr/>
          </p:nvSpPr>
          <p:spPr bwMode="auto">
            <a:xfrm>
              <a:off x="2624385" y="2135116"/>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a:ea typeface="宋体" charset="-122"/>
                </a:rPr>
                <a:t>30</a:t>
              </a:r>
            </a:p>
          </p:txBody>
        </p:sp>
        <p:sp>
          <p:nvSpPr>
            <p:cNvPr id="11" name="Oval 1028"/>
            <p:cNvSpPr>
              <a:spLocks noChangeArrowheads="1"/>
            </p:cNvSpPr>
            <p:nvPr/>
          </p:nvSpPr>
          <p:spPr bwMode="auto">
            <a:xfrm>
              <a:off x="3718665" y="2181531"/>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80</a:t>
              </a:r>
            </a:p>
          </p:txBody>
        </p:sp>
        <p:sp>
          <p:nvSpPr>
            <p:cNvPr id="12" name="Oval 1033"/>
            <p:cNvSpPr>
              <a:spLocks noChangeArrowheads="1"/>
            </p:cNvSpPr>
            <p:nvPr/>
          </p:nvSpPr>
          <p:spPr bwMode="auto">
            <a:xfrm>
              <a:off x="3097603" y="2631879"/>
              <a:ext cx="488941" cy="487766"/>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40</a:t>
              </a:r>
            </a:p>
          </p:txBody>
        </p:sp>
        <p:sp>
          <p:nvSpPr>
            <p:cNvPr id="13" name="Oval 1034"/>
            <p:cNvSpPr>
              <a:spLocks noChangeArrowheads="1"/>
            </p:cNvSpPr>
            <p:nvPr/>
          </p:nvSpPr>
          <p:spPr bwMode="auto">
            <a:xfrm>
              <a:off x="2749866" y="3138700"/>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a:ea typeface="宋体" charset="-122"/>
                </a:rPr>
                <a:t>35</a:t>
              </a:r>
            </a:p>
          </p:txBody>
        </p:sp>
        <p:cxnSp>
          <p:nvCxnSpPr>
            <p:cNvPr id="14" name="直接连接符 13"/>
            <p:cNvCxnSpPr/>
            <p:nvPr/>
          </p:nvCxnSpPr>
          <p:spPr bwMode="auto">
            <a:xfrm>
              <a:off x="3074175" y="1719551"/>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15" name="直接连接符 14"/>
            <p:cNvCxnSpPr/>
            <p:nvPr/>
          </p:nvCxnSpPr>
          <p:spPr bwMode="auto">
            <a:xfrm>
              <a:off x="3179751" y="1710349"/>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16" name="直接连接符 15"/>
            <p:cNvCxnSpPr/>
            <p:nvPr/>
          </p:nvCxnSpPr>
          <p:spPr bwMode="auto">
            <a:xfrm>
              <a:off x="3285327" y="1719551"/>
              <a:ext cx="487474" cy="720080"/>
            </a:xfrm>
            <a:prstGeom prst="line">
              <a:avLst/>
            </a:prstGeom>
            <a:noFill/>
            <a:ln w="28575" cap="flat" cmpd="sng" algn="ctr">
              <a:solidFill>
                <a:schemeClr val="hlink"/>
              </a:solidFill>
              <a:prstDash val="solid"/>
              <a:round/>
              <a:headEnd type="none" w="med" len="med"/>
              <a:tailEnd type="none" w="med" len="med"/>
            </a:ln>
            <a:effectLst/>
          </p:spPr>
        </p:cxnSp>
      </p:grpSp>
      <p:grpSp>
        <p:nvGrpSpPr>
          <p:cNvPr id="17" name="组合 16"/>
          <p:cNvGrpSpPr/>
          <p:nvPr/>
        </p:nvGrpSpPr>
        <p:grpSpPr>
          <a:xfrm>
            <a:off x="2710836" y="4699164"/>
            <a:ext cx="1568689" cy="1898188"/>
            <a:chOff x="7212765" y="4443764"/>
            <a:chExt cx="1568689" cy="1898188"/>
          </a:xfrm>
        </p:grpSpPr>
        <p:sp>
          <p:nvSpPr>
            <p:cNvPr id="18" name="Line 1038"/>
            <p:cNvSpPr>
              <a:spLocks noChangeShapeType="1"/>
            </p:cNvSpPr>
            <p:nvPr/>
          </p:nvSpPr>
          <p:spPr bwMode="auto">
            <a:xfrm flipH="1">
              <a:off x="7321419" y="4722487"/>
              <a:ext cx="597594"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9" name="Line 1040"/>
            <p:cNvSpPr>
              <a:spLocks noChangeShapeType="1"/>
            </p:cNvSpPr>
            <p:nvPr/>
          </p:nvSpPr>
          <p:spPr bwMode="auto">
            <a:xfrm>
              <a:off x="8269219" y="4722487"/>
              <a:ext cx="424875"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0" name="Line 1041"/>
            <p:cNvSpPr>
              <a:spLocks noChangeShapeType="1"/>
            </p:cNvSpPr>
            <p:nvPr/>
          </p:nvSpPr>
          <p:spPr bwMode="auto">
            <a:xfrm>
              <a:off x="7369781" y="5070891"/>
              <a:ext cx="434614"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1" name="Line 1045"/>
            <p:cNvSpPr>
              <a:spLocks noChangeShapeType="1"/>
            </p:cNvSpPr>
            <p:nvPr/>
          </p:nvSpPr>
          <p:spPr bwMode="auto">
            <a:xfrm flipH="1">
              <a:off x="7669395" y="5577629"/>
              <a:ext cx="253235" cy="555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2" name="Oval 1026"/>
            <p:cNvSpPr>
              <a:spLocks noChangeArrowheads="1"/>
            </p:cNvSpPr>
            <p:nvPr/>
          </p:nvSpPr>
          <p:spPr bwMode="auto">
            <a:xfrm>
              <a:off x="7780278" y="4443764"/>
              <a:ext cx="488941" cy="487766"/>
            </a:xfrm>
            <a:prstGeom prst="ellipse">
              <a:avLst/>
            </a:prstGeom>
            <a:solidFill>
              <a:srgbClr val="FFCC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40</a:t>
              </a:r>
            </a:p>
          </p:txBody>
        </p:sp>
        <p:sp>
          <p:nvSpPr>
            <p:cNvPr id="23" name="Oval 1027"/>
            <p:cNvSpPr>
              <a:spLocks noChangeArrowheads="1"/>
            </p:cNvSpPr>
            <p:nvPr/>
          </p:nvSpPr>
          <p:spPr bwMode="auto">
            <a:xfrm>
              <a:off x="7212765" y="4792167"/>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a:ea typeface="宋体" charset="-122"/>
                </a:rPr>
                <a:t>30</a:t>
              </a:r>
            </a:p>
          </p:txBody>
        </p:sp>
        <p:sp>
          <p:nvSpPr>
            <p:cNvPr id="24" name="Oval 1028"/>
            <p:cNvSpPr>
              <a:spLocks noChangeArrowheads="1"/>
            </p:cNvSpPr>
            <p:nvPr/>
          </p:nvSpPr>
          <p:spPr bwMode="auto">
            <a:xfrm>
              <a:off x="8292513" y="4823926"/>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80</a:t>
              </a:r>
            </a:p>
          </p:txBody>
        </p:sp>
        <p:sp>
          <p:nvSpPr>
            <p:cNvPr id="25" name="Oval 1033"/>
            <p:cNvSpPr>
              <a:spLocks noChangeArrowheads="1"/>
            </p:cNvSpPr>
            <p:nvPr/>
          </p:nvSpPr>
          <p:spPr bwMode="auto">
            <a:xfrm>
              <a:off x="7739535" y="5279932"/>
              <a:ext cx="488941" cy="487766"/>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40</a:t>
              </a:r>
            </a:p>
          </p:txBody>
        </p:sp>
        <p:sp>
          <p:nvSpPr>
            <p:cNvPr id="26" name="Oval 1034"/>
            <p:cNvSpPr>
              <a:spLocks noChangeArrowheads="1"/>
            </p:cNvSpPr>
            <p:nvPr/>
          </p:nvSpPr>
          <p:spPr bwMode="auto">
            <a:xfrm>
              <a:off x="7500632" y="5854186"/>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35</a:t>
              </a:r>
            </a:p>
          </p:txBody>
        </p:sp>
        <p:cxnSp>
          <p:nvCxnSpPr>
            <p:cNvPr id="27" name="直接连接符 26"/>
            <p:cNvCxnSpPr/>
            <p:nvPr/>
          </p:nvCxnSpPr>
          <p:spPr bwMode="auto">
            <a:xfrm>
              <a:off x="7639353" y="5186981"/>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28" name="直接连接符 27"/>
            <p:cNvCxnSpPr/>
            <p:nvPr/>
          </p:nvCxnSpPr>
          <p:spPr bwMode="auto">
            <a:xfrm>
              <a:off x="7744929" y="5177779"/>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29" name="直接连接符 28"/>
            <p:cNvCxnSpPr/>
            <p:nvPr/>
          </p:nvCxnSpPr>
          <p:spPr bwMode="auto">
            <a:xfrm>
              <a:off x="7850505" y="5186981"/>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30" name="直接箭头连接符 29"/>
            <p:cNvCxnSpPr/>
            <p:nvPr/>
          </p:nvCxnSpPr>
          <p:spPr bwMode="auto">
            <a:xfrm>
              <a:off x="7466529" y="5242612"/>
              <a:ext cx="258471" cy="627128"/>
            </a:xfrm>
            <a:prstGeom prst="straightConnector1">
              <a:avLst/>
            </a:prstGeom>
            <a:noFill/>
            <a:ln w="57150" cap="flat" cmpd="sng" algn="ctr">
              <a:solidFill>
                <a:srgbClr val="008000"/>
              </a:solidFill>
              <a:prstDash val="solid"/>
              <a:round/>
              <a:headEnd type="none" w="med" len="med"/>
              <a:tailEnd type="triangle"/>
            </a:ln>
            <a:effectLst/>
          </p:spPr>
        </p:cxnSp>
      </p:grpSp>
      <p:grpSp>
        <p:nvGrpSpPr>
          <p:cNvPr id="62" name="组合 61"/>
          <p:cNvGrpSpPr/>
          <p:nvPr/>
        </p:nvGrpSpPr>
        <p:grpSpPr>
          <a:xfrm>
            <a:off x="4781613" y="4880824"/>
            <a:ext cx="1946310" cy="1343239"/>
            <a:chOff x="4363538" y="4499973"/>
            <a:chExt cx="1946310" cy="1343239"/>
          </a:xfrm>
        </p:grpSpPr>
        <p:sp>
          <p:nvSpPr>
            <p:cNvPr id="55" name="Line 1038"/>
            <p:cNvSpPr>
              <a:spLocks noChangeShapeType="1"/>
            </p:cNvSpPr>
            <p:nvPr/>
          </p:nvSpPr>
          <p:spPr bwMode="auto">
            <a:xfrm flipH="1">
              <a:off x="4553682" y="5044363"/>
              <a:ext cx="431377" cy="48528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3" name="Line 1038"/>
            <p:cNvSpPr>
              <a:spLocks noChangeShapeType="1"/>
            </p:cNvSpPr>
            <p:nvPr/>
          </p:nvSpPr>
          <p:spPr bwMode="auto">
            <a:xfrm flipH="1">
              <a:off x="4728238" y="4778696"/>
              <a:ext cx="597594"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 name="Line 1040"/>
            <p:cNvSpPr>
              <a:spLocks noChangeShapeType="1"/>
            </p:cNvSpPr>
            <p:nvPr/>
          </p:nvSpPr>
          <p:spPr bwMode="auto">
            <a:xfrm>
              <a:off x="5766580" y="4778696"/>
              <a:ext cx="543268"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7" name="Oval 1026"/>
            <p:cNvSpPr>
              <a:spLocks noChangeArrowheads="1"/>
            </p:cNvSpPr>
            <p:nvPr/>
          </p:nvSpPr>
          <p:spPr bwMode="auto">
            <a:xfrm>
              <a:off x="5277639" y="4499973"/>
              <a:ext cx="488941" cy="487766"/>
            </a:xfrm>
            <a:prstGeom prst="ellipse">
              <a:avLst/>
            </a:prstGeom>
            <a:solidFill>
              <a:srgbClr val="FFCC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50</a:t>
              </a:r>
            </a:p>
          </p:txBody>
        </p:sp>
        <p:sp>
          <p:nvSpPr>
            <p:cNvPr id="38" name="Oval 1027"/>
            <p:cNvSpPr>
              <a:spLocks noChangeArrowheads="1"/>
            </p:cNvSpPr>
            <p:nvPr/>
          </p:nvSpPr>
          <p:spPr bwMode="auto">
            <a:xfrm>
              <a:off x="4722273" y="4813536"/>
              <a:ext cx="488941" cy="487766"/>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30</a:t>
              </a:r>
            </a:p>
          </p:txBody>
        </p:sp>
        <p:sp>
          <p:nvSpPr>
            <p:cNvPr id="39" name="Oval 1028"/>
            <p:cNvSpPr>
              <a:spLocks noChangeArrowheads="1"/>
            </p:cNvSpPr>
            <p:nvPr/>
          </p:nvSpPr>
          <p:spPr bwMode="auto">
            <a:xfrm>
              <a:off x="5816553" y="4859951"/>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80</a:t>
              </a:r>
            </a:p>
          </p:txBody>
        </p:sp>
        <p:sp>
          <p:nvSpPr>
            <p:cNvPr id="54" name="Oval 1028"/>
            <p:cNvSpPr>
              <a:spLocks noChangeArrowheads="1"/>
            </p:cNvSpPr>
            <p:nvPr/>
          </p:nvSpPr>
          <p:spPr bwMode="auto">
            <a:xfrm>
              <a:off x="4363538" y="5355446"/>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20</a:t>
              </a:r>
            </a:p>
          </p:txBody>
        </p:sp>
      </p:grpSp>
      <p:grpSp>
        <p:nvGrpSpPr>
          <p:cNvPr id="61" name="组合 60"/>
          <p:cNvGrpSpPr/>
          <p:nvPr/>
        </p:nvGrpSpPr>
        <p:grpSpPr>
          <a:xfrm>
            <a:off x="6837426" y="4913304"/>
            <a:ext cx="1924714" cy="1385142"/>
            <a:chOff x="6315813" y="4513246"/>
            <a:chExt cx="1924714" cy="1385142"/>
          </a:xfrm>
        </p:grpSpPr>
        <p:sp>
          <p:nvSpPr>
            <p:cNvPr id="56" name="Line 1038"/>
            <p:cNvSpPr>
              <a:spLocks noChangeShapeType="1"/>
            </p:cNvSpPr>
            <p:nvPr/>
          </p:nvSpPr>
          <p:spPr bwMode="auto">
            <a:xfrm flipH="1">
              <a:off x="6505957" y="5099539"/>
              <a:ext cx="431377" cy="48528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6" name="Line 1038"/>
            <p:cNvSpPr>
              <a:spLocks noChangeShapeType="1"/>
            </p:cNvSpPr>
            <p:nvPr/>
          </p:nvSpPr>
          <p:spPr bwMode="auto">
            <a:xfrm flipH="1">
              <a:off x="6658917" y="4791969"/>
              <a:ext cx="597594"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7" name="Line 1040"/>
            <p:cNvSpPr>
              <a:spLocks noChangeShapeType="1"/>
            </p:cNvSpPr>
            <p:nvPr/>
          </p:nvSpPr>
          <p:spPr bwMode="auto">
            <a:xfrm>
              <a:off x="7697259" y="4791969"/>
              <a:ext cx="543268" cy="3484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48" name="Oval 1026"/>
            <p:cNvSpPr>
              <a:spLocks noChangeArrowheads="1"/>
            </p:cNvSpPr>
            <p:nvPr/>
          </p:nvSpPr>
          <p:spPr bwMode="auto">
            <a:xfrm>
              <a:off x="7208318" y="4513246"/>
              <a:ext cx="488941" cy="487766"/>
            </a:xfrm>
            <a:prstGeom prst="ellipse">
              <a:avLst/>
            </a:prstGeom>
            <a:solidFill>
              <a:srgbClr val="FFCC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30</a:t>
              </a:r>
            </a:p>
          </p:txBody>
        </p:sp>
        <p:sp>
          <p:nvSpPr>
            <p:cNvPr id="49" name="Oval 1027"/>
            <p:cNvSpPr>
              <a:spLocks noChangeArrowheads="1"/>
            </p:cNvSpPr>
            <p:nvPr/>
          </p:nvSpPr>
          <p:spPr bwMode="auto">
            <a:xfrm>
              <a:off x="6652952" y="4826809"/>
              <a:ext cx="488941" cy="487766"/>
            </a:xfrm>
            <a:prstGeom prst="ellipse">
              <a:avLst/>
            </a:prstGeom>
            <a:solidFill>
              <a:srgbClr val="FFFF00"/>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30</a:t>
              </a:r>
            </a:p>
          </p:txBody>
        </p:sp>
        <p:sp>
          <p:nvSpPr>
            <p:cNvPr id="50" name="Oval 1028"/>
            <p:cNvSpPr>
              <a:spLocks noChangeArrowheads="1"/>
            </p:cNvSpPr>
            <p:nvPr/>
          </p:nvSpPr>
          <p:spPr bwMode="auto">
            <a:xfrm>
              <a:off x="7747232" y="4873224"/>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80</a:t>
              </a:r>
            </a:p>
          </p:txBody>
        </p:sp>
        <p:grpSp>
          <p:nvGrpSpPr>
            <p:cNvPr id="60" name="组合 59"/>
            <p:cNvGrpSpPr/>
            <p:nvPr/>
          </p:nvGrpSpPr>
          <p:grpSpPr>
            <a:xfrm>
              <a:off x="6572041" y="4698072"/>
              <a:ext cx="698626" cy="729282"/>
              <a:chOff x="7102742" y="4402042"/>
              <a:chExt cx="698626" cy="729282"/>
            </a:xfrm>
          </p:grpSpPr>
          <p:cxnSp>
            <p:nvCxnSpPr>
              <p:cNvPr id="51" name="直接连接符 50"/>
              <p:cNvCxnSpPr/>
              <p:nvPr/>
            </p:nvCxnSpPr>
            <p:spPr bwMode="auto">
              <a:xfrm>
                <a:off x="7102742" y="4411244"/>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52" name="直接连接符 51"/>
              <p:cNvCxnSpPr/>
              <p:nvPr/>
            </p:nvCxnSpPr>
            <p:spPr bwMode="auto">
              <a:xfrm>
                <a:off x="7208318" y="4402042"/>
                <a:ext cx="487474" cy="720080"/>
              </a:xfrm>
              <a:prstGeom prst="line">
                <a:avLst/>
              </a:prstGeom>
              <a:noFill/>
              <a:ln w="28575" cap="flat" cmpd="sng" algn="ctr">
                <a:solidFill>
                  <a:schemeClr val="hlink"/>
                </a:solidFill>
                <a:prstDash val="solid"/>
                <a:round/>
                <a:headEnd type="none" w="med" len="med"/>
                <a:tailEnd type="none" w="med" len="med"/>
              </a:ln>
              <a:effectLst/>
            </p:spPr>
          </p:cxnSp>
          <p:cxnSp>
            <p:nvCxnSpPr>
              <p:cNvPr id="53" name="直接连接符 52"/>
              <p:cNvCxnSpPr/>
              <p:nvPr/>
            </p:nvCxnSpPr>
            <p:spPr bwMode="auto">
              <a:xfrm>
                <a:off x="7313894" y="4411244"/>
                <a:ext cx="487474" cy="720080"/>
              </a:xfrm>
              <a:prstGeom prst="line">
                <a:avLst/>
              </a:prstGeom>
              <a:noFill/>
              <a:ln w="28575" cap="flat" cmpd="sng" algn="ctr">
                <a:solidFill>
                  <a:schemeClr val="hlink"/>
                </a:solidFill>
                <a:prstDash val="solid"/>
                <a:round/>
                <a:headEnd type="none" w="med" len="med"/>
                <a:tailEnd type="none" w="med" len="med"/>
              </a:ln>
              <a:effectLst/>
            </p:spPr>
          </p:cxnSp>
        </p:grpSp>
        <p:sp>
          <p:nvSpPr>
            <p:cNvPr id="57" name="Oval 1028"/>
            <p:cNvSpPr>
              <a:spLocks noChangeArrowheads="1"/>
            </p:cNvSpPr>
            <p:nvPr/>
          </p:nvSpPr>
          <p:spPr bwMode="auto">
            <a:xfrm>
              <a:off x="6315813" y="5410622"/>
              <a:ext cx="488941" cy="487766"/>
            </a:xfrm>
            <a:prstGeom prst="ellipse">
              <a:avLst/>
            </a:prstGeom>
            <a:solidFill>
              <a:srgbClr val="FFFFFF"/>
            </a:solidFill>
            <a:ln w="25400" cap="sq">
              <a:solidFill>
                <a:schemeClr val="tx1"/>
              </a:solidFill>
              <a:round/>
              <a:headEnd type="none" w="sm" len="sm"/>
              <a:tailEnd type="none" w="sm" len="sm"/>
            </a:ln>
          </p:spPr>
          <p:txBody>
            <a:bodyPr wrap="none" anchor="ctr"/>
            <a:lstStyle/>
            <a:p>
              <a:pPr algn="ctr"/>
              <a:r>
                <a:rPr lang="en-US" altLang="zh-CN" sz="2400" b="0" dirty="0">
                  <a:ea typeface="宋体" charset="-122"/>
                </a:rPr>
                <a:t>20</a:t>
              </a:r>
            </a:p>
          </p:txBody>
        </p:sp>
        <p:cxnSp>
          <p:nvCxnSpPr>
            <p:cNvPr id="59" name="直接箭头连接符 58"/>
            <p:cNvCxnSpPr>
              <a:stCxn id="48" idx="3"/>
              <a:endCxn id="57" idx="7"/>
            </p:cNvCxnSpPr>
            <p:nvPr/>
          </p:nvCxnSpPr>
          <p:spPr bwMode="auto">
            <a:xfrm flipH="1">
              <a:off x="6733150" y="4929580"/>
              <a:ext cx="546772" cy="552474"/>
            </a:xfrm>
            <a:prstGeom prst="straightConnector1">
              <a:avLst/>
            </a:prstGeom>
            <a:noFill/>
            <a:ln w="57150" cap="flat" cmpd="sng" algn="ctr">
              <a:solidFill>
                <a:srgbClr val="008000"/>
              </a:solidFill>
              <a:prstDash val="solid"/>
              <a:round/>
              <a:headEnd type="none" w="med" len="med"/>
              <a:tailEnd type="triangle"/>
            </a:ln>
            <a:effectLst/>
          </p:spPr>
        </p:cxnSp>
      </p:grpSp>
      <p:sp>
        <p:nvSpPr>
          <p:cNvPr id="66" name="矩形 65"/>
          <p:cNvSpPr/>
          <p:nvPr/>
        </p:nvSpPr>
        <p:spPr>
          <a:xfrm>
            <a:off x="684470" y="3744027"/>
            <a:ext cx="8291264" cy="830997"/>
          </a:xfrm>
          <a:prstGeom prst="rect">
            <a:avLst/>
          </a:prstGeom>
          <a:ln>
            <a:solidFill>
              <a:srgbClr val="FF00FF"/>
            </a:solidFill>
          </a:ln>
        </p:spPr>
        <p:txBody>
          <a:bodyPr wrap="square">
            <a:spAutoFit/>
          </a:bodyPr>
          <a:lstStyle/>
          <a:p>
            <a:pPr lvl="0"/>
            <a:r>
              <a:rPr lang="en-US" altLang="zh-CN" sz="2400" dirty="0">
                <a:solidFill>
                  <a:srgbClr val="000000"/>
                </a:solidFill>
              </a:rPr>
              <a:t>        else         q-&gt;</a:t>
            </a:r>
            <a:r>
              <a:rPr lang="en-US" altLang="zh-CN" sz="2400" dirty="0" err="1">
                <a:solidFill>
                  <a:srgbClr val="000000"/>
                </a:solidFill>
              </a:rPr>
              <a:t>lchild</a:t>
            </a:r>
            <a:r>
              <a:rPr lang="en-US" altLang="zh-CN" sz="2400" dirty="0">
                <a:solidFill>
                  <a:srgbClr val="000000"/>
                </a:solidFill>
              </a:rPr>
              <a:t> = s-&gt;</a:t>
            </a:r>
            <a:r>
              <a:rPr lang="en-US" altLang="zh-CN" sz="2400" dirty="0" err="1">
                <a:solidFill>
                  <a:srgbClr val="000000"/>
                </a:solidFill>
              </a:rPr>
              <a:t>lchild</a:t>
            </a:r>
            <a:r>
              <a:rPr lang="en-US" altLang="zh-CN" sz="2400" dirty="0">
                <a:solidFill>
                  <a:srgbClr val="000000"/>
                </a:solidFill>
              </a:rPr>
              <a:t>;    </a:t>
            </a:r>
            <a:r>
              <a:rPr lang="en-US" altLang="zh-CN" sz="2400" dirty="0">
                <a:solidFill>
                  <a:srgbClr val="FF0000"/>
                </a:solidFill>
              </a:rPr>
              <a:t>//</a:t>
            </a:r>
            <a:r>
              <a:rPr lang="zh-CN" altLang="en-US" sz="2400" dirty="0">
                <a:solidFill>
                  <a:srgbClr val="FF0000"/>
                </a:solidFill>
              </a:rPr>
              <a:t>重接</a:t>
            </a:r>
            <a:r>
              <a:rPr lang="en-US" altLang="zh-CN" sz="2400" dirty="0">
                <a:solidFill>
                  <a:srgbClr val="FF0000"/>
                </a:solidFill>
              </a:rPr>
              <a:t>p</a:t>
            </a:r>
            <a:r>
              <a:rPr lang="zh-CN" altLang="en-US" sz="2400" dirty="0">
                <a:solidFill>
                  <a:srgbClr val="FF0000"/>
                </a:solidFill>
              </a:rPr>
              <a:t>左子树</a:t>
            </a:r>
            <a:endParaRPr lang="en-US" altLang="zh-CN" sz="2400" dirty="0">
              <a:solidFill>
                <a:srgbClr val="FF0000"/>
              </a:solidFill>
            </a:endParaRPr>
          </a:p>
          <a:p>
            <a:pPr lvl="0"/>
            <a:r>
              <a:rPr lang="en-US" altLang="zh-CN" sz="2400" dirty="0">
                <a:solidFill>
                  <a:srgbClr val="FF0000"/>
                </a:solidFill>
              </a:rPr>
              <a:t>        </a:t>
            </a:r>
            <a:r>
              <a:rPr lang="en-US" altLang="zh-CN" sz="2400" dirty="0">
                <a:solidFill>
                  <a:srgbClr val="000000"/>
                </a:solidFill>
              </a:rPr>
              <a:t>free(s);</a:t>
            </a:r>
          </a:p>
        </p:txBody>
      </p:sp>
      <p:sp>
        <p:nvSpPr>
          <p:cNvPr id="35" name="矩形 34"/>
          <p:cNvSpPr/>
          <p:nvPr/>
        </p:nvSpPr>
        <p:spPr>
          <a:xfrm>
            <a:off x="1858762" y="4421267"/>
            <a:ext cx="385042" cy="523220"/>
          </a:xfrm>
          <a:prstGeom prst="rect">
            <a:avLst/>
          </a:prstGeom>
        </p:spPr>
        <p:txBody>
          <a:bodyPr wrap="none">
            <a:spAutoFit/>
          </a:bodyPr>
          <a:lstStyle/>
          <a:p>
            <a:r>
              <a:rPr lang="en-US" altLang="zh-CN" dirty="0">
                <a:solidFill>
                  <a:srgbClr val="000000"/>
                </a:solidFill>
              </a:rPr>
              <a:t>p</a:t>
            </a:r>
            <a:endParaRPr lang="zh-CN" altLang="en-US" dirty="0"/>
          </a:p>
        </p:txBody>
      </p:sp>
      <p:grpSp>
        <p:nvGrpSpPr>
          <p:cNvPr id="36" name="组合 35"/>
          <p:cNvGrpSpPr/>
          <p:nvPr/>
        </p:nvGrpSpPr>
        <p:grpSpPr>
          <a:xfrm>
            <a:off x="2476158" y="4392597"/>
            <a:ext cx="1611419" cy="1615308"/>
            <a:chOff x="2476158" y="4392597"/>
            <a:chExt cx="1611419" cy="1615308"/>
          </a:xfrm>
        </p:grpSpPr>
        <p:sp>
          <p:nvSpPr>
            <p:cNvPr id="32" name="矩形 31"/>
            <p:cNvSpPr/>
            <p:nvPr/>
          </p:nvSpPr>
          <p:spPr>
            <a:xfrm>
              <a:off x="2476158" y="4644704"/>
              <a:ext cx="474810" cy="523220"/>
            </a:xfrm>
            <a:prstGeom prst="rect">
              <a:avLst/>
            </a:prstGeom>
          </p:spPr>
          <p:txBody>
            <a:bodyPr wrap="none">
              <a:spAutoFit/>
            </a:bodyPr>
            <a:lstStyle/>
            <a:p>
              <a:r>
                <a:rPr lang="en-US" altLang="zh-CN" dirty="0">
                  <a:solidFill>
                    <a:srgbClr val="000000"/>
                  </a:solidFill>
                </a:rPr>
                <a:t>q </a:t>
              </a:r>
              <a:endParaRPr lang="zh-CN" altLang="en-US" dirty="0"/>
            </a:p>
          </p:txBody>
        </p:sp>
        <p:sp>
          <p:nvSpPr>
            <p:cNvPr id="58" name="矩形 57"/>
            <p:cNvSpPr/>
            <p:nvPr/>
          </p:nvSpPr>
          <p:spPr>
            <a:xfrm>
              <a:off x="3728445" y="5484685"/>
              <a:ext cx="324128" cy="523220"/>
            </a:xfrm>
            <a:prstGeom prst="rect">
              <a:avLst/>
            </a:prstGeom>
          </p:spPr>
          <p:txBody>
            <a:bodyPr wrap="none">
              <a:spAutoFit/>
            </a:bodyPr>
            <a:lstStyle/>
            <a:p>
              <a:r>
                <a:rPr lang="en-US" altLang="zh-CN" dirty="0">
                  <a:solidFill>
                    <a:srgbClr val="000000"/>
                  </a:solidFill>
                </a:rPr>
                <a:t>s</a:t>
              </a:r>
              <a:endParaRPr lang="zh-CN" altLang="en-US" dirty="0"/>
            </a:p>
          </p:txBody>
        </p:sp>
        <p:sp>
          <p:nvSpPr>
            <p:cNvPr id="63" name="矩形 62"/>
            <p:cNvSpPr/>
            <p:nvPr/>
          </p:nvSpPr>
          <p:spPr>
            <a:xfrm>
              <a:off x="3702535" y="4392597"/>
              <a:ext cx="385042" cy="523220"/>
            </a:xfrm>
            <a:prstGeom prst="rect">
              <a:avLst/>
            </a:prstGeom>
          </p:spPr>
          <p:txBody>
            <a:bodyPr wrap="none">
              <a:spAutoFit/>
            </a:bodyPr>
            <a:lstStyle/>
            <a:p>
              <a:r>
                <a:rPr lang="en-US" altLang="zh-CN" dirty="0">
                  <a:solidFill>
                    <a:srgbClr val="000000"/>
                  </a:solidFill>
                </a:rPr>
                <a:t>p</a:t>
              </a:r>
              <a:endParaRPr lang="zh-CN" altLang="en-US" dirty="0"/>
            </a:p>
          </p:txBody>
        </p:sp>
      </p:grpSp>
      <p:grpSp>
        <p:nvGrpSpPr>
          <p:cNvPr id="64" name="组合 63"/>
          <p:cNvGrpSpPr/>
          <p:nvPr/>
        </p:nvGrpSpPr>
        <p:grpSpPr>
          <a:xfrm>
            <a:off x="7458947" y="4509832"/>
            <a:ext cx="977552" cy="1352362"/>
            <a:chOff x="3110025" y="4392597"/>
            <a:chExt cx="977552" cy="1352362"/>
          </a:xfrm>
        </p:grpSpPr>
        <p:sp>
          <p:nvSpPr>
            <p:cNvPr id="65" name="矩形 64"/>
            <p:cNvSpPr/>
            <p:nvPr/>
          </p:nvSpPr>
          <p:spPr>
            <a:xfrm>
              <a:off x="3110025" y="4392597"/>
              <a:ext cx="474810" cy="523220"/>
            </a:xfrm>
            <a:prstGeom prst="rect">
              <a:avLst/>
            </a:prstGeom>
          </p:spPr>
          <p:txBody>
            <a:bodyPr wrap="none">
              <a:spAutoFit/>
            </a:bodyPr>
            <a:lstStyle/>
            <a:p>
              <a:r>
                <a:rPr lang="en-US" altLang="zh-CN" dirty="0">
                  <a:solidFill>
                    <a:srgbClr val="000000"/>
                  </a:solidFill>
                </a:rPr>
                <a:t>q </a:t>
              </a:r>
              <a:endParaRPr lang="zh-CN" altLang="en-US" dirty="0"/>
            </a:p>
          </p:txBody>
        </p:sp>
        <p:sp>
          <p:nvSpPr>
            <p:cNvPr id="67" name="矩形 66"/>
            <p:cNvSpPr/>
            <p:nvPr/>
          </p:nvSpPr>
          <p:spPr>
            <a:xfrm>
              <a:off x="3331036" y="5221739"/>
              <a:ext cx="324128" cy="523220"/>
            </a:xfrm>
            <a:prstGeom prst="rect">
              <a:avLst/>
            </a:prstGeom>
          </p:spPr>
          <p:txBody>
            <a:bodyPr wrap="none">
              <a:spAutoFit/>
            </a:bodyPr>
            <a:lstStyle/>
            <a:p>
              <a:r>
                <a:rPr lang="en-US" altLang="zh-CN" dirty="0">
                  <a:solidFill>
                    <a:srgbClr val="000000"/>
                  </a:solidFill>
                </a:rPr>
                <a:t>s</a:t>
              </a:r>
              <a:endParaRPr lang="zh-CN" altLang="en-US" dirty="0"/>
            </a:p>
          </p:txBody>
        </p:sp>
        <p:sp>
          <p:nvSpPr>
            <p:cNvPr id="68" name="矩形 67"/>
            <p:cNvSpPr/>
            <p:nvPr/>
          </p:nvSpPr>
          <p:spPr>
            <a:xfrm>
              <a:off x="3702535" y="4392597"/>
              <a:ext cx="385042" cy="523220"/>
            </a:xfrm>
            <a:prstGeom prst="rect">
              <a:avLst/>
            </a:prstGeom>
          </p:spPr>
          <p:txBody>
            <a:bodyPr wrap="none">
              <a:spAutoFit/>
            </a:bodyPr>
            <a:lstStyle/>
            <a:p>
              <a:r>
                <a:rPr lang="en-US" altLang="zh-CN" dirty="0">
                  <a:solidFill>
                    <a:srgbClr val="000000"/>
                  </a:solidFill>
                </a:rPr>
                <a:t>p</a:t>
              </a:r>
              <a:endParaRPr lang="zh-CN" altLang="en-US" dirty="0"/>
            </a:p>
          </p:txBody>
        </p:sp>
      </p:grpSp>
    </p:spTree>
    <p:extLst>
      <p:ext uri="{BB962C8B-B14F-4D97-AF65-F5344CB8AC3E}">
        <p14:creationId xmlns:p14="http://schemas.microsoft.com/office/powerpoint/2010/main" val="277087047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bg/>
                                          </p:spTgt>
                                        </p:tgtEl>
                                        <p:attrNameLst>
                                          <p:attrName>style.visibility</p:attrName>
                                        </p:attrNameLst>
                                      </p:cBhvr>
                                      <p:to>
                                        <p:strVal val="visible"/>
                                      </p:to>
                                    </p:set>
                                    <p:animEffect transition="in" filter="wipe(left)">
                                      <p:cBhvr>
                                        <p:cTn id="18" dur="500"/>
                                        <p:tgtEl>
                                          <p:spTgt spid="3">
                                            <p:bg/>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left)">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left)">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1+#ppt_w/2"/>
                                          </p:val>
                                        </p:tav>
                                        <p:tav tm="100000">
                                          <p:val>
                                            <p:strVal val="#ppt_x"/>
                                          </p:val>
                                        </p:tav>
                                      </p:tavLst>
                                    </p:anim>
                                    <p:anim calcmode="lin" valueType="num">
                                      <p:cBhvr additive="base">
                                        <p:cTn id="49"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anim calcmode="lin" valueType="num">
                                      <p:cBhvr additive="base">
                                        <p:cTn id="54" dur="500" fill="hold"/>
                                        <p:tgtEl>
                                          <p:spTgt spid="61"/>
                                        </p:tgtEl>
                                        <p:attrNameLst>
                                          <p:attrName>ppt_x</p:attrName>
                                        </p:attrNameLst>
                                      </p:cBhvr>
                                      <p:tavLst>
                                        <p:tav tm="0">
                                          <p:val>
                                            <p:strVal val="1+#ppt_w/2"/>
                                          </p:val>
                                        </p:tav>
                                        <p:tav tm="100000">
                                          <p:val>
                                            <p:strVal val="#ppt_x"/>
                                          </p:val>
                                        </p:tav>
                                      </p:tavLst>
                                    </p:anim>
                                    <p:anim calcmode="lin" valueType="num">
                                      <p:cBhvr additive="base">
                                        <p:cTn id="55"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500" fill="hold"/>
                                        <p:tgtEl>
                                          <p:spTgt spid="64"/>
                                        </p:tgtEl>
                                        <p:attrNameLst>
                                          <p:attrName>ppt_x</p:attrName>
                                        </p:attrNameLst>
                                      </p:cBhvr>
                                      <p:tavLst>
                                        <p:tav tm="0">
                                          <p:val>
                                            <p:strVal val="1+#ppt_w/2"/>
                                          </p:val>
                                        </p:tav>
                                        <p:tav tm="100000">
                                          <p:val>
                                            <p:strVal val="#ppt_x"/>
                                          </p:val>
                                        </p:tav>
                                      </p:tavLst>
                                    </p:anim>
                                    <p:anim calcmode="lin" valueType="num">
                                      <p:cBhvr additive="base">
                                        <p:cTn id="61"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6">
                                            <p:bg/>
                                          </p:spTgt>
                                        </p:tgtEl>
                                        <p:attrNameLst>
                                          <p:attrName>style.visibility</p:attrName>
                                        </p:attrNameLst>
                                      </p:cBhvr>
                                      <p:to>
                                        <p:strVal val="visible"/>
                                      </p:to>
                                    </p:set>
                                    <p:animEffect transition="in" filter="wipe(left)">
                                      <p:cBhvr>
                                        <p:cTn id="66" dur="500"/>
                                        <p:tgtEl>
                                          <p:spTgt spid="66">
                                            <p:bg/>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6">
                                            <p:txEl>
                                              <p:pRg st="0" end="0"/>
                                            </p:txEl>
                                          </p:spTgt>
                                        </p:tgtEl>
                                        <p:attrNameLst>
                                          <p:attrName>style.visibility</p:attrName>
                                        </p:attrNameLst>
                                      </p:cBhvr>
                                      <p:to>
                                        <p:strVal val="visible"/>
                                      </p:to>
                                    </p:set>
                                    <p:animEffect transition="in" filter="wipe(left)">
                                      <p:cBhvr>
                                        <p:cTn id="71" dur="500"/>
                                        <p:tgtEl>
                                          <p:spTgt spid="66">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6">
                                            <p:txEl>
                                              <p:pRg st="1" end="1"/>
                                            </p:txEl>
                                          </p:spTgt>
                                        </p:tgtEl>
                                        <p:attrNameLst>
                                          <p:attrName>style.visibility</p:attrName>
                                        </p:attrNameLst>
                                      </p:cBhvr>
                                      <p:to>
                                        <p:strVal val="visible"/>
                                      </p:to>
                                    </p:set>
                                    <p:animEffect transition="in" filter="wipe(left)">
                                      <p:cBhvr>
                                        <p:cTn id="76" dur="500"/>
                                        <p:tgtEl>
                                          <p:spTgt spid="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6"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4"/>
          <p:cNvSpPr>
            <a:spLocks noGrp="1" noChangeArrowheads="1"/>
          </p:cNvSpPr>
          <p:nvPr>
            <p:ph idx="1"/>
          </p:nvPr>
        </p:nvSpPr>
        <p:spPr>
          <a:xfrm>
            <a:off x="250825" y="333375"/>
            <a:ext cx="8712200" cy="585788"/>
          </a:xfrm>
          <a:noFill/>
        </p:spPr>
        <p:txBody>
          <a:bodyPr lIns="92075" tIns="46038" rIns="92075" bIns="46038"/>
          <a:lstStyle/>
          <a:p>
            <a:pPr eaLnBrk="1" hangingPunct="1"/>
            <a:r>
              <a:rPr lang="zh-CN" altLang="en-US" dirty="0"/>
              <a:t>二叉查找树的删除操作</a:t>
            </a:r>
          </a:p>
        </p:txBody>
      </p:sp>
      <p:sp>
        <p:nvSpPr>
          <p:cNvPr id="102" name="灯片编号占位符 5"/>
          <p:cNvSpPr>
            <a:spLocks noGrp="1"/>
          </p:cNvSpPr>
          <p:nvPr>
            <p:ph type="sldNum" sz="quarter" idx="11"/>
          </p:nvPr>
        </p:nvSpPr>
        <p:spPr/>
        <p:txBody>
          <a:bodyPr/>
          <a:lstStyle/>
          <a:p>
            <a:pPr>
              <a:defRPr/>
            </a:pPr>
            <a:fld id="{3FBEF0C6-0E3B-4214-8820-60CD7A3017BB}" type="slidenum">
              <a:rPr lang="en-US" altLang="zh-CN"/>
              <a:pPr>
                <a:defRPr/>
              </a:pPr>
              <a:t>61</a:t>
            </a:fld>
            <a:endParaRPr lang="en-US" altLang="zh-CN"/>
          </a:p>
        </p:txBody>
      </p:sp>
      <p:grpSp>
        <p:nvGrpSpPr>
          <p:cNvPr id="2" name="Group 25"/>
          <p:cNvGrpSpPr>
            <a:grpSpLocks/>
          </p:cNvGrpSpPr>
          <p:nvPr/>
        </p:nvGrpSpPr>
        <p:grpSpPr bwMode="auto">
          <a:xfrm>
            <a:off x="2406649" y="1834671"/>
            <a:ext cx="1190625" cy="555625"/>
            <a:chOff x="1963" y="1766"/>
            <a:chExt cx="926" cy="300"/>
          </a:xfrm>
        </p:grpSpPr>
        <p:sp>
          <p:nvSpPr>
            <p:cNvPr id="64611" name="AutoShape 26"/>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612" name="Text Box 27"/>
            <p:cNvSpPr txBox="1">
              <a:spLocks noChangeArrowheads="1"/>
            </p:cNvSpPr>
            <p:nvPr/>
          </p:nvSpPr>
          <p:spPr bwMode="auto">
            <a:xfrm>
              <a:off x="1963" y="1766"/>
              <a:ext cx="85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zh-CN" altLang="zh-CN" sz="2400">
                  <a:solidFill>
                    <a:srgbClr val="6600CC"/>
                  </a:solidFill>
                  <a:ea typeface="宋体" charset="-122"/>
                </a:rPr>
                <a:t>删除50</a:t>
              </a:r>
              <a:endParaRPr lang="en-US" altLang="zh-CN" sz="2400">
                <a:solidFill>
                  <a:srgbClr val="6600CC"/>
                </a:solidFill>
                <a:ea typeface="宋体" charset="-122"/>
              </a:endParaRPr>
            </a:p>
          </p:txBody>
        </p:sp>
      </p:grpSp>
      <p:grpSp>
        <p:nvGrpSpPr>
          <p:cNvPr id="3" name="Group 44"/>
          <p:cNvGrpSpPr>
            <a:grpSpLocks/>
          </p:cNvGrpSpPr>
          <p:nvPr/>
        </p:nvGrpSpPr>
        <p:grpSpPr bwMode="auto">
          <a:xfrm>
            <a:off x="5685376" y="2029668"/>
            <a:ext cx="1182687" cy="463550"/>
            <a:chOff x="2044" y="1774"/>
            <a:chExt cx="845" cy="292"/>
          </a:xfrm>
        </p:grpSpPr>
        <p:sp>
          <p:nvSpPr>
            <p:cNvPr id="64609" name="AutoShape 45"/>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610" name="Text Box 46"/>
            <p:cNvSpPr txBox="1">
              <a:spLocks noChangeArrowheads="1"/>
            </p:cNvSpPr>
            <p:nvPr/>
          </p:nvSpPr>
          <p:spPr bwMode="auto">
            <a:xfrm>
              <a:off x="2044" y="1774"/>
              <a:ext cx="6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zh-CN" altLang="zh-CN" sz="2400">
                  <a:solidFill>
                    <a:srgbClr val="6600CC"/>
                  </a:solidFill>
                  <a:ea typeface="宋体" charset="-122"/>
                </a:rPr>
                <a:t>删除60</a:t>
              </a:r>
              <a:endParaRPr lang="en-US" altLang="zh-CN" sz="2400">
                <a:solidFill>
                  <a:srgbClr val="6600CC"/>
                </a:solidFill>
                <a:ea typeface="宋体" charset="-122"/>
              </a:endParaRPr>
            </a:p>
          </p:txBody>
        </p:sp>
      </p:grpSp>
      <p:grpSp>
        <p:nvGrpSpPr>
          <p:cNvPr id="4" name="Group 75"/>
          <p:cNvGrpSpPr>
            <a:grpSpLocks/>
          </p:cNvGrpSpPr>
          <p:nvPr/>
        </p:nvGrpSpPr>
        <p:grpSpPr bwMode="auto">
          <a:xfrm>
            <a:off x="2312706" y="4846221"/>
            <a:ext cx="1312863" cy="550862"/>
            <a:chOff x="2030" y="1764"/>
            <a:chExt cx="859" cy="302"/>
          </a:xfrm>
        </p:grpSpPr>
        <p:sp>
          <p:nvSpPr>
            <p:cNvPr id="64607" name="AutoShape 76"/>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608" name="Text Box 77"/>
            <p:cNvSpPr txBox="1">
              <a:spLocks noChangeArrowheads="1"/>
            </p:cNvSpPr>
            <p:nvPr/>
          </p:nvSpPr>
          <p:spPr bwMode="auto">
            <a:xfrm>
              <a:off x="2030" y="1764"/>
              <a:ext cx="71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zh-CN" altLang="zh-CN" sz="2400">
                  <a:solidFill>
                    <a:srgbClr val="6600CC"/>
                  </a:solidFill>
                  <a:ea typeface="宋体" charset="-122"/>
                </a:rPr>
                <a:t>删除10</a:t>
              </a:r>
              <a:endParaRPr lang="en-US" altLang="zh-CN" sz="2400">
                <a:solidFill>
                  <a:srgbClr val="6600CC"/>
                </a:solidFill>
                <a:ea typeface="宋体" charset="-122"/>
              </a:endParaRPr>
            </a:p>
          </p:txBody>
        </p:sp>
      </p:grpSp>
      <p:grpSp>
        <p:nvGrpSpPr>
          <p:cNvPr id="5" name="Group 90"/>
          <p:cNvGrpSpPr>
            <a:grpSpLocks/>
          </p:cNvGrpSpPr>
          <p:nvPr/>
        </p:nvGrpSpPr>
        <p:grpSpPr bwMode="auto">
          <a:xfrm>
            <a:off x="5264150" y="4953000"/>
            <a:ext cx="1473200" cy="504825"/>
            <a:chOff x="2111" y="1789"/>
            <a:chExt cx="778" cy="277"/>
          </a:xfrm>
        </p:grpSpPr>
        <p:sp>
          <p:nvSpPr>
            <p:cNvPr id="64605" name="AutoShape 91"/>
            <p:cNvSpPr>
              <a:spLocks noChangeArrowheads="1"/>
            </p:cNvSpPr>
            <p:nvPr/>
          </p:nvSpPr>
          <p:spPr bwMode="auto">
            <a:xfrm>
              <a:off x="2111" y="1922"/>
              <a:ext cx="778" cy="144"/>
            </a:xfrm>
            <a:prstGeom prst="rightArrow">
              <a:avLst>
                <a:gd name="adj1" fmla="val 50000"/>
                <a:gd name="adj2" fmla="val 13506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606" name="Text Box 92"/>
            <p:cNvSpPr txBox="1">
              <a:spLocks noChangeArrowheads="1"/>
            </p:cNvSpPr>
            <p:nvPr/>
          </p:nvSpPr>
          <p:spPr bwMode="auto">
            <a:xfrm>
              <a:off x="2168" y="1789"/>
              <a:ext cx="44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zh-CN" altLang="zh-CN" sz="2400">
                  <a:solidFill>
                    <a:srgbClr val="6600CC"/>
                  </a:solidFill>
                  <a:ea typeface="宋体" charset="-122"/>
                </a:rPr>
                <a:t>删除</a:t>
              </a:r>
              <a:r>
                <a:rPr lang="en-US" altLang="zh-CN" sz="2400">
                  <a:solidFill>
                    <a:srgbClr val="6600CC"/>
                  </a:solidFill>
                  <a:ea typeface="宋体" charset="-122"/>
                </a:rPr>
                <a:t>7</a:t>
              </a:r>
            </a:p>
          </p:txBody>
        </p:sp>
      </p:grpSp>
      <p:sp>
        <p:nvSpPr>
          <p:cNvPr id="64520" name="Text Box 6"/>
          <p:cNvSpPr txBox="1">
            <a:spLocks noChangeArrowheads="1"/>
          </p:cNvSpPr>
          <p:nvPr/>
        </p:nvSpPr>
        <p:spPr bwMode="auto">
          <a:xfrm>
            <a:off x="461963" y="9588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r>
              <a:rPr lang="zh-CN" altLang="en-US" sz="2400">
                <a:ea typeface="宋体" charset="-122"/>
              </a:rPr>
              <a:t>例</a:t>
            </a:r>
          </a:p>
        </p:txBody>
      </p:sp>
      <p:grpSp>
        <p:nvGrpSpPr>
          <p:cNvPr id="64521" name="Group 109"/>
          <p:cNvGrpSpPr>
            <a:grpSpLocks/>
          </p:cNvGrpSpPr>
          <p:nvPr/>
        </p:nvGrpSpPr>
        <p:grpSpPr bwMode="auto">
          <a:xfrm>
            <a:off x="268288" y="1391493"/>
            <a:ext cx="2368550" cy="2794000"/>
            <a:chOff x="169" y="662"/>
            <a:chExt cx="1492" cy="1760"/>
          </a:xfrm>
          <a:solidFill>
            <a:schemeClr val="accent1">
              <a:lumMod val="20000"/>
              <a:lumOff val="80000"/>
            </a:schemeClr>
          </a:solidFill>
        </p:grpSpPr>
        <p:sp>
          <p:nvSpPr>
            <p:cNvPr id="64588" name="Line 20"/>
            <p:cNvSpPr>
              <a:spLocks noChangeShapeType="1"/>
            </p:cNvSpPr>
            <p:nvPr/>
          </p:nvSpPr>
          <p:spPr bwMode="auto">
            <a:xfrm>
              <a:off x="480" y="1248"/>
              <a:ext cx="192" cy="240"/>
            </a:xfrm>
            <a:prstGeom prst="line">
              <a:avLst/>
            </a:prstGeom>
            <a:grpFill/>
            <a:ln w="19050">
              <a:solidFill>
                <a:schemeClr val="tx1"/>
              </a:solidFill>
              <a:round/>
              <a:headEnd/>
              <a:tailEnd/>
            </a:ln>
          </p:spPr>
          <p:txBody>
            <a:bodyPr wrap="none" anchor="ctr"/>
            <a:lstStyle/>
            <a:p>
              <a:endParaRPr lang="zh-CN" altLang="en-US"/>
            </a:p>
          </p:txBody>
        </p:sp>
        <p:sp>
          <p:nvSpPr>
            <p:cNvPr id="64589" name="Line 17"/>
            <p:cNvSpPr>
              <a:spLocks noChangeShapeType="1"/>
            </p:cNvSpPr>
            <p:nvPr/>
          </p:nvSpPr>
          <p:spPr bwMode="auto">
            <a:xfrm flipH="1">
              <a:off x="554" y="902"/>
              <a:ext cx="217" cy="203"/>
            </a:xfrm>
            <a:prstGeom prst="line">
              <a:avLst/>
            </a:prstGeom>
            <a:grpFill/>
            <a:ln w="19050">
              <a:solidFill>
                <a:schemeClr val="tx1"/>
              </a:solidFill>
              <a:round/>
              <a:headEnd/>
              <a:tailEnd/>
            </a:ln>
          </p:spPr>
          <p:txBody>
            <a:bodyPr wrap="none" anchor="ctr"/>
            <a:lstStyle/>
            <a:p>
              <a:endParaRPr lang="zh-CN" altLang="en-US"/>
            </a:p>
          </p:txBody>
        </p:sp>
        <p:sp>
          <p:nvSpPr>
            <p:cNvPr id="64590" name="Line 18"/>
            <p:cNvSpPr>
              <a:spLocks noChangeShapeType="1"/>
            </p:cNvSpPr>
            <p:nvPr/>
          </p:nvSpPr>
          <p:spPr bwMode="auto">
            <a:xfrm>
              <a:off x="947" y="902"/>
              <a:ext cx="217" cy="203"/>
            </a:xfrm>
            <a:prstGeom prst="line">
              <a:avLst/>
            </a:prstGeom>
            <a:grpFill/>
            <a:ln w="19050">
              <a:solidFill>
                <a:schemeClr val="tx1"/>
              </a:solidFill>
              <a:round/>
              <a:headEnd/>
              <a:tailEnd/>
            </a:ln>
          </p:spPr>
          <p:txBody>
            <a:bodyPr wrap="none" anchor="ctr"/>
            <a:lstStyle/>
            <a:p>
              <a:endParaRPr lang="zh-CN" altLang="en-US"/>
            </a:p>
          </p:txBody>
        </p:sp>
        <p:sp>
          <p:nvSpPr>
            <p:cNvPr id="64591" name="Line 19"/>
            <p:cNvSpPr>
              <a:spLocks noChangeShapeType="1"/>
            </p:cNvSpPr>
            <p:nvPr/>
          </p:nvSpPr>
          <p:spPr bwMode="auto">
            <a:xfrm>
              <a:off x="1286" y="1270"/>
              <a:ext cx="191" cy="178"/>
            </a:xfrm>
            <a:prstGeom prst="line">
              <a:avLst/>
            </a:prstGeom>
            <a:grpFill/>
            <a:ln w="19050">
              <a:solidFill>
                <a:schemeClr val="tx1"/>
              </a:solidFill>
              <a:round/>
              <a:headEnd/>
              <a:tailEnd/>
            </a:ln>
          </p:spPr>
          <p:txBody>
            <a:bodyPr wrap="none" anchor="ctr"/>
            <a:lstStyle/>
            <a:p>
              <a:endParaRPr lang="zh-CN" altLang="en-US"/>
            </a:p>
          </p:txBody>
        </p:sp>
        <p:sp>
          <p:nvSpPr>
            <p:cNvPr id="64592" name="Line 21"/>
            <p:cNvSpPr>
              <a:spLocks noChangeShapeType="1"/>
            </p:cNvSpPr>
            <p:nvPr/>
          </p:nvSpPr>
          <p:spPr bwMode="auto">
            <a:xfrm>
              <a:off x="744" y="1625"/>
              <a:ext cx="136" cy="179"/>
            </a:xfrm>
            <a:prstGeom prst="line">
              <a:avLst/>
            </a:prstGeom>
            <a:grpFill/>
            <a:ln w="19050">
              <a:solidFill>
                <a:schemeClr val="tx1"/>
              </a:solidFill>
              <a:round/>
              <a:headEnd/>
              <a:tailEnd/>
            </a:ln>
          </p:spPr>
          <p:txBody>
            <a:bodyPr wrap="none" anchor="ctr"/>
            <a:lstStyle/>
            <a:p>
              <a:endParaRPr lang="zh-CN" altLang="en-US"/>
            </a:p>
          </p:txBody>
        </p:sp>
        <p:sp>
          <p:nvSpPr>
            <p:cNvPr id="64593" name="Line 22"/>
            <p:cNvSpPr>
              <a:spLocks noChangeShapeType="1"/>
            </p:cNvSpPr>
            <p:nvPr/>
          </p:nvSpPr>
          <p:spPr bwMode="auto">
            <a:xfrm flipH="1">
              <a:off x="1055" y="1296"/>
              <a:ext cx="109" cy="140"/>
            </a:xfrm>
            <a:prstGeom prst="line">
              <a:avLst/>
            </a:prstGeom>
            <a:grpFill/>
            <a:ln w="19050">
              <a:solidFill>
                <a:schemeClr val="tx1"/>
              </a:solidFill>
              <a:round/>
              <a:headEnd/>
              <a:tailEnd/>
            </a:ln>
          </p:spPr>
          <p:txBody>
            <a:bodyPr wrap="none" anchor="ctr"/>
            <a:lstStyle/>
            <a:p>
              <a:endParaRPr lang="zh-CN" altLang="en-US"/>
            </a:p>
          </p:txBody>
        </p:sp>
        <p:sp>
          <p:nvSpPr>
            <p:cNvPr id="64594" name="Line 23"/>
            <p:cNvSpPr>
              <a:spLocks noChangeShapeType="1"/>
            </p:cNvSpPr>
            <p:nvPr/>
          </p:nvSpPr>
          <p:spPr bwMode="auto">
            <a:xfrm flipH="1">
              <a:off x="527" y="1600"/>
              <a:ext cx="122" cy="179"/>
            </a:xfrm>
            <a:prstGeom prst="line">
              <a:avLst/>
            </a:prstGeom>
            <a:grpFill/>
            <a:ln w="19050">
              <a:solidFill>
                <a:schemeClr val="tx1"/>
              </a:solidFill>
              <a:round/>
              <a:headEnd/>
              <a:tailEnd/>
            </a:ln>
          </p:spPr>
          <p:txBody>
            <a:bodyPr wrap="none" anchor="ctr"/>
            <a:lstStyle/>
            <a:p>
              <a:endParaRPr lang="zh-CN" altLang="en-US"/>
            </a:p>
          </p:txBody>
        </p:sp>
        <p:sp>
          <p:nvSpPr>
            <p:cNvPr id="64595" name="Line 24"/>
            <p:cNvSpPr>
              <a:spLocks noChangeShapeType="1"/>
            </p:cNvSpPr>
            <p:nvPr/>
          </p:nvSpPr>
          <p:spPr bwMode="auto">
            <a:xfrm flipH="1">
              <a:off x="323" y="1995"/>
              <a:ext cx="122" cy="177"/>
            </a:xfrm>
            <a:prstGeom prst="line">
              <a:avLst/>
            </a:prstGeom>
            <a:grpFill/>
            <a:ln w="19050">
              <a:solidFill>
                <a:schemeClr val="tx1"/>
              </a:solidFill>
              <a:round/>
              <a:headEnd/>
              <a:tailEnd/>
            </a:ln>
          </p:spPr>
          <p:txBody>
            <a:bodyPr wrap="none" anchor="ctr"/>
            <a:lstStyle/>
            <a:p>
              <a:endParaRPr lang="zh-CN" altLang="en-US"/>
            </a:p>
          </p:txBody>
        </p:sp>
        <p:sp>
          <p:nvSpPr>
            <p:cNvPr id="64596" name="Oval 8"/>
            <p:cNvSpPr>
              <a:spLocks noChangeArrowheads="1"/>
            </p:cNvSpPr>
            <p:nvPr/>
          </p:nvSpPr>
          <p:spPr bwMode="auto">
            <a:xfrm>
              <a:off x="743" y="662"/>
              <a:ext cx="299" cy="279"/>
            </a:xfrm>
            <a:prstGeom prst="ellipse">
              <a:avLst/>
            </a:prstGeom>
            <a:grpFill/>
            <a:ln w="19050">
              <a:solidFill>
                <a:schemeClr val="tx1"/>
              </a:solidFill>
              <a:round/>
              <a:headEnd/>
              <a:tailEnd/>
            </a:ln>
          </p:spPr>
          <p:txBody>
            <a:bodyPr wrap="none" anchor="ctr"/>
            <a:lstStyle/>
            <a:p>
              <a:pPr algn="ctr"/>
              <a:r>
                <a:rPr lang="en-US" altLang="zh-CN" sz="2400">
                  <a:ea typeface="宋体" charset="-122"/>
                </a:rPr>
                <a:t>80</a:t>
              </a:r>
            </a:p>
          </p:txBody>
        </p:sp>
        <p:sp>
          <p:nvSpPr>
            <p:cNvPr id="64597" name="Oval 9"/>
            <p:cNvSpPr>
              <a:spLocks noChangeArrowheads="1"/>
            </p:cNvSpPr>
            <p:nvPr/>
          </p:nvSpPr>
          <p:spPr bwMode="auto">
            <a:xfrm>
              <a:off x="319" y="1025"/>
              <a:ext cx="258" cy="267"/>
            </a:xfrm>
            <a:prstGeom prst="ellipse">
              <a:avLst/>
            </a:prstGeom>
            <a:grpFill/>
            <a:ln w="19050">
              <a:solidFill>
                <a:schemeClr val="tx1"/>
              </a:solidFill>
              <a:round/>
              <a:headEnd/>
              <a:tailEnd/>
            </a:ln>
          </p:spPr>
          <p:txBody>
            <a:bodyPr wrap="none" anchor="ctr"/>
            <a:lstStyle/>
            <a:p>
              <a:pPr algn="ctr"/>
              <a:r>
                <a:rPr lang="en-US" altLang="zh-CN" sz="2400" dirty="0">
                  <a:solidFill>
                    <a:srgbClr val="FF0000"/>
                  </a:solidFill>
                  <a:ea typeface="宋体" charset="-122"/>
                </a:rPr>
                <a:t>50</a:t>
              </a:r>
            </a:p>
          </p:txBody>
        </p:sp>
        <p:sp>
          <p:nvSpPr>
            <p:cNvPr id="64598" name="Oval 10"/>
            <p:cNvSpPr>
              <a:spLocks noChangeArrowheads="1"/>
            </p:cNvSpPr>
            <p:nvPr/>
          </p:nvSpPr>
          <p:spPr bwMode="auto">
            <a:xfrm>
              <a:off x="1077" y="1025"/>
              <a:ext cx="285" cy="267"/>
            </a:xfrm>
            <a:prstGeom prst="ellipse">
              <a:avLst/>
            </a:prstGeom>
            <a:grpFill/>
            <a:ln w="19050">
              <a:solidFill>
                <a:schemeClr val="tx1"/>
              </a:solidFill>
              <a:round/>
              <a:headEnd/>
              <a:tailEnd/>
            </a:ln>
          </p:spPr>
          <p:txBody>
            <a:bodyPr wrap="none" anchor="ctr"/>
            <a:lstStyle/>
            <a:p>
              <a:pPr algn="ctr"/>
              <a:r>
                <a:rPr lang="en-US" altLang="zh-CN" sz="2400">
                  <a:ea typeface="宋体" charset="-122"/>
                </a:rPr>
                <a:t>120</a:t>
              </a:r>
            </a:p>
          </p:txBody>
        </p:sp>
        <p:sp>
          <p:nvSpPr>
            <p:cNvPr id="64599" name="Oval 11"/>
            <p:cNvSpPr>
              <a:spLocks noChangeArrowheads="1"/>
            </p:cNvSpPr>
            <p:nvPr/>
          </p:nvSpPr>
          <p:spPr bwMode="auto">
            <a:xfrm>
              <a:off x="550" y="1393"/>
              <a:ext cx="284" cy="279"/>
            </a:xfrm>
            <a:prstGeom prst="ellipse">
              <a:avLst/>
            </a:prstGeom>
            <a:grpFill/>
            <a:ln w="19050">
              <a:solidFill>
                <a:schemeClr val="tx1"/>
              </a:solidFill>
              <a:round/>
              <a:headEnd/>
              <a:tailEnd/>
            </a:ln>
          </p:spPr>
          <p:txBody>
            <a:bodyPr wrap="none" anchor="ctr"/>
            <a:lstStyle/>
            <a:p>
              <a:pPr algn="ctr"/>
              <a:r>
                <a:rPr lang="en-US" altLang="zh-CN" sz="2400">
                  <a:solidFill>
                    <a:srgbClr val="6600CC"/>
                  </a:solidFill>
                  <a:ea typeface="宋体" charset="-122"/>
                </a:rPr>
                <a:t>60</a:t>
              </a:r>
            </a:p>
          </p:txBody>
        </p:sp>
        <p:sp>
          <p:nvSpPr>
            <p:cNvPr id="64600" name="Oval 12"/>
            <p:cNvSpPr>
              <a:spLocks noChangeArrowheads="1"/>
            </p:cNvSpPr>
            <p:nvPr/>
          </p:nvSpPr>
          <p:spPr bwMode="auto">
            <a:xfrm>
              <a:off x="873" y="1406"/>
              <a:ext cx="312" cy="266"/>
            </a:xfrm>
            <a:prstGeom prst="ellipse">
              <a:avLst/>
            </a:prstGeom>
            <a:grpFill/>
            <a:ln w="19050">
              <a:solidFill>
                <a:schemeClr val="tx1"/>
              </a:solidFill>
              <a:round/>
              <a:headEnd/>
              <a:tailEnd/>
            </a:ln>
          </p:spPr>
          <p:txBody>
            <a:bodyPr wrap="none" anchor="ctr"/>
            <a:lstStyle/>
            <a:p>
              <a:pPr algn="ctr"/>
              <a:r>
                <a:rPr lang="en-US" altLang="zh-CN" sz="2400">
                  <a:ea typeface="宋体" charset="-122"/>
                </a:rPr>
                <a:t>110</a:t>
              </a:r>
            </a:p>
          </p:txBody>
        </p:sp>
        <p:sp>
          <p:nvSpPr>
            <p:cNvPr id="64601" name="Oval 13"/>
            <p:cNvSpPr>
              <a:spLocks noChangeArrowheads="1"/>
            </p:cNvSpPr>
            <p:nvPr/>
          </p:nvSpPr>
          <p:spPr bwMode="auto">
            <a:xfrm>
              <a:off x="1390" y="1405"/>
              <a:ext cx="271" cy="267"/>
            </a:xfrm>
            <a:prstGeom prst="ellipse">
              <a:avLst/>
            </a:prstGeom>
            <a:grpFill/>
            <a:ln w="19050">
              <a:solidFill>
                <a:schemeClr val="tx1"/>
              </a:solidFill>
              <a:round/>
              <a:headEnd/>
              <a:tailEnd/>
            </a:ln>
          </p:spPr>
          <p:txBody>
            <a:bodyPr wrap="none" anchor="ctr"/>
            <a:lstStyle/>
            <a:p>
              <a:pPr algn="ctr"/>
              <a:r>
                <a:rPr lang="en-US" altLang="zh-CN" sz="2400">
                  <a:ea typeface="宋体" charset="-122"/>
                </a:rPr>
                <a:t>150</a:t>
              </a:r>
            </a:p>
          </p:txBody>
        </p:sp>
        <p:sp>
          <p:nvSpPr>
            <p:cNvPr id="64602" name="Oval 14"/>
            <p:cNvSpPr>
              <a:spLocks noChangeArrowheads="1"/>
            </p:cNvSpPr>
            <p:nvPr/>
          </p:nvSpPr>
          <p:spPr bwMode="auto">
            <a:xfrm>
              <a:off x="358" y="1774"/>
              <a:ext cx="285" cy="254"/>
            </a:xfrm>
            <a:prstGeom prst="ellipse">
              <a:avLst/>
            </a:prstGeom>
            <a:grpFill/>
            <a:ln w="19050">
              <a:solidFill>
                <a:schemeClr val="tx1"/>
              </a:solidFill>
              <a:round/>
              <a:headEnd/>
              <a:tailEnd/>
            </a:ln>
          </p:spPr>
          <p:txBody>
            <a:bodyPr wrap="none" anchor="ctr"/>
            <a:lstStyle/>
            <a:p>
              <a:pPr algn="ctr"/>
              <a:r>
                <a:rPr lang="en-US" altLang="zh-CN" sz="2400">
                  <a:ea typeface="宋体" charset="-122"/>
                </a:rPr>
                <a:t>55</a:t>
              </a:r>
            </a:p>
          </p:txBody>
        </p:sp>
        <p:sp>
          <p:nvSpPr>
            <p:cNvPr id="64603" name="Oval 15"/>
            <p:cNvSpPr>
              <a:spLocks noChangeArrowheads="1"/>
            </p:cNvSpPr>
            <p:nvPr/>
          </p:nvSpPr>
          <p:spPr bwMode="auto">
            <a:xfrm>
              <a:off x="778" y="1774"/>
              <a:ext cx="285" cy="241"/>
            </a:xfrm>
            <a:prstGeom prst="ellipse">
              <a:avLst/>
            </a:prstGeom>
            <a:grpFill/>
            <a:ln w="19050">
              <a:solidFill>
                <a:schemeClr val="tx1"/>
              </a:solidFill>
              <a:round/>
              <a:headEnd/>
              <a:tailEnd/>
            </a:ln>
          </p:spPr>
          <p:txBody>
            <a:bodyPr wrap="none" anchor="ctr"/>
            <a:lstStyle/>
            <a:p>
              <a:pPr algn="ctr"/>
              <a:r>
                <a:rPr lang="en-US" altLang="zh-CN" sz="2400">
                  <a:ea typeface="宋体" charset="-122"/>
                </a:rPr>
                <a:t>70</a:t>
              </a:r>
            </a:p>
          </p:txBody>
        </p:sp>
        <p:sp>
          <p:nvSpPr>
            <p:cNvPr id="64604" name="Oval 16"/>
            <p:cNvSpPr>
              <a:spLocks noChangeArrowheads="1"/>
            </p:cNvSpPr>
            <p:nvPr/>
          </p:nvSpPr>
          <p:spPr bwMode="auto">
            <a:xfrm>
              <a:off x="169" y="2168"/>
              <a:ext cx="286" cy="254"/>
            </a:xfrm>
            <a:prstGeom prst="ellipse">
              <a:avLst/>
            </a:prstGeom>
            <a:grpFill/>
            <a:ln w="19050">
              <a:solidFill>
                <a:schemeClr val="tx1"/>
              </a:solidFill>
              <a:round/>
              <a:headEnd/>
              <a:tailEnd/>
            </a:ln>
          </p:spPr>
          <p:txBody>
            <a:bodyPr wrap="none" anchor="ctr"/>
            <a:lstStyle/>
            <a:p>
              <a:pPr algn="ctr"/>
              <a:r>
                <a:rPr lang="en-US" altLang="zh-CN" sz="2400">
                  <a:ea typeface="宋体" charset="-122"/>
                </a:rPr>
                <a:t>53</a:t>
              </a:r>
            </a:p>
          </p:txBody>
        </p:sp>
      </p:grpSp>
      <p:grpSp>
        <p:nvGrpSpPr>
          <p:cNvPr id="7" name="Group 108"/>
          <p:cNvGrpSpPr>
            <a:grpSpLocks/>
          </p:cNvGrpSpPr>
          <p:nvPr/>
        </p:nvGrpSpPr>
        <p:grpSpPr bwMode="auto">
          <a:xfrm>
            <a:off x="3132138" y="1304181"/>
            <a:ext cx="2609850" cy="2343150"/>
            <a:chOff x="1973" y="607"/>
            <a:chExt cx="1644" cy="1476"/>
          </a:xfrm>
          <a:solidFill>
            <a:schemeClr val="accent1">
              <a:lumMod val="20000"/>
              <a:lumOff val="80000"/>
            </a:schemeClr>
          </a:solidFill>
        </p:grpSpPr>
        <p:sp>
          <p:nvSpPr>
            <p:cNvPr id="64573" name="Line 37"/>
            <p:cNvSpPr>
              <a:spLocks noChangeShapeType="1"/>
            </p:cNvSpPr>
            <p:nvPr/>
          </p:nvSpPr>
          <p:spPr bwMode="auto">
            <a:xfrm flipH="1">
              <a:off x="2568" y="855"/>
              <a:ext cx="206" cy="210"/>
            </a:xfrm>
            <a:prstGeom prst="line">
              <a:avLst/>
            </a:prstGeom>
            <a:grpFill/>
            <a:ln w="19050">
              <a:solidFill>
                <a:schemeClr val="tx1"/>
              </a:solidFill>
              <a:round/>
              <a:headEnd/>
              <a:tailEnd/>
            </a:ln>
          </p:spPr>
          <p:txBody>
            <a:bodyPr wrap="none" anchor="ctr"/>
            <a:lstStyle/>
            <a:p>
              <a:endParaRPr lang="zh-CN" altLang="en-US"/>
            </a:p>
          </p:txBody>
        </p:sp>
        <p:sp>
          <p:nvSpPr>
            <p:cNvPr id="64574" name="Line 38"/>
            <p:cNvSpPr>
              <a:spLocks noChangeShapeType="1"/>
            </p:cNvSpPr>
            <p:nvPr/>
          </p:nvSpPr>
          <p:spPr bwMode="auto">
            <a:xfrm>
              <a:off x="2941" y="855"/>
              <a:ext cx="205" cy="210"/>
            </a:xfrm>
            <a:prstGeom prst="line">
              <a:avLst/>
            </a:prstGeom>
            <a:grpFill/>
            <a:ln w="19050">
              <a:solidFill>
                <a:schemeClr val="tx1"/>
              </a:solidFill>
              <a:round/>
              <a:headEnd/>
              <a:tailEnd/>
            </a:ln>
          </p:spPr>
          <p:txBody>
            <a:bodyPr wrap="none" anchor="ctr"/>
            <a:lstStyle/>
            <a:p>
              <a:endParaRPr lang="zh-CN" altLang="en-US"/>
            </a:p>
          </p:txBody>
        </p:sp>
        <p:sp>
          <p:nvSpPr>
            <p:cNvPr id="64575" name="Line 39"/>
            <p:cNvSpPr>
              <a:spLocks noChangeShapeType="1"/>
            </p:cNvSpPr>
            <p:nvPr/>
          </p:nvSpPr>
          <p:spPr bwMode="auto">
            <a:xfrm>
              <a:off x="3262" y="1235"/>
              <a:ext cx="180" cy="184"/>
            </a:xfrm>
            <a:prstGeom prst="line">
              <a:avLst/>
            </a:prstGeom>
            <a:grpFill/>
            <a:ln w="19050">
              <a:solidFill>
                <a:schemeClr val="tx1"/>
              </a:solidFill>
              <a:round/>
              <a:headEnd/>
              <a:tailEnd/>
            </a:ln>
          </p:spPr>
          <p:txBody>
            <a:bodyPr wrap="none" anchor="ctr"/>
            <a:lstStyle/>
            <a:p>
              <a:endParaRPr lang="zh-CN" altLang="en-US"/>
            </a:p>
          </p:txBody>
        </p:sp>
        <p:sp>
          <p:nvSpPr>
            <p:cNvPr id="64576" name="Line 40"/>
            <p:cNvSpPr>
              <a:spLocks noChangeShapeType="1"/>
            </p:cNvSpPr>
            <p:nvPr/>
          </p:nvSpPr>
          <p:spPr bwMode="auto">
            <a:xfrm>
              <a:off x="2518" y="1261"/>
              <a:ext cx="128" cy="184"/>
            </a:xfrm>
            <a:prstGeom prst="line">
              <a:avLst/>
            </a:prstGeom>
            <a:grpFill/>
            <a:ln w="19050">
              <a:solidFill>
                <a:schemeClr val="tx1"/>
              </a:solidFill>
              <a:round/>
              <a:headEnd/>
              <a:tailEnd/>
            </a:ln>
          </p:spPr>
          <p:txBody>
            <a:bodyPr wrap="none" anchor="ctr"/>
            <a:lstStyle/>
            <a:p>
              <a:endParaRPr lang="zh-CN" altLang="en-US"/>
            </a:p>
          </p:txBody>
        </p:sp>
        <p:sp>
          <p:nvSpPr>
            <p:cNvPr id="64577" name="Line 41"/>
            <p:cNvSpPr>
              <a:spLocks noChangeShapeType="1"/>
            </p:cNvSpPr>
            <p:nvPr/>
          </p:nvSpPr>
          <p:spPr bwMode="auto">
            <a:xfrm flipH="1">
              <a:off x="3044" y="1262"/>
              <a:ext cx="102" cy="144"/>
            </a:xfrm>
            <a:prstGeom prst="line">
              <a:avLst/>
            </a:prstGeom>
            <a:grpFill/>
            <a:ln w="19050">
              <a:solidFill>
                <a:schemeClr val="tx1"/>
              </a:solidFill>
              <a:round/>
              <a:headEnd/>
              <a:tailEnd/>
            </a:ln>
          </p:spPr>
          <p:txBody>
            <a:bodyPr wrap="none" anchor="ctr"/>
            <a:lstStyle/>
            <a:p>
              <a:endParaRPr lang="zh-CN" altLang="en-US"/>
            </a:p>
          </p:txBody>
        </p:sp>
        <p:sp>
          <p:nvSpPr>
            <p:cNvPr id="64578" name="Line 42"/>
            <p:cNvSpPr>
              <a:spLocks noChangeShapeType="1"/>
            </p:cNvSpPr>
            <p:nvPr/>
          </p:nvSpPr>
          <p:spPr bwMode="auto">
            <a:xfrm flipH="1">
              <a:off x="2312" y="1235"/>
              <a:ext cx="115" cy="184"/>
            </a:xfrm>
            <a:prstGeom prst="line">
              <a:avLst/>
            </a:prstGeom>
            <a:grpFill/>
            <a:ln w="19050">
              <a:solidFill>
                <a:schemeClr val="tx1"/>
              </a:solidFill>
              <a:round/>
              <a:headEnd/>
              <a:tailEnd/>
            </a:ln>
          </p:spPr>
          <p:txBody>
            <a:bodyPr wrap="none" anchor="ctr"/>
            <a:lstStyle/>
            <a:p>
              <a:endParaRPr lang="zh-CN" altLang="en-US"/>
            </a:p>
          </p:txBody>
        </p:sp>
        <p:sp>
          <p:nvSpPr>
            <p:cNvPr id="64579" name="Line 43"/>
            <p:cNvSpPr>
              <a:spLocks noChangeShapeType="1"/>
            </p:cNvSpPr>
            <p:nvPr/>
          </p:nvSpPr>
          <p:spPr bwMode="auto">
            <a:xfrm flipH="1">
              <a:off x="2119" y="1642"/>
              <a:ext cx="115" cy="183"/>
            </a:xfrm>
            <a:prstGeom prst="line">
              <a:avLst/>
            </a:prstGeom>
            <a:grpFill/>
            <a:ln w="19050">
              <a:solidFill>
                <a:schemeClr val="tx1"/>
              </a:solidFill>
              <a:round/>
              <a:headEnd/>
              <a:tailEnd/>
            </a:ln>
          </p:spPr>
          <p:txBody>
            <a:bodyPr wrap="none" anchor="ctr"/>
            <a:lstStyle/>
            <a:p>
              <a:endParaRPr lang="zh-CN" altLang="en-US"/>
            </a:p>
          </p:txBody>
        </p:sp>
        <p:sp>
          <p:nvSpPr>
            <p:cNvPr id="64580" name="Oval 29"/>
            <p:cNvSpPr>
              <a:spLocks noChangeArrowheads="1"/>
            </p:cNvSpPr>
            <p:nvPr/>
          </p:nvSpPr>
          <p:spPr bwMode="auto">
            <a:xfrm>
              <a:off x="2748" y="607"/>
              <a:ext cx="283" cy="288"/>
            </a:xfrm>
            <a:prstGeom prst="ellipse">
              <a:avLst/>
            </a:prstGeom>
            <a:grpFill/>
            <a:ln w="19050">
              <a:solidFill>
                <a:schemeClr val="tx1"/>
              </a:solidFill>
              <a:round/>
              <a:headEnd/>
              <a:tailEnd/>
            </a:ln>
          </p:spPr>
          <p:txBody>
            <a:bodyPr wrap="none" anchor="ctr"/>
            <a:lstStyle/>
            <a:p>
              <a:pPr algn="ctr"/>
              <a:r>
                <a:rPr lang="en-US" altLang="zh-CN" sz="2400">
                  <a:ea typeface="宋体" charset="-122"/>
                </a:rPr>
                <a:t>80</a:t>
              </a:r>
            </a:p>
          </p:txBody>
        </p:sp>
        <p:sp>
          <p:nvSpPr>
            <p:cNvPr id="64581" name="Oval 30"/>
            <p:cNvSpPr>
              <a:spLocks noChangeArrowheads="1"/>
            </p:cNvSpPr>
            <p:nvPr/>
          </p:nvSpPr>
          <p:spPr bwMode="auto">
            <a:xfrm>
              <a:off x="2346" y="982"/>
              <a:ext cx="294" cy="275"/>
            </a:xfrm>
            <a:prstGeom prst="ellipse">
              <a:avLst/>
            </a:prstGeom>
            <a:grpFill/>
            <a:ln w="19050">
              <a:solidFill>
                <a:schemeClr val="tx1"/>
              </a:solidFill>
              <a:round/>
              <a:headEnd/>
              <a:tailEnd/>
            </a:ln>
          </p:spPr>
          <p:txBody>
            <a:bodyPr wrap="none" anchor="ctr"/>
            <a:lstStyle/>
            <a:p>
              <a:pPr algn="ctr"/>
              <a:r>
                <a:rPr lang="en-US" altLang="zh-CN" sz="2400" dirty="0">
                  <a:solidFill>
                    <a:srgbClr val="FF0000"/>
                  </a:solidFill>
                  <a:ea typeface="宋体" charset="-122"/>
                </a:rPr>
                <a:t>60</a:t>
              </a:r>
            </a:p>
          </p:txBody>
        </p:sp>
        <p:sp>
          <p:nvSpPr>
            <p:cNvPr id="64582" name="Oval 31"/>
            <p:cNvSpPr>
              <a:spLocks noChangeArrowheads="1"/>
            </p:cNvSpPr>
            <p:nvPr/>
          </p:nvSpPr>
          <p:spPr bwMode="auto">
            <a:xfrm>
              <a:off x="3064" y="982"/>
              <a:ext cx="270" cy="275"/>
            </a:xfrm>
            <a:prstGeom prst="ellipse">
              <a:avLst/>
            </a:prstGeom>
            <a:grpFill/>
            <a:ln w="19050">
              <a:solidFill>
                <a:schemeClr val="tx1"/>
              </a:solidFill>
              <a:round/>
              <a:headEnd/>
              <a:tailEnd/>
            </a:ln>
          </p:spPr>
          <p:txBody>
            <a:bodyPr wrap="none" anchor="ctr"/>
            <a:lstStyle/>
            <a:p>
              <a:pPr algn="ctr"/>
              <a:r>
                <a:rPr lang="en-US" altLang="zh-CN" sz="2400">
                  <a:ea typeface="宋体" charset="-122"/>
                </a:rPr>
                <a:t>120</a:t>
              </a:r>
            </a:p>
          </p:txBody>
        </p:sp>
        <p:sp>
          <p:nvSpPr>
            <p:cNvPr id="64583" name="Oval 32"/>
            <p:cNvSpPr>
              <a:spLocks noChangeArrowheads="1"/>
            </p:cNvSpPr>
            <p:nvPr/>
          </p:nvSpPr>
          <p:spPr bwMode="auto">
            <a:xfrm>
              <a:off x="2871" y="1401"/>
              <a:ext cx="295" cy="275"/>
            </a:xfrm>
            <a:prstGeom prst="ellipse">
              <a:avLst/>
            </a:prstGeom>
            <a:grpFill/>
            <a:ln w="19050">
              <a:solidFill>
                <a:schemeClr val="tx1"/>
              </a:solidFill>
              <a:round/>
              <a:headEnd/>
              <a:tailEnd/>
            </a:ln>
          </p:spPr>
          <p:txBody>
            <a:bodyPr wrap="none" anchor="ctr"/>
            <a:lstStyle/>
            <a:p>
              <a:pPr algn="ctr"/>
              <a:r>
                <a:rPr lang="en-US" altLang="zh-CN" sz="2400">
                  <a:ea typeface="宋体" charset="-122"/>
                </a:rPr>
                <a:t>110</a:t>
              </a:r>
            </a:p>
          </p:txBody>
        </p:sp>
        <p:sp>
          <p:nvSpPr>
            <p:cNvPr id="64584" name="Oval 33"/>
            <p:cNvSpPr>
              <a:spLocks noChangeArrowheads="1"/>
            </p:cNvSpPr>
            <p:nvPr/>
          </p:nvSpPr>
          <p:spPr bwMode="auto">
            <a:xfrm>
              <a:off x="3360" y="1401"/>
              <a:ext cx="257" cy="275"/>
            </a:xfrm>
            <a:prstGeom prst="ellipse">
              <a:avLst/>
            </a:prstGeom>
            <a:grpFill/>
            <a:ln w="19050">
              <a:solidFill>
                <a:schemeClr val="tx1"/>
              </a:solidFill>
              <a:round/>
              <a:headEnd/>
              <a:tailEnd/>
            </a:ln>
          </p:spPr>
          <p:txBody>
            <a:bodyPr wrap="none" anchor="ctr"/>
            <a:lstStyle/>
            <a:p>
              <a:pPr algn="ctr"/>
              <a:r>
                <a:rPr lang="en-US" altLang="zh-CN" sz="2400">
                  <a:ea typeface="宋体" charset="-122"/>
                </a:rPr>
                <a:t>150</a:t>
              </a:r>
            </a:p>
          </p:txBody>
        </p:sp>
        <p:sp>
          <p:nvSpPr>
            <p:cNvPr id="64585" name="Oval 34"/>
            <p:cNvSpPr>
              <a:spLocks noChangeArrowheads="1"/>
            </p:cNvSpPr>
            <p:nvPr/>
          </p:nvSpPr>
          <p:spPr bwMode="auto">
            <a:xfrm>
              <a:off x="2152" y="1414"/>
              <a:ext cx="270" cy="262"/>
            </a:xfrm>
            <a:prstGeom prst="ellipse">
              <a:avLst/>
            </a:prstGeom>
            <a:grpFill/>
            <a:ln w="19050">
              <a:solidFill>
                <a:schemeClr val="tx1"/>
              </a:solidFill>
              <a:round/>
              <a:headEnd/>
              <a:tailEnd/>
            </a:ln>
          </p:spPr>
          <p:txBody>
            <a:bodyPr wrap="none" anchor="ctr"/>
            <a:lstStyle/>
            <a:p>
              <a:pPr algn="ctr"/>
              <a:r>
                <a:rPr lang="en-US" altLang="zh-CN" sz="2400">
                  <a:solidFill>
                    <a:srgbClr val="6600CC"/>
                  </a:solidFill>
                  <a:ea typeface="宋体" charset="-122"/>
                </a:rPr>
                <a:t>55</a:t>
              </a:r>
            </a:p>
          </p:txBody>
        </p:sp>
        <p:sp>
          <p:nvSpPr>
            <p:cNvPr id="64586" name="Oval 35"/>
            <p:cNvSpPr>
              <a:spLocks noChangeArrowheads="1"/>
            </p:cNvSpPr>
            <p:nvPr/>
          </p:nvSpPr>
          <p:spPr bwMode="auto">
            <a:xfrm>
              <a:off x="2550" y="1427"/>
              <a:ext cx="269" cy="249"/>
            </a:xfrm>
            <a:prstGeom prst="ellipse">
              <a:avLst/>
            </a:prstGeom>
            <a:grpFill/>
            <a:ln w="19050">
              <a:solidFill>
                <a:schemeClr val="tx1"/>
              </a:solidFill>
              <a:round/>
              <a:headEnd/>
              <a:tailEnd/>
            </a:ln>
          </p:spPr>
          <p:txBody>
            <a:bodyPr wrap="none" anchor="ctr"/>
            <a:lstStyle/>
            <a:p>
              <a:pPr algn="ctr"/>
              <a:r>
                <a:rPr lang="en-US" altLang="zh-CN" sz="2400">
                  <a:ea typeface="宋体" charset="-122"/>
                </a:rPr>
                <a:t>70</a:t>
              </a:r>
            </a:p>
          </p:txBody>
        </p:sp>
        <p:sp>
          <p:nvSpPr>
            <p:cNvPr id="64587" name="Oval 36"/>
            <p:cNvSpPr>
              <a:spLocks noChangeArrowheads="1"/>
            </p:cNvSpPr>
            <p:nvPr/>
          </p:nvSpPr>
          <p:spPr bwMode="auto">
            <a:xfrm>
              <a:off x="1973" y="1821"/>
              <a:ext cx="271" cy="262"/>
            </a:xfrm>
            <a:prstGeom prst="ellipse">
              <a:avLst/>
            </a:prstGeom>
            <a:grpFill/>
            <a:ln w="19050">
              <a:solidFill>
                <a:schemeClr val="tx1"/>
              </a:solidFill>
              <a:round/>
              <a:headEnd/>
              <a:tailEnd/>
            </a:ln>
          </p:spPr>
          <p:txBody>
            <a:bodyPr wrap="none" anchor="ctr"/>
            <a:lstStyle/>
            <a:p>
              <a:pPr algn="ctr"/>
              <a:r>
                <a:rPr lang="en-US" altLang="zh-CN" sz="2400">
                  <a:ea typeface="宋体" charset="-122"/>
                </a:rPr>
                <a:t>53</a:t>
              </a:r>
            </a:p>
          </p:txBody>
        </p:sp>
      </p:grpSp>
      <p:grpSp>
        <p:nvGrpSpPr>
          <p:cNvPr id="8" name="Group 107"/>
          <p:cNvGrpSpPr>
            <a:grpSpLocks/>
          </p:cNvGrpSpPr>
          <p:nvPr/>
        </p:nvGrpSpPr>
        <p:grpSpPr bwMode="auto">
          <a:xfrm>
            <a:off x="6789738" y="1259731"/>
            <a:ext cx="2192337" cy="1801812"/>
            <a:chOff x="4277" y="579"/>
            <a:chExt cx="1381" cy="1135"/>
          </a:xfrm>
          <a:solidFill>
            <a:schemeClr val="accent1">
              <a:lumMod val="20000"/>
              <a:lumOff val="80000"/>
            </a:schemeClr>
          </a:solidFill>
        </p:grpSpPr>
        <p:sp>
          <p:nvSpPr>
            <p:cNvPr id="64560" name="Line 55"/>
            <p:cNvSpPr>
              <a:spLocks noChangeShapeType="1"/>
            </p:cNvSpPr>
            <p:nvPr/>
          </p:nvSpPr>
          <p:spPr bwMode="auto">
            <a:xfrm flipH="1">
              <a:off x="4669" y="842"/>
              <a:ext cx="194" cy="223"/>
            </a:xfrm>
            <a:prstGeom prst="line">
              <a:avLst/>
            </a:prstGeom>
            <a:grpFill/>
            <a:ln w="19050">
              <a:solidFill>
                <a:schemeClr val="tx1"/>
              </a:solidFill>
              <a:round/>
              <a:headEnd/>
              <a:tailEnd/>
            </a:ln>
          </p:spPr>
          <p:txBody>
            <a:bodyPr wrap="none" anchor="ctr"/>
            <a:lstStyle/>
            <a:p>
              <a:endParaRPr lang="zh-CN" altLang="en-US"/>
            </a:p>
          </p:txBody>
        </p:sp>
        <p:sp>
          <p:nvSpPr>
            <p:cNvPr id="64561" name="Line 56"/>
            <p:cNvSpPr>
              <a:spLocks noChangeShapeType="1"/>
            </p:cNvSpPr>
            <p:nvPr/>
          </p:nvSpPr>
          <p:spPr bwMode="auto">
            <a:xfrm>
              <a:off x="5020" y="842"/>
              <a:ext cx="194" cy="223"/>
            </a:xfrm>
            <a:prstGeom prst="line">
              <a:avLst/>
            </a:prstGeom>
            <a:grpFill/>
            <a:ln w="19050">
              <a:solidFill>
                <a:schemeClr val="tx1"/>
              </a:solidFill>
              <a:round/>
              <a:headEnd/>
              <a:tailEnd/>
            </a:ln>
          </p:spPr>
          <p:txBody>
            <a:bodyPr wrap="none" anchor="ctr"/>
            <a:lstStyle/>
            <a:p>
              <a:endParaRPr lang="zh-CN" altLang="en-US"/>
            </a:p>
          </p:txBody>
        </p:sp>
        <p:sp>
          <p:nvSpPr>
            <p:cNvPr id="64562" name="Line 57"/>
            <p:cNvSpPr>
              <a:spLocks noChangeShapeType="1"/>
            </p:cNvSpPr>
            <p:nvPr/>
          </p:nvSpPr>
          <p:spPr bwMode="auto">
            <a:xfrm>
              <a:off x="5323" y="1245"/>
              <a:ext cx="170" cy="196"/>
            </a:xfrm>
            <a:prstGeom prst="line">
              <a:avLst/>
            </a:prstGeom>
            <a:grpFill/>
            <a:ln w="19050">
              <a:solidFill>
                <a:schemeClr val="tx1"/>
              </a:solidFill>
              <a:round/>
              <a:headEnd/>
              <a:tailEnd/>
            </a:ln>
          </p:spPr>
          <p:txBody>
            <a:bodyPr wrap="none" anchor="ctr"/>
            <a:lstStyle/>
            <a:p>
              <a:endParaRPr lang="zh-CN" altLang="en-US"/>
            </a:p>
          </p:txBody>
        </p:sp>
        <p:sp>
          <p:nvSpPr>
            <p:cNvPr id="64563" name="Line 58"/>
            <p:cNvSpPr>
              <a:spLocks noChangeShapeType="1"/>
            </p:cNvSpPr>
            <p:nvPr/>
          </p:nvSpPr>
          <p:spPr bwMode="auto">
            <a:xfrm>
              <a:off x="4621" y="1273"/>
              <a:ext cx="121" cy="195"/>
            </a:xfrm>
            <a:prstGeom prst="line">
              <a:avLst/>
            </a:prstGeom>
            <a:grpFill/>
            <a:ln w="19050">
              <a:solidFill>
                <a:schemeClr val="tx1"/>
              </a:solidFill>
              <a:round/>
              <a:headEnd/>
              <a:tailEnd/>
            </a:ln>
          </p:spPr>
          <p:txBody>
            <a:bodyPr wrap="none" anchor="ctr"/>
            <a:lstStyle/>
            <a:p>
              <a:endParaRPr lang="zh-CN" altLang="en-US"/>
            </a:p>
          </p:txBody>
        </p:sp>
        <p:sp>
          <p:nvSpPr>
            <p:cNvPr id="64564" name="Line 59"/>
            <p:cNvSpPr>
              <a:spLocks noChangeShapeType="1"/>
            </p:cNvSpPr>
            <p:nvPr/>
          </p:nvSpPr>
          <p:spPr bwMode="auto">
            <a:xfrm flipH="1">
              <a:off x="5117" y="1274"/>
              <a:ext cx="97" cy="153"/>
            </a:xfrm>
            <a:prstGeom prst="line">
              <a:avLst/>
            </a:prstGeom>
            <a:grpFill/>
            <a:ln w="19050">
              <a:solidFill>
                <a:schemeClr val="tx1"/>
              </a:solidFill>
              <a:round/>
              <a:headEnd/>
              <a:tailEnd/>
            </a:ln>
          </p:spPr>
          <p:txBody>
            <a:bodyPr wrap="none" anchor="ctr"/>
            <a:lstStyle/>
            <a:p>
              <a:endParaRPr lang="zh-CN" altLang="en-US"/>
            </a:p>
          </p:txBody>
        </p:sp>
        <p:sp>
          <p:nvSpPr>
            <p:cNvPr id="64565" name="Line 60"/>
            <p:cNvSpPr>
              <a:spLocks noChangeShapeType="1"/>
            </p:cNvSpPr>
            <p:nvPr/>
          </p:nvSpPr>
          <p:spPr bwMode="auto">
            <a:xfrm flipH="1">
              <a:off x="4427" y="1245"/>
              <a:ext cx="109" cy="196"/>
            </a:xfrm>
            <a:prstGeom prst="line">
              <a:avLst/>
            </a:prstGeom>
            <a:grpFill/>
            <a:ln w="19050">
              <a:solidFill>
                <a:schemeClr val="tx1"/>
              </a:solidFill>
              <a:round/>
              <a:headEnd/>
              <a:tailEnd/>
            </a:ln>
          </p:spPr>
          <p:txBody>
            <a:bodyPr wrap="none" anchor="ctr"/>
            <a:lstStyle/>
            <a:p>
              <a:endParaRPr lang="zh-CN" altLang="en-US"/>
            </a:p>
          </p:txBody>
        </p:sp>
        <p:sp>
          <p:nvSpPr>
            <p:cNvPr id="64566" name="Oval 48"/>
            <p:cNvSpPr>
              <a:spLocks noChangeArrowheads="1"/>
            </p:cNvSpPr>
            <p:nvPr/>
          </p:nvSpPr>
          <p:spPr bwMode="auto">
            <a:xfrm>
              <a:off x="4800" y="579"/>
              <a:ext cx="288" cy="306"/>
            </a:xfrm>
            <a:prstGeom prst="ellipse">
              <a:avLst/>
            </a:prstGeom>
            <a:grpFill/>
            <a:ln w="19050">
              <a:solidFill>
                <a:schemeClr val="tx1"/>
              </a:solidFill>
              <a:round/>
              <a:headEnd/>
              <a:tailEnd/>
            </a:ln>
          </p:spPr>
          <p:txBody>
            <a:bodyPr wrap="none" anchor="ctr"/>
            <a:lstStyle/>
            <a:p>
              <a:pPr algn="ctr"/>
              <a:r>
                <a:rPr lang="en-US" altLang="zh-CN" sz="2400">
                  <a:ea typeface="宋体" charset="-122"/>
                </a:rPr>
                <a:t>80</a:t>
              </a:r>
            </a:p>
          </p:txBody>
        </p:sp>
        <p:sp>
          <p:nvSpPr>
            <p:cNvPr id="64567" name="Oval 49"/>
            <p:cNvSpPr>
              <a:spLocks noChangeArrowheads="1"/>
            </p:cNvSpPr>
            <p:nvPr/>
          </p:nvSpPr>
          <p:spPr bwMode="auto">
            <a:xfrm>
              <a:off x="4460" y="977"/>
              <a:ext cx="292" cy="292"/>
            </a:xfrm>
            <a:prstGeom prst="ellipse">
              <a:avLst/>
            </a:prstGeom>
            <a:grpFill/>
            <a:ln w="19050">
              <a:solidFill>
                <a:schemeClr val="tx1"/>
              </a:solidFill>
              <a:round/>
              <a:headEnd/>
              <a:tailEnd/>
            </a:ln>
          </p:spPr>
          <p:txBody>
            <a:bodyPr wrap="none" anchor="ctr"/>
            <a:lstStyle/>
            <a:p>
              <a:pPr algn="ctr"/>
              <a:r>
                <a:rPr lang="en-US" altLang="zh-CN" sz="2400" dirty="0">
                  <a:solidFill>
                    <a:srgbClr val="6600CC"/>
                  </a:solidFill>
                  <a:ea typeface="宋体" charset="-122"/>
                </a:rPr>
                <a:t>55</a:t>
              </a:r>
            </a:p>
          </p:txBody>
        </p:sp>
        <p:sp>
          <p:nvSpPr>
            <p:cNvPr id="64568" name="Oval 50"/>
            <p:cNvSpPr>
              <a:spLocks noChangeArrowheads="1"/>
            </p:cNvSpPr>
            <p:nvPr/>
          </p:nvSpPr>
          <p:spPr bwMode="auto">
            <a:xfrm>
              <a:off x="5137" y="977"/>
              <a:ext cx="287" cy="292"/>
            </a:xfrm>
            <a:prstGeom prst="ellipse">
              <a:avLst/>
            </a:prstGeom>
            <a:grpFill/>
            <a:ln w="19050">
              <a:solidFill>
                <a:schemeClr val="tx1"/>
              </a:solidFill>
              <a:round/>
              <a:headEnd/>
              <a:tailEnd/>
            </a:ln>
          </p:spPr>
          <p:txBody>
            <a:bodyPr wrap="none" anchor="ctr"/>
            <a:lstStyle/>
            <a:p>
              <a:pPr algn="ctr"/>
              <a:r>
                <a:rPr lang="en-US" altLang="zh-CN" sz="2400">
                  <a:ea typeface="宋体" charset="-122"/>
                </a:rPr>
                <a:t>120</a:t>
              </a:r>
            </a:p>
          </p:txBody>
        </p:sp>
        <p:sp>
          <p:nvSpPr>
            <p:cNvPr id="64569" name="Oval 51"/>
            <p:cNvSpPr>
              <a:spLocks noChangeArrowheads="1"/>
            </p:cNvSpPr>
            <p:nvPr/>
          </p:nvSpPr>
          <p:spPr bwMode="auto">
            <a:xfrm>
              <a:off x="4955" y="1423"/>
              <a:ext cx="278" cy="291"/>
            </a:xfrm>
            <a:prstGeom prst="ellipse">
              <a:avLst/>
            </a:prstGeom>
            <a:grpFill/>
            <a:ln w="19050">
              <a:solidFill>
                <a:schemeClr val="tx1"/>
              </a:solidFill>
              <a:round/>
              <a:headEnd/>
              <a:tailEnd/>
            </a:ln>
          </p:spPr>
          <p:txBody>
            <a:bodyPr wrap="none" anchor="ctr"/>
            <a:lstStyle/>
            <a:p>
              <a:pPr algn="ctr"/>
              <a:r>
                <a:rPr lang="en-US" altLang="zh-CN" sz="2400">
                  <a:ea typeface="宋体" charset="-122"/>
                </a:rPr>
                <a:t>110</a:t>
              </a:r>
            </a:p>
          </p:txBody>
        </p:sp>
        <p:sp>
          <p:nvSpPr>
            <p:cNvPr id="64570" name="Oval 52"/>
            <p:cNvSpPr>
              <a:spLocks noChangeArrowheads="1"/>
            </p:cNvSpPr>
            <p:nvPr/>
          </p:nvSpPr>
          <p:spPr bwMode="auto">
            <a:xfrm>
              <a:off x="5376" y="1422"/>
              <a:ext cx="282" cy="292"/>
            </a:xfrm>
            <a:prstGeom prst="ellipse">
              <a:avLst/>
            </a:prstGeom>
            <a:grpFill/>
            <a:ln w="19050">
              <a:solidFill>
                <a:schemeClr val="tx1"/>
              </a:solidFill>
              <a:round/>
              <a:headEnd/>
              <a:tailEnd/>
            </a:ln>
          </p:spPr>
          <p:txBody>
            <a:bodyPr wrap="none" anchor="ctr"/>
            <a:lstStyle/>
            <a:p>
              <a:pPr algn="ctr"/>
              <a:r>
                <a:rPr lang="en-US" altLang="zh-CN" sz="2400">
                  <a:ea typeface="宋体" charset="-122"/>
                </a:rPr>
                <a:t>150</a:t>
              </a:r>
            </a:p>
          </p:txBody>
        </p:sp>
        <p:sp>
          <p:nvSpPr>
            <p:cNvPr id="64571" name="Oval 53"/>
            <p:cNvSpPr>
              <a:spLocks noChangeArrowheads="1"/>
            </p:cNvSpPr>
            <p:nvPr/>
          </p:nvSpPr>
          <p:spPr bwMode="auto">
            <a:xfrm>
              <a:off x="4277" y="1436"/>
              <a:ext cx="254" cy="278"/>
            </a:xfrm>
            <a:prstGeom prst="ellipse">
              <a:avLst/>
            </a:prstGeom>
            <a:grpFill/>
            <a:ln w="19050">
              <a:solidFill>
                <a:schemeClr val="tx1"/>
              </a:solidFill>
              <a:round/>
              <a:headEnd/>
              <a:tailEnd/>
            </a:ln>
          </p:spPr>
          <p:txBody>
            <a:bodyPr wrap="none" anchor="ctr"/>
            <a:lstStyle/>
            <a:p>
              <a:pPr algn="ctr"/>
              <a:r>
                <a:rPr lang="en-US" altLang="zh-CN" sz="2400">
                  <a:ea typeface="宋体" charset="-122"/>
                </a:rPr>
                <a:t>53</a:t>
              </a:r>
            </a:p>
          </p:txBody>
        </p:sp>
        <p:sp>
          <p:nvSpPr>
            <p:cNvPr id="64572" name="Oval 54"/>
            <p:cNvSpPr>
              <a:spLocks noChangeArrowheads="1"/>
            </p:cNvSpPr>
            <p:nvPr/>
          </p:nvSpPr>
          <p:spPr bwMode="auto">
            <a:xfrm>
              <a:off x="4652" y="1450"/>
              <a:ext cx="254" cy="264"/>
            </a:xfrm>
            <a:prstGeom prst="ellipse">
              <a:avLst/>
            </a:prstGeom>
            <a:grpFill/>
            <a:ln w="19050">
              <a:solidFill>
                <a:schemeClr val="tx1"/>
              </a:solidFill>
              <a:round/>
              <a:headEnd/>
              <a:tailEnd/>
            </a:ln>
          </p:spPr>
          <p:txBody>
            <a:bodyPr wrap="none" anchor="ctr"/>
            <a:lstStyle/>
            <a:p>
              <a:pPr algn="ctr"/>
              <a:r>
                <a:rPr lang="en-US" altLang="zh-CN" sz="2400">
                  <a:ea typeface="宋体" charset="-122"/>
                </a:rPr>
                <a:t>70</a:t>
              </a:r>
            </a:p>
          </p:txBody>
        </p:sp>
      </p:grpSp>
      <p:grpSp>
        <p:nvGrpSpPr>
          <p:cNvPr id="9" name="Group 110"/>
          <p:cNvGrpSpPr>
            <a:grpSpLocks/>
          </p:cNvGrpSpPr>
          <p:nvPr/>
        </p:nvGrpSpPr>
        <p:grpSpPr bwMode="auto">
          <a:xfrm>
            <a:off x="152400" y="4087068"/>
            <a:ext cx="2222500" cy="2654300"/>
            <a:chOff x="96" y="2360"/>
            <a:chExt cx="1400" cy="1672"/>
          </a:xfrm>
          <a:solidFill>
            <a:schemeClr val="accent1">
              <a:lumMod val="20000"/>
              <a:lumOff val="80000"/>
            </a:schemeClr>
          </a:solidFill>
        </p:grpSpPr>
        <p:sp>
          <p:nvSpPr>
            <p:cNvPr id="64547" name="Line 69"/>
            <p:cNvSpPr>
              <a:spLocks noChangeShapeType="1"/>
            </p:cNvSpPr>
            <p:nvPr/>
          </p:nvSpPr>
          <p:spPr bwMode="auto">
            <a:xfrm flipH="1">
              <a:off x="528" y="2578"/>
              <a:ext cx="362" cy="206"/>
            </a:xfrm>
            <a:prstGeom prst="line">
              <a:avLst/>
            </a:prstGeom>
            <a:grpFill/>
            <a:ln w="9525">
              <a:solidFill>
                <a:schemeClr val="tx1"/>
              </a:solidFill>
              <a:round/>
              <a:headEnd/>
              <a:tailEnd/>
            </a:ln>
          </p:spPr>
          <p:txBody>
            <a:bodyPr wrap="none" anchor="ctr"/>
            <a:lstStyle/>
            <a:p>
              <a:endParaRPr lang="zh-CN" altLang="en-US"/>
            </a:p>
          </p:txBody>
        </p:sp>
        <p:sp>
          <p:nvSpPr>
            <p:cNvPr id="64548" name="Line 70"/>
            <p:cNvSpPr>
              <a:spLocks noChangeShapeType="1"/>
            </p:cNvSpPr>
            <p:nvPr/>
          </p:nvSpPr>
          <p:spPr bwMode="auto">
            <a:xfrm>
              <a:off x="1008" y="2544"/>
              <a:ext cx="255" cy="251"/>
            </a:xfrm>
            <a:prstGeom prst="line">
              <a:avLst/>
            </a:prstGeom>
            <a:grpFill/>
            <a:ln w="9525">
              <a:solidFill>
                <a:schemeClr val="tx1"/>
              </a:solidFill>
              <a:round/>
              <a:headEnd/>
              <a:tailEnd/>
            </a:ln>
          </p:spPr>
          <p:txBody>
            <a:bodyPr wrap="none" anchor="ctr"/>
            <a:lstStyle/>
            <a:p>
              <a:endParaRPr lang="zh-CN" altLang="en-US"/>
            </a:p>
          </p:txBody>
        </p:sp>
        <p:sp>
          <p:nvSpPr>
            <p:cNvPr id="64549" name="Line 71"/>
            <p:cNvSpPr>
              <a:spLocks noChangeShapeType="1"/>
            </p:cNvSpPr>
            <p:nvPr/>
          </p:nvSpPr>
          <p:spPr bwMode="auto">
            <a:xfrm>
              <a:off x="576" y="2832"/>
              <a:ext cx="122" cy="244"/>
            </a:xfrm>
            <a:prstGeom prst="line">
              <a:avLst/>
            </a:prstGeom>
            <a:grpFill/>
            <a:ln w="9525">
              <a:solidFill>
                <a:schemeClr val="tx1"/>
              </a:solidFill>
              <a:round/>
              <a:headEnd/>
              <a:tailEnd/>
            </a:ln>
          </p:spPr>
          <p:txBody>
            <a:bodyPr wrap="none" anchor="ctr"/>
            <a:lstStyle/>
            <a:p>
              <a:endParaRPr lang="zh-CN" altLang="en-US"/>
            </a:p>
          </p:txBody>
        </p:sp>
        <p:sp>
          <p:nvSpPr>
            <p:cNvPr id="64550" name="Line 72"/>
            <p:cNvSpPr>
              <a:spLocks noChangeShapeType="1"/>
            </p:cNvSpPr>
            <p:nvPr/>
          </p:nvSpPr>
          <p:spPr bwMode="auto">
            <a:xfrm flipH="1">
              <a:off x="1158" y="2910"/>
              <a:ext cx="164" cy="141"/>
            </a:xfrm>
            <a:prstGeom prst="line">
              <a:avLst/>
            </a:prstGeom>
            <a:grpFill/>
            <a:ln w="9525">
              <a:solidFill>
                <a:schemeClr val="tx1"/>
              </a:solidFill>
              <a:round/>
              <a:headEnd/>
              <a:tailEnd/>
            </a:ln>
          </p:spPr>
          <p:txBody>
            <a:bodyPr wrap="none" anchor="ctr"/>
            <a:lstStyle/>
            <a:p>
              <a:endParaRPr lang="zh-CN" altLang="en-US"/>
            </a:p>
          </p:txBody>
        </p:sp>
        <p:sp>
          <p:nvSpPr>
            <p:cNvPr id="64551" name="Line 73"/>
            <p:cNvSpPr>
              <a:spLocks noChangeShapeType="1"/>
            </p:cNvSpPr>
            <p:nvPr/>
          </p:nvSpPr>
          <p:spPr bwMode="auto">
            <a:xfrm flipH="1">
              <a:off x="564" y="3242"/>
              <a:ext cx="134" cy="205"/>
            </a:xfrm>
            <a:prstGeom prst="line">
              <a:avLst/>
            </a:prstGeom>
            <a:grpFill/>
            <a:ln w="9525">
              <a:solidFill>
                <a:schemeClr val="tx1"/>
              </a:solidFill>
              <a:round/>
              <a:headEnd/>
              <a:tailEnd/>
            </a:ln>
          </p:spPr>
          <p:txBody>
            <a:bodyPr wrap="none" anchor="ctr"/>
            <a:lstStyle/>
            <a:p>
              <a:endParaRPr lang="zh-CN" altLang="en-US"/>
            </a:p>
          </p:txBody>
        </p:sp>
        <p:sp>
          <p:nvSpPr>
            <p:cNvPr id="64552" name="Line 74"/>
            <p:cNvSpPr>
              <a:spLocks noChangeShapeType="1"/>
            </p:cNvSpPr>
            <p:nvPr/>
          </p:nvSpPr>
          <p:spPr bwMode="auto">
            <a:xfrm flipH="1">
              <a:off x="310" y="3652"/>
              <a:ext cx="120" cy="178"/>
            </a:xfrm>
            <a:prstGeom prst="line">
              <a:avLst/>
            </a:prstGeom>
            <a:grpFill/>
            <a:ln w="9525">
              <a:solidFill>
                <a:schemeClr val="tx1"/>
              </a:solidFill>
              <a:round/>
              <a:headEnd/>
              <a:tailEnd/>
            </a:ln>
          </p:spPr>
          <p:txBody>
            <a:bodyPr wrap="none" anchor="ctr"/>
            <a:lstStyle/>
            <a:p>
              <a:endParaRPr lang="zh-CN" altLang="en-US"/>
            </a:p>
          </p:txBody>
        </p:sp>
        <p:sp>
          <p:nvSpPr>
            <p:cNvPr id="64553" name="Oval 64"/>
            <p:cNvSpPr>
              <a:spLocks noChangeArrowheads="1"/>
            </p:cNvSpPr>
            <p:nvPr/>
          </p:nvSpPr>
          <p:spPr bwMode="auto">
            <a:xfrm>
              <a:off x="1228" y="2676"/>
              <a:ext cx="268" cy="242"/>
            </a:xfrm>
            <a:prstGeom prst="ellipse">
              <a:avLst/>
            </a:prstGeom>
            <a:grpFill/>
            <a:ln w="9525">
              <a:solidFill>
                <a:schemeClr val="tx1"/>
              </a:solidFill>
              <a:round/>
              <a:headEnd/>
              <a:tailEnd/>
            </a:ln>
          </p:spPr>
          <p:txBody>
            <a:bodyPr wrap="none" anchor="ctr"/>
            <a:lstStyle/>
            <a:p>
              <a:pPr algn="ctr"/>
              <a:r>
                <a:rPr lang="en-US" altLang="zh-CN" sz="2400">
                  <a:ea typeface="宋体" charset="-122"/>
                </a:rPr>
                <a:t>25</a:t>
              </a:r>
            </a:p>
          </p:txBody>
        </p:sp>
        <p:sp>
          <p:nvSpPr>
            <p:cNvPr id="64554" name="Oval 66"/>
            <p:cNvSpPr>
              <a:spLocks noChangeArrowheads="1"/>
            </p:cNvSpPr>
            <p:nvPr/>
          </p:nvSpPr>
          <p:spPr bwMode="auto">
            <a:xfrm>
              <a:off x="974" y="3034"/>
              <a:ext cx="267"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13</a:t>
              </a:r>
            </a:p>
          </p:txBody>
        </p:sp>
        <p:sp>
          <p:nvSpPr>
            <p:cNvPr id="64555" name="Oval 67"/>
            <p:cNvSpPr>
              <a:spLocks noChangeArrowheads="1"/>
            </p:cNvSpPr>
            <p:nvPr/>
          </p:nvSpPr>
          <p:spPr bwMode="auto">
            <a:xfrm>
              <a:off x="364" y="3417"/>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7</a:t>
              </a:r>
            </a:p>
          </p:txBody>
        </p:sp>
        <p:sp>
          <p:nvSpPr>
            <p:cNvPr id="64556" name="Oval 68"/>
            <p:cNvSpPr>
              <a:spLocks noChangeArrowheads="1"/>
            </p:cNvSpPr>
            <p:nvPr/>
          </p:nvSpPr>
          <p:spPr bwMode="auto">
            <a:xfrm>
              <a:off x="96" y="3789"/>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6</a:t>
              </a:r>
            </a:p>
          </p:txBody>
        </p:sp>
        <p:sp>
          <p:nvSpPr>
            <p:cNvPr id="64557" name="Oval 62"/>
            <p:cNvSpPr>
              <a:spLocks noChangeArrowheads="1"/>
            </p:cNvSpPr>
            <p:nvPr/>
          </p:nvSpPr>
          <p:spPr bwMode="auto">
            <a:xfrm>
              <a:off x="816" y="2360"/>
              <a:ext cx="268" cy="243"/>
            </a:xfrm>
            <a:prstGeom prst="ellipse">
              <a:avLst/>
            </a:prstGeom>
            <a:grpFill/>
            <a:ln w="9525">
              <a:solidFill>
                <a:schemeClr val="tx1"/>
              </a:solidFill>
              <a:round/>
              <a:headEnd/>
              <a:tailEnd/>
            </a:ln>
          </p:spPr>
          <p:txBody>
            <a:bodyPr wrap="none" anchor="ctr"/>
            <a:lstStyle/>
            <a:p>
              <a:pPr algn="ctr"/>
              <a:r>
                <a:rPr lang="en-US" altLang="zh-CN" sz="2400" dirty="0">
                  <a:solidFill>
                    <a:srgbClr val="FF0000"/>
                  </a:solidFill>
                  <a:ea typeface="宋体" charset="-122"/>
                </a:rPr>
                <a:t>10</a:t>
              </a:r>
            </a:p>
          </p:txBody>
        </p:sp>
        <p:sp>
          <p:nvSpPr>
            <p:cNvPr id="64558" name="Oval 63"/>
            <p:cNvSpPr>
              <a:spLocks noChangeArrowheads="1"/>
            </p:cNvSpPr>
            <p:nvPr/>
          </p:nvSpPr>
          <p:spPr bwMode="auto">
            <a:xfrm>
              <a:off x="393" y="2676"/>
              <a:ext cx="268" cy="242"/>
            </a:xfrm>
            <a:prstGeom prst="ellipse">
              <a:avLst/>
            </a:prstGeom>
            <a:grpFill/>
            <a:ln w="9525">
              <a:solidFill>
                <a:schemeClr val="tx1"/>
              </a:solidFill>
              <a:round/>
              <a:headEnd/>
              <a:tailEnd/>
            </a:ln>
          </p:spPr>
          <p:txBody>
            <a:bodyPr wrap="none" anchor="ctr"/>
            <a:lstStyle/>
            <a:p>
              <a:pPr algn="ctr"/>
              <a:r>
                <a:rPr lang="en-US" altLang="zh-CN" sz="2400">
                  <a:solidFill>
                    <a:srgbClr val="6600CC"/>
                  </a:solidFill>
                  <a:ea typeface="宋体" charset="-122"/>
                </a:rPr>
                <a:t>5</a:t>
              </a:r>
            </a:p>
          </p:txBody>
        </p:sp>
        <p:sp>
          <p:nvSpPr>
            <p:cNvPr id="64559" name="Oval 65"/>
            <p:cNvSpPr>
              <a:spLocks noChangeArrowheads="1"/>
            </p:cNvSpPr>
            <p:nvPr/>
          </p:nvSpPr>
          <p:spPr bwMode="auto">
            <a:xfrm>
              <a:off x="617" y="3034"/>
              <a:ext cx="268" cy="243"/>
            </a:xfrm>
            <a:prstGeom prst="ellipse">
              <a:avLst/>
            </a:prstGeom>
            <a:grpFill/>
            <a:ln w="9525">
              <a:solidFill>
                <a:schemeClr val="tx1"/>
              </a:solidFill>
              <a:round/>
              <a:headEnd/>
              <a:tailEnd/>
            </a:ln>
          </p:spPr>
          <p:txBody>
            <a:bodyPr wrap="none" anchor="ctr"/>
            <a:lstStyle/>
            <a:p>
              <a:pPr algn="ctr"/>
              <a:r>
                <a:rPr lang="en-US" altLang="zh-CN" sz="2400">
                  <a:solidFill>
                    <a:srgbClr val="6600CC"/>
                  </a:solidFill>
                  <a:ea typeface="宋体" charset="-122"/>
                </a:rPr>
                <a:t>8</a:t>
              </a:r>
            </a:p>
          </p:txBody>
        </p:sp>
      </p:grpSp>
      <p:grpSp>
        <p:nvGrpSpPr>
          <p:cNvPr id="10" name="Group 111"/>
          <p:cNvGrpSpPr>
            <a:grpSpLocks/>
          </p:cNvGrpSpPr>
          <p:nvPr/>
        </p:nvGrpSpPr>
        <p:grpSpPr bwMode="auto">
          <a:xfrm>
            <a:off x="3475038" y="4239468"/>
            <a:ext cx="1797050" cy="2063750"/>
            <a:chOff x="2189" y="2456"/>
            <a:chExt cx="1132" cy="1300"/>
          </a:xfrm>
          <a:solidFill>
            <a:schemeClr val="accent1">
              <a:lumMod val="20000"/>
              <a:lumOff val="80000"/>
            </a:schemeClr>
          </a:solidFill>
        </p:grpSpPr>
        <p:sp>
          <p:nvSpPr>
            <p:cNvPr id="64536" name="Line 85"/>
            <p:cNvSpPr>
              <a:spLocks noChangeShapeType="1"/>
            </p:cNvSpPr>
            <p:nvPr/>
          </p:nvSpPr>
          <p:spPr bwMode="auto">
            <a:xfrm flipH="1">
              <a:off x="2400" y="2640"/>
              <a:ext cx="267" cy="206"/>
            </a:xfrm>
            <a:prstGeom prst="line">
              <a:avLst/>
            </a:prstGeom>
            <a:grpFill/>
            <a:ln w="9525">
              <a:solidFill>
                <a:schemeClr val="tx1"/>
              </a:solidFill>
              <a:round/>
              <a:headEnd/>
              <a:tailEnd/>
            </a:ln>
          </p:spPr>
          <p:txBody>
            <a:bodyPr wrap="none" anchor="ctr"/>
            <a:lstStyle/>
            <a:p>
              <a:endParaRPr lang="zh-CN" altLang="en-US"/>
            </a:p>
          </p:txBody>
        </p:sp>
        <p:sp>
          <p:nvSpPr>
            <p:cNvPr id="64537" name="Line 86"/>
            <p:cNvSpPr>
              <a:spLocks noChangeShapeType="1"/>
            </p:cNvSpPr>
            <p:nvPr/>
          </p:nvSpPr>
          <p:spPr bwMode="auto">
            <a:xfrm>
              <a:off x="2832" y="2640"/>
              <a:ext cx="256" cy="251"/>
            </a:xfrm>
            <a:prstGeom prst="line">
              <a:avLst/>
            </a:prstGeom>
            <a:grpFill/>
            <a:ln w="9525">
              <a:solidFill>
                <a:schemeClr val="tx1"/>
              </a:solidFill>
              <a:round/>
              <a:headEnd/>
              <a:tailEnd/>
            </a:ln>
          </p:spPr>
          <p:txBody>
            <a:bodyPr wrap="none" anchor="ctr"/>
            <a:lstStyle/>
            <a:p>
              <a:endParaRPr lang="zh-CN" altLang="en-US"/>
            </a:p>
          </p:txBody>
        </p:sp>
        <p:sp>
          <p:nvSpPr>
            <p:cNvPr id="64538" name="Line 87"/>
            <p:cNvSpPr>
              <a:spLocks noChangeShapeType="1"/>
            </p:cNvSpPr>
            <p:nvPr/>
          </p:nvSpPr>
          <p:spPr bwMode="auto">
            <a:xfrm>
              <a:off x="2403" y="2967"/>
              <a:ext cx="120" cy="205"/>
            </a:xfrm>
            <a:prstGeom prst="line">
              <a:avLst/>
            </a:prstGeom>
            <a:grpFill/>
            <a:ln w="9525">
              <a:solidFill>
                <a:schemeClr val="tx1"/>
              </a:solidFill>
              <a:round/>
              <a:headEnd/>
              <a:tailEnd/>
            </a:ln>
          </p:spPr>
          <p:txBody>
            <a:bodyPr wrap="none" anchor="ctr"/>
            <a:lstStyle/>
            <a:p>
              <a:endParaRPr lang="zh-CN" altLang="en-US"/>
            </a:p>
          </p:txBody>
        </p:sp>
        <p:sp>
          <p:nvSpPr>
            <p:cNvPr id="64539" name="Line 88"/>
            <p:cNvSpPr>
              <a:spLocks noChangeShapeType="1"/>
            </p:cNvSpPr>
            <p:nvPr/>
          </p:nvSpPr>
          <p:spPr bwMode="auto">
            <a:xfrm flipH="1">
              <a:off x="2983" y="3006"/>
              <a:ext cx="164" cy="141"/>
            </a:xfrm>
            <a:prstGeom prst="line">
              <a:avLst/>
            </a:prstGeom>
            <a:grpFill/>
            <a:ln w="9525">
              <a:solidFill>
                <a:schemeClr val="tx1"/>
              </a:solidFill>
              <a:round/>
              <a:headEnd/>
              <a:tailEnd/>
            </a:ln>
          </p:spPr>
          <p:txBody>
            <a:bodyPr wrap="none" anchor="ctr"/>
            <a:lstStyle/>
            <a:p>
              <a:endParaRPr lang="zh-CN" altLang="en-US"/>
            </a:p>
          </p:txBody>
        </p:sp>
        <p:sp>
          <p:nvSpPr>
            <p:cNvPr id="64540" name="Line 89"/>
            <p:cNvSpPr>
              <a:spLocks noChangeShapeType="1"/>
            </p:cNvSpPr>
            <p:nvPr/>
          </p:nvSpPr>
          <p:spPr bwMode="auto">
            <a:xfrm flipH="1">
              <a:off x="2389" y="3338"/>
              <a:ext cx="134" cy="205"/>
            </a:xfrm>
            <a:prstGeom prst="line">
              <a:avLst/>
            </a:prstGeom>
            <a:grpFill/>
            <a:ln w="9525">
              <a:solidFill>
                <a:schemeClr val="tx1"/>
              </a:solidFill>
              <a:round/>
              <a:headEnd/>
              <a:tailEnd/>
            </a:ln>
          </p:spPr>
          <p:txBody>
            <a:bodyPr wrap="none" anchor="ctr"/>
            <a:lstStyle/>
            <a:p>
              <a:endParaRPr lang="zh-CN" altLang="en-US"/>
            </a:p>
          </p:txBody>
        </p:sp>
        <p:sp>
          <p:nvSpPr>
            <p:cNvPr id="64541" name="Oval 79"/>
            <p:cNvSpPr>
              <a:spLocks noChangeArrowheads="1"/>
            </p:cNvSpPr>
            <p:nvPr/>
          </p:nvSpPr>
          <p:spPr bwMode="auto">
            <a:xfrm>
              <a:off x="2640" y="2456"/>
              <a:ext cx="268" cy="243"/>
            </a:xfrm>
            <a:prstGeom prst="ellipse">
              <a:avLst/>
            </a:prstGeom>
            <a:grpFill/>
            <a:ln w="9525">
              <a:solidFill>
                <a:schemeClr val="tx1"/>
              </a:solidFill>
              <a:round/>
              <a:headEnd/>
              <a:tailEnd/>
            </a:ln>
          </p:spPr>
          <p:txBody>
            <a:bodyPr wrap="none" anchor="ctr"/>
            <a:lstStyle/>
            <a:p>
              <a:pPr algn="ctr"/>
              <a:r>
                <a:rPr lang="en-US" altLang="zh-CN" sz="2400">
                  <a:solidFill>
                    <a:srgbClr val="6600CC"/>
                  </a:solidFill>
                  <a:ea typeface="宋体" charset="-122"/>
                </a:rPr>
                <a:t>8</a:t>
              </a:r>
            </a:p>
          </p:txBody>
        </p:sp>
        <p:sp>
          <p:nvSpPr>
            <p:cNvPr id="64542" name="Oval 80"/>
            <p:cNvSpPr>
              <a:spLocks noChangeArrowheads="1"/>
            </p:cNvSpPr>
            <p:nvPr/>
          </p:nvSpPr>
          <p:spPr bwMode="auto">
            <a:xfrm>
              <a:off x="2218" y="2772"/>
              <a:ext cx="268" cy="242"/>
            </a:xfrm>
            <a:prstGeom prst="ellipse">
              <a:avLst/>
            </a:prstGeom>
            <a:grpFill/>
            <a:ln w="9525">
              <a:solidFill>
                <a:schemeClr val="tx1"/>
              </a:solidFill>
              <a:round/>
              <a:headEnd/>
              <a:tailEnd/>
            </a:ln>
          </p:spPr>
          <p:txBody>
            <a:bodyPr wrap="none" anchor="ctr"/>
            <a:lstStyle/>
            <a:p>
              <a:pPr algn="ctr"/>
              <a:r>
                <a:rPr lang="en-US" altLang="zh-CN" sz="2400">
                  <a:ea typeface="宋体" charset="-122"/>
                </a:rPr>
                <a:t>5</a:t>
              </a:r>
            </a:p>
          </p:txBody>
        </p:sp>
        <p:sp>
          <p:nvSpPr>
            <p:cNvPr id="64543" name="Oval 81"/>
            <p:cNvSpPr>
              <a:spLocks noChangeArrowheads="1"/>
            </p:cNvSpPr>
            <p:nvPr/>
          </p:nvSpPr>
          <p:spPr bwMode="auto">
            <a:xfrm>
              <a:off x="3053" y="2772"/>
              <a:ext cx="268" cy="242"/>
            </a:xfrm>
            <a:prstGeom prst="ellipse">
              <a:avLst/>
            </a:prstGeom>
            <a:grpFill/>
            <a:ln w="9525">
              <a:solidFill>
                <a:schemeClr val="tx1"/>
              </a:solidFill>
              <a:round/>
              <a:headEnd/>
              <a:tailEnd/>
            </a:ln>
          </p:spPr>
          <p:txBody>
            <a:bodyPr wrap="none" anchor="ctr"/>
            <a:lstStyle/>
            <a:p>
              <a:pPr algn="ctr"/>
              <a:r>
                <a:rPr lang="en-US" altLang="zh-CN" sz="2400">
                  <a:ea typeface="宋体" charset="-122"/>
                </a:rPr>
                <a:t>25</a:t>
              </a:r>
            </a:p>
          </p:txBody>
        </p:sp>
        <p:sp>
          <p:nvSpPr>
            <p:cNvPr id="64544" name="Oval 82"/>
            <p:cNvSpPr>
              <a:spLocks noChangeArrowheads="1"/>
            </p:cNvSpPr>
            <p:nvPr/>
          </p:nvSpPr>
          <p:spPr bwMode="auto">
            <a:xfrm>
              <a:off x="2442" y="3130"/>
              <a:ext cx="268" cy="243"/>
            </a:xfrm>
            <a:prstGeom prst="ellipse">
              <a:avLst/>
            </a:prstGeom>
            <a:grpFill/>
            <a:ln w="9525">
              <a:solidFill>
                <a:schemeClr val="tx1"/>
              </a:solidFill>
              <a:round/>
              <a:headEnd/>
              <a:tailEnd/>
            </a:ln>
          </p:spPr>
          <p:txBody>
            <a:bodyPr wrap="none" anchor="ctr"/>
            <a:lstStyle/>
            <a:p>
              <a:pPr algn="ctr"/>
              <a:r>
                <a:rPr lang="en-US" altLang="zh-CN" sz="2400" dirty="0">
                  <a:ea typeface="宋体" charset="-122"/>
                </a:rPr>
                <a:t>7</a:t>
              </a:r>
            </a:p>
          </p:txBody>
        </p:sp>
        <p:sp>
          <p:nvSpPr>
            <p:cNvPr id="64545" name="Oval 83"/>
            <p:cNvSpPr>
              <a:spLocks noChangeArrowheads="1"/>
            </p:cNvSpPr>
            <p:nvPr/>
          </p:nvSpPr>
          <p:spPr bwMode="auto">
            <a:xfrm>
              <a:off x="2799" y="3117"/>
              <a:ext cx="267"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13</a:t>
              </a:r>
            </a:p>
          </p:txBody>
        </p:sp>
        <p:sp>
          <p:nvSpPr>
            <p:cNvPr id="64546" name="Oval 84"/>
            <p:cNvSpPr>
              <a:spLocks noChangeArrowheads="1"/>
            </p:cNvSpPr>
            <p:nvPr/>
          </p:nvSpPr>
          <p:spPr bwMode="auto">
            <a:xfrm>
              <a:off x="2189" y="3513"/>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6</a:t>
              </a:r>
            </a:p>
          </p:txBody>
        </p:sp>
      </p:grpSp>
      <p:grpSp>
        <p:nvGrpSpPr>
          <p:cNvPr id="11" name="Group 112"/>
          <p:cNvGrpSpPr>
            <a:grpSpLocks/>
          </p:cNvGrpSpPr>
          <p:nvPr/>
        </p:nvGrpSpPr>
        <p:grpSpPr bwMode="auto">
          <a:xfrm>
            <a:off x="6708775" y="4302968"/>
            <a:ext cx="1717675" cy="1455738"/>
            <a:chOff x="4226" y="2496"/>
            <a:chExt cx="1082" cy="917"/>
          </a:xfrm>
          <a:solidFill>
            <a:schemeClr val="accent1">
              <a:lumMod val="20000"/>
              <a:lumOff val="80000"/>
            </a:schemeClr>
          </a:solidFill>
        </p:grpSpPr>
        <p:sp>
          <p:nvSpPr>
            <p:cNvPr id="64527" name="Line 99"/>
            <p:cNvSpPr>
              <a:spLocks noChangeShapeType="1"/>
            </p:cNvSpPr>
            <p:nvPr/>
          </p:nvSpPr>
          <p:spPr bwMode="auto">
            <a:xfrm flipH="1">
              <a:off x="4464" y="2640"/>
              <a:ext cx="253" cy="217"/>
            </a:xfrm>
            <a:prstGeom prst="line">
              <a:avLst/>
            </a:prstGeom>
            <a:grpFill/>
            <a:ln w="9525">
              <a:solidFill>
                <a:schemeClr val="tx1"/>
              </a:solidFill>
              <a:round/>
              <a:headEnd/>
              <a:tailEnd/>
            </a:ln>
          </p:spPr>
          <p:txBody>
            <a:bodyPr wrap="none" anchor="ctr"/>
            <a:lstStyle/>
            <a:p>
              <a:endParaRPr lang="zh-CN" altLang="en-US"/>
            </a:p>
          </p:txBody>
        </p:sp>
        <p:sp>
          <p:nvSpPr>
            <p:cNvPr id="64528" name="Line 100"/>
            <p:cNvSpPr>
              <a:spLocks noChangeShapeType="1"/>
            </p:cNvSpPr>
            <p:nvPr/>
          </p:nvSpPr>
          <p:spPr bwMode="auto">
            <a:xfrm>
              <a:off x="4800" y="2688"/>
              <a:ext cx="295" cy="243"/>
            </a:xfrm>
            <a:prstGeom prst="line">
              <a:avLst/>
            </a:prstGeom>
            <a:grpFill/>
            <a:ln w="9525">
              <a:solidFill>
                <a:schemeClr val="tx1"/>
              </a:solidFill>
              <a:round/>
              <a:headEnd/>
              <a:tailEnd/>
            </a:ln>
          </p:spPr>
          <p:txBody>
            <a:bodyPr wrap="none" anchor="ctr"/>
            <a:lstStyle/>
            <a:p>
              <a:endParaRPr lang="zh-CN" altLang="en-US"/>
            </a:p>
          </p:txBody>
        </p:sp>
        <p:sp>
          <p:nvSpPr>
            <p:cNvPr id="64529" name="Line 101"/>
            <p:cNvSpPr>
              <a:spLocks noChangeShapeType="1"/>
            </p:cNvSpPr>
            <p:nvPr/>
          </p:nvSpPr>
          <p:spPr bwMode="auto">
            <a:xfrm>
              <a:off x="4411" y="3007"/>
              <a:ext cx="119" cy="206"/>
            </a:xfrm>
            <a:prstGeom prst="line">
              <a:avLst/>
            </a:prstGeom>
            <a:grpFill/>
            <a:ln w="9525">
              <a:solidFill>
                <a:schemeClr val="tx1"/>
              </a:solidFill>
              <a:round/>
              <a:headEnd/>
              <a:tailEnd/>
            </a:ln>
          </p:spPr>
          <p:txBody>
            <a:bodyPr wrap="none" anchor="ctr"/>
            <a:lstStyle/>
            <a:p>
              <a:endParaRPr lang="zh-CN" altLang="en-US"/>
            </a:p>
          </p:txBody>
        </p:sp>
        <p:sp>
          <p:nvSpPr>
            <p:cNvPr id="64530" name="Line 102"/>
            <p:cNvSpPr>
              <a:spLocks noChangeShapeType="1"/>
            </p:cNvSpPr>
            <p:nvPr/>
          </p:nvSpPr>
          <p:spPr bwMode="auto">
            <a:xfrm flipH="1">
              <a:off x="4991" y="2976"/>
              <a:ext cx="145" cy="211"/>
            </a:xfrm>
            <a:prstGeom prst="line">
              <a:avLst/>
            </a:prstGeom>
            <a:grpFill/>
            <a:ln w="9525">
              <a:solidFill>
                <a:schemeClr val="tx1"/>
              </a:solidFill>
              <a:round/>
              <a:headEnd/>
              <a:tailEnd/>
            </a:ln>
          </p:spPr>
          <p:txBody>
            <a:bodyPr wrap="none" anchor="ctr"/>
            <a:lstStyle/>
            <a:p>
              <a:endParaRPr lang="zh-CN" altLang="en-US"/>
            </a:p>
          </p:txBody>
        </p:sp>
        <p:sp>
          <p:nvSpPr>
            <p:cNvPr id="64531" name="Oval 94"/>
            <p:cNvSpPr>
              <a:spLocks noChangeArrowheads="1"/>
            </p:cNvSpPr>
            <p:nvPr/>
          </p:nvSpPr>
          <p:spPr bwMode="auto">
            <a:xfrm>
              <a:off x="4608" y="2496"/>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8</a:t>
              </a:r>
            </a:p>
          </p:txBody>
        </p:sp>
        <p:sp>
          <p:nvSpPr>
            <p:cNvPr id="64532" name="Oval 95"/>
            <p:cNvSpPr>
              <a:spLocks noChangeArrowheads="1"/>
            </p:cNvSpPr>
            <p:nvPr/>
          </p:nvSpPr>
          <p:spPr bwMode="auto">
            <a:xfrm>
              <a:off x="4226" y="2812"/>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5</a:t>
              </a:r>
            </a:p>
          </p:txBody>
        </p:sp>
        <p:sp>
          <p:nvSpPr>
            <p:cNvPr id="64533" name="Oval 96"/>
            <p:cNvSpPr>
              <a:spLocks noChangeArrowheads="1"/>
            </p:cNvSpPr>
            <p:nvPr/>
          </p:nvSpPr>
          <p:spPr bwMode="auto">
            <a:xfrm>
              <a:off x="5040" y="2812"/>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25</a:t>
              </a:r>
            </a:p>
          </p:txBody>
        </p:sp>
        <p:sp>
          <p:nvSpPr>
            <p:cNvPr id="64534" name="Oval 97"/>
            <p:cNvSpPr>
              <a:spLocks noChangeArrowheads="1"/>
            </p:cNvSpPr>
            <p:nvPr/>
          </p:nvSpPr>
          <p:spPr bwMode="auto">
            <a:xfrm>
              <a:off x="4450" y="3170"/>
              <a:ext cx="267"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6</a:t>
              </a:r>
            </a:p>
          </p:txBody>
        </p:sp>
        <p:sp>
          <p:nvSpPr>
            <p:cNvPr id="64535" name="Oval 98"/>
            <p:cNvSpPr>
              <a:spLocks noChangeArrowheads="1"/>
            </p:cNvSpPr>
            <p:nvPr/>
          </p:nvSpPr>
          <p:spPr bwMode="auto">
            <a:xfrm>
              <a:off x="4806" y="3170"/>
              <a:ext cx="268" cy="243"/>
            </a:xfrm>
            <a:prstGeom prst="ellipse">
              <a:avLst/>
            </a:prstGeom>
            <a:grpFill/>
            <a:ln w="9525">
              <a:solidFill>
                <a:schemeClr val="tx1"/>
              </a:solidFill>
              <a:round/>
              <a:headEnd/>
              <a:tailEnd/>
            </a:ln>
          </p:spPr>
          <p:txBody>
            <a:bodyPr wrap="none" anchor="ctr"/>
            <a:lstStyle/>
            <a:p>
              <a:pPr algn="ctr"/>
              <a:r>
                <a:rPr lang="en-US" altLang="zh-CN" sz="2400">
                  <a:ea typeface="宋体" charset="-122"/>
                </a:rPr>
                <a:t>13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out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slide(from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out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pPr>
              <a:defRPr/>
            </a:pPr>
            <a:r>
              <a:rPr lang="zh-CN" altLang="en-US" dirty="0"/>
              <a:t>二叉查找树查找性能的分析</a:t>
            </a:r>
          </a:p>
        </p:txBody>
      </p:sp>
      <p:sp>
        <p:nvSpPr>
          <p:cNvPr id="65540" name="Rectangle 7"/>
          <p:cNvSpPr>
            <a:spLocks noGrp="1" noChangeArrowheads="1"/>
          </p:cNvSpPr>
          <p:nvPr>
            <p:ph idx="1"/>
          </p:nvPr>
        </p:nvSpPr>
        <p:spPr/>
        <p:txBody>
          <a:bodyPr/>
          <a:lstStyle/>
          <a:p>
            <a:pPr eaLnBrk="1" hangingPunct="1"/>
            <a:r>
              <a:rPr lang="en-US" altLang="zh-CN" dirty="0"/>
              <a:t> </a:t>
            </a:r>
            <a:r>
              <a:rPr lang="zh-CN" altLang="en-US" dirty="0"/>
              <a:t>对于每一棵特定的二叉查找树</a:t>
            </a:r>
            <a:r>
              <a:rPr lang="en-US" altLang="zh-CN" dirty="0"/>
              <a:t>, </a:t>
            </a:r>
            <a:r>
              <a:rPr lang="zh-CN" altLang="en-US" dirty="0"/>
              <a:t>均可按照平均查找长度的定义来求它</a:t>
            </a:r>
            <a:r>
              <a:rPr lang="zh-CN" altLang="en-US"/>
              <a:t>的 </a:t>
            </a:r>
            <a:r>
              <a:rPr lang="en-US" altLang="zh-CN"/>
              <a:t>ASL </a:t>
            </a:r>
            <a:r>
              <a:rPr lang="zh-CN" altLang="en-US" dirty="0"/>
              <a:t>值</a:t>
            </a:r>
            <a:r>
              <a:rPr lang="en-US" altLang="zh-CN" dirty="0"/>
              <a:t>.</a:t>
            </a:r>
          </a:p>
          <a:p>
            <a:pPr lvl="0">
              <a:lnSpc>
                <a:spcPct val="110000"/>
              </a:lnSpc>
              <a:spcBef>
                <a:spcPct val="15000"/>
              </a:spcBef>
              <a:buClr>
                <a:srgbClr val="660066"/>
              </a:buClr>
              <a:buSzPct val="55000"/>
              <a:buFont typeface="Wingdings" pitchFamily="2" charset="2"/>
              <a:buChar char="n"/>
            </a:pPr>
            <a:r>
              <a:rPr lang="zh-CN" altLang="en-US" dirty="0"/>
              <a:t>由值相同的 </a:t>
            </a:r>
            <a:r>
              <a:rPr lang="en-US" altLang="zh-CN" dirty="0"/>
              <a:t>n </a:t>
            </a:r>
            <a:r>
              <a:rPr lang="zh-CN" altLang="en-US" dirty="0"/>
              <a:t>个关键字</a:t>
            </a:r>
            <a:r>
              <a:rPr lang="en-US" altLang="zh-CN" dirty="0"/>
              <a:t>, </a:t>
            </a:r>
            <a:r>
              <a:rPr kumimoji="0" lang="zh-CN" altLang="en-US" dirty="0">
                <a:solidFill>
                  <a:srgbClr val="003366"/>
                </a:solidFill>
                <a:latin typeface="Times New Roman" panose="02020603050405020304" pitchFamily="18" charset="0"/>
                <a:ea typeface="仿宋_GB2312"/>
              </a:rPr>
              <a:t>其关键码有 </a:t>
            </a:r>
            <a:r>
              <a:rPr kumimoji="0" lang="en-US" altLang="zh-CN" i="1" dirty="0">
                <a:solidFill>
                  <a:srgbClr val="CC0000"/>
                </a:solidFill>
                <a:latin typeface="Times New Roman" panose="02020603050405020304" pitchFamily="18" charset="0"/>
                <a:ea typeface="仿宋_GB2312"/>
              </a:rPr>
              <a:t>n</a:t>
            </a:r>
            <a:r>
              <a:rPr kumimoji="0" lang="en-US" altLang="zh-CN" dirty="0">
                <a:solidFill>
                  <a:srgbClr val="CC0000"/>
                </a:solidFill>
                <a:latin typeface="Times New Roman" panose="02020603050405020304" pitchFamily="18" charset="0"/>
                <a:ea typeface="仿宋_GB2312"/>
              </a:rPr>
              <a:t>!</a:t>
            </a:r>
            <a:r>
              <a:rPr kumimoji="0" lang="en-US" altLang="zh-CN" dirty="0">
                <a:solidFill>
                  <a:srgbClr val="003366"/>
                </a:solidFill>
                <a:latin typeface="Times New Roman" panose="02020603050405020304" pitchFamily="18" charset="0"/>
                <a:ea typeface="仿宋_GB2312"/>
              </a:rPr>
              <a:t> </a:t>
            </a:r>
            <a:r>
              <a:rPr kumimoji="0" lang="zh-CN" altLang="en-US" dirty="0">
                <a:solidFill>
                  <a:srgbClr val="003366"/>
                </a:solidFill>
                <a:latin typeface="Times New Roman" panose="02020603050405020304" pitchFamily="18" charset="0"/>
                <a:ea typeface="仿宋_GB2312"/>
              </a:rPr>
              <a:t>种不同排列，可构成不同二叉查找树有</a:t>
            </a:r>
            <a:endParaRPr kumimoji="0" lang="zh-CN" altLang="en-US" sz="2800" dirty="0">
              <a:solidFill>
                <a:srgbClr val="003366"/>
              </a:solidFill>
              <a:latin typeface="Times New Roman" panose="02020603050405020304" pitchFamily="18" charset="0"/>
              <a:ea typeface="仿宋_GB2312"/>
            </a:endParaRPr>
          </a:p>
          <a:p>
            <a:pPr lvl="0">
              <a:lnSpc>
                <a:spcPct val="115000"/>
              </a:lnSpc>
              <a:spcBef>
                <a:spcPct val="15000"/>
              </a:spcBef>
              <a:buClr>
                <a:srgbClr val="660066"/>
              </a:buClr>
              <a:buSzPct val="55000"/>
              <a:buNone/>
            </a:pPr>
            <a:endParaRPr kumimoji="0" lang="zh-CN" altLang="en-US" sz="1400" dirty="0">
              <a:solidFill>
                <a:srgbClr val="003366"/>
              </a:solidFill>
              <a:latin typeface="Times New Roman" panose="02020603050405020304" pitchFamily="18" charset="0"/>
              <a:ea typeface="仿宋_GB2312"/>
            </a:endParaRPr>
          </a:p>
        </p:txBody>
      </p:sp>
      <p:sp>
        <p:nvSpPr>
          <p:cNvPr id="6" name="灯片编号占位符 5"/>
          <p:cNvSpPr>
            <a:spLocks noGrp="1"/>
          </p:cNvSpPr>
          <p:nvPr>
            <p:ph type="sldNum" sz="quarter" idx="11"/>
          </p:nvPr>
        </p:nvSpPr>
        <p:spPr/>
        <p:txBody>
          <a:bodyPr/>
          <a:lstStyle/>
          <a:p>
            <a:pPr>
              <a:defRPr/>
            </a:pPr>
            <a:fld id="{429374AE-4C27-4E1D-997D-29240FA83425}" type="slidenum">
              <a:rPr lang="en-US" altLang="zh-CN"/>
              <a:pPr>
                <a:defRPr/>
              </a:pPr>
              <a:t>62</a:t>
            </a:fld>
            <a:endParaRPr lang="en-US" altLang="zh-CN"/>
          </a:p>
        </p:txBody>
      </p:sp>
      <p:grpSp>
        <p:nvGrpSpPr>
          <p:cNvPr id="5" name="Group 4"/>
          <p:cNvGrpSpPr>
            <a:grpSpLocks/>
          </p:cNvGrpSpPr>
          <p:nvPr/>
        </p:nvGrpSpPr>
        <p:grpSpPr bwMode="auto">
          <a:xfrm>
            <a:off x="2267744" y="3717032"/>
            <a:ext cx="5054600" cy="2319338"/>
            <a:chOff x="1429" y="663"/>
            <a:chExt cx="3184" cy="1461"/>
          </a:xfrm>
        </p:grpSpPr>
        <p:sp>
          <p:nvSpPr>
            <p:cNvPr id="7" name="Line 5"/>
            <p:cNvSpPr>
              <a:spLocks noChangeShapeType="1"/>
            </p:cNvSpPr>
            <p:nvPr/>
          </p:nvSpPr>
          <p:spPr bwMode="auto">
            <a:xfrm flipH="1">
              <a:off x="2265" y="866"/>
              <a:ext cx="400" cy="21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2863" y="895"/>
              <a:ext cx="400" cy="21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2160" y="1282"/>
              <a:ext cx="250" cy="18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H="1">
              <a:off x="2289" y="1684"/>
              <a:ext cx="136"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flipH="1">
              <a:off x="1736" y="1282"/>
              <a:ext cx="253" cy="18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rot="10800000">
              <a:off x="3560" y="1253"/>
              <a:ext cx="250"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flipH="1">
              <a:off x="3721" y="1688"/>
              <a:ext cx="112" cy="17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H="1">
              <a:off x="3156" y="1271"/>
              <a:ext cx="207" cy="163"/>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3969" y="1661"/>
              <a:ext cx="226"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 name="Group 14"/>
            <p:cNvGrpSpPr>
              <a:grpSpLocks/>
            </p:cNvGrpSpPr>
            <p:nvPr/>
          </p:nvGrpSpPr>
          <p:grpSpPr bwMode="auto">
            <a:xfrm>
              <a:off x="2517" y="663"/>
              <a:ext cx="599" cy="327"/>
              <a:chOff x="3808" y="911"/>
              <a:chExt cx="599" cy="327"/>
            </a:xfrm>
          </p:grpSpPr>
          <p:sp>
            <p:nvSpPr>
              <p:cNvPr id="44" name="Oval 15"/>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45" name="Text Box 16"/>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45</a:t>
                </a:r>
                <a:endParaRPr kumimoji="0" lang="en-US" altLang="zh-CN">
                  <a:ea typeface="黑体" pitchFamily="2" charset="-122"/>
                </a:endParaRPr>
              </a:p>
            </p:txBody>
          </p:sp>
        </p:grpSp>
        <p:grpSp>
          <p:nvGrpSpPr>
            <p:cNvPr id="17" name="Group 17"/>
            <p:cNvGrpSpPr>
              <a:grpSpLocks/>
            </p:cNvGrpSpPr>
            <p:nvPr/>
          </p:nvGrpSpPr>
          <p:grpSpPr bwMode="auto">
            <a:xfrm>
              <a:off x="1882" y="1004"/>
              <a:ext cx="599" cy="327"/>
              <a:chOff x="3808" y="911"/>
              <a:chExt cx="599" cy="327"/>
            </a:xfrm>
          </p:grpSpPr>
          <p:sp>
            <p:nvSpPr>
              <p:cNvPr id="42" name="Oval 18"/>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43" name="Text Box 19"/>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12</a:t>
                </a:r>
                <a:endParaRPr kumimoji="0" lang="en-US" altLang="zh-CN">
                  <a:ea typeface="黑体" pitchFamily="2" charset="-122"/>
                </a:endParaRPr>
              </a:p>
            </p:txBody>
          </p:sp>
        </p:grpSp>
        <p:grpSp>
          <p:nvGrpSpPr>
            <p:cNvPr id="18" name="Group 20"/>
            <p:cNvGrpSpPr>
              <a:grpSpLocks/>
            </p:cNvGrpSpPr>
            <p:nvPr/>
          </p:nvGrpSpPr>
          <p:grpSpPr bwMode="auto">
            <a:xfrm>
              <a:off x="1429" y="1389"/>
              <a:ext cx="599" cy="327"/>
              <a:chOff x="3808" y="911"/>
              <a:chExt cx="599" cy="327"/>
            </a:xfrm>
          </p:grpSpPr>
          <p:sp>
            <p:nvSpPr>
              <p:cNvPr id="40" name="Oval 21"/>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41" name="Text Box 22"/>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200">
                    <a:ea typeface="隶书" pitchFamily="49" charset="-122"/>
                  </a:rPr>
                  <a:t> </a:t>
                </a:r>
                <a:r>
                  <a:rPr kumimoji="0" lang="en-US" altLang="zh-CN">
                    <a:ea typeface="隶书" pitchFamily="49" charset="-122"/>
                  </a:rPr>
                  <a:t>3</a:t>
                </a:r>
                <a:endParaRPr kumimoji="0" lang="en-US" altLang="zh-CN">
                  <a:ea typeface="黑体" pitchFamily="2" charset="-122"/>
                </a:endParaRPr>
              </a:p>
            </p:txBody>
          </p:sp>
        </p:grpSp>
        <p:grpSp>
          <p:nvGrpSpPr>
            <p:cNvPr id="19" name="Group 23"/>
            <p:cNvGrpSpPr>
              <a:grpSpLocks/>
            </p:cNvGrpSpPr>
            <p:nvPr/>
          </p:nvGrpSpPr>
          <p:grpSpPr bwMode="auto">
            <a:xfrm>
              <a:off x="2200" y="1389"/>
              <a:ext cx="599" cy="327"/>
              <a:chOff x="3808" y="911"/>
              <a:chExt cx="599" cy="327"/>
            </a:xfrm>
          </p:grpSpPr>
          <p:sp>
            <p:nvSpPr>
              <p:cNvPr id="38" name="Oval 24"/>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39" name="Text Box 25"/>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sz="1400">
                    <a:ea typeface="隶书" pitchFamily="49" charset="-122"/>
                  </a:rPr>
                  <a:t> </a:t>
                </a:r>
                <a:r>
                  <a:rPr kumimoji="0" lang="en-US" altLang="zh-CN" sz="1600">
                    <a:ea typeface="隶书" pitchFamily="49" charset="-122"/>
                  </a:rPr>
                  <a:t>  </a:t>
                </a:r>
                <a:r>
                  <a:rPr kumimoji="0" lang="en-US" altLang="zh-CN">
                    <a:ea typeface="隶书" pitchFamily="49" charset="-122"/>
                  </a:rPr>
                  <a:t>37</a:t>
                </a:r>
                <a:endParaRPr kumimoji="0" lang="en-US" altLang="zh-CN">
                  <a:ea typeface="黑体" pitchFamily="2" charset="-122"/>
                </a:endParaRPr>
              </a:p>
            </p:txBody>
          </p:sp>
        </p:grpSp>
        <p:grpSp>
          <p:nvGrpSpPr>
            <p:cNvPr id="20" name="Group 26"/>
            <p:cNvGrpSpPr>
              <a:grpSpLocks/>
            </p:cNvGrpSpPr>
            <p:nvPr/>
          </p:nvGrpSpPr>
          <p:grpSpPr bwMode="auto">
            <a:xfrm>
              <a:off x="2836" y="1389"/>
              <a:ext cx="599" cy="327"/>
              <a:chOff x="3809" y="911"/>
              <a:chExt cx="599" cy="327"/>
            </a:xfrm>
          </p:grpSpPr>
          <p:sp>
            <p:nvSpPr>
              <p:cNvPr id="36" name="Oval 27"/>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37" name="Text Box 28"/>
              <p:cNvSpPr txBox="1">
                <a:spLocks noChangeArrowheads="1"/>
              </p:cNvSpPr>
              <p:nvPr/>
            </p:nvSpPr>
            <p:spPr bwMode="auto">
              <a:xfrm rot="10800000" flipV="1">
                <a:off x="3809"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53</a:t>
                </a:r>
                <a:endParaRPr kumimoji="0" lang="en-US" altLang="zh-CN">
                  <a:ea typeface="黑体" pitchFamily="2" charset="-122"/>
                </a:endParaRPr>
              </a:p>
            </p:txBody>
          </p:sp>
        </p:grpSp>
        <p:grpSp>
          <p:nvGrpSpPr>
            <p:cNvPr id="21" name="Group 29"/>
            <p:cNvGrpSpPr>
              <a:grpSpLocks/>
            </p:cNvGrpSpPr>
            <p:nvPr/>
          </p:nvGrpSpPr>
          <p:grpSpPr bwMode="auto">
            <a:xfrm>
              <a:off x="3651" y="1388"/>
              <a:ext cx="599" cy="327"/>
              <a:chOff x="3808" y="910"/>
              <a:chExt cx="599" cy="327"/>
            </a:xfrm>
          </p:grpSpPr>
          <p:sp>
            <p:nvSpPr>
              <p:cNvPr id="34" name="Oval 30"/>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35" name="Text Box 31"/>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90</a:t>
                </a:r>
                <a:endParaRPr kumimoji="0" lang="en-US" altLang="zh-CN">
                  <a:ea typeface="黑体" pitchFamily="2" charset="-122"/>
                </a:endParaRPr>
              </a:p>
            </p:txBody>
          </p:sp>
        </p:grpSp>
        <p:grpSp>
          <p:nvGrpSpPr>
            <p:cNvPr id="22" name="Group 32"/>
            <p:cNvGrpSpPr>
              <a:grpSpLocks/>
            </p:cNvGrpSpPr>
            <p:nvPr/>
          </p:nvGrpSpPr>
          <p:grpSpPr bwMode="auto">
            <a:xfrm>
              <a:off x="2018" y="1797"/>
              <a:ext cx="599" cy="327"/>
              <a:chOff x="3808" y="911"/>
              <a:chExt cx="599" cy="327"/>
            </a:xfrm>
          </p:grpSpPr>
          <p:sp>
            <p:nvSpPr>
              <p:cNvPr id="32" name="Oval 33"/>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33" name="Text Box 34"/>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24</a:t>
                </a:r>
                <a:endParaRPr kumimoji="0" lang="en-US" altLang="zh-CN">
                  <a:ea typeface="黑体" pitchFamily="2" charset="-122"/>
                </a:endParaRPr>
              </a:p>
            </p:txBody>
          </p:sp>
        </p:grpSp>
        <p:grpSp>
          <p:nvGrpSpPr>
            <p:cNvPr id="23" name="Group 35"/>
            <p:cNvGrpSpPr>
              <a:grpSpLocks/>
            </p:cNvGrpSpPr>
            <p:nvPr/>
          </p:nvGrpSpPr>
          <p:grpSpPr bwMode="auto">
            <a:xfrm>
              <a:off x="3424" y="1796"/>
              <a:ext cx="599" cy="327"/>
              <a:chOff x="3808" y="910"/>
              <a:chExt cx="599" cy="327"/>
            </a:xfrm>
          </p:grpSpPr>
          <p:sp>
            <p:nvSpPr>
              <p:cNvPr id="30" name="Oval 36"/>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31" name="Text Box 37"/>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78</a:t>
                </a:r>
                <a:endParaRPr kumimoji="0" lang="en-US" altLang="zh-CN">
                  <a:ea typeface="黑体" pitchFamily="2" charset="-122"/>
                </a:endParaRPr>
              </a:p>
            </p:txBody>
          </p:sp>
        </p:grpSp>
        <p:grpSp>
          <p:nvGrpSpPr>
            <p:cNvPr id="24" name="Group 38"/>
            <p:cNvGrpSpPr>
              <a:grpSpLocks/>
            </p:cNvGrpSpPr>
            <p:nvPr/>
          </p:nvGrpSpPr>
          <p:grpSpPr bwMode="auto">
            <a:xfrm>
              <a:off x="4014" y="1796"/>
              <a:ext cx="599" cy="327"/>
              <a:chOff x="3808" y="910"/>
              <a:chExt cx="599" cy="327"/>
            </a:xfrm>
          </p:grpSpPr>
          <p:sp>
            <p:nvSpPr>
              <p:cNvPr id="28" name="Oval 39"/>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29" name="Text Box 40"/>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98</a:t>
                </a:r>
                <a:endParaRPr kumimoji="0" lang="en-US" altLang="zh-CN">
                  <a:ea typeface="黑体" pitchFamily="2" charset="-122"/>
                </a:endParaRPr>
              </a:p>
            </p:txBody>
          </p:sp>
        </p:grpSp>
        <p:grpSp>
          <p:nvGrpSpPr>
            <p:cNvPr id="25" name="Group 41"/>
            <p:cNvGrpSpPr>
              <a:grpSpLocks/>
            </p:cNvGrpSpPr>
            <p:nvPr/>
          </p:nvGrpSpPr>
          <p:grpSpPr bwMode="auto">
            <a:xfrm>
              <a:off x="3198" y="1004"/>
              <a:ext cx="599" cy="327"/>
              <a:chOff x="3808" y="911"/>
              <a:chExt cx="599" cy="327"/>
            </a:xfrm>
          </p:grpSpPr>
          <p:sp>
            <p:nvSpPr>
              <p:cNvPr id="26" name="Oval 42"/>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27" name="Text Box 43"/>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600">
                    <a:ea typeface="隶书" pitchFamily="49" charset="-122"/>
                  </a:rPr>
                  <a:t> </a:t>
                </a:r>
                <a:r>
                  <a:rPr kumimoji="0" lang="en-US" altLang="zh-CN">
                    <a:ea typeface="隶书" pitchFamily="49" charset="-122"/>
                  </a:rPr>
                  <a:t>61</a:t>
                </a:r>
                <a:endParaRPr kumimoji="0" lang="en-US" altLang="zh-CN">
                  <a:ea typeface="黑体" pitchFamily="2" charset="-122"/>
                </a:endParaRPr>
              </a:p>
            </p:txBody>
          </p:sp>
        </p:grpSp>
      </p:grpSp>
      <p:graphicFrame>
        <p:nvGraphicFramePr>
          <p:cNvPr id="46" name="Object 6"/>
          <p:cNvGraphicFramePr>
            <a:graphicFrameLocks noChangeAspect="1"/>
          </p:cNvGraphicFramePr>
          <p:nvPr>
            <p:extLst>
              <p:ext uri="{D42A27DB-BD31-4B8C-83A1-F6EECF244321}">
                <p14:modId xmlns:p14="http://schemas.microsoft.com/office/powerpoint/2010/main" val="2343110115"/>
              </p:ext>
            </p:extLst>
          </p:nvPr>
        </p:nvGraphicFramePr>
        <p:xfrm>
          <a:off x="5012531" y="2609751"/>
          <a:ext cx="1287463" cy="792163"/>
        </p:xfrm>
        <a:graphic>
          <a:graphicData uri="http://schemas.openxmlformats.org/presentationml/2006/ole">
            <mc:AlternateContent xmlns:mc="http://schemas.openxmlformats.org/markup-compatibility/2006">
              <mc:Choice xmlns:v="urn:schemas-microsoft-com:vml" Requires="v">
                <p:oleObj spid="_x0000_s143394" name="Equation" r:id="rId3" imgW="609600" imgH="381030" progId="Equation.3">
                  <p:embed/>
                </p:oleObj>
              </mc:Choice>
              <mc:Fallback>
                <p:oleObj name="Equation" r:id="rId3" imgW="609600" imgH="3810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531" y="2609751"/>
                        <a:ext cx="1287463"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4"/>
          <p:cNvSpPr>
            <a:spLocks noGrp="1"/>
          </p:cNvSpPr>
          <p:nvPr>
            <p:ph type="sldNum" sz="quarter" idx="12"/>
          </p:nvPr>
        </p:nvSpPr>
        <p:spPr/>
        <p:txBody>
          <a:bodyPr/>
          <a:lstStyle/>
          <a:p>
            <a:pPr>
              <a:defRPr/>
            </a:pPr>
            <a:fld id="{2093BD08-4EF1-460E-B010-0EA7FBC5354B}" type="slidenum">
              <a:rPr lang="en-US" altLang="zh-CN"/>
              <a:pPr>
                <a:defRPr/>
              </a:pPr>
              <a:t>63</a:t>
            </a:fld>
            <a:endParaRPr lang="en-US" altLang="zh-CN"/>
          </a:p>
        </p:txBody>
      </p:sp>
      <p:grpSp>
        <p:nvGrpSpPr>
          <p:cNvPr id="2" name="Group 3"/>
          <p:cNvGrpSpPr>
            <a:grpSpLocks/>
          </p:cNvGrpSpPr>
          <p:nvPr/>
        </p:nvGrpSpPr>
        <p:grpSpPr bwMode="auto">
          <a:xfrm>
            <a:off x="4089400" y="990600"/>
            <a:ext cx="5054600" cy="2319338"/>
            <a:chOff x="1429" y="663"/>
            <a:chExt cx="3184" cy="1461"/>
          </a:xfrm>
        </p:grpSpPr>
        <p:sp>
          <p:nvSpPr>
            <p:cNvPr id="66608" name="Line 4"/>
            <p:cNvSpPr>
              <a:spLocks noChangeShapeType="1"/>
            </p:cNvSpPr>
            <p:nvPr/>
          </p:nvSpPr>
          <p:spPr bwMode="auto">
            <a:xfrm flipH="1">
              <a:off x="2164" y="895"/>
              <a:ext cx="400" cy="21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9" name="Line 5"/>
            <p:cNvSpPr>
              <a:spLocks noChangeShapeType="1"/>
            </p:cNvSpPr>
            <p:nvPr/>
          </p:nvSpPr>
          <p:spPr bwMode="auto">
            <a:xfrm>
              <a:off x="2863" y="895"/>
              <a:ext cx="400" cy="21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6"/>
            <p:cNvSpPr>
              <a:spLocks noChangeShapeType="1"/>
            </p:cNvSpPr>
            <p:nvPr/>
          </p:nvSpPr>
          <p:spPr bwMode="auto">
            <a:xfrm>
              <a:off x="2160" y="1282"/>
              <a:ext cx="250" cy="18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7"/>
            <p:cNvSpPr>
              <a:spLocks noChangeShapeType="1"/>
            </p:cNvSpPr>
            <p:nvPr/>
          </p:nvSpPr>
          <p:spPr bwMode="auto">
            <a:xfrm flipH="1">
              <a:off x="2200" y="1661"/>
              <a:ext cx="136"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Line 8"/>
            <p:cNvSpPr>
              <a:spLocks noChangeShapeType="1"/>
            </p:cNvSpPr>
            <p:nvPr/>
          </p:nvSpPr>
          <p:spPr bwMode="auto">
            <a:xfrm flipH="1">
              <a:off x="1736" y="1282"/>
              <a:ext cx="253" cy="18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3" name="Line 9"/>
            <p:cNvSpPr>
              <a:spLocks noChangeShapeType="1"/>
            </p:cNvSpPr>
            <p:nvPr/>
          </p:nvSpPr>
          <p:spPr bwMode="auto">
            <a:xfrm rot="10800000">
              <a:off x="3560" y="1253"/>
              <a:ext cx="250"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4" name="Line 10"/>
            <p:cNvSpPr>
              <a:spLocks noChangeShapeType="1"/>
            </p:cNvSpPr>
            <p:nvPr/>
          </p:nvSpPr>
          <p:spPr bwMode="auto">
            <a:xfrm flipH="1">
              <a:off x="3651" y="1706"/>
              <a:ext cx="136" cy="13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11"/>
            <p:cNvSpPr>
              <a:spLocks noChangeShapeType="1"/>
            </p:cNvSpPr>
            <p:nvPr/>
          </p:nvSpPr>
          <p:spPr bwMode="auto">
            <a:xfrm flipH="1">
              <a:off x="3078" y="1282"/>
              <a:ext cx="207" cy="163"/>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Line 12"/>
            <p:cNvSpPr>
              <a:spLocks noChangeShapeType="1"/>
            </p:cNvSpPr>
            <p:nvPr/>
          </p:nvSpPr>
          <p:spPr bwMode="auto">
            <a:xfrm>
              <a:off x="3969" y="1661"/>
              <a:ext cx="226"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617" name="Group 13"/>
            <p:cNvGrpSpPr>
              <a:grpSpLocks/>
            </p:cNvGrpSpPr>
            <p:nvPr/>
          </p:nvGrpSpPr>
          <p:grpSpPr bwMode="auto">
            <a:xfrm>
              <a:off x="2517" y="663"/>
              <a:ext cx="599" cy="327"/>
              <a:chOff x="3808" y="911"/>
              <a:chExt cx="599" cy="327"/>
            </a:xfrm>
          </p:grpSpPr>
          <p:sp>
            <p:nvSpPr>
              <p:cNvPr id="66645" name="Oval 14"/>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46" name="Text Box 15"/>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45</a:t>
                </a:r>
                <a:endParaRPr kumimoji="0" lang="en-US" altLang="zh-CN">
                  <a:ea typeface="黑体" pitchFamily="2" charset="-122"/>
                </a:endParaRPr>
              </a:p>
            </p:txBody>
          </p:sp>
        </p:grpSp>
        <p:grpSp>
          <p:nvGrpSpPr>
            <p:cNvPr id="66618" name="Group 16"/>
            <p:cNvGrpSpPr>
              <a:grpSpLocks/>
            </p:cNvGrpSpPr>
            <p:nvPr/>
          </p:nvGrpSpPr>
          <p:grpSpPr bwMode="auto">
            <a:xfrm>
              <a:off x="1882" y="1004"/>
              <a:ext cx="599" cy="327"/>
              <a:chOff x="3808" y="911"/>
              <a:chExt cx="599" cy="327"/>
            </a:xfrm>
          </p:grpSpPr>
          <p:sp>
            <p:nvSpPr>
              <p:cNvPr id="66643" name="Oval 17"/>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44" name="Text Box 18"/>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12</a:t>
                </a:r>
                <a:endParaRPr kumimoji="0" lang="en-US" altLang="zh-CN">
                  <a:ea typeface="黑体" pitchFamily="2" charset="-122"/>
                </a:endParaRPr>
              </a:p>
            </p:txBody>
          </p:sp>
        </p:grpSp>
        <p:grpSp>
          <p:nvGrpSpPr>
            <p:cNvPr id="66619" name="Group 19"/>
            <p:cNvGrpSpPr>
              <a:grpSpLocks/>
            </p:cNvGrpSpPr>
            <p:nvPr/>
          </p:nvGrpSpPr>
          <p:grpSpPr bwMode="auto">
            <a:xfrm>
              <a:off x="1429" y="1389"/>
              <a:ext cx="599" cy="327"/>
              <a:chOff x="3808" y="911"/>
              <a:chExt cx="599" cy="327"/>
            </a:xfrm>
          </p:grpSpPr>
          <p:sp>
            <p:nvSpPr>
              <p:cNvPr id="66641" name="Oval 20"/>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42" name="Text Box 21"/>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200">
                    <a:ea typeface="隶书" pitchFamily="49" charset="-122"/>
                  </a:rPr>
                  <a:t> </a:t>
                </a:r>
                <a:r>
                  <a:rPr kumimoji="0" lang="en-US" altLang="zh-CN">
                    <a:ea typeface="隶书" pitchFamily="49" charset="-122"/>
                  </a:rPr>
                  <a:t>3</a:t>
                </a:r>
                <a:endParaRPr kumimoji="0" lang="en-US" altLang="zh-CN">
                  <a:ea typeface="黑体" pitchFamily="2" charset="-122"/>
                </a:endParaRPr>
              </a:p>
            </p:txBody>
          </p:sp>
        </p:grpSp>
        <p:grpSp>
          <p:nvGrpSpPr>
            <p:cNvPr id="66620" name="Group 22"/>
            <p:cNvGrpSpPr>
              <a:grpSpLocks/>
            </p:cNvGrpSpPr>
            <p:nvPr/>
          </p:nvGrpSpPr>
          <p:grpSpPr bwMode="auto">
            <a:xfrm>
              <a:off x="2200" y="1389"/>
              <a:ext cx="599" cy="327"/>
              <a:chOff x="3808" y="911"/>
              <a:chExt cx="599" cy="327"/>
            </a:xfrm>
          </p:grpSpPr>
          <p:sp>
            <p:nvSpPr>
              <p:cNvPr id="66639" name="Oval 23"/>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40" name="Text Box 24"/>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sz="1400">
                    <a:ea typeface="隶书" pitchFamily="49" charset="-122"/>
                  </a:rPr>
                  <a:t> </a:t>
                </a:r>
                <a:r>
                  <a:rPr kumimoji="0" lang="en-US" altLang="zh-CN" sz="1600">
                    <a:ea typeface="隶书" pitchFamily="49" charset="-122"/>
                  </a:rPr>
                  <a:t>  </a:t>
                </a:r>
                <a:r>
                  <a:rPr kumimoji="0" lang="en-US" altLang="zh-CN">
                    <a:ea typeface="隶书" pitchFamily="49" charset="-122"/>
                  </a:rPr>
                  <a:t>37</a:t>
                </a:r>
                <a:endParaRPr kumimoji="0" lang="en-US" altLang="zh-CN">
                  <a:ea typeface="黑体" pitchFamily="2" charset="-122"/>
                </a:endParaRPr>
              </a:p>
            </p:txBody>
          </p:sp>
        </p:grpSp>
        <p:grpSp>
          <p:nvGrpSpPr>
            <p:cNvPr id="66621" name="Group 25"/>
            <p:cNvGrpSpPr>
              <a:grpSpLocks/>
            </p:cNvGrpSpPr>
            <p:nvPr/>
          </p:nvGrpSpPr>
          <p:grpSpPr bwMode="auto">
            <a:xfrm>
              <a:off x="2836" y="1389"/>
              <a:ext cx="599" cy="327"/>
              <a:chOff x="3809" y="911"/>
              <a:chExt cx="599" cy="327"/>
            </a:xfrm>
          </p:grpSpPr>
          <p:sp>
            <p:nvSpPr>
              <p:cNvPr id="66637" name="Oval 26"/>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38" name="Text Box 27"/>
              <p:cNvSpPr txBox="1">
                <a:spLocks noChangeArrowheads="1"/>
              </p:cNvSpPr>
              <p:nvPr/>
            </p:nvSpPr>
            <p:spPr bwMode="auto">
              <a:xfrm rot="10800000" flipV="1">
                <a:off x="3809"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53</a:t>
                </a:r>
                <a:endParaRPr kumimoji="0" lang="en-US" altLang="zh-CN">
                  <a:ea typeface="黑体" pitchFamily="2" charset="-122"/>
                </a:endParaRPr>
              </a:p>
            </p:txBody>
          </p:sp>
        </p:grpSp>
        <p:grpSp>
          <p:nvGrpSpPr>
            <p:cNvPr id="66622" name="Group 28"/>
            <p:cNvGrpSpPr>
              <a:grpSpLocks/>
            </p:cNvGrpSpPr>
            <p:nvPr/>
          </p:nvGrpSpPr>
          <p:grpSpPr bwMode="auto">
            <a:xfrm>
              <a:off x="3651" y="1388"/>
              <a:ext cx="599" cy="327"/>
              <a:chOff x="3808" y="910"/>
              <a:chExt cx="599" cy="327"/>
            </a:xfrm>
          </p:grpSpPr>
          <p:sp>
            <p:nvSpPr>
              <p:cNvPr id="66635" name="Oval 29"/>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36" name="Text Box 30"/>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90</a:t>
                </a:r>
                <a:endParaRPr kumimoji="0" lang="en-US" altLang="zh-CN">
                  <a:ea typeface="黑体" pitchFamily="2" charset="-122"/>
                </a:endParaRPr>
              </a:p>
            </p:txBody>
          </p:sp>
        </p:grpSp>
        <p:grpSp>
          <p:nvGrpSpPr>
            <p:cNvPr id="66623" name="Group 31"/>
            <p:cNvGrpSpPr>
              <a:grpSpLocks/>
            </p:cNvGrpSpPr>
            <p:nvPr/>
          </p:nvGrpSpPr>
          <p:grpSpPr bwMode="auto">
            <a:xfrm>
              <a:off x="2018" y="1797"/>
              <a:ext cx="599" cy="327"/>
              <a:chOff x="3808" y="911"/>
              <a:chExt cx="599" cy="327"/>
            </a:xfrm>
          </p:grpSpPr>
          <p:sp>
            <p:nvSpPr>
              <p:cNvPr id="66633" name="Oval 32"/>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34" name="Text Box 33"/>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24</a:t>
                </a:r>
                <a:endParaRPr kumimoji="0" lang="en-US" altLang="zh-CN">
                  <a:ea typeface="黑体" pitchFamily="2" charset="-122"/>
                </a:endParaRPr>
              </a:p>
            </p:txBody>
          </p:sp>
        </p:grpSp>
        <p:grpSp>
          <p:nvGrpSpPr>
            <p:cNvPr id="66624" name="Group 34"/>
            <p:cNvGrpSpPr>
              <a:grpSpLocks/>
            </p:cNvGrpSpPr>
            <p:nvPr/>
          </p:nvGrpSpPr>
          <p:grpSpPr bwMode="auto">
            <a:xfrm>
              <a:off x="3424" y="1796"/>
              <a:ext cx="599" cy="327"/>
              <a:chOff x="3808" y="910"/>
              <a:chExt cx="599" cy="327"/>
            </a:xfrm>
          </p:grpSpPr>
          <p:sp>
            <p:nvSpPr>
              <p:cNvPr id="66631" name="Oval 35"/>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32" name="Text Box 36"/>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78</a:t>
                </a:r>
                <a:endParaRPr kumimoji="0" lang="en-US" altLang="zh-CN">
                  <a:ea typeface="黑体" pitchFamily="2" charset="-122"/>
                </a:endParaRPr>
              </a:p>
            </p:txBody>
          </p:sp>
        </p:grpSp>
        <p:grpSp>
          <p:nvGrpSpPr>
            <p:cNvPr id="66625" name="Group 37"/>
            <p:cNvGrpSpPr>
              <a:grpSpLocks/>
            </p:cNvGrpSpPr>
            <p:nvPr/>
          </p:nvGrpSpPr>
          <p:grpSpPr bwMode="auto">
            <a:xfrm>
              <a:off x="4014" y="1796"/>
              <a:ext cx="599" cy="327"/>
              <a:chOff x="3808" y="910"/>
              <a:chExt cx="599" cy="327"/>
            </a:xfrm>
          </p:grpSpPr>
          <p:sp>
            <p:nvSpPr>
              <p:cNvPr id="66629" name="Oval 38"/>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30" name="Text Box 39"/>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98</a:t>
                </a:r>
                <a:endParaRPr kumimoji="0" lang="en-US" altLang="zh-CN">
                  <a:ea typeface="黑体" pitchFamily="2" charset="-122"/>
                </a:endParaRPr>
              </a:p>
            </p:txBody>
          </p:sp>
        </p:grpSp>
        <p:grpSp>
          <p:nvGrpSpPr>
            <p:cNvPr id="66626" name="Group 40"/>
            <p:cNvGrpSpPr>
              <a:grpSpLocks/>
            </p:cNvGrpSpPr>
            <p:nvPr/>
          </p:nvGrpSpPr>
          <p:grpSpPr bwMode="auto">
            <a:xfrm>
              <a:off x="3198" y="1004"/>
              <a:ext cx="599" cy="327"/>
              <a:chOff x="3808" y="911"/>
              <a:chExt cx="599" cy="327"/>
            </a:xfrm>
          </p:grpSpPr>
          <p:sp>
            <p:nvSpPr>
              <p:cNvPr id="66627" name="Oval 41"/>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6628" name="Text Box 42"/>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600">
                    <a:ea typeface="隶书" pitchFamily="49" charset="-122"/>
                  </a:rPr>
                  <a:t> </a:t>
                </a:r>
                <a:r>
                  <a:rPr kumimoji="0" lang="en-US" altLang="zh-CN">
                    <a:ea typeface="隶书" pitchFamily="49" charset="-122"/>
                  </a:rPr>
                  <a:t>61</a:t>
                </a:r>
                <a:endParaRPr kumimoji="0" lang="en-US" altLang="zh-CN">
                  <a:ea typeface="黑体" pitchFamily="2" charset="-122"/>
                </a:endParaRPr>
              </a:p>
            </p:txBody>
          </p:sp>
        </p:grpSp>
      </p:grpSp>
      <p:grpSp>
        <p:nvGrpSpPr>
          <p:cNvPr id="13" name="Group 43"/>
          <p:cNvGrpSpPr>
            <a:grpSpLocks/>
          </p:cNvGrpSpPr>
          <p:nvPr/>
        </p:nvGrpSpPr>
        <p:grpSpPr bwMode="auto">
          <a:xfrm>
            <a:off x="608013" y="1143000"/>
            <a:ext cx="5105400" cy="4586288"/>
            <a:chOff x="203" y="1162"/>
            <a:chExt cx="3320" cy="2967"/>
          </a:xfrm>
        </p:grpSpPr>
        <p:sp>
          <p:nvSpPr>
            <p:cNvPr id="66569" name="Line 44"/>
            <p:cNvSpPr>
              <a:spLocks noChangeShapeType="1"/>
            </p:cNvSpPr>
            <p:nvPr/>
          </p:nvSpPr>
          <p:spPr bwMode="auto">
            <a:xfrm>
              <a:off x="1156" y="2024"/>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0" name="Line 45"/>
            <p:cNvSpPr>
              <a:spLocks noChangeShapeType="1"/>
            </p:cNvSpPr>
            <p:nvPr/>
          </p:nvSpPr>
          <p:spPr bwMode="auto">
            <a:xfrm>
              <a:off x="793" y="1661"/>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Line 46"/>
            <p:cNvSpPr>
              <a:spLocks noChangeShapeType="1"/>
            </p:cNvSpPr>
            <p:nvPr/>
          </p:nvSpPr>
          <p:spPr bwMode="auto">
            <a:xfrm>
              <a:off x="476" y="1389"/>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2" name="Line 47"/>
            <p:cNvSpPr>
              <a:spLocks noChangeShapeType="1"/>
            </p:cNvSpPr>
            <p:nvPr/>
          </p:nvSpPr>
          <p:spPr bwMode="auto">
            <a:xfrm>
              <a:off x="1429" y="2251"/>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3" name="Line 48"/>
            <p:cNvSpPr>
              <a:spLocks noChangeShapeType="1"/>
            </p:cNvSpPr>
            <p:nvPr/>
          </p:nvSpPr>
          <p:spPr bwMode="auto">
            <a:xfrm>
              <a:off x="1701" y="2523"/>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49"/>
            <p:cNvSpPr>
              <a:spLocks noChangeShapeType="1"/>
            </p:cNvSpPr>
            <p:nvPr/>
          </p:nvSpPr>
          <p:spPr bwMode="auto">
            <a:xfrm>
              <a:off x="2018" y="2840"/>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Line 50"/>
            <p:cNvSpPr>
              <a:spLocks noChangeShapeType="1"/>
            </p:cNvSpPr>
            <p:nvPr/>
          </p:nvSpPr>
          <p:spPr bwMode="auto">
            <a:xfrm>
              <a:off x="2245" y="3113"/>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Line 51"/>
            <p:cNvSpPr>
              <a:spLocks noChangeShapeType="1"/>
            </p:cNvSpPr>
            <p:nvPr/>
          </p:nvSpPr>
          <p:spPr bwMode="auto">
            <a:xfrm>
              <a:off x="2562" y="3430"/>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52"/>
            <p:cNvSpPr>
              <a:spLocks noChangeShapeType="1"/>
            </p:cNvSpPr>
            <p:nvPr/>
          </p:nvSpPr>
          <p:spPr bwMode="auto">
            <a:xfrm>
              <a:off x="2880" y="3702"/>
              <a:ext cx="250" cy="227"/>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578" name="Group 53"/>
            <p:cNvGrpSpPr>
              <a:grpSpLocks/>
            </p:cNvGrpSpPr>
            <p:nvPr/>
          </p:nvGrpSpPr>
          <p:grpSpPr bwMode="auto">
            <a:xfrm>
              <a:off x="1428" y="2296"/>
              <a:ext cx="599" cy="336"/>
              <a:chOff x="3807" y="911"/>
              <a:chExt cx="599" cy="336"/>
            </a:xfrm>
          </p:grpSpPr>
          <p:sp>
            <p:nvSpPr>
              <p:cNvPr id="66606" name="Oval 54"/>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607" name="Text Box 55"/>
              <p:cNvSpPr txBox="1">
                <a:spLocks noChangeArrowheads="1"/>
              </p:cNvSpPr>
              <p:nvPr/>
            </p:nvSpPr>
            <p:spPr bwMode="auto">
              <a:xfrm rot="10800000" flipV="1">
                <a:off x="3807" y="911"/>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45</a:t>
                </a:r>
                <a:endParaRPr kumimoji="0" lang="en-US" altLang="zh-CN">
                  <a:ea typeface="黑体" pitchFamily="2" charset="-122"/>
                </a:endParaRPr>
              </a:p>
            </p:txBody>
          </p:sp>
        </p:grpSp>
        <p:grpSp>
          <p:nvGrpSpPr>
            <p:cNvPr id="66579" name="Group 56"/>
            <p:cNvGrpSpPr>
              <a:grpSpLocks/>
            </p:cNvGrpSpPr>
            <p:nvPr/>
          </p:nvGrpSpPr>
          <p:grpSpPr bwMode="auto">
            <a:xfrm>
              <a:off x="520" y="1434"/>
              <a:ext cx="599" cy="336"/>
              <a:chOff x="3807" y="911"/>
              <a:chExt cx="599" cy="336"/>
            </a:xfrm>
          </p:grpSpPr>
          <p:sp>
            <p:nvSpPr>
              <p:cNvPr id="66604" name="Oval 57"/>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605" name="Text Box 58"/>
              <p:cNvSpPr txBox="1">
                <a:spLocks noChangeArrowheads="1"/>
              </p:cNvSpPr>
              <p:nvPr/>
            </p:nvSpPr>
            <p:spPr bwMode="auto">
              <a:xfrm rot="10800000" flipV="1">
                <a:off x="3807" y="911"/>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12</a:t>
                </a:r>
                <a:endParaRPr kumimoji="0" lang="en-US" altLang="zh-CN">
                  <a:ea typeface="黑体" pitchFamily="2" charset="-122"/>
                </a:endParaRPr>
              </a:p>
            </p:txBody>
          </p:sp>
        </p:grpSp>
        <p:grpSp>
          <p:nvGrpSpPr>
            <p:cNvPr id="66580" name="Group 59"/>
            <p:cNvGrpSpPr>
              <a:grpSpLocks/>
            </p:cNvGrpSpPr>
            <p:nvPr/>
          </p:nvGrpSpPr>
          <p:grpSpPr bwMode="auto">
            <a:xfrm>
              <a:off x="203" y="1162"/>
              <a:ext cx="599" cy="336"/>
              <a:chOff x="3807" y="911"/>
              <a:chExt cx="599" cy="336"/>
            </a:xfrm>
          </p:grpSpPr>
          <p:sp>
            <p:nvSpPr>
              <p:cNvPr id="66602" name="Oval 60"/>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603" name="Text Box 61"/>
              <p:cNvSpPr txBox="1">
                <a:spLocks noChangeArrowheads="1"/>
              </p:cNvSpPr>
              <p:nvPr/>
            </p:nvSpPr>
            <p:spPr bwMode="auto">
              <a:xfrm rot="10800000" flipV="1">
                <a:off x="3807" y="911"/>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200">
                    <a:ea typeface="隶书" pitchFamily="49" charset="-122"/>
                  </a:rPr>
                  <a:t> </a:t>
                </a:r>
                <a:r>
                  <a:rPr kumimoji="0" lang="en-US" altLang="zh-CN">
                    <a:ea typeface="隶书" pitchFamily="49" charset="-122"/>
                  </a:rPr>
                  <a:t>3</a:t>
                </a:r>
                <a:endParaRPr kumimoji="0" lang="en-US" altLang="zh-CN">
                  <a:ea typeface="黑体" pitchFamily="2" charset="-122"/>
                </a:endParaRPr>
              </a:p>
            </p:txBody>
          </p:sp>
        </p:grpSp>
        <p:grpSp>
          <p:nvGrpSpPr>
            <p:cNvPr id="66581" name="Group 62"/>
            <p:cNvGrpSpPr>
              <a:grpSpLocks/>
            </p:cNvGrpSpPr>
            <p:nvPr/>
          </p:nvGrpSpPr>
          <p:grpSpPr bwMode="auto">
            <a:xfrm>
              <a:off x="1110" y="2024"/>
              <a:ext cx="599" cy="335"/>
              <a:chOff x="3807" y="911"/>
              <a:chExt cx="599" cy="335"/>
            </a:xfrm>
          </p:grpSpPr>
          <p:sp>
            <p:nvSpPr>
              <p:cNvPr id="66600" name="Oval 63"/>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601" name="Text Box 64"/>
              <p:cNvSpPr txBox="1">
                <a:spLocks noChangeArrowheads="1"/>
              </p:cNvSpPr>
              <p:nvPr/>
            </p:nvSpPr>
            <p:spPr bwMode="auto">
              <a:xfrm rot="10800000" flipV="1">
                <a:off x="3807" y="911"/>
                <a:ext cx="59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sz="1400">
                    <a:ea typeface="隶书" pitchFamily="49" charset="-122"/>
                  </a:rPr>
                  <a:t> </a:t>
                </a:r>
                <a:r>
                  <a:rPr kumimoji="0" lang="en-US" altLang="zh-CN" sz="1600">
                    <a:ea typeface="隶书" pitchFamily="49" charset="-122"/>
                  </a:rPr>
                  <a:t>  </a:t>
                </a:r>
                <a:r>
                  <a:rPr kumimoji="0" lang="en-US" altLang="zh-CN">
                    <a:ea typeface="隶书" pitchFamily="49" charset="-122"/>
                  </a:rPr>
                  <a:t>37</a:t>
                </a:r>
                <a:endParaRPr kumimoji="0" lang="en-US" altLang="zh-CN">
                  <a:ea typeface="黑体" pitchFamily="2" charset="-122"/>
                </a:endParaRPr>
              </a:p>
            </p:txBody>
          </p:sp>
        </p:grpSp>
        <p:grpSp>
          <p:nvGrpSpPr>
            <p:cNvPr id="66582" name="Group 65"/>
            <p:cNvGrpSpPr>
              <a:grpSpLocks/>
            </p:cNvGrpSpPr>
            <p:nvPr/>
          </p:nvGrpSpPr>
          <p:grpSpPr bwMode="auto">
            <a:xfrm>
              <a:off x="1700" y="2614"/>
              <a:ext cx="599" cy="336"/>
              <a:chOff x="3808" y="911"/>
              <a:chExt cx="599" cy="336"/>
            </a:xfrm>
          </p:grpSpPr>
          <p:sp>
            <p:nvSpPr>
              <p:cNvPr id="66598" name="Oval 66"/>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599" name="Text Box 67"/>
              <p:cNvSpPr txBox="1">
                <a:spLocks noChangeArrowheads="1"/>
              </p:cNvSpPr>
              <p:nvPr/>
            </p:nvSpPr>
            <p:spPr bwMode="auto">
              <a:xfrm rot="10800000" flipV="1">
                <a:off x="3808" y="911"/>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53</a:t>
                </a:r>
                <a:endParaRPr kumimoji="0" lang="en-US" altLang="zh-CN">
                  <a:ea typeface="黑体" pitchFamily="2" charset="-122"/>
                </a:endParaRPr>
              </a:p>
            </p:txBody>
          </p:sp>
        </p:grpSp>
        <p:grpSp>
          <p:nvGrpSpPr>
            <p:cNvPr id="66583" name="Group 68"/>
            <p:cNvGrpSpPr>
              <a:grpSpLocks/>
            </p:cNvGrpSpPr>
            <p:nvPr/>
          </p:nvGrpSpPr>
          <p:grpSpPr bwMode="auto">
            <a:xfrm>
              <a:off x="2607" y="3475"/>
              <a:ext cx="599" cy="336"/>
              <a:chOff x="3807" y="910"/>
              <a:chExt cx="599" cy="336"/>
            </a:xfrm>
          </p:grpSpPr>
          <p:sp>
            <p:nvSpPr>
              <p:cNvPr id="66596" name="Oval 69"/>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597" name="Text Box 70"/>
              <p:cNvSpPr txBox="1">
                <a:spLocks noChangeArrowheads="1"/>
              </p:cNvSpPr>
              <p:nvPr/>
            </p:nvSpPr>
            <p:spPr bwMode="auto">
              <a:xfrm rot="10800000" flipV="1">
                <a:off x="3807" y="910"/>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90</a:t>
                </a:r>
                <a:endParaRPr kumimoji="0" lang="en-US" altLang="zh-CN">
                  <a:ea typeface="黑体" pitchFamily="2" charset="-122"/>
                </a:endParaRPr>
              </a:p>
            </p:txBody>
          </p:sp>
        </p:grpSp>
        <p:grpSp>
          <p:nvGrpSpPr>
            <p:cNvPr id="66584" name="Group 71"/>
            <p:cNvGrpSpPr>
              <a:grpSpLocks/>
            </p:cNvGrpSpPr>
            <p:nvPr/>
          </p:nvGrpSpPr>
          <p:grpSpPr bwMode="auto">
            <a:xfrm>
              <a:off x="838" y="1751"/>
              <a:ext cx="599" cy="336"/>
              <a:chOff x="3807" y="910"/>
              <a:chExt cx="599" cy="336"/>
            </a:xfrm>
          </p:grpSpPr>
          <p:sp>
            <p:nvSpPr>
              <p:cNvPr id="66594" name="Oval 72"/>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595" name="Text Box 73"/>
              <p:cNvSpPr txBox="1">
                <a:spLocks noChangeArrowheads="1"/>
              </p:cNvSpPr>
              <p:nvPr/>
            </p:nvSpPr>
            <p:spPr bwMode="auto">
              <a:xfrm rot="10800000" flipV="1">
                <a:off x="3807" y="910"/>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24</a:t>
                </a:r>
                <a:endParaRPr kumimoji="0" lang="en-US" altLang="zh-CN">
                  <a:ea typeface="黑体" pitchFamily="2" charset="-122"/>
                </a:endParaRPr>
              </a:p>
            </p:txBody>
          </p:sp>
        </p:grpSp>
        <p:grpSp>
          <p:nvGrpSpPr>
            <p:cNvPr id="66585" name="Group 74"/>
            <p:cNvGrpSpPr>
              <a:grpSpLocks/>
            </p:cNvGrpSpPr>
            <p:nvPr/>
          </p:nvGrpSpPr>
          <p:grpSpPr bwMode="auto">
            <a:xfrm>
              <a:off x="2289" y="3203"/>
              <a:ext cx="599" cy="335"/>
              <a:chOff x="3807" y="910"/>
              <a:chExt cx="599" cy="335"/>
            </a:xfrm>
          </p:grpSpPr>
          <p:sp>
            <p:nvSpPr>
              <p:cNvPr id="66592" name="Oval 75"/>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593" name="Text Box 76"/>
              <p:cNvSpPr txBox="1">
                <a:spLocks noChangeArrowheads="1"/>
              </p:cNvSpPr>
              <p:nvPr/>
            </p:nvSpPr>
            <p:spPr bwMode="auto">
              <a:xfrm rot="10800000" flipV="1">
                <a:off x="3807" y="910"/>
                <a:ext cx="59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78</a:t>
                </a:r>
                <a:endParaRPr kumimoji="0" lang="en-US" altLang="zh-CN">
                  <a:ea typeface="黑体" pitchFamily="2" charset="-122"/>
                </a:endParaRPr>
              </a:p>
            </p:txBody>
          </p:sp>
        </p:grpSp>
        <p:grpSp>
          <p:nvGrpSpPr>
            <p:cNvPr id="66586" name="Group 77"/>
            <p:cNvGrpSpPr>
              <a:grpSpLocks/>
            </p:cNvGrpSpPr>
            <p:nvPr/>
          </p:nvGrpSpPr>
          <p:grpSpPr bwMode="auto">
            <a:xfrm>
              <a:off x="2924" y="3793"/>
              <a:ext cx="599" cy="336"/>
              <a:chOff x="3807" y="910"/>
              <a:chExt cx="599" cy="336"/>
            </a:xfrm>
          </p:grpSpPr>
          <p:sp>
            <p:nvSpPr>
              <p:cNvPr id="66590" name="Oval 78"/>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591" name="Text Box 79"/>
              <p:cNvSpPr txBox="1">
                <a:spLocks noChangeArrowheads="1"/>
              </p:cNvSpPr>
              <p:nvPr/>
            </p:nvSpPr>
            <p:spPr bwMode="auto">
              <a:xfrm rot="10800000" flipV="1">
                <a:off x="3807" y="910"/>
                <a:ext cx="5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98</a:t>
                </a:r>
                <a:endParaRPr kumimoji="0" lang="en-US" altLang="zh-CN">
                  <a:ea typeface="黑体" pitchFamily="2" charset="-122"/>
                </a:endParaRPr>
              </a:p>
            </p:txBody>
          </p:sp>
        </p:grpSp>
        <p:grpSp>
          <p:nvGrpSpPr>
            <p:cNvPr id="66587" name="Group 80"/>
            <p:cNvGrpSpPr>
              <a:grpSpLocks/>
            </p:cNvGrpSpPr>
            <p:nvPr/>
          </p:nvGrpSpPr>
          <p:grpSpPr bwMode="auto">
            <a:xfrm>
              <a:off x="2017" y="2931"/>
              <a:ext cx="599" cy="335"/>
              <a:chOff x="3807" y="911"/>
              <a:chExt cx="599" cy="335"/>
            </a:xfrm>
          </p:grpSpPr>
          <p:sp>
            <p:nvSpPr>
              <p:cNvPr id="66588" name="Oval 81"/>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b="0">
                  <a:ea typeface="宋体" charset="-122"/>
                </a:endParaRPr>
              </a:p>
            </p:txBody>
          </p:sp>
          <p:sp>
            <p:nvSpPr>
              <p:cNvPr id="66589" name="Text Box 82"/>
              <p:cNvSpPr txBox="1">
                <a:spLocks noChangeArrowheads="1"/>
              </p:cNvSpPr>
              <p:nvPr/>
            </p:nvSpPr>
            <p:spPr bwMode="auto">
              <a:xfrm rot="10800000" flipV="1">
                <a:off x="3807" y="911"/>
                <a:ext cx="59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600">
                    <a:ea typeface="隶书" pitchFamily="49" charset="-122"/>
                  </a:rPr>
                  <a:t> </a:t>
                </a:r>
                <a:r>
                  <a:rPr kumimoji="0" lang="en-US" altLang="zh-CN">
                    <a:ea typeface="隶书" pitchFamily="49" charset="-122"/>
                  </a:rPr>
                  <a:t>61</a:t>
                </a:r>
                <a:endParaRPr kumimoji="0" lang="en-US" altLang="zh-CN">
                  <a:ea typeface="黑体" pitchFamily="2" charset="-122"/>
                </a:endParaRPr>
              </a:p>
            </p:txBody>
          </p:sp>
        </p:grpSp>
      </p:grpSp>
      <p:sp>
        <p:nvSpPr>
          <p:cNvPr id="315475" name="Rectangle 83"/>
          <p:cNvSpPr>
            <a:spLocks noChangeArrowheads="1"/>
          </p:cNvSpPr>
          <p:nvPr/>
        </p:nvSpPr>
        <p:spPr bwMode="auto">
          <a:xfrm>
            <a:off x="228600" y="5638800"/>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marL="457200" indent="-457200" eaLnBrk="0" hangingPunct="0">
              <a:spcBef>
                <a:spcPct val="25000"/>
              </a:spcBef>
            </a:pPr>
            <a:r>
              <a:rPr lang="en-US" altLang="zh-CN" sz="3200">
                <a:solidFill>
                  <a:schemeClr val="hlink"/>
                </a:solidFill>
                <a:ea typeface="宋体" charset="-122"/>
              </a:rPr>
              <a:t>ASL</a:t>
            </a:r>
            <a:r>
              <a:rPr lang="en-US" altLang="zh-CN" sz="3200" dirty="0">
                <a:solidFill>
                  <a:schemeClr val="hlink"/>
                </a:solidFill>
                <a:ea typeface="宋体" charset="-122"/>
              </a:rPr>
              <a:t>=(1+2+3+4+5+6+7+8+9+10)/10=5.5</a:t>
            </a:r>
          </a:p>
        </p:txBody>
      </p:sp>
      <p:sp>
        <p:nvSpPr>
          <p:cNvPr id="315476" name="Rectangle 84"/>
          <p:cNvSpPr>
            <a:spLocks noChangeArrowheads="1"/>
          </p:cNvSpPr>
          <p:nvPr/>
        </p:nvSpPr>
        <p:spPr bwMode="auto">
          <a:xfrm>
            <a:off x="4038600" y="3429000"/>
            <a:ext cx="51054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marL="457200" indent="-457200" eaLnBrk="0" hangingPunct="0">
              <a:spcBef>
                <a:spcPct val="25000"/>
              </a:spcBef>
            </a:pPr>
            <a:r>
              <a:rPr lang="en-US" altLang="zh-CN" sz="3200">
                <a:solidFill>
                  <a:schemeClr val="tx2"/>
                </a:solidFill>
                <a:ea typeface="宋体" charset="-122"/>
              </a:rPr>
              <a:t> </a:t>
            </a:r>
            <a:r>
              <a:rPr lang="en-US" altLang="zh-CN" sz="3200">
                <a:solidFill>
                  <a:schemeClr val="hlink"/>
                </a:solidFill>
                <a:ea typeface="宋体" charset="-122"/>
              </a:rPr>
              <a:t>ASL</a:t>
            </a:r>
            <a:r>
              <a:rPr lang="en-US" altLang="zh-CN" sz="3200" dirty="0">
                <a:solidFill>
                  <a:schemeClr val="hlink"/>
                </a:solidFill>
                <a:ea typeface="宋体" charset="-122"/>
              </a:rPr>
              <a:t>=(1+2</a:t>
            </a:r>
            <a:r>
              <a:rPr lang="en-US" altLang="zh-CN" sz="3600" dirty="0">
                <a:solidFill>
                  <a:schemeClr val="hlink"/>
                </a:solidFill>
                <a:ea typeface="宋体" charset="-122"/>
                <a:sym typeface="Symbol" pitchFamily="18" charset="2"/>
              </a:rPr>
              <a:t></a:t>
            </a:r>
            <a:r>
              <a:rPr lang="en-US" altLang="zh-CN" sz="3200" dirty="0">
                <a:solidFill>
                  <a:schemeClr val="hlink"/>
                </a:solidFill>
                <a:ea typeface="宋体" charset="-122"/>
                <a:sym typeface="Symbol" pitchFamily="18" charset="2"/>
              </a:rPr>
              <a:t>2</a:t>
            </a:r>
            <a:r>
              <a:rPr lang="en-US" altLang="zh-CN" sz="3200" dirty="0">
                <a:solidFill>
                  <a:schemeClr val="hlink"/>
                </a:solidFill>
                <a:ea typeface="宋体" charset="-122"/>
              </a:rPr>
              <a:t>+3</a:t>
            </a:r>
            <a:r>
              <a:rPr lang="en-US" altLang="zh-CN" sz="3600" dirty="0">
                <a:solidFill>
                  <a:schemeClr val="hlink"/>
                </a:solidFill>
                <a:ea typeface="宋体" charset="-122"/>
                <a:sym typeface="Symbol" pitchFamily="18" charset="2"/>
              </a:rPr>
              <a:t></a:t>
            </a:r>
            <a:r>
              <a:rPr lang="en-US" altLang="zh-CN" sz="3200" dirty="0">
                <a:solidFill>
                  <a:schemeClr val="hlink"/>
                </a:solidFill>
                <a:ea typeface="宋体" charset="-122"/>
              </a:rPr>
              <a:t>4+4</a:t>
            </a:r>
            <a:r>
              <a:rPr lang="en-US" altLang="zh-CN" sz="3600" dirty="0">
                <a:solidFill>
                  <a:schemeClr val="hlink"/>
                </a:solidFill>
                <a:ea typeface="宋体" charset="-122"/>
                <a:sym typeface="Symbol" pitchFamily="18" charset="2"/>
              </a:rPr>
              <a:t></a:t>
            </a:r>
            <a:r>
              <a:rPr lang="en-US" altLang="zh-CN" sz="3200" dirty="0">
                <a:solidFill>
                  <a:schemeClr val="hlink"/>
                </a:solidFill>
                <a:ea typeface="宋体" charset="-122"/>
                <a:sym typeface="Symbol" pitchFamily="18" charset="2"/>
              </a:rPr>
              <a:t>3</a:t>
            </a:r>
            <a:r>
              <a:rPr lang="en-US" altLang="zh-CN" sz="3200" dirty="0">
                <a:solidFill>
                  <a:schemeClr val="hlink"/>
                </a:solidFill>
                <a:ea typeface="宋体" charset="-122"/>
              </a:rPr>
              <a:t>)/10</a:t>
            </a:r>
          </a:p>
          <a:p>
            <a:pPr marL="457200" indent="-457200" eaLnBrk="0" hangingPunct="0">
              <a:spcBef>
                <a:spcPct val="25000"/>
              </a:spcBef>
            </a:pPr>
            <a:r>
              <a:rPr lang="en-US" altLang="zh-CN" sz="3200" dirty="0">
                <a:solidFill>
                  <a:schemeClr val="hlink"/>
                </a:solidFill>
                <a:ea typeface="宋体" charset="-122"/>
              </a:rPr>
              <a:t>    =2.9</a:t>
            </a:r>
            <a:r>
              <a:rPr lang="en-US" altLang="zh-CN" sz="3200" dirty="0">
                <a:ea typeface="宋体" charset="-122"/>
              </a:rPr>
              <a:t>   </a:t>
            </a:r>
          </a:p>
        </p:txBody>
      </p:sp>
      <p:sp>
        <p:nvSpPr>
          <p:cNvPr id="66567" name="Text Box 85"/>
          <p:cNvSpPr txBox="1">
            <a:spLocks noChangeArrowheads="1"/>
          </p:cNvSpPr>
          <p:nvPr/>
        </p:nvSpPr>
        <p:spPr bwMode="auto">
          <a:xfrm>
            <a:off x="0" y="381000"/>
            <a:ext cx="8786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a:spcBef>
                <a:spcPct val="50000"/>
              </a:spcBef>
            </a:pPr>
            <a:r>
              <a:rPr lang="zh-CN" altLang="en-US" sz="3200">
                <a:solidFill>
                  <a:srgbClr val="FF0000"/>
                </a:solidFill>
                <a:latin typeface="Arial" charset="0"/>
              </a:rPr>
              <a:t>查找表：</a:t>
            </a:r>
            <a:r>
              <a:rPr lang="en-US" altLang="zh-CN" sz="3200">
                <a:solidFill>
                  <a:srgbClr val="FF0000"/>
                </a:solidFill>
                <a:latin typeface="Arial" charset="0"/>
              </a:rPr>
              <a:t>{3, 12, 24, 37, 45, 53, 61, 78, 90, 98}</a:t>
            </a:r>
          </a:p>
        </p:txBody>
      </p:sp>
      <p:sp>
        <p:nvSpPr>
          <p:cNvPr id="66568" name="Text Box 86"/>
          <p:cNvSpPr txBox="1">
            <a:spLocks noChangeArrowheads="1"/>
          </p:cNvSpPr>
          <p:nvPr/>
        </p:nvSpPr>
        <p:spPr bwMode="auto">
          <a:xfrm>
            <a:off x="609600" y="32766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zh-CN" altLang="en-US">
                <a:solidFill>
                  <a:srgbClr val="FF0000"/>
                </a:solidFill>
                <a:ea typeface="宋体" charset="-122"/>
              </a:rPr>
              <a:t>单支树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5475"/>
                                        </p:tgtEl>
                                        <p:attrNameLst>
                                          <p:attrName>style.visibility</p:attrName>
                                        </p:attrNameLst>
                                      </p:cBhvr>
                                      <p:to>
                                        <p:strVal val="visible"/>
                                      </p:to>
                                    </p:set>
                                    <p:anim calcmode="lin" valueType="num">
                                      <p:cBhvr additive="base">
                                        <p:cTn id="12" dur="500" fill="hold"/>
                                        <p:tgtEl>
                                          <p:spTgt spid="315475"/>
                                        </p:tgtEl>
                                        <p:attrNameLst>
                                          <p:attrName>ppt_x</p:attrName>
                                        </p:attrNameLst>
                                      </p:cBhvr>
                                      <p:tavLst>
                                        <p:tav tm="0">
                                          <p:val>
                                            <p:strVal val="0-#ppt_w/2"/>
                                          </p:val>
                                        </p:tav>
                                        <p:tav tm="100000">
                                          <p:val>
                                            <p:strVal val="#ppt_x"/>
                                          </p:val>
                                        </p:tav>
                                      </p:tavLst>
                                    </p:anim>
                                    <p:anim calcmode="lin" valueType="num">
                                      <p:cBhvr additive="base">
                                        <p:cTn id="13" dur="500" fill="hold"/>
                                        <p:tgtEl>
                                          <p:spTgt spid="31547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15476"/>
                                        </p:tgtEl>
                                        <p:attrNameLst>
                                          <p:attrName>style.visibility</p:attrName>
                                        </p:attrNameLst>
                                      </p:cBhvr>
                                      <p:to>
                                        <p:strVal val="visible"/>
                                      </p:to>
                                    </p:set>
                                    <p:anim calcmode="lin" valueType="num">
                                      <p:cBhvr additive="base">
                                        <p:cTn id="24" dur="500" fill="hold"/>
                                        <p:tgtEl>
                                          <p:spTgt spid="315476"/>
                                        </p:tgtEl>
                                        <p:attrNameLst>
                                          <p:attrName>ppt_x</p:attrName>
                                        </p:attrNameLst>
                                      </p:cBhvr>
                                      <p:tavLst>
                                        <p:tav tm="0">
                                          <p:val>
                                            <p:strVal val="1+#ppt_w/2"/>
                                          </p:val>
                                        </p:tav>
                                        <p:tav tm="100000">
                                          <p:val>
                                            <p:strVal val="#ppt_x"/>
                                          </p:val>
                                        </p:tav>
                                      </p:tavLst>
                                    </p:anim>
                                    <p:anim calcmode="lin" valueType="num">
                                      <p:cBhvr additive="base">
                                        <p:cTn id="25" dur="500" fill="hold"/>
                                        <p:tgtEl>
                                          <p:spTgt spid="315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75" grpId="0" autoUpdateAnimBg="0"/>
      <p:bldP spid="315476"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二叉查找树查找性能的分析</a:t>
            </a:r>
          </a:p>
        </p:txBody>
      </p:sp>
      <p:sp>
        <p:nvSpPr>
          <p:cNvPr id="5" name="内容占位符 4"/>
          <p:cNvSpPr>
            <a:spLocks noGrp="1"/>
          </p:cNvSpPr>
          <p:nvPr>
            <p:ph idx="1"/>
          </p:nvPr>
        </p:nvSpPr>
        <p:spPr/>
        <p:txBody>
          <a:bodyPr/>
          <a:lstStyle/>
          <a:p>
            <a:r>
              <a:rPr lang="zh-CN" altLang="en-US" dirty="0">
                <a:solidFill>
                  <a:srgbClr val="003366"/>
                </a:solidFill>
                <a:latin typeface="Times New Roman" panose="02020603050405020304" pitchFamily="18" charset="0"/>
              </a:rPr>
              <a:t>用</a:t>
            </a:r>
            <a:r>
              <a:rPr lang="zh-CN" altLang="en-US" dirty="0">
                <a:solidFill>
                  <a:srgbClr val="CC0000"/>
                </a:solidFill>
                <a:latin typeface="Times New Roman" panose="02020603050405020304" pitchFamily="18" charset="0"/>
              </a:rPr>
              <a:t>判定树</a:t>
            </a:r>
            <a:r>
              <a:rPr lang="zh-CN" altLang="en-US" dirty="0">
                <a:solidFill>
                  <a:srgbClr val="003366"/>
                </a:solidFill>
                <a:latin typeface="Times New Roman" panose="02020603050405020304" pitchFamily="18" charset="0"/>
              </a:rPr>
              <a:t>来描述查找过程</a:t>
            </a:r>
            <a:endParaRPr lang="en-US" altLang="zh-CN" dirty="0">
              <a:solidFill>
                <a:srgbClr val="003366"/>
              </a:solidFill>
              <a:latin typeface="Times New Roman" panose="02020603050405020304" pitchFamily="18" charset="0"/>
            </a:endParaRPr>
          </a:p>
          <a:p>
            <a:r>
              <a:rPr lang="en-US" altLang="zh-CN" dirty="0">
                <a:solidFill>
                  <a:schemeClr val="tx2"/>
                </a:solidFill>
              </a:rPr>
              <a:t>○</a:t>
            </a:r>
            <a:r>
              <a:rPr lang="zh-CN" altLang="en-US" dirty="0">
                <a:solidFill>
                  <a:schemeClr val="tx2"/>
                </a:solidFill>
              </a:rPr>
              <a:t>表示内结点</a:t>
            </a:r>
            <a:r>
              <a:rPr lang="zh-CN" altLang="en-US" dirty="0"/>
              <a:t>，</a:t>
            </a:r>
            <a:r>
              <a:rPr lang="zh-CN" altLang="en-US" dirty="0">
                <a:solidFill>
                  <a:srgbClr val="003366"/>
                </a:solidFill>
              </a:rPr>
              <a:t>它包含关键码集合中的某一个关键码</a:t>
            </a:r>
            <a:r>
              <a:rPr lang="zh-CN" altLang="en-US" dirty="0"/>
              <a:t>；</a:t>
            </a:r>
            <a:endParaRPr lang="en-US" altLang="zh-CN" dirty="0"/>
          </a:p>
          <a:p>
            <a:r>
              <a:rPr lang="en-US" altLang="zh-CN" dirty="0">
                <a:solidFill>
                  <a:schemeClr val="tx2"/>
                </a:solidFill>
              </a:rPr>
              <a:t>□</a:t>
            </a:r>
            <a:r>
              <a:rPr lang="zh-CN" altLang="en-US" dirty="0">
                <a:solidFill>
                  <a:schemeClr val="tx2"/>
                </a:solidFill>
              </a:rPr>
              <a:t>表示外结点</a:t>
            </a:r>
            <a:r>
              <a:rPr lang="zh-CN" altLang="en-US" dirty="0">
                <a:solidFill>
                  <a:srgbClr val="003366"/>
                </a:solidFill>
              </a:rPr>
              <a:t>，代表</a:t>
            </a:r>
            <a:r>
              <a:rPr lang="zh-CN" altLang="en-US" dirty="0">
                <a:solidFill>
                  <a:srgbClr val="003366"/>
                </a:solidFill>
                <a:latin typeface="Times New Roman" panose="02020603050405020304" pitchFamily="18" charset="0"/>
              </a:rPr>
              <a:t>查找失败时到达的结点。</a:t>
            </a:r>
            <a:endParaRPr lang="en-US" altLang="zh-CN" dirty="0">
              <a:solidFill>
                <a:srgbClr val="003366"/>
              </a:solidFill>
              <a:latin typeface="Times New Roman" panose="02020603050405020304" pitchFamily="18" charset="0"/>
            </a:endParaRPr>
          </a:p>
          <a:p>
            <a:r>
              <a:rPr lang="zh-CN" altLang="en-US" dirty="0">
                <a:solidFill>
                  <a:srgbClr val="003366"/>
                </a:solidFill>
                <a:latin typeface="Times New Roman" panose="02020603050405020304" pitchFamily="18" charset="0"/>
              </a:rPr>
              <a:t>等概率时：</a:t>
            </a:r>
            <a:r>
              <a:rPr lang="en-US" altLang="zh-CN" dirty="0">
                <a:solidFill>
                  <a:srgbClr val="003366"/>
                </a:solidFill>
                <a:latin typeface="Times New Roman" panose="02020603050405020304" pitchFamily="18" charset="0"/>
              </a:rPr>
              <a:t> </a:t>
            </a:r>
            <a:r>
              <a:rPr lang="en-US" altLang="zh-CN" i="1" dirty="0"/>
              <a:t>p</a:t>
            </a:r>
            <a:r>
              <a:rPr lang="en-US" altLang="zh-CN" i="1" baseline="-25000" dirty="0"/>
              <a:t>i</a:t>
            </a:r>
            <a:r>
              <a:rPr lang="en-US" altLang="zh-CN" dirty="0"/>
              <a:t> = 1/7</a:t>
            </a:r>
            <a:endParaRPr lang="zh-CN" altLang="en-US" dirty="0"/>
          </a:p>
          <a:p>
            <a:endParaRPr lang="zh-CN" altLang="en-US" dirty="0"/>
          </a:p>
          <a:p>
            <a:endParaRPr lang="zh-CN" altLang="en-US" dirty="0"/>
          </a:p>
        </p:txBody>
      </p:sp>
      <p:sp>
        <p:nvSpPr>
          <p:cNvPr id="3" name="灯片编号占位符 2"/>
          <p:cNvSpPr>
            <a:spLocks noGrp="1"/>
          </p:cNvSpPr>
          <p:nvPr>
            <p:ph type="sldNum" sz="quarter" idx="11"/>
          </p:nvPr>
        </p:nvSpPr>
        <p:spPr/>
        <p:txBody>
          <a:bodyPr/>
          <a:lstStyle/>
          <a:p>
            <a:pPr>
              <a:defRPr/>
            </a:pPr>
            <a:fld id="{5D71BF61-A9FB-4E22-B784-FA385AD5D1B5}" type="slidenum">
              <a:rPr lang="en-US" altLang="zh-CN" smtClean="0"/>
              <a:pPr>
                <a:defRPr/>
              </a:pPr>
              <a:t>64</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774939576"/>
              </p:ext>
            </p:extLst>
          </p:nvPr>
        </p:nvGraphicFramePr>
        <p:xfrm>
          <a:off x="457200" y="5599341"/>
          <a:ext cx="8208912" cy="9144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853015">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1019193">
                  <a:extLst>
                    <a:ext uri="{9D8B030D-6E8A-4147-A177-3AD203B41FA5}">
                      <a16:colId xmlns:a16="http://schemas.microsoft.com/office/drawing/2014/main" val="20006"/>
                    </a:ext>
                  </a:extLst>
                </a:gridCol>
                <a:gridCol w="864096">
                  <a:extLst>
                    <a:ext uri="{9D8B030D-6E8A-4147-A177-3AD203B41FA5}">
                      <a16:colId xmlns:a16="http://schemas.microsoft.com/office/drawing/2014/main" val="20007"/>
                    </a:ext>
                  </a:extLst>
                </a:gridCol>
              </a:tblGrid>
              <a:tr h="370840">
                <a:tc>
                  <a:txBody>
                    <a:bodyPr/>
                    <a:lstStyle/>
                    <a:p>
                      <a:pPr algn="ctr"/>
                      <a:r>
                        <a:rPr lang="zh-CN" altLang="en-US" sz="2400" b="1" dirty="0"/>
                        <a:t>关键字</a:t>
                      </a:r>
                    </a:p>
                  </a:txBody>
                  <a:tcPr/>
                </a:tc>
                <a:tc>
                  <a:txBody>
                    <a:bodyPr/>
                    <a:lstStyle/>
                    <a:p>
                      <a:pPr algn="ctr"/>
                      <a:endParaRPr lang="zh-CN" altLang="en-US" sz="2400" b="1" dirty="0"/>
                    </a:p>
                  </a:txBody>
                  <a:tcPr/>
                </a:tc>
                <a:tc>
                  <a:txBody>
                    <a:bodyPr/>
                    <a:lstStyle/>
                    <a:p>
                      <a:pPr algn="ctr"/>
                      <a:r>
                        <a:rPr lang="en-US" altLang="zh-CN" sz="2400" b="1" dirty="0"/>
                        <a:t>27</a:t>
                      </a:r>
                      <a:endParaRPr lang="zh-CN" altLang="en-US" sz="2400" b="1" dirty="0"/>
                    </a:p>
                  </a:txBody>
                  <a:tcPr/>
                </a:tc>
                <a:tc>
                  <a:txBody>
                    <a:bodyPr/>
                    <a:lstStyle/>
                    <a:p>
                      <a:pPr algn="ctr"/>
                      <a:endParaRPr lang="zh-CN" altLang="en-US" sz="2400" b="1" dirty="0"/>
                    </a:p>
                  </a:txBody>
                  <a:tcPr/>
                </a:tc>
                <a:tc>
                  <a:txBody>
                    <a:bodyPr/>
                    <a:lstStyle/>
                    <a:p>
                      <a:pPr algn="ctr"/>
                      <a:r>
                        <a:rPr lang="en-US" altLang="zh-CN" sz="2400" b="1" dirty="0"/>
                        <a:t>38</a:t>
                      </a:r>
                      <a:endParaRPr lang="zh-CN" altLang="en-US" sz="2400" b="1" dirty="0"/>
                    </a:p>
                  </a:txBody>
                  <a:tcPr/>
                </a:tc>
                <a:tc>
                  <a:txBody>
                    <a:bodyPr/>
                    <a:lstStyle/>
                    <a:p>
                      <a:pPr algn="ctr"/>
                      <a:endParaRPr lang="zh-CN" altLang="en-US" sz="2400" b="1"/>
                    </a:p>
                  </a:txBody>
                  <a:tcPr/>
                </a:tc>
                <a:tc>
                  <a:txBody>
                    <a:bodyPr/>
                    <a:lstStyle/>
                    <a:p>
                      <a:pPr algn="ctr"/>
                      <a:r>
                        <a:rPr lang="en-US" altLang="zh-CN" sz="2400" b="1" dirty="0"/>
                        <a:t>54</a:t>
                      </a:r>
                      <a:endParaRPr lang="zh-CN" altLang="en-US" sz="2400" b="1" dirty="0"/>
                    </a:p>
                  </a:txBody>
                  <a:tcPr/>
                </a:tc>
                <a:tc>
                  <a:txBody>
                    <a:bodyPr/>
                    <a:lstStyle/>
                    <a:p>
                      <a:pPr algn="ctr"/>
                      <a:endParaRPr lang="zh-CN" altLang="en-US" sz="2400" b="1"/>
                    </a:p>
                  </a:txBody>
                  <a:tcPr/>
                </a:tc>
                <a:extLst>
                  <a:ext uri="{0D108BD9-81ED-4DB2-BD59-A6C34878D82A}">
                    <a16:rowId xmlns:a16="http://schemas.microsoft.com/office/drawing/2014/main" val="10000"/>
                  </a:ext>
                </a:extLst>
              </a:tr>
              <a:tr h="370840">
                <a:tc>
                  <a:txBody>
                    <a:bodyPr/>
                    <a:lstStyle/>
                    <a:p>
                      <a:pPr algn="ctr"/>
                      <a:r>
                        <a:rPr lang="zh-CN" altLang="en-US" sz="2400" b="1" dirty="0"/>
                        <a:t>查找位置</a:t>
                      </a:r>
                    </a:p>
                  </a:txBody>
                  <a:tcPr/>
                </a:tc>
                <a:tc>
                  <a:txBody>
                    <a:bodyPr/>
                    <a:lstStyle/>
                    <a:p>
                      <a:pPr algn="ctr"/>
                      <a:r>
                        <a:rPr lang="en-US" altLang="zh-CN" sz="2400" b="1" baseline="0" dirty="0"/>
                        <a:t>&lt;27</a:t>
                      </a:r>
                      <a:endParaRPr lang="zh-CN" altLang="en-US" sz="2400" b="1"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t>27</a:t>
                      </a:r>
                      <a:endParaRPr lang="zh-CN" altLang="en-US" sz="2400" b="1"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t>(27,38)</a:t>
                      </a:r>
                      <a:endParaRPr lang="zh-CN" altLang="en-US" sz="2400" b="1"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t>38</a:t>
                      </a:r>
                      <a:endParaRPr lang="zh-CN" altLang="en-US" sz="2400" b="1"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t>(38,54)</a:t>
                      </a:r>
                      <a:endParaRPr lang="zh-CN" altLang="en-US" sz="2400" b="1"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t>54</a:t>
                      </a:r>
                      <a:endParaRPr lang="zh-CN" altLang="en-US" sz="2400" b="1" baseline="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baseline="0" dirty="0"/>
                        <a:t>&gt;54</a:t>
                      </a:r>
                      <a:endParaRPr lang="zh-CN" altLang="en-US" sz="2400" b="1" baseline="0" dirty="0"/>
                    </a:p>
                  </a:txBody>
                  <a:tcPr/>
                </a:tc>
                <a:extLst>
                  <a:ext uri="{0D108BD9-81ED-4DB2-BD59-A6C34878D82A}">
                    <a16:rowId xmlns:a16="http://schemas.microsoft.com/office/drawing/2014/main" val="10001"/>
                  </a:ext>
                </a:extLst>
              </a:tr>
            </a:tbl>
          </a:graphicData>
        </a:graphic>
      </p:graphicFrame>
      <p:grpSp>
        <p:nvGrpSpPr>
          <p:cNvPr id="7" name="组合 6"/>
          <p:cNvGrpSpPr/>
          <p:nvPr/>
        </p:nvGrpSpPr>
        <p:grpSpPr>
          <a:xfrm>
            <a:off x="1261789" y="3080844"/>
            <a:ext cx="2649092" cy="2205028"/>
            <a:chOff x="2123728" y="4270185"/>
            <a:chExt cx="2649092" cy="2205028"/>
          </a:xfrm>
        </p:grpSpPr>
        <p:sp>
          <p:nvSpPr>
            <p:cNvPr id="8" name="Line 5"/>
            <p:cNvSpPr>
              <a:spLocks noChangeShapeType="1"/>
            </p:cNvSpPr>
            <p:nvPr/>
          </p:nvSpPr>
          <p:spPr bwMode="auto">
            <a:xfrm>
              <a:off x="2873375" y="4600385"/>
              <a:ext cx="1654970" cy="1544274"/>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auto">
            <a:xfrm flipH="1">
              <a:off x="2339751" y="4618641"/>
              <a:ext cx="285412" cy="280005"/>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Oval 14"/>
            <p:cNvSpPr>
              <a:spLocks noChangeArrowheads="1"/>
            </p:cNvSpPr>
            <p:nvPr/>
          </p:nvSpPr>
          <p:spPr bwMode="auto">
            <a:xfrm>
              <a:off x="2435228" y="4270185"/>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27</a:t>
              </a:r>
              <a:endParaRPr lang="zh-CN" altLang="zh-CN" dirty="0">
                <a:ea typeface="宋体" charset="-122"/>
              </a:endParaRPr>
            </a:p>
          </p:txBody>
        </p:sp>
        <p:sp>
          <p:nvSpPr>
            <p:cNvPr id="11" name="矩形 10"/>
            <p:cNvSpPr/>
            <p:nvPr/>
          </p:nvSpPr>
          <p:spPr>
            <a:xfrm>
              <a:off x="2123728" y="4898646"/>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2" name="Line 11"/>
            <p:cNvSpPr>
              <a:spLocks noChangeShapeType="1"/>
            </p:cNvSpPr>
            <p:nvPr/>
          </p:nvSpPr>
          <p:spPr bwMode="auto">
            <a:xfrm flipH="1">
              <a:off x="2993245" y="5258013"/>
              <a:ext cx="285412" cy="280005"/>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矩形 12"/>
            <p:cNvSpPr/>
            <p:nvPr/>
          </p:nvSpPr>
          <p:spPr>
            <a:xfrm>
              <a:off x="2777222" y="5538018"/>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4" name="Line 11"/>
            <p:cNvSpPr>
              <a:spLocks noChangeShapeType="1"/>
            </p:cNvSpPr>
            <p:nvPr/>
          </p:nvSpPr>
          <p:spPr bwMode="auto">
            <a:xfrm flipH="1">
              <a:off x="3691634" y="5852029"/>
              <a:ext cx="285412" cy="280005"/>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矩形 14"/>
            <p:cNvSpPr/>
            <p:nvPr/>
          </p:nvSpPr>
          <p:spPr>
            <a:xfrm>
              <a:off x="3475611" y="613203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6" name="Oval 29"/>
            <p:cNvSpPr>
              <a:spLocks noChangeArrowheads="1"/>
            </p:cNvSpPr>
            <p:nvPr/>
          </p:nvSpPr>
          <p:spPr bwMode="auto">
            <a:xfrm>
              <a:off x="3832226" y="5455444"/>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54</a:t>
              </a:r>
              <a:endParaRPr lang="zh-CN" altLang="zh-CN" dirty="0">
                <a:ea typeface="宋体" charset="-122"/>
              </a:endParaRPr>
            </a:p>
          </p:txBody>
        </p:sp>
        <p:sp>
          <p:nvSpPr>
            <p:cNvPr id="17" name="Oval 41"/>
            <p:cNvSpPr>
              <a:spLocks noChangeArrowheads="1"/>
            </p:cNvSpPr>
            <p:nvPr/>
          </p:nvSpPr>
          <p:spPr bwMode="auto">
            <a:xfrm>
              <a:off x="3133727" y="4846448"/>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38</a:t>
              </a:r>
              <a:endParaRPr lang="zh-CN" altLang="zh-CN" dirty="0">
                <a:ea typeface="宋体" charset="-122"/>
              </a:endParaRPr>
            </a:p>
          </p:txBody>
        </p:sp>
        <p:sp>
          <p:nvSpPr>
            <p:cNvPr id="23" name="矩形 22"/>
            <p:cNvSpPr/>
            <p:nvPr/>
          </p:nvSpPr>
          <p:spPr>
            <a:xfrm>
              <a:off x="4442266" y="6144659"/>
              <a:ext cx="330554" cy="330554"/>
            </a:xfrm>
            <a:prstGeom prst="rect">
              <a:avLst/>
            </a:prstGeom>
            <a:solidFill>
              <a:schemeClr val="bg2"/>
            </a:solidFill>
            <a:ln w="28575">
              <a:solidFill>
                <a:schemeClr val="tx1"/>
              </a:solidFill>
            </a:ln>
          </p:spPr>
          <p:txBody>
            <a:bodyPr rtlCol="0" anchor="ctr"/>
            <a:lstStyle/>
            <a:p>
              <a:pPr algn="ctr"/>
              <a:endParaRPr lang="zh-CN" altLang="en-US"/>
            </a:p>
          </p:txBody>
        </p:sp>
      </p:grpSp>
      <p:grpSp>
        <p:nvGrpSpPr>
          <p:cNvPr id="26" name="组合 25"/>
          <p:cNvGrpSpPr/>
          <p:nvPr/>
        </p:nvGrpSpPr>
        <p:grpSpPr>
          <a:xfrm>
            <a:off x="5577638" y="3407893"/>
            <a:ext cx="2614994" cy="1660794"/>
            <a:chOff x="5443302" y="4340104"/>
            <a:chExt cx="2614994" cy="1660794"/>
          </a:xfrm>
        </p:grpSpPr>
        <p:sp>
          <p:nvSpPr>
            <p:cNvPr id="27" name="Line 11"/>
            <p:cNvSpPr>
              <a:spLocks noChangeShapeType="1"/>
            </p:cNvSpPr>
            <p:nvPr/>
          </p:nvSpPr>
          <p:spPr bwMode="auto">
            <a:xfrm flipH="1">
              <a:off x="5583960" y="4680785"/>
              <a:ext cx="1045238" cy="106979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5"/>
            <p:cNvSpPr>
              <a:spLocks noChangeShapeType="1"/>
            </p:cNvSpPr>
            <p:nvPr/>
          </p:nvSpPr>
          <p:spPr bwMode="auto">
            <a:xfrm>
              <a:off x="6698050" y="4560796"/>
              <a:ext cx="1098987" cy="110954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矩形 28"/>
            <p:cNvSpPr/>
            <p:nvPr/>
          </p:nvSpPr>
          <p:spPr>
            <a:xfrm>
              <a:off x="544330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30" name="Line 11"/>
            <p:cNvSpPr>
              <a:spLocks noChangeShapeType="1"/>
            </p:cNvSpPr>
            <p:nvPr/>
          </p:nvSpPr>
          <p:spPr bwMode="auto">
            <a:xfrm>
              <a:off x="6226573" y="5338267"/>
              <a:ext cx="203304" cy="34296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矩形 30"/>
            <p:cNvSpPr/>
            <p:nvPr/>
          </p:nvSpPr>
          <p:spPr>
            <a:xfrm>
              <a:off x="620478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32" name="Line 11"/>
            <p:cNvSpPr>
              <a:spLocks noChangeShapeType="1"/>
            </p:cNvSpPr>
            <p:nvPr/>
          </p:nvSpPr>
          <p:spPr bwMode="auto">
            <a:xfrm flipH="1">
              <a:off x="7048850" y="5377714"/>
              <a:ext cx="213672" cy="339269"/>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矩形 32"/>
            <p:cNvSpPr/>
            <p:nvPr/>
          </p:nvSpPr>
          <p:spPr>
            <a:xfrm>
              <a:off x="696626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34" name="Oval 29"/>
            <p:cNvSpPr>
              <a:spLocks noChangeArrowheads="1"/>
            </p:cNvSpPr>
            <p:nvPr/>
          </p:nvSpPr>
          <p:spPr bwMode="auto">
            <a:xfrm>
              <a:off x="7117702" y="4981129"/>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54</a:t>
              </a:r>
              <a:endParaRPr lang="zh-CN" altLang="zh-CN" dirty="0">
                <a:ea typeface="宋体" charset="-122"/>
              </a:endParaRPr>
            </a:p>
          </p:txBody>
        </p:sp>
        <p:sp>
          <p:nvSpPr>
            <p:cNvPr id="40" name="矩形 39"/>
            <p:cNvSpPr/>
            <p:nvPr/>
          </p:nvSpPr>
          <p:spPr>
            <a:xfrm>
              <a:off x="772774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43" name="Oval 14"/>
            <p:cNvSpPr>
              <a:spLocks noChangeArrowheads="1"/>
            </p:cNvSpPr>
            <p:nvPr/>
          </p:nvSpPr>
          <p:spPr bwMode="auto">
            <a:xfrm>
              <a:off x="5904414" y="4970548"/>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27</a:t>
              </a:r>
              <a:endParaRPr lang="zh-CN" altLang="zh-CN" dirty="0">
                <a:ea typeface="宋体" charset="-122"/>
              </a:endParaRPr>
            </a:p>
          </p:txBody>
        </p:sp>
        <p:sp>
          <p:nvSpPr>
            <p:cNvPr id="44" name="Oval 41"/>
            <p:cNvSpPr>
              <a:spLocks noChangeArrowheads="1"/>
            </p:cNvSpPr>
            <p:nvPr/>
          </p:nvSpPr>
          <p:spPr bwMode="auto">
            <a:xfrm>
              <a:off x="6453115" y="4340104"/>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38</a:t>
              </a:r>
              <a:endParaRPr lang="zh-CN" altLang="zh-CN" dirty="0">
                <a:ea typeface="宋体" charset="-122"/>
              </a:endParaRPr>
            </a:p>
          </p:txBody>
        </p:sp>
      </p:grpSp>
    </p:spTree>
    <p:extLst>
      <p:ext uri="{BB962C8B-B14F-4D97-AF65-F5344CB8AC3E}">
        <p14:creationId xmlns:p14="http://schemas.microsoft.com/office/powerpoint/2010/main" val="338397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r>
              <a:rPr lang="zh-CN" altLang="en-US" dirty="0">
                <a:solidFill>
                  <a:srgbClr val="003366"/>
                </a:solidFill>
                <a:latin typeface="Times New Roman" panose="02020603050405020304" pitchFamily="18" charset="0"/>
              </a:rPr>
              <a:t>在不等概率时：</a:t>
            </a:r>
            <a:endParaRPr lang="zh-CN" altLang="en-US" dirty="0"/>
          </a:p>
        </p:txBody>
      </p:sp>
      <p:sp>
        <p:nvSpPr>
          <p:cNvPr id="3" name="灯片编号占位符 2"/>
          <p:cNvSpPr>
            <a:spLocks noGrp="1"/>
          </p:cNvSpPr>
          <p:nvPr>
            <p:ph type="sldNum" sz="quarter" idx="11"/>
          </p:nvPr>
        </p:nvSpPr>
        <p:spPr/>
        <p:txBody>
          <a:bodyPr/>
          <a:lstStyle/>
          <a:p>
            <a:pPr>
              <a:defRPr/>
            </a:pPr>
            <a:fld id="{5D71BF61-A9FB-4E22-B784-FA385AD5D1B5}" type="slidenum">
              <a:rPr lang="en-US" altLang="zh-CN" smtClean="0"/>
              <a:pPr>
                <a:defRPr/>
              </a:pPr>
              <a:t>65</a:t>
            </a:fld>
            <a:endParaRPr lang="en-US" altLang="zh-CN"/>
          </a:p>
        </p:txBody>
      </p:sp>
      <p:graphicFrame>
        <p:nvGraphicFramePr>
          <p:cNvPr id="53" name="表格 52"/>
          <p:cNvGraphicFramePr>
            <a:graphicFrameLocks noGrp="1"/>
          </p:cNvGraphicFramePr>
          <p:nvPr>
            <p:extLst>
              <p:ext uri="{D42A27DB-BD31-4B8C-83A1-F6EECF244321}">
                <p14:modId xmlns:p14="http://schemas.microsoft.com/office/powerpoint/2010/main" val="3069162046"/>
              </p:ext>
            </p:extLst>
          </p:nvPr>
        </p:nvGraphicFramePr>
        <p:xfrm>
          <a:off x="489474" y="5132792"/>
          <a:ext cx="8208912" cy="13716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gridCol w="864096">
                  <a:extLst>
                    <a:ext uri="{9D8B030D-6E8A-4147-A177-3AD203B41FA5}">
                      <a16:colId xmlns:a16="http://schemas.microsoft.com/office/drawing/2014/main" val="20007"/>
                    </a:ext>
                  </a:extLst>
                </a:gridCol>
              </a:tblGrid>
              <a:tr h="370840">
                <a:tc>
                  <a:txBody>
                    <a:bodyPr/>
                    <a:lstStyle/>
                    <a:p>
                      <a:pPr algn="ctr"/>
                      <a:r>
                        <a:rPr lang="zh-CN" altLang="en-US" sz="2400" b="1" dirty="0"/>
                        <a:t>关键字</a:t>
                      </a:r>
                    </a:p>
                  </a:txBody>
                  <a:tcPr/>
                </a:tc>
                <a:tc>
                  <a:txBody>
                    <a:bodyPr/>
                    <a:lstStyle/>
                    <a:p>
                      <a:pPr algn="ctr"/>
                      <a:endParaRPr lang="zh-CN" altLang="en-US" sz="2400" b="1" dirty="0"/>
                    </a:p>
                  </a:txBody>
                  <a:tcPr/>
                </a:tc>
                <a:tc>
                  <a:txBody>
                    <a:bodyPr/>
                    <a:lstStyle/>
                    <a:p>
                      <a:pPr algn="ctr"/>
                      <a:r>
                        <a:rPr lang="en-US" altLang="zh-CN" sz="2400" b="1" dirty="0"/>
                        <a:t>27</a:t>
                      </a:r>
                      <a:endParaRPr lang="zh-CN" altLang="en-US" sz="2400" b="1" dirty="0"/>
                    </a:p>
                  </a:txBody>
                  <a:tcPr/>
                </a:tc>
                <a:tc>
                  <a:txBody>
                    <a:bodyPr/>
                    <a:lstStyle/>
                    <a:p>
                      <a:pPr algn="ctr"/>
                      <a:endParaRPr lang="zh-CN" altLang="en-US" sz="2400" b="1" dirty="0"/>
                    </a:p>
                  </a:txBody>
                  <a:tcPr/>
                </a:tc>
                <a:tc>
                  <a:txBody>
                    <a:bodyPr/>
                    <a:lstStyle/>
                    <a:p>
                      <a:pPr algn="ctr"/>
                      <a:r>
                        <a:rPr lang="en-US" altLang="zh-CN" sz="2400" b="1" dirty="0"/>
                        <a:t>38</a:t>
                      </a:r>
                      <a:endParaRPr lang="zh-CN" altLang="en-US" sz="2400" b="1" dirty="0"/>
                    </a:p>
                  </a:txBody>
                  <a:tcPr/>
                </a:tc>
                <a:tc>
                  <a:txBody>
                    <a:bodyPr/>
                    <a:lstStyle/>
                    <a:p>
                      <a:pPr algn="ctr"/>
                      <a:endParaRPr lang="zh-CN" altLang="en-US" sz="2400" b="1"/>
                    </a:p>
                  </a:txBody>
                  <a:tcPr/>
                </a:tc>
                <a:tc>
                  <a:txBody>
                    <a:bodyPr/>
                    <a:lstStyle/>
                    <a:p>
                      <a:pPr algn="ctr"/>
                      <a:r>
                        <a:rPr lang="en-US" altLang="zh-CN" sz="2400" b="1" dirty="0"/>
                        <a:t>54</a:t>
                      </a:r>
                      <a:endParaRPr lang="zh-CN" altLang="en-US" sz="2400" b="1" dirty="0"/>
                    </a:p>
                  </a:txBody>
                  <a:tcPr/>
                </a:tc>
                <a:tc>
                  <a:txBody>
                    <a:bodyPr/>
                    <a:lstStyle/>
                    <a:p>
                      <a:pPr algn="ctr"/>
                      <a:endParaRPr lang="zh-CN" altLang="en-US" sz="2400" b="1"/>
                    </a:p>
                  </a:txBody>
                  <a:tcPr/>
                </a:tc>
                <a:extLst>
                  <a:ext uri="{0D108BD9-81ED-4DB2-BD59-A6C34878D82A}">
                    <a16:rowId xmlns:a16="http://schemas.microsoft.com/office/drawing/2014/main" val="10000"/>
                  </a:ext>
                </a:extLst>
              </a:tr>
              <a:tr h="370840">
                <a:tc>
                  <a:txBody>
                    <a:bodyPr/>
                    <a:lstStyle/>
                    <a:p>
                      <a:pPr algn="ctr"/>
                      <a:r>
                        <a:rPr lang="zh-CN" altLang="en-US" sz="2400" b="1" dirty="0"/>
                        <a:t>查找概率</a:t>
                      </a:r>
                    </a:p>
                  </a:txBody>
                  <a:tcPr/>
                </a:tc>
                <a:tc>
                  <a:txBody>
                    <a:bodyPr/>
                    <a:lstStyle/>
                    <a:p>
                      <a:pPr algn="ctr"/>
                      <a:r>
                        <a:rPr lang="en-US" altLang="zh-CN" sz="2400" b="1" i="1" dirty="0"/>
                        <a:t>q</a:t>
                      </a:r>
                      <a:r>
                        <a:rPr lang="en-US" altLang="zh-CN" sz="2400" b="1" baseline="-25000" dirty="0"/>
                        <a:t>0</a:t>
                      </a:r>
                      <a:endParaRPr lang="zh-CN" altLang="en-US" sz="2400" b="1"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p</a:t>
                      </a:r>
                      <a:r>
                        <a:rPr lang="en-US" altLang="zh-CN" sz="2400" b="1" baseline="-25000" dirty="0"/>
                        <a:t>1</a:t>
                      </a:r>
                      <a:endParaRPr lang="zh-CN" altLang="en-US" sz="2400" b="1"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q</a:t>
                      </a:r>
                      <a:r>
                        <a:rPr lang="en-US" altLang="zh-CN" sz="2400" b="1" baseline="-25000" dirty="0"/>
                        <a:t>1</a:t>
                      </a:r>
                      <a:endParaRPr lang="zh-CN" altLang="en-US" sz="2400" b="1"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p</a:t>
                      </a:r>
                      <a:r>
                        <a:rPr lang="en-US" altLang="zh-CN" sz="2400" b="1" baseline="-25000" dirty="0"/>
                        <a:t>2</a:t>
                      </a:r>
                      <a:endParaRPr lang="zh-CN" altLang="en-US" sz="2400" b="1"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q</a:t>
                      </a:r>
                      <a:r>
                        <a:rPr lang="en-US" altLang="zh-CN" sz="2400" b="1" baseline="-25000" dirty="0"/>
                        <a:t>2</a:t>
                      </a:r>
                      <a:endParaRPr lang="zh-CN" altLang="en-US" sz="2400" b="1"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p</a:t>
                      </a:r>
                      <a:r>
                        <a:rPr lang="en-US" altLang="zh-CN" sz="2400" b="1" baseline="-25000" dirty="0"/>
                        <a:t>3</a:t>
                      </a:r>
                      <a:endParaRPr lang="zh-CN" altLang="en-US" sz="2400" b="1"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q</a:t>
                      </a:r>
                      <a:r>
                        <a:rPr lang="en-US" altLang="zh-CN" sz="2400" b="1" baseline="-25000" dirty="0"/>
                        <a:t>3</a:t>
                      </a:r>
                      <a:endParaRPr lang="zh-CN" altLang="en-US" sz="2400" b="1" baseline="-25000" dirty="0"/>
                    </a:p>
                  </a:txBody>
                  <a:tcPr/>
                </a:tc>
                <a:extLst>
                  <a:ext uri="{0D108BD9-81ED-4DB2-BD59-A6C34878D82A}">
                    <a16:rowId xmlns:a16="http://schemas.microsoft.com/office/drawing/2014/main" val="10001"/>
                  </a:ext>
                </a:extLst>
              </a:tr>
              <a:tr h="370840">
                <a:tc>
                  <a:txBody>
                    <a:bodyPr/>
                    <a:lstStyle/>
                    <a:p>
                      <a:pPr algn="ctr"/>
                      <a:r>
                        <a:rPr lang="zh-CN" altLang="en-US" sz="2400" b="1" dirty="0"/>
                        <a:t>概率值</a:t>
                      </a:r>
                    </a:p>
                  </a:txBody>
                  <a:tcPr/>
                </a:tc>
                <a:tc>
                  <a:txBody>
                    <a:bodyPr/>
                    <a:lstStyle/>
                    <a:p>
                      <a:pPr algn="ctr"/>
                      <a:r>
                        <a:rPr lang="en-US" altLang="zh-CN" sz="2400" b="1" dirty="0"/>
                        <a:t>0.15</a:t>
                      </a:r>
                      <a:endParaRPr lang="zh-CN" altLang="en-US" sz="2400" b="1" dirty="0"/>
                    </a:p>
                  </a:txBody>
                  <a:tcPr/>
                </a:tc>
                <a:tc>
                  <a:txBody>
                    <a:bodyPr/>
                    <a:lstStyle/>
                    <a:p>
                      <a:pPr algn="ctr"/>
                      <a:r>
                        <a:rPr lang="en-US" altLang="zh-CN" sz="2400" b="1" dirty="0"/>
                        <a:t>0.5</a:t>
                      </a:r>
                      <a:endParaRPr lang="zh-CN" altLang="en-US" sz="2400" b="1" dirty="0"/>
                    </a:p>
                  </a:txBody>
                  <a:tcPr/>
                </a:tc>
                <a:tc>
                  <a:txBody>
                    <a:bodyPr/>
                    <a:lstStyle/>
                    <a:p>
                      <a:pPr algn="ctr"/>
                      <a:r>
                        <a:rPr lang="en-US" altLang="zh-CN" sz="2400" b="1" dirty="0"/>
                        <a:t>0.1</a:t>
                      </a:r>
                      <a:endParaRPr lang="zh-CN" altLang="en-US" sz="2400" b="1" dirty="0"/>
                    </a:p>
                  </a:txBody>
                  <a:tcPr/>
                </a:tc>
                <a:tc>
                  <a:txBody>
                    <a:bodyPr/>
                    <a:lstStyle/>
                    <a:p>
                      <a:pPr algn="ctr"/>
                      <a:r>
                        <a:rPr lang="en-US" altLang="zh-CN" sz="2400" b="1" dirty="0"/>
                        <a:t>0.1</a:t>
                      </a:r>
                      <a:endParaRPr lang="zh-CN" altLang="en-US" sz="2400" b="1" dirty="0"/>
                    </a:p>
                  </a:txBody>
                  <a:tcPr/>
                </a:tc>
                <a:tc>
                  <a:txBody>
                    <a:bodyPr/>
                    <a:lstStyle/>
                    <a:p>
                      <a:pPr algn="ctr"/>
                      <a:r>
                        <a:rPr lang="en-US" altLang="zh-CN" sz="2400" b="1" dirty="0"/>
                        <a:t>0.05</a:t>
                      </a:r>
                      <a:endParaRPr lang="zh-CN" alt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t>0.05</a:t>
                      </a:r>
                      <a:endParaRPr lang="zh-CN" altLang="en-US" sz="2400" b="1" dirty="0"/>
                    </a:p>
                  </a:txBody>
                  <a:tcPr/>
                </a:tc>
                <a:tc>
                  <a:txBody>
                    <a:bodyPr/>
                    <a:lstStyle/>
                    <a:p>
                      <a:pPr algn="ctr"/>
                      <a:r>
                        <a:rPr lang="en-US" altLang="zh-CN" sz="2400" b="1" dirty="0"/>
                        <a:t>0.05</a:t>
                      </a:r>
                      <a:endParaRPr lang="zh-CN" altLang="en-US" sz="2400" b="1" dirty="0"/>
                    </a:p>
                  </a:txBody>
                  <a:tcPr/>
                </a:tc>
                <a:extLst>
                  <a:ext uri="{0D108BD9-81ED-4DB2-BD59-A6C34878D82A}">
                    <a16:rowId xmlns:a16="http://schemas.microsoft.com/office/drawing/2014/main" val="10002"/>
                  </a:ext>
                </a:extLst>
              </a:tr>
            </a:tbl>
          </a:graphicData>
        </a:graphic>
      </p:graphicFrame>
      <p:grpSp>
        <p:nvGrpSpPr>
          <p:cNvPr id="109" name="组合 108"/>
          <p:cNvGrpSpPr/>
          <p:nvPr/>
        </p:nvGrpSpPr>
        <p:grpSpPr>
          <a:xfrm>
            <a:off x="475794" y="1564031"/>
            <a:ext cx="4067464" cy="2471695"/>
            <a:chOff x="1381557" y="4083414"/>
            <a:chExt cx="4067464" cy="2471695"/>
          </a:xfrm>
        </p:grpSpPr>
        <p:sp>
          <p:nvSpPr>
            <p:cNvPr id="56" name="Line 5"/>
            <p:cNvSpPr>
              <a:spLocks noChangeShapeType="1"/>
            </p:cNvSpPr>
            <p:nvPr/>
          </p:nvSpPr>
          <p:spPr bwMode="auto">
            <a:xfrm>
              <a:off x="2873375" y="4600385"/>
              <a:ext cx="1654970" cy="1544274"/>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1"/>
            <p:cNvSpPr>
              <a:spLocks noChangeShapeType="1"/>
            </p:cNvSpPr>
            <p:nvPr/>
          </p:nvSpPr>
          <p:spPr bwMode="auto">
            <a:xfrm flipH="1">
              <a:off x="2339751" y="4618641"/>
              <a:ext cx="285412" cy="280005"/>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Oval 14"/>
            <p:cNvSpPr>
              <a:spLocks noChangeArrowheads="1"/>
            </p:cNvSpPr>
            <p:nvPr/>
          </p:nvSpPr>
          <p:spPr bwMode="auto">
            <a:xfrm>
              <a:off x="2435228" y="4270185"/>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27</a:t>
              </a:r>
              <a:endParaRPr lang="zh-CN" altLang="zh-CN" dirty="0">
                <a:ea typeface="宋体" charset="-122"/>
              </a:endParaRPr>
            </a:p>
          </p:txBody>
        </p:sp>
        <p:sp>
          <p:nvSpPr>
            <p:cNvPr id="94" name="矩形 93"/>
            <p:cNvSpPr/>
            <p:nvPr/>
          </p:nvSpPr>
          <p:spPr>
            <a:xfrm>
              <a:off x="2123728" y="4898646"/>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95" name="Line 11"/>
            <p:cNvSpPr>
              <a:spLocks noChangeShapeType="1"/>
            </p:cNvSpPr>
            <p:nvPr/>
          </p:nvSpPr>
          <p:spPr bwMode="auto">
            <a:xfrm flipH="1">
              <a:off x="2993245" y="5258013"/>
              <a:ext cx="285412" cy="280005"/>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矩形 95"/>
            <p:cNvSpPr/>
            <p:nvPr/>
          </p:nvSpPr>
          <p:spPr>
            <a:xfrm>
              <a:off x="2777222" y="5538018"/>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97" name="Line 11"/>
            <p:cNvSpPr>
              <a:spLocks noChangeShapeType="1"/>
            </p:cNvSpPr>
            <p:nvPr/>
          </p:nvSpPr>
          <p:spPr bwMode="auto">
            <a:xfrm flipH="1">
              <a:off x="3691634" y="5852029"/>
              <a:ext cx="285412" cy="280005"/>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矩形 97"/>
            <p:cNvSpPr/>
            <p:nvPr/>
          </p:nvSpPr>
          <p:spPr>
            <a:xfrm>
              <a:off x="3475611" y="613203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82" name="Oval 29"/>
            <p:cNvSpPr>
              <a:spLocks noChangeArrowheads="1"/>
            </p:cNvSpPr>
            <p:nvPr/>
          </p:nvSpPr>
          <p:spPr bwMode="auto">
            <a:xfrm>
              <a:off x="3832226" y="5455444"/>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54</a:t>
              </a:r>
              <a:endParaRPr lang="zh-CN" altLang="zh-CN" dirty="0">
                <a:ea typeface="宋体" charset="-122"/>
              </a:endParaRPr>
            </a:p>
          </p:txBody>
        </p:sp>
        <p:sp>
          <p:nvSpPr>
            <p:cNvPr id="74" name="Oval 41"/>
            <p:cNvSpPr>
              <a:spLocks noChangeArrowheads="1"/>
            </p:cNvSpPr>
            <p:nvPr/>
          </p:nvSpPr>
          <p:spPr bwMode="auto">
            <a:xfrm>
              <a:off x="3133727" y="4846448"/>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38</a:t>
              </a:r>
              <a:endParaRPr lang="zh-CN" altLang="zh-CN" dirty="0">
                <a:ea typeface="宋体" charset="-122"/>
              </a:endParaRPr>
            </a:p>
          </p:txBody>
        </p:sp>
        <p:sp>
          <p:nvSpPr>
            <p:cNvPr id="99" name="矩形 98"/>
            <p:cNvSpPr/>
            <p:nvPr/>
          </p:nvSpPr>
          <p:spPr>
            <a:xfrm>
              <a:off x="2977110" y="4083414"/>
              <a:ext cx="569387" cy="461665"/>
            </a:xfrm>
            <a:prstGeom prst="rect">
              <a:avLst/>
            </a:prstGeom>
          </p:spPr>
          <p:txBody>
            <a:bodyPr wrap="none">
              <a:spAutoFit/>
            </a:bodyPr>
            <a:lstStyle/>
            <a:p>
              <a:pPr algn="ctr"/>
              <a:r>
                <a:rPr lang="en-US" altLang="zh-CN" sz="2400" dirty="0"/>
                <a:t>0.5</a:t>
              </a:r>
              <a:endParaRPr lang="zh-CN" altLang="en-US" sz="2400" dirty="0"/>
            </a:p>
          </p:txBody>
        </p:sp>
        <p:sp>
          <p:nvSpPr>
            <p:cNvPr id="100" name="矩形 99"/>
            <p:cNvSpPr/>
            <p:nvPr/>
          </p:nvSpPr>
          <p:spPr>
            <a:xfrm>
              <a:off x="3567707" y="4683261"/>
              <a:ext cx="569388" cy="461665"/>
            </a:xfrm>
            <a:prstGeom prst="rect">
              <a:avLst/>
            </a:prstGeom>
          </p:spPr>
          <p:txBody>
            <a:bodyPr wrap="none">
              <a:spAutoFit/>
            </a:bodyPr>
            <a:lstStyle/>
            <a:p>
              <a:pPr algn="ctr"/>
              <a:r>
                <a:rPr lang="en-US" altLang="zh-CN" sz="2400" dirty="0"/>
                <a:t>0.1</a:t>
              </a:r>
              <a:endParaRPr lang="zh-CN" altLang="en-US" sz="2400" dirty="0"/>
            </a:p>
          </p:txBody>
        </p:sp>
        <p:sp>
          <p:nvSpPr>
            <p:cNvPr id="101" name="矩形 100"/>
            <p:cNvSpPr/>
            <p:nvPr/>
          </p:nvSpPr>
          <p:spPr>
            <a:xfrm>
              <a:off x="4294994" y="5250821"/>
              <a:ext cx="723275" cy="461665"/>
            </a:xfrm>
            <a:prstGeom prst="rect">
              <a:avLst/>
            </a:prstGeom>
          </p:spPr>
          <p:txBody>
            <a:bodyPr wrap="none">
              <a:spAutoFit/>
            </a:bodyPr>
            <a:lstStyle/>
            <a:p>
              <a:pPr algn="ctr"/>
              <a:r>
                <a:rPr lang="en-US" altLang="zh-CN" sz="2400" dirty="0"/>
                <a:t>0.05</a:t>
              </a:r>
              <a:endParaRPr lang="zh-CN" altLang="en-US" sz="2400" dirty="0"/>
            </a:p>
          </p:txBody>
        </p:sp>
        <p:sp>
          <p:nvSpPr>
            <p:cNvPr id="102" name="矩形 101"/>
            <p:cNvSpPr/>
            <p:nvPr/>
          </p:nvSpPr>
          <p:spPr>
            <a:xfrm>
              <a:off x="1381557" y="4846448"/>
              <a:ext cx="723275" cy="461665"/>
            </a:xfrm>
            <a:prstGeom prst="rect">
              <a:avLst/>
            </a:prstGeom>
          </p:spPr>
          <p:txBody>
            <a:bodyPr wrap="none">
              <a:spAutoFit/>
            </a:bodyPr>
            <a:lstStyle/>
            <a:p>
              <a:pPr algn="ctr"/>
              <a:r>
                <a:rPr lang="en-US" altLang="zh-CN" sz="2400" dirty="0"/>
                <a:t>0.15</a:t>
              </a:r>
              <a:endParaRPr lang="zh-CN" altLang="en-US" sz="2400" dirty="0"/>
            </a:p>
          </p:txBody>
        </p:sp>
        <p:sp>
          <p:nvSpPr>
            <p:cNvPr id="103" name="矩形 102"/>
            <p:cNvSpPr/>
            <p:nvPr/>
          </p:nvSpPr>
          <p:spPr>
            <a:xfrm>
              <a:off x="2250237" y="5498085"/>
              <a:ext cx="569387" cy="461665"/>
            </a:xfrm>
            <a:prstGeom prst="rect">
              <a:avLst/>
            </a:prstGeom>
          </p:spPr>
          <p:txBody>
            <a:bodyPr wrap="none">
              <a:spAutoFit/>
            </a:bodyPr>
            <a:lstStyle/>
            <a:p>
              <a:pPr algn="ctr"/>
              <a:r>
                <a:rPr lang="en-US" altLang="zh-CN" sz="2400" dirty="0"/>
                <a:t>0.1</a:t>
              </a:r>
              <a:endParaRPr lang="zh-CN" altLang="en-US" sz="2400" dirty="0"/>
            </a:p>
          </p:txBody>
        </p:sp>
        <p:sp>
          <p:nvSpPr>
            <p:cNvPr id="106" name="矩形 105"/>
            <p:cNvSpPr/>
            <p:nvPr/>
          </p:nvSpPr>
          <p:spPr>
            <a:xfrm>
              <a:off x="4442266" y="6144659"/>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07" name="矩形 106"/>
            <p:cNvSpPr/>
            <p:nvPr/>
          </p:nvSpPr>
          <p:spPr>
            <a:xfrm>
              <a:off x="2770958" y="6050929"/>
              <a:ext cx="723275" cy="461665"/>
            </a:xfrm>
            <a:prstGeom prst="rect">
              <a:avLst/>
            </a:prstGeom>
          </p:spPr>
          <p:txBody>
            <a:bodyPr wrap="none">
              <a:spAutoFit/>
            </a:bodyPr>
            <a:lstStyle/>
            <a:p>
              <a:pPr algn="ctr"/>
              <a:r>
                <a:rPr lang="en-US" altLang="zh-CN" sz="2400" dirty="0"/>
                <a:t>0.05</a:t>
              </a:r>
              <a:endParaRPr lang="zh-CN" altLang="en-US" sz="2400" dirty="0"/>
            </a:p>
          </p:txBody>
        </p:sp>
        <p:sp>
          <p:nvSpPr>
            <p:cNvPr id="108" name="矩形 107"/>
            <p:cNvSpPr/>
            <p:nvPr/>
          </p:nvSpPr>
          <p:spPr>
            <a:xfrm>
              <a:off x="4725746" y="6093444"/>
              <a:ext cx="723275" cy="461665"/>
            </a:xfrm>
            <a:prstGeom prst="rect">
              <a:avLst/>
            </a:prstGeom>
          </p:spPr>
          <p:txBody>
            <a:bodyPr wrap="none">
              <a:spAutoFit/>
            </a:bodyPr>
            <a:lstStyle/>
            <a:p>
              <a:pPr algn="ctr"/>
              <a:r>
                <a:rPr lang="en-US" altLang="zh-CN" sz="2400" dirty="0"/>
                <a:t>0.05</a:t>
              </a:r>
              <a:endParaRPr lang="zh-CN" altLang="en-US" sz="2400" dirty="0"/>
            </a:p>
          </p:txBody>
        </p:sp>
      </p:grpSp>
      <p:grpSp>
        <p:nvGrpSpPr>
          <p:cNvPr id="130" name="组合 129"/>
          <p:cNvGrpSpPr/>
          <p:nvPr/>
        </p:nvGrpSpPr>
        <p:grpSpPr>
          <a:xfrm>
            <a:off x="5445213" y="1713540"/>
            <a:ext cx="3006333" cy="2279198"/>
            <a:chOff x="5297412" y="4176917"/>
            <a:chExt cx="3006333" cy="2279198"/>
          </a:xfrm>
        </p:grpSpPr>
        <p:sp>
          <p:nvSpPr>
            <p:cNvPr id="129" name="Line 11"/>
            <p:cNvSpPr>
              <a:spLocks noChangeShapeType="1"/>
            </p:cNvSpPr>
            <p:nvPr/>
          </p:nvSpPr>
          <p:spPr bwMode="auto">
            <a:xfrm flipH="1">
              <a:off x="5583960" y="4680785"/>
              <a:ext cx="1045238" cy="106979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5"/>
            <p:cNvSpPr>
              <a:spLocks noChangeShapeType="1"/>
            </p:cNvSpPr>
            <p:nvPr/>
          </p:nvSpPr>
          <p:spPr bwMode="auto">
            <a:xfrm>
              <a:off x="6698050" y="4560796"/>
              <a:ext cx="1098987" cy="1109547"/>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矩形 113"/>
            <p:cNvSpPr/>
            <p:nvPr/>
          </p:nvSpPr>
          <p:spPr>
            <a:xfrm>
              <a:off x="544330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15" name="Line 11"/>
            <p:cNvSpPr>
              <a:spLocks noChangeShapeType="1"/>
            </p:cNvSpPr>
            <p:nvPr/>
          </p:nvSpPr>
          <p:spPr bwMode="auto">
            <a:xfrm>
              <a:off x="6226573" y="5338267"/>
              <a:ext cx="203304" cy="34296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矩形 115"/>
            <p:cNvSpPr/>
            <p:nvPr/>
          </p:nvSpPr>
          <p:spPr>
            <a:xfrm>
              <a:off x="620478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17" name="Line 11"/>
            <p:cNvSpPr>
              <a:spLocks noChangeShapeType="1"/>
            </p:cNvSpPr>
            <p:nvPr/>
          </p:nvSpPr>
          <p:spPr bwMode="auto">
            <a:xfrm flipH="1">
              <a:off x="7048850" y="5377714"/>
              <a:ext cx="213672" cy="339269"/>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矩形 117"/>
            <p:cNvSpPr/>
            <p:nvPr/>
          </p:nvSpPr>
          <p:spPr>
            <a:xfrm>
              <a:off x="696626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19" name="Oval 29"/>
            <p:cNvSpPr>
              <a:spLocks noChangeArrowheads="1"/>
            </p:cNvSpPr>
            <p:nvPr/>
          </p:nvSpPr>
          <p:spPr bwMode="auto">
            <a:xfrm>
              <a:off x="7117702" y="4981129"/>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54</a:t>
              </a:r>
              <a:endParaRPr lang="zh-CN" altLang="zh-CN" dirty="0">
                <a:ea typeface="宋体" charset="-122"/>
              </a:endParaRPr>
            </a:p>
          </p:txBody>
        </p:sp>
        <p:sp>
          <p:nvSpPr>
            <p:cNvPr id="121" name="矩形 120"/>
            <p:cNvSpPr/>
            <p:nvPr/>
          </p:nvSpPr>
          <p:spPr>
            <a:xfrm>
              <a:off x="5397706" y="4757926"/>
              <a:ext cx="569387" cy="461665"/>
            </a:xfrm>
            <a:prstGeom prst="rect">
              <a:avLst/>
            </a:prstGeom>
          </p:spPr>
          <p:txBody>
            <a:bodyPr wrap="none">
              <a:spAutoFit/>
            </a:bodyPr>
            <a:lstStyle/>
            <a:p>
              <a:pPr algn="ctr"/>
              <a:r>
                <a:rPr lang="en-US" altLang="zh-CN" sz="2400" dirty="0"/>
                <a:t>0.5</a:t>
              </a:r>
              <a:endParaRPr lang="zh-CN" altLang="en-US" sz="2400" dirty="0"/>
            </a:p>
          </p:txBody>
        </p:sp>
        <p:sp>
          <p:nvSpPr>
            <p:cNvPr id="122" name="矩形 121"/>
            <p:cNvSpPr/>
            <p:nvPr/>
          </p:nvSpPr>
          <p:spPr>
            <a:xfrm>
              <a:off x="6887095" y="4176917"/>
              <a:ext cx="569388" cy="461665"/>
            </a:xfrm>
            <a:prstGeom prst="rect">
              <a:avLst/>
            </a:prstGeom>
          </p:spPr>
          <p:txBody>
            <a:bodyPr wrap="none">
              <a:spAutoFit/>
            </a:bodyPr>
            <a:lstStyle/>
            <a:p>
              <a:pPr algn="ctr"/>
              <a:r>
                <a:rPr lang="en-US" altLang="zh-CN" sz="2400" dirty="0"/>
                <a:t>0.1</a:t>
              </a:r>
              <a:endParaRPr lang="zh-CN" altLang="en-US" sz="2400" dirty="0"/>
            </a:p>
          </p:txBody>
        </p:sp>
        <p:sp>
          <p:nvSpPr>
            <p:cNvPr id="123" name="矩形 122"/>
            <p:cNvSpPr/>
            <p:nvPr/>
          </p:nvSpPr>
          <p:spPr>
            <a:xfrm>
              <a:off x="7580470" y="4776506"/>
              <a:ext cx="723275" cy="461665"/>
            </a:xfrm>
            <a:prstGeom prst="rect">
              <a:avLst/>
            </a:prstGeom>
          </p:spPr>
          <p:txBody>
            <a:bodyPr wrap="none">
              <a:spAutoFit/>
            </a:bodyPr>
            <a:lstStyle/>
            <a:p>
              <a:pPr algn="ctr"/>
              <a:r>
                <a:rPr lang="en-US" altLang="zh-CN" sz="2400" dirty="0"/>
                <a:t>0.05</a:t>
              </a:r>
              <a:endParaRPr lang="zh-CN" altLang="en-US" sz="2400" dirty="0"/>
            </a:p>
          </p:txBody>
        </p:sp>
        <p:sp>
          <p:nvSpPr>
            <p:cNvPr id="124" name="矩形 123"/>
            <p:cNvSpPr/>
            <p:nvPr/>
          </p:nvSpPr>
          <p:spPr>
            <a:xfrm>
              <a:off x="5297412" y="5970017"/>
              <a:ext cx="723275" cy="461665"/>
            </a:xfrm>
            <a:prstGeom prst="rect">
              <a:avLst/>
            </a:prstGeom>
          </p:spPr>
          <p:txBody>
            <a:bodyPr wrap="none">
              <a:spAutoFit/>
            </a:bodyPr>
            <a:lstStyle/>
            <a:p>
              <a:pPr algn="ctr"/>
              <a:r>
                <a:rPr lang="en-US" altLang="zh-CN" sz="2400" dirty="0"/>
                <a:t>0.15</a:t>
              </a:r>
              <a:endParaRPr lang="zh-CN" altLang="en-US" sz="2400" dirty="0"/>
            </a:p>
          </p:txBody>
        </p:sp>
        <p:sp>
          <p:nvSpPr>
            <p:cNvPr id="125" name="矩形 124"/>
            <p:cNvSpPr/>
            <p:nvPr/>
          </p:nvSpPr>
          <p:spPr>
            <a:xfrm>
              <a:off x="6104057" y="5963497"/>
              <a:ext cx="569387" cy="461665"/>
            </a:xfrm>
            <a:prstGeom prst="rect">
              <a:avLst/>
            </a:prstGeom>
          </p:spPr>
          <p:txBody>
            <a:bodyPr wrap="none">
              <a:spAutoFit/>
            </a:bodyPr>
            <a:lstStyle/>
            <a:p>
              <a:pPr algn="ctr"/>
              <a:r>
                <a:rPr lang="en-US" altLang="zh-CN" sz="2400" dirty="0"/>
                <a:t>0.1</a:t>
              </a:r>
              <a:endParaRPr lang="zh-CN" altLang="en-US" sz="2400" dirty="0"/>
            </a:p>
          </p:txBody>
        </p:sp>
        <p:sp>
          <p:nvSpPr>
            <p:cNvPr id="126" name="矩形 125"/>
            <p:cNvSpPr/>
            <p:nvPr/>
          </p:nvSpPr>
          <p:spPr>
            <a:xfrm>
              <a:off x="7727742" y="5670344"/>
              <a:ext cx="330554" cy="330554"/>
            </a:xfrm>
            <a:prstGeom prst="rect">
              <a:avLst/>
            </a:prstGeom>
            <a:solidFill>
              <a:schemeClr val="bg2"/>
            </a:solidFill>
            <a:ln w="28575">
              <a:solidFill>
                <a:schemeClr val="tx1"/>
              </a:solidFill>
            </a:ln>
          </p:spPr>
          <p:txBody>
            <a:bodyPr rtlCol="0" anchor="ctr"/>
            <a:lstStyle/>
            <a:p>
              <a:pPr algn="ctr"/>
              <a:endParaRPr lang="zh-CN" altLang="en-US"/>
            </a:p>
          </p:txBody>
        </p:sp>
        <p:sp>
          <p:nvSpPr>
            <p:cNvPr id="127" name="矩形 126"/>
            <p:cNvSpPr/>
            <p:nvPr/>
          </p:nvSpPr>
          <p:spPr>
            <a:xfrm>
              <a:off x="6741208" y="5994450"/>
              <a:ext cx="723275" cy="461665"/>
            </a:xfrm>
            <a:prstGeom prst="rect">
              <a:avLst/>
            </a:prstGeom>
          </p:spPr>
          <p:txBody>
            <a:bodyPr wrap="none">
              <a:spAutoFit/>
            </a:bodyPr>
            <a:lstStyle/>
            <a:p>
              <a:pPr algn="ctr"/>
              <a:r>
                <a:rPr lang="en-US" altLang="zh-CN" sz="2400" dirty="0"/>
                <a:t>0.05</a:t>
              </a:r>
              <a:endParaRPr lang="zh-CN" altLang="en-US" sz="2400" dirty="0"/>
            </a:p>
          </p:txBody>
        </p:sp>
        <p:sp>
          <p:nvSpPr>
            <p:cNvPr id="128" name="矩形 127"/>
            <p:cNvSpPr/>
            <p:nvPr/>
          </p:nvSpPr>
          <p:spPr>
            <a:xfrm>
              <a:off x="7532247" y="5994450"/>
              <a:ext cx="723275" cy="461665"/>
            </a:xfrm>
            <a:prstGeom prst="rect">
              <a:avLst/>
            </a:prstGeom>
          </p:spPr>
          <p:txBody>
            <a:bodyPr wrap="none">
              <a:spAutoFit/>
            </a:bodyPr>
            <a:lstStyle/>
            <a:p>
              <a:pPr algn="ctr"/>
              <a:r>
                <a:rPr lang="en-US" altLang="zh-CN" sz="2400" dirty="0"/>
                <a:t>0.05</a:t>
              </a:r>
              <a:endParaRPr lang="zh-CN" altLang="en-US" sz="2400" dirty="0"/>
            </a:p>
          </p:txBody>
        </p:sp>
        <p:sp>
          <p:nvSpPr>
            <p:cNvPr id="113" name="Oval 14"/>
            <p:cNvSpPr>
              <a:spLocks noChangeArrowheads="1"/>
            </p:cNvSpPr>
            <p:nvPr/>
          </p:nvSpPr>
          <p:spPr bwMode="auto">
            <a:xfrm>
              <a:off x="5904414" y="4970548"/>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27</a:t>
              </a:r>
              <a:endParaRPr lang="zh-CN" altLang="zh-CN" dirty="0">
                <a:ea typeface="宋体" charset="-122"/>
              </a:endParaRPr>
            </a:p>
          </p:txBody>
        </p:sp>
        <p:sp>
          <p:nvSpPr>
            <p:cNvPr id="120" name="Oval 41"/>
            <p:cNvSpPr>
              <a:spLocks noChangeArrowheads="1"/>
            </p:cNvSpPr>
            <p:nvPr/>
          </p:nvSpPr>
          <p:spPr bwMode="auto">
            <a:xfrm>
              <a:off x="6453115" y="4340104"/>
              <a:ext cx="525463" cy="477838"/>
            </a:xfrm>
            <a:prstGeom prst="ellipse">
              <a:avLst/>
            </a:prstGeom>
            <a:solidFill>
              <a:srgbClr val="FFFFCC"/>
            </a:solidFill>
            <a:ln w="12700" cap="rnd">
              <a:solidFill>
                <a:schemeClr val="tx1"/>
              </a:solidFill>
              <a:round/>
              <a:headEnd/>
              <a:tailEnd/>
            </a:ln>
          </p:spPr>
          <p:txBody>
            <a:bodyPr wrap="none" anchor="ctr"/>
            <a:lstStyle/>
            <a:p>
              <a:pPr algn="ctr" eaLnBrk="0" hangingPunct="0"/>
              <a:r>
                <a:rPr lang="en-US" altLang="zh-CN" dirty="0">
                  <a:ea typeface="宋体" charset="-122"/>
                </a:rPr>
                <a:t>38</a:t>
              </a:r>
              <a:endParaRPr lang="zh-CN" altLang="zh-CN" dirty="0">
                <a:ea typeface="宋体" charset="-122"/>
              </a:endParaRPr>
            </a:p>
          </p:txBody>
        </p:sp>
      </p:grpSp>
      <p:sp>
        <p:nvSpPr>
          <p:cNvPr id="131" name="文本框 130"/>
          <p:cNvSpPr txBox="1"/>
          <p:nvPr/>
        </p:nvSpPr>
        <p:spPr>
          <a:xfrm>
            <a:off x="215667" y="4052071"/>
            <a:ext cx="2060057" cy="461665"/>
          </a:xfrm>
          <a:prstGeom prst="rect">
            <a:avLst/>
          </a:prstGeom>
          <a:noFill/>
        </p:spPr>
        <p:txBody>
          <a:bodyPr wrap="square" rtlCol="0">
            <a:spAutoFit/>
          </a:bodyPr>
          <a:lstStyle/>
          <a:p>
            <a:r>
              <a:rPr lang="en-US" altLang="zh-CN" sz="2400"/>
              <a:t>ASLsucc=0.85</a:t>
            </a:r>
            <a:endParaRPr lang="zh-CN" altLang="en-US" sz="2400" dirty="0"/>
          </a:p>
        </p:txBody>
      </p:sp>
      <p:sp>
        <p:nvSpPr>
          <p:cNvPr id="132" name="文本框 131"/>
          <p:cNvSpPr txBox="1"/>
          <p:nvPr/>
        </p:nvSpPr>
        <p:spPr>
          <a:xfrm>
            <a:off x="5599983" y="4113163"/>
            <a:ext cx="2060057" cy="461665"/>
          </a:xfrm>
          <a:prstGeom prst="rect">
            <a:avLst/>
          </a:prstGeom>
          <a:noFill/>
        </p:spPr>
        <p:txBody>
          <a:bodyPr wrap="square" rtlCol="0">
            <a:spAutoFit/>
          </a:bodyPr>
          <a:lstStyle/>
          <a:p>
            <a:r>
              <a:rPr lang="en-US" altLang="zh-CN" sz="2400"/>
              <a:t>ASLsucc=1.2</a:t>
            </a:r>
            <a:endParaRPr lang="zh-CN" altLang="en-US" sz="2400" dirty="0"/>
          </a:p>
        </p:txBody>
      </p:sp>
      <p:sp>
        <p:nvSpPr>
          <p:cNvPr id="133" name="文本框 132"/>
          <p:cNvSpPr txBox="1"/>
          <p:nvPr/>
        </p:nvSpPr>
        <p:spPr>
          <a:xfrm>
            <a:off x="199918" y="4572596"/>
            <a:ext cx="2659093" cy="461665"/>
          </a:xfrm>
          <a:prstGeom prst="rect">
            <a:avLst/>
          </a:prstGeom>
          <a:noFill/>
        </p:spPr>
        <p:txBody>
          <a:bodyPr wrap="square" rtlCol="0">
            <a:spAutoFit/>
          </a:bodyPr>
          <a:lstStyle/>
          <a:p>
            <a:r>
              <a:rPr lang="en-US" altLang="zh-CN" sz="2400"/>
              <a:t>ASLunsucc=0.65</a:t>
            </a:r>
            <a:endParaRPr lang="zh-CN" altLang="en-US" sz="2400" dirty="0"/>
          </a:p>
        </p:txBody>
      </p:sp>
      <p:sp>
        <p:nvSpPr>
          <p:cNvPr id="134" name="文本框 133"/>
          <p:cNvSpPr txBox="1"/>
          <p:nvPr/>
        </p:nvSpPr>
        <p:spPr>
          <a:xfrm>
            <a:off x="5599983" y="4585346"/>
            <a:ext cx="2659093" cy="461665"/>
          </a:xfrm>
          <a:prstGeom prst="rect">
            <a:avLst/>
          </a:prstGeom>
          <a:noFill/>
        </p:spPr>
        <p:txBody>
          <a:bodyPr wrap="square" rtlCol="0">
            <a:spAutoFit/>
          </a:bodyPr>
          <a:lstStyle/>
          <a:p>
            <a:r>
              <a:rPr lang="en-US" altLang="zh-CN" sz="2400"/>
              <a:t>ASLunsucc=0.7</a:t>
            </a:r>
            <a:endParaRPr lang="zh-CN" altLang="en-US" sz="2400" dirty="0"/>
          </a:p>
        </p:txBody>
      </p:sp>
    </p:spTree>
    <p:extLst>
      <p:ext uri="{BB962C8B-B14F-4D97-AF65-F5344CB8AC3E}">
        <p14:creationId xmlns:p14="http://schemas.microsoft.com/office/powerpoint/2010/main" val="16293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up)">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wipe(up)">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up)">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up)">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wipe(up)">
                                      <p:cBhvr>
                                        <p:cTn id="27" dur="500"/>
                                        <p:tgtEl>
                                          <p:spTgt spid="1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wipe(up)">
                                      <p:cBhvr>
                                        <p:cTn id="3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P spid="13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33" name="Rectangle 45"/>
          <p:cNvSpPr>
            <a:spLocks noGrp="1" noChangeArrowheads="1"/>
          </p:cNvSpPr>
          <p:nvPr>
            <p:ph type="title"/>
          </p:nvPr>
        </p:nvSpPr>
        <p:spPr/>
        <p:txBody>
          <a:bodyPr/>
          <a:lstStyle/>
          <a:p>
            <a:pPr eaLnBrk="1" hangingPunct="1">
              <a:defRPr/>
            </a:pPr>
            <a:r>
              <a:rPr lang="zh-CN" altLang="en-US" dirty="0"/>
              <a:t>二叉查找树查找的特点</a:t>
            </a:r>
          </a:p>
        </p:txBody>
      </p:sp>
      <p:sp>
        <p:nvSpPr>
          <p:cNvPr id="67588" name="Rectangle 46"/>
          <p:cNvSpPr>
            <a:spLocks noGrp="1" noChangeArrowheads="1"/>
          </p:cNvSpPr>
          <p:nvPr>
            <p:ph idx="1"/>
          </p:nvPr>
        </p:nvSpPr>
        <p:spPr/>
        <p:txBody>
          <a:bodyPr/>
          <a:lstStyle/>
          <a:p>
            <a:pPr eaLnBrk="1" hangingPunct="1"/>
            <a:r>
              <a:rPr lang="zh-CN" altLang="en-US" dirty="0"/>
              <a:t>要求查找表按二叉查找树的形式组织</a:t>
            </a:r>
          </a:p>
          <a:p>
            <a:pPr eaLnBrk="1" hangingPunct="1"/>
            <a:r>
              <a:rPr lang="zh-CN" altLang="en-US" dirty="0"/>
              <a:t>二叉查找树的查找长度与树的形态有关（与树的高度有关）</a:t>
            </a:r>
          </a:p>
          <a:p>
            <a:pPr eaLnBrk="1" hangingPunct="1"/>
            <a:r>
              <a:rPr lang="zh-CN" altLang="en-US" dirty="0"/>
              <a:t>在随机的情况下查找、插入、删除的时间复杂度为Ｏ</a:t>
            </a:r>
            <a:r>
              <a:rPr lang="en-US" altLang="zh-CN" dirty="0"/>
              <a:t>(log</a:t>
            </a:r>
            <a:r>
              <a:rPr lang="en-US" altLang="zh-CN" baseline="-25000" dirty="0"/>
              <a:t>2</a:t>
            </a:r>
            <a:r>
              <a:rPr lang="en-US" altLang="zh-CN" dirty="0"/>
              <a:t>n)</a:t>
            </a:r>
            <a:r>
              <a:rPr lang="zh-CN" altLang="en-US" dirty="0"/>
              <a:t>；</a:t>
            </a:r>
          </a:p>
        </p:txBody>
      </p:sp>
      <p:sp>
        <p:nvSpPr>
          <p:cNvPr id="47" name="灯片编号占位符 5"/>
          <p:cNvSpPr>
            <a:spLocks noGrp="1"/>
          </p:cNvSpPr>
          <p:nvPr>
            <p:ph type="sldNum" sz="quarter" idx="11"/>
          </p:nvPr>
        </p:nvSpPr>
        <p:spPr/>
        <p:txBody>
          <a:bodyPr/>
          <a:lstStyle/>
          <a:p>
            <a:pPr>
              <a:defRPr/>
            </a:pPr>
            <a:fld id="{0D1E8D7C-3B03-41E0-8FED-10501B5F2314}" type="slidenum">
              <a:rPr lang="en-US" altLang="zh-CN"/>
              <a:pPr>
                <a:defRPr/>
              </a:pPr>
              <a:t>66</a:t>
            </a:fld>
            <a:endParaRPr lang="en-US" altLang="zh-CN"/>
          </a:p>
        </p:txBody>
      </p:sp>
      <p:grpSp>
        <p:nvGrpSpPr>
          <p:cNvPr id="67589" name="Group 4"/>
          <p:cNvGrpSpPr>
            <a:grpSpLocks/>
          </p:cNvGrpSpPr>
          <p:nvPr/>
        </p:nvGrpSpPr>
        <p:grpSpPr bwMode="auto">
          <a:xfrm>
            <a:off x="2203984" y="3281362"/>
            <a:ext cx="5054600" cy="2319338"/>
            <a:chOff x="1429" y="663"/>
            <a:chExt cx="3184" cy="1461"/>
          </a:xfrm>
        </p:grpSpPr>
        <p:sp>
          <p:nvSpPr>
            <p:cNvPr id="67591" name="Line 5"/>
            <p:cNvSpPr>
              <a:spLocks noChangeShapeType="1"/>
            </p:cNvSpPr>
            <p:nvPr/>
          </p:nvSpPr>
          <p:spPr bwMode="auto">
            <a:xfrm flipH="1">
              <a:off x="2164" y="895"/>
              <a:ext cx="400" cy="218"/>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Line 6"/>
            <p:cNvSpPr>
              <a:spLocks noChangeShapeType="1"/>
            </p:cNvSpPr>
            <p:nvPr/>
          </p:nvSpPr>
          <p:spPr bwMode="auto">
            <a:xfrm>
              <a:off x="2863" y="895"/>
              <a:ext cx="400" cy="21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Line 7"/>
            <p:cNvSpPr>
              <a:spLocks noChangeShapeType="1"/>
            </p:cNvSpPr>
            <p:nvPr/>
          </p:nvSpPr>
          <p:spPr bwMode="auto">
            <a:xfrm>
              <a:off x="2160" y="1282"/>
              <a:ext cx="250" cy="18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Line 8"/>
            <p:cNvSpPr>
              <a:spLocks noChangeShapeType="1"/>
            </p:cNvSpPr>
            <p:nvPr/>
          </p:nvSpPr>
          <p:spPr bwMode="auto">
            <a:xfrm flipH="1">
              <a:off x="2271" y="1689"/>
              <a:ext cx="136"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9"/>
            <p:cNvSpPr>
              <a:spLocks noChangeShapeType="1"/>
            </p:cNvSpPr>
            <p:nvPr/>
          </p:nvSpPr>
          <p:spPr bwMode="auto">
            <a:xfrm flipH="1">
              <a:off x="1736" y="1282"/>
              <a:ext cx="253" cy="182"/>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Line 10"/>
            <p:cNvSpPr>
              <a:spLocks noChangeShapeType="1"/>
            </p:cNvSpPr>
            <p:nvPr/>
          </p:nvSpPr>
          <p:spPr bwMode="auto">
            <a:xfrm rot="10800000">
              <a:off x="3560" y="1253"/>
              <a:ext cx="250"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Line 11"/>
            <p:cNvSpPr>
              <a:spLocks noChangeShapeType="1"/>
            </p:cNvSpPr>
            <p:nvPr/>
          </p:nvSpPr>
          <p:spPr bwMode="auto">
            <a:xfrm flipH="1">
              <a:off x="3651" y="1706"/>
              <a:ext cx="136" cy="136"/>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Line 12"/>
            <p:cNvSpPr>
              <a:spLocks noChangeShapeType="1"/>
            </p:cNvSpPr>
            <p:nvPr/>
          </p:nvSpPr>
          <p:spPr bwMode="auto">
            <a:xfrm flipH="1">
              <a:off x="3078" y="1282"/>
              <a:ext cx="207" cy="163"/>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Line 13"/>
            <p:cNvSpPr>
              <a:spLocks noChangeShapeType="1"/>
            </p:cNvSpPr>
            <p:nvPr/>
          </p:nvSpPr>
          <p:spPr bwMode="auto">
            <a:xfrm>
              <a:off x="3969" y="1661"/>
              <a:ext cx="226" cy="181"/>
            </a:xfrm>
            <a:prstGeom prst="line">
              <a:avLst/>
            </a:prstGeom>
            <a:noFill/>
            <a:ln w="381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00" name="Group 14"/>
            <p:cNvGrpSpPr>
              <a:grpSpLocks/>
            </p:cNvGrpSpPr>
            <p:nvPr/>
          </p:nvGrpSpPr>
          <p:grpSpPr bwMode="auto">
            <a:xfrm>
              <a:off x="2517" y="663"/>
              <a:ext cx="599" cy="327"/>
              <a:chOff x="3808" y="911"/>
              <a:chExt cx="599" cy="327"/>
            </a:xfrm>
          </p:grpSpPr>
          <p:sp>
            <p:nvSpPr>
              <p:cNvPr id="67628" name="Oval 15"/>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29" name="Text Box 16"/>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45</a:t>
                </a:r>
                <a:endParaRPr kumimoji="0" lang="en-US" altLang="zh-CN">
                  <a:ea typeface="黑体" pitchFamily="2" charset="-122"/>
                </a:endParaRPr>
              </a:p>
            </p:txBody>
          </p:sp>
        </p:grpSp>
        <p:grpSp>
          <p:nvGrpSpPr>
            <p:cNvPr id="67601" name="Group 17"/>
            <p:cNvGrpSpPr>
              <a:grpSpLocks/>
            </p:cNvGrpSpPr>
            <p:nvPr/>
          </p:nvGrpSpPr>
          <p:grpSpPr bwMode="auto">
            <a:xfrm>
              <a:off x="1882" y="1004"/>
              <a:ext cx="599" cy="327"/>
              <a:chOff x="3808" y="911"/>
              <a:chExt cx="599" cy="327"/>
            </a:xfrm>
          </p:grpSpPr>
          <p:sp>
            <p:nvSpPr>
              <p:cNvPr id="67626" name="Oval 18"/>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27" name="Text Box 19"/>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12</a:t>
                </a:r>
                <a:endParaRPr kumimoji="0" lang="en-US" altLang="zh-CN">
                  <a:ea typeface="黑体" pitchFamily="2" charset="-122"/>
                </a:endParaRPr>
              </a:p>
            </p:txBody>
          </p:sp>
        </p:grpSp>
        <p:grpSp>
          <p:nvGrpSpPr>
            <p:cNvPr id="67602" name="Group 20"/>
            <p:cNvGrpSpPr>
              <a:grpSpLocks/>
            </p:cNvGrpSpPr>
            <p:nvPr/>
          </p:nvGrpSpPr>
          <p:grpSpPr bwMode="auto">
            <a:xfrm>
              <a:off x="1429" y="1389"/>
              <a:ext cx="599" cy="327"/>
              <a:chOff x="3808" y="911"/>
              <a:chExt cx="599" cy="327"/>
            </a:xfrm>
          </p:grpSpPr>
          <p:sp>
            <p:nvSpPr>
              <p:cNvPr id="67624" name="Oval 21"/>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25" name="Text Box 22"/>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200">
                    <a:ea typeface="隶书" pitchFamily="49" charset="-122"/>
                  </a:rPr>
                  <a:t> </a:t>
                </a:r>
                <a:r>
                  <a:rPr kumimoji="0" lang="en-US" altLang="zh-CN">
                    <a:ea typeface="隶书" pitchFamily="49" charset="-122"/>
                  </a:rPr>
                  <a:t>3</a:t>
                </a:r>
                <a:endParaRPr kumimoji="0" lang="en-US" altLang="zh-CN">
                  <a:ea typeface="黑体" pitchFamily="2" charset="-122"/>
                </a:endParaRPr>
              </a:p>
            </p:txBody>
          </p:sp>
        </p:grpSp>
        <p:grpSp>
          <p:nvGrpSpPr>
            <p:cNvPr id="67603" name="Group 23"/>
            <p:cNvGrpSpPr>
              <a:grpSpLocks/>
            </p:cNvGrpSpPr>
            <p:nvPr/>
          </p:nvGrpSpPr>
          <p:grpSpPr bwMode="auto">
            <a:xfrm>
              <a:off x="2200" y="1389"/>
              <a:ext cx="599" cy="327"/>
              <a:chOff x="3808" y="911"/>
              <a:chExt cx="599" cy="327"/>
            </a:xfrm>
          </p:grpSpPr>
          <p:sp>
            <p:nvSpPr>
              <p:cNvPr id="67622" name="Oval 24"/>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23" name="Text Box 25"/>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sz="1400">
                    <a:ea typeface="隶书" pitchFamily="49" charset="-122"/>
                  </a:rPr>
                  <a:t> </a:t>
                </a:r>
                <a:r>
                  <a:rPr kumimoji="0" lang="en-US" altLang="zh-CN" sz="1600">
                    <a:ea typeface="隶书" pitchFamily="49" charset="-122"/>
                  </a:rPr>
                  <a:t>  </a:t>
                </a:r>
                <a:r>
                  <a:rPr kumimoji="0" lang="en-US" altLang="zh-CN">
                    <a:ea typeface="隶书" pitchFamily="49" charset="-122"/>
                  </a:rPr>
                  <a:t>37</a:t>
                </a:r>
                <a:endParaRPr kumimoji="0" lang="en-US" altLang="zh-CN">
                  <a:ea typeface="黑体" pitchFamily="2" charset="-122"/>
                </a:endParaRPr>
              </a:p>
            </p:txBody>
          </p:sp>
        </p:grpSp>
        <p:grpSp>
          <p:nvGrpSpPr>
            <p:cNvPr id="67604" name="Group 26"/>
            <p:cNvGrpSpPr>
              <a:grpSpLocks/>
            </p:cNvGrpSpPr>
            <p:nvPr/>
          </p:nvGrpSpPr>
          <p:grpSpPr bwMode="auto">
            <a:xfrm>
              <a:off x="2836" y="1389"/>
              <a:ext cx="599" cy="327"/>
              <a:chOff x="3809" y="911"/>
              <a:chExt cx="599" cy="327"/>
            </a:xfrm>
          </p:grpSpPr>
          <p:sp>
            <p:nvSpPr>
              <p:cNvPr id="67620" name="Oval 27"/>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21" name="Text Box 28"/>
              <p:cNvSpPr txBox="1">
                <a:spLocks noChangeArrowheads="1"/>
              </p:cNvSpPr>
              <p:nvPr/>
            </p:nvSpPr>
            <p:spPr bwMode="auto">
              <a:xfrm rot="10800000" flipV="1">
                <a:off x="3809"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53</a:t>
                </a:r>
                <a:endParaRPr kumimoji="0" lang="en-US" altLang="zh-CN">
                  <a:ea typeface="黑体" pitchFamily="2" charset="-122"/>
                </a:endParaRPr>
              </a:p>
            </p:txBody>
          </p:sp>
        </p:grpSp>
        <p:grpSp>
          <p:nvGrpSpPr>
            <p:cNvPr id="67605" name="Group 29"/>
            <p:cNvGrpSpPr>
              <a:grpSpLocks/>
            </p:cNvGrpSpPr>
            <p:nvPr/>
          </p:nvGrpSpPr>
          <p:grpSpPr bwMode="auto">
            <a:xfrm>
              <a:off x="3651" y="1388"/>
              <a:ext cx="599" cy="327"/>
              <a:chOff x="3808" y="910"/>
              <a:chExt cx="599" cy="327"/>
            </a:xfrm>
          </p:grpSpPr>
          <p:sp>
            <p:nvSpPr>
              <p:cNvPr id="67618" name="Oval 30"/>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19" name="Text Box 31"/>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90</a:t>
                </a:r>
                <a:endParaRPr kumimoji="0" lang="en-US" altLang="zh-CN">
                  <a:ea typeface="黑体" pitchFamily="2" charset="-122"/>
                </a:endParaRPr>
              </a:p>
            </p:txBody>
          </p:sp>
        </p:grpSp>
        <p:grpSp>
          <p:nvGrpSpPr>
            <p:cNvPr id="67606" name="Group 32"/>
            <p:cNvGrpSpPr>
              <a:grpSpLocks/>
            </p:cNvGrpSpPr>
            <p:nvPr/>
          </p:nvGrpSpPr>
          <p:grpSpPr bwMode="auto">
            <a:xfrm>
              <a:off x="2018" y="1797"/>
              <a:ext cx="599" cy="327"/>
              <a:chOff x="3808" y="911"/>
              <a:chExt cx="599" cy="327"/>
            </a:xfrm>
          </p:grpSpPr>
          <p:sp>
            <p:nvSpPr>
              <p:cNvPr id="67616" name="Oval 33"/>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17" name="Text Box 34"/>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24</a:t>
                </a:r>
                <a:endParaRPr kumimoji="0" lang="en-US" altLang="zh-CN">
                  <a:ea typeface="黑体" pitchFamily="2" charset="-122"/>
                </a:endParaRPr>
              </a:p>
            </p:txBody>
          </p:sp>
        </p:grpSp>
        <p:grpSp>
          <p:nvGrpSpPr>
            <p:cNvPr id="67607" name="Group 35"/>
            <p:cNvGrpSpPr>
              <a:grpSpLocks/>
            </p:cNvGrpSpPr>
            <p:nvPr/>
          </p:nvGrpSpPr>
          <p:grpSpPr bwMode="auto">
            <a:xfrm>
              <a:off x="3424" y="1796"/>
              <a:ext cx="599" cy="327"/>
              <a:chOff x="3808" y="910"/>
              <a:chExt cx="599" cy="327"/>
            </a:xfrm>
          </p:grpSpPr>
          <p:sp>
            <p:nvSpPr>
              <p:cNvPr id="67614" name="Oval 36"/>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15" name="Text Box 37"/>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400">
                    <a:ea typeface="隶书" pitchFamily="49" charset="-122"/>
                  </a:rPr>
                  <a:t> </a:t>
                </a:r>
                <a:r>
                  <a:rPr kumimoji="0" lang="en-US" altLang="zh-CN">
                    <a:ea typeface="隶书" pitchFamily="49" charset="-122"/>
                  </a:rPr>
                  <a:t>78</a:t>
                </a:r>
                <a:endParaRPr kumimoji="0" lang="en-US" altLang="zh-CN">
                  <a:ea typeface="黑体" pitchFamily="2" charset="-122"/>
                </a:endParaRPr>
              </a:p>
            </p:txBody>
          </p:sp>
        </p:grpSp>
        <p:grpSp>
          <p:nvGrpSpPr>
            <p:cNvPr id="67608" name="Group 38"/>
            <p:cNvGrpSpPr>
              <a:grpSpLocks/>
            </p:cNvGrpSpPr>
            <p:nvPr/>
          </p:nvGrpSpPr>
          <p:grpSpPr bwMode="auto">
            <a:xfrm>
              <a:off x="4014" y="1796"/>
              <a:ext cx="599" cy="327"/>
              <a:chOff x="3808" y="910"/>
              <a:chExt cx="599" cy="327"/>
            </a:xfrm>
          </p:grpSpPr>
          <p:sp>
            <p:nvSpPr>
              <p:cNvPr id="67612" name="Oval 39"/>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13" name="Text Box 40"/>
              <p:cNvSpPr txBox="1">
                <a:spLocks noChangeArrowheads="1"/>
              </p:cNvSpPr>
              <p:nvPr/>
            </p:nvSpPr>
            <p:spPr bwMode="auto">
              <a:xfrm rot="10800000" flipV="1">
                <a:off x="3808" y="91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98</a:t>
                </a:r>
                <a:endParaRPr kumimoji="0" lang="en-US" altLang="zh-CN">
                  <a:ea typeface="黑体" pitchFamily="2" charset="-122"/>
                </a:endParaRPr>
              </a:p>
            </p:txBody>
          </p:sp>
        </p:grpSp>
        <p:grpSp>
          <p:nvGrpSpPr>
            <p:cNvPr id="67609" name="Group 41"/>
            <p:cNvGrpSpPr>
              <a:grpSpLocks/>
            </p:cNvGrpSpPr>
            <p:nvPr/>
          </p:nvGrpSpPr>
          <p:grpSpPr bwMode="auto">
            <a:xfrm>
              <a:off x="3198" y="1004"/>
              <a:ext cx="599" cy="327"/>
              <a:chOff x="3808" y="911"/>
              <a:chExt cx="599" cy="327"/>
            </a:xfrm>
          </p:grpSpPr>
          <p:sp>
            <p:nvSpPr>
              <p:cNvPr id="67610" name="Oval 42"/>
              <p:cNvSpPr>
                <a:spLocks noChangeArrowheads="1"/>
              </p:cNvSpPr>
              <p:nvPr/>
            </p:nvSpPr>
            <p:spPr bwMode="auto">
              <a:xfrm>
                <a:off x="3878" y="935"/>
                <a:ext cx="331" cy="301"/>
              </a:xfrm>
              <a:prstGeom prst="ellipse">
                <a:avLst/>
              </a:prstGeom>
              <a:solidFill>
                <a:srgbClr val="FFFFCC"/>
              </a:solidFill>
              <a:ln w="12700" cap="rnd">
                <a:solidFill>
                  <a:schemeClr val="tx1"/>
                </a:solidFill>
                <a:round/>
                <a:headEnd/>
                <a:tailEnd/>
              </a:ln>
            </p:spPr>
            <p:txBody>
              <a:bodyPr wrap="none" anchor="ctr"/>
              <a:lstStyle/>
              <a:p>
                <a:pPr algn="ctr" eaLnBrk="0" hangingPunct="0"/>
                <a:endParaRPr lang="zh-CN" altLang="zh-CN">
                  <a:ea typeface="宋体" charset="-122"/>
                </a:endParaRPr>
              </a:p>
            </p:txBody>
          </p:sp>
          <p:sp>
            <p:nvSpPr>
              <p:cNvPr id="67611" name="Text Box 43"/>
              <p:cNvSpPr txBox="1">
                <a:spLocks noChangeArrowheads="1"/>
              </p:cNvSpPr>
              <p:nvPr/>
            </p:nvSpPr>
            <p:spPr bwMode="auto">
              <a:xfrm rot="10800000" flipV="1">
                <a:off x="3808" y="911"/>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r>
                  <a:rPr kumimoji="0" lang="en-US" altLang="zh-CN">
                    <a:ea typeface="隶书" pitchFamily="49" charset="-122"/>
                  </a:rPr>
                  <a:t> </a:t>
                </a:r>
                <a:r>
                  <a:rPr kumimoji="0" lang="en-US" altLang="zh-CN" sz="1600">
                    <a:ea typeface="隶书" pitchFamily="49" charset="-122"/>
                  </a:rPr>
                  <a:t> </a:t>
                </a:r>
                <a:r>
                  <a:rPr kumimoji="0" lang="en-US" altLang="zh-CN">
                    <a:ea typeface="隶书" pitchFamily="49" charset="-122"/>
                  </a:rPr>
                  <a:t>61</a:t>
                </a:r>
                <a:endParaRPr kumimoji="0" lang="en-US" altLang="zh-CN">
                  <a:ea typeface="黑体" pitchFamily="2" charset="-122"/>
                </a:endParaRPr>
              </a:p>
            </p:txBody>
          </p:sp>
        </p:grpSp>
      </p:grpSp>
      <p:sp>
        <p:nvSpPr>
          <p:cNvPr id="67590" name="Text Box 44"/>
          <p:cNvSpPr txBox="1">
            <a:spLocks noChangeArrowheads="1"/>
          </p:cNvSpPr>
          <p:nvPr/>
        </p:nvSpPr>
        <p:spPr bwMode="auto">
          <a:xfrm>
            <a:off x="0" y="58674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a:spcBef>
                <a:spcPct val="50000"/>
              </a:spcBef>
            </a:pPr>
            <a:r>
              <a:rPr lang="zh-CN" altLang="en-US" sz="3200">
                <a:solidFill>
                  <a:srgbClr val="FF0000"/>
                </a:solidFill>
                <a:latin typeface="Arial" charset="0"/>
              </a:rPr>
              <a:t>中序序列：</a:t>
            </a:r>
            <a:r>
              <a:rPr lang="en-US" altLang="zh-CN" sz="3200">
                <a:solidFill>
                  <a:srgbClr val="FF0000"/>
                </a:solidFill>
                <a:latin typeface="Arial" charset="0"/>
              </a:rPr>
              <a:t>3 12 24 37 45 53 61 78 90 98</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defRPr/>
            </a:pPr>
            <a:r>
              <a:rPr lang="zh-CN" altLang="en-US" dirty="0"/>
              <a:t>二叉查找树查找的特点</a:t>
            </a:r>
          </a:p>
        </p:txBody>
      </p:sp>
      <p:sp>
        <p:nvSpPr>
          <p:cNvPr id="68612" name="Rectangle 3"/>
          <p:cNvSpPr>
            <a:spLocks noGrp="1" noChangeArrowheads="1"/>
          </p:cNvSpPr>
          <p:nvPr>
            <p:ph idx="1"/>
          </p:nvPr>
        </p:nvSpPr>
        <p:spPr/>
        <p:txBody>
          <a:bodyPr/>
          <a:lstStyle/>
          <a:p>
            <a:pPr marL="533400" indent="-533400" eaLnBrk="1" hangingPunct="1">
              <a:lnSpc>
                <a:spcPct val="105000"/>
              </a:lnSpc>
              <a:spcBef>
                <a:spcPct val="0"/>
              </a:spcBef>
            </a:pPr>
            <a:r>
              <a:rPr lang="zh-CN" altLang="en-US" dirty="0"/>
              <a:t>二叉查找树的缺点</a:t>
            </a:r>
          </a:p>
          <a:p>
            <a:pPr marL="990600" lvl="1" indent="-533400" eaLnBrk="1" hangingPunct="1">
              <a:lnSpc>
                <a:spcPct val="105000"/>
              </a:lnSpc>
              <a:spcBef>
                <a:spcPct val="0"/>
              </a:spcBef>
            </a:pPr>
            <a:r>
              <a:rPr lang="zh-CN" altLang="en-US" dirty="0"/>
              <a:t>没有对树的深度进行控制</a:t>
            </a:r>
            <a:r>
              <a:rPr lang="zh-CN" altLang="en-US" dirty="0">
                <a:solidFill>
                  <a:schemeClr val="tx1"/>
                </a:solidFill>
              </a:rPr>
              <a:t>。</a:t>
            </a:r>
          </a:p>
          <a:p>
            <a:pPr marL="533400" indent="-533400" eaLnBrk="1" hangingPunct="1">
              <a:lnSpc>
                <a:spcPct val="105000"/>
              </a:lnSpc>
              <a:spcBef>
                <a:spcPct val="0"/>
              </a:spcBef>
            </a:pPr>
            <a:r>
              <a:rPr lang="zh-CN" altLang="en-US" dirty="0"/>
              <a:t>二叉查找树的适用范围</a:t>
            </a:r>
          </a:p>
          <a:p>
            <a:pPr marL="990600" lvl="1" indent="-533400" eaLnBrk="1" hangingPunct="1">
              <a:lnSpc>
                <a:spcPct val="105000"/>
              </a:lnSpc>
              <a:spcBef>
                <a:spcPct val="0"/>
              </a:spcBef>
            </a:pPr>
            <a:r>
              <a:rPr lang="zh-CN" altLang="en-US" dirty="0"/>
              <a:t>用于组织规模较小的、内存中可以容纳的数据。对于数据量较大必须存放在外存中的数据</a:t>
            </a:r>
            <a:r>
              <a:rPr lang="en-US" altLang="zh-CN" dirty="0"/>
              <a:t>, </a:t>
            </a:r>
            <a:r>
              <a:rPr lang="zh-CN" altLang="en-US" dirty="0"/>
              <a:t>则无法快速处理。</a:t>
            </a:r>
          </a:p>
          <a:p>
            <a:pPr marL="533400" indent="-533400" eaLnBrk="1" hangingPunct="1">
              <a:lnSpc>
                <a:spcPct val="105000"/>
              </a:lnSpc>
              <a:spcBef>
                <a:spcPct val="0"/>
              </a:spcBef>
            </a:pPr>
            <a:r>
              <a:rPr lang="zh-CN" altLang="en-US" dirty="0">
                <a:solidFill>
                  <a:srgbClr val="FF0000"/>
                </a:solidFill>
              </a:rPr>
              <a:t>在构造二叉查找树的过程中进行“平衡化”处理</a:t>
            </a:r>
            <a:r>
              <a:rPr lang="en-US" altLang="zh-CN" dirty="0">
                <a:solidFill>
                  <a:srgbClr val="FF0000"/>
                </a:solidFill>
              </a:rPr>
              <a:t>, </a:t>
            </a:r>
            <a:r>
              <a:rPr lang="zh-CN" altLang="en-US" dirty="0">
                <a:solidFill>
                  <a:srgbClr val="FF0000"/>
                </a:solidFill>
              </a:rPr>
              <a:t>成为平衡二叉树（</a:t>
            </a:r>
            <a:r>
              <a:rPr lang="en-US" altLang="zh-CN" dirty="0">
                <a:solidFill>
                  <a:srgbClr val="FF0000"/>
                </a:solidFill>
              </a:rPr>
              <a:t>AVL</a:t>
            </a:r>
            <a:r>
              <a:rPr lang="zh-CN" altLang="en-US" dirty="0">
                <a:solidFill>
                  <a:srgbClr val="FF0000"/>
                </a:solidFill>
              </a:rPr>
              <a:t>树）。</a:t>
            </a:r>
          </a:p>
          <a:p>
            <a:pPr marL="533400" indent="-533400" eaLnBrk="1" hangingPunct="1">
              <a:lnSpc>
                <a:spcPct val="105000"/>
              </a:lnSpc>
              <a:spcBef>
                <a:spcPct val="0"/>
              </a:spcBef>
            </a:pPr>
            <a:r>
              <a:rPr lang="zh-CN" altLang="en-US" dirty="0">
                <a:solidFill>
                  <a:schemeClr val="hlink"/>
                </a:solidFill>
              </a:rPr>
              <a:t>平衡二叉树：左子树和右子树的深度之差的绝对值不超过预定值。</a:t>
            </a:r>
          </a:p>
          <a:p>
            <a:pPr marL="533400" indent="-533400" eaLnBrk="1" hangingPunct="1"/>
            <a:endParaRPr lang="en-US" altLang="zh-CN" dirty="0"/>
          </a:p>
        </p:txBody>
      </p:sp>
      <p:sp>
        <p:nvSpPr>
          <p:cNvPr id="6" name="灯片编号占位符 5"/>
          <p:cNvSpPr>
            <a:spLocks noGrp="1"/>
          </p:cNvSpPr>
          <p:nvPr>
            <p:ph type="sldNum" sz="quarter" idx="11"/>
          </p:nvPr>
        </p:nvSpPr>
        <p:spPr/>
        <p:txBody>
          <a:bodyPr/>
          <a:lstStyle/>
          <a:p>
            <a:pPr>
              <a:defRPr/>
            </a:pPr>
            <a:fld id="{FFF421C7-B0E4-471A-8D66-DCA299A74A08}" type="slidenum">
              <a:rPr lang="en-US" altLang="zh-CN"/>
              <a:pPr>
                <a:defRPr/>
              </a:pPr>
              <a:t>67</a:t>
            </a:fld>
            <a:endParaRPr lang="en-US" altLang="zh-CN" dirty="0"/>
          </a:p>
        </p:txBody>
      </p:sp>
      <p:sp>
        <p:nvSpPr>
          <p:cNvPr id="68613" name="矩形 4"/>
          <p:cNvSpPr>
            <a:spLocks noChangeArrowheads="1"/>
          </p:cNvSpPr>
          <p:nvPr/>
        </p:nvSpPr>
        <p:spPr bwMode="auto">
          <a:xfrm>
            <a:off x="928688" y="5949280"/>
            <a:ext cx="7459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a:solidFill>
                  <a:srgbClr val="FF0000"/>
                </a:solidFill>
              </a:rPr>
              <a:t>AVL</a:t>
            </a:r>
            <a:r>
              <a:rPr lang="zh-CN" altLang="en-US" dirty="0">
                <a:solidFill>
                  <a:srgbClr val="FF0000"/>
                </a:solidFill>
              </a:rPr>
              <a:t>树</a:t>
            </a:r>
            <a:r>
              <a:rPr lang="zh-CN" altLang="en-US" b="0" dirty="0"/>
              <a:t>在</a:t>
            </a:r>
            <a:r>
              <a:rPr lang="en-US" altLang="zh-CN" b="0" dirty="0"/>
              <a:t>1962</a:t>
            </a:r>
            <a:r>
              <a:rPr lang="zh-CN" altLang="en-US" b="0"/>
              <a:t>年由</a:t>
            </a:r>
            <a:r>
              <a:rPr lang="en-US" altLang="zh-CN" b="0"/>
              <a:t>Adelson-Velskii</a:t>
            </a:r>
            <a:r>
              <a:rPr lang="zh-CN" altLang="en-US" b="0"/>
              <a:t>和</a:t>
            </a:r>
            <a:r>
              <a:rPr lang="en-US" altLang="zh-CN" b="0"/>
              <a:t>Landis</a:t>
            </a:r>
            <a:r>
              <a:rPr lang="zh-CN" altLang="en-US" b="0" dirty="0"/>
              <a:t>提出。</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defRPr/>
            </a:pPr>
            <a:r>
              <a:rPr lang="en-US" altLang="zh-CN" dirty="0"/>
              <a:t>7.3 </a:t>
            </a:r>
            <a:r>
              <a:rPr lang="zh-CN" altLang="en-US" dirty="0"/>
              <a:t>平衡二叉树</a:t>
            </a:r>
          </a:p>
        </p:txBody>
      </p:sp>
      <p:sp>
        <p:nvSpPr>
          <p:cNvPr id="69636" name="Rectangle 3"/>
          <p:cNvSpPr>
            <a:spLocks noGrp="1" noChangeArrowheads="1"/>
          </p:cNvSpPr>
          <p:nvPr>
            <p:ph idx="1"/>
          </p:nvPr>
        </p:nvSpPr>
        <p:spPr/>
        <p:txBody>
          <a:bodyPr/>
          <a:lstStyle/>
          <a:p>
            <a:pPr eaLnBrk="1" hangingPunct="1"/>
            <a:r>
              <a:rPr lang="zh-CN" altLang="en-US" dirty="0"/>
              <a:t>定义：</a:t>
            </a:r>
            <a:r>
              <a:rPr lang="zh-CN" altLang="en-US" dirty="0">
                <a:solidFill>
                  <a:srgbClr val="FF0000"/>
                </a:solidFill>
              </a:rPr>
              <a:t>平衡二叉树</a:t>
            </a:r>
            <a:r>
              <a:rPr lang="zh-CN" altLang="en-US" dirty="0"/>
              <a:t>是二叉查找树的另一种形式</a:t>
            </a:r>
            <a:r>
              <a:rPr lang="en-US" altLang="zh-CN" dirty="0"/>
              <a:t>, </a:t>
            </a:r>
            <a:r>
              <a:rPr lang="zh-CN" altLang="en-US" dirty="0"/>
              <a:t>其特点为：</a:t>
            </a:r>
          </a:p>
          <a:p>
            <a:pPr eaLnBrk="1" hangingPunct="1"/>
            <a:r>
              <a:rPr lang="zh-CN" altLang="en-US" dirty="0"/>
              <a:t> 树中每个结点的左、右子树深度之差的绝对值不大于</a:t>
            </a:r>
            <a:r>
              <a:rPr lang="en-US" altLang="zh-CN" dirty="0"/>
              <a:t>1</a:t>
            </a:r>
            <a:r>
              <a:rPr lang="zh-CN" altLang="en-US" dirty="0"/>
              <a:t>：</a:t>
            </a:r>
            <a:r>
              <a:rPr lang="en-US" altLang="zh-CN" dirty="0">
                <a:solidFill>
                  <a:srgbClr val="FF0000"/>
                </a:solidFill>
              </a:rPr>
              <a:t>| H(L)-H(R) | &lt;=1</a:t>
            </a:r>
          </a:p>
        </p:txBody>
      </p:sp>
      <p:sp>
        <p:nvSpPr>
          <p:cNvPr id="26" name="灯片编号占位符 5"/>
          <p:cNvSpPr>
            <a:spLocks noGrp="1"/>
          </p:cNvSpPr>
          <p:nvPr>
            <p:ph type="sldNum" sz="quarter" idx="11"/>
          </p:nvPr>
        </p:nvSpPr>
        <p:spPr/>
        <p:txBody>
          <a:bodyPr/>
          <a:lstStyle/>
          <a:p>
            <a:pPr>
              <a:defRPr/>
            </a:pPr>
            <a:fld id="{66B68B6E-9A4A-449A-90F1-BF730BE0C099}" type="slidenum">
              <a:rPr lang="en-US" altLang="zh-CN"/>
              <a:pPr>
                <a:defRPr/>
              </a:pPr>
              <a:t>68</a:t>
            </a:fld>
            <a:endParaRPr lang="en-US" altLang="zh-CN"/>
          </a:p>
        </p:txBody>
      </p:sp>
      <p:grpSp>
        <p:nvGrpSpPr>
          <p:cNvPr id="69637" name="Group 5"/>
          <p:cNvGrpSpPr>
            <a:grpSpLocks/>
          </p:cNvGrpSpPr>
          <p:nvPr/>
        </p:nvGrpSpPr>
        <p:grpSpPr bwMode="auto">
          <a:xfrm>
            <a:off x="971600" y="3148406"/>
            <a:ext cx="2743200" cy="1981200"/>
            <a:chOff x="432" y="2400"/>
            <a:chExt cx="1728" cy="1248"/>
          </a:xfrm>
        </p:grpSpPr>
        <p:sp>
          <p:nvSpPr>
            <p:cNvPr id="69655" name="Oval 6"/>
            <p:cNvSpPr>
              <a:spLocks noChangeArrowheads="1"/>
            </p:cNvSpPr>
            <p:nvPr/>
          </p:nvSpPr>
          <p:spPr bwMode="auto">
            <a:xfrm>
              <a:off x="1392" y="240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6</a:t>
              </a:r>
              <a:endParaRPr lang="en-US" altLang="zh-CN" sz="2400" b="0" dirty="0">
                <a:ea typeface="宋体" charset="-122"/>
              </a:endParaRPr>
            </a:p>
          </p:txBody>
        </p:sp>
        <p:sp>
          <p:nvSpPr>
            <p:cNvPr id="69656" name="Oval 7"/>
            <p:cNvSpPr>
              <a:spLocks noChangeArrowheads="1"/>
            </p:cNvSpPr>
            <p:nvPr/>
          </p:nvSpPr>
          <p:spPr bwMode="auto">
            <a:xfrm>
              <a:off x="912" y="288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4</a:t>
              </a:r>
              <a:endParaRPr lang="en-US" altLang="zh-CN" sz="2400" b="0">
                <a:ea typeface="宋体" charset="-122"/>
              </a:endParaRPr>
            </a:p>
          </p:txBody>
        </p:sp>
        <p:sp>
          <p:nvSpPr>
            <p:cNvPr id="69657" name="Oval 8"/>
            <p:cNvSpPr>
              <a:spLocks noChangeArrowheads="1"/>
            </p:cNvSpPr>
            <p:nvPr/>
          </p:nvSpPr>
          <p:spPr bwMode="auto">
            <a:xfrm>
              <a:off x="1872" y="288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8</a:t>
              </a:r>
              <a:endParaRPr lang="en-US" altLang="zh-CN" sz="2400" b="0">
                <a:ea typeface="宋体" charset="-122"/>
              </a:endParaRPr>
            </a:p>
          </p:txBody>
        </p:sp>
        <p:sp>
          <p:nvSpPr>
            <p:cNvPr id="69658" name="Oval 9"/>
            <p:cNvSpPr>
              <a:spLocks noChangeArrowheads="1"/>
            </p:cNvSpPr>
            <p:nvPr/>
          </p:nvSpPr>
          <p:spPr bwMode="auto">
            <a:xfrm>
              <a:off x="432" y="336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2</a:t>
              </a:r>
              <a:endParaRPr lang="en-US" altLang="zh-CN" sz="2400" b="0">
                <a:ea typeface="宋体" charset="-122"/>
              </a:endParaRPr>
            </a:p>
          </p:txBody>
        </p:sp>
        <p:sp>
          <p:nvSpPr>
            <p:cNvPr id="69659" name="Line 10"/>
            <p:cNvSpPr>
              <a:spLocks noChangeShapeType="1"/>
            </p:cNvSpPr>
            <p:nvPr/>
          </p:nvSpPr>
          <p:spPr bwMode="auto">
            <a:xfrm flipH="1">
              <a:off x="1152" y="264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0" name="Line 11"/>
            <p:cNvSpPr>
              <a:spLocks noChangeShapeType="1"/>
            </p:cNvSpPr>
            <p:nvPr/>
          </p:nvSpPr>
          <p:spPr bwMode="auto">
            <a:xfrm flipH="1">
              <a:off x="672" y="312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1" name="Line 12"/>
            <p:cNvSpPr>
              <a:spLocks noChangeShapeType="1"/>
            </p:cNvSpPr>
            <p:nvPr/>
          </p:nvSpPr>
          <p:spPr bwMode="auto">
            <a:xfrm>
              <a:off x="1632" y="264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638" name="Text Box 23"/>
          <p:cNvSpPr txBox="1">
            <a:spLocks noChangeArrowheads="1"/>
          </p:cNvSpPr>
          <p:nvPr/>
        </p:nvSpPr>
        <p:spPr bwMode="auto">
          <a:xfrm>
            <a:off x="1352600" y="5264543"/>
            <a:ext cx="23225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kumimoji="0" lang="en-US" altLang="zh-CN"/>
              <a:t>H(L)-H(R)=1</a:t>
            </a:r>
          </a:p>
          <a:p>
            <a:pPr eaLnBrk="1" hangingPunct="1">
              <a:spcBef>
                <a:spcPct val="50000"/>
              </a:spcBef>
            </a:pPr>
            <a:r>
              <a:rPr lang="zh-CN" altLang="en-US"/>
              <a:t>平衡二叉树</a:t>
            </a:r>
          </a:p>
        </p:txBody>
      </p:sp>
      <p:sp>
        <p:nvSpPr>
          <p:cNvPr id="317464" name="Text Box 24"/>
          <p:cNvSpPr txBox="1">
            <a:spLocks noChangeArrowheads="1"/>
          </p:cNvSpPr>
          <p:nvPr/>
        </p:nvSpPr>
        <p:spPr bwMode="auto">
          <a:xfrm>
            <a:off x="5708700" y="5264543"/>
            <a:ext cx="27368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kumimoji="0" lang="en-US" altLang="zh-CN"/>
              <a:t>H(L)-H(R)=2</a:t>
            </a:r>
            <a:endParaRPr lang="en-US" altLang="zh-CN"/>
          </a:p>
          <a:p>
            <a:pPr eaLnBrk="1" hangingPunct="1">
              <a:spcBef>
                <a:spcPct val="50000"/>
              </a:spcBef>
            </a:pPr>
            <a:r>
              <a:rPr lang="zh-CN" altLang="en-US"/>
              <a:t>非平衡二叉树</a:t>
            </a:r>
          </a:p>
        </p:txBody>
      </p:sp>
      <p:sp>
        <p:nvSpPr>
          <p:cNvPr id="69640" name="AutoShape 38"/>
          <p:cNvSpPr>
            <a:spLocks noChangeArrowheads="1"/>
          </p:cNvSpPr>
          <p:nvPr/>
        </p:nvSpPr>
        <p:spPr bwMode="auto">
          <a:xfrm>
            <a:off x="843013" y="3596081"/>
            <a:ext cx="1428750" cy="1714500"/>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1" name="AutoShape 38"/>
          <p:cNvSpPr>
            <a:spLocks noChangeArrowheads="1"/>
          </p:cNvSpPr>
          <p:nvPr/>
        </p:nvSpPr>
        <p:spPr bwMode="auto">
          <a:xfrm>
            <a:off x="2914700" y="3596081"/>
            <a:ext cx="1214438" cy="1000125"/>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组合 29"/>
          <p:cNvGrpSpPr>
            <a:grpSpLocks/>
          </p:cNvGrpSpPr>
          <p:nvPr/>
        </p:nvGrpSpPr>
        <p:grpSpPr bwMode="auto">
          <a:xfrm>
            <a:off x="4323892" y="3117450"/>
            <a:ext cx="4268826" cy="2805112"/>
            <a:chOff x="4143372" y="3124200"/>
            <a:chExt cx="4268856" cy="2805130"/>
          </a:xfrm>
        </p:grpSpPr>
        <p:grpSp>
          <p:nvGrpSpPr>
            <p:cNvPr id="69643" name="Group 13"/>
            <p:cNvGrpSpPr>
              <a:grpSpLocks/>
            </p:cNvGrpSpPr>
            <p:nvPr/>
          </p:nvGrpSpPr>
          <p:grpSpPr bwMode="auto">
            <a:xfrm>
              <a:off x="4495800" y="3124200"/>
              <a:ext cx="3505200" cy="2743200"/>
              <a:chOff x="2592" y="2400"/>
              <a:chExt cx="2208" cy="1728"/>
            </a:xfrm>
          </p:grpSpPr>
          <p:sp>
            <p:nvSpPr>
              <p:cNvPr id="31" name="Line 22"/>
              <p:cNvSpPr>
                <a:spLocks noChangeShapeType="1"/>
              </p:cNvSpPr>
              <p:nvPr/>
            </p:nvSpPr>
            <p:spPr bwMode="auto">
              <a:xfrm>
                <a:off x="3766" y="3107"/>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Oval 14"/>
              <p:cNvSpPr>
                <a:spLocks noChangeArrowheads="1"/>
              </p:cNvSpPr>
              <p:nvPr/>
            </p:nvSpPr>
            <p:spPr bwMode="auto">
              <a:xfrm>
                <a:off x="4032" y="240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6</a:t>
                </a:r>
                <a:endParaRPr lang="en-US" altLang="zh-CN" sz="2400" b="0" dirty="0">
                  <a:ea typeface="宋体" charset="-122"/>
                </a:endParaRPr>
              </a:p>
            </p:txBody>
          </p:sp>
          <p:sp>
            <p:nvSpPr>
              <p:cNvPr id="69647" name="Oval 15"/>
              <p:cNvSpPr>
                <a:spLocks noChangeArrowheads="1"/>
              </p:cNvSpPr>
              <p:nvPr/>
            </p:nvSpPr>
            <p:spPr bwMode="auto">
              <a:xfrm>
                <a:off x="3552" y="288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4</a:t>
                </a:r>
                <a:endParaRPr lang="en-US" altLang="zh-CN" sz="2400" b="0">
                  <a:ea typeface="宋体" charset="-122"/>
                </a:endParaRPr>
              </a:p>
            </p:txBody>
          </p:sp>
          <p:sp>
            <p:nvSpPr>
              <p:cNvPr id="69648" name="Oval 16"/>
              <p:cNvSpPr>
                <a:spLocks noChangeArrowheads="1"/>
              </p:cNvSpPr>
              <p:nvPr/>
            </p:nvSpPr>
            <p:spPr bwMode="auto">
              <a:xfrm>
                <a:off x="4512" y="288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8</a:t>
                </a:r>
                <a:endParaRPr lang="en-US" altLang="zh-CN" sz="2400" b="0">
                  <a:ea typeface="宋体" charset="-122"/>
                </a:endParaRPr>
              </a:p>
            </p:txBody>
          </p:sp>
          <p:sp>
            <p:nvSpPr>
              <p:cNvPr id="69649" name="Oval 17"/>
              <p:cNvSpPr>
                <a:spLocks noChangeArrowheads="1"/>
              </p:cNvSpPr>
              <p:nvPr/>
            </p:nvSpPr>
            <p:spPr bwMode="auto">
              <a:xfrm>
                <a:off x="3072" y="336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2</a:t>
                </a:r>
                <a:endParaRPr lang="en-US" altLang="zh-CN" sz="2400" b="0">
                  <a:ea typeface="宋体" charset="-122"/>
                </a:endParaRPr>
              </a:p>
            </p:txBody>
          </p:sp>
          <p:sp>
            <p:nvSpPr>
              <p:cNvPr id="69650" name="Oval 18"/>
              <p:cNvSpPr>
                <a:spLocks noChangeArrowheads="1"/>
              </p:cNvSpPr>
              <p:nvPr/>
            </p:nvSpPr>
            <p:spPr bwMode="auto">
              <a:xfrm>
                <a:off x="2592" y="384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1</a:t>
                </a:r>
                <a:endParaRPr lang="en-US" altLang="zh-CN" sz="2400" b="0">
                  <a:ea typeface="宋体" charset="-122"/>
                </a:endParaRPr>
              </a:p>
            </p:txBody>
          </p:sp>
          <p:sp>
            <p:nvSpPr>
              <p:cNvPr id="69651" name="Line 19"/>
              <p:cNvSpPr>
                <a:spLocks noChangeShapeType="1"/>
              </p:cNvSpPr>
              <p:nvPr/>
            </p:nvSpPr>
            <p:spPr bwMode="auto">
              <a:xfrm flipH="1">
                <a:off x="3792" y="264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2" name="Line 20"/>
              <p:cNvSpPr>
                <a:spLocks noChangeShapeType="1"/>
              </p:cNvSpPr>
              <p:nvPr/>
            </p:nvSpPr>
            <p:spPr bwMode="auto">
              <a:xfrm flipH="1">
                <a:off x="3312" y="312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Line 21"/>
              <p:cNvSpPr>
                <a:spLocks noChangeShapeType="1"/>
              </p:cNvSpPr>
              <p:nvPr/>
            </p:nvSpPr>
            <p:spPr bwMode="auto">
              <a:xfrm flipH="1">
                <a:off x="2832" y="360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4" name="Line 22"/>
              <p:cNvSpPr>
                <a:spLocks noChangeShapeType="1"/>
              </p:cNvSpPr>
              <p:nvPr/>
            </p:nvSpPr>
            <p:spPr bwMode="auto">
              <a:xfrm>
                <a:off x="4272" y="264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Oval 14"/>
              <p:cNvSpPr>
                <a:spLocks noChangeArrowheads="1"/>
              </p:cNvSpPr>
              <p:nvPr/>
            </p:nvSpPr>
            <p:spPr bwMode="auto">
              <a:xfrm>
                <a:off x="4004" y="3308"/>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5</a:t>
                </a:r>
                <a:endParaRPr lang="en-US" altLang="zh-CN" sz="2400" b="0" dirty="0">
                  <a:ea typeface="宋体" charset="-122"/>
                </a:endParaRPr>
              </a:p>
            </p:txBody>
          </p:sp>
        </p:grpSp>
        <p:sp>
          <p:nvSpPr>
            <p:cNvPr id="69644" name="AutoShape 38"/>
            <p:cNvSpPr>
              <a:spLocks noChangeArrowheads="1"/>
            </p:cNvSpPr>
            <p:nvPr/>
          </p:nvSpPr>
          <p:spPr bwMode="auto">
            <a:xfrm>
              <a:off x="4143372" y="3747307"/>
              <a:ext cx="3095628" cy="2182023"/>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5" name="AutoShape 38"/>
            <p:cNvSpPr>
              <a:spLocks noChangeArrowheads="1"/>
            </p:cNvSpPr>
            <p:nvPr/>
          </p:nvSpPr>
          <p:spPr bwMode="auto">
            <a:xfrm>
              <a:off x="7376047" y="3766393"/>
              <a:ext cx="1036181" cy="853325"/>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17464"/>
                                        </p:tgtEl>
                                        <p:attrNameLst>
                                          <p:attrName>style.visibility</p:attrName>
                                        </p:attrNameLst>
                                      </p:cBhvr>
                                      <p:to>
                                        <p:strVal val="visible"/>
                                      </p:to>
                                    </p:set>
                                    <p:animEffect transition="in" filter="wipe(down)">
                                      <p:cBhvr>
                                        <p:cTn id="13" dur="500"/>
                                        <p:tgtEl>
                                          <p:spTgt spid="31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仿宋_GB2312" pitchFamily="49" charset="-122"/>
              </a:rPr>
              <a:t>结点的平衡</a:t>
            </a:r>
            <a:r>
              <a:rPr lang="zh-CN" altLang="en-US">
                <a:latin typeface="Times New Roman" panose="02020603050405020304" pitchFamily="18" charset="0"/>
                <a:ea typeface="仿宋_GB2312" pitchFamily="49" charset="-122"/>
              </a:rPr>
              <a:t>因子 </a:t>
            </a:r>
            <a:r>
              <a:rPr lang="en-US" altLang="zh-CN">
                <a:latin typeface="Times New Roman" panose="02020603050405020304" pitchFamily="18" charset="0"/>
                <a:ea typeface="仿宋_GB2312" pitchFamily="49" charset="-122"/>
              </a:rPr>
              <a:t>balance factor</a:t>
            </a:r>
            <a:endParaRPr lang="zh-CN" altLang="en-US" dirty="0"/>
          </a:p>
        </p:txBody>
      </p:sp>
      <p:sp>
        <p:nvSpPr>
          <p:cNvPr id="3" name="内容占位符 2"/>
          <p:cNvSpPr>
            <a:spLocks noGrp="1"/>
          </p:cNvSpPr>
          <p:nvPr>
            <p:ph idx="1"/>
          </p:nvPr>
        </p:nvSpPr>
        <p:spPr/>
        <p:txBody>
          <a:bodyPr/>
          <a:lstStyle/>
          <a:p>
            <a:r>
              <a:rPr lang="zh-CN" altLang="en-US" dirty="0"/>
              <a:t>结点的平衡因子 </a:t>
            </a:r>
            <a:r>
              <a:rPr lang="en-US" altLang="zh-CN" dirty="0"/>
              <a:t>bf</a:t>
            </a:r>
            <a:r>
              <a:rPr lang="zh-CN" altLang="en-US"/>
              <a:t>（</a:t>
            </a:r>
            <a:r>
              <a:rPr lang="en-US" altLang="zh-CN"/>
              <a:t>balance factor</a:t>
            </a:r>
            <a:r>
              <a:rPr lang="zh-CN" altLang="en-US" dirty="0"/>
              <a:t>）</a:t>
            </a:r>
            <a:r>
              <a:rPr lang="en-US" altLang="zh-CN" dirty="0">
                <a:solidFill>
                  <a:srgbClr val="FF0000"/>
                </a:solidFill>
              </a:rPr>
              <a:t>| H(L)-H(R) | </a:t>
            </a:r>
          </a:p>
          <a:p>
            <a:pPr>
              <a:lnSpc>
                <a:spcPct val="110000"/>
              </a:lnSpc>
            </a:pPr>
            <a:r>
              <a:rPr lang="en-US" altLang="zh-CN"/>
              <a:t>AVL</a:t>
            </a:r>
            <a:r>
              <a:rPr lang="zh-CN" altLang="en-US" dirty="0"/>
              <a:t>树任一结点平衡因子只能取 </a:t>
            </a:r>
            <a:r>
              <a:rPr lang="en-US" altLang="zh-CN" dirty="0"/>
              <a:t>-1, 0, 1</a:t>
            </a:r>
            <a:r>
              <a:rPr lang="zh-CN" altLang="en-US" dirty="0"/>
              <a:t>。</a:t>
            </a:r>
          </a:p>
          <a:p>
            <a:pPr>
              <a:lnSpc>
                <a:spcPct val="110000"/>
              </a:lnSpc>
            </a:pPr>
            <a:r>
              <a:rPr lang="zh-CN" altLang="en-US" dirty="0"/>
              <a:t>如果一个结点的平衡因子的绝对值大于 </a:t>
            </a:r>
            <a:r>
              <a:rPr lang="en-US" altLang="zh-CN" dirty="0"/>
              <a:t>1</a:t>
            </a:r>
            <a:r>
              <a:rPr lang="zh-CN" altLang="en-US" dirty="0"/>
              <a:t>，则这棵二叉查找树就失去了平衡，</a:t>
            </a:r>
            <a:r>
              <a:rPr lang="zh-CN" altLang="en-US"/>
              <a:t>不再是</a:t>
            </a:r>
            <a:r>
              <a:rPr lang="en-US" altLang="zh-CN"/>
              <a:t>AVL</a:t>
            </a:r>
            <a:r>
              <a:rPr lang="zh-CN" altLang="en-US" dirty="0"/>
              <a:t>树。</a:t>
            </a:r>
          </a:p>
          <a:p>
            <a:endParaRPr lang="en-US" altLang="zh-CN" dirty="0">
              <a:solidFill>
                <a:srgbClr val="FF0000"/>
              </a:solidFill>
            </a:endParaRPr>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69</a:t>
            </a:fld>
            <a:endParaRPr lang="en-US" altLang="zh-CN"/>
          </a:p>
        </p:txBody>
      </p:sp>
      <p:grpSp>
        <p:nvGrpSpPr>
          <p:cNvPr id="5" name="Group 5"/>
          <p:cNvGrpSpPr>
            <a:grpSpLocks/>
          </p:cNvGrpSpPr>
          <p:nvPr/>
        </p:nvGrpSpPr>
        <p:grpSpPr bwMode="auto">
          <a:xfrm>
            <a:off x="1070701" y="3571063"/>
            <a:ext cx="2743200" cy="1981200"/>
            <a:chOff x="432" y="2400"/>
            <a:chExt cx="1728" cy="1248"/>
          </a:xfrm>
        </p:grpSpPr>
        <p:sp>
          <p:nvSpPr>
            <p:cNvPr id="6" name="Oval 6"/>
            <p:cNvSpPr>
              <a:spLocks noChangeArrowheads="1"/>
            </p:cNvSpPr>
            <p:nvPr/>
          </p:nvSpPr>
          <p:spPr bwMode="auto">
            <a:xfrm>
              <a:off x="1392" y="240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6</a:t>
              </a:r>
              <a:endParaRPr lang="en-US" altLang="zh-CN" sz="2400" b="0" dirty="0">
                <a:ea typeface="宋体" charset="-122"/>
              </a:endParaRPr>
            </a:p>
          </p:txBody>
        </p:sp>
        <p:sp>
          <p:nvSpPr>
            <p:cNvPr id="7" name="Oval 7"/>
            <p:cNvSpPr>
              <a:spLocks noChangeArrowheads="1"/>
            </p:cNvSpPr>
            <p:nvPr/>
          </p:nvSpPr>
          <p:spPr bwMode="auto">
            <a:xfrm>
              <a:off x="912" y="288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4</a:t>
              </a:r>
              <a:endParaRPr lang="en-US" altLang="zh-CN" sz="2400" b="0">
                <a:ea typeface="宋体" charset="-122"/>
              </a:endParaRPr>
            </a:p>
          </p:txBody>
        </p:sp>
        <p:sp>
          <p:nvSpPr>
            <p:cNvPr id="8" name="Oval 8"/>
            <p:cNvSpPr>
              <a:spLocks noChangeArrowheads="1"/>
            </p:cNvSpPr>
            <p:nvPr/>
          </p:nvSpPr>
          <p:spPr bwMode="auto">
            <a:xfrm>
              <a:off x="1872" y="288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8</a:t>
              </a:r>
              <a:endParaRPr lang="en-US" altLang="zh-CN" sz="2400" b="0">
                <a:ea typeface="宋体" charset="-122"/>
              </a:endParaRPr>
            </a:p>
          </p:txBody>
        </p:sp>
        <p:sp>
          <p:nvSpPr>
            <p:cNvPr id="9" name="Oval 9"/>
            <p:cNvSpPr>
              <a:spLocks noChangeArrowheads="1"/>
            </p:cNvSpPr>
            <p:nvPr/>
          </p:nvSpPr>
          <p:spPr bwMode="auto">
            <a:xfrm>
              <a:off x="432" y="3360"/>
              <a:ext cx="288" cy="288"/>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2</a:t>
              </a:r>
              <a:endParaRPr lang="en-US" altLang="zh-CN" sz="2400" b="0">
                <a:ea typeface="宋体" charset="-122"/>
              </a:endParaRPr>
            </a:p>
          </p:txBody>
        </p:sp>
        <p:sp>
          <p:nvSpPr>
            <p:cNvPr id="10" name="Line 10"/>
            <p:cNvSpPr>
              <a:spLocks noChangeShapeType="1"/>
            </p:cNvSpPr>
            <p:nvPr/>
          </p:nvSpPr>
          <p:spPr bwMode="auto">
            <a:xfrm flipH="1">
              <a:off x="1152" y="264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flipH="1">
              <a:off x="672" y="312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1632" y="264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 name="组合 36"/>
          <p:cNvGrpSpPr/>
          <p:nvPr/>
        </p:nvGrpSpPr>
        <p:grpSpPr>
          <a:xfrm>
            <a:off x="802476" y="3374563"/>
            <a:ext cx="3385561" cy="1868096"/>
            <a:chOff x="415343" y="4072477"/>
            <a:chExt cx="3385561" cy="1868096"/>
          </a:xfrm>
        </p:grpSpPr>
        <p:sp>
          <p:nvSpPr>
            <p:cNvPr id="26" name="文本框 25"/>
            <p:cNvSpPr txBox="1"/>
            <p:nvPr/>
          </p:nvSpPr>
          <p:spPr>
            <a:xfrm>
              <a:off x="2626668" y="4072477"/>
              <a:ext cx="381000"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27" name="文本框 26"/>
            <p:cNvSpPr txBox="1"/>
            <p:nvPr/>
          </p:nvSpPr>
          <p:spPr>
            <a:xfrm>
              <a:off x="1229197" y="4687174"/>
              <a:ext cx="381000"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28" name="文本框 27"/>
            <p:cNvSpPr txBox="1"/>
            <p:nvPr/>
          </p:nvSpPr>
          <p:spPr>
            <a:xfrm>
              <a:off x="415343" y="5478908"/>
              <a:ext cx="3810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29" name="文本框 28"/>
            <p:cNvSpPr txBox="1"/>
            <p:nvPr/>
          </p:nvSpPr>
          <p:spPr>
            <a:xfrm>
              <a:off x="3419904" y="4766947"/>
              <a:ext cx="3810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grpSp>
      <p:grpSp>
        <p:nvGrpSpPr>
          <p:cNvPr id="38" name="组合 37"/>
          <p:cNvGrpSpPr/>
          <p:nvPr/>
        </p:nvGrpSpPr>
        <p:grpSpPr>
          <a:xfrm>
            <a:off x="4499992" y="3353299"/>
            <a:ext cx="4266240" cy="2799113"/>
            <a:chOff x="4084925" y="3585855"/>
            <a:chExt cx="4266240" cy="2799113"/>
          </a:xfrm>
        </p:grpSpPr>
        <p:sp>
          <p:nvSpPr>
            <p:cNvPr id="30" name="文本框 29"/>
            <p:cNvSpPr txBox="1"/>
            <p:nvPr/>
          </p:nvSpPr>
          <p:spPr>
            <a:xfrm>
              <a:off x="5022957" y="5030977"/>
              <a:ext cx="381000"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31" name="文本框 30"/>
            <p:cNvSpPr txBox="1"/>
            <p:nvPr/>
          </p:nvSpPr>
          <p:spPr>
            <a:xfrm>
              <a:off x="4084925" y="5923303"/>
              <a:ext cx="3810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32" name="文本框 31"/>
            <p:cNvSpPr txBox="1"/>
            <p:nvPr/>
          </p:nvSpPr>
          <p:spPr>
            <a:xfrm>
              <a:off x="7970165" y="4470593"/>
              <a:ext cx="3810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33" name="文本框 32"/>
            <p:cNvSpPr txBox="1"/>
            <p:nvPr/>
          </p:nvSpPr>
          <p:spPr>
            <a:xfrm>
              <a:off x="5760382" y="4323793"/>
              <a:ext cx="381000"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41" name="文本框 40"/>
            <p:cNvSpPr txBox="1"/>
            <p:nvPr/>
          </p:nvSpPr>
          <p:spPr>
            <a:xfrm>
              <a:off x="6366801" y="3585855"/>
              <a:ext cx="381000" cy="461665"/>
            </a:xfrm>
            <a:prstGeom prst="rect">
              <a:avLst/>
            </a:prstGeom>
            <a:no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
          <p:nvSpPr>
            <p:cNvPr id="43" name="文本框 42"/>
            <p:cNvSpPr txBox="1"/>
            <p:nvPr/>
          </p:nvSpPr>
          <p:spPr>
            <a:xfrm>
              <a:off x="7231588" y="5147944"/>
              <a:ext cx="3810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grpSp>
      <p:grpSp>
        <p:nvGrpSpPr>
          <p:cNvPr id="42" name="组合 41"/>
          <p:cNvGrpSpPr/>
          <p:nvPr/>
        </p:nvGrpSpPr>
        <p:grpSpPr>
          <a:xfrm>
            <a:off x="4880060" y="3624465"/>
            <a:ext cx="3505175" cy="2743182"/>
            <a:chOff x="4825033" y="3017044"/>
            <a:chExt cx="3505175" cy="2743182"/>
          </a:xfrm>
        </p:grpSpPr>
        <p:sp>
          <p:nvSpPr>
            <p:cNvPr id="39" name="Line 22"/>
            <p:cNvSpPr>
              <a:spLocks noChangeShapeType="1"/>
            </p:cNvSpPr>
            <p:nvPr/>
          </p:nvSpPr>
          <p:spPr bwMode="auto">
            <a:xfrm>
              <a:off x="6653823" y="4150463"/>
              <a:ext cx="533394" cy="5451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4"/>
            <p:cNvSpPr>
              <a:spLocks noChangeArrowheads="1"/>
            </p:cNvSpPr>
            <p:nvPr/>
          </p:nvSpPr>
          <p:spPr bwMode="auto">
            <a:xfrm>
              <a:off x="7111017" y="3017044"/>
              <a:ext cx="457197" cy="457197"/>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6</a:t>
              </a:r>
              <a:endParaRPr lang="en-US" altLang="zh-CN" sz="2400" b="0" dirty="0">
                <a:ea typeface="宋体" charset="-122"/>
              </a:endParaRPr>
            </a:p>
          </p:txBody>
        </p:sp>
        <p:sp>
          <p:nvSpPr>
            <p:cNvPr id="18" name="Oval 15"/>
            <p:cNvSpPr>
              <a:spLocks noChangeArrowheads="1"/>
            </p:cNvSpPr>
            <p:nvPr/>
          </p:nvSpPr>
          <p:spPr bwMode="auto">
            <a:xfrm>
              <a:off x="6349022" y="3779039"/>
              <a:ext cx="457197" cy="457197"/>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4</a:t>
              </a:r>
              <a:endParaRPr lang="en-US" altLang="zh-CN" sz="2400" b="0" dirty="0">
                <a:ea typeface="宋体" charset="-122"/>
              </a:endParaRPr>
            </a:p>
          </p:txBody>
        </p:sp>
        <p:sp>
          <p:nvSpPr>
            <p:cNvPr id="19" name="Oval 16"/>
            <p:cNvSpPr>
              <a:spLocks noChangeArrowheads="1"/>
            </p:cNvSpPr>
            <p:nvPr/>
          </p:nvSpPr>
          <p:spPr bwMode="auto">
            <a:xfrm>
              <a:off x="7873011" y="3779039"/>
              <a:ext cx="457197" cy="457197"/>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8</a:t>
              </a:r>
              <a:endParaRPr lang="en-US" altLang="zh-CN" sz="2400" b="0">
                <a:ea typeface="宋体" charset="-122"/>
              </a:endParaRPr>
            </a:p>
          </p:txBody>
        </p:sp>
        <p:sp>
          <p:nvSpPr>
            <p:cNvPr id="20" name="Oval 17"/>
            <p:cNvSpPr>
              <a:spLocks noChangeArrowheads="1"/>
            </p:cNvSpPr>
            <p:nvPr/>
          </p:nvSpPr>
          <p:spPr bwMode="auto">
            <a:xfrm>
              <a:off x="5587028" y="4541034"/>
              <a:ext cx="457197" cy="457197"/>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2</a:t>
              </a:r>
              <a:endParaRPr lang="en-US" altLang="zh-CN" sz="2400" b="0">
                <a:ea typeface="宋体" charset="-122"/>
              </a:endParaRPr>
            </a:p>
          </p:txBody>
        </p:sp>
        <p:sp>
          <p:nvSpPr>
            <p:cNvPr id="21" name="Oval 18"/>
            <p:cNvSpPr>
              <a:spLocks noChangeArrowheads="1"/>
            </p:cNvSpPr>
            <p:nvPr/>
          </p:nvSpPr>
          <p:spPr bwMode="auto">
            <a:xfrm>
              <a:off x="4825033" y="5303029"/>
              <a:ext cx="457197" cy="457197"/>
            </a:xfrm>
            <a:prstGeom prst="ellipse">
              <a:avLst/>
            </a:prstGeom>
            <a:solidFill>
              <a:srgbClr val="CCFFCC"/>
            </a:solidFill>
            <a:ln w="19050">
              <a:solidFill>
                <a:schemeClr val="tx1"/>
              </a:solidFill>
              <a:round/>
              <a:headEnd/>
              <a:tailEnd/>
            </a:ln>
          </p:spPr>
          <p:txBody>
            <a:bodyPr wrap="none" anchor="ctr"/>
            <a:lstStyle/>
            <a:p>
              <a:pPr algn="ctr"/>
              <a:r>
                <a:rPr lang="en-US" altLang="zh-CN" sz="3200">
                  <a:ea typeface="宋体" charset="-122"/>
                </a:rPr>
                <a:t>1</a:t>
              </a:r>
              <a:endParaRPr lang="en-US" altLang="zh-CN" sz="2400" b="0">
                <a:ea typeface="宋体" charset="-122"/>
              </a:endParaRPr>
            </a:p>
          </p:txBody>
        </p:sp>
        <p:sp>
          <p:nvSpPr>
            <p:cNvPr id="22" name="Line 19"/>
            <p:cNvSpPr>
              <a:spLocks noChangeShapeType="1"/>
            </p:cNvSpPr>
            <p:nvPr/>
          </p:nvSpPr>
          <p:spPr bwMode="auto">
            <a:xfrm flipH="1">
              <a:off x="6730019" y="3398042"/>
              <a:ext cx="457197" cy="4571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0"/>
            <p:cNvSpPr>
              <a:spLocks noChangeShapeType="1"/>
            </p:cNvSpPr>
            <p:nvPr/>
          </p:nvSpPr>
          <p:spPr bwMode="auto">
            <a:xfrm flipH="1">
              <a:off x="5968025" y="4160037"/>
              <a:ext cx="457197" cy="4571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1"/>
            <p:cNvSpPr>
              <a:spLocks noChangeShapeType="1"/>
            </p:cNvSpPr>
            <p:nvPr/>
          </p:nvSpPr>
          <p:spPr bwMode="auto">
            <a:xfrm flipH="1">
              <a:off x="5206030" y="4922032"/>
              <a:ext cx="457197" cy="4571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2"/>
            <p:cNvSpPr>
              <a:spLocks noChangeShapeType="1"/>
            </p:cNvSpPr>
            <p:nvPr/>
          </p:nvSpPr>
          <p:spPr bwMode="auto">
            <a:xfrm>
              <a:off x="7492014" y="3398042"/>
              <a:ext cx="457197" cy="4571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Oval 14"/>
            <p:cNvSpPr>
              <a:spLocks noChangeArrowheads="1"/>
            </p:cNvSpPr>
            <p:nvPr/>
          </p:nvSpPr>
          <p:spPr bwMode="auto">
            <a:xfrm>
              <a:off x="7107841" y="4557505"/>
              <a:ext cx="457197" cy="457197"/>
            </a:xfrm>
            <a:prstGeom prst="ellipse">
              <a:avLst/>
            </a:prstGeom>
            <a:solidFill>
              <a:srgbClr val="CCFFCC"/>
            </a:solidFill>
            <a:ln w="19050">
              <a:solidFill>
                <a:schemeClr val="tx1"/>
              </a:solidFill>
              <a:round/>
              <a:headEnd/>
              <a:tailEnd/>
            </a:ln>
          </p:spPr>
          <p:txBody>
            <a:bodyPr wrap="none" anchor="ctr"/>
            <a:lstStyle/>
            <a:p>
              <a:pPr algn="ctr"/>
              <a:r>
                <a:rPr lang="en-US" altLang="zh-CN" sz="3200" dirty="0">
                  <a:ea typeface="宋体" charset="-122"/>
                </a:rPr>
                <a:t>5</a:t>
              </a:r>
              <a:endParaRPr lang="en-US" altLang="zh-CN" sz="2400" b="0" dirty="0">
                <a:ea typeface="宋体" charset="-122"/>
              </a:endParaRPr>
            </a:p>
          </p:txBody>
        </p:sp>
      </p:grpSp>
    </p:spTree>
    <p:extLst>
      <p:ext uri="{BB962C8B-B14F-4D97-AF65-F5344CB8AC3E}">
        <p14:creationId xmlns:p14="http://schemas.microsoft.com/office/powerpoint/2010/main" val="5396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zh-CN" altLang="en-US" dirty="0"/>
              <a:t>查找方法评价</a:t>
            </a:r>
          </a:p>
        </p:txBody>
      </p:sp>
      <p:sp>
        <p:nvSpPr>
          <p:cNvPr id="1030" name="Rectangle 3"/>
          <p:cNvSpPr>
            <a:spLocks noGrp="1" noChangeArrowheads="1"/>
          </p:cNvSpPr>
          <p:nvPr>
            <p:ph idx="1"/>
          </p:nvPr>
        </p:nvSpPr>
        <p:spPr/>
        <p:txBody>
          <a:bodyPr/>
          <a:lstStyle/>
          <a:p>
            <a:pPr eaLnBrk="1" hangingPunct="1">
              <a:lnSpc>
                <a:spcPct val="105000"/>
              </a:lnSpc>
              <a:spcBef>
                <a:spcPct val="0"/>
              </a:spcBef>
            </a:pPr>
            <a:r>
              <a:rPr lang="zh-CN" altLang="en-US" dirty="0"/>
              <a:t>度量查找算法的效率</a:t>
            </a:r>
          </a:p>
          <a:p>
            <a:pPr eaLnBrk="1" hangingPunct="1">
              <a:lnSpc>
                <a:spcPct val="105000"/>
              </a:lnSpc>
              <a:spcBef>
                <a:spcPct val="0"/>
              </a:spcBef>
            </a:pPr>
            <a:r>
              <a:rPr lang="zh-CN" altLang="en-US" dirty="0"/>
              <a:t>查找算法的基本操作：</a:t>
            </a:r>
            <a:r>
              <a:rPr lang="zh-CN" altLang="en-US" dirty="0">
                <a:solidFill>
                  <a:srgbClr val="FF0000"/>
                </a:solidFill>
              </a:rPr>
              <a:t>比较</a:t>
            </a:r>
          </a:p>
          <a:p>
            <a:pPr eaLnBrk="1" hangingPunct="1">
              <a:lnSpc>
                <a:spcPct val="105000"/>
              </a:lnSpc>
              <a:spcBef>
                <a:spcPct val="0"/>
              </a:spcBef>
            </a:pPr>
            <a:r>
              <a:rPr lang="zh-CN" altLang="en-US" dirty="0">
                <a:solidFill>
                  <a:srgbClr val="FF0000"/>
                </a:solidFill>
              </a:rPr>
              <a:t>平均查找长度－</a:t>
            </a:r>
            <a:r>
              <a:rPr lang="en-US" altLang="zh-CN" dirty="0"/>
              <a:t>ASL ( </a:t>
            </a:r>
            <a:r>
              <a:rPr lang="en-US" altLang="zh-CN" dirty="0">
                <a:solidFill>
                  <a:srgbClr val="FF0000"/>
                </a:solidFill>
              </a:rPr>
              <a:t>A</a:t>
            </a:r>
            <a:r>
              <a:rPr lang="en-US" altLang="zh-CN" dirty="0"/>
              <a:t>verage </a:t>
            </a:r>
            <a:r>
              <a:rPr lang="en-US" altLang="zh-CN" dirty="0">
                <a:solidFill>
                  <a:srgbClr val="FF0000"/>
                </a:solidFill>
              </a:rPr>
              <a:t>S</a:t>
            </a:r>
            <a:r>
              <a:rPr lang="en-US" altLang="zh-CN" dirty="0"/>
              <a:t>earch </a:t>
            </a:r>
            <a:r>
              <a:rPr lang="en-US" altLang="zh-CN" dirty="0">
                <a:solidFill>
                  <a:srgbClr val="FF0000"/>
                </a:solidFill>
              </a:rPr>
              <a:t>L</a:t>
            </a:r>
            <a:r>
              <a:rPr lang="en-US" altLang="zh-CN" dirty="0"/>
              <a:t>ength)</a:t>
            </a:r>
            <a:r>
              <a:rPr lang="zh-CN" altLang="en-US" dirty="0"/>
              <a:t>：</a:t>
            </a:r>
          </a:p>
          <a:p>
            <a:pPr lvl="1">
              <a:lnSpc>
                <a:spcPct val="105000"/>
              </a:lnSpc>
              <a:spcBef>
                <a:spcPct val="0"/>
              </a:spcBef>
            </a:pPr>
            <a:r>
              <a:rPr lang="zh-CN" altLang="en-US" dirty="0"/>
              <a:t>为了</a:t>
            </a:r>
            <a:r>
              <a:rPr lang="zh-CN" altLang="zh-CN" dirty="0"/>
              <a:t>确定记录在表中的位置</a:t>
            </a:r>
            <a:r>
              <a:rPr lang="en-US" altLang="zh-CN" dirty="0"/>
              <a:t>, </a:t>
            </a:r>
            <a:r>
              <a:rPr lang="zh-CN" altLang="en-US" dirty="0"/>
              <a:t>在查找过程中关键码的平均比较次数。</a:t>
            </a:r>
          </a:p>
          <a:p>
            <a:pPr eaLnBrk="1" hangingPunct="1">
              <a:lnSpc>
                <a:spcPct val="105000"/>
              </a:lnSpc>
              <a:spcBef>
                <a:spcPct val="0"/>
              </a:spcBef>
            </a:pPr>
            <a:r>
              <a:rPr lang="zh-CN" altLang="en-US" dirty="0">
                <a:latin typeface="宋体" charset="-122"/>
              </a:rPr>
              <a:t>设查找成功的总概率为</a:t>
            </a:r>
            <a:r>
              <a:rPr lang="en-US" altLang="zh-CN" dirty="0">
                <a:latin typeface="宋体" charset="-122"/>
              </a:rPr>
              <a:t>1</a:t>
            </a:r>
            <a:r>
              <a:rPr lang="zh-CN" altLang="en-US" dirty="0">
                <a:latin typeface="宋体" charset="-122"/>
              </a:rPr>
              <a:t>：</a:t>
            </a:r>
          </a:p>
        </p:txBody>
      </p:sp>
      <p:sp>
        <p:nvSpPr>
          <p:cNvPr id="9" name="灯片编号占位符 5"/>
          <p:cNvSpPr>
            <a:spLocks noGrp="1"/>
          </p:cNvSpPr>
          <p:nvPr>
            <p:ph type="sldNum" sz="quarter" idx="11"/>
          </p:nvPr>
        </p:nvSpPr>
        <p:spPr/>
        <p:txBody>
          <a:bodyPr/>
          <a:lstStyle/>
          <a:p>
            <a:pPr>
              <a:defRPr/>
            </a:pPr>
            <a:fld id="{E9693958-EA69-473C-B35C-88513374429E}" type="slidenum">
              <a:rPr lang="en-US" altLang="zh-CN"/>
              <a:pPr>
                <a:defRPr/>
              </a:pPr>
              <a:t>7</a:t>
            </a:fld>
            <a:endParaRPr lang="en-US" altLang="zh-CN"/>
          </a:p>
        </p:txBody>
      </p:sp>
      <p:graphicFrame>
        <p:nvGraphicFramePr>
          <p:cNvPr id="401412" name="Object 4"/>
          <p:cNvGraphicFramePr>
            <a:graphicFrameLocks noChangeAspect="1"/>
          </p:cNvGraphicFramePr>
          <p:nvPr>
            <p:extLst>
              <p:ext uri="{D42A27DB-BD31-4B8C-83A1-F6EECF244321}">
                <p14:modId xmlns:p14="http://schemas.microsoft.com/office/powerpoint/2010/main" val="2196955645"/>
              </p:ext>
            </p:extLst>
          </p:nvPr>
        </p:nvGraphicFramePr>
        <p:xfrm>
          <a:off x="1585913" y="3916363"/>
          <a:ext cx="2371725" cy="1081087"/>
        </p:xfrm>
        <a:graphic>
          <a:graphicData uri="http://schemas.openxmlformats.org/presentationml/2006/ole">
            <mc:AlternateContent xmlns:mc="http://schemas.openxmlformats.org/markup-compatibility/2006">
              <mc:Choice xmlns:v="urn:schemas-microsoft-com:vml" Requires="v">
                <p:oleObj spid="_x0000_s1464" name="公式" r:id="rId3" imgW="914400" imgH="419040" progId="Equation.3">
                  <p:embed/>
                </p:oleObj>
              </mc:Choice>
              <mc:Fallback>
                <p:oleObj name="公式" r:id="rId3" imgW="914400" imgH="419040" progId="Equation.3">
                  <p:embed/>
                  <p:pic>
                    <p:nvPicPr>
                      <p:cNvPr id="0" name="Picture 222"/>
                      <p:cNvPicPr>
                        <a:picLocks noChangeAspect="1" noChangeArrowheads="1"/>
                      </p:cNvPicPr>
                      <p:nvPr/>
                    </p:nvPicPr>
                    <p:blipFill>
                      <a:blip r:embed="rId4"/>
                      <a:srcRect/>
                      <a:stretch>
                        <a:fillRect/>
                      </a:stretch>
                    </p:blipFill>
                    <p:spPr bwMode="auto">
                      <a:xfrm>
                        <a:off x="1585913" y="3916363"/>
                        <a:ext cx="2371725" cy="1081087"/>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413" name="Object 5"/>
          <p:cNvGraphicFramePr>
            <a:graphicFrameLocks noChangeAspect="1"/>
          </p:cNvGraphicFramePr>
          <p:nvPr>
            <p:extLst>
              <p:ext uri="{D42A27DB-BD31-4B8C-83A1-F6EECF244321}">
                <p14:modId xmlns:p14="http://schemas.microsoft.com/office/powerpoint/2010/main" val="601460734"/>
              </p:ext>
            </p:extLst>
          </p:nvPr>
        </p:nvGraphicFramePr>
        <p:xfrm>
          <a:off x="4800600" y="3202025"/>
          <a:ext cx="1331912" cy="936625"/>
        </p:xfrm>
        <a:graphic>
          <a:graphicData uri="http://schemas.openxmlformats.org/presentationml/2006/ole">
            <mc:AlternateContent xmlns:mc="http://schemas.openxmlformats.org/markup-compatibility/2006">
              <mc:Choice xmlns:v="urn:schemas-microsoft-com:vml" Requires="v">
                <p:oleObj spid="_x0000_s1465" name="公式" r:id="rId5" imgW="596880" imgH="419040" progId="Equation.3">
                  <p:embed/>
                </p:oleObj>
              </mc:Choice>
              <mc:Fallback>
                <p:oleObj name="公式" r:id="rId5" imgW="596880" imgH="419040" progId="Equation.3">
                  <p:embed/>
                  <p:pic>
                    <p:nvPicPr>
                      <p:cNvPr id="0" name="Picture 223"/>
                      <p:cNvPicPr>
                        <a:picLocks noChangeAspect="1" noChangeArrowheads="1"/>
                      </p:cNvPicPr>
                      <p:nvPr/>
                    </p:nvPicPr>
                    <p:blipFill>
                      <a:blip r:embed="rId6"/>
                      <a:srcRect/>
                      <a:stretch>
                        <a:fillRect/>
                      </a:stretch>
                    </p:blipFill>
                    <p:spPr bwMode="auto">
                      <a:xfrm>
                        <a:off x="4800600" y="3202025"/>
                        <a:ext cx="133191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1415" name="Rectangle 7"/>
          <p:cNvSpPr>
            <a:spLocks noChangeArrowheads="1"/>
          </p:cNvSpPr>
          <p:nvPr/>
        </p:nvSpPr>
        <p:spPr bwMode="auto">
          <a:xfrm>
            <a:off x="339484" y="5204908"/>
            <a:ext cx="849788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lvl="1">
              <a:lnSpc>
                <a:spcPct val="105000"/>
              </a:lnSpc>
              <a:buFontTx/>
              <a:buChar char="–"/>
            </a:pPr>
            <a:r>
              <a:rPr kumimoji="0" lang="en-US" altLang="zh-CN" sz="2400" i="1" dirty="0">
                <a:solidFill>
                  <a:srgbClr val="000066"/>
                </a:solidFill>
              </a:rPr>
              <a:t>n</a:t>
            </a:r>
            <a:r>
              <a:rPr kumimoji="0" lang="en-US" altLang="zh-CN" sz="2400" dirty="0">
                <a:solidFill>
                  <a:srgbClr val="000066"/>
                </a:solidFill>
              </a:rPr>
              <a:t> </a:t>
            </a:r>
            <a:r>
              <a:rPr kumimoji="0" lang="zh-CN" altLang="en-US" sz="2400" dirty="0">
                <a:solidFill>
                  <a:srgbClr val="000066"/>
                </a:solidFill>
              </a:rPr>
              <a:t>为表长</a:t>
            </a:r>
          </a:p>
          <a:p>
            <a:pPr lvl="1">
              <a:lnSpc>
                <a:spcPct val="105000"/>
              </a:lnSpc>
              <a:buFontTx/>
              <a:buChar char="–"/>
            </a:pPr>
            <a:r>
              <a:rPr kumimoji="0" lang="en-US" altLang="zh-CN" sz="2400" i="1" dirty="0">
                <a:solidFill>
                  <a:srgbClr val="FF0000"/>
                </a:solidFill>
              </a:rPr>
              <a:t>p</a:t>
            </a:r>
            <a:r>
              <a:rPr kumimoji="0" lang="en-US" altLang="zh-CN" sz="2400" i="1" baseline="-25000" dirty="0">
                <a:solidFill>
                  <a:srgbClr val="FF0000"/>
                </a:solidFill>
              </a:rPr>
              <a:t>i</a:t>
            </a:r>
            <a:r>
              <a:rPr kumimoji="0" lang="zh-CN" altLang="en-US" sz="2400" dirty="0">
                <a:solidFill>
                  <a:srgbClr val="000066"/>
                </a:solidFill>
              </a:rPr>
              <a:t>：查找第 </a:t>
            </a:r>
            <a:r>
              <a:rPr kumimoji="0" lang="en-US" altLang="zh-CN" sz="2400" dirty="0" err="1">
                <a:solidFill>
                  <a:srgbClr val="000066"/>
                </a:solidFill>
              </a:rPr>
              <a:t>i</a:t>
            </a:r>
            <a:r>
              <a:rPr kumimoji="0" lang="en-US" altLang="zh-CN" sz="2400" dirty="0">
                <a:solidFill>
                  <a:srgbClr val="000066"/>
                </a:solidFill>
              </a:rPr>
              <a:t> </a:t>
            </a:r>
            <a:r>
              <a:rPr kumimoji="0" lang="zh-CN" altLang="en-US" sz="2400" dirty="0">
                <a:solidFill>
                  <a:srgbClr val="000066"/>
                </a:solidFill>
              </a:rPr>
              <a:t>个记录的概率</a:t>
            </a:r>
          </a:p>
          <a:p>
            <a:pPr lvl="1">
              <a:lnSpc>
                <a:spcPct val="105000"/>
              </a:lnSpc>
              <a:buFontTx/>
              <a:buChar char="–"/>
            </a:pPr>
            <a:r>
              <a:rPr kumimoji="0" lang="en-US" altLang="zh-CN" sz="2400" i="1" dirty="0">
                <a:solidFill>
                  <a:srgbClr val="0000FF"/>
                </a:solidFill>
              </a:rPr>
              <a:t>c</a:t>
            </a:r>
            <a:r>
              <a:rPr kumimoji="0" lang="en-US" altLang="zh-CN" sz="2400" i="1" baseline="-25000" dirty="0">
                <a:solidFill>
                  <a:srgbClr val="0000FF"/>
                </a:solidFill>
              </a:rPr>
              <a:t>i</a:t>
            </a:r>
            <a:r>
              <a:rPr kumimoji="0" lang="zh-CN" altLang="en-US" sz="2400" dirty="0">
                <a:solidFill>
                  <a:srgbClr val="000066"/>
                </a:solidFill>
              </a:rPr>
              <a:t>：查找第 </a:t>
            </a:r>
            <a:r>
              <a:rPr kumimoji="0" lang="en-US" altLang="zh-CN" sz="2400" dirty="0" err="1">
                <a:solidFill>
                  <a:srgbClr val="000066"/>
                </a:solidFill>
              </a:rPr>
              <a:t>i</a:t>
            </a:r>
            <a:r>
              <a:rPr kumimoji="0" lang="en-US" altLang="zh-CN" sz="2400" dirty="0">
                <a:solidFill>
                  <a:srgbClr val="000066"/>
                </a:solidFill>
              </a:rPr>
              <a:t> </a:t>
            </a:r>
            <a:r>
              <a:rPr kumimoji="0" lang="zh-CN" altLang="en-US" sz="2400" dirty="0">
                <a:solidFill>
                  <a:srgbClr val="000066"/>
                </a:solidFill>
              </a:rPr>
              <a:t>个记录所需的比较次数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01413"/>
                                        </p:tgtEl>
                                        <p:attrNameLst>
                                          <p:attrName>style.visibility</p:attrName>
                                        </p:attrNameLst>
                                      </p:cBhvr>
                                      <p:to>
                                        <p:strVal val="visible"/>
                                      </p:to>
                                    </p:set>
                                    <p:anim calcmode="lin" valueType="num">
                                      <p:cBhvr>
                                        <p:cTn id="7" dur="500" fill="hold"/>
                                        <p:tgtEl>
                                          <p:spTgt spid="401413"/>
                                        </p:tgtEl>
                                        <p:attrNameLst>
                                          <p:attrName>ppt_w</p:attrName>
                                        </p:attrNameLst>
                                      </p:cBhvr>
                                      <p:tavLst>
                                        <p:tav tm="0">
                                          <p:val>
                                            <p:fltVal val="0"/>
                                          </p:val>
                                        </p:tav>
                                        <p:tav tm="100000">
                                          <p:val>
                                            <p:strVal val="#ppt_w"/>
                                          </p:val>
                                        </p:tav>
                                      </p:tavLst>
                                    </p:anim>
                                    <p:anim calcmode="lin" valueType="num">
                                      <p:cBhvr>
                                        <p:cTn id="8" dur="500" fill="hold"/>
                                        <p:tgtEl>
                                          <p:spTgt spid="40141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1415"/>
                                        </p:tgtEl>
                                        <p:attrNameLst>
                                          <p:attrName>style.visibility</p:attrName>
                                        </p:attrNameLst>
                                      </p:cBhvr>
                                      <p:to>
                                        <p:strVal val="visible"/>
                                      </p:to>
                                    </p:set>
                                    <p:anim calcmode="lin" valueType="num">
                                      <p:cBhvr additive="base">
                                        <p:cTn id="13" dur="500" fill="hold"/>
                                        <p:tgtEl>
                                          <p:spTgt spid="401415"/>
                                        </p:tgtEl>
                                        <p:attrNameLst>
                                          <p:attrName>ppt_x</p:attrName>
                                        </p:attrNameLst>
                                      </p:cBhvr>
                                      <p:tavLst>
                                        <p:tav tm="0">
                                          <p:val>
                                            <p:strVal val="#ppt_x"/>
                                          </p:val>
                                        </p:tav>
                                        <p:tav tm="100000">
                                          <p:val>
                                            <p:strVal val="#ppt_x"/>
                                          </p:val>
                                        </p:tav>
                                      </p:tavLst>
                                    </p:anim>
                                    <p:anim calcmode="lin" valueType="num">
                                      <p:cBhvr additive="base">
                                        <p:cTn id="14" dur="500" fill="hold"/>
                                        <p:tgtEl>
                                          <p:spTgt spid="4014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401412"/>
                                        </p:tgtEl>
                                        <p:attrNameLst>
                                          <p:attrName>style.visibility</p:attrName>
                                        </p:attrNameLst>
                                      </p:cBhvr>
                                      <p:to>
                                        <p:strVal val="visible"/>
                                      </p:to>
                                    </p:set>
                                    <p:anim calcmode="lin" valueType="num">
                                      <p:cBhvr>
                                        <p:cTn id="19" dur="500" fill="hold"/>
                                        <p:tgtEl>
                                          <p:spTgt spid="401412"/>
                                        </p:tgtEl>
                                        <p:attrNameLst>
                                          <p:attrName>ppt_w</p:attrName>
                                        </p:attrNameLst>
                                      </p:cBhvr>
                                      <p:tavLst>
                                        <p:tav tm="0">
                                          <p:val>
                                            <p:fltVal val="0"/>
                                          </p:val>
                                        </p:tav>
                                        <p:tav tm="100000">
                                          <p:val>
                                            <p:strVal val="#ppt_w"/>
                                          </p:val>
                                        </p:tav>
                                      </p:tavLst>
                                    </p:anim>
                                    <p:anim calcmode="lin" valueType="num">
                                      <p:cBhvr>
                                        <p:cTn id="20" dur="500" fill="hold"/>
                                        <p:tgtEl>
                                          <p:spTgt spid="4014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p:cNvSpPr>
            <a:spLocks noGrp="1" noChangeArrowheads="1"/>
          </p:cNvSpPr>
          <p:nvPr>
            <p:ph type="title"/>
          </p:nvPr>
        </p:nvSpPr>
        <p:spPr/>
        <p:txBody>
          <a:bodyPr/>
          <a:lstStyle/>
          <a:p>
            <a:pPr eaLnBrk="1" hangingPunct="1">
              <a:defRPr/>
            </a:pPr>
            <a:r>
              <a:rPr lang="zh-CN" altLang="en-US" dirty="0"/>
              <a:t>构造平衡二叉树</a:t>
            </a:r>
          </a:p>
        </p:txBody>
      </p:sp>
      <p:sp>
        <p:nvSpPr>
          <p:cNvPr id="70660" name="Rectangle 5"/>
          <p:cNvSpPr>
            <a:spLocks noGrp="1" noChangeArrowheads="1"/>
          </p:cNvSpPr>
          <p:nvPr>
            <p:ph idx="1"/>
          </p:nvPr>
        </p:nvSpPr>
        <p:spPr/>
        <p:txBody>
          <a:bodyPr/>
          <a:lstStyle/>
          <a:p>
            <a:pPr eaLnBrk="1" hangingPunct="1"/>
            <a:r>
              <a:rPr lang="zh-CN" altLang="en-US"/>
              <a:t>在插入过程中</a:t>
            </a:r>
            <a:r>
              <a:rPr lang="en-US" altLang="zh-CN"/>
              <a:t>, </a:t>
            </a:r>
            <a:r>
              <a:rPr lang="zh-CN" altLang="en-US"/>
              <a:t>采用</a:t>
            </a:r>
            <a:r>
              <a:rPr lang="zh-CN" altLang="en-US">
                <a:solidFill>
                  <a:srgbClr val="FF0000"/>
                </a:solidFill>
              </a:rPr>
              <a:t>平衡旋转</a:t>
            </a:r>
            <a:r>
              <a:rPr lang="zh-CN" altLang="en-US"/>
              <a:t>技术</a:t>
            </a:r>
          </a:p>
        </p:txBody>
      </p:sp>
      <p:sp>
        <p:nvSpPr>
          <p:cNvPr id="41" name="灯片编号占位符 5"/>
          <p:cNvSpPr>
            <a:spLocks noGrp="1"/>
          </p:cNvSpPr>
          <p:nvPr>
            <p:ph type="sldNum" sz="quarter" idx="11"/>
          </p:nvPr>
        </p:nvSpPr>
        <p:spPr/>
        <p:txBody>
          <a:bodyPr/>
          <a:lstStyle/>
          <a:p>
            <a:pPr>
              <a:defRPr/>
            </a:pPr>
            <a:fld id="{93362A38-F367-48DA-AA6A-BB671D7C4E63}" type="slidenum">
              <a:rPr lang="en-US" altLang="zh-CN"/>
              <a:pPr>
                <a:defRPr/>
              </a:pPr>
              <a:t>70</a:t>
            </a:fld>
            <a:endParaRPr lang="en-US" altLang="zh-CN"/>
          </a:p>
        </p:txBody>
      </p:sp>
      <p:sp>
        <p:nvSpPr>
          <p:cNvPr id="321542" name="Text Box 6"/>
          <p:cNvSpPr txBox="1">
            <a:spLocks noChangeArrowheads="1"/>
          </p:cNvSpPr>
          <p:nvPr/>
        </p:nvSpPr>
        <p:spPr bwMode="auto">
          <a:xfrm>
            <a:off x="318568" y="1649810"/>
            <a:ext cx="6696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dirty="0">
                <a:solidFill>
                  <a:srgbClr val="A50021"/>
                </a:solidFill>
              </a:rPr>
              <a:t>例如</a:t>
            </a:r>
            <a:r>
              <a:rPr lang="en-US" altLang="zh-CN" dirty="0">
                <a:solidFill>
                  <a:srgbClr val="A50021"/>
                </a:solidFill>
              </a:rPr>
              <a:t>:</a:t>
            </a:r>
            <a:r>
              <a:rPr lang="zh-CN" altLang="en-US" dirty="0">
                <a:solidFill>
                  <a:srgbClr val="A50021"/>
                </a:solidFill>
              </a:rPr>
              <a:t>依次插入的关键字为</a:t>
            </a:r>
            <a:r>
              <a:rPr lang="en-US" altLang="zh-CN" dirty="0">
                <a:solidFill>
                  <a:srgbClr val="A50021"/>
                </a:solidFill>
              </a:rPr>
              <a:t>7,  4,  2,  8,  9,  6</a:t>
            </a:r>
          </a:p>
        </p:txBody>
      </p:sp>
      <p:sp>
        <p:nvSpPr>
          <p:cNvPr id="321543" name="Oval 7"/>
          <p:cNvSpPr>
            <a:spLocks noChangeArrowheads="1"/>
          </p:cNvSpPr>
          <p:nvPr/>
        </p:nvSpPr>
        <p:spPr bwMode="auto">
          <a:xfrm>
            <a:off x="1828800" y="31559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7</a:t>
            </a:r>
            <a:endParaRPr lang="en-US" altLang="zh-CN" sz="2400" b="0" dirty="0">
              <a:ea typeface="宋体" charset="-122"/>
            </a:endParaRPr>
          </a:p>
        </p:txBody>
      </p:sp>
      <p:sp>
        <p:nvSpPr>
          <p:cNvPr id="321544" name="Oval 8"/>
          <p:cNvSpPr>
            <a:spLocks noChangeArrowheads="1"/>
          </p:cNvSpPr>
          <p:nvPr/>
        </p:nvSpPr>
        <p:spPr bwMode="auto">
          <a:xfrm>
            <a:off x="1066800" y="39179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4</a:t>
            </a:r>
            <a:endParaRPr lang="en-US" altLang="zh-CN" sz="2400" b="0">
              <a:ea typeface="宋体" charset="-122"/>
            </a:endParaRPr>
          </a:p>
        </p:txBody>
      </p:sp>
      <p:sp>
        <p:nvSpPr>
          <p:cNvPr id="321545" name="Oval 9"/>
          <p:cNvSpPr>
            <a:spLocks noChangeArrowheads="1"/>
          </p:cNvSpPr>
          <p:nvPr/>
        </p:nvSpPr>
        <p:spPr bwMode="auto">
          <a:xfrm>
            <a:off x="304800" y="46799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2</a:t>
            </a:r>
            <a:endParaRPr lang="en-US" altLang="zh-CN" sz="2400" b="0">
              <a:ea typeface="宋体" charset="-122"/>
            </a:endParaRPr>
          </a:p>
        </p:txBody>
      </p:sp>
      <p:sp>
        <p:nvSpPr>
          <p:cNvPr id="321546" name="Line 10"/>
          <p:cNvSpPr>
            <a:spLocks noChangeShapeType="1"/>
          </p:cNvSpPr>
          <p:nvPr/>
        </p:nvSpPr>
        <p:spPr bwMode="auto">
          <a:xfrm flipH="1">
            <a:off x="1447800" y="353695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47" name="Line 11"/>
          <p:cNvSpPr>
            <a:spLocks noChangeShapeType="1"/>
          </p:cNvSpPr>
          <p:nvPr/>
        </p:nvSpPr>
        <p:spPr bwMode="auto">
          <a:xfrm flipH="1">
            <a:off x="685800" y="429895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48" name="AutoShape 12"/>
          <p:cNvSpPr>
            <a:spLocks noChangeArrowheads="1"/>
          </p:cNvSpPr>
          <p:nvPr/>
        </p:nvSpPr>
        <p:spPr bwMode="auto">
          <a:xfrm>
            <a:off x="2667000" y="33528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lang="zh-CN" altLang="en-US"/>
          </a:p>
        </p:txBody>
      </p:sp>
      <p:sp>
        <p:nvSpPr>
          <p:cNvPr id="321549" name="Oval 13"/>
          <p:cNvSpPr>
            <a:spLocks noChangeArrowheads="1"/>
          </p:cNvSpPr>
          <p:nvPr/>
        </p:nvSpPr>
        <p:spPr bwMode="auto">
          <a:xfrm>
            <a:off x="3886200" y="26670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4</a:t>
            </a:r>
            <a:endParaRPr lang="en-US" altLang="zh-CN" sz="2400" b="0">
              <a:ea typeface="宋体" charset="-122"/>
            </a:endParaRPr>
          </a:p>
        </p:txBody>
      </p:sp>
      <p:sp>
        <p:nvSpPr>
          <p:cNvPr id="321550" name="Oval 14"/>
          <p:cNvSpPr>
            <a:spLocks noChangeArrowheads="1"/>
          </p:cNvSpPr>
          <p:nvPr/>
        </p:nvSpPr>
        <p:spPr bwMode="auto">
          <a:xfrm>
            <a:off x="3124200" y="34290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2</a:t>
            </a:r>
            <a:endParaRPr lang="en-US" altLang="zh-CN" sz="2400" b="0" dirty="0">
              <a:ea typeface="宋体" charset="-122"/>
            </a:endParaRPr>
          </a:p>
        </p:txBody>
      </p:sp>
      <p:sp>
        <p:nvSpPr>
          <p:cNvPr id="321551" name="Line 15"/>
          <p:cNvSpPr>
            <a:spLocks noChangeShapeType="1"/>
          </p:cNvSpPr>
          <p:nvPr/>
        </p:nvSpPr>
        <p:spPr bwMode="auto">
          <a:xfrm flipH="1">
            <a:off x="3505200" y="30480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52" name="Oval 16"/>
          <p:cNvSpPr>
            <a:spLocks noChangeArrowheads="1"/>
          </p:cNvSpPr>
          <p:nvPr/>
        </p:nvSpPr>
        <p:spPr bwMode="auto">
          <a:xfrm>
            <a:off x="4648200" y="34290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7</a:t>
            </a:r>
            <a:endParaRPr lang="en-US" altLang="zh-CN" sz="2400" b="0" dirty="0">
              <a:ea typeface="宋体" charset="-122"/>
            </a:endParaRPr>
          </a:p>
        </p:txBody>
      </p:sp>
      <p:sp>
        <p:nvSpPr>
          <p:cNvPr id="321553" name="Line 17"/>
          <p:cNvSpPr>
            <a:spLocks noChangeShapeType="1"/>
          </p:cNvSpPr>
          <p:nvPr/>
        </p:nvSpPr>
        <p:spPr bwMode="auto">
          <a:xfrm>
            <a:off x="4267200" y="3048000"/>
            <a:ext cx="457200" cy="4572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54" name="Line 18"/>
          <p:cNvSpPr>
            <a:spLocks noChangeShapeType="1"/>
          </p:cNvSpPr>
          <p:nvPr/>
        </p:nvSpPr>
        <p:spPr bwMode="auto">
          <a:xfrm>
            <a:off x="1371600" y="2698750"/>
            <a:ext cx="533400" cy="533400"/>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55" name="Line 19"/>
          <p:cNvSpPr>
            <a:spLocks noChangeShapeType="1"/>
          </p:cNvSpPr>
          <p:nvPr/>
        </p:nvSpPr>
        <p:spPr bwMode="auto">
          <a:xfrm>
            <a:off x="3505200" y="2286000"/>
            <a:ext cx="457200" cy="45720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56" name="AutoShape 20"/>
          <p:cNvSpPr>
            <a:spLocks noChangeArrowheads="1"/>
          </p:cNvSpPr>
          <p:nvPr/>
        </p:nvSpPr>
        <p:spPr bwMode="auto">
          <a:xfrm>
            <a:off x="5486400" y="278765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lang="zh-CN" altLang="en-US"/>
          </a:p>
        </p:txBody>
      </p:sp>
      <p:sp>
        <p:nvSpPr>
          <p:cNvPr id="321558" name="Line 22"/>
          <p:cNvSpPr>
            <a:spLocks noChangeShapeType="1"/>
          </p:cNvSpPr>
          <p:nvPr/>
        </p:nvSpPr>
        <p:spPr bwMode="auto">
          <a:xfrm>
            <a:off x="5029200" y="38100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60" name="Line 24"/>
          <p:cNvSpPr>
            <a:spLocks noChangeShapeType="1"/>
          </p:cNvSpPr>
          <p:nvPr/>
        </p:nvSpPr>
        <p:spPr bwMode="auto">
          <a:xfrm>
            <a:off x="5715000" y="454025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71" name="AutoShape 35"/>
          <p:cNvSpPr>
            <a:spLocks noChangeArrowheads="1"/>
          </p:cNvSpPr>
          <p:nvPr/>
        </p:nvSpPr>
        <p:spPr bwMode="auto">
          <a:xfrm>
            <a:off x="2590800" y="5441950"/>
            <a:ext cx="1524000" cy="838200"/>
          </a:xfrm>
          <a:prstGeom prst="wedgeRoundRectCallout">
            <a:avLst>
              <a:gd name="adj1" fmla="val -53125"/>
              <a:gd name="adj2" fmla="val -116477"/>
              <a:gd name="adj3" fmla="val 16667"/>
            </a:avLst>
          </a:prstGeom>
          <a:solidFill>
            <a:srgbClr val="FFFFCC"/>
          </a:solidFill>
          <a:ln w="9525">
            <a:solidFill>
              <a:srgbClr val="800000"/>
            </a:solidFill>
            <a:miter lim="800000"/>
            <a:headEnd/>
            <a:tailEnd/>
          </a:ln>
        </p:spPr>
        <p:txBody>
          <a:bodyPr wrap="none" anchor="ctr"/>
          <a:lstStyle/>
          <a:p>
            <a:pPr algn="ctr"/>
            <a:r>
              <a:rPr lang="zh-CN" altLang="en-US">
                <a:solidFill>
                  <a:srgbClr val="A50021"/>
                </a:solidFill>
              </a:rPr>
              <a:t>向右旋转</a:t>
            </a:r>
          </a:p>
          <a:p>
            <a:pPr algn="ctr"/>
            <a:r>
              <a:rPr lang="zh-CN" altLang="en-US">
                <a:solidFill>
                  <a:srgbClr val="A50021"/>
                </a:solidFill>
              </a:rPr>
              <a:t>一次</a:t>
            </a:r>
            <a:endParaRPr lang="zh-CN" altLang="en-US"/>
          </a:p>
        </p:txBody>
      </p:sp>
      <p:sp>
        <p:nvSpPr>
          <p:cNvPr id="321572" name="AutoShape 36"/>
          <p:cNvSpPr>
            <a:spLocks noChangeArrowheads="1"/>
          </p:cNvSpPr>
          <p:nvPr/>
        </p:nvSpPr>
        <p:spPr bwMode="auto">
          <a:xfrm>
            <a:off x="6781800" y="5073650"/>
            <a:ext cx="1676400" cy="914400"/>
          </a:xfrm>
          <a:prstGeom prst="wedgeRoundRectCallout">
            <a:avLst>
              <a:gd name="adj1" fmla="val -70074"/>
              <a:gd name="adj2" fmla="val -80731"/>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rPr>
              <a:t>向左旋转</a:t>
            </a:r>
          </a:p>
          <a:p>
            <a:pPr algn="ctr"/>
            <a:r>
              <a:rPr lang="zh-CN" altLang="en-US">
                <a:solidFill>
                  <a:srgbClr val="A50021"/>
                </a:solidFill>
              </a:rPr>
              <a:t>一次</a:t>
            </a:r>
          </a:p>
        </p:txBody>
      </p:sp>
      <p:sp>
        <p:nvSpPr>
          <p:cNvPr id="321557" name="Oval 21"/>
          <p:cNvSpPr>
            <a:spLocks noChangeArrowheads="1"/>
          </p:cNvSpPr>
          <p:nvPr/>
        </p:nvSpPr>
        <p:spPr bwMode="auto">
          <a:xfrm>
            <a:off x="5334000" y="41910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8</a:t>
            </a:r>
            <a:endParaRPr lang="en-US" altLang="zh-CN" sz="2400" b="0">
              <a:ea typeface="宋体" charset="-122"/>
            </a:endParaRPr>
          </a:p>
        </p:txBody>
      </p:sp>
      <p:sp>
        <p:nvSpPr>
          <p:cNvPr id="321559" name="Oval 23"/>
          <p:cNvSpPr>
            <a:spLocks noChangeArrowheads="1"/>
          </p:cNvSpPr>
          <p:nvPr/>
        </p:nvSpPr>
        <p:spPr bwMode="auto">
          <a:xfrm>
            <a:off x="5943600" y="49212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9</a:t>
            </a:r>
            <a:endParaRPr lang="en-US" altLang="zh-CN" sz="2400" b="0">
              <a:ea typeface="宋体" charset="-122"/>
            </a:endParaRPr>
          </a:p>
        </p:txBody>
      </p:sp>
      <p:sp>
        <p:nvSpPr>
          <p:cNvPr id="321573" name="AutoShape 37"/>
          <p:cNvSpPr>
            <a:spLocks noChangeArrowheads="1"/>
          </p:cNvSpPr>
          <p:nvPr/>
        </p:nvSpPr>
        <p:spPr bwMode="auto">
          <a:xfrm>
            <a:off x="4572000" y="3321050"/>
            <a:ext cx="1981200" cy="2438400"/>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21574" name="AutoShape 38"/>
          <p:cNvSpPr>
            <a:spLocks noChangeArrowheads="1"/>
          </p:cNvSpPr>
          <p:nvPr/>
        </p:nvSpPr>
        <p:spPr bwMode="auto">
          <a:xfrm>
            <a:off x="228600" y="2971800"/>
            <a:ext cx="2362200" cy="2590800"/>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21575" name="Text Box 39"/>
          <p:cNvSpPr txBox="1">
            <a:spLocks noChangeArrowheads="1"/>
          </p:cNvSpPr>
          <p:nvPr/>
        </p:nvSpPr>
        <p:spPr bwMode="auto">
          <a:xfrm>
            <a:off x="762000" y="59436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solidFill>
                  <a:srgbClr val="FF0000"/>
                </a:solidFill>
              </a:rPr>
              <a:t>LL</a:t>
            </a:r>
            <a:r>
              <a:rPr lang="zh-CN" altLang="en-US">
                <a:solidFill>
                  <a:srgbClr val="FF0000"/>
                </a:solidFill>
              </a:rPr>
              <a:t>型</a:t>
            </a:r>
          </a:p>
        </p:txBody>
      </p:sp>
      <p:grpSp>
        <p:nvGrpSpPr>
          <p:cNvPr id="2" name="Group 54"/>
          <p:cNvGrpSpPr>
            <a:grpSpLocks/>
          </p:cNvGrpSpPr>
          <p:nvPr/>
        </p:nvGrpSpPr>
        <p:grpSpPr bwMode="auto">
          <a:xfrm>
            <a:off x="6781800" y="2559050"/>
            <a:ext cx="1219200" cy="1219200"/>
            <a:chOff x="4272" y="1920"/>
            <a:chExt cx="768" cy="768"/>
          </a:xfrm>
        </p:grpSpPr>
        <p:sp>
          <p:nvSpPr>
            <p:cNvPr id="70693" name="Oval 43"/>
            <p:cNvSpPr>
              <a:spLocks noChangeArrowheads="1"/>
            </p:cNvSpPr>
            <p:nvPr/>
          </p:nvSpPr>
          <p:spPr bwMode="auto">
            <a:xfrm>
              <a:off x="4752" y="192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4</a:t>
              </a:r>
              <a:endParaRPr lang="en-US" altLang="zh-CN" sz="2400" b="0">
                <a:ea typeface="宋体" charset="-122"/>
              </a:endParaRPr>
            </a:p>
          </p:txBody>
        </p:sp>
        <p:sp>
          <p:nvSpPr>
            <p:cNvPr id="70694" name="Oval 44"/>
            <p:cNvSpPr>
              <a:spLocks noChangeArrowheads="1"/>
            </p:cNvSpPr>
            <p:nvPr/>
          </p:nvSpPr>
          <p:spPr bwMode="auto">
            <a:xfrm>
              <a:off x="4272" y="240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2</a:t>
              </a:r>
              <a:endParaRPr lang="en-US" altLang="zh-CN" sz="2400" b="0">
                <a:ea typeface="宋体" charset="-122"/>
              </a:endParaRPr>
            </a:p>
          </p:txBody>
        </p:sp>
        <p:sp>
          <p:nvSpPr>
            <p:cNvPr id="70695" name="Line 45"/>
            <p:cNvSpPr>
              <a:spLocks noChangeShapeType="1"/>
            </p:cNvSpPr>
            <p:nvPr/>
          </p:nvSpPr>
          <p:spPr bwMode="auto">
            <a:xfrm flipH="1">
              <a:off x="4512" y="2160"/>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583" name="Line 47"/>
          <p:cNvSpPr>
            <a:spLocks noChangeShapeType="1"/>
          </p:cNvSpPr>
          <p:nvPr/>
        </p:nvSpPr>
        <p:spPr bwMode="auto">
          <a:xfrm>
            <a:off x="7924800" y="2940050"/>
            <a:ext cx="609600" cy="6096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88" name="Line 52"/>
          <p:cNvSpPr>
            <a:spLocks noChangeShapeType="1"/>
          </p:cNvSpPr>
          <p:nvPr/>
        </p:nvSpPr>
        <p:spPr bwMode="auto">
          <a:xfrm flipH="1">
            <a:off x="7924800" y="370205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89" name="Line 53"/>
          <p:cNvSpPr>
            <a:spLocks noChangeShapeType="1"/>
          </p:cNvSpPr>
          <p:nvPr/>
        </p:nvSpPr>
        <p:spPr bwMode="auto">
          <a:xfrm>
            <a:off x="8534400" y="3702050"/>
            <a:ext cx="609600" cy="6096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85" name="Oval 49"/>
          <p:cNvSpPr>
            <a:spLocks noChangeArrowheads="1"/>
          </p:cNvSpPr>
          <p:nvPr/>
        </p:nvSpPr>
        <p:spPr bwMode="auto">
          <a:xfrm>
            <a:off x="7620000" y="40830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7</a:t>
            </a:r>
            <a:endParaRPr lang="en-US" altLang="zh-CN" sz="2400" b="0" dirty="0">
              <a:ea typeface="宋体" charset="-122"/>
            </a:endParaRPr>
          </a:p>
        </p:txBody>
      </p:sp>
      <p:sp>
        <p:nvSpPr>
          <p:cNvPr id="321586" name="Oval 50"/>
          <p:cNvSpPr>
            <a:spLocks noChangeArrowheads="1"/>
          </p:cNvSpPr>
          <p:nvPr/>
        </p:nvSpPr>
        <p:spPr bwMode="auto">
          <a:xfrm>
            <a:off x="8686800" y="40830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9</a:t>
            </a:r>
            <a:endParaRPr lang="en-US" altLang="zh-CN" sz="2400" b="0" dirty="0">
              <a:ea typeface="宋体" charset="-122"/>
            </a:endParaRPr>
          </a:p>
        </p:txBody>
      </p:sp>
      <p:sp>
        <p:nvSpPr>
          <p:cNvPr id="321584" name="Oval 48"/>
          <p:cNvSpPr>
            <a:spLocks noChangeArrowheads="1"/>
          </p:cNvSpPr>
          <p:nvPr/>
        </p:nvSpPr>
        <p:spPr bwMode="auto">
          <a:xfrm>
            <a:off x="8229600" y="332105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8</a:t>
            </a:r>
            <a:endParaRPr lang="en-US" altLang="zh-CN" sz="2400" b="0" dirty="0">
              <a:ea typeface="宋体" charset="-122"/>
            </a:endParaRPr>
          </a:p>
        </p:txBody>
      </p:sp>
      <p:sp>
        <p:nvSpPr>
          <p:cNvPr id="321591" name="Text Box 55"/>
          <p:cNvSpPr txBox="1">
            <a:spLocks noChangeArrowheads="1"/>
          </p:cNvSpPr>
          <p:nvPr/>
        </p:nvSpPr>
        <p:spPr bwMode="auto">
          <a:xfrm>
            <a:off x="5334000" y="59436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solidFill>
                  <a:srgbClr val="FF0000"/>
                </a:solidFill>
              </a:rPr>
              <a:t>RR</a:t>
            </a:r>
            <a:r>
              <a:rPr lang="zh-CN" altLang="en-US">
                <a:solidFill>
                  <a:srgbClr val="FF0000"/>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1542"/>
                                        </p:tgtEl>
                                        <p:attrNameLst>
                                          <p:attrName>style.visibility</p:attrName>
                                        </p:attrNameLst>
                                      </p:cBhvr>
                                      <p:to>
                                        <p:strVal val="visible"/>
                                      </p:to>
                                    </p:set>
                                    <p:anim calcmode="lin" valueType="num">
                                      <p:cBhvr additive="base">
                                        <p:cTn id="7" dur="500" fill="hold"/>
                                        <p:tgtEl>
                                          <p:spTgt spid="321542"/>
                                        </p:tgtEl>
                                        <p:attrNameLst>
                                          <p:attrName>ppt_x</p:attrName>
                                        </p:attrNameLst>
                                      </p:cBhvr>
                                      <p:tavLst>
                                        <p:tav tm="0">
                                          <p:val>
                                            <p:strVal val="1+#ppt_w/2"/>
                                          </p:val>
                                        </p:tav>
                                        <p:tav tm="100000">
                                          <p:val>
                                            <p:strVal val="#ppt_x"/>
                                          </p:val>
                                        </p:tav>
                                      </p:tavLst>
                                    </p:anim>
                                    <p:anim calcmode="lin" valueType="num">
                                      <p:cBhvr additive="base">
                                        <p:cTn id="8" dur="500" fill="hold"/>
                                        <p:tgtEl>
                                          <p:spTgt spid="3215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21554"/>
                                        </p:tgtEl>
                                        <p:attrNameLst>
                                          <p:attrName>style.visibility</p:attrName>
                                        </p:attrNameLst>
                                      </p:cBhvr>
                                      <p:to>
                                        <p:strVal val="visible"/>
                                      </p:to>
                                    </p:set>
                                    <p:animEffect transition="in" filter="wipe(up)">
                                      <p:cBhvr>
                                        <p:cTn id="13" dur="500"/>
                                        <p:tgtEl>
                                          <p:spTgt spid="321554"/>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321543"/>
                                        </p:tgtEl>
                                        <p:attrNameLst>
                                          <p:attrName>style.visibility</p:attrName>
                                        </p:attrNameLst>
                                      </p:cBhvr>
                                      <p:to>
                                        <p:strVal val="visible"/>
                                      </p:to>
                                    </p:set>
                                    <p:animEffect transition="in" filter="wipe(up)">
                                      <p:cBhvr>
                                        <p:cTn id="17" dur="500"/>
                                        <p:tgtEl>
                                          <p:spTgt spid="3215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1546"/>
                                        </p:tgtEl>
                                        <p:attrNameLst>
                                          <p:attrName>style.visibility</p:attrName>
                                        </p:attrNameLst>
                                      </p:cBhvr>
                                      <p:to>
                                        <p:strVal val="visible"/>
                                      </p:to>
                                    </p:set>
                                    <p:animEffect transition="in" filter="wipe(up)">
                                      <p:cBhvr>
                                        <p:cTn id="22" dur="500"/>
                                        <p:tgtEl>
                                          <p:spTgt spid="32154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21544"/>
                                        </p:tgtEl>
                                        <p:attrNameLst>
                                          <p:attrName>style.visibility</p:attrName>
                                        </p:attrNameLst>
                                      </p:cBhvr>
                                      <p:to>
                                        <p:strVal val="visible"/>
                                      </p:to>
                                    </p:set>
                                    <p:animEffect transition="in" filter="wipe(up)">
                                      <p:cBhvr>
                                        <p:cTn id="26" dur="500"/>
                                        <p:tgtEl>
                                          <p:spTgt spid="3215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1547"/>
                                        </p:tgtEl>
                                        <p:attrNameLst>
                                          <p:attrName>style.visibility</p:attrName>
                                        </p:attrNameLst>
                                      </p:cBhvr>
                                      <p:to>
                                        <p:strVal val="visible"/>
                                      </p:to>
                                    </p:set>
                                    <p:animEffect transition="in" filter="wipe(up)">
                                      <p:cBhvr>
                                        <p:cTn id="31" dur="500"/>
                                        <p:tgtEl>
                                          <p:spTgt spid="321547"/>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21545"/>
                                        </p:tgtEl>
                                        <p:attrNameLst>
                                          <p:attrName>style.visibility</p:attrName>
                                        </p:attrNameLst>
                                      </p:cBhvr>
                                      <p:to>
                                        <p:strVal val="visible"/>
                                      </p:to>
                                    </p:set>
                                    <p:animEffect transition="in" filter="wipe(up)">
                                      <p:cBhvr>
                                        <p:cTn id="35" dur="500"/>
                                        <p:tgtEl>
                                          <p:spTgt spid="3215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321574"/>
                                        </p:tgtEl>
                                        <p:attrNameLst>
                                          <p:attrName>style.visibility</p:attrName>
                                        </p:attrNameLst>
                                      </p:cBhvr>
                                      <p:to>
                                        <p:strVal val="visible"/>
                                      </p:to>
                                    </p:set>
                                    <p:animEffect transition="in" filter="slide(fromTop)">
                                      <p:cBhvr>
                                        <p:cTn id="40" dur="500"/>
                                        <p:tgtEl>
                                          <p:spTgt spid="32157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321548"/>
                                        </p:tgtEl>
                                        <p:attrNameLst>
                                          <p:attrName>style.visibility</p:attrName>
                                        </p:attrNameLst>
                                      </p:cBhvr>
                                      <p:to>
                                        <p:strVal val="visible"/>
                                      </p:to>
                                    </p:set>
                                    <p:anim calcmode="lin" valueType="num">
                                      <p:cBhvr>
                                        <p:cTn id="45" dur="500" fill="hold"/>
                                        <p:tgtEl>
                                          <p:spTgt spid="321548"/>
                                        </p:tgtEl>
                                        <p:attrNameLst>
                                          <p:attrName>ppt_x</p:attrName>
                                        </p:attrNameLst>
                                      </p:cBhvr>
                                      <p:tavLst>
                                        <p:tav tm="0">
                                          <p:val>
                                            <p:strVal val="#ppt_x-#ppt_w/2"/>
                                          </p:val>
                                        </p:tav>
                                        <p:tav tm="100000">
                                          <p:val>
                                            <p:strVal val="#ppt_x"/>
                                          </p:val>
                                        </p:tav>
                                      </p:tavLst>
                                    </p:anim>
                                    <p:anim calcmode="lin" valueType="num">
                                      <p:cBhvr>
                                        <p:cTn id="46" dur="500" fill="hold"/>
                                        <p:tgtEl>
                                          <p:spTgt spid="321548"/>
                                        </p:tgtEl>
                                        <p:attrNameLst>
                                          <p:attrName>ppt_y</p:attrName>
                                        </p:attrNameLst>
                                      </p:cBhvr>
                                      <p:tavLst>
                                        <p:tav tm="0">
                                          <p:val>
                                            <p:strVal val="#ppt_y"/>
                                          </p:val>
                                        </p:tav>
                                        <p:tav tm="100000">
                                          <p:val>
                                            <p:strVal val="#ppt_y"/>
                                          </p:val>
                                        </p:tav>
                                      </p:tavLst>
                                    </p:anim>
                                    <p:anim calcmode="lin" valueType="num">
                                      <p:cBhvr>
                                        <p:cTn id="47" dur="500" fill="hold"/>
                                        <p:tgtEl>
                                          <p:spTgt spid="321548"/>
                                        </p:tgtEl>
                                        <p:attrNameLst>
                                          <p:attrName>ppt_w</p:attrName>
                                        </p:attrNameLst>
                                      </p:cBhvr>
                                      <p:tavLst>
                                        <p:tav tm="0">
                                          <p:val>
                                            <p:fltVal val="0"/>
                                          </p:val>
                                        </p:tav>
                                        <p:tav tm="100000">
                                          <p:val>
                                            <p:strVal val="#ppt_w"/>
                                          </p:val>
                                        </p:tav>
                                      </p:tavLst>
                                    </p:anim>
                                    <p:anim calcmode="lin" valueType="num">
                                      <p:cBhvr>
                                        <p:cTn id="48" dur="500" fill="hold"/>
                                        <p:tgtEl>
                                          <p:spTgt spid="321548"/>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321571"/>
                                        </p:tgtEl>
                                        <p:attrNameLst>
                                          <p:attrName>style.visibility</p:attrName>
                                        </p:attrNameLst>
                                      </p:cBhvr>
                                      <p:to>
                                        <p:strVal val="visible"/>
                                      </p:to>
                                    </p:set>
                                    <p:animEffect transition="in" filter="slide(fromBottom)">
                                      <p:cBhvr>
                                        <p:cTn id="52" dur="500"/>
                                        <p:tgtEl>
                                          <p:spTgt spid="3215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21555"/>
                                        </p:tgtEl>
                                        <p:attrNameLst>
                                          <p:attrName>style.visibility</p:attrName>
                                        </p:attrNameLst>
                                      </p:cBhvr>
                                      <p:to>
                                        <p:strVal val="visible"/>
                                      </p:to>
                                    </p:set>
                                    <p:animEffect transition="in" filter="wipe(up)">
                                      <p:cBhvr>
                                        <p:cTn id="57" dur="500"/>
                                        <p:tgtEl>
                                          <p:spTgt spid="321555"/>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321549"/>
                                        </p:tgtEl>
                                        <p:attrNameLst>
                                          <p:attrName>style.visibility</p:attrName>
                                        </p:attrNameLst>
                                      </p:cBhvr>
                                      <p:to>
                                        <p:strVal val="visible"/>
                                      </p:to>
                                    </p:set>
                                    <p:animEffect transition="in" filter="wipe(up)">
                                      <p:cBhvr>
                                        <p:cTn id="61" dur="500"/>
                                        <p:tgtEl>
                                          <p:spTgt spid="32154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321551"/>
                                        </p:tgtEl>
                                        <p:attrNameLst>
                                          <p:attrName>style.visibility</p:attrName>
                                        </p:attrNameLst>
                                      </p:cBhvr>
                                      <p:to>
                                        <p:strVal val="visible"/>
                                      </p:to>
                                    </p:set>
                                  </p:childTnLst>
                                </p:cTn>
                              </p:par>
                            </p:childTnLst>
                          </p:cTn>
                        </p:par>
                        <p:par>
                          <p:cTn id="66" fill="hold" nodeType="with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32155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21553"/>
                                        </p:tgtEl>
                                        <p:attrNameLst>
                                          <p:attrName>style.visibility</p:attrName>
                                        </p:attrNameLst>
                                      </p:cBhvr>
                                      <p:to>
                                        <p:strVal val="visible"/>
                                      </p:to>
                                    </p:set>
                                    <p:animEffect transition="in" filter="wipe(up)">
                                      <p:cBhvr>
                                        <p:cTn id="73" dur="500"/>
                                        <p:tgtEl>
                                          <p:spTgt spid="321553"/>
                                        </p:tgtEl>
                                      </p:cBhvr>
                                    </p:animEffect>
                                  </p:childTnLst>
                                </p:cTn>
                              </p:par>
                            </p:childTnLst>
                          </p:cTn>
                        </p:par>
                        <p:par>
                          <p:cTn id="74" fill="hold" nodeType="afterGroup">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321552"/>
                                        </p:tgtEl>
                                        <p:attrNameLst>
                                          <p:attrName>style.visibility</p:attrName>
                                        </p:attrNameLst>
                                      </p:cBhvr>
                                      <p:to>
                                        <p:strVal val="visible"/>
                                      </p:to>
                                    </p:set>
                                    <p:animEffect transition="in" filter="wipe(up)">
                                      <p:cBhvr>
                                        <p:cTn id="77" dur="500"/>
                                        <p:tgtEl>
                                          <p:spTgt spid="3215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21558"/>
                                        </p:tgtEl>
                                        <p:attrNameLst>
                                          <p:attrName>style.visibility</p:attrName>
                                        </p:attrNameLst>
                                      </p:cBhvr>
                                      <p:to>
                                        <p:strVal val="visible"/>
                                      </p:to>
                                    </p:set>
                                    <p:animEffect transition="in" filter="wipe(up)">
                                      <p:cBhvr>
                                        <p:cTn id="82" dur="500"/>
                                        <p:tgtEl>
                                          <p:spTgt spid="321558"/>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321557"/>
                                        </p:tgtEl>
                                        <p:attrNameLst>
                                          <p:attrName>style.visibility</p:attrName>
                                        </p:attrNameLst>
                                      </p:cBhvr>
                                      <p:to>
                                        <p:strVal val="visible"/>
                                      </p:to>
                                    </p:set>
                                    <p:animEffect transition="in" filter="wipe(up)">
                                      <p:cBhvr>
                                        <p:cTn id="86" dur="500"/>
                                        <p:tgtEl>
                                          <p:spTgt spid="32155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321560"/>
                                        </p:tgtEl>
                                        <p:attrNameLst>
                                          <p:attrName>style.visibility</p:attrName>
                                        </p:attrNameLst>
                                      </p:cBhvr>
                                      <p:to>
                                        <p:strVal val="visible"/>
                                      </p:to>
                                    </p:set>
                                    <p:animEffect transition="in" filter="wipe(up)">
                                      <p:cBhvr>
                                        <p:cTn id="91" dur="500"/>
                                        <p:tgtEl>
                                          <p:spTgt spid="321560"/>
                                        </p:tgtEl>
                                      </p:cBhvr>
                                    </p:animEffect>
                                  </p:childTnLst>
                                </p:cTn>
                              </p:par>
                            </p:childTnLst>
                          </p:cTn>
                        </p:par>
                        <p:par>
                          <p:cTn id="92" fill="hold" nodeType="afterGroup">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321559"/>
                                        </p:tgtEl>
                                        <p:attrNameLst>
                                          <p:attrName>style.visibility</p:attrName>
                                        </p:attrNameLst>
                                      </p:cBhvr>
                                      <p:to>
                                        <p:strVal val="visible"/>
                                      </p:to>
                                    </p:set>
                                    <p:animEffect transition="in" filter="wipe(up)">
                                      <p:cBhvr>
                                        <p:cTn id="95" dur="500"/>
                                        <p:tgtEl>
                                          <p:spTgt spid="32155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1" fill="hold" grpId="0" nodeType="clickEffect">
                                  <p:stCondLst>
                                    <p:cond delay="0"/>
                                  </p:stCondLst>
                                  <p:childTnLst>
                                    <p:set>
                                      <p:cBhvr>
                                        <p:cTn id="99" dur="1" fill="hold">
                                          <p:stCondLst>
                                            <p:cond delay="0"/>
                                          </p:stCondLst>
                                        </p:cTn>
                                        <p:tgtEl>
                                          <p:spTgt spid="321573"/>
                                        </p:tgtEl>
                                        <p:attrNameLst>
                                          <p:attrName>style.visibility</p:attrName>
                                        </p:attrNameLst>
                                      </p:cBhvr>
                                      <p:to>
                                        <p:strVal val="visible"/>
                                      </p:to>
                                    </p:set>
                                    <p:animEffect transition="in" filter="slide(fromTop)">
                                      <p:cBhvr>
                                        <p:cTn id="100" dur="500"/>
                                        <p:tgtEl>
                                          <p:spTgt spid="32157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8" fill="hold" grpId="0" nodeType="clickEffect">
                                  <p:stCondLst>
                                    <p:cond delay="0"/>
                                  </p:stCondLst>
                                  <p:childTnLst>
                                    <p:set>
                                      <p:cBhvr>
                                        <p:cTn id="104" dur="1" fill="hold">
                                          <p:stCondLst>
                                            <p:cond delay="0"/>
                                          </p:stCondLst>
                                        </p:cTn>
                                        <p:tgtEl>
                                          <p:spTgt spid="321556"/>
                                        </p:tgtEl>
                                        <p:attrNameLst>
                                          <p:attrName>style.visibility</p:attrName>
                                        </p:attrNameLst>
                                      </p:cBhvr>
                                      <p:to>
                                        <p:strVal val="visible"/>
                                      </p:to>
                                    </p:set>
                                    <p:anim calcmode="lin" valueType="num">
                                      <p:cBhvr>
                                        <p:cTn id="105" dur="500" fill="hold"/>
                                        <p:tgtEl>
                                          <p:spTgt spid="321556"/>
                                        </p:tgtEl>
                                        <p:attrNameLst>
                                          <p:attrName>ppt_x</p:attrName>
                                        </p:attrNameLst>
                                      </p:cBhvr>
                                      <p:tavLst>
                                        <p:tav tm="0">
                                          <p:val>
                                            <p:strVal val="#ppt_x-#ppt_w/2"/>
                                          </p:val>
                                        </p:tav>
                                        <p:tav tm="100000">
                                          <p:val>
                                            <p:strVal val="#ppt_x"/>
                                          </p:val>
                                        </p:tav>
                                      </p:tavLst>
                                    </p:anim>
                                    <p:anim calcmode="lin" valueType="num">
                                      <p:cBhvr>
                                        <p:cTn id="106" dur="500" fill="hold"/>
                                        <p:tgtEl>
                                          <p:spTgt spid="321556"/>
                                        </p:tgtEl>
                                        <p:attrNameLst>
                                          <p:attrName>ppt_y</p:attrName>
                                        </p:attrNameLst>
                                      </p:cBhvr>
                                      <p:tavLst>
                                        <p:tav tm="0">
                                          <p:val>
                                            <p:strVal val="#ppt_y"/>
                                          </p:val>
                                        </p:tav>
                                        <p:tav tm="100000">
                                          <p:val>
                                            <p:strVal val="#ppt_y"/>
                                          </p:val>
                                        </p:tav>
                                      </p:tavLst>
                                    </p:anim>
                                    <p:anim calcmode="lin" valueType="num">
                                      <p:cBhvr>
                                        <p:cTn id="107" dur="500" fill="hold"/>
                                        <p:tgtEl>
                                          <p:spTgt spid="321556"/>
                                        </p:tgtEl>
                                        <p:attrNameLst>
                                          <p:attrName>ppt_w</p:attrName>
                                        </p:attrNameLst>
                                      </p:cBhvr>
                                      <p:tavLst>
                                        <p:tav tm="0">
                                          <p:val>
                                            <p:fltVal val="0"/>
                                          </p:val>
                                        </p:tav>
                                        <p:tav tm="100000">
                                          <p:val>
                                            <p:strVal val="#ppt_w"/>
                                          </p:val>
                                        </p:tav>
                                      </p:tavLst>
                                    </p:anim>
                                    <p:anim calcmode="lin" valueType="num">
                                      <p:cBhvr>
                                        <p:cTn id="108" dur="500" fill="hold"/>
                                        <p:tgtEl>
                                          <p:spTgt spid="321556"/>
                                        </p:tgtEl>
                                        <p:attrNameLst>
                                          <p:attrName>ppt_h</p:attrName>
                                        </p:attrNameLst>
                                      </p:cBhvr>
                                      <p:tavLst>
                                        <p:tav tm="0">
                                          <p:val>
                                            <p:strVal val="#ppt_h"/>
                                          </p:val>
                                        </p:tav>
                                        <p:tav tm="100000">
                                          <p:val>
                                            <p:strVal val="#ppt_h"/>
                                          </p:val>
                                        </p:tav>
                                      </p:tavLst>
                                    </p:anim>
                                  </p:childTnLst>
                                </p:cTn>
                              </p:par>
                            </p:childTnLst>
                          </p:cTn>
                        </p:par>
                        <p:par>
                          <p:cTn id="109" fill="hold" nodeType="afterGroup">
                            <p:stCondLst>
                              <p:cond delay="500"/>
                            </p:stCondLst>
                            <p:childTnLst>
                              <p:par>
                                <p:cTn id="110" presetID="12" presetClass="entr" presetSubtype="4" fill="hold" grpId="0" nodeType="afterEffect">
                                  <p:stCondLst>
                                    <p:cond delay="0"/>
                                  </p:stCondLst>
                                  <p:childTnLst>
                                    <p:set>
                                      <p:cBhvr>
                                        <p:cTn id="111" dur="1" fill="hold">
                                          <p:stCondLst>
                                            <p:cond delay="0"/>
                                          </p:stCondLst>
                                        </p:cTn>
                                        <p:tgtEl>
                                          <p:spTgt spid="321572"/>
                                        </p:tgtEl>
                                        <p:attrNameLst>
                                          <p:attrName>style.visibility</p:attrName>
                                        </p:attrNameLst>
                                      </p:cBhvr>
                                      <p:to>
                                        <p:strVal val="visible"/>
                                      </p:to>
                                    </p:set>
                                    <p:animEffect transition="in" filter="slide(fromBottom)">
                                      <p:cBhvr>
                                        <p:cTn id="112" dur="500"/>
                                        <p:tgtEl>
                                          <p:spTgt spid="32157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wipe(up)">
                                      <p:cBhvr>
                                        <p:cTn id="117" dur="500"/>
                                        <p:tgtEl>
                                          <p:spTgt spid="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21583"/>
                                        </p:tgtEl>
                                        <p:attrNameLst>
                                          <p:attrName>style.visibility</p:attrName>
                                        </p:attrNameLst>
                                      </p:cBhvr>
                                      <p:to>
                                        <p:strVal val="visible"/>
                                      </p:to>
                                    </p:set>
                                    <p:animEffect transition="in" filter="wipe(up)">
                                      <p:cBhvr>
                                        <p:cTn id="122" dur="500"/>
                                        <p:tgtEl>
                                          <p:spTgt spid="321583"/>
                                        </p:tgtEl>
                                      </p:cBhvr>
                                    </p:animEffect>
                                  </p:childTnLst>
                                </p:cTn>
                              </p:par>
                            </p:childTnLst>
                          </p:cTn>
                        </p:par>
                        <p:par>
                          <p:cTn id="123" fill="hold" nodeType="with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321584"/>
                                        </p:tgtEl>
                                        <p:attrNameLst>
                                          <p:attrName>style.visibility</p:attrName>
                                        </p:attrNameLst>
                                      </p:cBhvr>
                                      <p:to>
                                        <p:strVal val="visible"/>
                                      </p:to>
                                    </p:set>
                                    <p:animEffect transition="in" filter="wipe(up)">
                                      <p:cBhvr>
                                        <p:cTn id="126" dur="500"/>
                                        <p:tgtEl>
                                          <p:spTgt spid="32158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21588"/>
                                        </p:tgtEl>
                                        <p:attrNameLst>
                                          <p:attrName>style.visibility</p:attrName>
                                        </p:attrNameLst>
                                      </p:cBhvr>
                                      <p:to>
                                        <p:strVal val="visible"/>
                                      </p:to>
                                    </p:set>
                                    <p:animEffect transition="in" filter="wipe(up)">
                                      <p:cBhvr>
                                        <p:cTn id="131" dur="500"/>
                                        <p:tgtEl>
                                          <p:spTgt spid="321588"/>
                                        </p:tgtEl>
                                      </p:cBhvr>
                                    </p:animEffect>
                                  </p:childTnLst>
                                </p:cTn>
                              </p:par>
                            </p:childTnLst>
                          </p:cTn>
                        </p:par>
                        <p:par>
                          <p:cTn id="132" fill="hold" nodeType="with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321585"/>
                                        </p:tgtEl>
                                        <p:attrNameLst>
                                          <p:attrName>style.visibility</p:attrName>
                                        </p:attrNameLst>
                                      </p:cBhvr>
                                      <p:to>
                                        <p:strVal val="visible"/>
                                      </p:to>
                                    </p:set>
                                    <p:animEffect transition="in" filter="wipe(up)">
                                      <p:cBhvr>
                                        <p:cTn id="135" dur="500"/>
                                        <p:tgtEl>
                                          <p:spTgt spid="32158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321589"/>
                                        </p:tgtEl>
                                        <p:attrNameLst>
                                          <p:attrName>style.visibility</p:attrName>
                                        </p:attrNameLst>
                                      </p:cBhvr>
                                      <p:to>
                                        <p:strVal val="visible"/>
                                      </p:to>
                                    </p:set>
                                    <p:animEffect transition="in" filter="wipe(up)">
                                      <p:cBhvr>
                                        <p:cTn id="140" dur="500"/>
                                        <p:tgtEl>
                                          <p:spTgt spid="321589"/>
                                        </p:tgtEl>
                                      </p:cBhvr>
                                    </p:animEffect>
                                  </p:childTnLst>
                                </p:cTn>
                              </p:par>
                            </p:childTnLst>
                          </p:cTn>
                        </p:par>
                        <p:par>
                          <p:cTn id="141" fill="hold" nodeType="withGroup">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321586"/>
                                        </p:tgtEl>
                                        <p:attrNameLst>
                                          <p:attrName>style.visibility</p:attrName>
                                        </p:attrNameLst>
                                      </p:cBhvr>
                                      <p:to>
                                        <p:strVal val="visible"/>
                                      </p:to>
                                    </p:set>
                                    <p:animEffect transition="in" filter="wipe(up)">
                                      <p:cBhvr>
                                        <p:cTn id="144" dur="500"/>
                                        <p:tgtEl>
                                          <p:spTgt spid="32158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321591"/>
                                        </p:tgtEl>
                                        <p:attrNameLst>
                                          <p:attrName>style.visibility</p:attrName>
                                        </p:attrNameLst>
                                      </p:cBhvr>
                                      <p:to>
                                        <p:strVal val="visible"/>
                                      </p:to>
                                    </p:set>
                                    <p:anim calcmode="lin" valueType="num">
                                      <p:cBhvr additive="base">
                                        <p:cTn id="149" dur="500" fill="hold"/>
                                        <p:tgtEl>
                                          <p:spTgt spid="321591"/>
                                        </p:tgtEl>
                                        <p:attrNameLst>
                                          <p:attrName>ppt_x</p:attrName>
                                        </p:attrNameLst>
                                      </p:cBhvr>
                                      <p:tavLst>
                                        <p:tav tm="0">
                                          <p:val>
                                            <p:strVal val="#ppt_x"/>
                                          </p:val>
                                        </p:tav>
                                        <p:tav tm="100000">
                                          <p:val>
                                            <p:strVal val="#ppt_x"/>
                                          </p:val>
                                        </p:tav>
                                      </p:tavLst>
                                    </p:anim>
                                    <p:anim calcmode="lin" valueType="num">
                                      <p:cBhvr additive="base">
                                        <p:cTn id="150" dur="500" fill="hold"/>
                                        <p:tgtEl>
                                          <p:spTgt spid="321591"/>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21575"/>
                                        </p:tgtEl>
                                        <p:attrNameLst>
                                          <p:attrName>style.visibility</p:attrName>
                                        </p:attrNameLst>
                                      </p:cBhvr>
                                      <p:to>
                                        <p:strVal val="visible"/>
                                      </p:to>
                                    </p:set>
                                    <p:anim calcmode="lin" valueType="num">
                                      <p:cBhvr additive="base">
                                        <p:cTn id="155" dur="500" fill="hold"/>
                                        <p:tgtEl>
                                          <p:spTgt spid="321575"/>
                                        </p:tgtEl>
                                        <p:attrNameLst>
                                          <p:attrName>ppt_x</p:attrName>
                                        </p:attrNameLst>
                                      </p:cBhvr>
                                      <p:tavLst>
                                        <p:tav tm="0">
                                          <p:val>
                                            <p:strVal val="#ppt_x"/>
                                          </p:val>
                                        </p:tav>
                                        <p:tav tm="100000">
                                          <p:val>
                                            <p:strVal val="#ppt_x"/>
                                          </p:val>
                                        </p:tav>
                                      </p:tavLst>
                                    </p:anim>
                                    <p:anim calcmode="lin" valueType="num">
                                      <p:cBhvr additive="base">
                                        <p:cTn id="156" dur="500" fill="hold"/>
                                        <p:tgtEl>
                                          <p:spTgt spid="321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2" grpId="0" autoUpdateAnimBg="0"/>
      <p:bldP spid="321543" grpId="0" animBg="1" autoUpdateAnimBg="0"/>
      <p:bldP spid="321544" grpId="0" animBg="1" autoUpdateAnimBg="0"/>
      <p:bldP spid="321545" grpId="0" animBg="1" autoUpdateAnimBg="0"/>
      <p:bldP spid="321546" grpId="0" animBg="1"/>
      <p:bldP spid="321547" grpId="0" animBg="1"/>
      <p:bldP spid="321548" grpId="0" animBg="1"/>
      <p:bldP spid="321549" grpId="0" animBg="1" autoUpdateAnimBg="0"/>
      <p:bldP spid="321550" grpId="0" animBg="1" autoUpdateAnimBg="0"/>
      <p:bldP spid="321551" grpId="0" animBg="1"/>
      <p:bldP spid="321552" grpId="0" animBg="1" autoUpdateAnimBg="0"/>
      <p:bldP spid="321553" grpId="0" animBg="1"/>
      <p:bldP spid="321554" grpId="0" animBg="1"/>
      <p:bldP spid="321555" grpId="0" animBg="1"/>
      <p:bldP spid="321556" grpId="0" animBg="1"/>
      <p:bldP spid="321558" grpId="0" animBg="1"/>
      <p:bldP spid="321560" grpId="0" animBg="1"/>
      <p:bldP spid="321571" grpId="0" animBg="1" autoUpdateAnimBg="0"/>
      <p:bldP spid="321572" grpId="0" animBg="1" autoUpdateAnimBg="0"/>
      <p:bldP spid="321557" grpId="0" animBg="1" autoUpdateAnimBg="0"/>
      <p:bldP spid="321559" grpId="0" animBg="1" autoUpdateAnimBg="0"/>
      <p:bldP spid="321573" grpId="0" animBg="1"/>
      <p:bldP spid="321574" grpId="0" animBg="1"/>
      <p:bldP spid="321575" grpId="0" autoUpdateAnimBg="0"/>
      <p:bldP spid="321583" grpId="0" animBg="1"/>
      <p:bldP spid="321588" grpId="0" animBg="1"/>
      <p:bldP spid="321589" grpId="0" animBg="1"/>
      <p:bldP spid="321585" grpId="0" animBg="1" autoUpdateAnimBg="0"/>
      <p:bldP spid="321586" grpId="0" animBg="1" autoUpdateAnimBg="0"/>
      <p:bldP spid="321584" grpId="0" animBg="1" autoUpdateAnimBg="0"/>
      <p:bldP spid="32159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1"/>
          </p:nvPr>
        </p:nvSpPr>
        <p:spPr/>
        <p:txBody>
          <a:bodyPr/>
          <a:lstStyle/>
          <a:p>
            <a:pPr>
              <a:defRPr/>
            </a:pPr>
            <a:fld id="{D25E730E-3A11-426A-BEF2-92AA59B6091B}" type="slidenum">
              <a:rPr lang="en-US" altLang="zh-CN"/>
              <a:pPr>
                <a:defRPr/>
              </a:pPr>
              <a:t>71</a:t>
            </a:fld>
            <a:endParaRPr lang="en-US" altLang="zh-CN"/>
          </a:p>
        </p:txBody>
      </p:sp>
      <p:sp>
        <p:nvSpPr>
          <p:cNvPr id="408584" name="Line 8"/>
          <p:cNvSpPr>
            <a:spLocks noChangeShapeType="1"/>
          </p:cNvSpPr>
          <p:nvPr/>
        </p:nvSpPr>
        <p:spPr bwMode="auto">
          <a:xfrm flipH="1">
            <a:off x="762000" y="3429000"/>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8590" name="AutoShape 14"/>
          <p:cNvSpPr>
            <a:spLocks noChangeArrowheads="1"/>
          </p:cNvSpPr>
          <p:nvPr/>
        </p:nvSpPr>
        <p:spPr bwMode="auto">
          <a:xfrm>
            <a:off x="2428875" y="5143500"/>
            <a:ext cx="3124200" cy="914400"/>
          </a:xfrm>
          <a:prstGeom prst="wedgeRoundRectCallout">
            <a:avLst>
              <a:gd name="adj1" fmla="val -6065"/>
              <a:gd name="adj2" fmla="val -143185"/>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rPr>
              <a:t>右子树先向右旋转</a:t>
            </a:r>
          </a:p>
        </p:txBody>
      </p:sp>
      <p:grpSp>
        <p:nvGrpSpPr>
          <p:cNvPr id="71685" name="Group 25"/>
          <p:cNvGrpSpPr>
            <a:grpSpLocks/>
          </p:cNvGrpSpPr>
          <p:nvPr/>
        </p:nvGrpSpPr>
        <p:grpSpPr bwMode="auto">
          <a:xfrm>
            <a:off x="304800" y="1600200"/>
            <a:ext cx="2362200" cy="1981200"/>
            <a:chOff x="1296" y="1104"/>
            <a:chExt cx="1488" cy="1248"/>
          </a:xfrm>
        </p:grpSpPr>
        <p:grpSp>
          <p:nvGrpSpPr>
            <p:cNvPr id="71715" name="Group 15"/>
            <p:cNvGrpSpPr>
              <a:grpSpLocks/>
            </p:cNvGrpSpPr>
            <p:nvPr/>
          </p:nvGrpSpPr>
          <p:grpSpPr bwMode="auto">
            <a:xfrm>
              <a:off x="1296" y="1104"/>
              <a:ext cx="768" cy="768"/>
              <a:chOff x="4272" y="1920"/>
              <a:chExt cx="768" cy="768"/>
            </a:xfrm>
          </p:grpSpPr>
          <p:sp>
            <p:nvSpPr>
              <p:cNvPr id="71722" name="Oval 16"/>
              <p:cNvSpPr>
                <a:spLocks noChangeArrowheads="1"/>
              </p:cNvSpPr>
              <p:nvPr/>
            </p:nvSpPr>
            <p:spPr bwMode="auto">
              <a:xfrm>
                <a:off x="4752" y="192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4</a:t>
                </a:r>
                <a:endParaRPr lang="en-US" altLang="zh-CN" sz="2400" b="0">
                  <a:ea typeface="宋体" charset="-122"/>
                </a:endParaRPr>
              </a:p>
            </p:txBody>
          </p:sp>
          <p:sp>
            <p:nvSpPr>
              <p:cNvPr id="71723" name="Oval 17"/>
              <p:cNvSpPr>
                <a:spLocks noChangeArrowheads="1"/>
              </p:cNvSpPr>
              <p:nvPr/>
            </p:nvSpPr>
            <p:spPr bwMode="auto">
              <a:xfrm>
                <a:off x="4272" y="240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2</a:t>
                </a:r>
                <a:endParaRPr lang="en-US" altLang="zh-CN" sz="2400" b="0">
                  <a:ea typeface="宋体" charset="-122"/>
                </a:endParaRPr>
              </a:p>
            </p:txBody>
          </p:sp>
          <p:sp>
            <p:nvSpPr>
              <p:cNvPr id="71724" name="Line 18"/>
              <p:cNvSpPr>
                <a:spLocks noChangeShapeType="1"/>
              </p:cNvSpPr>
              <p:nvPr/>
            </p:nvSpPr>
            <p:spPr bwMode="auto">
              <a:xfrm flipH="1">
                <a:off x="4512" y="2160"/>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716" name="Line 19"/>
            <p:cNvSpPr>
              <a:spLocks noChangeShapeType="1"/>
            </p:cNvSpPr>
            <p:nvPr/>
          </p:nvSpPr>
          <p:spPr bwMode="auto">
            <a:xfrm>
              <a:off x="2016" y="1344"/>
              <a:ext cx="384" cy="38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7" name="Line 20"/>
            <p:cNvSpPr>
              <a:spLocks noChangeShapeType="1"/>
            </p:cNvSpPr>
            <p:nvPr/>
          </p:nvSpPr>
          <p:spPr bwMode="auto">
            <a:xfrm flipH="1">
              <a:off x="2016" y="1824"/>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8" name="Line 21"/>
            <p:cNvSpPr>
              <a:spLocks noChangeShapeType="1"/>
            </p:cNvSpPr>
            <p:nvPr/>
          </p:nvSpPr>
          <p:spPr bwMode="auto">
            <a:xfrm>
              <a:off x="2400" y="1824"/>
              <a:ext cx="384" cy="38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9" name="Oval 22"/>
            <p:cNvSpPr>
              <a:spLocks noChangeArrowheads="1"/>
            </p:cNvSpPr>
            <p:nvPr/>
          </p:nvSpPr>
          <p:spPr bwMode="auto">
            <a:xfrm>
              <a:off x="1824" y="2064"/>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7</a:t>
              </a:r>
              <a:endParaRPr lang="en-US" altLang="zh-CN" sz="2400" b="0" dirty="0">
                <a:ea typeface="宋体" charset="-122"/>
              </a:endParaRPr>
            </a:p>
          </p:txBody>
        </p:sp>
        <p:sp>
          <p:nvSpPr>
            <p:cNvPr id="71720" name="Oval 23"/>
            <p:cNvSpPr>
              <a:spLocks noChangeArrowheads="1"/>
            </p:cNvSpPr>
            <p:nvPr/>
          </p:nvSpPr>
          <p:spPr bwMode="auto">
            <a:xfrm>
              <a:off x="2496" y="2064"/>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9</a:t>
              </a:r>
              <a:endParaRPr lang="en-US" altLang="zh-CN" sz="2400" b="0">
                <a:ea typeface="宋体" charset="-122"/>
              </a:endParaRPr>
            </a:p>
          </p:txBody>
        </p:sp>
        <p:sp>
          <p:nvSpPr>
            <p:cNvPr id="71721" name="Oval 24"/>
            <p:cNvSpPr>
              <a:spLocks noChangeArrowheads="1"/>
            </p:cNvSpPr>
            <p:nvPr/>
          </p:nvSpPr>
          <p:spPr bwMode="auto">
            <a:xfrm>
              <a:off x="2208" y="1584"/>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8</a:t>
              </a:r>
              <a:endParaRPr lang="en-US" altLang="zh-CN" sz="2400" b="0">
                <a:ea typeface="宋体" charset="-122"/>
              </a:endParaRPr>
            </a:p>
          </p:txBody>
        </p:sp>
      </p:grpSp>
      <p:sp>
        <p:nvSpPr>
          <p:cNvPr id="71686" name="Text Box 26"/>
          <p:cNvSpPr txBox="1">
            <a:spLocks noChangeArrowheads="1"/>
          </p:cNvSpPr>
          <p:nvPr/>
        </p:nvSpPr>
        <p:spPr bwMode="auto">
          <a:xfrm>
            <a:off x="304800" y="327025"/>
            <a:ext cx="6696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r>
              <a:rPr lang="zh-CN" altLang="en-US" dirty="0">
                <a:solidFill>
                  <a:srgbClr val="A50021"/>
                </a:solidFill>
              </a:rPr>
              <a:t>例如</a:t>
            </a:r>
            <a:r>
              <a:rPr lang="en-US" altLang="zh-CN" dirty="0">
                <a:solidFill>
                  <a:srgbClr val="A50021"/>
                </a:solidFill>
              </a:rPr>
              <a:t>:</a:t>
            </a:r>
            <a:r>
              <a:rPr lang="zh-CN" altLang="en-US" dirty="0">
                <a:solidFill>
                  <a:srgbClr val="A50021"/>
                </a:solidFill>
              </a:rPr>
              <a:t>依次插入的关键字为</a:t>
            </a:r>
            <a:r>
              <a:rPr lang="en-US" altLang="zh-CN" dirty="0">
                <a:solidFill>
                  <a:srgbClr val="A50021"/>
                </a:solidFill>
              </a:rPr>
              <a:t>7,  4,  2,  8,  9,  6</a:t>
            </a:r>
          </a:p>
        </p:txBody>
      </p:sp>
      <p:sp>
        <p:nvSpPr>
          <p:cNvPr id="408582" name="Oval 6"/>
          <p:cNvSpPr>
            <a:spLocks noChangeArrowheads="1"/>
          </p:cNvSpPr>
          <p:nvPr/>
        </p:nvSpPr>
        <p:spPr bwMode="auto">
          <a:xfrm>
            <a:off x="457200" y="3810000"/>
            <a:ext cx="457200" cy="457200"/>
          </a:xfrm>
          <a:prstGeom prst="ellipse">
            <a:avLst/>
          </a:prstGeom>
          <a:solidFill>
            <a:srgbClr val="FFFF00"/>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6</a:t>
            </a:r>
            <a:endParaRPr lang="en-US" altLang="zh-CN" sz="2400" b="0" dirty="0">
              <a:ea typeface="宋体" charset="-122"/>
            </a:endParaRPr>
          </a:p>
        </p:txBody>
      </p:sp>
      <p:sp>
        <p:nvSpPr>
          <p:cNvPr id="408604" name="Text Box 28"/>
          <p:cNvSpPr txBox="1">
            <a:spLocks noChangeArrowheads="1"/>
          </p:cNvSpPr>
          <p:nvPr/>
        </p:nvSpPr>
        <p:spPr bwMode="auto">
          <a:xfrm>
            <a:off x="571500" y="5286375"/>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dirty="0">
                <a:solidFill>
                  <a:srgbClr val="FF0000"/>
                </a:solidFill>
              </a:rPr>
              <a:t>RL</a:t>
            </a:r>
            <a:r>
              <a:rPr lang="zh-CN" altLang="en-US" dirty="0">
                <a:solidFill>
                  <a:srgbClr val="FF0000"/>
                </a:solidFill>
              </a:rPr>
              <a:t>型</a:t>
            </a:r>
          </a:p>
        </p:txBody>
      </p:sp>
      <p:sp>
        <p:nvSpPr>
          <p:cNvPr id="408605" name="AutoShape 29"/>
          <p:cNvSpPr>
            <a:spLocks noChangeArrowheads="1"/>
          </p:cNvSpPr>
          <p:nvPr/>
        </p:nvSpPr>
        <p:spPr bwMode="auto">
          <a:xfrm>
            <a:off x="152400" y="1371600"/>
            <a:ext cx="2667000" cy="3124200"/>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6" name="组合 5"/>
          <p:cNvGrpSpPr/>
          <p:nvPr/>
        </p:nvGrpSpPr>
        <p:grpSpPr>
          <a:xfrm>
            <a:off x="7010400" y="2743200"/>
            <a:ext cx="801688" cy="914400"/>
            <a:chOff x="7010400" y="2743200"/>
            <a:chExt cx="801688" cy="914400"/>
          </a:xfrm>
        </p:grpSpPr>
        <p:sp>
          <p:nvSpPr>
            <p:cNvPr id="71706" name="Line 51"/>
            <p:cNvSpPr>
              <a:spLocks noChangeShapeType="1"/>
            </p:cNvSpPr>
            <p:nvPr/>
          </p:nvSpPr>
          <p:spPr bwMode="auto">
            <a:xfrm>
              <a:off x="7010400" y="2743200"/>
              <a:ext cx="573088" cy="6858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9" name="Oval 44"/>
            <p:cNvSpPr>
              <a:spLocks noChangeArrowheads="1"/>
            </p:cNvSpPr>
            <p:nvPr/>
          </p:nvSpPr>
          <p:spPr bwMode="auto">
            <a:xfrm>
              <a:off x="7354888" y="3200400"/>
              <a:ext cx="457200" cy="457200"/>
            </a:xfrm>
            <a:prstGeom prst="ellipse">
              <a:avLst/>
            </a:prstGeom>
            <a:solidFill>
              <a:srgbClr val="FFFF00"/>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6</a:t>
              </a:r>
              <a:endParaRPr lang="en-US" altLang="zh-CN" sz="2400" b="0" dirty="0">
                <a:ea typeface="宋体" charset="-122"/>
              </a:endParaRPr>
            </a:p>
          </p:txBody>
        </p:sp>
      </p:grpSp>
      <p:grpSp>
        <p:nvGrpSpPr>
          <p:cNvPr id="3" name="组合 2"/>
          <p:cNvGrpSpPr/>
          <p:nvPr/>
        </p:nvGrpSpPr>
        <p:grpSpPr>
          <a:xfrm>
            <a:off x="6172200" y="2057400"/>
            <a:ext cx="1371600" cy="1600200"/>
            <a:chOff x="6172200" y="2057400"/>
            <a:chExt cx="1371600" cy="1600200"/>
          </a:xfrm>
        </p:grpSpPr>
        <p:sp>
          <p:nvSpPr>
            <p:cNvPr id="71707" name="Line 42"/>
            <p:cNvSpPr>
              <a:spLocks noChangeShapeType="1"/>
            </p:cNvSpPr>
            <p:nvPr/>
          </p:nvSpPr>
          <p:spPr bwMode="auto">
            <a:xfrm flipH="1">
              <a:off x="6477000" y="2057400"/>
              <a:ext cx="1066800" cy="1219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3" name="Oval 48"/>
            <p:cNvSpPr>
              <a:spLocks noChangeArrowheads="1"/>
            </p:cNvSpPr>
            <p:nvPr/>
          </p:nvSpPr>
          <p:spPr bwMode="auto">
            <a:xfrm>
              <a:off x="6705600" y="24384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4</a:t>
              </a:r>
              <a:endParaRPr lang="en-US" altLang="zh-CN" sz="2400" b="0">
                <a:ea typeface="宋体" charset="-122"/>
              </a:endParaRPr>
            </a:p>
          </p:txBody>
        </p:sp>
        <p:sp>
          <p:nvSpPr>
            <p:cNvPr id="71714" name="Oval 49"/>
            <p:cNvSpPr>
              <a:spLocks noChangeArrowheads="1"/>
            </p:cNvSpPr>
            <p:nvPr/>
          </p:nvSpPr>
          <p:spPr bwMode="auto">
            <a:xfrm>
              <a:off x="6172200" y="32004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2</a:t>
              </a:r>
              <a:endParaRPr lang="en-US" altLang="zh-CN" sz="2400" b="0">
                <a:ea typeface="宋体" charset="-122"/>
              </a:endParaRPr>
            </a:p>
          </p:txBody>
        </p:sp>
      </p:grpSp>
      <p:grpSp>
        <p:nvGrpSpPr>
          <p:cNvPr id="5" name="Group 55"/>
          <p:cNvGrpSpPr>
            <a:grpSpLocks/>
          </p:cNvGrpSpPr>
          <p:nvPr/>
        </p:nvGrpSpPr>
        <p:grpSpPr bwMode="auto">
          <a:xfrm>
            <a:off x="2895600" y="1752600"/>
            <a:ext cx="3124200" cy="2743200"/>
            <a:chOff x="1824" y="1104"/>
            <a:chExt cx="1968" cy="1728"/>
          </a:xfrm>
        </p:grpSpPr>
        <p:grpSp>
          <p:nvGrpSpPr>
            <p:cNvPr id="71693" name="Group 54"/>
            <p:cNvGrpSpPr>
              <a:grpSpLocks/>
            </p:cNvGrpSpPr>
            <p:nvPr/>
          </p:nvGrpSpPr>
          <p:grpSpPr bwMode="auto">
            <a:xfrm>
              <a:off x="1824" y="1104"/>
              <a:ext cx="1920" cy="1632"/>
              <a:chOff x="1824" y="1104"/>
              <a:chExt cx="1920" cy="1632"/>
            </a:xfrm>
          </p:grpSpPr>
          <p:grpSp>
            <p:nvGrpSpPr>
              <p:cNvPr id="71695" name="Group 31"/>
              <p:cNvGrpSpPr>
                <a:grpSpLocks/>
              </p:cNvGrpSpPr>
              <p:nvPr/>
            </p:nvGrpSpPr>
            <p:grpSpPr bwMode="auto">
              <a:xfrm>
                <a:off x="1824" y="1104"/>
                <a:ext cx="768" cy="768"/>
                <a:chOff x="4272" y="1920"/>
                <a:chExt cx="768" cy="768"/>
              </a:xfrm>
            </p:grpSpPr>
            <p:sp>
              <p:nvSpPr>
                <p:cNvPr id="71703" name="Oval 32"/>
                <p:cNvSpPr>
                  <a:spLocks noChangeArrowheads="1"/>
                </p:cNvSpPr>
                <p:nvPr/>
              </p:nvSpPr>
              <p:spPr bwMode="auto">
                <a:xfrm>
                  <a:off x="4752" y="192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4</a:t>
                  </a:r>
                  <a:endParaRPr lang="en-US" altLang="zh-CN" sz="2400" b="0">
                    <a:ea typeface="宋体" charset="-122"/>
                  </a:endParaRPr>
                </a:p>
              </p:txBody>
            </p:sp>
            <p:sp>
              <p:nvSpPr>
                <p:cNvPr id="71704" name="Oval 33"/>
                <p:cNvSpPr>
                  <a:spLocks noChangeArrowheads="1"/>
                </p:cNvSpPr>
                <p:nvPr/>
              </p:nvSpPr>
              <p:spPr bwMode="auto">
                <a:xfrm>
                  <a:off x="4272" y="240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2</a:t>
                  </a:r>
                  <a:endParaRPr lang="en-US" altLang="zh-CN" sz="2400" b="0">
                    <a:ea typeface="宋体" charset="-122"/>
                  </a:endParaRPr>
                </a:p>
              </p:txBody>
            </p:sp>
            <p:sp>
              <p:nvSpPr>
                <p:cNvPr id="71705" name="Line 34"/>
                <p:cNvSpPr>
                  <a:spLocks noChangeShapeType="1"/>
                </p:cNvSpPr>
                <p:nvPr/>
              </p:nvSpPr>
              <p:spPr bwMode="auto">
                <a:xfrm flipH="1">
                  <a:off x="4512" y="2160"/>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696" name="Line 35"/>
              <p:cNvSpPr>
                <a:spLocks noChangeShapeType="1"/>
              </p:cNvSpPr>
              <p:nvPr/>
            </p:nvSpPr>
            <p:spPr bwMode="auto">
              <a:xfrm>
                <a:off x="2544" y="1344"/>
                <a:ext cx="384" cy="384"/>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36"/>
              <p:cNvSpPr>
                <a:spLocks noChangeShapeType="1"/>
              </p:cNvSpPr>
              <p:nvPr/>
            </p:nvSpPr>
            <p:spPr bwMode="auto">
              <a:xfrm flipH="1">
                <a:off x="2544" y="1824"/>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Line 37"/>
              <p:cNvSpPr>
                <a:spLocks noChangeShapeType="1"/>
              </p:cNvSpPr>
              <p:nvPr/>
            </p:nvSpPr>
            <p:spPr bwMode="auto">
              <a:xfrm>
                <a:off x="2976" y="1824"/>
                <a:ext cx="624" cy="67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9" name="Oval 38"/>
              <p:cNvSpPr>
                <a:spLocks noChangeArrowheads="1"/>
              </p:cNvSpPr>
              <p:nvPr/>
            </p:nvSpPr>
            <p:spPr bwMode="auto">
              <a:xfrm>
                <a:off x="2352" y="2064"/>
                <a:ext cx="288" cy="288"/>
              </a:xfrm>
              <a:prstGeom prst="ellipse">
                <a:avLst/>
              </a:prstGeom>
              <a:solidFill>
                <a:srgbClr val="FFFF00"/>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6</a:t>
                </a:r>
                <a:endParaRPr lang="en-US" altLang="zh-CN" sz="2400" b="0" dirty="0">
                  <a:ea typeface="宋体" charset="-122"/>
                </a:endParaRPr>
              </a:p>
            </p:txBody>
          </p:sp>
          <p:sp>
            <p:nvSpPr>
              <p:cNvPr id="71700" name="Oval 39"/>
              <p:cNvSpPr>
                <a:spLocks noChangeArrowheads="1"/>
              </p:cNvSpPr>
              <p:nvPr/>
            </p:nvSpPr>
            <p:spPr bwMode="auto">
              <a:xfrm>
                <a:off x="3456" y="2448"/>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9</a:t>
                </a:r>
                <a:endParaRPr lang="en-US" altLang="zh-CN" sz="2400" b="0">
                  <a:ea typeface="宋体" charset="-122"/>
                </a:endParaRPr>
              </a:p>
            </p:txBody>
          </p:sp>
          <p:sp>
            <p:nvSpPr>
              <p:cNvPr id="71701" name="Oval 40"/>
              <p:cNvSpPr>
                <a:spLocks noChangeArrowheads="1"/>
              </p:cNvSpPr>
              <p:nvPr/>
            </p:nvSpPr>
            <p:spPr bwMode="auto">
              <a:xfrm>
                <a:off x="2736" y="1584"/>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7</a:t>
                </a:r>
                <a:endParaRPr lang="en-US" altLang="zh-CN" sz="2400" b="0" dirty="0">
                  <a:ea typeface="宋体" charset="-122"/>
                </a:endParaRPr>
              </a:p>
            </p:txBody>
          </p:sp>
          <p:sp>
            <p:nvSpPr>
              <p:cNvPr id="71702" name="Oval 41"/>
              <p:cNvSpPr>
                <a:spLocks noChangeArrowheads="1"/>
              </p:cNvSpPr>
              <p:nvPr/>
            </p:nvSpPr>
            <p:spPr bwMode="auto">
              <a:xfrm>
                <a:off x="3072" y="2016"/>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8</a:t>
                </a:r>
                <a:endParaRPr lang="en-US" altLang="zh-CN" sz="2400" b="0" dirty="0">
                  <a:ea typeface="宋体" charset="-122"/>
                </a:endParaRPr>
              </a:p>
            </p:txBody>
          </p:sp>
        </p:grpSp>
        <p:sp>
          <p:nvSpPr>
            <p:cNvPr id="71694" name="AutoShape 53"/>
            <p:cNvSpPr>
              <a:spLocks noChangeArrowheads="1"/>
            </p:cNvSpPr>
            <p:nvPr/>
          </p:nvSpPr>
          <p:spPr bwMode="auto">
            <a:xfrm>
              <a:off x="2304" y="1488"/>
              <a:ext cx="1488" cy="1344"/>
            </a:xfrm>
            <a:prstGeom prst="roundRect">
              <a:avLst>
                <a:gd name="adj" fmla="val 16667"/>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46" name="AutoShape 14"/>
          <p:cNvSpPr>
            <a:spLocks noChangeArrowheads="1"/>
          </p:cNvSpPr>
          <p:nvPr/>
        </p:nvSpPr>
        <p:spPr bwMode="auto">
          <a:xfrm>
            <a:off x="5857875" y="5143500"/>
            <a:ext cx="3124200" cy="914400"/>
          </a:xfrm>
          <a:prstGeom prst="wedgeRoundRectCallout">
            <a:avLst>
              <a:gd name="adj1" fmla="val -282"/>
              <a:gd name="adj2" fmla="val -181116"/>
              <a:gd name="adj3" fmla="val 16667"/>
            </a:avLst>
          </a:prstGeom>
          <a:solidFill>
            <a:srgbClr val="FFFFCC"/>
          </a:solidFill>
          <a:ln w="9525">
            <a:solidFill>
              <a:srgbClr val="993300"/>
            </a:solidFill>
            <a:miter lim="800000"/>
            <a:headEnd/>
            <a:tailEnd/>
          </a:ln>
        </p:spPr>
        <p:txBody>
          <a:bodyPr wrap="none" anchor="ctr"/>
          <a:lstStyle/>
          <a:p>
            <a:pPr algn="ctr"/>
            <a:r>
              <a:rPr lang="zh-CN" altLang="en-US" dirty="0">
                <a:solidFill>
                  <a:srgbClr val="A50021"/>
                </a:solidFill>
              </a:rPr>
              <a:t>整棵树再向左旋转</a:t>
            </a:r>
            <a:endParaRPr lang="zh-CN" altLang="en-US" sz="3200" dirty="0"/>
          </a:p>
        </p:txBody>
      </p:sp>
      <p:grpSp>
        <p:nvGrpSpPr>
          <p:cNvPr id="2" name="组合 1"/>
          <p:cNvGrpSpPr/>
          <p:nvPr/>
        </p:nvGrpSpPr>
        <p:grpSpPr>
          <a:xfrm>
            <a:off x="7391400" y="1676400"/>
            <a:ext cx="1600200" cy="1828800"/>
            <a:chOff x="7391400" y="1676400"/>
            <a:chExt cx="1600200" cy="1828800"/>
          </a:xfrm>
        </p:grpSpPr>
        <p:sp>
          <p:nvSpPr>
            <p:cNvPr id="71708" name="Line 43"/>
            <p:cNvSpPr>
              <a:spLocks noChangeShapeType="1"/>
            </p:cNvSpPr>
            <p:nvPr/>
          </p:nvSpPr>
          <p:spPr bwMode="auto">
            <a:xfrm>
              <a:off x="7772400" y="2057400"/>
              <a:ext cx="990600" cy="10668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0" name="Oval 45"/>
            <p:cNvSpPr>
              <a:spLocks noChangeArrowheads="1"/>
            </p:cNvSpPr>
            <p:nvPr/>
          </p:nvSpPr>
          <p:spPr bwMode="auto">
            <a:xfrm>
              <a:off x="8534400" y="30480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9</a:t>
              </a:r>
              <a:endParaRPr lang="en-US" altLang="zh-CN" sz="2400" b="0">
                <a:ea typeface="宋体" charset="-122"/>
              </a:endParaRPr>
            </a:p>
          </p:txBody>
        </p:sp>
        <p:sp>
          <p:nvSpPr>
            <p:cNvPr id="71711" name="Oval 46"/>
            <p:cNvSpPr>
              <a:spLocks noChangeArrowheads="1"/>
            </p:cNvSpPr>
            <p:nvPr/>
          </p:nvSpPr>
          <p:spPr bwMode="auto">
            <a:xfrm>
              <a:off x="7391400" y="16764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dirty="0">
                  <a:solidFill>
                    <a:srgbClr val="006600"/>
                  </a:solidFill>
                  <a:ea typeface="宋体" charset="-122"/>
                </a:rPr>
                <a:t>7</a:t>
              </a:r>
              <a:endParaRPr lang="en-US" altLang="zh-CN" sz="2400" b="0" dirty="0">
                <a:ea typeface="宋体" charset="-122"/>
              </a:endParaRPr>
            </a:p>
          </p:txBody>
        </p:sp>
        <p:sp>
          <p:nvSpPr>
            <p:cNvPr id="71712" name="Oval 47"/>
            <p:cNvSpPr>
              <a:spLocks noChangeArrowheads="1"/>
            </p:cNvSpPr>
            <p:nvPr/>
          </p:nvSpPr>
          <p:spPr bwMode="auto">
            <a:xfrm>
              <a:off x="7924800" y="23622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a:solidFill>
                    <a:srgbClr val="006600"/>
                  </a:solidFill>
                  <a:ea typeface="宋体" charset="-122"/>
                </a:rPr>
                <a:t>8</a:t>
              </a:r>
              <a:endParaRPr lang="en-US" altLang="zh-CN" sz="2400" b="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8584"/>
                                        </p:tgtEl>
                                        <p:attrNameLst>
                                          <p:attrName>style.visibility</p:attrName>
                                        </p:attrNameLst>
                                      </p:cBhvr>
                                      <p:to>
                                        <p:strVal val="visible"/>
                                      </p:to>
                                    </p:set>
                                    <p:animEffect transition="in" filter="wipe(up)">
                                      <p:cBhvr>
                                        <p:cTn id="7" dur="500"/>
                                        <p:tgtEl>
                                          <p:spTgt spid="408584"/>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8582"/>
                                        </p:tgtEl>
                                        <p:attrNameLst>
                                          <p:attrName>style.visibility</p:attrName>
                                        </p:attrNameLst>
                                      </p:cBhvr>
                                      <p:to>
                                        <p:strVal val="visible"/>
                                      </p:to>
                                    </p:set>
                                    <p:animEffect transition="in" filter="wipe(up)">
                                      <p:cBhvr>
                                        <p:cTn id="11" dur="500"/>
                                        <p:tgtEl>
                                          <p:spTgt spid="4085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408605"/>
                                        </p:tgtEl>
                                        <p:attrNameLst>
                                          <p:attrName>style.visibility</p:attrName>
                                        </p:attrNameLst>
                                      </p:cBhvr>
                                      <p:to>
                                        <p:strVal val="visible"/>
                                      </p:to>
                                    </p:set>
                                    <p:animEffect transition="in" filter="slide(fromTop)">
                                      <p:cBhvr>
                                        <p:cTn id="16" dur="500"/>
                                        <p:tgtEl>
                                          <p:spTgt spid="4086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08604"/>
                                        </p:tgtEl>
                                        <p:attrNameLst>
                                          <p:attrName>style.visibility</p:attrName>
                                        </p:attrNameLst>
                                      </p:cBhvr>
                                      <p:to>
                                        <p:strVal val="visible"/>
                                      </p:to>
                                    </p:set>
                                    <p:anim calcmode="lin" valueType="num">
                                      <p:cBhvr additive="base">
                                        <p:cTn id="21" dur="500" fill="hold"/>
                                        <p:tgtEl>
                                          <p:spTgt spid="408604"/>
                                        </p:tgtEl>
                                        <p:attrNameLst>
                                          <p:attrName>ppt_x</p:attrName>
                                        </p:attrNameLst>
                                      </p:cBhvr>
                                      <p:tavLst>
                                        <p:tav tm="0">
                                          <p:val>
                                            <p:strVal val="#ppt_x"/>
                                          </p:val>
                                        </p:tav>
                                        <p:tav tm="100000">
                                          <p:val>
                                            <p:strVal val="#ppt_x"/>
                                          </p:val>
                                        </p:tav>
                                      </p:tavLst>
                                    </p:anim>
                                    <p:anim calcmode="lin" valueType="num">
                                      <p:cBhvr additive="base">
                                        <p:cTn id="22" dur="500" fill="hold"/>
                                        <p:tgtEl>
                                          <p:spTgt spid="40860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08590"/>
                                        </p:tgtEl>
                                        <p:attrNameLst>
                                          <p:attrName>style.visibility</p:attrName>
                                        </p:attrNameLst>
                                      </p:cBhvr>
                                      <p:to>
                                        <p:strVal val="visible"/>
                                      </p:to>
                                    </p:set>
                                    <p:anim calcmode="lin" valueType="num">
                                      <p:cBhvr additive="base">
                                        <p:cTn id="27" dur="500" fill="hold"/>
                                        <p:tgtEl>
                                          <p:spTgt spid="408590"/>
                                        </p:tgtEl>
                                        <p:attrNameLst>
                                          <p:attrName>ppt_x</p:attrName>
                                        </p:attrNameLst>
                                      </p:cBhvr>
                                      <p:tavLst>
                                        <p:tav tm="0">
                                          <p:val>
                                            <p:strVal val="1+#ppt_w/2"/>
                                          </p:val>
                                        </p:tav>
                                        <p:tav tm="100000">
                                          <p:val>
                                            <p:strVal val="#ppt_x"/>
                                          </p:val>
                                        </p:tav>
                                      </p:tavLst>
                                    </p:anim>
                                    <p:anim calcmode="lin" valueType="num">
                                      <p:cBhvr additive="base">
                                        <p:cTn id="28" dur="500" fill="hold"/>
                                        <p:tgtEl>
                                          <p:spTgt spid="40859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lide(fromTop)">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1+#ppt_w/2"/>
                                          </p:val>
                                        </p:tav>
                                        <p:tav tm="100000">
                                          <p:val>
                                            <p:strVal val="#ppt_x"/>
                                          </p:val>
                                        </p:tav>
                                      </p:tavLst>
                                    </p:anim>
                                    <p:anim calcmode="lin" valueType="num">
                                      <p:cBhvr additive="base">
                                        <p:cTn id="39"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up)">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up)">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4" grpId="0" animBg="1"/>
      <p:bldP spid="408590" grpId="0" animBg="1" autoUpdateAnimBg="0"/>
      <p:bldP spid="408582" grpId="0" animBg="1" autoUpdateAnimBg="0"/>
      <p:bldP spid="408604" grpId="0" autoUpdateAnimBg="0"/>
      <p:bldP spid="408605" grpId="0" animBg="1"/>
      <p:bldP spid="4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Grp="1" noChangeArrowheads="1"/>
          </p:cNvSpPr>
          <p:nvPr>
            <p:ph type="title"/>
          </p:nvPr>
        </p:nvSpPr>
        <p:spPr/>
        <p:txBody>
          <a:bodyPr/>
          <a:lstStyle/>
          <a:p>
            <a:pPr eaLnBrk="1" hangingPunct="1">
              <a:defRPr/>
            </a:pPr>
            <a:r>
              <a:rPr lang="zh-CN" altLang="en-US" dirty="0"/>
              <a:t>二叉查找树的平衡旋转</a:t>
            </a:r>
          </a:p>
        </p:txBody>
      </p:sp>
      <p:sp>
        <p:nvSpPr>
          <p:cNvPr id="72708" name="Rectangle 5"/>
          <p:cNvSpPr>
            <a:spLocks noGrp="1" noChangeArrowheads="1"/>
          </p:cNvSpPr>
          <p:nvPr>
            <p:ph idx="1"/>
          </p:nvPr>
        </p:nvSpPr>
        <p:spPr/>
        <p:txBody>
          <a:bodyPr/>
          <a:lstStyle/>
          <a:p>
            <a:r>
              <a:rPr lang="zh-CN" altLang="en-US" dirty="0"/>
              <a:t>在插入一个新结点后，</a:t>
            </a:r>
            <a:r>
              <a:rPr lang="zh-CN" altLang="en-US" u="sng" dirty="0">
                <a:solidFill>
                  <a:srgbClr val="CC0000"/>
                </a:solidFill>
              </a:rPr>
              <a:t>从插入位置沿通向根的路径回溯</a:t>
            </a:r>
            <a:r>
              <a:rPr lang="zh-CN" altLang="en-US" dirty="0">
                <a:solidFill>
                  <a:srgbClr val="CC0000"/>
                </a:solidFill>
              </a:rPr>
              <a:t>，</a:t>
            </a:r>
            <a:r>
              <a:rPr lang="zh-CN" altLang="en-US" u="sng" dirty="0">
                <a:solidFill>
                  <a:srgbClr val="CC0000"/>
                </a:solidFill>
              </a:rPr>
              <a:t>检查各结点的平衡因子</a:t>
            </a:r>
            <a:r>
              <a:rPr lang="zh-CN" altLang="en-US" dirty="0">
                <a:solidFill>
                  <a:srgbClr val="CC0000"/>
                </a:solidFill>
              </a:rPr>
              <a:t>。</a:t>
            </a:r>
            <a:endParaRPr lang="en-US" altLang="zh-CN" dirty="0">
              <a:solidFill>
                <a:srgbClr val="CC0000"/>
              </a:solidFill>
            </a:endParaRPr>
          </a:p>
          <a:p>
            <a:r>
              <a:rPr lang="zh-CN" altLang="en-US" dirty="0">
                <a:solidFill>
                  <a:srgbClr val="CC0000"/>
                </a:solidFill>
              </a:rPr>
              <a:t>如果在某一结点发现高度不平衡，停止回溯。</a:t>
            </a:r>
            <a:endParaRPr lang="en-US" altLang="zh-CN" dirty="0">
              <a:solidFill>
                <a:srgbClr val="CC0000"/>
              </a:solidFill>
            </a:endParaRPr>
          </a:p>
          <a:p>
            <a:r>
              <a:rPr lang="zh-CN" altLang="en-US" dirty="0">
                <a:latin typeface="Times New Roman" panose="02020603050405020304" pitchFamily="18" charset="0"/>
              </a:rPr>
              <a:t>从发生不平衡的结点起，沿刚才回溯的路径取直接下两层的结点。</a:t>
            </a:r>
            <a:r>
              <a:rPr lang="zh-CN" altLang="en-US" dirty="0">
                <a:solidFill>
                  <a:srgbClr val="CC0000"/>
                </a:solidFill>
              </a:rPr>
              <a:t>判断旋转操作的类型。</a:t>
            </a:r>
          </a:p>
          <a:p>
            <a:pPr eaLnBrk="1" hangingPunct="1"/>
            <a:endParaRPr lang="en-US" altLang="zh-CN" dirty="0"/>
          </a:p>
          <a:p>
            <a:pPr eaLnBrk="1" hangingPunct="1"/>
            <a:r>
              <a:rPr lang="en-US" altLang="zh-CN" dirty="0"/>
              <a:t>LL</a:t>
            </a:r>
            <a:r>
              <a:rPr lang="zh-CN" altLang="en-US" dirty="0"/>
              <a:t>型平衡旋转（单向旋转）</a:t>
            </a:r>
          </a:p>
          <a:p>
            <a:pPr eaLnBrk="1" hangingPunct="1"/>
            <a:r>
              <a:rPr lang="en-US" altLang="zh-CN" dirty="0"/>
              <a:t>RR</a:t>
            </a:r>
            <a:r>
              <a:rPr lang="zh-CN" altLang="en-US" dirty="0"/>
              <a:t>型平衡旋转（单向旋转）</a:t>
            </a:r>
          </a:p>
          <a:p>
            <a:pPr eaLnBrk="1" hangingPunct="1"/>
            <a:r>
              <a:rPr lang="en-US" altLang="zh-CN" dirty="0"/>
              <a:t>LR</a:t>
            </a:r>
            <a:r>
              <a:rPr lang="zh-CN" altLang="en-US" dirty="0"/>
              <a:t>型平衡旋转（双向旋转）</a:t>
            </a:r>
          </a:p>
          <a:p>
            <a:pPr eaLnBrk="1" hangingPunct="1"/>
            <a:r>
              <a:rPr lang="en-US" altLang="zh-CN" dirty="0"/>
              <a:t>RL</a:t>
            </a:r>
            <a:r>
              <a:rPr lang="zh-CN" altLang="en-US" dirty="0"/>
              <a:t>型平衡旋转（双向旋转）</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408C7BB4-E4E3-43E6-8F01-94CFBAF1C628}" type="slidenum">
              <a:rPr lang="en-US" altLang="zh-CN"/>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p:cNvSpPr>
            <a:spLocks noGrp="1" noChangeArrowheads="1"/>
          </p:cNvSpPr>
          <p:nvPr>
            <p:ph type="title"/>
          </p:nvPr>
        </p:nvSpPr>
        <p:spPr/>
        <p:txBody>
          <a:bodyPr/>
          <a:lstStyle/>
          <a:p>
            <a:pPr eaLnBrk="1" hangingPunct="1">
              <a:defRPr/>
            </a:pPr>
            <a:r>
              <a:rPr lang="en-US" altLang="zh-CN"/>
              <a:t>LL</a:t>
            </a:r>
            <a:r>
              <a:rPr lang="zh-CN" altLang="en-US"/>
              <a:t>型平衡旋转</a:t>
            </a:r>
          </a:p>
        </p:txBody>
      </p:sp>
      <p:sp>
        <p:nvSpPr>
          <p:cNvPr id="56" name="灯片编号占位符 4"/>
          <p:cNvSpPr>
            <a:spLocks noGrp="1"/>
          </p:cNvSpPr>
          <p:nvPr>
            <p:ph type="sldNum" sz="quarter" idx="12"/>
          </p:nvPr>
        </p:nvSpPr>
        <p:spPr/>
        <p:txBody>
          <a:bodyPr/>
          <a:lstStyle/>
          <a:p>
            <a:pPr>
              <a:defRPr/>
            </a:pPr>
            <a:fld id="{505F5056-C557-4330-AF8F-61FC4F8D346B}" type="slidenum">
              <a:rPr lang="en-US" altLang="zh-CN"/>
              <a:pPr>
                <a:defRPr/>
              </a:pPr>
              <a:t>73</a:t>
            </a:fld>
            <a:endParaRPr lang="en-US" altLang="zh-CN"/>
          </a:p>
        </p:txBody>
      </p:sp>
      <p:grpSp>
        <p:nvGrpSpPr>
          <p:cNvPr id="2" name="Group 46"/>
          <p:cNvGrpSpPr>
            <a:grpSpLocks/>
          </p:cNvGrpSpPr>
          <p:nvPr/>
        </p:nvGrpSpPr>
        <p:grpSpPr bwMode="auto">
          <a:xfrm>
            <a:off x="5810250" y="1854200"/>
            <a:ext cx="2743200" cy="2743200"/>
            <a:chOff x="3660" y="1552"/>
            <a:chExt cx="1728" cy="1728"/>
          </a:xfrm>
        </p:grpSpPr>
        <p:sp>
          <p:nvSpPr>
            <p:cNvPr id="73772" name="Oval 16"/>
            <p:cNvSpPr>
              <a:spLocks noChangeArrowheads="1"/>
            </p:cNvSpPr>
            <p:nvPr/>
          </p:nvSpPr>
          <p:spPr bwMode="auto">
            <a:xfrm>
              <a:off x="4716" y="2320"/>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3773" name="Oval 17"/>
            <p:cNvSpPr>
              <a:spLocks noChangeArrowheads="1"/>
            </p:cNvSpPr>
            <p:nvPr/>
          </p:nvSpPr>
          <p:spPr bwMode="auto">
            <a:xfrm>
              <a:off x="4188" y="1936"/>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DL</a:t>
              </a:r>
            </a:p>
          </p:txBody>
        </p:sp>
        <p:sp>
          <p:nvSpPr>
            <p:cNvPr id="73774" name="Rectangle 18"/>
            <p:cNvSpPr>
              <a:spLocks noChangeArrowheads="1"/>
            </p:cNvSpPr>
            <p:nvPr/>
          </p:nvSpPr>
          <p:spPr bwMode="auto">
            <a:xfrm>
              <a:off x="3660" y="2464"/>
              <a:ext cx="240" cy="576"/>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α</a:t>
              </a:r>
              <a:endParaRPr lang="en-US" altLang="zh-CN" i="1" dirty="0"/>
            </a:p>
          </p:txBody>
        </p:sp>
        <p:sp>
          <p:nvSpPr>
            <p:cNvPr id="73775" name="Rectangle 19"/>
            <p:cNvSpPr>
              <a:spLocks noChangeArrowheads="1"/>
            </p:cNvSpPr>
            <p:nvPr/>
          </p:nvSpPr>
          <p:spPr bwMode="auto">
            <a:xfrm>
              <a:off x="4332" y="2704"/>
              <a:ext cx="240" cy="576"/>
            </a:xfrm>
            <a:prstGeom prst="rect">
              <a:avLst/>
            </a:prstGeom>
            <a:solidFill>
              <a:schemeClr val="bg2"/>
            </a:solidFill>
            <a:ln w="9525">
              <a:solidFill>
                <a:schemeClr val="tx1"/>
              </a:solidFill>
              <a:miter lim="800000"/>
              <a:headEnd/>
              <a:tailEnd/>
            </a:ln>
          </p:spPr>
          <p:txBody>
            <a:bodyPr wrap="none" anchor="ctr"/>
            <a:lstStyle/>
            <a:p>
              <a:pPr algn="ctr"/>
              <a:r>
                <a:rPr lang="el-GR" altLang="zh-CN" i="1" dirty="0">
                  <a:ea typeface="宋体" charset="-122"/>
                </a:rPr>
                <a:t>β</a:t>
              </a:r>
              <a:endParaRPr lang="en-US" altLang="zh-CN" i="1" dirty="0">
                <a:ea typeface="宋体" charset="-122"/>
              </a:endParaRPr>
            </a:p>
          </p:txBody>
        </p:sp>
        <p:sp>
          <p:nvSpPr>
            <p:cNvPr id="73776" name="Rectangle 20"/>
            <p:cNvSpPr>
              <a:spLocks noChangeArrowheads="1"/>
            </p:cNvSpPr>
            <p:nvPr/>
          </p:nvSpPr>
          <p:spPr bwMode="auto">
            <a:xfrm>
              <a:off x="3660" y="3040"/>
              <a:ext cx="240" cy="240"/>
            </a:xfrm>
            <a:prstGeom prst="rect">
              <a:avLst/>
            </a:prstGeom>
            <a:solidFill>
              <a:srgbClr val="FF66CC"/>
            </a:solidFill>
            <a:ln w="9525">
              <a:solidFill>
                <a:schemeClr val="tx1"/>
              </a:solidFill>
              <a:miter lim="800000"/>
              <a:headEnd/>
              <a:tailEnd/>
            </a:ln>
          </p:spPr>
          <p:txBody>
            <a:bodyPr wrap="none" anchor="ctr"/>
            <a:lstStyle/>
            <a:p>
              <a:pPr algn="ctr"/>
              <a:r>
                <a:rPr lang="en-US" altLang="zh-CN" sz="2400">
                  <a:ea typeface="宋体" charset="-122"/>
                </a:rPr>
                <a:t>X</a:t>
              </a:r>
            </a:p>
          </p:txBody>
        </p:sp>
        <p:sp>
          <p:nvSpPr>
            <p:cNvPr id="73777" name="Rectangle 21"/>
            <p:cNvSpPr>
              <a:spLocks noChangeArrowheads="1"/>
            </p:cNvSpPr>
            <p:nvPr/>
          </p:nvSpPr>
          <p:spPr bwMode="auto">
            <a:xfrm>
              <a:off x="5148" y="2704"/>
              <a:ext cx="240" cy="576"/>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γ</a:t>
              </a:r>
              <a:endParaRPr lang="en-US" altLang="zh-CN" i="1" dirty="0"/>
            </a:p>
          </p:txBody>
        </p:sp>
        <p:sp>
          <p:nvSpPr>
            <p:cNvPr id="73778" name="Line 22"/>
            <p:cNvSpPr>
              <a:spLocks noChangeShapeType="1"/>
            </p:cNvSpPr>
            <p:nvPr/>
          </p:nvSpPr>
          <p:spPr bwMode="auto">
            <a:xfrm>
              <a:off x="4956" y="2560"/>
              <a:ext cx="24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9" name="Line 23"/>
            <p:cNvSpPr>
              <a:spLocks noChangeShapeType="1"/>
            </p:cNvSpPr>
            <p:nvPr/>
          </p:nvSpPr>
          <p:spPr bwMode="auto">
            <a:xfrm flipH="1">
              <a:off x="3804" y="2176"/>
              <a:ext cx="43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0" name="Line 24"/>
            <p:cNvSpPr>
              <a:spLocks noChangeShapeType="1"/>
            </p:cNvSpPr>
            <p:nvPr/>
          </p:nvSpPr>
          <p:spPr bwMode="auto">
            <a:xfrm>
              <a:off x="4428" y="2176"/>
              <a:ext cx="336"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1" name="Line 25"/>
            <p:cNvSpPr>
              <a:spLocks noChangeShapeType="1"/>
            </p:cNvSpPr>
            <p:nvPr/>
          </p:nvSpPr>
          <p:spPr bwMode="auto">
            <a:xfrm flipH="1">
              <a:off x="4476" y="2512"/>
              <a:ext cx="24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3782" name="AutoShape 26"/>
            <p:cNvCxnSpPr>
              <a:cxnSpLocks noChangeShapeType="1"/>
            </p:cNvCxnSpPr>
            <p:nvPr/>
          </p:nvCxnSpPr>
          <p:spPr bwMode="auto">
            <a:xfrm rot="16200000" flipH="1">
              <a:off x="4092" y="1648"/>
              <a:ext cx="384" cy="192"/>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73733" name="Line 34"/>
          <p:cNvSpPr>
            <a:spLocks noChangeShapeType="1"/>
          </p:cNvSpPr>
          <p:nvPr/>
        </p:nvSpPr>
        <p:spPr bwMode="auto">
          <a:xfrm>
            <a:off x="2725738" y="2544763"/>
            <a:ext cx="7620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4" name="Rectangle 29"/>
          <p:cNvSpPr>
            <a:spLocks noChangeArrowheads="1"/>
          </p:cNvSpPr>
          <p:nvPr/>
        </p:nvSpPr>
        <p:spPr bwMode="auto">
          <a:xfrm>
            <a:off x="1143000" y="3611563"/>
            <a:ext cx="381000" cy="914400"/>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α</a:t>
            </a:r>
            <a:endParaRPr lang="en-US" altLang="zh-CN" i="1" dirty="0"/>
          </a:p>
        </p:txBody>
      </p:sp>
      <p:sp>
        <p:nvSpPr>
          <p:cNvPr id="73735" name="Rectangle 30"/>
          <p:cNvSpPr>
            <a:spLocks noChangeArrowheads="1"/>
          </p:cNvSpPr>
          <p:nvPr/>
        </p:nvSpPr>
        <p:spPr bwMode="auto">
          <a:xfrm>
            <a:off x="2438400" y="3611563"/>
            <a:ext cx="381000" cy="914400"/>
          </a:xfrm>
          <a:prstGeom prst="rect">
            <a:avLst/>
          </a:prstGeom>
          <a:solidFill>
            <a:schemeClr val="bg2"/>
          </a:solidFill>
          <a:ln w="9525">
            <a:solidFill>
              <a:schemeClr val="tx1"/>
            </a:solidFill>
            <a:miter lim="800000"/>
            <a:headEnd/>
            <a:tailEnd/>
          </a:ln>
        </p:spPr>
        <p:txBody>
          <a:bodyPr wrap="none" anchor="ctr"/>
          <a:lstStyle/>
          <a:p>
            <a:pPr algn="ctr"/>
            <a:r>
              <a:rPr lang="el-GR" altLang="zh-CN" i="1" dirty="0">
                <a:ea typeface="宋体" charset="-122"/>
              </a:rPr>
              <a:t>β</a:t>
            </a:r>
            <a:endParaRPr lang="en-US" altLang="zh-CN" i="1" dirty="0">
              <a:ea typeface="宋体" charset="-122"/>
            </a:endParaRPr>
          </a:p>
        </p:txBody>
      </p:sp>
      <p:sp>
        <p:nvSpPr>
          <p:cNvPr id="326687" name="Rectangle 31"/>
          <p:cNvSpPr>
            <a:spLocks noChangeArrowheads="1"/>
          </p:cNvSpPr>
          <p:nvPr/>
        </p:nvSpPr>
        <p:spPr bwMode="auto">
          <a:xfrm>
            <a:off x="1143000" y="4525963"/>
            <a:ext cx="381000" cy="381000"/>
          </a:xfrm>
          <a:prstGeom prst="rect">
            <a:avLst/>
          </a:prstGeom>
          <a:solidFill>
            <a:srgbClr val="FF66CC"/>
          </a:solidFill>
          <a:ln w="9525">
            <a:solidFill>
              <a:schemeClr val="tx1"/>
            </a:solidFill>
            <a:miter lim="800000"/>
            <a:headEnd/>
            <a:tailEnd/>
          </a:ln>
        </p:spPr>
        <p:txBody>
          <a:bodyPr wrap="none" anchor="ctr"/>
          <a:lstStyle/>
          <a:p>
            <a:pPr algn="ctr"/>
            <a:r>
              <a:rPr lang="en-US" altLang="zh-CN" sz="2400">
                <a:ea typeface="宋体" charset="-122"/>
              </a:rPr>
              <a:t>X</a:t>
            </a:r>
          </a:p>
        </p:txBody>
      </p:sp>
      <p:sp>
        <p:nvSpPr>
          <p:cNvPr id="73737" name="Rectangle 32"/>
          <p:cNvSpPr>
            <a:spLocks noChangeArrowheads="1"/>
          </p:cNvSpPr>
          <p:nvPr/>
        </p:nvSpPr>
        <p:spPr bwMode="auto">
          <a:xfrm>
            <a:off x="3276600" y="2895600"/>
            <a:ext cx="381000" cy="914400"/>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γ</a:t>
            </a:r>
            <a:endParaRPr lang="en-US" altLang="zh-CN" i="1" dirty="0"/>
          </a:p>
        </p:txBody>
      </p:sp>
      <p:sp>
        <p:nvSpPr>
          <p:cNvPr id="73738" name="Line 33"/>
          <p:cNvSpPr>
            <a:spLocks noChangeShapeType="1"/>
          </p:cNvSpPr>
          <p:nvPr/>
        </p:nvSpPr>
        <p:spPr bwMode="auto">
          <a:xfrm flipH="1">
            <a:off x="2071688" y="2514600"/>
            <a:ext cx="366712" cy="414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35"/>
          <p:cNvSpPr>
            <a:spLocks noChangeShapeType="1"/>
          </p:cNvSpPr>
          <p:nvPr/>
        </p:nvSpPr>
        <p:spPr bwMode="auto">
          <a:xfrm flipH="1">
            <a:off x="1371600" y="3143250"/>
            <a:ext cx="485775" cy="468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36"/>
          <p:cNvSpPr>
            <a:spLocks noChangeShapeType="1"/>
          </p:cNvSpPr>
          <p:nvPr/>
        </p:nvSpPr>
        <p:spPr bwMode="auto">
          <a:xfrm>
            <a:off x="2071688" y="3143250"/>
            <a:ext cx="595312" cy="468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3741" name="AutoShape 37"/>
          <p:cNvCxnSpPr>
            <a:cxnSpLocks noChangeShapeType="1"/>
            <a:endCxn id="73750" idx="0"/>
          </p:cNvCxnSpPr>
          <p:nvPr/>
        </p:nvCxnSpPr>
        <p:spPr bwMode="auto">
          <a:xfrm rot="16200000" flipH="1">
            <a:off x="2116138" y="1706563"/>
            <a:ext cx="609600" cy="304800"/>
          </a:xfrm>
          <a:prstGeom prst="curvedConnector3">
            <a:avLst>
              <a:gd name="adj1" fmla="val 4736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742" name="Text Box 42"/>
          <p:cNvSpPr txBox="1">
            <a:spLocks noChangeArrowheads="1"/>
          </p:cNvSpPr>
          <p:nvPr/>
        </p:nvSpPr>
        <p:spPr bwMode="auto">
          <a:xfrm>
            <a:off x="609600" y="10668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t>以</a:t>
            </a:r>
            <a:r>
              <a:rPr lang="en-US" altLang="zh-CN" dirty="0"/>
              <a:t>D</a:t>
            </a:r>
            <a:r>
              <a:rPr lang="zh-CN" altLang="en-US" dirty="0"/>
              <a:t>为根的子树不平衡：左子树的左子树造成的</a:t>
            </a:r>
          </a:p>
        </p:txBody>
      </p:sp>
      <p:grpSp>
        <p:nvGrpSpPr>
          <p:cNvPr id="3" name="Group 44"/>
          <p:cNvGrpSpPr>
            <a:grpSpLocks/>
          </p:cNvGrpSpPr>
          <p:nvPr/>
        </p:nvGrpSpPr>
        <p:grpSpPr bwMode="auto">
          <a:xfrm>
            <a:off x="4419600" y="2362200"/>
            <a:ext cx="1295400" cy="1681163"/>
            <a:chOff x="2592" y="1872"/>
            <a:chExt cx="816" cy="1059"/>
          </a:xfrm>
        </p:grpSpPr>
        <p:sp>
          <p:nvSpPr>
            <p:cNvPr id="73770" name="AutoShape 38"/>
            <p:cNvSpPr>
              <a:spLocks noChangeArrowheads="1"/>
            </p:cNvSpPr>
            <p:nvPr/>
          </p:nvSpPr>
          <p:spPr bwMode="auto">
            <a:xfrm>
              <a:off x="2660" y="2523"/>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sp>
          <p:nvSpPr>
            <p:cNvPr id="73771" name="Text Box 43"/>
            <p:cNvSpPr txBox="1">
              <a:spLocks noChangeArrowheads="1"/>
            </p:cNvSpPr>
            <p:nvPr/>
          </p:nvSpPr>
          <p:spPr bwMode="auto">
            <a:xfrm>
              <a:off x="2592" y="1872"/>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zh-CN" altLang="en-US"/>
                <a:t>顺时针旋转</a:t>
              </a:r>
            </a:p>
          </p:txBody>
        </p:sp>
      </p:grpSp>
      <p:sp>
        <p:nvSpPr>
          <p:cNvPr id="73744" name="Text Box 47"/>
          <p:cNvSpPr txBox="1">
            <a:spLocks noChangeArrowheads="1"/>
          </p:cNvSpPr>
          <p:nvPr/>
        </p:nvSpPr>
        <p:spPr bwMode="auto">
          <a:xfrm>
            <a:off x="2857500" y="5867400"/>
            <a:ext cx="4662488" cy="5238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a:t>LL</a:t>
            </a:r>
            <a:r>
              <a:rPr lang="zh-CN" altLang="en-US"/>
              <a:t>型：整棵树向右旋转一次</a:t>
            </a:r>
          </a:p>
        </p:txBody>
      </p:sp>
      <p:grpSp>
        <p:nvGrpSpPr>
          <p:cNvPr id="4" name="Group 60"/>
          <p:cNvGrpSpPr>
            <a:grpSpLocks/>
          </p:cNvGrpSpPr>
          <p:nvPr/>
        </p:nvGrpSpPr>
        <p:grpSpPr bwMode="auto">
          <a:xfrm>
            <a:off x="609600" y="3632200"/>
            <a:ext cx="381000" cy="914400"/>
            <a:chOff x="288" y="2672"/>
            <a:chExt cx="240" cy="576"/>
          </a:xfrm>
        </p:grpSpPr>
        <p:grpSp>
          <p:nvGrpSpPr>
            <p:cNvPr id="73765" name="Group 48"/>
            <p:cNvGrpSpPr>
              <a:grpSpLocks/>
            </p:cNvGrpSpPr>
            <p:nvPr/>
          </p:nvGrpSpPr>
          <p:grpSpPr bwMode="auto">
            <a:xfrm>
              <a:off x="432" y="2672"/>
              <a:ext cx="96" cy="576"/>
              <a:chOff x="288" y="2592"/>
              <a:chExt cx="96" cy="576"/>
            </a:xfrm>
          </p:grpSpPr>
          <p:sp>
            <p:nvSpPr>
              <p:cNvPr id="73767" name="Line 49"/>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68" name="Line 50"/>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69" name="Line 51"/>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3766" name="Text Box 52"/>
            <p:cNvSpPr txBox="1">
              <a:spLocks noChangeArrowheads="1"/>
            </p:cNvSpPr>
            <p:nvPr/>
          </p:nvSpPr>
          <p:spPr bwMode="auto">
            <a:xfrm>
              <a:off x="288"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6" name="Group 59"/>
          <p:cNvGrpSpPr>
            <a:grpSpLocks/>
          </p:cNvGrpSpPr>
          <p:nvPr/>
        </p:nvGrpSpPr>
        <p:grpSpPr bwMode="auto">
          <a:xfrm>
            <a:off x="457200" y="2794000"/>
            <a:ext cx="1524000" cy="1752600"/>
            <a:chOff x="96" y="2144"/>
            <a:chExt cx="960" cy="1104"/>
          </a:xfrm>
        </p:grpSpPr>
        <p:sp>
          <p:nvSpPr>
            <p:cNvPr id="73761" name="Line 54"/>
            <p:cNvSpPr>
              <a:spLocks noChangeShapeType="1"/>
            </p:cNvSpPr>
            <p:nvPr/>
          </p:nvSpPr>
          <p:spPr bwMode="auto">
            <a:xfrm>
              <a:off x="144" y="214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62" name="Line 55"/>
            <p:cNvSpPr>
              <a:spLocks noChangeShapeType="1"/>
            </p:cNvSpPr>
            <p:nvPr/>
          </p:nvSpPr>
          <p:spPr bwMode="auto">
            <a:xfrm>
              <a:off x="96" y="2144"/>
              <a:ext cx="9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63" name="Line 56"/>
            <p:cNvSpPr>
              <a:spLocks noChangeShapeType="1"/>
            </p:cNvSpPr>
            <p:nvPr/>
          </p:nvSpPr>
          <p:spPr bwMode="auto">
            <a:xfrm>
              <a:off x="96" y="324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64" name="Text Box 57"/>
            <p:cNvSpPr txBox="1">
              <a:spLocks noChangeArrowheads="1"/>
            </p:cNvSpPr>
            <p:nvPr/>
          </p:nvSpPr>
          <p:spPr bwMode="auto">
            <a:xfrm>
              <a:off x="144" y="22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h+1</a:t>
              </a:r>
            </a:p>
          </p:txBody>
        </p:sp>
      </p:grpSp>
      <p:grpSp>
        <p:nvGrpSpPr>
          <p:cNvPr id="7" name="Group 61"/>
          <p:cNvGrpSpPr>
            <a:grpSpLocks/>
          </p:cNvGrpSpPr>
          <p:nvPr/>
        </p:nvGrpSpPr>
        <p:grpSpPr bwMode="auto">
          <a:xfrm>
            <a:off x="3733800" y="2895600"/>
            <a:ext cx="381000" cy="914400"/>
            <a:chOff x="288" y="2672"/>
            <a:chExt cx="240" cy="576"/>
          </a:xfrm>
        </p:grpSpPr>
        <p:grpSp>
          <p:nvGrpSpPr>
            <p:cNvPr id="73756" name="Group 62"/>
            <p:cNvGrpSpPr>
              <a:grpSpLocks/>
            </p:cNvGrpSpPr>
            <p:nvPr/>
          </p:nvGrpSpPr>
          <p:grpSpPr bwMode="auto">
            <a:xfrm>
              <a:off x="432" y="2672"/>
              <a:ext cx="96" cy="576"/>
              <a:chOff x="288" y="2592"/>
              <a:chExt cx="96" cy="576"/>
            </a:xfrm>
          </p:grpSpPr>
          <p:sp>
            <p:nvSpPr>
              <p:cNvPr id="73758" name="Line 63"/>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59" name="Line 64"/>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60" name="Line 65"/>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3757" name="Text Box 66"/>
            <p:cNvSpPr txBox="1">
              <a:spLocks noChangeArrowheads="1"/>
            </p:cNvSpPr>
            <p:nvPr/>
          </p:nvSpPr>
          <p:spPr bwMode="auto">
            <a:xfrm>
              <a:off x="288"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9" name="Group 72"/>
          <p:cNvGrpSpPr>
            <a:grpSpLocks/>
          </p:cNvGrpSpPr>
          <p:nvPr/>
        </p:nvGrpSpPr>
        <p:grpSpPr bwMode="auto">
          <a:xfrm>
            <a:off x="-152400" y="2794000"/>
            <a:ext cx="1524000" cy="2159000"/>
            <a:chOff x="0" y="2144"/>
            <a:chExt cx="960" cy="1360"/>
          </a:xfrm>
        </p:grpSpPr>
        <p:sp>
          <p:nvSpPr>
            <p:cNvPr id="73752" name="Line 68"/>
            <p:cNvSpPr>
              <a:spLocks noChangeShapeType="1"/>
            </p:cNvSpPr>
            <p:nvPr/>
          </p:nvSpPr>
          <p:spPr bwMode="auto">
            <a:xfrm>
              <a:off x="144" y="2144"/>
              <a:ext cx="0" cy="136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53" name="Line 69"/>
            <p:cNvSpPr>
              <a:spLocks noChangeShapeType="1"/>
            </p:cNvSpPr>
            <p:nvPr/>
          </p:nvSpPr>
          <p:spPr bwMode="auto">
            <a:xfrm>
              <a:off x="0" y="2144"/>
              <a:ext cx="9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54" name="Line 70"/>
            <p:cNvSpPr>
              <a:spLocks noChangeShapeType="1"/>
            </p:cNvSpPr>
            <p:nvPr/>
          </p:nvSpPr>
          <p:spPr bwMode="auto">
            <a:xfrm>
              <a:off x="96" y="3504"/>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55" name="Text Box 71"/>
            <p:cNvSpPr txBox="1">
              <a:spLocks noChangeArrowheads="1"/>
            </p:cNvSpPr>
            <p:nvPr/>
          </p:nvSpPr>
          <p:spPr bwMode="auto">
            <a:xfrm>
              <a:off x="96" y="2544"/>
              <a:ext cx="4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h+2</a:t>
              </a:r>
            </a:p>
          </p:txBody>
        </p:sp>
      </p:grpSp>
      <p:sp>
        <p:nvSpPr>
          <p:cNvPr id="73749" name="Oval 28"/>
          <p:cNvSpPr>
            <a:spLocks noChangeArrowheads="1"/>
          </p:cNvSpPr>
          <p:nvPr/>
        </p:nvSpPr>
        <p:spPr bwMode="auto">
          <a:xfrm>
            <a:off x="1714500" y="2786063"/>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DL</a:t>
            </a:r>
          </a:p>
        </p:txBody>
      </p:sp>
      <p:sp>
        <p:nvSpPr>
          <p:cNvPr id="73750" name="Oval 27"/>
          <p:cNvSpPr>
            <a:spLocks noChangeArrowheads="1"/>
          </p:cNvSpPr>
          <p:nvPr/>
        </p:nvSpPr>
        <p:spPr bwMode="auto">
          <a:xfrm>
            <a:off x="2344738" y="2163763"/>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dirty="0">
                <a:ea typeface="宋体" charset="-122"/>
              </a:rPr>
              <a:t>D</a:t>
            </a:r>
          </a:p>
        </p:txBody>
      </p:sp>
      <p:sp>
        <p:nvSpPr>
          <p:cNvPr id="326729" name="Rectangle 73"/>
          <p:cNvSpPr>
            <a:spLocks noChangeArrowheads="1"/>
          </p:cNvSpPr>
          <p:nvPr/>
        </p:nvSpPr>
        <p:spPr bwMode="auto">
          <a:xfrm>
            <a:off x="381000" y="51816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t>H(L) – H(R) = 2, </a:t>
            </a:r>
            <a:r>
              <a:rPr lang="zh-CN" altLang="en-US" dirty="0"/>
              <a:t>不平衡！</a:t>
            </a:r>
          </a:p>
        </p:txBody>
      </p:sp>
      <p:sp>
        <p:nvSpPr>
          <p:cNvPr id="5" name="文本框 4"/>
          <p:cNvSpPr txBox="1"/>
          <p:nvPr/>
        </p:nvSpPr>
        <p:spPr>
          <a:xfrm>
            <a:off x="1615281" y="2320429"/>
            <a:ext cx="411163" cy="461665"/>
          </a:xfrm>
          <a:prstGeom prst="rect">
            <a:avLst/>
          </a:prstGeom>
          <a:solidFill>
            <a:schemeClr val="bg1"/>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57" name="文本框 56"/>
          <p:cNvSpPr txBox="1"/>
          <p:nvPr/>
        </p:nvSpPr>
        <p:spPr>
          <a:xfrm>
            <a:off x="2784412" y="1768922"/>
            <a:ext cx="291781" cy="461665"/>
          </a:xfrm>
          <a:prstGeom prst="rect">
            <a:avLst/>
          </a:prstGeom>
          <a:solidFill>
            <a:schemeClr val="bg1"/>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58" name="文本框 57"/>
          <p:cNvSpPr txBox="1"/>
          <p:nvPr/>
        </p:nvSpPr>
        <p:spPr>
          <a:xfrm>
            <a:off x="1582278" y="2300585"/>
            <a:ext cx="346911" cy="461665"/>
          </a:xfrm>
          <a:prstGeom prst="rect">
            <a:avLst/>
          </a:prstGeom>
          <a:solidFill>
            <a:srgbClr val="FFFF00"/>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59" name="文本框 58"/>
          <p:cNvSpPr txBox="1"/>
          <p:nvPr/>
        </p:nvSpPr>
        <p:spPr>
          <a:xfrm>
            <a:off x="2736899" y="1750666"/>
            <a:ext cx="342719" cy="461665"/>
          </a:xfrm>
          <a:prstGeom prst="rect">
            <a:avLst/>
          </a:prstGeom>
          <a:solidFill>
            <a:srgbClr val="FFFF00"/>
          </a:solid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
        <p:nvSpPr>
          <p:cNvPr id="61" name="文本框 60"/>
          <p:cNvSpPr txBox="1"/>
          <p:nvPr/>
        </p:nvSpPr>
        <p:spPr>
          <a:xfrm>
            <a:off x="7956884" y="2703350"/>
            <a:ext cx="346911" cy="461665"/>
          </a:xfrm>
          <a:prstGeom prst="rect">
            <a:avLst/>
          </a:prstGeom>
          <a:solidFill>
            <a:srgbClr val="FFFF00"/>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62" name="文本框 61"/>
          <p:cNvSpPr txBox="1"/>
          <p:nvPr/>
        </p:nvSpPr>
        <p:spPr>
          <a:xfrm>
            <a:off x="7180290" y="2058128"/>
            <a:ext cx="342719" cy="461665"/>
          </a:xfrm>
          <a:prstGeom prst="rect">
            <a:avLst/>
          </a:prstGeom>
          <a:solidFill>
            <a:srgbClr val="FFFF00"/>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ppt_h/2"/>
                                          </p:val>
                                        </p:tav>
                                        <p:tav tm="100000">
                                          <p:val>
                                            <p:strVal val="#ppt_y"/>
                                          </p:val>
                                        </p:tav>
                                      </p:tavLst>
                                    </p:anim>
                                    <p:anim calcmode="lin" valueType="num">
                                      <p:cBhvr>
                                        <p:cTn id="25" dur="500" fill="hold"/>
                                        <p:tgtEl>
                                          <p:spTgt spid="6"/>
                                        </p:tgtEl>
                                        <p:attrNameLst>
                                          <p:attrName>ppt_w</p:attrName>
                                        </p:attrNameLst>
                                      </p:cBhvr>
                                      <p:tavLst>
                                        <p:tav tm="0">
                                          <p:val>
                                            <p:strVal val="#ppt_w"/>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6687"/>
                                        </p:tgtEl>
                                        <p:attrNameLst>
                                          <p:attrName>style.visibility</p:attrName>
                                        </p:attrNameLst>
                                      </p:cBhvr>
                                      <p:to>
                                        <p:strVal val="visible"/>
                                      </p:to>
                                    </p:set>
                                    <p:anim calcmode="lin" valueType="num">
                                      <p:cBhvr additive="base">
                                        <p:cTn id="31" dur="500" fill="hold"/>
                                        <p:tgtEl>
                                          <p:spTgt spid="326687"/>
                                        </p:tgtEl>
                                        <p:attrNameLst>
                                          <p:attrName>ppt_x</p:attrName>
                                        </p:attrNameLst>
                                      </p:cBhvr>
                                      <p:tavLst>
                                        <p:tav tm="0">
                                          <p:val>
                                            <p:strVal val="#ppt_x"/>
                                          </p:val>
                                        </p:tav>
                                        <p:tav tm="100000">
                                          <p:val>
                                            <p:strVal val="#ppt_x"/>
                                          </p:val>
                                        </p:tav>
                                      </p:tavLst>
                                    </p:anim>
                                    <p:anim calcmode="lin" valueType="num">
                                      <p:cBhvr additive="base">
                                        <p:cTn id="32" dur="500" fill="hold"/>
                                        <p:tgtEl>
                                          <p:spTgt spid="32668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down)">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down)">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26729"/>
                                        </p:tgtEl>
                                        <p:attrNameLst>
                                          <p:attrName>style.visibility</p:attrName>
                                        </p:attrNameLst>
                                      </p:cBhvr>
                                      <p:to>
                                        <p:strVal val="visible"/>
                                      </p:to>
                                    </p:set>
                                    <p:anim calcmode="lin" valueType="num">
                                      <p:cBhvr additive="base">
                                        <p:cTn id="52" dur="500" fill="hold"/>
                                        <p:tgtEl>
                                          <p:spTgt spid="326729"/>
                                        </p:tgtEl>
                                        <p:attrNameLst>
                                          <p:attrName>ppt_x</p:attrName>
                                        </p:attrNameLst>
                                      </p:cBhvr>
                                      <p:tavLst>
                                        <p:tav tm="0">
                                          <p:val>
                                            <p:strVal val="0-#ppt_w/2"/>
                                          </p:val>
                                        </p:tav>
                                        <p:tav tm="100000">
                                          <p:val>
                                            <p:strVal val="#ppt_x"/>
                                          </p:val>
                                        </p:tav>
                                      </p:tavLst>
                                    </p:anim>
                                    <p:anim calcmode="lin" valueType="num">
                                      <p:cBhvr additive="base">
                                        <p:cTn id="53" dur="500" fill="hold"/>
                                        <p:tgtEl>
                                          <p:spTgt spid="326729"/>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1+#ppt_w/2"/>
                                          </p:val>
                                        </p:tav>
                                        <p:tav tm="100000">
                                          <p:val>
                                            <p:strVal val="#ppt_x"/>
                                          </p:val>
                                        </p:tav>
                                      </p:tavLst>
                                    </p:anim>
                                    <p:anim calcmode="lin" valueType="num">
                                      <p:cBhvr additive="base">
                                        <p:cTn id="6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down)">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down)">
                                      <p:cBhvr>
                                        <p:cTn id="7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87" grpId="0" animBg="1" autoUpdateAnimBg="0"/>
      <p:bldP spid="326729" grpId="0" autoUpdateAnimBg="0"/>
      <p:bldP spid="58" grpId="0" animBg="1"/>
      <p:bldP spid="59" grpId="0" animBg="1"/>
      <p:bldP spid="61" grpId="0" animBg="1"/>
      <p:bldP spid="6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en-US" altLang="zh-CN"/>
              <a:t>RR</a:t>
            </a:r>
            <a:r>
              <a:rPr lang="zh-CN" altLang="en-US"/>
              <a:t>型平衡旋转</a:t>
            </a:r>
          </a:p>
        </p:txBody>
      </p:sp>
      <p:sp>
        <p:nvSpPr>
          <p:cNvPr id="56" name="灯片编号占位符 4"/>
          <p:cNvSpPr>
            <a:spLocks noGrp="1"/>
          </p:cNvSpPr>
          <p:nvPr>
            <p:ph type="sldNum" sz="quarter" idx="12"/>
          </p:nvPr>
        </p:nvSpPr>
        <p:spPr/>
        <p:txBody>
          <a:bodyPr/>
          <a:lstStyle/>
          <a:p>
            <a:pPr>
              <a:defRPr/>
            </a:pPr>
            <a:fld id="{C2A48A90-86BB-4507-B3CC-1F0EDB8C5710}" type="slidenum">
              <a:rPr lang="en-US" altLang="zh-CN"/>
              <a:pPr>
                <a:defRPr/>
              </a:pPr>
              <a:t>74</a:t>
            </a:fld>
            <a:endParaRPr lang="en-US" altLang="zh-CN"/>
          </a:p>
        </p:txBody>
      </p:sp>
      <p:sp>
        <p:nvSpPr>
          <p:cNvPr id="74756" name="Text Box 27"/>
          <p:cNvSpPr txBox="1">
            <a:spLocks noChangeArrowheads="1"/>
          </p:cNvSpPr>
          <p:nvPr/>
        </p:nvSpPr>
        <p:spPr bwMode="auto">
          <a:xfrm>
            <a:off x="762000" y="12954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以</a:t>
            </a:r>
            <a:r>
              <a:rPr lang="en-US" altLang="zh-CN"/>
              <a:t>D</a:t>
            </a:r>
            <a:r>
              <a:rPr lang="zh-CN" altLang="en-US"/>
              <a:t>为根的子树不平衡：右子树的右子树造成的</a:t>
            </a:r>
          </a:p>
        </p:txBody>
      </p:sp>
      <p:grpSp>
        <p:nvGrpSpPr>
          <p:cNvPr id="2" name="Group 28"/>
          <p:cNvGrpSpPr>
            <a:grpSpLocks/>
          </p:cNvGrpSpPr>
          <p:nvPr/>
        </p:nvGrpSpPr>
        <p:grpSpPr bwMode="auto">
          <a:xfrm>
            <a:off x="4514850" y="2667000"/>
            <a:ext cx="1295400" cy="1681163"/>
            <a:chOff x="2592" y="1872"/>
            <a:chExt cx="816" cy="1059"/>
          </a:xfrm>
        </p:grpSpPr>
        <p:sp>
          <p:nvSpPr>
            <p:cNvPr id="74805" name="AutoShape 29"/>
            <p:cNvSpPr>
              <a:spLocks noChangeArrowheads="1"/>
            </p:cNvSpPr>
            <p:nvPr/>
          </p:nvSpPr>
          <p:spPr bwMode="auto">
            <a:xfrm>
              <a:off x="2660" y="2523"/>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sp>
          <p:nvSpPr>
            <p:cNvPr id="74806" name="Text Box 30"/>
            <p:cNvSpPr txBox="1">
              <a:spLocks noChangeArrowheads="1"/>
            </p:cNvSpPr>
            <p:nvPr/>
          </p:nvSpPr>
          <p:spPr bwMode="auto">
            <a:xfrm>
              <a:off x="2592" y="1872"/>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zh-CN" altLang="en-US"/>
                <a:t>逆时针旋转</a:t>
              </a:r>
            </a:p>
          </p:txBody>
        </p:sp>
      </p:grpSp>
      <p:sp>
        <p:nvSpPr>
          <p:cNvPr id="74758" name="Line 16"/>
          <p:cNvSpPr>
            <a:spLocks noChangeShapeType="1"/>
          </p:cNvSpPr>
          <p:nvPr/>
        </p:nvSpPr>
        <p:spPr bwMode="auto">
          <a:xfrm>
            <a:off x="1447800" y="2819400"/>
            <a:ext cx="7620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9" name="Oval 17"/>
          <p:cNvSpPr>
            <a:spLocks noChangeArrowheads="1"/>
          </p:cNvSpPr>
          <p:nvPr/>
        </p:nvSpPr>
        <p:spPr bwMode="auto">
          <a:xfrm>
            <a:off x="1066800" y="2438400"/>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4760" name="Oval 18"/>
          <p:cNvSpPr>
            <a:spLocks noChangeArrowheads="1"/>
          </p:cNvSpPr>
          <p:nvPr/>
        </p:nvSpPr>
        <p:spPr bwMode="auto">
          <a:xfrm>
            <a:off x="1998663" y="3246438"/>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DR</a:t>
            </a:r>
          </a:p>
        </p:txBody>
      </p:sp>
      <p:sp>
        <p:nvSpPr>
          <p:cNvPr id="74761" name="Rectangle 22"/>
          <p:cNvSpPr>
            <a:spLocks noChangeArrowheads="1"/>
          </p:cNvSpPr>
          <p:nvPr/>
        </p:nvSpPr>
        <p:spPr bwMode="auto">
          <a:xfrm>
            <a:off x="550863" y="3094038"/>
            <a:ext cx="381000" cy="914400"/>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α</a:t>
            </a:r>
            <a:endParaRPr lang="en-US" altLang="zh-CN" i="1" dirty="0"/>
          </a:p>
        </p:txBody>
      </p:sp>
      <p:sp>
        <p:nvSpPr>
          <p:cNvPr id="74762" name="Line 23"/>
          <p:cNvSpPr>
            <a:spLocks noChangeShapeType="1"/>
          </p:cNvSpPr>
          <p:nvPr/>
        </p:nvSpPr>
        <p:spPr bwMode="auto">
          <a:xfrm flipH="1">
            <a:off x="762000" y="2819400"/>
            <a:ext cx="381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24"/>
          <p:cNvSpPr>
            <a:spLocks noChangeShapeType="1"/>
          </p:cNvSpPr>
          <p:nvPr/>
        </p:nvSpPr>
        <p:spPr bwMode="auto">
          <a:xfrm flipH="1">
            <a:off x="1541463" y="3627438"/>
            <a:ext cx="533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25"/>
          <p:cNvSpPr>
            <a:spLocks noChangeShapeType="1"/>
          </p:cNvSpPr>
          <p:nvPr/>
        </p:nvSpPr>
        <p:spPr bwMode="auto">
          <a:xfrm>
            <a:off x="2379663" y="3627438"/>
            <a:ext cx="457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4765" name="AutoShape 26"/>
          <p:cNvCxnSpPr>
            <a:cxnSpLocks noChangeShapeType="1"/>
            <a:endCxn id="74759" idx="0"/>
          </p:cNvCxnSpPr>
          <p:nvPr/>
        </p:nvCxnSpPr>
        <p:spPr bwMode="auto">
          <a:xfrm rot="16200000" flipH="1">
            <a:off x="838200" y="1981200"/>
            <a:ext cx="609600" cy="3048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766" name="Rectangle 19"/>
          <p:cNvSpPr>
            <a:spLocks noChangeArrowheads="1"/>
          </p:cNvSpPr>
          <p:nvPr/>
        </p:nvSpPr>
        <p:spPr bwMode="auto">
          <a:xfrm>
            <a:off x="2667000" y="3962400"/>
            <a:ext cx="381000" cy="914400"/>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γ</a:t>
            </a:r>
            <a:endParaRPr lang="en-US" altLang="zh-CN" i="1" dirty="0"/>
          </a:p>
        </p:txBody>
      </p:sp>
      <p:sp>
        <p:nvSpPr>
          <p:cNvPr id="74767" name="Rectangle 20"/>
          <p:cNvSpPr>
            <a:spLocks noChangeArrowheads="1"/>
          </p:cNvSpPr>
          <p:nvPr/>
        </p:nvSpPr>
        <p:spPr bwMode="auto">
          <a:xfrm>
            <a:off x="1371600" y="3962400"/>
            <a:ext cx="381000" cy="914400"/>
          </a:xfrm>
          <a:prstGeom prst="rect">
            <a:avLst/>
          </a:prstGeom>
          <a:solidFill>
            <a:schemeClr val="bg2"/>
          </a:solidFill>
          <a:ln w="9525">
            <a:solidFill>
              <a:schemeClr val="tx1"/>
            </a:solidFill>
            <a:miter lim="800000"/>
            <a:headEnd/>
            <a:tailEnd/>
          </a:ln>
        </p:spPr>
        <p:txBody>
          <a:bodyPr wrap="none" anchor="ctr"/>
          <a:lstStyle/>
          <a:p>
            <a:pPr algn="ctr"/>
            <a:r>
              <a:rPr lang="el-GR" altLang="zh-CN" i="1" dirty="0">
                <a:ea typeface="宋体" charset="-122"/>
              </a:rPr>
              <a:t>β</a:t>
            </a:r>
            <a:endParaRPr lang="en-US" altLang="zh-CN" i="1" dirty="0">
              <a:ea typeface="宋体" charset="-122"/>
            </a:endParaRPr>
          </a:p>
        </p:txBody>
      </p:sp>
      <p:sp>
        <p:nvSpPr>
          <p:cNvPr id="335893" name="Rectangle 21"/>
          <p:cNvSpPr>
            <a:spLocks noChangeArrowheads="1"/>
          </p:cNvSpPr>
          <p:nvPr/>
        </p:nvSpPr>
        <p:spPr bwMode="auto">
          <a:xfrm>
            <a:off x="2667000" y="4876800"/>
            <a:ext cx="381000" cy="381000"/>
          </a:xfrm>
          <a:prstGeom prst="rect">
            <a:avLst/>
          </a:prstGeom>
          <a:solidFill>
            <a:srgbClr val="FF66CC"/>
          </a:solidFill>
          <a:ln w="9525">
            <a:solidFill>
              <a:schemeClr val="tx1"/>
            </a:solidFill>
            <a:miter lim="800000"/>
            <a:headEnd/>
            <a:tailEnd/>
          </a:ln>
        </p:spPr>
        <p:txBody>
          <a:bodyPr wrap="none" anchor="ctr"/>
          <a:lstStyle/>
          <a:p>
            <a:pPr algn="ctr"/>
            <a:r>
              <a:rPr lang="en-US" altLang="zh-CN" sz="2400">
                <a:ea typeface="宋体" charset="-122"/>
              </a:rPr>
              <a:t>X</a:t>
            </a:r>
          </a:p>
        </p:txBody>
      </p:sp>
      <p:grpSp>
        <p:nvGrpSpPr>
          <p:cNvPr id="3" name="Group 34"/>
          <p:cNvGrpSpPr>
            <a:grpSpLocks/>
          </p:cNvGrpSpPr>
          <p:nvPr/>
        </p:nvGrpSpPr>
        <p:grpSpPr bwMode="auto">
          <a:xfrm>
            <a:off x="6248400" y="2133600"/>
            <a:ext cx="2362200" cy="2794000"/>
            <a:chOff x="3684" y="1536"/>
            <a:chExt cx="1488" cy="1760"/>
          </a:xfrm>
        </p:grpSpPr>
        <p:sp>
          <p:nvSpPr>
            <p:cNvPr id="74794" name="Oval 5"/>
            <p:cNvSpPr>
              <a:spLocks noChangeArrowheads="1"/>
            </p:cNvSpPr>
            <p:nvPr/>
          </p:nvSpPr>
          <p:spPr bwMode="auto">
            <a:xfrm>
              <a:off x="4464" y="1920"/>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DR</a:t>
              </a:r>
            </a:p>
          </p:txBody>
        </p:sp>
        <p:sp>
          <p:nvSpPr>
            <p:cNvPr id="74795" name="Rectangle 6"/>
            <p:cNvSpPr>
              <a:spLocks noChangeArrowheads="1"/>
            </p:cNvSpPr>
            <p:nvPr/>
          </p:nvSpPr>
          <p:spPr bwMode="auto">
            <a:xfrm>
              <a:off x="4932" y="2480"/>
              <a:ext cx="240" cy="576"/>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γ</a:t>
              </a:r>
              <a:endParaRPr lang="en-US" altLang="zh-CN" i="1" dirty="0"/>
            </a:p>
          </p:txBody>
        </p:sp>
        <p:sp>
          <p:nvSpPr>
            <p:cNvPr id="74796" name="Rectangle 8"/>
            <p:cNvSpPr>
              <a:spLocks noChangeArrowheads="1"/>
            </p:cNvSpPr>
            <p:nvPr/>
          </p:nvSpPr>
          <p:spPr bwMode="auto">
            <a:xfrm>
              <a:off x="4932" y="3056"/>
              <a:ext cx="240" cy="240"/>
            </a:xfrm>
            <a:prstGeom prst="rect">
              <a:avLst/>
            </a:prstGeom>
            <a:solidFill>
              <a:srgbClr val="FF66CC"/>
            </a:solidFill>
            <a:ln w="9525">
              <a:solidFill>
                <a:schemeClr val="tx1"/>
              </a:solidFill>
              <a:miter lim="800000"/>
              <a:headEnd/>
              <a:tailEnd/>
            </a:ln>
          </p:spPr>
          <p:txBody>
            <a:bodyPr wrap="none" anchor="ctr"/>
            <a:lstStyle/>
            <a:p>
              <a:pPr algn="ctr"/>
              <a:r>
                <a:rPr lang="en-US" altLang="zh-CN" sz="2400">
                  <a:ea typeface="宋体" charset="-122"/>
                </a:rPr>
                <a:t>X</a:t>
              </a:r>
            </a:p>
          </p:txBody>
        </p:sp>
        <p:sp>
          <p:nvSpPr>
            <p:cNvPr id="74797" name="Line 11"/>
            <p:cNvSpPr>
              <a:spLocks noChangeShapeType="1"/>
            </p:cNvSpPr>
            <p:nvPr/>
          </p:nvSpPr>
          <p:spPr bwMode="auto">
            <a:xfrm flipH="1">
              <a:off x="4080" y="2160"/>
              <a:ext cx="432" cy="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8" name="Line 12"/>
            <p:cNvSpPr>
              <a:spLocks noChangeShapeType="1"/>
            </p:cNvSpPr>
            <p:nvPr/>
          </p:nvSpPr>
          <p:spPr bwMode="auto">
            <a:xfrm>
              <a:off x="4704" y="2160"/>
              <a:ext cx="324" cy="3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4799" name="AutoShape 14"/>
            <p:cNvCxnSpPr>
              <a:cxnSpLocks noChangeShapeType="1"/>
            </p:cNvCxnSpPr>
            <p:nvPr/>
          </p:nvCxnSpPr>
          <p:spPr bwMode="auto">
            <a:xfrm rot="16200000" flipH="1">
              <a:off x="4368" y="1632"/>
              <a:ext cx="384" cy="192"/>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4800" name="Oval 4"/>
            <p:cNvSpPr>
              <a:spLocks noChangeArrowheads="1"/>
            </p:cNvSpPr>
            <p:nvPr/>
          </p:nvSpPr>
          <p:spPr bwMode="auto">
            <a:xfrm>
              <a:off x="3972" y="2384"/>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4801" name="Line 10"/>
            <p:cNvSpPr>
              <a:spLocks noChangeShapeType="1"/>
            </p:cNvSpPr>
            <p:nvPr/>
          </p:nvSpPr>
          <p:spPr bwMode="auto">
            <a:xfrm>
              <a:off x="4212" y="2624"/>
              <a:ext cx="24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2" name="Line 13"/>
            <p:cNvSpPr>
              <a:spLocks noChangeShapeType="1"/>
            </p:cNvSpPr>
            <p:nvPr/>
          </p:nvSpPr>
          <p:spPr bwMode="auto">
            <a:xfrm flipH="1">
              <a:off x="3780" y="2624"/>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3" name="Rectangle 7"/>
            <p:cNvSpPr>
              <a:spLocks noChangeArrowheads="1"/>
            </p:cNvSpPr>
            <p:nvPr/>
          </p:nvSpPr>
          <p:spPr bwMode="auto">
            <a:xfrm>
              <a:off x="4260" y="2720"/>
              <a:ext cx="240" cy="576"/>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4804" name="Rectangle 9"/>
            <p:cNvSpPr>
              <a:spLocks noChangeArrowheads="1"/>
            </p:cNvSpPr>
            <p:nvPr/>
          </p:nvSpPr>
          <p:spPr bwMode="auto">
            <a:xfrm>
              <a:off x="3684" y="2720"/>
              <a:ext cx="240" cy="576"/>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α</a:t>
              </a:r>
              <a:endParaRPr lang="en-US" altLang="zh-CN" i="1" dirty="0"/>
            </a:p>
          </p:txBody>
        </p:sp>
      </p:grpSp>
      <p:sp>
        <p:nvSpPr>
          <p:cNvPr id="74770" name="Text Box 35"/>
          <p:cNvSpPr txBox="1">
            <a:spLocks noChangeArrowheads="1"/>
          </p:cNvSpPr>
          <p:nvPr/>
        </p:nvSpPr>
        <p:spPr bwMode="auto">
          <a:xfrm>
            <a:off x="2743200" y="6019800"/>
            <a:ext cx="5043488"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a:t>RR</a:t>
            </a:r>
            <a:r>
              <a:rPr lang="zh-CN" altLang="en-US"/>
              <a:t>型：整棵树向左旋转一次</a:t>
            </a:r>
          </a:p>
        </p:txBody>
      </p:sp>
      <p:grpSp>
        <p:nvGrpSpPr>
          <p:cNvPr id="4" name="Group 36"/>
          <p:cNvGrpSpPr>
            <a:grpSpLocks/>
          </p:cNvGrpSpPr>
          <p:nvPr/>
        </p:nvGrpSpPr>
        <p:grpSpPr bwMode="auto">
          <a:xfrm>
            <a:off x="3124200" y="3962400"/>
            <a:ext cx="381000" cy="914400"/>
            <a:chOff x="288" y="2672"/>
            <a:chExt cx="240" cy="576"/>
          </a:xfrm>
        </p:grpSpPr>
        <p:grpSp>
          <p:nvGrpSpPr>
            <p:cNvPr id="74789" name="Group 37"/>
            <p:cNvGrpSpPr>
              <a:grpSpLocks/>
            </p:cNvGrpSpPr>
            <p:nvPr/>
          </p:nvGrpSpPr>
          <p:grpSpPr bwMode="auto">
            <a:xfrm>
              <a:off x="432" y="2672"/>
              <a:ext cx="96" cy="576"/>
              <a:chOff x="288" y="2592"/>
              <a:chExt cx="96" cy="576"/>
            </a:xfrm>
          </p:grpSpPr>
          <p:sp>
            <p:nvSpPr>
              <p:cNvPr id="74791" name="Line 38"/>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92" name="Line 39"/>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93" name="Line 40"/>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4790" name="Text Box 41"/>
            <p:cNvSpPr txBox="1">
              <a:spLocks noChangeArrowheads="1"/>
            </p:cNvSpPr>
            <p:nvPr/>
          </p:nvSpPr>
          <p:spPr bwMode="auto">
            <a:xfrm>
              <a:off x="288"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6" name="Group 53"/>
          <p:cNvGrpSpPr>
            <a:grpSpLocks/>
          </p:cNvGrpSpPr>
          <p:nvPr/>
        </p:nvGrpSpPr>
        <p:grpSpPr bwMode="auto">
          <a:xfrm>
            <a:off x="2362200" y="3124200"/>
            <a:ext cx="1524000" cy="1752600"/>
            <a:chOff x="1584" y="2160"/>
            <a:chExt cx="960" cy="1104"/>
          </a:xfrm>
        </p:grpSpPr>
        <p:sp>
          <p:nvSpPr>
            <p:cNvPr id="74785" name="Line 43"/>
            <p:cNvSpPr>
              <a:spLocks noChangeShapeType="1"/>
            </p:cNvSpPr>
            <p:nvPr/>
          </p:nvSpPr>
          <p:spPr bwMode="auto">
            <a:xfrm>
              <a:off x="2448" y="2160"/>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86" name="Line 44"/>
            <p:cNvSpPr>
              <a:spLocks noChangeShapeType="1"/>
            </p:cNvSpPr>
            <p:nvPr/>
          </p:nvSpPr>
          <p:spPr bwMode="auto">
            <a:xfrm>
              <a:off x="1584" y="2160"/>
              <a:ext cx="9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87" name="Line 45"/>
            <p:cNvSpPr>
              <a:spLocks noChangeShapeType="1"/>
            </p:cNvSpPr>
            <p:nvPr/>
          </p:nvSpPr>
          <p:spPr bwMode="auto">
            <a:xfrm>
              <a:off x="2400" y="3264"/>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88" name="Text Box 46"/>
            <p:cNvSpPr txBox="1">
              <a:spLocks noChangeArrowheads="1"/>
            </p:cNvSpPr>
            <p:nvPr/>
          </p:nvSpPr>
          <p:spPr bwMode="auto">
            <a:xfrm>
              <a:off x="2064" y="22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h+1</a:t>
              </a:r>
            </a:p>
          </p:txBody>
        </p:sp>
      </p:grpSp>
      <p:grpSp>
        <p:nvGrpSpPr>
          <p:cNvPr id="7" name="Group 47"/>
          <p:cNvGrpSpPr>
            <a:grpSpLocks/>
          </p:cNvGrpSpPr>
          <p:nvPr/>
        </p:nvGrpSpPr>
        <p:grpSpPr bwMode="auto">
          <a:xfrm>
            <a:off x="76200" y="3098800"/>
            <a:ext cx="381000" cy="914400"/>
            <a:chOff x="288" y="2672"/>
            <a:chExt cx="240" cy="576"/>
          </a:xfrm>
        </p:grpSpPr>
        <p:grpSp>
          <p:nvGrpSpPr>
            <p:cNvPr id="74780" name="Group 48"/>
            <p:cNvGrpSpPr>
              <a:grpSpLocks/>
            </p:cNvGrpSpPr>
            <p:nvPr/>
          </p:nvGrpSpPr>
          <p:grpSpPr bwMode="auto">
            <a:xfrm>
              <a:off x="432" y="2672"/>
              <a:ext cx="96" cy="576"/>
              <a:chOff x="288" y="2592"/>
              <a:chExt cx="96" cy="576"/>
            </a:xfrm>
          </p:grpSpPr>
          <p:sp>
            <p:nvSpPr>
              <p:cNvPr id="74782" name="Line 49"/>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83" name="Line 50"/>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84" name="Line 51"/>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4781" name="Text Box 52"/>
            <p:cNvSpPr txBox="1">
              <a:spLocks noChangeArrowheads="1"/>
            </p:cNvSpPr>
            <p:nvPr/>
          </p:nvSpPr>
          <p:spPr bwMode="auto">
            <a:xfrm>
              <a:off x="288"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9" name="Group 60"/>
          <p:cNvGrpSpPr>
            <a:grpSpLocks/>
          </p:cNvGrpSpPr>
          <p:nvPr/>
        </p:nvGrpSpPr>
        <p:grpSpPr bwMode="auto">
          <a:xfrm>
            <a:off x="2895600" y="3124200"/>
            <a:ext cx="1524000" cy="2159000"/>
            <a:chOff x="1728" y="2160"/>
            <a:chExt cx="960" cy="1360"/>
          </a:xfrm>
        </p:grpSpPr>
        <p:sp>
          <p:nvSpPr>
            <p:cNvPr id="74776" name="Line 55"/>
            <p:cNvSpPr>
              <a:spLocks noChangeShapeType="1"/>
            </p:cNvSpPr>
            <p:nvPr/>
          </p:nvSpPr>
          <p:spPr bwMode="auto">
            <a:xfrm>
              <a:off x="2640" y="2160"/>
              <a:ext cx="0" cy="136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7" name="Line 56"/>
            <p:cNvSpPr>
              <a:spLocks noChangeShapeType="1"/>
            </p:cNvSpPr>
            <p:nvPr/>
          </p:nvSpPr>
          <p:spPr bwMode="auto">
            <a:xfrm>
              <a:off x="1728" y="2160"/>
              <a:ext cx="9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8" name="Line 57"/>
            <p:cNvSpPr>
              <a:spLocks noChangeShapeType="1"/>
            </p:cNvSpPr>
            <p:nvPr/>
          </p:nvSpPr>
          <p:spPr bwMode="auto">
            <a:xfrm>
              <a:off x="2592" y="3520"/>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9" name="Text Box 58"/>
            <p:cNvSpPr txBox="1">
              <a:spLocks noChangeArrowheads="1"/>
            </p:cNvSpPr>
            <p:nvPr/>
          </p:nvSpPr>
          <p:spPr bwMode="auto">
            <a:xfrm>
              <a:off x="2256" y="2544"/>
              <a:ext cx="4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h+2</a:t>
              </a:r>
            </a:p>
          </p:txBody>
        </p:sp>
      </p:grpSp>
      <p:sp>
        <p:nvSpPr>
          <p:cNvPr id="335931" name="Rectangle 59"/>
          <p:cNvSpPr>
            <a:spLocks noChangeArrowheads="1"/>
          </p:cNvSpPr>
          <p:nvPr/>
        </p:nvSpPr>
        <p:spPr bwMode="auto">
          <a:xfrm>
            <a:off x="304800" y="54102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H(L) – H(R) = -2, </a:t>
            </a:r>
            <a:r>
              <a:rPr lang="zh-CN" altLang="en-US"/>
              <a:t>不平衡！</a:t>
            </a:r>
          </a:p>
        </p:txBody>
      </p:sp>
      <p:sp>
        <p:nvSpPr>
          <p:cNvPr id="55" name="文本框 54"/>
          <p:cNvSpPr txBox="1"/>
          <p:nvPr/>
        </p:nvSpPr>
        <p:spPr>
          <a:xfrm>
            <a:off x="1541462" y="2108773"/>
            <a:ext cx="592137" cy="461665"/>
          </a:xfrm>
          <a:prstGeom prst="rect">
            <a:avLst/>
          </a:prstGeom>
          <a:solidFill>
            <a:schemeClr val="bg1"/>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57" name="文本框 56"/>
          <p:cNvSpPr txBox="1"/>
          <p:nvPr/>
        </p:nvSpPr>
        <p:spPr>
          <a:xfrm>
            <a:off x="2056231" y="2606824"/>
            <a:ext cx="592137" cy="461665"/>
          </a:xfrm>
          <a:prstGeom prst="rect">
            <a:avLst/>
          </a:prstGeom>
          <a:solidFill>
            <a:schemeClr val="bg1"/>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58" name="文本框 57"/>
          <p:cNvSpPr txBox="1"/>
          <p:nvPr/>
        </p:nvSpPr>
        <p:spPr>
          <a:xfrm>
            <a:off x="2112544" y="2605911"/>
            <a:ext cx="554456" cy="461665"/>
          </a:xfrm>
          <a:prstGeom prst="rect">
            <a:avLst/>
          </a:prstGeom>
          <a:solidFill>
            <a:srgbClr val="FFFF00"/>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59" name="文本框 58"/>
          <p:cNvSpPr txBox="1"/>
          <p:nvPr/>
        </p:nvSpPr>
        <p:spPr>
          <a:xfrm flipH="1">
            <a:off x="1578761" y="2108773"/>
            <a:ext cx="554838" cy="461665"/>
          </a:xfrm>
          <a:prstGeom prst="rect">
            <a:avLst/>
          </a:prstGeom>
          <a:solidFill>
            <a:srgbClr val="FFFF00"/>
          </a:solid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
        <p:nvSpPr>
          <p:cNvPr id="60" name="文本框 59"/>
          <p:cNvSpPr txBox="1"/>
          <p:nvPr/>
        </p:nvSpPr>
        <p:spPr>
          <a:xfrm>
            <a:off x="6235675" y="3086398"/>
            <a:ext cx="554456" cy="461665"/>
          </a:xfrm>
          <a:prstGeom prst="rect">
            <a:avLst/>
          </a:prstGeom>
          <a:solidFill>
            <a:srgbClr val="FFFF00"/>
          </a:solidFill>
        </p:spPr>
        <p:txBody>
          <a:bodyPr wrap="square" rtlCol="0">
            <a:spAutoFit/>
          </a:bodyPr>
          <a:lstStyle/>
          <a:p>
            <a:pPr algn="ctr"/>
            <a:r>
              <a:rPr lang="en-US" altLang="zh-CN" sz="2400" dirty="0">
                <a:solidFill>
                  <a:srgbClr val="FF0000"/>
                </a:solidFill>
              </a:rPr>
              <a:t>0</a:t>
            </a:r>
            <a:endParaRPr lang="zh-CN" altLang="en-US" sz="2400" dirty="0">
              <a:solidFill>
                <a:srgbClr val="FF0000"/>
              </a:solidFill>
            </a:endParaRPr>
          </a:p>
        </p:txBody>
      </p:sp>
      <p:sp>
        <p:nvSpPr>
          <p:cNvPr id="61" name="文本框 60"/>
          <p:cNvSpPr txBox="1"/>
          <p:nvPr/>
        </p:nvSpPr>
        <p:spPr>
          <a:xfrm flipH="1">
            <a:off x="6888315" y="2477632"/>
            <a:ext cx="554838" cy="461665"/>
          </a:xfrm>
          <a:prstGeom prst="rect">
            <a:avLst/>
          </a:prstGeom>
          <a:solidFill>
            <a:srgbClr val="FFFF00"/>
          </a:solidFill>
        </p:spPr>
        <p:txBody>
          <a:bodyPr wrap="square" rtlCol="0">
            <a:spAutoFit/>
          </a:bodyPr>
          <a:lstStyle/>
          <a:p>
            <a:pPr algn="ctr"/>
            <a:r>
              <a:rPr lang="en-US" altLang="zh-CN" sz="2400" dirty="0">
                <a:solidFill>
                  <a:srgbClr val="FF0000"/>
                </a:solidFill>
              </a:rPr>
              <a:t>0</a:t>
            </a:r>
            <a:endParaRPr lang="zh-CN" altLang="en-US" sz="2400"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childTnLst>
                          </p:cTn>
                        </p:par>
                        <p:par>
                          <p:cTn id="11" fill="hold" nodeType="withGroup">
                            <p:stCondLst>
                              <p:cond delay="500"/>
                            </p:stCondLst>
                            <p:childTnLst>
                              <p:par>
                                <p:cTn id="12" presetID="17"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ppt_h/2"/>
                                          </p:val>
                                        </p:tav>
                                        <p:tav tm="100000">
                                          <p:val>
                                            <p:strVal val="#ppt_y"/>
                                          </p:val>
                                        </p:tav>
                                      </p:tavLst>
                                    </p:anim>
                                    <p:anim calcmode="lin" valueType="num">
                                      <p:cBhvr>
                                        <p:cTn id="16" dur="500" fill="hold"/>
                                        <p:tgtEl>
                                          <p:spTgt spid="4"/>
                                        </p:tgtEl>
                                        <p:attrNameLst>
                                          <p:attrName>ppt_w</p:attrName>
                                        </p:attrNameLst>
                                      </p:cBhvr>
                                      <p:tavLst>
                                        <p:tav tm="0">
                                          <p:val>
                                            <p:strVal val="#ppt_w"/>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childTnLst>
                                </p:cTn>
                              </p:par>
                            </p:childTnLst>
                          </p:cTn>
                        </p:par>
                        <p:par>
                          <p:cTn id="18" fill="hold" nodeType="with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ppt_h/2"/>
                                          </p:val>
                                        </p:tav>
                                        <p:tav tm="100000">
                                          <p:val>
                                            <p:strVal val="#ppt_y"/>
                                          </p:val>
                                        </p:tav>
                                      </p:tavLst>
                                    </p:anim>
                                    <p:anim calcmode="lin" valueType="num">
                                      <p:cBhvr>
                                        <p:cTn id="23" dur="500" fill="hold"/>
                                        <p:tgtEl>
                                          <p:spTgt spid="6"/>
                                        </p:tgtEl>
                                        <p:attrNameLst>
                                          <p:attrName>ppt_w</p:attrName>
                                        </p:attrNameLst>
                                      </p:cBhvr>
                                      <p:tavLst>
                                        <p:tav tm="0">
                                          <p:val>
                                            <p:strVal val="#ppt_w"/>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5893"/>
                                        </p:tgtEl>
                                        <p:attrNameLst>
                                          <p:attrName>style.visibility</p:attrName>
                                        </p:attrNameLst>
                                      </p:cBhvr>
                                      <p:to>
                                        <p:strVal val="visible"/>
                                      </p:to>
                                    </p:set>
                                    <p:anim calcmode="lin" valueType="num">
                                      <p:cBhvr additive="base">
                                        <p:cTn id="29" dur="500" fill="hold"/>
                                        <p:tgtEl>
                                          <p:spTgt spid="335893"/>
                                        </p:tgtEl>
                                        <p:attrNameLst>
                                          <p:attrName>ppt_x</p:attrName>
                                        </p:attrNameLst>
                                      </p:cBhvr>
                                      <p:tavLst>
                                        <p:tav tm="0">
                                          <p:val>
                                            <p:strVal val="#ppt_x"/>
                                          </p:val>
                                        </p:tav>
                                        <p:tav tm="100000">
                                          <p:val>
                                            <p:strVal val="#ppt_x"/>
                                          </p:val>
                                        </p:tav>
                                      </p:tavLst>
                                    </p:anim>
                                    <p:anim calcmode="lin" valueType="num">
                                      <p:cBhvr additive="base">
                                        <p:cTn id="30" dur="500" fill="hold"/>
                                        <p:tgtEl>
                                          <p:spTgt spid="33589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down)">
                                      <p:cBhvr>
                                        <p:cTn id="41" dur="500"/>
                                        <p:tgtEl>
                                          <p:spTgt spid="5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35931"/>
                                        </p:tgtEl>
                                        <p:attrNameLst>
                                          <p:attrName>style.visibility</p:attrName>
                                        </p:attrNameLst>
                                      </p:cBhvr>
                                      <p:to>
                                        <p:strVal val="visible"/>
                                      </p:to>
                                    </p:set>
                                    <p:anim calcmode="lin" valueType="num">
                                      <p:cBhvr additive="base">
                                        <p:cTn id="51" dur="500" fill="hold"/>
                                        <p:tgtEl>
                                          <p:spTgt spid="335931"/>
                                        </p:tgtEl>
                                        <p:attrNameLst>
                                          <p:attrName>ppt_x</p:attrName>
                                        </p:attrNameLst>
                                      </p:cBhvr>
                                      <p:tavLst>
                                        <p:tav tm="0">
                                          <p:val>
                                            <p:strVal val="0-#ppt_w/2"/>
                                          </p:val>
                                        </p:tav>
                                        <p:tav tm="100000">
                                          <p:val>
                                            <p:strVal val="#ppt_x"/>
                                          </p:val>
                                        </p:tav>
                                      </p:tavLst>
                                    </p:anim>
                                    <p:anim calcmode="lin" valueType="num">
                                      <p:cBhvr additive="base">
                                        <p:cTn id="52" dur="500" fill="hold"/>
                                        <p:tgtEl>
                                          <p:spTgt spid="33593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1+#ppt_w/2"/>
                                          </p:val>
                                        </p:tav>
                                        <p:tav tm="100000">
                                          <p:val>
                                            <p:strVal val="#ppt_x"/>
                                          </p:val>
                                        </p:tav>
                                      </p:tavLst>
                                    </p:anim>
                                    <p:anim calcmode="lin" valueType="num">
                                      <p:cBhvr additive="base">
                                        <p:cTn id="6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down)">
                                      <p:cBhvr>
                                        <p:cTn id="68" dur="500"/>
                                        <p:tgtEl>
                                          <p:spTgt spid="6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down)">
                                      <p:cBhvr>
                                        <p:cTn id="7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3" grpId="0" animBg="1" autoUpdateAnimBg="0"/>
      <p:bldP spid="335931" grpId="0" autoUpdateAnimBg="0"/>
      <p:bldP spid="58" grpId="0" animBg="1"/>
      <p:bldP spid="59" grpId="0" animBg="1"/>
      <p:bldP spid="60" grpId="0" animBg="1"/>
      <p:bldP spid="6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en-US" altLang="zh-CN"/>
              <a:t>LR</a:t>
            </a:r>
            <a:r>
              <a:rPr lang="zh-CN" altLang="en-US"/>
              <a:t>型平衡旋转</a:t>
            </a:r>
          </a:p>
        </p:txBody>
      </p:sp>
      <p:sp>
        <p:nvSpPr>
          <p:cNvPr id="67" name="灯片编号占位符 4"/>
          <p:cNvSpPr>
            <a:spLocks noGrp="1"/>
          </p:cNvSpPr>
          <p:nvPr>
            <p:ph type="sldNum" sz="quarter" idx="12"/>
          </p:nvPr>
        </p:nvSpPr>
        <p:spPr/>
        <p:txBody>
          <a:bodyPr/>
          <a:lstStyle/>
          <a:p>
            <a:pPr>
              <a:defRPr/>
            </a:pPr>
            <a:fld id="{FF7A2242-D2C4-4B62-9A4B-CE852AC36D34}" type="slidenum">
              <a:rPr lang="en-US" altLang="zh-CN"/>
              <a:pPr>
                <a:defRPr/>
              </a:pPr>
              <a:t>75</a:t>
            </a:fld>
            <a:endParaRPr lang="en-US" altLang="zh-CN"/>
          </a:p>
        </p:txBody>
      </p:sp>
      <p:sp>
        <p:nvSpPr>
          <p:cNvPr id="75780" name="Oval 20"/>
          <p:cNvSpPr>
            <a:spLocks noChangeArrowheads="1"/>
          </p:cNvSpPr>
          <p:nvPr/>
        </p:nvSpPr>
        <p:spPr bwMode="auto">
          <a:xfrm>
            <a:off x="2565400" y="2286000"/>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dirty="0">
                <a:ea typeface="宋体" charset="-122"/>
              </a:rPr>
              <a:t>D</a:t>
            </a:r>
          </a:p>
        </p:txBody>
      </p:sp>
      <p:sp>
        <p:nvSpPr>
          <p:cNvPr id="75781" name="Oval 21"/>
          <p:cNvSpPr>
            <a:spLocks noChangeArrowheads="1"/>
          </p:cNvSpPr>
          <p:nvPr/>
        </p:nvSpPr>
        <p:spPr bwMode="auto">
          <a:xfrm>
            <a:off x="1879600" y="2971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DL</a:t>
            </a:r>
          </a:p>
        </p:txBody>
      </p:sp>
      <p:sp>
        <p:nvSpPr>
          <p:cNvPr id="75782" name="Rectangle 22"/>
          <p:cNvSpPr>
            <a:spLocks noChangeArrowheads="1"/>
          </p:cNvSpPr>
          <p:nvPr/>
        </p:nvSpPr>
        <p:spPr bwMode="auto">
          <a:xfrm>
            <a:off x="1193800" y="3733800"/>
            <a:ext cx="381000" cy="914400"/>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α</a:t>
            </a:r>
            <a:endParaRPr lang="en-US" altLang="zh-CN" i="1" dirty="0"/>
          </a:p>
        </p:txBody>
      </p:sp>
      <p:sp>
        <p:nvSpPr>
          <p:cNvPr id="75783" name="Rectangle 23"/>
          <p:cNvSpPr>
            <a:spLocks noChangeArrowheads="1"/>
          </p:cNvSpPr>
          <p:nvPr/>
        </p:nvSpPr>
        <p:spPr bwMode="auto">
          <a:xfrm>
            <a:off x="1803400" y="4114800"/>
            <a:ext cx="381000" cy="533400"/>
          </a:xfrm>
          <a:prstGeom prst="rect">
            <a:avLst/>
          </a:prstGeom>
          <a:solidFill>
            <a:schemeClr val="bg2"/>
          </a:solidFill>
          <a:ln w="9525">
            <a:solidFill>
              <a:schemeClr val="tx1"/>
            </a:solidFill>
            <a:miter lim="800000"/>
            <a:headEnd/>
            <a:tailEnd/>
          </a:ln>
        </p:spPr>
        <p:txBody>
          <a:bodyPr wrap="none" anchor="ctr"/>
          <a:lstStyle/>
          <a:p>
            <a:pPr algn="ctr"/>
            <a:r>
              <a:rPr lang="el-GR" altLang="zh-CN" i="1" dirty="0">
                <a:ea typeface="宋体" charset="-122"/>
              </a:rPr>
              <a:t>β</a:t>
            </a:r>
            <a:endParaRPr lang="en-US" altLang="zh-CN" i="1" dirty="0">
              <a:ea typeface="宋体" charset="-122"/>
            </a:endParaRPr>
          </a:p>
        </p:txBody>
      </p:sp>
      <p:sp>
        <p:nvSpPr>
          <p:cNvPr id="327704" name="Rectangle 24"/>
          <p:cNvSpPr>
            <a:spLocks noChangeArrowheads="1"/>
          </p:cNvSpPr>
          <p:nvPr/>
        </p:nvSpPr>
        <p:spPr bwMode="auto">
          <a:xfrm>
            <a:off x="1803400" y="4648200"/>
            <a:ext cx="381000" cy="381000"/>
          </a:xfrm>
          <a:prstGeom prst="rect">
            <a:avLst/>
          </a:prstGeom>
          <a:solidFill>
            <a:srgbClr val="FF66CC"/>
          </a:solidFill>
          <a:ln w="9525">
            <a:solidFill>
              <a:schemeClr val="tx1"/>
            </a:solidFill>
            <a:miter lim="800000"/>
            <a:headEnd/>
            <a:tailEnd/>
          </a:ln>
        </p:spPr>
        <p:txBody>
          <a:bodyPr wrap="none" anchor="ctr"/>
          <a:lstStyle/>
          <a:p>
            <a:pPr algn="ctr"/>
            <a:r>
              <a:rPr lang="en-US" altLang="zh-CN" sz="2400">
                <a:ea typeface="宋体" charset="-122"/>
              </a:rPr>
              <a:t>X</a:t>
            </a:r>
          </a:p>
        </p:txBody>
      </p:sp>
      <p:sp>
        <p:nvSpPr>
          <p:cNvPr id="75785" name="Rectangle 25"/>
          <p:cNvSpPr>
            <a:spLocks noChangeArrowheads="1"/>
          </p:cNvSpPr>
          <p:nvPr/>
        </p:nvSpPr>
        <p:spPr bwMode="auto">
          <a:xfrm>
            <a:off x="3556000" y="3200400"/>
            <a:ext cx="3810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i="1" dirty="0"/>
              <a:t>δ</a:t>
            </a:r>
          </a:p>
        </p:txBody>
      </p:sp>
      <p:sp>
        <p:nvSpPr>
          <p:cNvPr id="75786" name="Line 26"/>
          <p:cNvSpPr>
            <a:spLocks noChangeShapeType="1"/>
          </p:cNvSpPr>
          <p:nvPr/>
        </p:nvSpPr>
        <p:spPr bwMode="auto">
          <a:xfrm flipH="1">
            <a:off x="2260600" y="2667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27"/>
          <p:cNvSpPr>
            <a:spLocks noChangeShapeType="1"/>
          </p:cNvSpPr>
          <p:nvPr/>
        </p:nvSpPr>
        <p:spPr bwMode="auto">
          <a:xfrm>
            <a:off x="2946400" y="2667000"/>
            <a:ext cx="762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28"/>
          <p:cNvSpPr>
            <a:spLocks noChangeShapeType="1"/>
          </p:cNvSpPr>
          <p:nvPr/>
        </p:nvSpPr>
        <p:spPr bwMode="auto">
          <a:xfrm flipH="1">
            <a:off x="1422400" y="33528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Oval 29"/>
          <p:cNvSpPr>
            <a:spLocks noChangeArrowheads="1"/>
          </p:cNvSpPr>
          <p:nvPr/>
        </p:nvSpPr>
        <p:spPr bwMode="auto">
          <a:xfrm>
            <a:off x="2260600" y="3505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sp>
        <p:nvSpPr>
          <p:cNvPr id="75790" name="Line 30"/>
          <p:cNvSpPr>
            <a:spLocks noChangeShapeType="1"/>
          </p:cNvSpPr>
          <p:nvPr/>
        </p:nvSpPr>
        <p:spPr bwMode="auto">
          <a:xfrm>
            <a:off x="2260600" y="3352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31"/>
          <p:cNvSpPr>
            <a:spLocks noChangeShapeType="1"/>
          </p:cNvSpPr>
          <p:nvPr/>
        </p:nvSpPr>
        <p:spPr bwMode="auto">
          <a:xfrm flipH="1">
            <a:off x="2032000" y="3886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Rectangle 32"/>
          <p:cNvSpPr>
            <a:spLocks noChangeArrowheads="1"/>
          </p:cNvSpPr>
          <p:nvPr/>
        </p:nvSpPr>
        <p:spPr bwMode="auto">
          <a:xfrm>
            <a:off x="2717800" y="4114800"/>
            <a:ext cx="381000" cy="5334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l-GR" altLang="zh-CN" i="1" dirty="0">
                <a:ea typeface="宋体" charset="-122"/>
              </a:rPr>
              <a:t>γ</a:t>
            </a:r>
            <a:endParaRPr lang="en-US" altLang="zh-CN" i="1" dirty="0">
              <a:ea typeface="宋体" charset="-122"/>
            </a:endParaRPr>
          </a:p>
        </p:txBody>
      </p:sp>
      <p:sp>
        <p:nvSpPr>
          <p:cNvPr id="75793" name="Line 33"/>
          <p:cNvSpPr>
            <a:spLocks noChangeShapeType="1"/>
          </p:cNvSpPr>
          <p:nvPr/>
        </p:nvSpPr>
        <p:spPr bwMode="auto">
          <a:xfrm>
            <a:off x="2641600" y="3886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5794" name="AutoShape 35"/>
          <p:cNvCxnSpPr>
            <a:cxnSpLocks noChangeShapeType="1"/>
            <a:endCxn id="75780" idx="0"/>
          </p:cNvCxnSpPr>
          <p:nvPr/>
        </p:nvCxnSpPr>
        <p:spPr bwMode="auto">
          <a:xfrm rot="16200000" flipH="1">
            <a:off x="2260600" y="1752600"/>
            <a:ext cx="533400" cy="5334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795" name="Text Box 37"/>
          <p:cNvSpPr txBox="1">
            <a:spLocks noChangeArrowheads="1"/>
          </p:cNvSpPr>
          <p:nvPr/>
        </p:nvSpPr>
        <p:spPr bwMode="auto">
          <a:xfrm>
            <a:off x="762000" y="12192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以</a:t>
            </a:r>
            <a:r>
              <a:rPr lang="en-US" altLang="zh-CN"/>
              <a:t>D</a:t>
            </a:r>
            <a:r>
              <a:rPr lang="zh-CN" altLang="en-US"/>
              <a:t>为根的子树不平衡：左子树的右子树造成的</a:t>
            </a:r>
          </a:p>
        </p:txBody>
      </p:sp>
      <p:grpSp>
        <p:nvGrpSpPr>
          <p:cNvPr id="2" name="Group 44"/>
          <p:cNvGrpSpPr>
            <a:grpSpLocks/>
          </p:cNvGrpSpPr>
          <p:nvPr/>
        </p:nvGrpSpPr>
        <p:grpSpPr bwMode="auto">
          <a:xfrm>
            <a:off x="4343400" y="2438400"/>
            <a:ext cx="1295400" cy="2271713"/>
            <a:chOff x="2352" y="1776"/>
            <a:chExt cx="816" cy="1431"/>
          </a:xfrm>
        </p:grpSpPr>
        <p:sp>
          <p:nvSpPr>
            <p:cNvPr id="75839" name="AutoShape 39"/>
            <p:cNvSpPr>
              <a:spLocks noChangeArrowheads="1"/>
            </p:cNvSpPr>
            <p:nvPr/>
          </p:nvSpPr>
          <p:spPr bwMode="auto">
            <a:xfrm>
              <a:off x="2420"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sp>
          <p:nvSpPr>
            <p:cNvPr id="75840" name="Text Box 40"/>
            <p:cNvSpPr txBox="1">
              <a:spLocks noChangeArrowheads="1"/>
            </p:cNvSpPr>
            <p:nvPr/>
          </p:nvSpPr>
          <p:spPr bwMode="auto">
            <a:xfrm>
              <a:off x="2352" y="1776"/>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t>1)</a:t>
              </a:r>
              <a:r>
                <a:rPr lang="zh-CN" altLang="en-US"/>
                <a:t>逆时针旋转</a:t>
              </a:r>
            </a:p>
          </p:txBody>
        </p:sp>
        <p:sp>
          <p:nvSpPr>
            <p:cNvPr id="75841" name="Text Box 43"/>
            <p:cNvSpPr txBox="1">
              <a:spLocks noChangeArrowheads="1"/>
            </p:cNvSpPr>
            <p:nvPr/>
          </p:nvSpPr>
          <p:spPr bwMode="auto">
            <a:xfrm>
              <a:off x="2352" y="288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endParaRPr lang="zh-CN" altLang="zh-CN"/>
            </a:p>
          </p:txBody>
        </p:sp>
      </p:grpSp>
      <p:sp>
        <p:nvSpPr>
          <p:cNvPr id="75797" name="Text Box 47"/>
          <p:cNvSpPr txBox="1">
            <a:spLocks noChangeArrowheads="1"/>
          </p:cNvSpPr>
          <p:nvPr/>
        </p:nvSpPr>
        <p:spPr bwMode="auto">
          <a:xfrm>
            <a:off x="1981200" y="5943600"/>
            <a:ext cx="5715000"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LR</a:t>
            </a:r>
            <a:r>
              <a:rPr lang="zh-CN" altLang="en-US" dirty="0"/>
              <a:t>型：</a:t>
            </a:r>
            <a:r>
              <a:rPr lang="zh-CN" altLang="en-US" dirty="0">
                <a:solidFill>
                  <a:srgbClr val="FF0000"/>
                </a:solidFill>
              </a:rPr>
              <a:t>先向左旋转</a:t>
            </a:r>
            <a:r>
              <a:rPr lang="en-US" altLang="zh-CN" dirty="0"/>
              <a:t>, </a:t>
            </a:r>
            <a:r>
              <a:rPr lang="zh-CN" altLang="en-US" dirty="0"/>
              <a:t>再向右旋转</a:t>
            </a:r>
          </a:p>
        </p:txBody>
      </p:sp>
      <p:grpSp>
        <p:nvGrpSpPr>
          <p:cNvPr id="3" name="Group 80"/>
          <p:cNvGrpSpPr>
            <a:grpSpLocks/>
          </p:cNvGrpSpPr>
          <p:nvPr/>
        </p:nvGrpSpPr>
        <p:grpSpPr bwMode="auto">
          <a:xfrm>
            <a:off x="685800" y="3733800"/>
            <a:ext cx="381000" cy="914400"/>
            <a:chOff x="144" y="2592"/>
            <a:chExt cx="240" cy="576"/>
          </a:xfrm>
        </p:grpSpPr>
        <p:grpSp>
          <p:nvGrpSpPr>
            <p:cNvPr id="75834" name="Group 51"/>
            <p:cNvGrpSpPr>
              <a:grpSpLocks/>
            </p:cNvGrpSpPr>
            <p:nvPr/>
          </p:nvGrpSpPr>
          <p:grpSpPr bwMode="auto">
            <a:xfrm>
              <a:off x="288" y="2592"/>
              <a:ext cx="96" cy="576"/>
              <a:chOff x="288" y="2592"/>
              <a:chExt cx="96" cy="576"/>
            </a:xfrm>
          </p:grpSpPr>
          <p:sp>
            <p:nvSpPr>
              <p:cNvPr id="75836" name="Line 48"/>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37" name="Line 49"/>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38" name="Line 50"/>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5835" name="Text Box 52"/>
            <p:cNvSpPr txBox="1">
              <a:spLocks noChangeArrowheads="1"/>
            </p:cNvSpPr>
            <p:nvPr/>
          </p:nvSpPr>
          <p:spPr bwMode="auto">
            <a:xfrm>
              <a:off x="144" y="27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5" name="Group 81"/>
          <p:cNvGrpSpPr>
            <a:grpSpLocks/>
          </p:cNvGrpSpPr>
          <p:nvPr/>
        </p:nvGrpSpPr>
        <p:grpSpPr bwMode="auto">
          <a:xfrm>
            <a:off x="609600" y="2895600"/>
            <a:ext cx="1295400" cy="1752600"/>
            <a:chOff x="96" y="2064"/>
            <a:chExt cx="816" cy="1104"/>
          </a:xfrm>
        </p:grpSpPr>
        <p:sp>
          <p:nvSpPr>
            <p:cNvPr id="75830" name="Line 54"/>
            <p:cNvSpPr>
              <a:spLocks noChangeShapeType="1"/>
            </p:cNvSpPr>
            <p:nvPr/>
          </p:nvSpPr>
          <p:spPr bwMode="auto">
            <a:xfrm>
              <a:off x="144" y="206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31" name="Line 55"/>
            <p:cNvSpPr>
              <a:spLocks noChangeShapeType="1"/>
            </p:cNvSpPr>
            <p:nvPr/>
          </p:nvSpPr>
          <p:spPr bwMode="auto">
            <a:xfrm>
              <a:off x="96" y="2064"/>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32" name="Line 56"/>
            <p:cNvSpPr>
              <a:spLocks noChangeShapeType="1"/>
            </p:cNvSpPr>
            <p:nvPr/>
          </p:nvSpPr>
          <p:spPr bwMode="auto">
            <a:xfrm>
              <a:off x="96"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33" name="Text Box 57"/>
            <p:cNvSpPr txBox="1">
              <a:spLocks noChangeArrowheads="1"/>
            </p:cNvSpPr>
            <p:nvPr/>
          </p:nvSpPr>
          <p:spPr bwMode="auto">
            <a:xfrm>
              <a:off x="144" y="21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h+1</a:t>
              </a:r>
            </a:p>
          </p:txBody>
        </p:sp>
      </p:grpSp>
      <p:grpSp>
        <p:nvGrpSpPr>
          <p:cNvPr id="6" name="Group 82"/>
          <p:cNvGrpSpPr>
            <a:grpSpLocks/>
          </p:cNvGrpSpPr>
          <p:nvPr/>
        </p:nvGrpSpPr>
        <p:grpSpPr bwMode="auto">
          <a:xfrm>
            <a:off x="3886200" y="3200400"/>
            <a:ext cx="381000" cy="914400"/>
            <a:chOff x="2160" y="2256"/>
            <a:chExt cx="240" cy="576"/>
          </a:xfrm>
        </p:grpSpPr>
        <p:grpSp>
          <p:nvGrpSpPr>
            <p:cNvPr id="75825" name="Group 58"/>
            <p:cNvGrpSpPr>
              <a:grpSpLocks/>
            </p:cNvGrpSpPr>
            <p:nvPr/>
          </p:nvGrpSpPr>
          <p:grpSpPr bwMode="auto">
            <a:xfrm>
              <a:off x="2304" y="2256"/>
              <a:ext cx="96" cy="576"/>
              <a:chOff x="288" y="2592"/>
              <a:chExt cx="96" cy="576"/>
            </a:xfrm>
          </p:grpSpPr>
          <p:sp>
            <p:nvSpPr>
              <p:cNvPr id="75827" name="Line 59"/>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28" name="Line 60"/>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29" name="Line 61"/>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5826" name="Text Box 62"/>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8" name="Group 79"/>
          <p:cNvGrpSpPr>
            <a:grpSpLocks/>
          </p:cNvGrpSpPr>
          <p:nvPr/>
        </p:nvGrpSpPr>
        <p:grpSpPr bwMode="auto">
          <a:xfrm>
            <a:off x="5867400" y="1676400"/>
            <a:ext cx="3048000" cy="3505200"/>
            <a:chOff x="3648" y="1200"/>
            <a:chExt cx="1920" cy="2208"/>
          </a:xfrm>
        </p:grpSpPr>
        <p:sp>
          <p:nvSpPr>
            <p:cNvPr id="75810" name="Rectangle 67"/>
            <p:cNvSpPr>
              <a:spLocks noChangeArrowheads="1"/>
            </p:cNvSpPr>
            <p:nvPr/>
          </p:nvSpPr>
          <p:spPr bwMode="auto">
            <a:xfrm>
              <a:off x="4176" y="2832"/>
              <a:ext cx="240" cy="336"/>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5811" name="Rectangle 68"/>
            <p:cNvSpPr>
              <a:spLocks noChangeArrowheads="1"/>
            </p:cNvSpPr>
            <p:nvPr/>
          </p:nvSpPr>
          <p:spPr bwMode="auto">
            <a:xfrm>
              <a:off x="4176" y="3168"/>
              <a:ext cx="240" cy="240"/>
            </a:xfrm>
            <a:prstGeom prst="rect">
              <a:avLst/>
            </a:prstGeom>
            <a:solidFill>
              <a:srgbClr val="FF66CC"/>
            </a:solidFill>
            <a:ln w="9525">
              <a:solidFill>
                <a:schemeClr val="tx1"/>
              </a:solidFill>
              <a:prstDash val="dash"/>
              <a:miter lim="800000"/>
              <a:headEnd/>
              <a:tailEnd/>
            </a:ln>
          </p:spPr>
          <p:txBody>
            <a:bodyPr wrap="none" anchor="ctr"/>
            <a:lstStyle/>
            <a:p>
              <a:pPr algn="ctr"/>
              <a:r>
                <a:rPr lang="en-US" altLang="zh-CN" sz="2400">
                  <a:ea typeface="宋体" charset="-122"/>
                </a:rPr>
                <a:t>X</a:t>
              </a:r>
            </a:p>
          </p:txBody>
        </p:sp>
        <p:sp>
          <p:nvSpPr>
            <p:cNvPr id="75812" name="Line 70"/>
            <p:cNvSpPr>
              <a:spLocks noChangeShapeType="1"/>
            </p:cNvSpPr>
            <p:nvPr/>
          </p:nvSpPr>
          <p:spPr bwMode="auto">
            <a:xfrm flipH="1">
              <a:off x="4272" y="2160"/>
              <a:ext cx="24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3" name="Line 71"/>
            <p:cNvSpPr>
              <a:spLocks noChangeShapeType="1"/>
            </p:cNvSpPr>
            <p:nvPr/>
          </p:nvSpPr>
          <p:spPr bwMode="auto">
            <a:xfrm flipH="1">
              <a:off x="3792" y="259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4" name="Line 74"/>
            <p:cNvSpPr>
              <a:spLocks noChangeShapeType="1"/>
            </p:cNvSpPr>
            <p:nvPr/>
          </p:nvSpPr>
          <p:spPr bwMode="auto">
            <a:xfrm>
              <a:off x="4704" y="216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5" name="Line 75"/>
            <p:cNvSpPr>
              <a:spLocks noChangeShapeType="1"/>
            </p:cNvSpPr>
            <p:nvPr/>
          </p:nvSpPr>
          <p:spPr bwMode="auto">
            <a:xfrm>
              <a:off x="5088" y="172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6" name="Line 76"/>
            <p:cNvSpPr>
              <a:spLocks noChangeShapeType="1"/>
            </p:cNvSpPr>
            <p:nvPr/>
          </p:nvSpPr>
          <p:spPr bwMode="auto">
            <a:xfrm>
              <a:off x="4176" y="2640"/>
              <a:ext cx="96"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7" name="Line 77"/>
            <p:cNvSpPr>
              <a:spLocks noChangeShapeType="1"/>
            </p:cNvSpPr>
            <p:nvPr/>
          </p:nvSpPr>
          <p:spPr bwMode="auto">
            <a:xfrm flipH="1">
              <a:off x="4656" y="1680"/>
              <a:ext cx="288" cy="2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5818" name="AutoShape 78"/>
            <p:cNvCxnSpPr>
              <a:cxnSpLocks noChangeShapeType="1"/>
            </p:cNvCxnSpPr>
            <p:nvPr/>
          </p:nvCxnSpPr>
          <p:spPr bwMode="auto">
            <a:xfrm rot="16200000" flipH="1">
              <a:off x="4512"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819" name="Oval 64"/>
            <p:cNvSpPr>
              <a:spLocks noChangeArrowheads="1"/>
            </p:cNvSpPr>
            <p:nvPr/>
          </p:nvSpPr>
          <p:spPr bwMode="auto">
            <a:xfrm>
              <a:off x="4848" y="1488"/>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5820" name="Oval 65"/>
            <p:cNvSpPr>
              <a:spLocks noChangeArrowheads="1"/>
            </p:cNvSpPr>
            <p:nvPr/>
          </p:nvSpPr>
          <p:spPr bwMode="auto">
            <a:xfrm>
              <a:off x="4032" y="235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DL</a:t>
              </a:r>
            </a:p>
          </p:txBody>
        </p:sp>
        <p:sp>
          <p:nvSpPr>
            <p:cNvPr id="75821" name="Oval 72"/>
            <p:cNvSpPr>
              <a:spLocks noChangeArrowheads="1"/>
            </p:cNvSpPr>
            <p:nvPr/>
          </p:nvSpPr>
          <p:spPr bwMode="auto">
            <a:xfrm>
              <a:off x="4464" y="1920"/>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sp>
          <p:nvSpPr>
            <p:cNvPr id="75822" name="Rectangle 73"/>
            <p:cNvSpPr>
              <a:spLocks noChangeArrowheads="1"/>
            </p:cNvSpPr>
            <p:nvPr/>
          </p:nvSpPr>
          <p:spPr bwMode="auto">
            <a:xfrm>
              <a:off x="4848" y="2352"/>
              <a:ext cx="240" cy="336"/>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sp>
          <p:nvSpPr>
            <p:cNvPr id="75823" name="Rectangle 66"/>
            <p:cNvSpPr>
              <a:spLocks noChangeArrowheads="1"/>
            </p:cNvSpPr>
            <p:nvPr/>
          </p:nvSpPr>
          <p:spPr bwMode="auto">
            <a:xfrm>
              <a:off x="3648" y="2832"/>
              <a:ext cx="240" cy="576"/>
            </a:xfrm>
            <a:prstGeom prst="rect">
              <a:avLst/>
            </a:prstGeom>
            <a:solidFill>
              <a:schemeClr val="accent2"/>
            </a:solidFill>
            <a:ln w="9525">
              <a:solidFill>
                <a:schemeClr val="tx1"/>
              </a:solidFill>
              <a:miter lim="800000"/>
              <a:headEnd/>
              <a:tailEnd/>
            </a:ln>
          </p:spPr>
          <p:txBody>
            <a:bodyPr wrap="none" anchor="ctr"/>
            <a:lstStyle/>
            <a:p>
              <a:pPr algn="ctr"/>
              <a:r>
                <a:rPr lang="en-US" altLang="zh-CN" i="1" dirty="0"/>
                <a:t>α</a:t>
              </a:r>
            </a:p>
          </p:txBody>
        </p:sp>
        <p:sp>
          <p:nvSpPr>
            <p:cNvPr id="75824" name="Rectangle 69"/>
            <p:cNvSpPr>
              <a:spLocks noChangeArrowheads="1"/>
            </p:cNvSpPr>
            <p:nvPr/>
          </p:nvSpPr>
          <p:spPr bwMode="auto">
            <a:xfrm>
              <a:off x="5328" y="1968"/>
              <a:ext cx="240" cy="576"/>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δ</a:t>
              </a:r>
              <a:endParaRPr lang="en-US" altLang="zh-CN" i="1" dirty="0"/>
            </a:p>
          </p:txBody>
        </p:sp>
      </p:grpSp>
      <p:sp>
        <p:nvSpPr>
          <p:cNvPr id="327764" name="Oval 84"/>
          <p:cNvSpPr>
            <a:spLocks noChangeArrowheads="1"/>
          </p:cNvSpPr>
          <p:nvPr/>
        </p:nvSpPr>
        <p:spPr bwMode="auto">
          <a:xfrm>
            <a:off x="914400" y="2819400"/>
            <a:ext cx="2438400" cy="251460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9" name="Group 85"/>
          <p:cNvGrpSpPr>
            <a:grpSpLocks/>
          </p:cNvGrpSpPr>
          <p:nvPr/>
        </p:nvGrpSpPr>
        <p:grpSpPr bwMode="auto">
          <a:xfrm>
            <a:off x="0" y="2895600"/>
            <a:ext cx="1295400" cy="2133600"/>
            <a:chOff x="96" y="2064"/>
            <a:chExt cx="816" cy="1104"/>
          </a:xfrm>
        </p:grpSpPr>
        <p:sp>
          <p:nvSpPr>
            <p:cNvPr id="75806" name="Line 86"/>
            <p:cNvSpPr>
              <a:spLocks noChangeShapeType="1"/>
            </p:cNvSpPr>
            <p:nvPr/>
          </p:nvSpPr>
          <p:spPr bwMode="auto">
            <a:xfrm>
              <a:off x="144" y="206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7" name="Line 87"/>
            <p:cNvSpPr>
              <a:spLocks noChangeShapeType="1"/>
            </p:cNvSpPr>
            <p:nvPr/>
          </p:nvSpPr>
          <p:spPr bwMode="auto">
            <a:xfrm>
              <a:off x="96" y="2064"/>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8" name="Line 88"/>
            <p:cNvSpPr>
              <a:spLocks noChangeShapeType="1"/>
            </p:cNvSpPr>
            <p:nvPr/>
          </p:nvSpPr>
          <p:spPr bwMode="auto">
            <a:xfrm>
              <a:off x="96"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9" name="Text Box 89"/>
            <p:cNvSpPr txBox="1">
              <a:spLocks noChangeArrowheads="1"/>
            </p:cNvSpPr>
            <p:nvPr/>
          </p:nvSpPr>
          <p:spPr bwMode="auto">
            <a:xfrm>
              <a:off x="144" y="2160"/>
              <a:ext cx="43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h+2</a:t>
              </a:r>
            </a:p>
          </p:txBody>
        </p:sp>
      </p:grpSp>
      <p:sp>
        <p:nvSpPr>
          <p:cNvPr id="327770" name="Rectangle 90"/>
          <p:cNvSpPr>
            <a:spLocks noChangeArrowheads="1"/>
          </p:cNvSpPr>
          <p:nvPr/>
        </p:nvSpPr>
        <p:spPr bwMode="auto">
          <a:xfrm>
            <a:off x="304800" y="54102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t>H(L) – H(R) = 2, </a:t>
            </a:r>
            <a:r>
              <a:rPr lang="zh-CN" altLang="en-US" dirty="0"/>
              <a:t>不平衡！</a:t>
            </a:r>
          </a:p>
        </p:txBody>
      </p:sp>
      <p:sp>
        <p:nvSpPr>
          <p:cNvPr id="327771" name="Oval 91"/>
          <p:cNvSpPr>
            <a:spLocks noChangeArrowheads="1"/>
          </p:cNvSpPr>
          <p:nvPr/>
        </p:nvSpPr>
        <p:spPr bwMode="auto">
          <a:xfrm>
            <a:off x="5562600" y="2667000"/>
            <a:ext cx="2895600" cy="320040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66" name="文本框 65"/>
          <p:cNvSpPr txBox="1"/>
          <p:nvPr/>
        </p:nvSpPr>
        <p:spPr>
          <a:xfrm>
            <a:off x="2211137" y="2075221"/>
            <a:ext cx="392905"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69" name="文本框 68"/>
          <p:cNvSpPr txBox="1"/>
          <p:nvPr/>
        </p:nvSpPr>
        <p:spPr>
          <a:xfrm>
            <a:off x="1633685" y="2425867"/>
            <a:ext cx="392905"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70" name="文本框 69"/>
          <p:cNvSpPr txBox="1"/>
          <p:nvPr/>
        </p:nvSpPr>
        <p:spPr>
          <a:xfrm>
            <a:off x="2724547" y="3386434"/>
            <a:ext cx="392905"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68" name="文本框 67"/>
          <p:cNvSpPr txBox="1"/>
          <p:nvPr/>
        </p:nvSpPr>
        <p:spPr>
          <a:xfrm flipH="1">
            <a:off x="2786058" y="3346103"/>
            <a:ext cx="347269" cy="461665"/>
          </a:xfrm>
          <a:prstGeom prst="rect">
            <a:avLst/>
          </a:prstGeom>
          <a:solidFill>
            <a:srgbClr val="FFFF00"/>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71" name="文本框 70"/>
          <p:cNvSpPr txBox="1"/>
          <p:nvPr/>
        </p:nvSpPr>
        <p:spPr>
          <a:xfrm flipH="1">
            <a:off x="1466849" y="2366634"/>
            <a:ext cx="478379" cy="461665"/>
          </a:xfrm>
          <a:prstGeom prst="rect">
            <a:avLst/>
          </a:prstGeom>
          <a:solidFill>
            <a:srgbClr val="FFFF00"/>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72" name="文本框 71"/>
          <p:cNvSpPr txBox="1"/>
          <p:nvPr/>
        </p:nvSpPr>
        <p:spPr>
          <a:xfrm flipH="1">
            <a:off x="2160738" y="2048024"/>
            <a:ext cx="347269" cy="461665"/>
          </a:xfrm>
          <a:prstGeom prst="rect">
            <a:avLst/>
          </a:prstGeom>
          <a:solidFill>
            <a:srgbClr val="FFFF00"/>
          </a:solid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with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27704"/>
                                        </p:tgtEl>
                                        <p:attrNameLst>
                                          <p:attrName>style.visibility</p:attrName>
                                        </p:attrNameLst>
                                      </p:cBhvr>
                                      <p:to>
                                        <p:strVal val="visible"/>
                                      </p:to>
                                    </p:set>
                                    <p:anim calcmode="lin" valueType="num">
                                      <p:cBhvr additive="base">
                                        <p:cTn id="20" dur="500" fill="hold"/>
                                        <p:tgtEl>
                                          <p:spTgt spid="327704"/>
                                        </p:tgtEl>
                                        <p:attrNameLst>
                                          <p:attrName>ppt_x</p:attrName>
                                        </p:attrNameLst>
                                      </p:cBhvr>
                                      <p:tavLst>
                                        <p:tav tm="0">
                                          <p:val>
                                            <p:strVal val="#ppt_x"/>
                                          </p:val>
                                        </p:tav>
                                        <p:tav tm="100000">
                                          <p:val>
                                            <p:strVal val="#ppt_x"/>
                                          </p:val>
                                        </p:tav>
                                      </p:tavLst>
                                    </p:anim>
                                    <p:anim calcmode="lin" valueType="num">
                                      <p:cBhvr additive="base">
                                        <p:cTn id="21" dur="500" fill="hold"/>
                                        <p:tgtEl>
                                          <p:spTgt spid="327704"/>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down)">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down)">
                                      <p:cBhvr>
                                        <p:cTn id="36" dur="500"/>
                                        <p:tgtEl>
                                          <p:spTgt spid="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down)">
                                      <p:cBhvr>
                                        <p:cTn id="41" dur="500"/>
                                        <p:tgtEl>
                                          <p:spTgt spid="7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27770"/>
                                        </p:tgtEl>
                                        <p:attrNameLst>
                                          <p:attrName>style.visibility</p:attrName>
                                        </p:attrNameLst>
                                      </p:cBhvr>
                                      <p:to>
                                        <p:strVal val="visible"/>
                                      </p:to>
                                    </p:set>
                                    <p:anim calcmode="lin" valueType="num">
                                      <p:cBhvr additive="base">
                                        <p:cTn id="46" dur="500" fill="hold"/>
                                        <p:tgtEl>
                                          <p:spTgt spid="327770"/>
                                        </p:tgtEl>
                                        <p:attrNameLst>
                                          <p:attrName>ppt_x</p:attrName>
                                        </p:attrNameLst>
                                      </p:cBhvr>
                                      <p:tavLst>
                                        <p:tav tm="0">
                                          <p:val>
                                            <p:strVal val="0-#ppt_w/2"/>
                                          </p:val>
                                        </p:tav>
                                        <p:tav tm="100000">
                                          <p:val>
                                            <p:strVal val="#ppt_x"/>
                                          </p:val>
                                        </p:tav>
                                      </p:tavLst>
                                    </p:anim>
                                    <p:anim calcmode="lin" valueType="num">
                                      <p:cBhvr additive="base">
                                        <p:cTn id="47" dur="500" fill="hold"/>
                                        <p:tgtEl>
                                          <p:spTgt spid="32777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7764"/>
                                        </p:tgtEl>
                                        <p:attrNameLst>
                                          <p:attrName>style.visibility</p:attrName>
                                        </p:attrNameLst>
                                      </p:cBhvr>
                                      <p:to>
                                        <p:strVal val="visible"/>
                                      </p:to>
                                    </p:set>
                                    <p:animEffect transition="in" filter="wipe(left)">
                                      <p:cBhvr>
                                        <p:cTn id="52" dur="500"/>
                                        <p:tgtEl>
                                          <p:spTgt spid="327764"/>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ppt_x</p:attrName>
                                        </p:attrNameLst>
                                      </p:cBhvr>
                                      <p:tavLst>
                                        <p:tav tm="0">
                                          <p:val>
                                            <p:strVal val="#ppt_x-#ppt_w/2"/>
                                          </p:val>
                                        </p:tav>
                                        <p:tav tm="100000">
                                          <p:val>
                                            <p:strVal val="#ppt_x"/>
                                          </p:val>
                                        </p:tav>
                                      </p:tavLst>
                                    </p:anim>
                                    <p:anim calcmode="lin" valueType="num">
                                      <p:cBhvr>
                                        <p:cTn id="58" dur="500" fill="hold"/>
                                        <p:tgtEl>
                                          <p:spTgt spid="2"/>
                                        </p:tgtEl>
                                        <p:attrNameLst>
                                          <p:attrName>ppt_y</p:attrName>
                                        </p:attrNameLst>
                                      </p:cBhvr>
                                      <p:tavLst>
                                        <p:tav tm="0">
                                          <p:val>
                                            <p:strVal val="#ppt_y"/>
                                          </p:val>
                                        </p:tav>
                                        <p:tav tm="100000">
                                          <p:val>
                                            <p:strVal val="#ppt_y"/>
                                          </p:val>
                                        </p:tav>
                                      </p:tavLst>
                                    </p:anim>
                                    <p:anim calcmode="lin" valueType="num">
                                      <p:cBhvr>
                                        <p:cTn id="59" dur="500" fill="hold"/>
                                        <p:tgtEl>
                                          <p:spTgt spid="2"/>
                                        </p:tgtEl>
                                        <p:attrNameLst>
                                          <p:attrName>ppt_w</p:attrName>
                                        </p:attrNameLst>
                                      </p:cBhvr>
                                      <p:tavLst>
                                        <p:tav tm="0">
                                          <p:val>
                                            <p:fltVal val="0"/>
                                          </p:val>
                                        </p:tav>
                                        <p:tav tm="100000">
                                          <p:val>
                                            <p:strVal val="#ppt_w"/>
                                          </p:val>
                                        </p:tav>
                                      </p:tavLst>
                                    </p:anim>
                                    <p:anim calcmode="lin" valueType="num">
                                      <p:cBhvr>
                                        <p:cTn id="6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500" fill="hold"/>
                                        <p:tgtEl>
                                          <p:spTgt spid="8"/>
                                        </p:tgtEl>
                                        <p:attrNameLst>
                                          <p:attrName>ppt_x</p:attrName>
                                        </p:attrNameLst>
                                      </p:cBhvr>
                                      <p:tavLst>
                                        <p:tav tm="0">
                                          <p:val>
                                            <p:strVal val="#ppt_x"/>
                                          </p:val>
                                        </p:tav>
                                        <p:tav tm="100000">
                                          <p:val>
                                            <p:strVal val="#ppt_x"/>
                                          </p:val>
                                        </p:tav>
                                      </p:tavLst>
                                    </p:anim>
                                    <p:anim calcmode="lin" valueType="num">
                                      <p:cBhvr>
                                        <p:cTn id="66" dur="500" fill="hold"/>
                                        <p:tgtEl>
                                          <p:spTgt spid="8"/>
                                        </p:tgtEl>
                                        <p:attrNameLst>
                                          <p:attrName>ppt_y</p:attrName>
                                        </p:attrNameLst>
                                      </p:cBhvr>
                                      <p:tavLst>
                                        <p:tav tm="0">
                                          <p:val>
                                            <p:strVal val="#ppt_y-#ppt_h/2"/>
                                          </p:val>
                                        </p:tav>
                                        <p:tav tm="100000">
                                          <p:val>
                                            <p:strVal val="#ppt_y"/>
                                          </p:val>
                                        </p:tav>
                                      </p:tavLst>
                                    </p:anim>
                                    <p:anim calcmode="lin" valueType="num">
                                      <p:cBhvr>
                                        <p:cTn id="67" dur="500" fill="hold"/>
                                        <p:tgtEl>
                                          <p:spTgt spid="8"/>
                                        </p:tgtEl>
                                        <p:attrNameLst>
                                          <p:attrName>ppt_w</p:attrName>
                                        </p:attrNameLst>
                                      </p:cBhvr>
                                      <p:tavLst>
                                        <p:tav tm="0">
                                          <p:val>
                                            <p:strVal val="#ppt_w"/>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27771"/>
                                        </p:tgtEl>
                                        <p:attrNameLst>
                                          <p:attrName>style.visibility</p:attrName>
                                        </p:attrNameLst>
                                      </p:cBhvr>
                                      <p:to>
                                        <p:strVal val="visible"/>
                                      </p:to>
                                    </p:set>
                                    <p:animEffect transition="in" filter="wipe(left)">
                                      <p:cBhvr>
                                        <p:cTn id="72" dur="500"/>
                                        <p:tgtEl>
                                          <p:spTgt spid="327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4" grpId="0" animBg="1" autoUpdateAnimBg="0"/>
      <p:bldP spid="327764" grpId="0" animBg="1"/>
      <p:bldP spid="327770" grpId="0" autoUpdateAnimBg="0"/>
      <p:bldP spid="327771" grpId="0" animBg="1"/>
      <p:bldP spid="68" grpId="0" animBg="1"/>
      <p:bldP spid="71" grpId="0" animBg="1"/>
      <p:bldP spid="7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defRPr/>
            </a:pPr>
            <a:r>
              <a:rPr lang="en-US" altLang="zh-CN"/>
              <a:t>LR</a:t>
            </a:r>
            <a:r>
              <a:rPr lang="zh-CN" altLang="en-US"/>
              <a:t>型平衡旋转</a:t>
            </a:r>
          </a:p>
        </p:txBody>
      </p:sp>
      <p:sp>
        <p:nvSpPr>
          <p:cNvPr id="54" name="灯片编号占位符 4"/>
          <p:cNvSpPr>
            <a:spLocks noGrp="1"/>
          </p:cNvSpPr>
          <p:nvPr>
            <p:ph type="sldNum" sz="quarter" idx="12"/>
          </p:nvPr>
        </p:nvSpPr>
        <p:spPr/>
        <p:txBody>
          <a:bodyPr/>
          <a:lstStyle/>
          <a:p>
            <a:pPr>
              <a:defRPr/>
            </a:pPr>
            <a:fld id="{27E17647-548E-4139-ABD0-04C4606B1CFE}" type="slidenum">
              <a:rPr lang="en-US" altLang="zh-CN"/>
              <a:pPr>
                <a:defRPr/>
              </a:pPr>
              <a:t>76</a:t>
            </a:fld>
            <a:endParaRPr lang="en-US" altLang="zh-CN"/>
          </a:p>
        </p:txBody>
      </p:sp>
      <p:grpSp>
        <p:nvGrpSpPr>
          <p:cNvPr id="2" name="Group 3"/>
          <p:cNvGrpSpPr>
            <a:grpSpLocks/>
          </p:cNvGrpSpPr>
          <p:nvPr/>
        </p:nvGrpSpPr>
        <p:grpSpPr bwMode="auto">
          <a:xfrm>
            <a:off x="5715000" y="1981200"/>
            <a:ext cx="3200400" cy="2895600"/>
            <a:chOff x="3312" y="1344"/>
            <a:chExt cx="2016" cy="1824"/>
          </a:xfrm>
        </p:grpSpPr>
        <p:sp>
          <p:nvSpPr>
            <p:cNvPr id="76838" name="Oval 4"/>
            <p:cNvSpPr>
              <a:spLocks noChangeArrowheads="1"/>
            </p:cNvSpPr>
            <p:nvPr/>
          </p:nvSpPr>
          <p:spPr bwMode="auto">
            <a:xfrm>
              <a:off x="4560" y="211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6839" name="Oval 5"/>
            <p:cNvSpPr>
              <a:spLocks noChangeArrowheads="1"/>
            </p:cNvSpPr>
            <p:nvPr/>
          </p:nvSpPr>
          <p:spPr bwMode="auto">
            <a:xfrm>
              <a:off x="3744" y="211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DL</a:t>
              </a:r>
            </a:p>
          </p:txBody>
        </p:sp>
        <p:sp>
          <p:nvSpPr>
            <p:cNvPr id="76840" name="Rectangle 6"/>
            <p:cNvSpPr>
              <a:spLocks noChangeArrowheads="1"/>
            </p:cNvSpPr>
            <p:nvPr/>
          </p:nvSpPr>
          <p:spPr bwMode="auto">
            <a:xfrm>
              <a:off x="3312" y="2592"/>
              <a:ext cx="240" cy="576"/>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α</a:t>
              </a:r>
              <a:endParaRPr lang="en-US" altLang="zh-CN" i="1" dirty="0"/>
            </a:p>
          </p:txBody>
        </p:sp>
        <p:sp>
          <p:nvSpPr>
            <p:cNvPr id="76841" name="Rectangle 7"/>
            <p:cNvSpPr>
              <a:spLocks noChangeArrowheads="1"/>
            </p:cNvSpPr>
            <p:nvPr/>
          </p:nvSpPr>
          <p:spPr bwMode="auto">
            <a:xfrm>
              <a:off x="3888" y="2592"/>
              <a:ext cx="240" cy="336"/>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6842" name="Rectangle 8"/>
            <p:cNvSpPr>
              <a:spLocks noChangeArrowheads="1"/>
            </p:cNvSpPr>
            <p:nvPr/>
          </p:nvSpPr>
          <p:spPr bwMode="auto">
            <a:xfrm>
              <a:off x="3888" y="2928"/>
              <a:ext cx="240" cy="240"/>
            </a:xfrm>
            <a:prstGeom prst="rect">
              <a:avLst/>
            </a:prstGeom>
            <a:solidFill>
              <a:srgbClr val="FF66CC"/>
            </a:solidFill>
            <a:ln w="9525">
              <a:solidFill>
                <a:schemeClr val="tx1"/>
              </a:solidFill>
              <a:prstDash val="dash"/>
              <a:miter lim="800000"/>
              <a:headEnd/>
              <a:tailEnd/>
            </a:ln>
          </p:spPr>
          <p:txBody>
            <a:bodyPr wrap="none" anchor="ctr"/>
            <a:lstStyle/>
            <a:p>
              <a:pPr algn="ctr"/>
              <a:r>
                <a:rPr lang="en-US" altLang="zh-CN" sz="2400">
                  <a:ea typeface="宋体" charset="-122"/>
                </a:rPr>
                <a:t>X</a:t>
              </a:r>
            </a:p>
          </p:txBody>
        </p:sp>
        <p:sp>
          <p:nvSpPr>
            <p:cNvPr id="76843" name="Rectangle 9"/>
            <p:cNvSpPr>
              <a:spLocks noChangeArrowheads="1"/>
            </p:cNvSpPr>
            <p:nvPr/>
          </p:nvSpPr>
          <p:spPr bwMode="auto">
            <a:xfrm>
              <a:off x="5088" y="2592"/>
              <a:ext cx="240" cy="576"/>
            </a:xfrm>
            <a:prstGeom prst="rect">
              <a:avLst/>
            </a:prstGeom>
            <a:solidFill>
              <a:srgbClr val="FFCCCC"/>
            </a:solidFill>
            <a:ln w="9525">
              <a:solidFill>
                <a:schemeClr val="tx1"/>
              </a:solidFill>
              <a:miter lim="800000"/>
              <a:headEnd/>
              <a:tailEnd/>
            </a:ln>
          </p:spPr>
          <p:txBody>
            <a:bodyPr wrap="none" anchor="ctr"/>
            <a:lstStyle/>
            <a:p>
              <a:pPr algn="ctr"/>
              <a:r>
                <a:rPr lang="en-US" altLang="zh-CN" i="1" dirty="0"/>
                <a:t>δ</a:t>
              </a:r>
            </a:p>
          </p:txBody>
        </p:sp>
        <p:sp>
          <p:nvSpPr>
            <p:cNvPr id="76844" name="Line 10"/>
            <p:cNvSpPr>
              <a:spLocks noChangeShapeType="1"/>
            </p:cNvSpPr>
            <p:nvPr/>
          </p:nvSpPr>
          <p:spPr bwMode="auto">
            <a:xfrm flipH="1">
              <a:off x="3984"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5" name="Line 11"/>
            <p:cNvSpPr>
              <a:spLocks noChangeShapeType="1"/>
            </p:cNvSpPr>
            <p:nvPr/>
          </p:nvSpPr>
          <p:spPr bwMode="auto">
            <a:xfrm flipH="1">
              <a:off x="3456" y="2352"/>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6" name="Oval 12"/>
            <p:cNvSpPr>
              <a:spLocks noChangeArrowheads="1"/>
            </p:cNvSpPr>
            <p:nvPr/>
          </p:nvSpPr>
          <p:spPr bwMode="auto">
            <a:xfrm>
              <a:off x="4176" y="1680"/>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dirty="0">
                  <a:ea typeface="宋体" charset="-122"/>
                </a:rPr>
                <a:t>NP</a:t>
              </a:r>
            </a:p>
          </p:txBody>
        </p:sp>
        <p:sp>
          <p:nvSpPr>
            <p:cNvPr id="76847" name="Rectangle 13"/>
            <p:cNvSpPr>
              <a:spLocks noChangeArrowheads="1"/>
            </p:cNvSpPr>
            <p:nvPr/>
          </p:nvSpPr>
          <p:spPr bwMode="auto">
            <a:xfrm>
              <a:off x="4464" y="2592"/>
              <a:ext cx="240" cy="336"/>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sp>
          <p:nvSpPr>
            <p:cNvPr id="76848" name="Line 14"/>
            <p:cNvSpPr>
              <a:spLocks noChangeShapeType="1"/>
            </p:cNvSpPr>
            <p:nvPr/>
          </p:nvSpPr>
          <p:spPr bwMode="auto">
            <a:xfrm>
              <a:off x="4416" y="1920"/>
              <a:ext cx="240"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9" name="Line 15"/>
            <p:cNvSpPr>
              <a:spLocks noChangeShapeType="1"/>
            </p:cNvSpPr>
            <p:nvPr/>
          </p:nvSpPr>
          <p:spPr bwMode="auto">
            <a:xfrm>
              <a:off x="4848" y="235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0" name="Line 16"/>
            <p:cNvSpPr>
              <a:spLocks noChangeShapeType="1"/>
            </p:cNvSpPr>
            <p:nvPr/>
          </p:nvSpPr>
          <p:spPr bwMode="auto">
            <a:xfrm>
              <a:off x="3888" y="240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1" name="Line 17"/>
            <p:cNvSpPr>
              <a:spLocks noChangeShapeType="1"/>
            </p:cNvSpPr>
            <p:nvPr/>
          </p:nvSpPr>
          <p:spPr bwMode="auto">
            <a:xfrm flipH="1">
              <a:off x="4608" y="2400"/>
              <a:ext cx="48"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6852" name="AutoShape 18"/>
            <p:cNvCxnSpPr>
              <a:cxnSpLocks noChangeShapeType="1"/>
            </p:cNvCxnSpPr>
            <p:nvPr/>
          </p:nvCxnSpPr>
          <p:spPr bwMode="auto">
            <a:xfrm rot="16200000" flipH="1">
              <a:off x="3984" y="1344"/>
              <a:ext cx="336" cy="336"/>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3" name="Group 41"/>
          <p:cNvGrpSpPr>
            <a:grpSpLocks/>
          </p:cNvGrpSpPr>
          <p:nvPr/>
        </p:nvGrpSpPr>
        <p:grpSpPr bwMode="auto">
          <a:xfrm>
            <a:off x="4191000" y="2819400"/>
            <a:ext cx="1295400" cy="1528763"/>
            <a:chOff x="2640" y="1872"/>
            <a:chExt cx="816" cy="963"/>
          </a:xfrm>
        </p:grpSpPr>
        <p:sp>
          <p:nvSpPr>
            <p:cNvPr id="76836" name="AutoShape 20"/>
            <p:cNvSpPr>
              <a:spLocks noChangeArrowheads="1"/>
            </p:cNvSpPr>
            <p:nvPr/>
          </p:nvSpPr>
          <p:spPr bwMode="auto">
            <a:xfrm>
              <a:off x="2708"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sp>
          <p:nvSpPr>
            <p:cNvPr id="76837" name="Text Box 22"/>
            <p:cNvSpPr txBox="1">
              <a:spLocks noChangeArrowheads="1"/>
            </p:cNvSpPr>
            <p:nvPr/>
          </p:nvSpPr>
          <p:spPr bwMode="auto">
            <a:xfrm>
              <a:off x="2640" y="1872"/>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t>2)</a:t>
              </a:r>
              <a:r>
                <a:rPr lang="zh-CN" altLang="en-US"/>
                <a:t>顺时针旋转</a:t>
              </a:r>
            </a:p>
          </p:txBody>
        </p:sp>
      </p:grpSp>
      <p:sp>
        <p:nvSpPr>
          <p:cNvPr id="76807" name="Text Box 40"/>
          <p:cNvSpPr txBox="1">
            <a:spLocks noChangeArrowheads="1"/>
          </p:cNvSpPr>
          <p:nvPr/>
        </p:nvSpPr>
        <p:spPr bwMode="auto">
          <a:xfrm>
            <a:off x="762000" y="1143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以</a:t>
            </a:r>
            <a:r>
              <a:rPr lang="en-US" altLang="zh-CN"/>
              <a:t>D</a:t>
            </a:r>
            <a:r>
              <a:rPr lang="zh-CN" altLang="en-US"/>
              <a:t>为根的子树不平衡：左子树的右子树造成的</a:t>
            </a:r>
          </a:p>
        </p:txBody>
      </p:sp>
      <p:sp>
        <p:nvSpPr>
          <p:cNvPr id="76808" name="Text Box 42"/>
          <p:cNvSpPr txBox="1">
            <a:spLocks noChangeArrowheads="1"/>
          </p:cNvSpPr>
          <p:nvPr/>
        </p:nvSpPr>
        <p:spPr bwMode="auto">
          <a:xfrm>
            <a:off x="1981200" y="5943600"/>
            <a:ext cx="5715000"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LR</a:t>
            </a:r>
            <a:r>
              <a:rPr lang="zh-CN" altLang="en-US" dirty="0"/>
              <a:t>型：</a:t>
            </a:r>
            <a:r>
              <a:rPr lang="zh-CN" altLang="en-US" dirty="0">
                <a:solidFill>
                  <a:srgbClr val="FF0000"/>
                </a:solidFill>
              </a:rPr>
              <a:t>先向左旋转</a:t>
            </a:r>
            <a:r>
              <a:rPr lang="en-US" altLang="zh-CN" dirty="0">
                <a:solidFill>
                  <a:srgbClr val="FF0000"/>
                </a:solidFill>
              </a:rPr>
              <a:t>, </a:t>
            </a:r>
            <a:r>
              <a:rPr lang="zh-CN" altLang="en-US" dirty="0">
                <a:solidFill>
                  <a:srgbClr val="FF0000"/>
                </a:solidFill>
              </a:rPr>
              <a:t>再向右旋转</a:t>
            </a:r>
          </a:p>
        </p:txBody>
      </p:sp>
      <p:sp>
        <p:nvSpPr>
          <p:cNvPr id="409643" name="Rectangle 43"/>
          <p:cNvSpPr>
            <a:spLocks noChangeArrowheads="1"/>
          </p:cNvSpPr>
          <p:nvPr/>
        </p:nvSpPr>
        <p:spPr bwMode="auto">
          <a:xfrm>
            <a:off x="304800" y="52578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H(L) – H(R) = 2, LL</a:t>
            </a:r>
            <a:r>
              <a:rPr lang="zh-CN" altLang="en-US"/>
              <a:t>型</a:t>
            </a:r>
          </a:p>
        </p:txBody>
      </p:sp>
      <p:grpSp>
        <p:nvGrpSpPr>
          <p:cNvPr id="5" name="Group 44"/>
          <p:cNvGrpSpPr>
            <a:grpSpLocks/>
          </p:cNvGrpSpPr>
          <p:nvPr/>
        </p:nvGrpSpPr>
        <p:grpSpPr bwMode="auto">
          <a:xfrm>
            <a:off x="3581400" y="2971800"/>
            <a:ext cx="381000" cy="914400"/>
            <a:chOff x="2160" y="2256"/>
            <a:chExt cx="240" cy="576"/>
          </a:xfrm>
        </p:grpSpPr>
        <p:grpSp>
          <p:nvGrpSpPr>
            <p:cNvPr id="76816" name="Group 45"/>
            <p:cNvGrpSpPr>
              <a:grpSpLocks/>
            </p:cNvGrpSpPr>
            <p:nvPr/>
          </p:nvGrpSpPr>
          <p:grpSpPr bwMode="auto">
            <a:xfrm>
              <a:off x="2304" y="2256"/>
              <a:ext cx="96" cy="576"/>
              <a:chOff x="288" y="2592"/>
              <a:chExt cx="96" cy="576"/>
            </a:xfrm>
          </p:grpSpPr>
          <p:sp>
            <p:nvSpPr>
              <p:cNvPr id="76818" name="Line 46"/>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19" name="Line 47"/>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20" name="Line 48"/>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6817" name="Text Box 49"/>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7" name="Group 55"/>
          <p:cNvGrpSpPr>
            <a:grpSpLocks/>
          </p:cNvGrpSpPr>
          <p:nvPr/>
        </p:nvGrpSpPr>
        <p:grpSpPr bwMode="auto">
          <a:xfrm>
            <a:off x="228600" y="2895600"/>
            <a:ext cx="1295400" cy="2362200"/>
            <a:chOff x="96" y="2064"/>
            <a:chExt cx="816" cy="1104"/>
          </a:xfrm>
        </p:grpSpPr>
        <p:sp>
          <p:nvSpPr>
            <p:cNvPr id="76812" name="Line 56"/>
            <p:cNvSpPr>
              <a:spLocks noChangeShapeType="1"/>
            </p:cNvSpPr>
            <p:nvPr/>
          </p:nvSpPr>
          <p:spPr bwMode="auto">
            <a:xfrm>
              <a:off x="144" y="2064"/>
              <a:ext cx="0" cy="11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13" name="Line 57"/>
            <p:cNvSpPr>
              <a:spLocks noChangeShapeType="1"/>
            </p:cNvSpPr>
            <p:nvPr/>
          </p:nvSpPr>
          <p:spPr bwMode="auto">
            <a:xfrm>
              <a:off x="96" y="2064"/>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14" name="Line 58"/>
            <p:cNvSpPr>
              <a:spLocks noChangeShapeType="1"/>
            </p:cNvSpPr>
            <p:nvPr/>
          </p:nvSpPr>
          <p:spPr bwMode="auto">
            <a:xfrm>
              <a:off x="96"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15" name="Text Box 59"/>
            <p:cNvSpPr txBox="1">
              <a:spLocks noChangeArrowheads="1"/>
            </p:cNvSpPr>
            <p:nvPr/>
          </p:nvSpPr>
          <p:spPr bwMode="auto">
            <a:xfrm>
              <a:off x="144" y="2160"/>
              <a:ext cx="4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h+2</a:t>
              </a:r>
            </a:p>
          </p:txBody>
        </p:sp>
      </p:grpSp>
      <p:sp>
        <p:nvSpPr>
          <p:cNvPr id="53" name="Oval 91"/>
          <p:cNvSpPr>
            <a:spLocks noChangeArrowheads="1"/>
          </p:cNvSpPr>
          <p:nvPr/>
        </p:nvSpPr>
        <p:spPr bwMode="auto">
          <a:xfrm>
            <a:off x="214282" y="2571744"/>
            <a:ext cx="2895600" cy="320040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5" name="文本框 54"/>
          <p:cNvSpPr txBox="1"/>
          <p:nvPr/>
        </p:nvSpPr>
        <p:spPr>
          <a:xfrm flipH="1">
            <a:off x="6138934" y="2754026"/>
            <a:ext cx="347269" cy="461665"/>
          </a:xfrm>
          <a:prstGeom prst="rect">
            <a:avLst/>
          </a:prstGeom>
          <a:solidFill>
            <a:srgbClr val="FFFF00"/>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56" name="文本框 55"/>
          <p:cNvSpPr txBox="1"/>
          <p:nvPr/>
        </p:nvSpPr>
        <p:spPr>
          <a:xfrm flipH="1">
            <a:off x="8185744" y="2817167"/>
            <a:ext cx="478379" cy="461665"/>
          </a:xfrm>
          <a:prstGeom prst="rect">
            <a:avLst/>
          </a:prstGeom>
          <a:solidFill>
            <a:srgbClr val="FFFF00"/>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57" name="文本框 56"/>
          <p:cNvSpPr txBox="1"/>
          <p:nvPr/>
        </p:nvSpPr>
        <p:spPr>
          <a:xfrm flipH="1">
            <a:off x="7577531" y="2176354"/>
            <a:ext cx="347269" cy="461665"/>
          </a:xfrm>
          <a:prstGeom prst="rect">
            <a:avLst/>
          </a:prstGeom>
          <a:solidFill>
            <a:srgbClr val="FFFF00"/>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grpSp>
        <p:nvGrpSpPr>
          <p:cNvPr id="58" name="Group 79"/>
          <p:cNvGrpSpPr>
            <a:grpSpLocks/>
          </p:cNvGrpSpPr>
          <p:nvPr/>
        </p:nvGrpSpPr>
        <p:grpSpPr bwMode="auto">
          <a:xfrm>
            <a:off x="555625" y="1714500"/>
            <a:ext cx="3048000" cy="3505200"/>
            <a:chOff x="3648" y="1200"/>
            <a:chExt cx="1920" cy="2208"/>
          </a:xfrm>
        </p:grpSpPr>
        <p:sp>
          <p:nvSpPr>
            <p:cNvPr id="59" name="Rectangle 67"/>
            <p:cNvSpPr>
              <a:spLocks noChangeArrowheads="1"/>
            </p:cNvSpPr>
            <p:nvPr/>
          </p:nvSpPr>
          <p:spPr bwMode="auto">
            <a:xfrm>
              <a:off x="4176" y="2832"/>
              <a:ext cx="240" cy="336"/>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60" name="Rectangle 68"/>
            <p:cNvSpPr>
              <a:spLocks noChangeArrowheads="1"/>
            </p:cNvSpPr>
            <p:nvPr/>
          </p:nvSpPr>
          <p:spPr bwMode="auto">
            <a:xfrm>
              <a:off x="4176" y="3168"/>
              <a:ext cx="240" cy="240"/>
            </a:xfrm>
            <a:prstGeom prst="rect">
              <a:avLst/>
            </a:prstGeom>
            <a:solidFill>
              <a:srgbClr val="FF66CC"/>
            </a:solidFill>
            <a:ln w="9525">
              <a:solidFill>
                <a:schemeClr val="tx1"/>
              </a:solidFill>
              <a:prstDash val="dash"/>
              <a:miter lim="800000"/>
              <a:headEnd/>
              <a:tailEnd/>
            </a:ln>
          </p:spPr>
          <p:txBody>
            <a:bodyPr wrap="none" anchor="ctr"/>
            <a:lstStyle/>
            <a:p>
              <a:pPr algn="ctr"/>
              <a:r>
                <a:rPr lang="en-US" altLang="zh-CN" sz="2400">
                  <a:ea typeface="宋体" charset="-122"/>
                </a:rPr>
                <a:t>X</a:t>
              </a:r>
            </a:p>
          </p:txBody>
        </p:sp>
        <p:sp>
          <p:nvSpPr>
            <p:cNvPr id="61" name="Line 70"/>
            <p:cNvSpPr>
              <a:spLocks noChangeShapeType="1"/>
            </p:cNvSpPr>
            <p:nvPr/>
          </p:nvSpPr>
          <p:spPr bwMode="auto">
            <a:xfrm flipH="1">
              <a:off x="4272" y="21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71"/>
            <p:cNvSpPr>
              <a:spLocks noChangeShapeType="1"/>
            </p:cNvSpPr>
            <p:nvPr/>
          </p:nvSpPr>
          <p:spPr bwMode="auto">
            <a:xfrm flipH="1">
              <a:off x="3792" y="259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74"/>
            <p:cNvSpPr>
              <a:spLocks noChangeShapeType="1"/>
            </p:cNvSpPr>
            <p:nvPr/>
          </p:nvSpPr>
          <p:spPr bwMode="auto">
            <a:xfrm>
              <a:off x="4704" y="216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75"/>
            <p:cNvSpPr>
              <a:spLocks noChangeShapeType="1"/>
            </p:cNvSpPr>
            <p:nvPr/>
          </p:nvSpPr>
          <p:spPr bwMode="auto">
            <a:xfrm>
              <a:off x="5088" y="172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76"/>
            <p:cNvSpPr>
              <a:spLocks noChangeShapeType="1"/>
            </p:cNvSpPr>
            <p:nvPr/>
          </p:nvSpPr>
          <p:spPr bwMode="auto">
            <a:xfrm>
              <a:off x="4176" y="264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77"/>
            <p:cNvSpPr>
              <a:spLocks noChangeShapeType="1"/>
            </p:cNvSpPr>
            <p:nvPr/>
          </p:nvSpPr>
          <p:spPr bwMode="auto">
            <a:xfrm flipH="1">
              <a:off x="4656" y="1680"/>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67" name="AutoShape 78"/>
            <p:cNvCxnSpPr>
              <a:cxnSpLocks noChangeShapeType="1"/>
            </p:cNvCxnSpPr>
            <p:nvPr/>
          </p:nvCxnSpPr>
          <p:spPr bwMode="auto">
            <a:xfrm rot="16200000" flipH="1">
              <a:off x="4512"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 name="Oval 64"/>
            <p:cNvSpPr>
              <a:spLocks noChangeArrowheads="1"/>
            </p:cNvSpPr>
            <p:nvPr/>
          </p:nvSpPr>
          <p:spPr bwMode="auto">
            <a:xfrm>
              <a:off x="4848" y="1488"/>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69" name="Oval 65"/>
            <p:cNvSpPr>
              <a:spLocks noChangeArrowheads="1"/>
            </p:cNvSpPr>
            <p:nvPr/>
          </p:nvSpPr>
          <p:spPr bwMode="auto">
            <a:xfrm>
              <a:off x="4032" y="235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DL</a:t>
              </a:r>
            </a:p>
          </p:txBody>
        </p:sp>
        <p:sp>
          <p:nvSpPr>
            <p:cNvPr id="70" name="Oval 72"/>
            <p:cNvSpPr>
              <a:spLocks noChangeArrowheads="1"/>
            </p:cNvSpPr>
            <p:nvPr/>
          </p:nvSpPr>
          <p:spPr bwMode="auto">
            <a:xfrm>
              <a:off x="4464" y="1920"/>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sp>
          <p:nvSpPr>
            <p:cNvPr id="71" name="Rectangle 73"/>
            <p:cNvSpPr>
              <a:spLocks noChangeArrowheads="1"/>
            </p:cNvSpPr>
            <p:nvPr/>
          </p:nvSpPr>
          <p:spPr bwMode="auto">
            <a:xfrm>
              <a:off x="4848" y="2352"/>
              <a:ext cx="240" cy="336"/>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sp>
          <p:nvSpPr>
            <p:cNvPr id="72" name="Rectangle 66"/>
            <p:cNvSpPr>
              <a:spLocks noChangeArrowheads="1"/>
            </p:cNvSpPr>
            <p:nvPr/>
          </p:nvSpPr>
          <p:spPr bwMode="auto">
            <a:xfrm>
              <a:off x="3648" y="2832"/>
              <a:ext cx="240" cy="576"/>
            </a:xfrm>
            <a:prstGeom prst="rect">
              <a:avLst/>
            </a:prstGeom>
            <a:solidFill>
              <a:schemeClr val="accent2"/>
            </a:solidFill>
            <a:ln w="9525">
              <a:solidFill>
                <a:schemeClr val="tx1"/>
              </a:solidFill>
              <a:miter lim="800000"/>
              <a:headEnd/>
              <a:tailEnd/>
            </a:ln>
          </p:spPr>
          <p:txBody>
            <a:bodyPr wrap="none" anchor="ctr"/>
            <a:lstStyle/>
            <a:p>
              <a:pPr algn="ctr"/>
              <a:r>
                <a:rPr lang="en-US" altLang="zh-CN" i="1" dirty="0"/>
                <a:t>α</a:t>
              </a:r>
            </a:p>
          </p:txBody>
        </p:sp>
        <p:sp>
          <p:nvSpPr>
            <p:cNvPr id="73" name="Rectangle 69"/>
            <p:cNvSpPr>
              <a:spLocks noChangeArrowheads="1"/>
            </p:cNvSpPr>
            <p:nvPr/>
          </p:nvSpPr>
          <p:spPr bwMode="auto">
            <a:xfrm>
              <a:off x="5328" y="1968"/>
              <a:ext cx="240" cy="576"/>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δ</a:t>
              </a:r>
              <a:endParaRPr lang="en-US" altLang="zh-CN" i="1" dirty="0"/>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09643"/>
                                        </p:tgtEl>
                                        <p:attrNameLst>
                                          <p:attrName>style.visibility</p:attrName>
                                        </p:attrNameLst>
                                      </p:cBhvr>
                                      <p:to>
                                        <p:strVal val="visible"/>
                                      </p:to>
                                    </p:set>
                                    <p:anim calcmode="lin" valueType="num">
                                      <p:cBhvr additive="base">
                                        <p:cTn id="16" dur="500" fill="hold"/>
                                        <p:tgtEl>
                                          <p:spTgt spid="409643"/>
                                        </p:tgtEl>
                                        <p:attrNameLst>
                                          <p:attrName>ppt_x</p:attrName>
                                        </p:attrNameLst>
                                      </p:cBhvr>
                                      <p:tavLst>
                                        <p:tav tm="0">
                                          <p:val>
                                            <p:strVal val="0-#ppt_w/2"/>
                                          </p:val>
                                        </p:tav>
                                        <p:tav tm="100000">
                                          <p:val>
                                            <p:strVal val="#ppt_x"/>
                                          </p:val>
                                        </p:tav>
                                      </p:tavLst>
                                    </p:anim>
                                    <p:anim calcmode="lin" valueType="num">
                                      <p:cBhvr additive="base">
                                        <p:cTn id="17" dur="500" fill="hold"/>
                                        <p:tgtEl>
                                          <p:spTgt spid="40964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wipe(down)">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down)">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down)">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3" grpId="0" autoUpdateAnimBg="0"/>
      <p:bldP spid="55" grpId="0" animBg="1"/>
      <p:bldP spid="56" grpId="0" animBg="1"/>
      <p:bldP spid="5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US" altLang="zh-CN"/>
              <a:t>RL</a:t>
            </a:r>
            <a:r>
              <a:rPr lang="zh-CN" altLang="en-US"/>
              <a:t>型平衡旋转</a:t>
            </a:r>
          </a:p>
        </p:txBody>
      </p:sp>
      <p:sp>
        <p:nvSpPr>
          <p:cNvPr id="69" name="灯片编号占位符 4"/>
          <p:cNvSpPr>
            <a:spLocks noGrp="1"/>
          </p:cNvSpPr>
          <p:nvPr>
            <p:ph type="sldNum" sz="quarter" idx="12"/>
          </p:nvPr>
        </p:nvSpPr>
        <p:spPr/>
        <p:txBody>
          <a:bodyPr/>
          <a:lstStyle/>
          <a:p>
            <a:pPr>
              <a:defRPr/>
            </a:pPr>
            <a:fld id="{8DDC6C5B-ED3F-4949-904E-31726FA3DE09}" type="slidenum">
              <a:rPr lang="en-US" altLang="zh-CN"/>
              <a:pPr>
                <a:defRPr/>
              </a:pPr>
              <a:t>77</a:t>
            </a:fld>
            <a:endParaRPr lang="en-US" altLang="zh-CN"/>
          </a:p>
        </p:txBody>
      </p:sp>
      <p:grpSp>
        <p:nvGrpSpPr>
          <p:cNvPr id="2" name="Group 35"/>
          <p:cNvGrpSpPr>
            <a:grpSpLocks/>
          </p:cNvGrpSpPr>
          <p:nvPr/>
        </p:nvGrpSpPr>
        <p:grpSpPr bwMode="auto">
          <a:xfrm>
            <a:off x="4495800" y="2362200"/>
            <a:ext cx="1295400" cy="2271713"/>
            <a:chOff x="2352" y="1776"/>
            <a:chExt cx="816" cy="1431"/>
          </a:xfrm>
        </p:grpSpPr>
        <p:sp>
          <p:nvSpPr>
            <p:cNvPr id="77889" name="AutoShape 36"/>
            <p:cNvSpPr>
              <a:spLocks noChangeArrowheads="1"/>
            </p:cNvSpPr>
            <p:nvPr/>
          </p:nvSpPr>
          <p:spPr bwMode="auto">
            <a:xfrm>
              <a:off x="2420"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sp>
          <p:nvSpPr>
            <p:cNvPr id="77890" name="Text Box 37"/>
            <p:cNvSpPr txBox="1">
              <a:spLocks noChangeArrowheads="1"/>
            </p:cNvSpPr>
            <p:nvPr/>
          </p:nvSpPr>
          <p:spPr bwMode="auto">
            <a:xfrm>
              <a:off x="2352" y="1776"/>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dirty="0"/>
                <a:t>1)</a:t>
              </a:r>
              <a:r>
                <a:rPr lang="zh-CN" altLang="en-US" dirty="0"/>
                <a:t>顺时针旋转</a:t>
              </a:r>
            </a:p>
          </p:txBody>
        </p:sp>
        <p:sp>
          <p:nvSpPr>
            <p:cNvPr id="77891" name="Text Box 38"/>
            <p:cNvSpPr txBox="1">
              <a:spLocks noChangeArrowheads="1"/>
            </p:cNvSpPr>
            <p:nvPr/>
          </p:nvSpPr>
          <p:spPr bwMode="auto">
            <a:xfrm>
              <a:off x="2352" y="288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endParaRPr lang="zh-CN" altLang="zh-CN"/>
            </a:p>
          </p:txBody>
        </p:sp>
      </p:grpSp>
      <p:sp>
        <p:nvSpPr>
          <p:cNvPr id="77829" name="Text Box 39"/>
          <p:cNvSpPr txBox="1">
            <a:spLocks noChangeArrowheads="1"/>
          </p:cNvSpPr>
          <p:nvPr/>
        </p:nvSpPr>
        <p:spPr bwMode="auto">
          <a:xfrm>
            <a:off x="762000" y="1143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以</a:t>
            </a:r>
            <a:r>
              <a:rPr lang="en-US" altLang="zh-CN"/>
              <a:t>D</a:t>
            </a:r>
            <a:r>
              <a:rPr lang="zh-CN" altLang="en-US"/>
              <a:t>为根的子树不平衡：右子树的左子树造成的</a:t>
            </a:r>
          </a:p>
        </p:txBody>
      </p:sp>
      <p:sp>
        <p:nvSpPr>
          <p:cNvPr id="328728" name="Rectangle 24"/>
          <p:cNvSpPr>
            <a:spLocks noChangeArrowheads="1"/>
          </p:cNvSpPr>
          <p:nvPr/>
        </p:nvSpPr>
        <p:spPr bwMode="auto">
          <a:xfrm>
            <a:off x="1828799" y="4737233"/>
            <a:ext cx="408511" cy="458654"/>
          </a:xfrm>
          <a:prstGeom prst="rect">
            <a:avLst/>
          </a:prstGeom>
          <a:solidFill>
            <a:srgbClr val="FF66CC"/>
          </a:solidFill>
          <a:ln w="9525">
            <a:solidFill>
              <a:schemeClr val="tx1"/>
            </a:solidFill>
            <a:miter lim="800000"/>
            <a:headEnd/>
            <a:tailEnd/>
          </a:ln>
        </p:spPr>
        <p:txBody>
          <a:bodyPr wrap="none" anchor="ctr"/>
          <a:lstStyle/>
          <a:p>
            <a:pPr algn="ctr"/>
            <a:r>
              <a:rPr lang="en-US" altLang="zh-CN" sz="2400" b="0" dirty="0">
                <a:ea typeface="宋体" charset="-122"/>
              </a:rPr>
              <a:t>X</a:t>
            </a:r>
          </a:p>
        </p:txBody>
      </p:sp>
      <p:sp>
        <p:nvSpPr>
          <p:cNvPr id="77831" name="Text Box 41"/>
          <p:cNvSpPr txBox="1">
            <a:spLocks noChangeArrowheads="1"/>
          </p:cNvSpPr>
          <p:nvPr/>
        </p:nvSpPr>
        <p:spPr bwMode="auto">
          <a:xfrm>
            <a:off x="2286000" y="5867400"/>
            <a:ext cx="5181600"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RL</a:t>
            </a:r>
            <a:r>
              <a:rPr lang="zh-CN" altLang="en-US" dirty="0"/>
              <a:t>型</a:t>
            </a:r>
            <a:r>
              <a:rPr lang="zh-CN" altLang="en-US" dirty="0">
                <a:solidFill>
                  <a:srgbClr val="FF0000"/>
                </a:solidFill>
              </a:rPr>
              <a:t>先向右旋转</a:t>
            </a:r>
            <a:r>
              <a:rPr lang="en-US" altLang="zh-CN" dirty="0"/>
              <a:t>, </a:t>
            </a:r>
            <a:r>
              <a:rPr lang="zh-CN" altLang="en-US" dirty="0"/>
              <a:t>再向左旋转</a:t>
            </a:r>
          </a:p>
        </p:txBody>
      </p:sp>
      <p:grpSp>
        <p:nvGrpSpPr>
          <p:cNvPr id="3" name="Group 42"/>
          <p:cNvGrpSpPr>
            <a:grpSpLocks/>
          </p:cNvGrpSpPr>
          <p:nvPr/>
        </p:nvGrpSpPr>
        <p:grpSpPr bwMode="auto">
          <a:xfrm>
            <a:off x="3200400" y="3733800"/>
            <a:ext cx="381000" cy="990600"/>
            <a:chOff x="144" y="2592"/>
            <a:chExt cx="240" cy="576"/>
          </a:xfrm>
        </p:grpSpPr>
        <p:grpSp>
          <p:nvGrpSpPr>
            <p:cNvPr id="77884" name="Group 43"/>
            <p:cNvGrpSpPr>
              <a:grpSpLocks/>
            </p:cNvGrpSpPr>
            <p:nvPr/>
          </p:nvGrpSpPr>
          <p:grpSpPr bwMode="auto">
            <a:xfrm>
              <a:off x="288" y="2592"/>
              <a:ext cx="96" cy="576"/>
              <a:chOff x="288" y="2592"/>
              <a:chExt cx="96" cy="576"/>
            </a:xfrm>
          </p:grpSpPr>
          <p:sp>
            <p:nvSpPr>
              <p:cNvPr id="77886" name="Line 44"/>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87" name="Line 45"/>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88" name="Line 46"/>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7885" name="Text Box 47"/>
            <p:cNvSpPr txBox="1">
              <a:spLocks noChangeArrowheads="1"/>
            </p:cNvSpPr>
            <p:nvPr/>
          </p:nvSpPr>
          <p:spPr bwMode="auto">
            <a:xfrm>
              <a:off x="144" y="2784"/>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5" name="Group 64"/>
          <p:cNvGrpSpPr>
            <a:grpSpLocks/>
          </p:cNvGrpSpPr>
          <p:nvPr/>
        </p:nvGrpSpPr>
        <p:grpSpPr bwMode="auto">
          <a:xfrm>
            <a:off x="2362200" y="2971800"/>
            <a:ext cx="1447800" cy="1752600"/>
            <a:chOff x="1536" y="2160"/>
            <a:chExt cx="912" cy="1248"/>
          </a:xfrm>
        </p:grpSpPr>
        <p:sp>
          <p:nvSpPr>
            <p:cNvPr id="77880" name="Line 49"/>
            <p:cNvSpPr>
              <a:spLocks noChangeShapeType="1"/>
            </p:cNvSpPr>
            <p:nvPr/>
          </p:nvSpPr>
          <p:spPr bwMode="auto">
            <a:xfrm>
              <a:off x="2400" y="2160"/>
              <a:ext cx="0" cy="124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81" name="Line 50"/>
            <p:cNvSpPr>
              <a:spLocks noChangeShapeType="1"/>
            </p:cNvSpPr>
            <p:nvPr/>
          </p:nvSpPr>
          <p:spPr bwMode="auto">
            <a:xfrm>
              <a:off x="1536" y="2160"/>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82" name="Line 51"/>
            <p:cNvSpPr>
              <a:spLocks noChangeShapeType="1"/>
            </p:cNvSpPr>
            <p:nvPr/>
          </p:nvSpPr>
          <p:spPr bwMode="auto">
            <a:xfrm>
              <a:off x="2352" y="340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83" name="Text Box 52"/>
            <p:cNvSpPr txBox="1">
              <a:spLocks noChangeArrowheads="1"/>
            </p:cNvSpPr>
            <p:nvPr/>
          </p:nvSpPr>
          <p:spPr bwMode="auto">
            <a:xfrm>
              <a:off x="1968" y="2304"/>
              <a:ext cx="43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h+1</a:t>
              </a:r>
            </a:p>
          </p:txBody>
        </p:sp>
      </p:grpSp>
      <p:grpSp>
        <p:nvGrpSpPr>
          <p:cNvPr id="6" name="Group 53"/>
          <p:cNvGrpSpPr>
            <a:grpSpLocks/>
          </p:cNvGrpSpPr>
          <p:nvPr/>
        </p:nvGrpSpPr>
        <p:grpSpPr bwMode="auto">
          <a:xfrm>
            <a:off x="-76200" y="3048000"/>
            <a:ext cx="381000" cy="914400"/>
            <a:chOff x="2160" y="2256"/>
            <a:chExt cx="240" cy="576"/>
          </a:xfrm>
        </p:grpSpPr>
        <p:grpSp>
          <p:nvGrpSpPr>
            <p:cNvPr id="77875" name="Group 54"/>
            <p:cNvGrpSpPr>
              <a:grpSpLocks/>
            </p:cNvGrpSpPr>
            <p:nvPr/>
          </p:nvGrpSpPr>
          <p:grpSpPr bwMode="auto">
            <a:xfrm>
              <a:off x="2304" y="2256"/>
              <a:ext cx="96" cy="576"/>
              <a:chOff x="288" y="2592"/>
              <a:chExt cx="96" cy="576"/>
            </a:xfrm>
          </p:grpSpPr>
          <p:sp>
            <p:nvSpPr>
              <p:cNvPr id="77877" name="Line 55"/>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78" name="Line 56"/>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79" name="Line 57"/>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7876" name="Text Box 58"/>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8" name="Group 65"/>
          <p:cNvGrpSpPr>
            <a:grpSpLocks/>
          </p:cNvGrpSpPr>
          <p:nvPr/>
        </p:nvGrpSpPr>
        <p:grpSpPr bwMode="auto">
          <a:xfrm>
            <a:off x="2971800" y="2971800"/>
            <a:ext cx="1447800" cy="2133600"/>
            <a:chOff x="1920" y="2160"/>
            <a:chExt cx="912" cy="1344"/>
          </a:xfrm>
        </p:grpSpPr>
        <p:sp>
          <p:nvSpPr>
            <p:cNvPr id="77871" name="Line 60"/>
            <p:cNvSpPr>
              <a:spLocks noChangeShapeType="1"/>
            </p:cNvSpPr>
            <p:nvPr/>
          </p:nvSpPr>
          <p:spPr bwMode="auto">
            <a:xfrm>
              <a:off x="2688" y="2160"/>
              <a:ext cx="0" cy="134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72" name="Line 61"/>
            <p:cNvSpPr>
              <a:spLocks noChangeShapeType="1"/>
            </p:cNvSpPr>
            <p:nvPr/>
          </p:nvSpPr>
          <p:spPr bwMode="auto">
            <a:xfrm>
              <a:off x="1920" y="2160"/>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73" name="Line 62"/>
            <p:cNvSpPr>
              <a:spLocks noChangeShapeType="1"/>
            </p:cNvSpPr>
            <p:nvPr/>
          </p:nvSpPr>
          <p:spPr bwMode="auto">
            <a:xfrm>
              <a:off x="2640" y="3504"/>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74" name="Text Box 63"/>
            <p:cNvSpPr txBox="1">
              <a:spLocks noChangeArrowheads="1"/>
            </p:cNvSpPr>
            <p:nvPr/>
          </p:nvSpPr>
          <p:spPr bwMode="auto">
            <a:xfrm>
              <a:off x="2400" y="230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t>h+2</a:t>
              </a:r>
            </a:p>
          </p:txBody>
        </p:sp>
      </p:grpSp>
      <p:grpSp>
        <p:nvGrpSpPr>
          <p:cNvPr id="77836" name="Group 68"/>
          <p:cNvGrpSpPr>
            <a:grpSpLocks/>
          </p:cNvGrpSpPr>
          <p:nvPr/>
        </p:nvGrpSpPr>
        <p:grpSpPr bwMode="auto">
          <a:xfrm>
            <a:off x="381000" y="1676400"/>
            <a:ext cx="2743200" cy="3048000"/>
            <a:chOff x="240" y="1056"/>
            <a:chExt cx="1728" cy="1920"/>
          </a:xfrm>
        </p:grpSpPr>
        <p:sp>
          <p:nvSpPr>
            <p:cNvPr id="77857" name="Line 30"/>
            <p:cNvSpPr>
              <a:spLocks noChangeShapeType="1"/>
            </p:cNvSpPr>
            <p:nvPr/>
          </p:nvSpPr>
          <p:spPr bwMode="auto">
            <a:xfrm>
              <a:off x="1488" y="2112"/>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Oval 20"/>
            <p:cNvSpPr>
              <a:spLocks noChangeArrowheads="1"/>
            </p:cNvSpPr>
            <p:nvPr/>
          </p:nvSpPr>
          <p:spPr bwMode="auto">
            <a:xfrm>
              <a:off x="720" y="139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7859" name="Line 26"/>
            <p:cNvSpPr>
              <a:spLocks noChangeShapeType="1"/>
            </p:cNvSpPr>
            <p:nvPr/>
          </p:nvSpPr>
          <p:spPr bwMode="auto">
            <a:xfrm flipH="1">
              <a:off x="288" y="1632"/>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27"/>
            <p:cNvSpPr>
              <a:spLocks noChangeShapeType="1"/>
            </p:cNvSpPr>
            <p:nvPr/>
          </p:nvSpPr>
          <p:spPr bwMode="auto">
            <a:xfrm>
              <a:off x="960" y="1632"/>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7861" name="AutoShape 34"/>
            <p:cNvCxnSpPr>
              <a:cxnSpLocks noChangeShapeType="1"/>
              <a:endCxn id="77858" idx="0"/>
            </p:cNvCxnSpPr>
            <p:nvPr/>
          </p:nvCxnSpPr>
          <p:spPr bwMode="auto">
            <a:xfrm rot="16200000" flipH="1">
              <a:off x="528" y="1056"/>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7862" name="Oval 21"/>
            <p:cNvSpPr>
              <a:spLocks noChangeArrowheads="1"/>
            </p:cNvSpPr>
            <p:nvPr/>
          </p:nvSpPr>
          <p:spPr bwMode="auto">
            <a:xfrm>
              <a:off x="1248" y="187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DR</a:t>
              </a:r>
            </a:p>
          </p:txBody>
        </p:sp>
        <p:sp>
          <p:nvSpPr>
            <p:cNvPr id="77863" name="Rectangle 22"/>
            <p:cNvSpPr>
              <a:spLocks noChangeArrowheads="1"/>
            </p:cNvSpPr>
            <p:nvPr/>
          </p:nvSpPr>
          <p:spPr bwMode="auto">
            <a:xfrm>
              <a:off x="1728" y="2352"/>
              <a:ext cx="240" cy="624"/>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δ</a:t>
              </a:r>
              <a:endParaRPr lang="en-US" altLang="zh-CN" i="1" dirty="0"/>
            </a:p>
          </p:txBody>
        </p:sp>
        <p:sp>
          <p:nvSpPr>
            <p:cNvPr id="77864" name="Rectangle 23"/>
            <p:cNvSpPr>
              <a:spLocks noChangeArrowheads="1"/>
            </p:cNvSpPr>
            <p:nvPr/>
          </p:nvSpPr>
          <p:spPr bwMode="auto">
            <a:xfrm>
              <a:off x="576" y="2688"/>
              <a:ext cx="240" cy="288"/>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7865" name="Line 28"/>
            <p:cNvSpPr>
              <a:spLocks noChangeShapeType="1"/>
            </p:cNvSpPr>
            <p:nvPr/>
          </p:nvSpPr>
          <p:spPr bwMode="auto">
            <a:xfrm flipH="1">
              <a:off x="960" y="2112"/>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Line 31"/>
            <p:cNvSpPr>
              <a:spLocks noChangeShapeType="1"/>
            </p:cNvSpPr>
            <p:nvPr/>
          </p:nvSpPr>
          <p:spPr bwMode="auto">
            <a:xfrm flipH="1">
              <a:off x="720" y="254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7" name="Rectangle 32"/>
            <p:cNvSpPr>
              <a:spLocks noChangeArrowheads="1"/>
            </p:cNvSpPr>
            <p:nvPr/>
          </p:nvSpPr>
          <p:spPr bwMode="auto">
            <a:xfrm>
              <a:off x="1152" y="2688"/>
              <a:ext cx="240"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sp>
          <p:nvSpPr>
            <p:cNvPr id="77868" name="Line 33"/>
            <p:cNvSpPr>
              <a:spLocks noChangeShapeType="1"/>
            </p:cNvSpPr>
            <p:nvPr/>
          </p:nvSpPr>
          <p:spPr bwMode="auto">
            <a:xfrm>
              <a:off x="1104" y="254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9" name="Rectangle 25"/>
            <p:cNvSpPr>
              <a:spLocks noChangeArrowheads="1"/>
            </p:cNvSpPr>
            <p:nvPr/>
          </p:nvSpPr>
          <p:spPr bwMode="auto">
            <a:xfrm>
              <a:off x="240" y="1920"/>
              <a:ext cx="240" cy="576"/>
            </a:xfrm>
            <a:prstGeom prst="rect">
              <a:avLst/>
            </a:prstGeom>
            <a:solidFill>
              <a:schemeClr val="accent2"/>
            </a:solidFill>
            <a:ln w="9525">
              <a:solidFill>
                <a:schemeClr val="tx1"/>
              </a:solidFill>
              <a:miter lim="800000"/>
              <a:headEnd/>
              <a:tailEnd/>
            </a:ln>
          </p:spPr>
          <p:txBody>
            <a:bodyPr wrap="none" anchor="ctr"/>
            <a:lstStyle/>
            <a:p>
              <a:pPr algn="ctr"/>
              <a:r>
                <a:rPr lang="el-GR" altLang="zh-CN" i="1" dirty="0"/>
                <a:t>α</a:t>
              </a:r>
              <a:endParaRPr lang="en-US" altLang="zh-CN" i="1" dirty="0"/>
            </a:p>
          </p:txBody>
        </p:sp>
        <p:sp>
          <p:nvSpPr>
            <p:cNvPr id="77870" name="Oval 29"/>
            <p:cNvSpPr>
              <a:spLocks noChangeArrowheads="1"/>
            </p:cNvSpPr>
            <p:nvPr/>
          </p:nvSpPr>
          <p:spPr bwMode="auto">
            <a:xfrm>
              <a:off x="864" y="2304"/>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grpSp>
      <p:sp>
        <p:nvSpPr>
          <p:cNvPr id="328770" name="Rectangle 66"/>
          <p:cNvSpPr>
            <a:spLocks noChangeArrowheads="1"/>
          </p:cNvSpPr>
          <p:nvPr/>
        </p:nvSpPr>
        <p:spPr bwMode="auto">
          <a:xfrm>
            <a:off x="304800" y="53340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t>H(L) – H(R) = -2, </a:t>
            </a:r>
            <a:r>
              <a:rPr lang="zh-CN" altLang="en-US" dirty="0"/>
              <a:t>不平衡！</a:t>
            </a:r>
          </a:p>
        </p:txBody>
      </p:sp>
      <p:sp>
        <p:nvSpPr>
          <p:cNvPr id="328771" name="Oval 67"/>
          <p:cNvSpPr>
            <a:spLocks noChangeArrowheads="1"/>
          </p:cNvSpPr>
          <p:nvPr/>
        </p:nvSpPr>
        <p:spPr bwMode="auto">
          <a:xfrm>
            <a:off x="609600" y="2819400"/>
            <a:ext cx="2743200" cy="289560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10" name="Group 87"/>
          <p:cNvGrpSpPr>
            <a:grpSpLocks/>
          </p:cNvGrpSpPr>
          <p:nvPr/>
        </p:nvGrpSpPr>
        <p:grpSpPr bwMode="auto">
          <a:xfrm>
            <a:off x="5791200" y="1905000"/>
            <a:ext cx="3124200" cy="3657600"/>
            <a:chOff x="3696" y="1200"/>
            <a:chExt cx="1968" cy="2304"/>
          </a:xfrm>
        </p:grpSpPr>
        <p:sp>
          <p:nvSpPr>
            <p:cNvPr id="77841" name="Line 70"/>
            <p:cNvSpPr>
              <a:spLocks noChangeShapeType="1"/>
            </p:cNvSpPr>
            <p:nvPr/>
          </p:nvSpPr>
          <p:spPr bwMode="auto">
            <a:xfrm>
              <a:off x="5376" y="2688"/>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2" name="Oval 71"/>
            <p:cNvSpPr>
              <a:spLocks noChangeArrowheads="1"/>
            </p:cNvSpPr>
            <p:nvPr/>
          </p:nvSpPr>
          <p:spPr bwMode="auto">
            <a:xfrm>
              <a:off x="4176" y="1536"/>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7843" name="Line 72"/>
            <p:cNvSpPr>
              <a:spLocks noChangeShapeType="1"/>
            </p:cNvSpPr>
            <p:nvPr/>
          </p:nvSpPr>
          <p:spPr bwMode="auto">
            <a:xfrm flipH="1">
              <a:off x="3744"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Line 73"/>
            <p:cNvSpPr>
              <a:spLocks noChangeShapeType="1"/>
            </p:cNvSpPr>
            <p:nvPr/>
          </p:nvSpPr>
          <p:spPr bwMode="auto">
            <a:xfrm>
              <a:off x="4416"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7845" name="AutoShape 74"/>
            <p:cNvCxnSpPr>
              <a:cxnSpLocks noChangeShapeType="1"/>
              <a:endCxn id="77842" idx="0"/>
            </p:cNvCxnSpPr>
            <p:nvPr/>
          </p:nvCxnSpPr>
          <p:spPr bwMode="auto">
            <a:xfrm rot="16200000" flipH="1">
              <a:off x="3984"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7846" name="Rectangle 76"/>
            <p:cNvSpPr>
              <a:spLocks noChangeArrowheads="1"/>
            </p:cNvSpPr>
            <p:nvPr/>
          </p:nvSpPr>
          <p:spPr bwMode="auto">
            <a:xfrm>
              <a:off x="5424" y="2880"/>
              <a:ext cx="240" cy="624"/>
            </a:xfrm>
            <a:prstGeom prst="rect">
              <a:avLst/>
            </a:prstGeom>
            <a:solidFill>
              <a:srgbClr val="FFCCCC"/>
            </a:solidFill>
            <a:ln w="9525">
              <a:solidFill>
                <a:schemeClr val="tx1"/>
              </a:solidFill>
              <a:miter lim="800000"/>
              <a:headEnd/>
              <a:tailEnd/>
            </a:ln>
          </p:spPr>
          <p:txBody>
            <a:bodyPr wrap="none" anchor="ctr"/>
            <a:lstStyle/>
            <a:p>
              <a:pPr algn="ctr"/>
              <a:r>
                <a:rPr lang="en-US" altLang="zh-CN" i="1" dirty="0"/>
                <a:t>δ</a:t>
              </a:r>
            </a:p>
          </p:txBody>
        </p:sp>
        <p:sp>
          <p:nvSpPr>
            <p:cNvPr id="77847" name="Line 78"/>
            <p:cNvSpPr>
              <a:spLocks noChangeShapeType="1"/>
            </p:cNvSpPr>
            <p:nvPr/>
          </p:nvSpPr>
          <p:spPr bwMode="auto">
            <a:xfrm flipH="1">
              <a:off x="4944" y="268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79"/>
            <p:cNvSpPr>
              <a:spLocks noChangeShapeType="1"/>
            </p:cNvSpPr>
            <p:nvPr/>
          </p:nvSpPr>
          <p:spPr bwMode="auto">
            <a:xfrm flipH="1">
              <a:off x="4656"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81"/>
            <p:cNvSpPr>
              <a:spLocks noChangeShapeType="1"/>
            </p:cNvSpPr>
            <p:nvPr/>
          </p:nvSpPr>
          <p:spPr bwMode="auto">
            <a:xfrm>
              <a:off x="5040" y="230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Rectangle 82"/>
            <p:cNvSpPr>
              <a:spLocks noChangeArrowheads="1"/>
            </p:cNvSpPr>
            <p:nvPr/>
          </p:nvSpPr>
          <p:spPr bwMode="auto">
            <a:xfrm>
              <a:off x="3696" y="2064"/>
              <a:ext cx="240" cy="576"/>
            </a:xfrm>
            <a:prstGeom prst="rect">
              <a:avLst/>
            </a:prstGeom>
            <a:solidFill>
              <a:schemeClr val="accent2"/>
            </a:solidFill>
            <a:ln w="9525">
              <a:solidFill>
                <a:schemeClr val="tx1"/>
              </a:solidFill>
              <a:miter lim="800000"/>
              <a:headEnd/>
              <a:tailEnd/>
            </a:ln>
          </p:spPr>
          <p:txBody>
            <a:bodyPr wrap="none" anchor="ctr"/>
            <a:lstStyle/>
            <a:p>
              <a:pPr algn="ctr"/>
              <a:r>
                <a:rPr lang="en-US" altLang="zh-CN" i="1" dirty="0"/>
                <a:t>α</a:t>
              </a:r>
            </a:p>
          </p:txBody>
        </p:sp>
        <p:sp>
          <p:nvSpPr>
            <p:cNvPr id="77851" name="Oval 83"/>
            <p:cNvSpPr>
              <a:spLocks noChangeArrowheads="1"/>
            </p:cNvSpPr>
            <p:nvPr/>
          </p:nvSpPr>
          <p:spPr bwMode="auto">
            <a:xfrm>
              <a:off x="4800" y="2064"/>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grpSp>
          <p:nvGrpSpPr>
            <p:cNvPr id="77852" name="Group 85"/>
            <p:cNvGrpSpPr>
              <a:grpSpLocks/>
            </p:cNvGrpSpPr>
            <p:nvPr/>
          </p:nvGrpSpPr>
          <p:grpSpPr bwMode="auto">
            <a:xfrm>
              <a:off x="4512" y="2448"/>
              <a:ext cx="624" cy="1056"/>
              <a:chOff x="4032" y="2832"/>
              <a:chExt cx="624" cy="1056"/>
            </a:xfrm>
          </p:grpSpPr>
          <p:sp>
            <p:nvSpPr>
              <p:cNvPr id="77855" name="Rectangle 77"/>
              <p:cNvSpPr>
                <a:spLocks noChangeArrowheads="1"/>
              </p:cNvSpPr>
              <p:nvPr/>
            </p:nvSpPr>
            <p:spPr bwMode="auto">
              <a:xfrm>
                <a:off x="4032" y="2832"/>
                <a:ext cx="240" cy="288"/>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7856" name="Rectangle 84"/>
              <p:cNvSpPr>
                <a:spLocks noChangeArrowheads="1"/>
              </p:cNvSpPr>
              <p:nvPr/>
            </p:nvSpPr>
            <p:spPr bwMode="auto">
              <a:xfrm>
                <a:off x="4416" y="3550"/>
                <a:ext cx="240" cy="338"/>
              </a:xfrm>
              <a:prstGeom prst="rect">
                <a:avLst/>
              </a:prstGeom>
              <a:solidFill>
                <a:srgbClr val="FF66CC"/>
              </a:solidFill>
              <a:ln w="9525">
                <a:solidFill>
                  <a:schemeClr val="tx1"/>
                </a:solidFill>
                <a:miter lim="800000"/>
                <a:headEnd/>
                <a:tailEnd/>
              </a:ln>
            </p:spPr>
            <p:txBody>
              <a:bodyPr wrap="none" anchor="ctr"/>
              <a:lstStyle/>
              <a:p>
                <a:pPr algn="ctr"/>
                <a:r>
                  <a:rPr lang="en-US" altLang="zh-CN" sz="2400" dirty="0">
                    <a:ea typeface="宋体" charset="-122"/>
                  </a:rPr>
                  <a:t>X</a:t>
                </a:r>
              </a:p>
            </p:txBody>
          </p:sp>
        </p:grpSp>
        <p:sp>
          <p:nvSpPr>
            <p:cNvPr id="77853" name="Oval 75"/>
            <p:cNvSpPr>
              <a:spLocks noChangeArrowheads="1"/>
            </p:cNvSpPr>
            <p:nvPr/>
          </p:nvSpPr>
          <p:spPr bwMode="auto">
            <a:xfrm>
              <a:off x="5184" y="2448"/>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DR</a:t>
              </a:r>
            </a:p>
          </p:txBody>
        </p:sp>
        <p:sp>
          <p:nvSpPr>
            <p:cNvPr id="77854" name="Rectangle 80"/>
            <p:cNvSpPr>
              <a:spLocks noChangeArrowheads="1"/>
            </p:cNvSpPr>
            <p:nvPr/>
          </p:nvSpPr>
          <p:spPr bwMode="auto">
            <a:xfrm>
              <a:off x="4896" y="2880"/>
              <a:ext cx="240"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grpSp>
      <p:sp>
        <p:nvSpPr>
          <p:cNvPr id="328790" name="Oval 86"/>
          <p:cNvSpPr>
            <a:spLocks noChangeArrowheads="1"/>
          </p:cNvSpPr>
          <p:nvPr/>
        </p:nvSpPr>
        <p:spPr bwMode="auto">
          <a:xfrm>
            <a:off x="6781800" y="3048000"/>
            <a:ext cx="2438400" cy="289560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68" name="文本框 67"/>
          <p:cNvSpPr txBox="1"/>
          <p:nvPr/>
        </p:nvSpPr>
        <p:spPr>
          <a:xfrm>
            <a:off x="2312194" y="2405878"/>
            <a:ext cx="392905"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71" name="文本框 70"/>
          <p:cNvSpPr txBox="1"/>
          <p:nvPr/>
        </p:nvSpPr>
        <p:spPr>
          <a:xfrm>
            <a:off x="1577575" y="1812321"/>
            <a:ext cx="632225"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72" name="文本框 71"/>
          <p:cNvSpPr txBox="1"/>
          <p:nvPr/>
        </p:nvSpPr>
        <p:spPr>
          <a:xfrm>
            <a:off x="1125143" y="3288654"/>
            <a:ext cx="392905"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73" name="文本框 72"/>
          <p:cNvSpPr txBox="1"/>
          <p:nvPr/>
        </p:nvSpPr>
        <p:spPr>
          <a:xfrm flipH="1">
            <a:off x="1014662" y="3310235"/>
            <a:ext cx="478379" cy="461665"/>
          </a:xfrm>
          <a:prstGeom prst="rect">
            <a:avLst/>
          </a:prstGeom>
          <a:solidFill>
            <a:srgbClr val="FFFF00"/>
          </a:solid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74" name="文本框 73"/>
          <p:cNvSpPr txBox="1"/>
          <p:nvPr/>
        </p:nvSpPr>
        <p:spPr>
          <a:xfrm flipH="1">
            <a:off x="2237311" y="2345720"/>
            <a:ext cx="478379" cy="461665"/>
          </a:xfrm>
          <a:prstGeom prst="rect">
            <a:avLst/>
          </a:prstGeom>
          <a:solidFill>
            <a:srgbClr val="FFFF00"/>
          </a:solidFill>
        </p:spPr>
        <p:txBody>
          <a:bodyPr wrap="square" rtlCol="0">
            <a:spAutoFit/>
          </a:bodyPr>
          <a:lstStyle/>
          <a:p>
            <a:pPr algn="ctr"/>
            <a:r>
              <a:rPr lang="en-US" altLang="zh-CN" sz="2400" dirty="0">
                <a:solidFill>
                  <a:srgbClr val="FF0000"/>
                </a:solidFill>
              </a:rPr>
              <a:t>1</a:t>
            </a:r>
            <a:endParaRPr lang="zh-CN" altLang="en-US" sz="2400" dirty="0">
              <a:solidFill>
                <a:srgbClr val="FF0000"/>
              </a:solidFill>
            </a:endParaRPr>
          </a:p>
        </p:txBody>
      </p:sp>
      <p:sp>
        <p:nvSpPr>
          <p:cNvPr id="75" name="文本框 74"/>
          <p:cNvSpPr txBox="1"/>
          <p:nvPr/>
        </p:nvSpPr>
        <p:spPr>
          <a:xfrm flipH="1">
            <a:off x="1600200" y="1800226"/>
            <a:ext cx="478379" cy="461665"/>
          </a:xfrm>
          <a:prstGeom prst="rect">
            <a:avLst/>
          </a:prstGeom>
          <a:solidFill>
            <a:srgbClr val="FFFF00"/>
          </a:solidFill>
        </p:spPr>
        <p:txBody>
          <a:bodyPr wrap="square" rtlCol="0">
            <a:spAutoFit/>
          </a:bodyPr>
          <a:lstStyle/>
          <a:p>
            <a:pPr algn="ctr"/>
            <a:r>
              <a:rPr lang="en-US" altLang="zh-CN" sz="2400" dirty="0">
                <a:solidFill>
                  <a:srgbClr val="FF0000"/>
                </a:solidFill>
              </a:rPr>
              <a:t>-2</a:t>
            </a:r>
            <a:endParaRPr lang="zh-CN" altLang="en-US" sz="2400"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with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28728"/>
                                        </p:tgtEl>
                                        <p:attrNameLst>
                                          <p:attrName>style.visibility</p:attrName>
                                        </p:attrNameLst>
                                      </p:cBhvr>
                                      <p:to>
                                        <p:strVal val="visible"/>
                                      </p:to>
                                    </p:set>
                                    <p:anim calcmode="lin" valueType="num">
                                      <p:cBhvr additive="base">
                                        <p:cTn id="20" dur="500" fill="hold"/>
                                        <p:tgtEl>
                                          <p:spTgt spid="328728"/>
                                        </p:tgtEl>
                                        <p:attrNameLst>
                                          <p:attrName>ppt_x</p:attrName>
                                        </p:attrNameLst>
                                      </p:cBhvr>
                                      <p:tavLst>
                                        <p:tav tm="0">
                                          <p:val>
                                            <p:strVal val="#ppt_x"/>
                                          </p:val>
                                        </p:tav>
                                        <p:tav tm="100000">
                                          <p:val>
                                            <p:strVal val="#ppt_x"/>
                                          </p:val>
                                        </p:tav>
                                      </p:tavLst>
                                    </p:anim>
                                    <p:anim calcmode="lin" valueType="num">
                                      <p:cBhvr additive="base">
                                        <p:cTn id="21" dur="500" fill="hold"/>
                                        <p:tgtEl>
                                          <p:spTgt spid="328728"/>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down)">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down)">
                                      <p:cBhvr>
                                        <p:cTn id="35" dur="500"/>
                                        <p:tgtEl>
                                          <p:spTgt spid="7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down)">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28770"/>
                                        </p:tgtEl>
                                        <p:attrNameLst>
                                          <p:attrName>style.visibility</p:attrName>
                                        </p:attrNameLst>
                                      </p:cBhvr>
                                      <p:to>
                                        <p:strVal val="visible"/>
                                      </p:to>
                                    </p:set>
                                    <p:anim calcmode="lin" valueType="num">
                                      <p:cBhvr additive="base">
                                        <p:cTn id="45" dur="500" fill="hold"/>
                                        <p:tgtEl>
                                          <p:spTgt spid="328770"/>
                                        </p:tgtEl>
                                        <p:attrNameLst>
                                          <p:attrName>ppt_x</p:attrName>
                                        </p:attrNameLst>
                                      </p:cBhvr>
                                      <p:tavLst>
                                        <p:tav tm="0">
                                          <p:val>
                                            <p:strVal val="0-#ppt_w/2"/>
                                          </p:val>
                                        </p:tav>
                                        <p:tav tm="100000">
                                          <p:val>
                                            <p:strVal val="#ppt_x"/>
                                          </p:val>
                                        </p:tav>
                                      </p:tavLst>
                                    </p:anim>
                                    <p:anim calcmode="lin" valueType="num">
                                      <p:cBhvr additive="base">
                                        <p:cTn id="46" dur="500" fill="hold"/>
                                        <p:tgtEl>
                                          <p:spTgt spid="32877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8771"/>
                                        </p:tgtEl>
                                        <p:attrNameLst>
                                          <p:attrName>style.visibility</p:attrName>
                                        </p:attrNameLst>
                                      </p:cBhvr>
                                      <p:to>
                                        <p:strVal val="visible"/>
                                      </p:to>
                                    </p:set>
                                    <p:animEffect transition="in" filter="wipe(left)">
                                      <p:cBhvr>
                                        <p:cTn id="57" dur="500"/>
                                        <p:tgtEl>
                                          <p:spTgt spid="328771"/>
                                        </p:tgtEl>
                                      </p:cBhvr>
                                    </p:animEffect>
                                  </p:childTnLst>
                                </p:cTn>
                              </p:par>
                            </p:childTnLst>
                          </p:cTn>
                        </p:par>
                        <p:par>
                          <p:cTn id="58" fill="hold">
                            <p:stCondLst>
                              <p:cond delay="500"/>
                            </p:stCondLst>
                            <p:childTnLst>
                              <p:par>
                                <p:cTn id="59" presetID="2" presetClass="entr" presetSubtype="2"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1+#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328790"/>
                                        </p:tgtEl>
                                        <p:attrNameLst>
                                          <p:attrName>style.visibility</p:attrName>
                                        </p:attrNameLst>
                                      </p:cBhvr>
                                      <p:to>
                                        <p:strVal val="visible"/>
                                      </p:to>
                                    </p:set>
                                    <p:animEffect transition="in" filter="wipe(left)">
                                      <p:cBhvr>
                                        <p:cTn id="66" dur="500"/>
                                        <p:tgtEl>
                                          <p:spTgt spid="32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28" grpId="0" animBg="1" autoUpdateAnimBg="0"/>
      <p:bldP spid="328770" grpId="0" autoUpdateAnimBg="0"/>
      <p:bldP spid="328771" grpId="0" animBg="1"/>
      <p:bldP spid="328790" grpId="0" animBg="1"/>
      <p:bldP spid="73" grpId="0" animBg="1"/>
      <p:bldP spid="74" grpId="0" animBg="1"/>
      <p:bldP spid="7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eaLnBrk="1" hangingPunct="1">
              <a:defRPr/>
            </a:pPr>
            <a:r>
              <a:rPr lang="en-US" altLang="zh-CN"/>
              <a:t>RL</a:t>
            </a:r>
            <a:r>
              <a:rPr lang="zh-CN" altLang="en-US"/>
              <a:t>型平衡旋转</a:t>
            </a:r>
          </a:p>
        </p:txBody>
      </p:sp>
      <p:sp>
        <p:nvSpPr>
          <p:cNvPr id="56" name="灯片编号占位符 4"/>
          <p:cNvSpPr>
            <a:spLocks noGrp="1"/>
          </p:cNvSpPr>
          <p:nvPr>
            <p:ph type="sldNum" sz="quarter" idx="12"/>
          </p:nvPr>
        </p:nvSpPr>
        <p:spPr/>
        <p:txBody>
          <a:bodyPr/>
          <a:lstStyle/>
          <a:p>
            <a:pPr>
              <a:defRPr/>
            </a:pPr>
            <a:fld id="{186A8F35-84E0-4D6A-9B37-89A1A4AB270F}" type="slidenum">
              <a:rPr lang="en-US" altLang="zh-CN"/>
              <a:pPr>
                <a:defRPr/>
              </a:pPr>
              <a:t>78</a:t>
            </a:fld>
            <a:endParaRPr lang="en-US" altLang="zh-CN"/>
          </a:p>
        </p:txBody>
      </p:sp>
      <p:sp>
        <p:nvSpPr>
          <p:cNvPr id="78852" name="Text Box 3"/>
          <p:cNvSpPr txBox="1">
            <a:spLocks noChangeArrowheads="1"/>
          </p:cNvSpPr>
          <p:nvPr/>
        </p:nvSpPr>
        <p:spPr bwMode="auto">
          <a:xfrm>
            <a:off x="762000" y="1143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a:t>以</a:t>
            </a:r>
            <a:r>
              <a:rPr lang="en-US" altLang="zh-CN"/>
              <a:t>D</a:t>
            </a:r>
            <a:r>
              <a:rPr lang="zh-CN" altLang="en-US"/>
              <a:t>为根的子树不平衡：右子树的左子树造成的</a:t>
            </a:r>
          </a:p>
        </p:txBody>
      </p:sp>
      <p:grpSp>
        <p:nvGrpSpPr>
          <p:cNvPr id="2" name="Group 4"/>
          <p:cNvGrpSpPr>
            <a:grpSpLocks/>
          </p:cNvGrpSpPr>
          <p:nvPr/>
        </p:nvGrpSpPr>
        <p:grpSpPr bwMode="auto">
          <a:xfrm>
            <a:off x="5715000" y="1905000"/>
            <a:ext cx="3200400" cy="2895600"/>
            <a:chOff x="3312" y="1344"/>
            <a:chExt cx="2016" cy="1824"/>
          </a:xfrm>
        </p:grpSpPr>
        <p:sp>
          <p:nvSpPr>
            <p:cNvPr id="78888" name="Oval 5"/>
            <p:cNvSpPr>
              <a:spLocks noChangeArrowheads="1"/>
            </p:cNvSpPr>
            <p:nvPr/>
          </p:nvSpPr>
          <p:spPr bwMode="auto">
            <a:xfrm>
              <a:off x="4560" y="211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DR</a:t>
              </a:r>
            </a:p>
          </p:txBody>
        </p:sp>
        <p:sp>
          <p:nvSpPr>
            <p:cNvPr id="78889" name="Oval 6"/>
            <p:cNvSpPr>
              <a:spLocks noChangeArrowheads="1"/>
            </p:cNvSpPr>
            <p:nvPr/>
          </p:nvSpPr>
          <p:spPr bwMode="auto">
            <a:xfrm>
              <a:off x="3744" y="2112"/>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78890" name="Rectangle 7"/>
            <p:cNvSpPr>
              <a:spLocks noChangeArrowheads="1"/>
            </p:cNvSpPr>
            <p:nvPr/>
          </p:nvSpPr>
          <p:spPr bwMode="auto">
            <a:xfrm>
              <a:off x="3312" y="2592"/>
              <a:ext cx="240" cy="576"/>
            </a:xfrm>
            <a:prstGeom prst="rect">
              <a:avLst/>
            </a:prstGeom>
            <a:solidFill>
              <a:schemeClr val="accent2"/>
            </a:solidFill>
            <a:ln w="9525">
              <a:solidFill>
                <a:schemeClr val="tx1"/>
              </a:solidFill>
              <a:miter lim="800000"/>
              <a:headEnd/>
              <a:tailEnd/>
            </a:ln>
          </p:spPr>
          <p:txBody>
            <a:bodyPr wrap="none" anchor="ctr"/>
            <a:lstStyle/>
            <a:p>
              <a:pPr algn="ctr"/>
              <a:r>
                <a:rPr lang="en-US" altLang="zh-CN" i="1" dirty="0"/>
                <a:t>α</a:t>
              </a:r>
            </a:p>
          </p:txBody>
        </p:sp>
        <p:sp>
          <p:nvSpPr>
            <p:cNvPr id="78891" name="Rectangle 8"/>
            <p:cNvSpPr>
              <a:spLocks noChangeArrowheads="1"/>
            </p:cNvSpPr>
            <p:nvPr/>
          </p:nvSpPr>
          <p:spPr bwMode="auto">
            <a:xfrm>
              <a:off x="3888" y="2592"/>
              <a:ext cx="240" cy="336"/>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8892" name="Rectangle 9"/>
            <p:cNvSpPr>
              <a:spLocks noChangeArrowheads="1"/>
            </p:cNvSpPr>
            <p:nvPr/>
          </p:nvSpPr>
          <p:spPr bwMode="auto">
            <a:xfrm>
              <a:off x="4464" y="2928"/>
              <a:ext cx="240" cy="240"/>
            </a:xfrm>
            <a:prstGeom prst="rect">
              <a:avLst/>
            </a:prstGeom>
            <a:solidFill>
              <a:srgbClr val="FF66CC"/>
            </a:solidFill>
            <a:ln w="9525">
              <a:solidFill>
                <a:schemeClr val="tx1"/>
              </a:solidFill>
              <a:prstDash val="solid"/>
              <a:miter lim="800000"/>
              <a:headEnd/>
              <a:tailEnd/>
            </a:ln>
          </p:spPr>
          <p:txBody>
            <a:bodyPr wrap="none" anchor="ctr"/>
            <a:lstStyle/>
            <a:p>
              <a:pPr algn="ctr"/>
              <a:r>
                <a:rPr lang="en-US" altLang="zh-CN" sz="2400" dirty="0">
                  <a:ea typeface="宋体" charset="-122"/>
                </a:rPr>
                <a:t>X</a:t>
              </a:r>
            </a:p>
          </p:txBody>
        </p:sp>
        <p:sp>
          <p:nvSpPr>
            <p:cNvPr id="78893" name="Rectangle 10"/>
            <p:cNvSpPr>
              <a:spLocks noChangeArrowheads="1"/>
            </p:cNvSpPr>
            <p:nvPr/>
          </p:nvSpPr>
          <p:spPr bwMode="auto">
            <a:xfrm>
              <a:off x="5088" y="2592"/>
              <a:ext cx="240" cy="576"/>
            </a:xfrm>
            <a:prstGeom prst="rect">
              <a:avLst/>
            </a:prstGeom>
            <a:solidFill>
              <a:srgbClr val="FFCCCC"/>
            </a:solidFill>
            <a:ln w="9525">
              <a:solidFill>
                <a:schemeClr val="tx1"/>
              </a:solidFill>
              <a:miter lim="800000"/>
              <a:headEnd/>
              <a:tailEnd/>
            </a:ln>
          </p:spPr>
          <p:txBody>
            <a:bodyPr wrap="none" anchor="ctr"/>
            <a:lstStyle/>
            <a:p>
              <a:pPr algn="ctr"/>
              <a:r>
                <a:rPr lang="el-GR" altLang="zh-CN" i="1" dirty="0"/>
                <a:t>δ</a:t>
              </a:r>
              <a:endParaRPr lang="en-US" altLang="zh-CN" i="1" dirty="0"/>
            </a:p>
          </p:txBody>
        </p:sp>
        <p:sp>
          <p:nvSpPr>
            <p:cNvPr id="78894" name="Line 11"/>
            <p:cNvSpPr>
              <a:spLocks noChangeShapeType="1"/>
            </p:cNvSpPr>
            <p:nvPr/>
          </p:nvSpPr>
          <p:spPr bwMode="auto">
            <a:xfrm flipH="1">
              <a:off x="3984"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5" name="Line 12"/>
            <p:cNvSpPr>
              <a:spLocks noChangeShapeType="1"/>
            </p:cNvSpPr>
            <p:nvPr/>
          </p:nvSpPr>
          <p:spPr bwMode="auto">
            <a:xfrm flipH="1">
              <a:off x="3456" y="2352"/>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6" name="Oval 13"/>
            <p:cNvSpPr>
              <a:spLocks noChangeArrowheads="1"/>
            </p:cNvSpPr>
            <p:nvPr/>
          </p:nvSpPr>
          <p:spPr bwMode="auto">
            <a:xfrm>
              <a:off x="4176" y="1680"/>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sp>
          <p:nvSpPr>
            <p:cNvPr id="78897" name="Rectangle 14"/>
            <p:cNvSpPr>
              <a:spLocks noChangeArrowheads="1"/>
            </p:cNvSpPr>
            <p:nvPr/>
          </p:nvSpPr>
          <p:spPr bwMode="auto">
            <a:xfrm>
              <a:off x="4464" y="2592"/>
              <a:ext cx="240" cy="336"/>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sp>
          <p:nvSpPr>
            <p:cNvPr id="78898" name="Line 15"/>
            <p:cNvSpPr>
              <a:spLocks noChangeShapeType="1"/>
            </p:cNvSpPr>
            <p:nvPr/>
          </p:nvSpPr>
          <p:spPr bwMode="auto">
            <a:xfrm>
              <a:off x="4416" y="1920"/>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9" name="Line 16"/>
            <p:cNvSpPr>
              <a:spLocks noChangeShapeType="1"/>
            </p:cNvSpPr>
            <p:nvPr/>
          </p:nvSpPr>
          <p:spPr bwMode="auto">
            <a:xfrm>
              <a:off x="4848" y="235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0" name="Line 17"/>
            <p:cNvSpPr>
              <a:spLocks noChangeShapeType="1"/>
            </p:cNvSpPr>
            <p:nvPr/>
          </p:nvSpPr>
          <p:spPr bwMode="auto">
            <a:xfrm>
              <a:off x="3888" y="240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1" name="Line 18"/>
            <p:cNvSpPr>
              <a:spLocks noChangeShapeType="1"/>
            </p:cNvSpPr>
            <p:nvPr/>
          </p:nvSpPr>
          <p:spPr bwMode="auto">
            <a:xfrm flipH="1">
              <a:off x="4608" y="2400"/>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78902" name="AutoShape 19"/>
            <p:cNvCxnSpPr>
              <a:cxnSpLocks noChangeShapeType="1"/>
            </p:cNvCxnSpPr>
            <p:nvPr/>
          </p:nvCxnSpPr>
          <p:spPr bwMode="auto">
            <a:xfrm rot="16200000" flipH="1">
              <a:off x="3984" y="1344"/>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 name="Group 20"/>
          <p:cNvGrpSpPr>
            <a:grpSpLocks/>
          </p:cNvGrpSpPr>
          <p:nvPr/>
        </p:nvGrpSpPr>
        <p:grpSpPr bwMode="auto">
          <a:xfrm>
            <a:off x="4191000" y="2590800"/>
            <a:ext cx="1295400" cy="2271713"/>
            <a:chOff x="2352" y="1776"/>
            <a:chExt cx="816" cy="1431"/>
          </a:xfrm>
        </p:grpSpPr>
        <p:sp>
          <p:nvSpPr>
            <p:cNvPr id="78885" name="AutoShape 21"/>
            <p:cNvSpPr>
              <a:spLocks noChangeArrowheads="1"/>
            </p:cNvSpPr>
            <p:nvPr/>
          </p:nvSpPr>
          <p:spPr bwMode="auto">
            <a:xfrm>
              <a:off x="2420" y="2427"/>
              <a:ext cx="680" cy="408"/>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zh-CN" altLang="en-US"/>
            </a:p>
          </p:txBody>
        </p:sp>
        <p:sp>
          <p:nvSpPr>
            <p:cNvPr id="78886" name="Text Box 22"/>
            <p:cNvSpPr txBox="1">
              <a:spLocks noChangeArrowheads="1"/>
            </p:cNvSpPr>
            <p:nvPr/>
          </p:nvSpPr>
          <p:spPr bwMode="auto">
            <a:xfrm>
              <a:off x="2352" y="1776"/>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t>2)</a:t>
              </a:r>
              <a:r>
                <a:rPr lang="zh-CN" altLang="en-US"/>
                <a:t>逆时针旋转</a:t>
              </a:r>
            </a:p>
          </p:txBody>
        </p:sp>
        <p:sp>
          <p:nvSpPr>
            <p:cNvPr id="78887" name="Text Box 23"/>
            <p:cNvSpPr txBox="1">
              <a:spLocks noChangeArrowheads="1"/>
            </p:cNvSpPr>
            <p:nvPr/>
          </p:nvSpPr>
          <p:spPr bwMode="auto">
            <a:xfrm>
              <a:off x="2352" y="2880"/>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eaLnBrk="1" hangingPunct="1">
                <a:spcBef>
                  <a:spcPct val="50000"/>
                </a:spcBef>
              </a:pPr>
              <a:endParaRPr lang="zh-CN" altLang="zh-CN"/>
            </a:p>
          </p:txBody>
        </p:sp>
      </p:grpSp>
      <p:sp>
        <p:nvSpPr>
          <p:cNvPr id="410680" name="Rectangle 56"/>
          <p:cNvSpPr>
            <a:spLocks noChangeArrowheads="1"/>
          </p:cNvSpPr>
          <p:nvPr/>
        </p:nvSpPr>
        <p:spPr bwMode="auto">
          <a:xfrm>
            <a:off x="304800" y="52578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t>H(L) – H(R) = 2, RR</a:t>
            </a:r>
            <a:r>
              <a:rPr lang="zh-CN" altLang="en-US" dirty="0"/>
              <a:t>型</a:t>
            </a:r>
          </a:p>
        </p:txBody>
      </p:sp>
      <p:sp>
        <p:nvSpPr>
          <p:cNvPr id="78857" name="Text Box 57"/>
          <p:cNvSpPr txBox="1">
            <a:spLocks noChangeArrowheads="1"/>
          </p:cNvSpPr>
          <p:nvPr/>
        </p:nvSpPr>
        <p:spPr bwMode="auto">
          <a:xfrm>
            <a:off x="2286000" y="5867400"/>
            <a:ext cx="5181600"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t>RL</a:t>
            </a:r>
            <a:r>
              <a:rPr lang="zh-CN" altLang="en-US" dirty="0"/>
              <a:t>型</a:t>
            </a:r>
            <a:r>
              <a:rPr lang="zh-CN" altLang="en-US" dirty="0">
                <a:solidFill>
                  <a:srgbClr val="FF0000"/>
                </a:solidFill>
              </a:rPr>
              <a:t>先向右旋转</a:t>
            </a:r>
            <a:r>
              <a:rPr lang="en-US" altLang="zh-CN" dirty="0">
                <a:solidFill>
                  <a:srgbClr val="FF0000"/>
                </a:solidFill>
              </a:rPr>
              <a:t>, </a:t>
            </a:r>
            <a:r>
              <a:rPr lang="zh-CN" altLang="en-US" dirty="0">
                <a:solidFill>
                  <a:srgbClr val="FF0000"/>
                </a:solidFill>
              </a:rPr>
              <a:t>再向左旋转</a:t>
            </a:r>
          </a:p>
        </p:txBody>
      </p:sp>
      <p:grpSp>
        <p:nvGrpSpPr>
          <p:cNvPr id="6" name="Group 58"/>
          <p:cNvGrpSpPr>
            <a:grpSpLocks/>
          </p:cNvGrpSpPr>
          <p:nvPr/>
        </p:nvGrpSpPr>
        <p:grpSpPr bwMode="auto">
          <a:xfrm>
            <a:off x="0" y="2971800"/>
            <a:ext cx="381000" cy="914400"/>
            <a:chOff x="2160" y="2256"/>
            <a:chExt cx="240" cy="576"/>
          </a:xfrm>
        </p:grpSpPr>
        <p:grpSp>
          <p:nvGrpSpPr>
            <p:cNvPr id="78864" name="Group 59"/>
            <p:cNvGrpSpPr>
              <a:grpSpLocks/>
            </p:cNvGrpSpPr>
            <p:nvPr/>
          </p:nvGrpSpPr>
          <p:grpSpPr bwMode="auto">
            <a:xfrm>
              <a:off x="2304" y="2256"/>
              <a:ext cx="96" cy="576"/>
              <a:chOff x="288" y="2592"/>
              <a:chExt cx="96" cy="576"/>
            </a:xfrm>
          </p:grpSpPr>
          <p:sp>
            <p:nvSpPr>
              <p:cNvPr id="78866" name="Line 60"/>
              <p:cNvSpPr>
                <a:spLocks noChangeShapeType="1"/>
              </p:cNvSpPr>
              <p:nvPr/>
            </p:nvSpPr>
            <p:spPr bwMode="auto">
              <a:xfrm>
                <a:off x="336" y="2592"/>
                <a:ext cx="0"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7" name="Line 61"/>
              <p:cNvSpPr>
                <a:spLocks noChangeShapeType="1"/>
              </p:cNvSpPr>
              <p:nvPr/>
            </p:nvSpPr>
            <p:spPr bwMode="auto">
              <a:xfrm>
                <a:off x="288" y="2592"/>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8" name="Line 62"/>
              <p:cNvSpPr>
                <a:spLocks noChangeShapeType="1"/>
              </p:cNvSpPr>
              <p:nvPr/>
            </p:nvSpPr>
            <p:spPr bwMode="auto">
              <a:xfrm>
                <a:off x="288" y="3168"/>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8865" name="Text Box 63"/>
            <p:cNvSpPr txBox="1">
              <a:spLocks noChangeArrowheads="1"/>
            </p:cNvSpPr>
            <p:nvPr/>
          </p:nvSpPr>
          <p:spPr bwMode="auto">
            <a:xfrm>
              <a:off x="2160"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a:t>h</a:t>
              </a:r>
            </a:p>
          </p:txBody>
        </p:sp>
      </p:grpSp>
      <p:grpSp>
        <p:nvGrpSpPr>
          <p:cNvPr id="8" name="Group 64"/>
          <p:cNvGrpSpPr>
            <a:grpSpLocks/>
          </p:cNvGrpSpPr>
          <p:nvPr/>
        </p:nvGrpSpPr>
        <p:grpSpPr bwMode="auto">
          <a:xfrm>
            <a:off x="2667000" y="2971800"/>
            <a:ext cx="1447800" cy="2286000"/>
            <a:chOff x="1920" y="2160"/>
            <a:chExt cx="912" cy="1344"/>
          </a:xfrm>
        </p:grpSpPr>
        <p:sp>
          <p:nvSpPr>
            <p:cNvPr id="78860" name="Line 65"/>
            <p:cNvSpPr>
              <a:spLocks noChangeShapeType="1"/>
            </p:cNvSpPr>
            <p:nvPr/>
          </p:nvSpPr>
          <p:spPr bwMode="auto">
            <a:xfrm>
              <a:off x="2688" y="2160"/>
              <a:ext cx="0" cy="134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1" name="Line 66"/>
            <p:cNvSpPr>
              <a:spLocks noChangeShapeType="1"/>
            </p:cNvSpPr>
            <p:nvPr/>
          </p:nvSpPr>
          <p:spPr bwMode="auto">
            <a:xfrm>
              <a:off x="1920" y="2160"/>
              <a:ext cx="81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2" name="Line 67"/>
            <p:cNvSpPr>
              <a:spLocks noChangeShapeType="1"/>
            </p:cNvSpPr>
            <p:nvPr/>
          </p:nvSpPr>
          <p:spPr bwMode="auto">
            <a:xfrm>
              <a:off x="2640" y="3504"/>
              <a:ext cx="96"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3" name="Text Box 68"/>
            <p:cNvSpPr txBox="1">
              <a:spLocks noChangeArrowheads="1"/>
            </p:cNvSpPr>
            <p:nvPr/>
          </p:nvSpPr>
          <p:spPr bwMode="auto">
            <a:xfrm>
              <a:off x="2400" y="2304"/>
              <a:ext cx="4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t>h+2</a:t>
              </a:r>
            </a:p>
          </p:txBody>
        </p:sp>
      </p:grpSp>
      <p:sp>
        <p:nvSpPr>
          <p:cNvPr id="55" name="Oval 86"/>
          <p:cNvSpPr>
            <a:spLocks noChangeArrowheads="1"/>
          </p:cNvSpPr>
          <p:nvPr/>
        </p:nvSpPr>
        <p:spPr bwMode="auto">
          <a:xfrm>
            <a:off x="1643042" y="2714620"/>
            <a:ext cx="2438400" cy="2895600"/>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57" name="Group 87"/>
          <p:cNvGrpSpPr>
            <a:grpSpLocks/>
          </p:cNvGrpSpPr>
          <p:nvPr/>
        </p:nvGrpSpPr>
        <p:grpSpPr bwMode="auto">
          <a:xfrm>
            <a:off x="452458" y="1587580"/>
            <a:ext cx="3124200" cy="3657600"/>
            <a:chOff x="3696" y="1200"/>
            <a:chExt cx="1968" cy="2304"/>
          </a:xfrm>
        </p:grpSpPr>
        <p:sp>
          <p:nvSpPr>
            <p:cNvPr id="58" name="Line 70"/>
            <p:cNvSpPr>
              <a:spLocks noChangeShapeType="1"/>
            </p:cNvSpPr>
            <p:nvPr/>
          </p:nvSpPr>
          <p:spPr bwMode="auto">
            <a:xfrm>
              <a:off x="5376" y="2688"/>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Oval 71"/>
            <p:cNvSpPr>
              <a:spLocks noChangeArrowheads="1"/>
            </p:cNvSpPr>
            <p:nvPr/>
          </p:nvSpPr>
          <p:spPr bwMode="auto">
            <a:xfrm>
              <a:off x="4176" y="1536"/>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a:t>
              </a:r>
            </a:p>
          </p:txBody>
        </p:sp>
        <p:sp>
          <p:nvSpPr>
            <p:cNvPr id="60" name="Line 72"/>
            <p:cNvSpPr>
              <a:spLocks noChangeShapeType="1"/>
            </p:cNvSpPr>
            <p:nvPr/>
          </p:nvSpPr>
          <p:spPr bwMode="auto">
            <a:xfrm flipH="1">
              <a:off x="3744"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73"/>
            <p:cNvSpPr>
              <a:spLocks noChangeShapeType="1"/>
            </p:cNvSpPr>
            <p:nvPr/>
          </p:nvSpPr>
          <p:spPr bwMode="auto">
            <a:xfrm>
              <a:off x="4416" y="17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62" name="AutoShape 74"/>
            <p:cNvCxnSpPr>
              <a:cxnSpLocks noChangeShapeType="1"/>
              <a:endCxn id="59" idx="0"/>
            </p:cNvCxnSpPr>
            <p:nvPr/>
          </p:nvCxnSpPr>
          <p:spPr bwMode="auto">
            <a:xfrm rot="16200000" flipH="1">
              <a:off x="3984" y="1200"/>
              <a:ext cx="336" cy="33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 name="Rectangle 76"/>
            <p:cNvSpPr>
              <a:spLocks noChangeArrowheads="1"/>
            </p:cNvSpPr>
            <p:nvPr/>
          </p:nvSpPr>
          <p:spPr bwMode="auto">
            <a:xfrm>
              <a:off x="5424" y="2880"/>
              <a:ext cx="240" cy="624"/>
            </a:xfrm>
            <a:prstGeom prst="rect">
              <a:avLst/>
            </a:prstGeom>
            <a:solidFill>
              <a:srgbClr val="FFCCCC"/>
            </a:solidFill>
            <a:ln w="9525">
              <a:solidFill>
                <a:schemeClr val="tx1"/>
              </a:solidFill>
              <a:miter lim="800000"/>
              <a:headEnd/>
              <a:tailEnd/>
            </a:ln>
          </p:spPr>
          <p:txBody>
            <a:bodyPr wrap="none" anchor="ctr"/>
            <a:lstStyle/>
            <a:p>
              <a:pPr algn="ctr"/>
              <a:r>
                <a:rPr lang="en-US" altLang="zh-CN" i="1" dirty="0"/>
                <a:t>δ</a:t>
              </a:r>
            </a:p>
          </p:txBody>
        </p:sp>
        <p:sp>
          <p:nvSpPr>
            <p:cNvPr id="64" name="Line 78"/>
            <p:cNvSpPr>
              <a:spLocks noChangeShapeType="1"/>
            </p:cNvSpPr>
            <p:nvPr/>
          </p:nvSpPr>
          <p:spPr bwMode="auto">
            <a:xfrm flipH="1">
              <a:off x="4944" y="268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79"/>
            <p:cNvSpPr>
              <a:spLocks noChangeShapeType="1"/>
            </p:cNvSpPr>
            <p:nvPr/>
          </p:nvSpPr>
          <p:spPr bwMode="auto">
            <a:xfrm flipH="1">
              <a:off x="4656"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81"/>
            <p:cNvSpPr>
              <a:spLocks noChangeShapeType="1"/>
            </p:cNvSpPr>
            <p:nvPr/>
          </p:nvSpPr>
          <p:spPr bwMode="auto">
            <a:xfrm>
              <a:off x="5040" y="230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Rectangle 82"/>
            <p:cNvSpPr>
              <a:spLocks noChangeArrowheads="1"/>
            </p:cNvSpPr>
            <p:nvPr/>
          </p:nvSpPr>
          <p:spPr bwMode="auto">
            <a:xfrm>
              <a:off x="3696" y="2064"/>
              <a:ext cx="240" cy="576"/>
            </a:xfrm>
            <a:prstGeom prst="rect">
              <a:avLst/>
            </a:prstGeom>
            <a:solidFill>
              <a:schemeClr val="accent2"/>
            </a:solidFill>
            <a:ln w="9525">
              <a:solidFill>
                <a:schemeClr val="tx1"/>
              </a:solidFill>
              <a:miter lim="800000"/>
              <a:headEnd/>
              <a:tailEnd/>
            </a:ln>
          </p:spPr>
          <p:txBody>
            <a:bodyPr wrap="none" anchor="ctr"/>
            <a:lstStyle/>
            <a:p>
              <a:pPr algn="ctr"/>
              <a:r>
                <a:rPr lang="en-US" altLang="zh-CN" i="1" dirty="0"/>
                <a:t>α</a:t>
              </a:r>
            </a:p>
          </p:txBody>
        </p:sp>
        <p:sp>
          <p:nvSpPr>
            <p:cNvPr id="68" name="Oval 83"/>
            <p:cNvSpPr>
              <a:spLocks noChangeArrowheads="1"/>
            </p:cNvSpPr>
            <p:nvPr/>
          </p:nvSpPr>
          <p:spPr bwMode="auto">
            <a:xfrm>
              <a:off x="4800" y="2064"/>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NP</a:t>
              </a:r>
            </a:p>
          </p:txBody>
        </p:sp>
        <p:grpSp>
          <p:nvGrpSpPr>
            <p:cNvPr id="69" name="Group 85"/>
            <p:cNvGrpSpPr>
              <a:grpSpLocks/>
            </p:cNvGrpSpPr>
            <p:nvPr/>
          </p:nvGrpSpPr>
          <p:grpSpPr bwMode="auto">
            <a:xfrm>
              <a:off x="4512" y="2448"/>
              <a:ext cx="624" cy="1056"/>
              <a:chOff x="4032" y="2832"/>
              <a:chExt cx="624" cy="1056"/>
            </a:xfrm>
          </p:grpSpPr>
          <p:sp>
            <p:nvSpPr>
              <p:cNvPr id="72" name="Rectangle 77"/>
              <p:cNvSpPr>
                <a:spLocks noChangeArrowheads="1"/>
              </p:cNvSpPr>
              <p:nvPr/>
            </p:nvSpPr>
            <p:spPr bwMode="auto">
              <a:xfrm>
                <a:off x="4032" y="2832"/>
                <a:ext cx="240" cy="288"/>
              </a:xfrm>
              <a:prstGeom prst="rect">
                <a:avLst/>
              </a:prstGeom>
              <a:solidFill>
                <a:schemeClr val="bg2"/>
              </a:solidFill>
              <a:ln w="9525">
                <a:solidFill>
                  <a:schemeClr val="tx1"/>
                </a:solidFill>
                <a:miter lim="800000"/>
                <a:headEnd/>
                <a:tailEnd/>
              </a:ln>
            </p:spPr>
            <p:txBody>
              <a:bodyPr wrap="none" anchor="ctr"/>
              <a:lstStyle/>
              <a:p>
                <a:pPr algn="ctr"/>
                <a:r>
                  <a:rPr lang="en-US" altLang="zh-CN" i="1" dirty="0">
                    <a:ea typeface="宋体" charset="-122"/>
                  </a:rPr>
                  <a:t>β</a:t>
                </a:r>
              </a:p>
            </p:txBody>
          </p:sp>
          <p:sp>
            <p:nvSpPr>
              <p:cNvPr id="73" name="Rectangle 84"/>
              <p:cNvSpPr>
                <a:spLocks noChangeArrowheads="1"/>
              </p:cNvSpPr>
              <p:nvPr/>
            </p:nvSpPr>
            <p:spPr bwMode="auto">
              <a:xfrm>
                <a:off x="4416" y="3550"/>
                <a:ext cx="240" cy="338"/>
              </a:xfrm>
              <a:prstGeom prst="rect">
                <a:avLst/>
              </a:prstGeom>
              <a:solidFill>
                <a:srgbClr val="FF66CC"/>
              </a:solidFill>
              <a:ln w="9525">
                <a:solidFill>
                  <a:schemeClr val="tx1"/>
                </a:solidFill>
                <a:miter lim="800000"/>
                <a:headEnd/>
                <a:tailEnd/>
              </a:ln>
            </p:spPr>
            <p:txBody>
              <a:bodyPr wrap="none" anchor="ctr"/>
              <a:lstStyle/>
              <a:p>
                <a:pPr algn="ctr"/>
                <a:r>
                  <a:rPr lang="en-US" altLang="zh-CN" sz="2400" dirty="0">
                    <a:ea typeface="宋体" charset="-122"/>
                  </a:rPr>
                  <a:t>X</a:t>
                </a:r>
              </a:p>
            </p:txBody>
          </p:sp>
        </p:grpSp>
        <p:sp>
          <p:nvSpPr>
            <p:cNvPr id="70" name="Oval 75"/>
            <p:cNvSpPr>
              <a:spLocks noChangeArrowheads="1"/>
            </p:cNvSpPr>
            <p:nvPr/>
          </p:nvSpPr>
          <p:spPr bwMode="auto">
            <a:xfrm>
              <a:off x="5184" y="2448"/>
              <a:ext cx="288" cy="288"/>
            </a:xfrm>
            <a:prstGeom prst="ellipse">
              <a:avLst/>
            </a:prstGeom>
            <a:solidFill>
              <a:schemeClr val="accent1"/>
            </a:solidFill>
            <a:ln w="9525">
              <a:solidFill>
                <a:schemeClr val="tx1"/>
              </a:solidFill>
              <a:round/>
              <a:headEnd/>
              <a:tailEnd/>
            </a:ln>
          </p:spPr>
          <p:txBody>
            <a:bodyPr wrap="none" anchor="ctr"/>
            <a:lstStyle/>
            <a:p>
              <a:pPr algn="ctr"/>
              <a:r>
                <a:rPr lang="en-US" altLang="zh-CN" sz="2400">
                  <a:ea typeface="宋体" charset="-122"/>
                </a:rPr>
                <a:t>DR</a:t>
              </a:r>
            </a:p>
          </p:txBody>
        </p:sp>
        <p:sp>
          <p:nvSpPr>
            <p:cNvPr id="71" name="Rectangle 80"/>
            <p:cNvSpPr>
              <a:spLocks noChangeArrowheads="1"/>
            </p:cNvSpPr>
            <p:nvPr/>
          </p:nvSpPr>
          <p:spPr bwMode="auto">
            <a:xfrm>
              <a:off x="4896" y="2880"/>
              <a:ext cx="240"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altLang="zh-CN" i="1" dirty="0">
                  <a:ea typeface="宋体" charset="-122"/>
                </a:rPr>
                <a:t>γ</a:t>
              </a:r>
            </a:p>
          </p:txBody>
        </p:sp>
      </p:grpSp>
      <p:sp>
        <p:nvSpPr>
          <p:cNvPr id="74" name="文本框 73"/>
          <p:cNvSpPr txBox="1"/>
          <p:nvPr/>
        </p:nvSpPr>
        <p:spPr>
          <a:xfrm flipH="1">
            <a:off x="8219010" y="2792743"/>
            <a:ext cx="478379" cy="461665"/>
          </a:xfrm>
          <a:prstGeom prst="rect">
            <a:avLst/>
          </a:prstGeom>
          <a:solidFill>
            <a:srgbClr val="FFFF00"/>
          </a:solid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75" name="文本框 74"/>
          <p:cNvSpPr txBox="1"/>
          <p:nvPr/>
        </p:nvSpPr>
        <p:spPr>
          <a:xfrm flipH="1">
            <a:off x="5846221" y="2792743"/>
            <a:ext cx="478379" cy="461665"/>
          </a:xfrm>
          <a:prstGeom prst="rect">
            <a:avLst/>
          </a:prstGeom>
          <a:solidFill>
            <a:srgbClr val="FFFF00"/>
          </a:solidFill>
        </p:spPr>
        <p:txBody>
          <a:bodyPr wrap="square" rtlCol="0">
            <a:spAutoFit/>
          </a:bodyPr>
          <a:lstStyle/>
          <a:p>
            <a:pPr algn="ctr"/>
            <a:r>
              <a:rPr lang="en-US" altLang="zh-CN" sz="2400" dirty="0">
                <a:solidFill>
                  <a:srgbClr val="FF0000"/>
                </a:solidFill>
              </a:rPr>
              <a:t>1</a:t>
            </a:r>
            <a:endParaRPr lang="zh-CN" altLang="en-US" sz="2400" dirty="0">
              <a:solidFill>
                <a:srgbClr val="FF0000"/>
              </a:solidFill>
            </a:endParaRPr>
          </a:p>
        </p:txBody>
      </p:sp>
      <p:sp>
        <p:nvSpPr>
          <p:cNvPr id="76" name="文本框 75"/>
          <p:cNvSpPr txBox="1"/>
          <p:nvPr/>
        </p:nvSpPr>
        <p:spPr>
          <a:xfrm flipH="1">
            <a:off x="7455260" y="1976735"/>
            <a:ext cx="478379" cy="461665"/>
          </a:xfrm>
          <a:prstGeom prst="rect">
            <a:avLst/>
          </a:prstGeom>
          <a:solidFill>
            <a:srgbClr val="FFFF00"/>
          </a:solidFill>
        </p:spPr>
        <p:txBody>
          <a:bodyPr wrap="square" rtlCol="0">
            <a:spAutoFit/>
          </a:bodyPr>
          <a:lstStyle/>
          <a:p>
            <a:pPr algn="ctr"/>
            <a:r>
              <a:rPr lang="en-US" altLang="zh-CN" sz="2400" dirty="0">
                <a:solidFill>
                  <a:srgbClr val="FF0000"/>
                </a:solidFill>
              </a:rPr>
              <a:t>0</a:t>
            </a:r>
            <a:endParaRPr lang="zh-CN" altLang="en-US" sz="2400"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nodeType="with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10680"/>
                                        </p:tgtEl>
                                        <p:attrNameLst>
                                          <p:attrName>style.visibility</p:attrName>
                                        </p:attrNameLst>
                                      </p:cBhvr>
                                      <p:to>
                                        <p:strVal val="visible"/>
                                      </p:to>
                                    </p:set>
                                    <p:anim calcmode="lin" valueType="num">
                                      <p:cBhvr additive="base">
                                        <p:cTn id="15" dur="500" fill="hold"/>
                                        <p:tgtEl>
                                          <p:spTgt spid="410680"/>
                                        </p:tgtEl>
                                        <p:attrNameLst>
                                          <p:attrName>ppt_x</p:attrName>
                                        </p:attrNameLst>
                                      </p:cBhvr>
                                      <p:tavLst>
                                        <p:tav tm="0">
                                          <p:val>
                                            <p:strVal val="0-#ppt_w/2"/>
                                          </p:val>
                                        </p:tav>
                                        <p:tav tm="100000">
                                          <p:val>
                                            <p:strVal val="#ppt_x"/>
                                          </p:val>
                                        </p:tav>
                                      </p:tavLst>
                                    </p:anim>
                                    <p:anim calcmode="lin" valueType="num">
                                      <p:cBhvr additive="base">
                                        <p:cTn id="16" dur="500" fill="hold"/>
                                        <p:tgtEl>
                                          <p:spTgt spid="41068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ppt_w/2"/>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par>
                          <p:cTn id="25" fill="hold" nodeType="withGroup">
                            <p:stCondLst>
                              <p:cond delay="500"/>
                            </p:stCondLst>
                            <p:childTnLst>
                              <p:par>
                                <p:cTn id="26" presetID="2" presetClass="entr" presetSubtype="2"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1+#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down)">
                                      <p:cBhvr>
                                        <p:cTn id="34" dur="500"/>
                                        <p:tgtEl>
                                          <p:spTgt spid="7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down)">
                                      <p:cBhvr>
                                        <p:cTn id="39" dur="500"/>
                                        <p:tgtEl>
                                          <p:spTgt spid="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80" grpId="0" autoUpdateAnimBg="0"/>
      <p:bldP spid="74" grpId="0" animBg="1"/>
      <p:bldP spid="75" grpId="0" animBg="1"/>
      <p:bldP spid="7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建立</a:t>
            </a:r>
            <a:r>
              <a:rPr lang="en-US" altLang="zh-CN"/>
              <a:t>AVL</a:t>
            </a:r>
            <a:r>
              <a:rPr lang="zh-CN" altLang="en-US" dirty="0"/>
              <a:t>树</a:t>
            </a:r>
          </a:p>
        </p:txBody>
      </p:sp>
      <p:sp>
        <p:nvSpPr>
          <p:cNvPr id="79875" name="Rectangle 2"/>
          <p:cNvSpPr>
            <a:spLocks noGrp="1" noChangeArrowheads="1"/>
          </p:cNvSpPr>
          <p:nvPr>
            <p:ph idx="1"/>
          </p:nvPr>
        </p:nvSpPr>
        <p:spPr/>
        <p:txBody>
          <a:bodyPr/>
          <a:lstStyle/>
          <a:p>
            <a:pPr eaLnBrk="1" hangingPunct="1">
              <a:spcBef>
                <a:spcPct val="0"/>
              </a:spcBef>
            </a:pPr>
            <a:r>
              <a:rPr lang="zh-CN" altLang="en-US" sz="2800" dirty="0"/>
              <a:t>例题</a:t>
            </a:r>
            <a:r>
              <a:rPr lang="en-US" altLang="zh-CN" sz="2800" dirty="0"/>
              <a:t>:</a:t>
            </a:r>
            <a:r>
              <a:rPr lang="zh-CN" altLang="en-US" sz="2800" dirty="0"/>
              <a:t>按照如下顺序建立平衡二叉树：</a:t>
            </a:r>
          </a:p>
          <a:p>
            <a:pPr eaLnBrk="1" hangingPunct="1">
              <a:spcBef>
                <a:spcPct val="0"/>
              </a:spcBef>
            </a:pPr>
            <a:r>
              <a:rPr lang="en-US" altLang="zh-CN" sz="2800" dirty="0"/>
              <a:t>10,  13,  19,  7,  4,  8,  15,  24,  33,  21</a:t>
            </a:r>
          </a:p>
        </p:txBody>
      </p:sp>
      <p:sp>
        <p:nvSpPr>
          <p:cNvPr id="36" name="灯片编号占位符 3"/>
          <p:cNvSpPr>
            <a:spLocks noGrp="1"/>
          </p:cNvSpPr>
          <p:nvPr>
            <p:ph type="sldNum" sz="quarter" idx="11"/>
          </p:nvPr>
        </p:nvSpPr>
        <p:spPr/>
        <p:txBody>
          <a:bodyPr/>
          <a:lstStyle/>
          <a:p>
            <a:pPr>
              <a:defRPr/>
            </a:pPr>
            <a:fld id="{7BF01028-5DF1-4EF9-B13B-A71F1922E6DF}" type="slidenum">
              <a:rPr lang="en-US" altLang="zh-CN"/>
              <a:pPr>
                <a:defRPr/>
              </a:pPr>
              <a:t>79</a:t>
            </a:fld>
            <a:endParaRPr lang="en-US" altLang="zh-CN"/>
          </a:p>
        </p:txBody>
      </p:sp>
      <p:sp>
        <p:nvSpPr>
          <p:cNvPr id="432132" name="Line 4"/>
          <p:cNvSpPr>
            <a:spLocks noChangeShapeType="1"/>
          </p:cNvSpPr>
          <p:nvPr/>
        </p:nvSpPr>
        <p:spPr bwMode="auto">
          <a:xfrm>
            <a:off x="1176338" y="3679825"/>
            <a:ext cx="239712"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33" name="Oval 5"/>
          <p:cNvSpPr>
            <a:spLocks noChangeArrowheads="1"/>
          </p:cNvSpPr>
          <p:nvPr/>
        </p:nvSpPr>
        <p:spPr bwMode="auto">
          <a:xfrm>
            <a:off x="693738" y="3271838"/>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432134" name="Oval 6"/>
          <p:cNvSpPr>
            <a:spLocks noChangeArrowheads="1"/>
          </p:cNvSpPr>
          <p:nvPr/>
        </p:nvSpPr>
        <p:spPr bwMode="auto">
          <a:xfrm>
            <a:off x="1314450" y="3919538"/>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dirty="0">
                <a:ea typeface="宋体" charset="-122"/>
              </a:rPr>
              <a:t>13</a:t>
            </a:r>
          </a:p>
        </p:txBody>
      </p:sp>
      <p:sp>
        <p:nvSpPr>
          <p:cNvPr id="432135" name="Oval 7"/>
          <p:cNvSpPr>
            <a:spLocks noChangeArrowheads="1"/>
          </p:cNvSpPr>
          <p:nvPr/>
        </p:nvSpPr>
        <p:spPr bwMode="auto">
          <a:xfrm>
            <a:off x="1801813" y="4567238"/>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dirty="0">
                <a:ea typeface="宋体" charset="-122"/>
              </a:rPr>
              <a:t>19</a:t>
            </a:r>
          </a:p>
        </p:txBody>
      </p:sp>
      <p:sp>
        <p:nvSpPr>
          <p:cNvPr id="432139" name="Text Box 11"/>
          <p:cNvSpPr txBox="1">
            <a:spLocks noChangeArrowheads="1"/>
          </p:cNvSpPr>
          <p:nvPr/>
        </p:nvSpPr>
        <p:spPr bwMode="auto">
          <a:xfrm>
            <a:off x="479425" y="2110999"/>
            <a:ext cx="7418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dirty="0">
                <a:ea typeface="宋体" charset="-122"/>
              </a:rPr>
              <a:t>插入</a:t>
            </a:r>
            <a:r>
              <a:rPr lang="en-US" altLang="zh-CN" sz="3200" dirty="0">
                <a:ea typeface="宋体" charset="-122"/>
              </a:rPr>
              <a:t>10</a:t>
            </a:r>
            <a:r>
              <a:rPr lang="zh-CN" altLang="en-US" sz="3200" dirty="0">
                <a:ea typeface="宋体" charset="-122"/>
              </a:rPr>
              <a:t>、</a:t>
            </a:r>
            <a:r>
              <a:rPr lang="en-US" altLang="zh-CN" sz="3200" dirty="0">
                <a:ea typeface="宋体" charset="-122"/>
              </a:rPr>
              <a:t>13</a:t>
            </a:r>
            <a:r>
              <a:rPr lang="zh-CN" altLang="en-US" sz="3200" dirty="0">
                <a:ea typeface="宋体" charset="-122"/>
              </a:rPr>
              <a:t>、</a:t>
            </a:r>
            <a:r>
              <a:rPr lang="en-US" altLang="zh-CN" sz="3200" dirty="0">
                <a:ea typeface="宋体" charset="-122"/>
              </a:rPr>
              <a:t>19 </a:t>
            </a:r>
          </a:p>
        </p:txBody>
      </p:sp>
      <p:sp>
        <p:nvSpPr>
          <p:cNvPr id="432140" name="Rectangle 12"/>
          <p:cNvSpPr>
            <a:spLocks noChangeArrowheads="1"/>
          </p:cNvSpPr>
          <p:nvPr/>
        </p:nvSpPr>
        <p:spPr bwMode="auto">
          <a:xfrm>
            <a:off x="711200" y="5926138"/>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t>RR</a:t>
            </a:r>
            <a:r>
              <a:rPr kumimoji="0" lang="zh-CN" altLang="en-US" sz="2400"/>
              <a:t>型</a:t>
            </a:r>
          </a:p>
        </p:txBody>
      </p:sp>
      <p:sp>
        <p:nvSpPr>
          <p:cNvPr id="432141" name="Line 13"/>
          <p:cNvSpPr>
            <a:spLocks noChangeShapeType="1"/>
          </p:cNvSpPr>
          <p:nvPr/>
        </p:nvSpPr>
        <p:spPr bwMode="auto">
          <a:xfrm>
            <a:off x="1762125" y="4329113"/>
            <a:ext cx="239713"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42" name="Oval 14"/>
          <p:cNvSpPr>
            <a:spLocks noChangeArrowheads="1"/>
          </p:cNvSpPr>
          <p:nvPr/>
        </p:nvSpPr>
        <p:spPr bwMode="auto">
          <a:xfrm>
            <a:off x="4427538" y="3197225"/>
            <a:ext cx="531812"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432144" name="Line 16"/>
          <p:cNvSpPr>
            <a:spLocks noChangeShapeType="1"/>
          </p:cNvSpPr>
          <p:nvPr/>
        </p:nvSpPr>
        <p:spPr bwMode="auto">
          <a:xfrm flipH="1">
            <a:off x="4289425" y="3644900"/>
            <a:ext cx="242888" cy="3063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45" name="Oval 17"/>
          <p:cNvSpPr>
            <a:spLocks noChangeArrowheads="1"/>
          </p:cNvSpPr>
          <p:nvPr/>
        </p:nvSpPr>
        <p:spPr bwMode="auto">
          <a:xfrm>
            <a:off x="3921125" y="3921125"/>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dirty="0">
                <a:ea typeface="宋体" charset="-122"/>
              </a:rPr>
              <a:t>10</a:t>
            </a:r>
          </a:p>
        </p:txBody>
      </p:sp>
      <p:sp>
        <p:nvSpPr>
          <p:cNvPr id="432147" name="Oval 19"/>
          <p:cNvSpPr>
            <a:spLocks noChangeArrowheads="1"/>
          </p:cNvSpPr>
          <p:nvPr/>
        </p:nvSpPr>
        <p:spPr bwMode="auto">
          <a:xfrm>
            <a:off x="4876800" y="3908425"/>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dirty="0">
                <a:ea typeface="宋体" charset="-122"/>
              </a:rPr>
              <a:t>19</a:t>
            </a:r>
          </a:p>
        </p:txBody>
      </p:sp>
      <p:sp>
        <p:nvSpPr>
          <p:cNvPr id="432148" name="Line 20"/>
          <p:cNvSpPr>
            <a:spLocks noChangeShapeType="1"/>
          </p:cNvSpPr>
          <p:nvPr/>
        </p:nvSpPr>
        <p:spPr bwMode="auto">
          <a:xfrm>
            <a:off x="4837113" y="3670300"/>
            <a:ext cx="239712"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50" name="Text Box 22"/>
          <p:cNvSpPr txBox="1">
            <a:spLocks noChangeArrowheads="1"/>
          </p:cNvSpPr>
          <p:nvPr/>
        </p:nvSpPr>
        <p:spPr bwMode="auto">
          <a:xfrm>
            <a:off x="3352007" y="2095124"/>
            <a:ext cx="4776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FF0000"/>
                </a:solidFill>
                <a:ea typeface="宋体" charset="-122"/>
              </a:rPr>
              <a:t>7</a:t>
            </a:r>
            <a:r>
              <a:rPr lang="zh-CN" altLang="en-US" sz="3200">
                <a:ea typeface="宋体" charset="-122"/>
              </a:rPr>
              <a:t>、</a:t>
            </a:r>
            <a:r>
              <a:rPr lang="en-US" altLang="zh-CN" sz="3200">
                <a:solidFill>
                  <a:srgbClr val="FF0000"/>
                </a:solidFill>
                <a:ea typeface="宋体" charset="-122"/>
              </a:rPr>
              <a:t>4</a:t>
            </a:r>
            <a:r>
              <a:rPr lang="en-US" altLang="zh-CN" sz="3200">
                <a:ea typeface="宋体" charset="-122"/>
              </a:rPr>
              <a:t> </a:t>
            </a:r>
          </a:p>
        </p:txBody>
      </p:sp>
      <p:sp>
        <p:nvSpPr>
          <p:cNvPr id="432151" name="Line 23"/>
          <p:cNvSpPr>
            <a:spLocks noChangeShapeType="1"/>
          </p:cNvSpPr>
          <p:nvPr/>
        </p:nvSpPr>
        <p:spPr bwMode="auto">
          <a:xfrm flipH="1">
            <a:off x="3833813" y="4383088"/>
            <a:ext cx="242887"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52" name="Oval 24"/>
          <p:cNvSpPr>
            <a:spLocks noChangeArrowheads="1"/>
          </p:cNvSpPr>
          <p:nvPr/>
        </p:nvSpPr>
        <p:spPr bwMode="auto">
          <a:xfrm>
            <a:off x="3465513" y="4659313"/>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7</a:t>
            </a:r>
          </a:p>
        </p:txBody>
      </p:sp>
      <p:sp>
        <p:nvSpPr>
          <p:cNvPr id="432153" name="Line 25"/>
          <p:cNvSpPr>
            <a:spLocks noChangeShapeType="1"/>
          </p:cNvSpPr>
          <p:nvPr/>
        </p:nvSpPr>
        <p:spPr bwMode="auto">
          <a:xfrm flipH="1">
            <a:off x="3365500" y="5108575"/>
            <a:ext cx="242888" cy="3063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54" name="Oval 26"/>
          <p:cNvSpPr>
            <a:spLocks noChangeArrowheads="1"/>
          </p:cNvSpPr>
          <p:nvPr/>
        </p:nvSpPr>
        <p:spPr bwMode="auto">
          <a:xfrm>
            <a:off x="2997200" y="538480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4</a:t>
            </a:r>
          </a:p>
        </p:txBody>
      </p:sp>
      <p:sp>
        <p:nvSpPr>
          <p:cNvPr id="432155" name="Rectangle 27"/>
          <p:cNvSpPr>
            <a:spLocks noChangeArrowheads="1"/>
          </p:cNvSpPr>
          <p:nvPr/>
        </p:nvSpPr>
        <p:spPr bwMode="auto">
          <a:xfrm>
            <a:off x="4002088" y="5926138"/>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t>LL</a:t>
            </a:r>
            <a:r>
              <a:rPr kumimoji="0" lang="zh-CN" altLang="en-US" sz="2400"/>
              <a:t>型</a:t>
            </a:r>
          </a:p>
        </p:txBody>
      </p:sp>
      <p:sp>
        <p:nvSpPr>
          <p:cNvPr id="432156" name="Oval 28"/>
          <p:cNvSpPr>
            <a:spLocks noChangeArrowheads="1"/>
          </p:cNvSpPr>
          <p:nvPr/>
        </p:nvSpPr>
        <p:spPr bwMode="auto">
          <a:xfrm>
            <a:off x="7248525" y="3198813"/>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432157" name="Line 29"/>
          <p:cNvSpPr>
            <a:spLocks noChangeShapeType="1"/>
          </p:cNvSpPr>
          <p:nvPr/>
        </p:nvSpPr>
        <p:spPr bwMode="auto">
          <a:xfrm flipH="1">
            <a:off x="7110413" y="3646488"/>
            <a:ext cx="242887"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58" name="Oval 30"/>
          <p:cNvSpPr>
            <a:spLocks noChangeArrowheads="1"/>
          </p:cNvSpPr>
          <p:nvPr/>
        </p:nvSpPr>
        <p:spPr bwMode="auto">
          <a:xfrm>
            <a:off x="7212013" y="4621213"/>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dirty="0">
                <a:ea typeface="宋体" charset="-122"/>
              </a:rPr>
              <a:t>10</a:t>
            </a:r>
          </a:p>
        </p:txBody>
      </p:sp>
      <p:sp>
        <p:nvSpPr>
          <p:cNvPr id="432159" name="Oval 31"/>
          <p:cNvSpPr>
            <a:spLocks noChangeArrowheads="1"/>
          </p:cNvSpPr>
          <p:nvPr/>
        </p:nvSpPr>
        <p:spPr bwMode="auto">
          <a:xfrm>
            <a:off x="7697788" y="3910013"/>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dirty="0">
                <a:ea typeface="宋体" charset="-122"/>
              </a:rPr>
              <a:t>19</a:t>
            </a:r>
          </a:p>
        </p:txBody>
      </p:sp>
      <p:sp>
        <p:nvSpPr>
          <p:cNvPr id="432160" name="Line 32"/>
          <p:cNvSpPr>
            <a:spLocks noChangeShapeType="1"/>
          </p:cNvSpPr>
          <p:nvPr/>
        </p:nvSpPr>
        <p:spPr bwMode="auto">
          <a:xfrm>
            <a:off x="7658100" y="3671888"/>
            <a:ext cx="239713"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61" name="Line 33"/>
          <p:cNvSpPr>
            <a:spLocks noChangeShapeType="1"/>
          </p:cNvSpPr>
          <p:nvPr/>
        </p:nvSpPr>
        <p:spPr bwMode="auto">
          <a:xfrm>
            <a:off x="7151688" y="4359275"/>
            <a:ext cx="214312"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62" name="Oval 34"/>
          <p:cNvSpPr>
            <a:spLocks noChangeArrowheads="1"/>
          </p:cNvSpPr>
          <p:nvPr/>
        </p:nvSpPr>
        <p:spPr bwMode="auto">
          <a:xfrm>
            <a:off x="6731000" y="389890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7</a:t>
            </a:r>
          </a:p>
        </p:txBody>
      </p:sp>
      <p:sp>
        <p:nvSpPr>
          <p:cNvPr id="432163" name="Line 35"/>
          <p:cNvSpPr>
            <a:spLocks noChangeShapeType="1"/>
          </p:cNvSpPr>
          <p:nvPr/>
        </p:nvSpPr>
        <p:spPr bwMode="auto">
          <a:xfrm flipH="1">
            <a:off x="6630988" y="4348163"/>
            <a:ext cx="242887"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64" name="Oval 36"/>
          <p:cNvSpPr>
            <a:spLocks noChangeArrowheads="1"/>
          </p:cNvSpPr>
          <p:nvPr/>
        </p:nvSpPr>
        <p:spPr bwMode="auto">
          <a:xfrm>
            <a:off x="6262688" y="4624388"/>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4</a:t>
            </a:r>
          </a:p>
        </p:txBody>
      </p:sp>
      <p:sp>
        <p:nvSpPr>
          <p:cNvPr id="432165" name="Text Box 37"/>
          <p:cNvSpPr txBox="1">
            <a:spLocks noChangeArrowheads="1"/>
          </p:cNvSpPr>
          <p:nvPr/>
        </p:nvSpPr>
        <p:spPr bwMode="auto">
          <a:xfrm>
            <a:off x="4623594" y="2096711"/>
            <a:ext cx="3278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0000FF"/>
                </a:solidFill>
                <a:ea typeface="宋体" charset="-122"/>
              </a:rPr>
              <a:t>8</a:t>
            </a:r>
          </a:p>
        </p:txBody>
      </p:sp>
      <p:sp>
        <p:nvSpPr>
          <p:cNvPr id="432166" name="Oval 38"/>
          <p:cNvSpPr>
            <a:spLocks noChangeArrowheads="1"/>
          </p:cNvSpPr>
          <p:nvPr/>
        </p:nvSpPr>
        <p:spPr bwMode="auto">
          <a:xfrm>
            <a:off x="6845300" y="5359400"/>
            <a:ext cx="531813" cy="503238"/>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0000FF"/>
                </a:solidFill>
                <a:ea typeface="宋体" charset="-122"/>
              </a:rPr>
              <a:t>8</a:t>
            </a:r>
          </a:p>
        </p:txBody>
      </p:sp>
      <p:sp>
        <p:nvSpPr>
          <p:cNvPr id="432167" name="Line 39"/>
          <p:cNvSpPr>
            <a:spLocks noChangeShapeType="1"/>
          </p:cNvSpPr>
          <p:nvPr/>
        </p:nvSpPr>
        <p:spPr bwMode="auto">
          <a:xfrm flipH="1">
            <a:off x="7227888" y="5110163"/>
            <a:ext cx="141287" cy="255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168" name="Rectangle 40"/>
          <p:cNvSpPr>
            <a:spLocks noChangeArrowheads="1"/>
          </p:cNvSpPr>
          <p:nvPr/>
        </p:nvSpPr>
        <p:spPr bwMode="auto">
          <a:xfrm>
            <a:off x="6721475" y="5926138"/>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t>LR</a:t>
            </a:r>
            <a:r>
              <a:rPr kumimoji="0" lang="zh-CN" altLang="en-US" sz="2400"/>
              <a:t>型</a:t>
            </a:r>
          </a:p>
        </p:txBody>
      </p:sp>
      <p:sp>
        <p:nvSpPr>
          <p:cNvPr id="35" name="圆角矩形 34"/>
          <p:cNvSpPr>
            <a:spLocks noChangeArrowheads="1"/>
          </p:cNvSpPr>
          <p:nvPr/>
        </p:nvSpPr>
        <p:spPr bwMode="auto">
          <a:xfrm>
            <a:off x="214313" y="3000375"/>
            <a:ext cx="2286000" cy="2286000"/>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7" name="圆角矩形 36"/>
          <p:cNvSpPr>
            <a:spLocks noChangeArrowheads="1"/>
          </p:cNvSpPr>
          <p:nvPr/>
        </p:nvSpPr>
        <p:spPr bwMode="auto">
          <a:xfrm>
            <a:off x="2643188" y="3857625"/>
            <a:ext cx="2143125" cy="2286000"/>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圆角矩形 37"/>
          <p:cNvSpPr>
            <a:spLocks noChangeArrowheads="1"/>
          </p:cNvSpPr>
          <p:nvPr/>
        </p:nvSpPr>
        <p:spPr bwMode="auto">
          <a:xfrm>
            <a:off x="5929313" y="3071813"/>
            <a:ext cx="2571750" cy="2857500"/>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2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32133"/>
                                        </p:tgtEl>
                                        <p:attrNameLst>
                                          <p:attrName>style.visibility</p:attrName>
                                        </p:attrNameLst>
                                      </p:cBhvr>
                                      <p:to>
                                        <p:strVal val="visible"/>
                                      </p:to>
                                    </p:set>
                                    <p:animEffect transition="in" filter="wipe(up)">
                                      <p:cBhvr>
                                        <p:cTn id="11" dur="500"/>
                                        <p:tgtEl>
                                          <p:spTgt spid="4321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32132"/>
                                        </p:tgtEl>
                                        <p:attrNameLst>
                                          <p:attrName>style.visibility</p:attrName>
                                        </p:attrNameLst>
                                      </p:cBhvr>
                                      <p:to>
                                        <p:strVal val="visible"/>
                                      </p:to>
                                    </p:set>
                                    <p:animEffect transition="in" filter="wipe(up)">
                                      <p:cBhvr>
                                        <p:cTn id="16" dur="500"/>
                                        <p:tgtEl>
                                          <p:spTgt spid="432132"/>
                                        </p:tgtEl>
                                      </p:cBhvr>
                                    </p:animEffect>
                                  </p:childTnLst>
                                </p:cTn>
                              </p:par>
                            </p:childTnLst>
                          </p:cTn>
                        </p:par>
                        <p:par>
                          <p:cTn id="17" fill="hold" nodeType="with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32134"/>
                                        </p:tgtEl>
                                        <p:attrNameLst>
                                          <p:attrName>style.visibility</p:attrName>
                                        </p:attrNameLst>
                                      </p:cBhvr>
                                      <p:to>
                                        <p:strVal val="visible"/>
                                      </p:to>
                                    </p:set>
                                    <p:animEffect transition="in" filter="wipe(up)">
                                      <p:cBhvr>
                                        <p:cTn id="20" dur="500"/>
                                        <p:tgtEl>
                                          <p:spTgt spid="4321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32141"/>
                                        </p:tgtEl>
                                        <p:attrNameLst>
                                          <p:attrName>style.visibility</p:attrName>
                                        </p:attrNameLst>
                                      </p:cBhvr>
                                      <p:to>
                                        <p:strVal val="visible"/>
                                      </p:to>
                                    </p:set>
                                    <p:animEffect transition="in" filter="wipe(up)">
                                      <p:cBhvr>
                                        <p:cTn id="25" dur="500"/>
                                        <p:tgtEl>
                                          <p:spTgt spid="432141"/>
                                        </p:tgtEl>
                                      </p:cBhvr>
                                    </p:animEffect>
                                  </p:childTnLst>
                                </p:cTn>
                              </p:par>
                            </p:childTnLst>
                          </p:cTn>
                        </p:par>
                        <p:par>
                          <p:cTn id="26" fill="hold" nodeType="with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32135"/>
                                        </p:tgtEl>
                                        <p:attrNameLst>
                                          <p:attrName>style.visibility</p:attrName>
                                        </p:attrNameLst>
                                      </p:cBhvr>
                                      <p:to>
                                        <p:strVal val="visible"/>
                                      </p:to>
                                    </p:set>
                                    <p:animEffect transition="in" filter="wipe(up)">
                                      <p:cBhvr>
                                        <p:cTn id="29" dur="500"/>
                                        <p:tgtEl>
                                          <p:spTgt spid="4321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3214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32142"/>
                                        </p:tgtEl>
                                        <p:attrNameLst>
                                          <p:attrName>style.visibility</p:attrName>
                                        </p:attrNameLst>
                                      </p:cBhvr>
                                      <p:to>
                                        <p:strVal val="visible"/>
                                      </p:to>
                                    </p:set>
                                    <p:animEffect transition="in" filter="wipe(up)">
                                      <p:cBhvr>
                                        <p:cTn id="44" dur="500"/>
                                        <p:tgtEl>
                                          <p:spTgt spid="432142"/>
                                        </p:tgtEl>
                                      </p:cBhvr>
                                    </p:animEffect>
                                  </p:childTnLst>
                                </p:cTn>
                              </p:par>
                            </p:childTnLst>
                          </p:cTn>
                        </p:par>
                        <p:par>
                          <p:cTn id="45" fill="hold" nodeType="with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432144"/>
                                        </p:tgtEl>
                                        <p:attrNameLst>
                                          <p:attrName>style.visibility</p:attrName>
                                        </p:attrNameLst>
                                      </p:cBhvr>
                                      <p:to>
                                        <p:strVal val="visible"/>
                                      </p:to>
                                    </p:set>
                                    <p:animEffect transition="in" filter="wipe(up)">
                                      <p:cBhvr>
                                        <p:cTn id="48" dur="500"/>
                                        <p:tgtEl>
                                          <p:spTgt spid="432144"/>
                                        </p:tgtEl>
                                      </p:cBhvr>
                                    </p:animEffect>
                                  </p:childTnLst>
                                </p:cTn>
                              </p:par>
                            </p:childTnLst>
                          </p:cTn>
                        </p:par>
                        <p:par>
                          <p:cTn id="49" fill="hold" nodeType="withGroup">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432145"/>
                                        </p:tgtEl>
                                        <p:attrNameLst>
                                          <p:attrName>style.visibility</p:attrName>
                                        </p:attrNameLst>
                                      </p:cBhvr>
                                      <p:to>
                                        <p:strVal val="visible"/>
                                      </p:to>
                                    </p:set>
                                    <p:animEffect transition="in" filter="wipe(up)">
                                      <p:cBhvr>
                                        <p:cTn id="52" dur="500"/>
                                        <p:tgtEl>
                                          <p:spTgt spid="432145"/>
                                        </p:tgtEl>
                                      </p:cBhvr>
                                    </p:animEffect>
                                  </p:childTnLst>
                                </p:cTn>
                              </p:par>
                            </p:childTnLst>
                          </p:cTn>
                        </p:par>
                        <p:par>
                          <p:cTn id="53" fill="hold" nodeType="withGroup">
                            <p:stCondLst>
                              <p:cond delay="1500"/>
                            </p:stCondLst>
                            <p:childTnLst>
                              <p:par>
                                <p:cTn id="54" presetID="22" presetClass="entr" presetSubtype="1" fill="hold" grpId="0" nodeType="afterEffect">
                                  <p:stCondLst>
                                    <p:cond delay="0"/>
                                  </p:stCondLst>
                                  <p:childTnLst>
                                    <p:set>
                                      <p:cBhvr>
                                        <p:cTn id="55" dur="1" fill="hold">
                                          <p:stCondLst>
                                            <p:cond delay="0"/>
                                          </p:stCondLst>
                                        </p:cTn>
                                        <p:tgtEl>
                                          <p:spTgt spid="432148"/>
                                        </p:tgtEl>
                                        <p:attrNameLst>
                                          <p:attrName>style.visibility</p:attrName>
                                        </p:attrNameLst>
                                      </p:cBhvr>
                                      <p:to>
                                        <p:strVal val="visible"/>
                                      </p:to>
                                    </p:set>
                                    <p:animEffect transition="in" filter="wipe(up)">
                                      <p:cBhvr>
                                        <p:cTn id="56" dur="500"/>
                                        <p:tgtEl>
                                          <p:spTgt spid="432148"/>
                                        </p:tgtEl>
                                      </p:cBhvr>
                                    </p:animEffect>
                                  </p:childTnLst>
                                </p:cTn>
                              </p:par>
                            </p:childTnLst>
                          </p:cTn>
                        </p:par>
                        <p:par>
                          <p:cTn id="57" fill="hold" nodeType="withGroup">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432147"/>
                                        </p:tgtEl>
                                        <p:attrNameLst>
                                          <p:attrName>style.visibility</p:attrName>
                                        </p:attrNameLst>
                                      </p:cBhvr>
                                      <p:to>
                                        <p:strVal val="visible"/>
                                      </p:to>
                                    </p:set>
                                    <p:animEffect transition="in" filter="wipe(up)">
                                      <p:cBhvr>
                                        <p:cTn id="60" dur="500"/>
                                        <p:tgtEl>
                                          <p:spTgt spid="43214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3215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432151"/>
                                        </p:tgtEl>
                                        <p:attrNameLst>
                                          <p:attrName>style.visibility</p:attrName>
                                        </p:attrNameLst>
                                      </p:cBhvr>
                                      <p:to>
                                        <p:strVal val="visible"/>
                                      </p:to>
                                    </p:set>
                                    <p:animEffect transition="in" filter="wipe(up)">
                                      <p:cBhvr>
                                        <p:cTn id="69" dur="500"/>
                                        <p:tgtEl>
                                          <p:spTgt spid="432151"/>
                                        </p:tgtEl>
                                      </p:cBhvr>
                                    </p:animEffect>
                                  </p:childTnLst>
                                </p:cTn>
                              </p:par>
                            </p:childTnLst>
                          </p:cTn>
                        </p:par>
                        <p:par>
                          <p:cTn id="70" fill="hold" nodeType="with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432152"/>
                                        </p:tgtEl>
                                        <p:attrNameLst>
                                          <p:attrName>style.visibility</p:attrName>
                                        </p:attrNameLst>
                                      </p:cBhvr>
                                      <p:to>
                                        <p:strVal val="visible"/>
                                      </p:to>
                                    </p:set>
                                    <p:animEffect transition="in" filter="wipe(up)">
                                      <p:cBhvr>
                                        <p:cTn id="73" dur="500"/>
                                        <p:tgtEl>
                                          <p:spTgt spid="4321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32153"/>
                                        </p:tgtEl>
                                        <p:attrNameLst>
                                          <p:attrName>style.visibility</p:attrName>
                                        </p:attrNameLst>
                                      </p:cBhvr>
                                      <p:to>
                                        <p:strVal val="visible"/>
                                      </p:to>
                                    </p:set>
                                    <p:animEffect transition="in" filter="wipe(up)">
                                      <p:cBhvr>
                                        <p:cTn id="78" dur="500"/>
                                        <p:tgtEl>
                                          <p:spTgt spid="432153"/>
                                        </p:tgtEl>
                                      </p:cBhvr>
                                    </p:animEffect>
                                  </p:childTnLst>
                                </p:cTn>
                              </p:par>
                            </p:childTnLst>
                          </p:cTn>
                        </p:par>
                        <p:par>
                          <p:cTn id="79" fill="hold" nodeType="with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432154"/>
                                        </p:tgtEl>
                                        <p:attrNameLst>
                                          <p:attrName>style.visibility</p:attrName>
                                        </p:attrNameLst>
                                      </p:cBhvr>
                                      <p:to>
                                        <p:strVal val="visible"/>
                                      </p:to>
                                    </p:set>
                                    <p:animEffect transition="in" filter="wipe(up)">
                                      <p:cBhvr>
                                        <p:cTn id="82" dur="500"/>
                                        <p:tgtEl>
                                          <p:spTgt spid="43215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432155"/>
                                        </p:tgtEl>
                                        <p:attrNameLst>
                                          <p:attrName>style.visibility</p:attrName>
                                        </p:attrNameLst>
                                      </p:cBhvr>
                                      <p:to>
                                        <p:strVal val="visible"/>
                                      </p:to>
                                    </p:set>
                                    <p:animEffect transition="in" filter="wipe(up)">
                                      <p:cBhvr>
                                        <p:cTn id="93" dur="500"/>
                                        <p:tgtEl>
                                          <p:spTgt spid="43215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432156"/>
                                        </p:tgtEl>
                                        <p:attrNameLst>
                                          <p:attrName>style.visibility</p:attrName>
                                        </p:attrNameLst>
                                      </p:cBhvr>
                                      <p:to>
                                        <p:strVal val="visible"/>
                                      </p:to>
                                    </p:set>
                                    <p:animEffect transition="in" filter="wipe(up)">
                                      <p:cBhvr>
                                        <p:cTn id="98" dur="500"/>
                                        <p:tgtEl>
                                          <p:spTgt spid="432156"/>
                                        </p:tgtEl>
                                      </p:cBhvr>
                                    </p:animEffect>
                                  </p:childTnLst>
                                </p:cTn>
                              </p:par>
                            </p:childTnLst>
                          </p:cTn>
                        </p:par>
                        <p:par>
                          <p:cTn id="99" fill="hold" nodeType="withGroup">
                            <p:stCondLst>
                              <p:cond delay="500"/>
                            </p:stCondLst>
                            <p:childTnLst>
                              <p:par>
                                <p:cTn id="100" presetID="22" presetClass="entr" presetSubtype="1" fill="hold" grpId="0" nodeType="afterEffect">
                                  <p:stCondLst>
                                    <p:cond delay="0"/>
                                  </p:stCondLst>
                                  <p:childTnLst>
                                    <p:set>
                                      <p:cBhvr>
                                        <p:cTn id="101" dur="1" fill="hold">
                                          <p:stCondLst>
                                            <p:cond delay="0"/>
                                          </p:stCondLst>
                                        </p:cTn>
                                        <p:tgtEl>
                                          <p:spTgt spid="432157"/>
                                        </p:tgtEl>
                                        <p:attrNameLst>
                                          <p:attrName>style.visibility</p:attrName>
                                        </p:attrNameLst>
                                      </p:cBhvr>
                                      <p:to>
                                        <p:strVal val="visible"/>
                                      </p:to>
                                    </p:set>
                                    <p:animEffect transition="in" filter="wipe(up)">
                                      <p:cBhvr>
                                        <p:cTn id="102" dur="500"/>
                                        <p:tgtEl>
                                          <p:spTgt spid="432157"/>
                                        </p:tgtEl>
                                      </p:cBhvr>
                                    </p:animEffect>
                                  </p:childTnLst>
                                </p:cTn>
                              </p:par>
                            </p:childTnLst>
                          </p:cTn>
                        </p:par>
                        <p:par>
                          <p:cTn id="103" fill="hold" nodeType="withGroup">
                            <p:stCondLst>
                              <p:cond delay="1000"/>
                            </p:stCondLst>
                            <p:childTnLst>
                              <p:par>
                                <p:cTn id="104" presetID="22" presetClass="entr" presetSubtype="1" fill="hold" grpId="0" nodeType="afterEffect">
                                  <p:stCondLst>
                                    <p:cond delay="0"/>
                                  </p:stCondLst>
                                  <p:childTnLst>
                                    <p:set>
                                      <p:cBhvr>
                                        <p:cTn id="105" dur="1" fill="hold">
                                          <p:stCondLst>
                                            <p:cond delay="0"/>
                                          </p:stCondLst>
                                        </p:cTn>
                                        <p:tgtEl>
                                          <p:spTgt spid="432160"/>
                                        </p:tgtEl>
                                        <p:attrNameLst>
                                          <p:attrName>style.visibility</p:attrName>
                                        </p:attrNameLst>
                                      </p:cBhvr>
                                      <p:to>
                                        <p:strVal val="visible"/>
                                      </p:to>
                                    </p:set>
                                    <p:animEffect transition="in" filter="wipe(up)">
                                      <p:cBhvr>
                                        <p:cTn id="106" dur="500"/>
                                        <p:tgtEl>
                                          <p:spTgt spid="432160"/>
                                        </p:tgtEl>
                                      </p:cBhvr>
                                    </p:animEffect>
                                  </p:childTnLst>
                                </p:cTn>
                              </p:par>
                            </p:childTnLst>
                          </p:cTn>
                        </p:par>
                        <p:par>
                          <p:cTn id="107" fill="hold" nodeType="withGroup">
                            <p:stCondLst>
                              <p:cond delay="1500"/>
                            </p:stCondLst>
                            <p:childTnLst>
                              <p:par>
                                <p:cTn id="108" presetID="22" presetClass="entr" presetSubtype="1" fill="hold" grpId="0" nodeType="afterEffect">
                                  <p:stCondLst>
                                    <p:cond delay="0"/>
                                  </p:stCondLst>
                                  <p:childTnLst>
                                    <p:set>
                                      <p:cBhvr>
                                        <p:cTn id="109" dur="1" fill="hold">
                                          <p:stCondLst>
                                            <p:cond delay="0"/>
                                          </p:stCondLst>
                                        </p:cTn>
                                        <p:tgtEl>
                                          <p:spTgt spid="432159"/>
                                        </p:tgtEl>
                                        <p:attrNameLst>
                                          <p:attrName>style.visibility</p:attrName>
                                        </p:attrNameLst>
                                      </p:cBhvr>
                                      <p:to>
                                        <p:strVal val="visible"/>
                                      </p:to>
                                    </p:set>
                                    <p:animEffect transition="in" filter="wipe(up)">
                                      <p:cBhvr>
                                        <p:cTn id="110" dur="500"/>
                                        <p:tgtEl>
                                          <p:spTgt spid="43215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432162"/>
                                        </p:tgtEl>
                                        <p:attrNameLst>
                                          <p:attrName>style.visibility</p:attrName>
                                        </p:attrNameLst>
                                      </p:cBhvr>
                                      <p:to>
                                        <p:strVal val="visible"/>
                                      </p:to>
                                    </p:set>
                                    <p:animEffect transition="in" filter="wipe(up)">
                                      <p:cBhvr>
                                        <p:cTn id="115" dur="500"/>
                                        <p:tgtEl>
                                          <p:spTgt spid="43216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432161"/>
                                        </p:tgtEl>
                                        <p:attrNameLst>
                                          <p:attrName>style.visibility</p:attrName>
                                        </p:attrNameLst>
                                      </p:cBhvr>
                                      <p:to>
                                        <p:strVal val="visible"/>
                                      </p:to>
                                    </p:set>
                                    <p:animEffect transition="in" filter="wipe(up)">
                                      <p:cBhvr>
                                        <p:cTn id="120" dur="500"/>
                                        <p:tgtEl>
                                          <p:spTgt spid="432161"/>
                                        </p:tgtEl>
                                      </p:cBhvr>
                                    </p:animEffect>
                                  </p:childTnLst>
                                </p:cTn>
                              </p:par>
                            </p:childTnLst>
                          </p:cTn>
                        </p:par>
                        <p:par>
                          <p:cTn id="121" fill="hold" nodeType="withGroup">
                            <p:stCondLst>
                              <p:cond delay="500"/>
                            </p:stCondLst>
                            <p:childTnLst>
                              <p:par>
                                <p:cTn id="122" presetID="22" presetClass="entr" presetSubtype="1" fill="hold" grpId="0" nodeType="afterEffect">
                                  <p:stCondLst>
                                    <p:cond delay="0"/>
                                  </p:stCondLst>
                                  <p:childTnLst>
                                    <p:set>
                                      <p:cBhvr>
                                        <p:cTn id="123" dur="1" fill="hold">
                                          <p:stCondLst>
                                            <p:cond delay="0"/>
                                          </p:stCondLst>
                                        </p:cTn>
                                        <p:tgtEl>
                                          <p:spTgt spid="432158"/>
                                        </p:tgtEl>
                                        <p:attrNameLst>
                                          <p:attrName>style.visibility</p:attrName>
                                        </p:attrNameLst>
                                      </p:cBhvr>
                                      <p:to>
                                        <p:strVal val="visible"/>
                                      </p:to>
                                    </p:set>
                                    <p:animEffect transition="in" filter="wipe(up)">
                                      <p:cBhvr>
                                        <p:cTn id="124" dur="500"/>
                                        <p:tgtEl>
                                          <p:spTgt spid="43215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432163"/>
                                        </p:tgtEl>
                                        <p:attrNameLst>
                                          <p:attrName>style.visibility</p:attrName>
                                        </p:attrNameLst>
                                      </p:cBhvr>
                                      <p:to>
                                        <p:strVal val="visible"/>
                                      </p:to>
                                    </p:set>
                                    <p:animEffect transition="in" filter="wipe(up)">
                                      <p:cBhvr>
                                        <p:cTn id="129" dur="500"/>
                                        <p:tgtEl>
                                          <p:spTgt spid="432163"/>
                                        </p:tgtEl>
                                      </p:cBhvr>
                                    </p:animEffect>
                                  </p:childTnLst>
                                </p:cTn>
                              </p:par>
                            </p:childTnLst>
                          </p:cTn>
                        </p:par>
                        <p:par>
                          <p:cTn id="130" fill="hold" nodeType="withGroup">
                            <p:stCondLst>
                              <p:cond delay="500"/>
                            </p:stCondLst>
                            <p:childTnLst>
                              <p:par>
                                <p:cTn id="131" presetID="22" presetClass="entr" presetSubtype="1" fill="hold" grpId="0" nodeType="afterEffect">
                                  <p:stCondLst>
                                    <p:cond delay="0"/>
                                  </p:stCondLst>
                                  <p:childTnLst>
                                    <p:set>
                                      <p:cBhvr>
                                        <p:cTn id="132" dur="1" fill="hold">
                                          <p:stCondLst>
                                            <p:cond delay="0"/>
                                          </p:stCondLst>
                                        </p:cTn>
                                        <p:tgtEl>
                                          <p:spTgt spid="432164"/>
                                        </p:tgtEl>
                                        <p:attrNameLst>
                                          <p:attrName>style.visibility</p:attrName>
                                        </p:attrNameLst>
                                      </p:cBhvr>
                                      <p:to>
                                        <p:strVal val="visible"/>
                                      </p:to>
                                    </p:set>
                                    <p:animEffect transition="in" filter="wipe(up)">
                                      <p:cBhvr>
                                        <p:cTn id="133" dur="500"/>
                                        <p:tgtEl>
                                          <p:spTgt spid="43216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32165"/>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432167"/>
                                        </p:tgtEl>
                                        <p:attrNameLst>
                                          <p:attrName>style.visibility</p:attrName>
                                        </p:attrNameLst>
                                      </p:cBhvr>
                                      <p:to>
                                        <p:strVal val="visible"/>
                                      </p:to>
                                    </p:set>
                                    <p:animEffect transition="in" filter="wipe(up)">
                                      <p:cBhvr>
                                        <p:cTn id="142" dur="500"/>
                                        <p:tgtEl>
                                          <p:spTgt spid="432167"/>
                                        </p:tgtEl>
                                      </p:cBhvr>
                                    </p:animEffect>
                                  </p:childTnLst>
                                </p:cTn>
                              </p:par>
                            </p:childTnLst>
                          </p:cTn>
                        </p:par>
                        <p:par>
                          <p:cTn id="143" fill="hold" nodeType="withGroup">
                            <p:stCondLst>
                              <p:cond delay="500"/>
                            </p:stCondLst>
                            <p:childTnLst>
                              <p:par>
                                <p:cTn id="144" presetID="22" presetClass="entr" presetSubtype="1" fill="hold" grpId="0" nodeType="afterEffect">
                                  <p:stCondLst>
                                    <p:cond delay="0"/>
                                  </p:stCondLst>
                                  <p:childTnLst>
                                    <p:set>
                                      <p:cBhvr>
                                        <p:cTn id="145" dur="1" fill="hold">
                                          <p:stCondLst>
                                            <p:cond delay="0"/>
                                          </p:stCondLst>
                                        </p:cTn>
                                        <p:tgtEl>
                                          <p:spTgt spid="432166"/>
                                        </p:tgtEl>
                                        <p:attrNameLst>
                                          <p:attrName>style.visibility</p:attrName>
                                        </p:attrNameLst>
                                      </p:cBhvr>
                                      <p:to>
                                        <p:strVal val="visible"/>
                                      </p:to>
                                    </p:set>
                                    <p:animEffect transition="in" filter="wipe(up)">
                                      <p:cBhvr>
                                        <p:cTn id="146" dur="500"/>
                                        <p:tgtEl>
                                          <p:spTgt spid="43216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additive="base">
                                        <p:cTn id="151" dur="500" fill="hold"/>
                                        <p:tgtEl>
                                          <p:spTgt spid="38"/>
                                        </p:tgtEl>
                                        <p:attrNameLst>
                                          <p:attrName>ppt_x</p:attrName>
                                        </p:attrNameLst>
                                      </p:cBhvr>
                                      <p:tavLst>
                                        <p:tav tm="0">
                                          <p:val>
                                            <p:strVal val="#ppt_x"/>
                                          </p:val>
                                        </p:tav>
                                        <p:tav tm="100000">
                                          <p:val>
                                            <p:strVal val="#ppt_x"/>
                                          </p:val>
                                        </p:tav>
                                      </p:tavLst>
                                    </p:anim>
                                    <p:anim calcmode="lin" valueType="num">
                                      <p:cBhvr additive="base">
                                        <p:cTn id="15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432168"/>
                                        </p:tgtEl>
                                        <p:attrNameLst>
                                          <p:attrName>style.visibility</p:attrName>
                                        </p:attrNameLst>
                                      </p:cBhvr>
                                      <p:to>
                                        <p:strVal val="visible"/>
                                      </p:to>
                                    </p:set>
                                    <p:animEffect transition="in" filter="wipe(up)">
                                      <p:cBhvr>
                                        <p:cTn id="157" dur="500"/>
                                        <p:tgtEl>
                                          <p:spTgt spid="43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P spid="432133" grpId="0" animBg="1" autoUpdateAnimBg="0"/>
      <p:bldP spid="432134" grpId="0" animBg="1" autoUpdateAnimBg="0"/>
      <p:bldP spid="432135" grpId="0" animBg="1" autoUpdateAnimBg="0"/>
      <p:bldP spid="432139" grpId="0" autoUpdateAnimBg="0"/>
      <p:bldP spid="432140" grpId="0" autoUpdateAnimBg="0"/>
      <p:bldP spid="432141" grpId="0" animBg="1"/>
      <p:bldP spid="432142" grpId="0" animBg="1" autoUpdateAnimBg="0"/>
      <p:bldP spid="432144" grpId="0" animBg="1"/>
      <p:bldP spid="432145" grpId="0" animBg="1" autoUpdateAnimBg="0"/>
      <p:bldP spid="432147" grpId="0" animBg="1" autoUpdateAnimBg="0"/>
      <p:bldP spid="432148" grpId="0" animBg="1"/>
      <p:bldP spid="432150" grpId="0" autoUpdateAnimBg="0"/>
      <p:bldP spid="432151" grpId="0" animBg="1"/>
      <p:bldP spid="432152" grpId="0" animBg="1" autoUpdateAnimBg="0"/>
      <p:bldP spid="432153" grpId="0" animBg="1"/>
      <p:bldP spid="432154" grpId="0" animBg="1" autoUpdateAnimBg="0"/>
      <p:bldP spid="432155" grpId="0" autoUpdateAnimBg="0"/>
      <p:bldP spid="432156" grpId="0" animBg="1" autoUpdateAnimBg="0"/>
      <p:bldP spid="432157" grpId="0" animBg="1"/>
      <p:bldP spid="432158" grpId="0" animBg="1" autoUpdateAnimBg="0"/>
      <p:bldP spid="432159" grpId="0" animBg="1" autoUpdateAnimBg="0"/>
      <p:bldP spid="432160" grpId="0" animBg="1"/>
      <p:bldP spid="432161" grpId="0" animBg="1"/>
      <p:bldP spid="432162" grpId="0" animBg="1" autoUpdateAnimBg="0"/>
      <p:bldP spid="432163" grpId="0" animBg="1"/>
      <p:bldP spid="432164" grpId="0" animBg="1" autoUpdateAnimBg="0"/>
      <p:bldP spid="432165" grpId="0" autoUpdateAnimBg="0"/>
      <p:bldP spid="432166" grpId="0" animBg="1" autoUpdateAnimBg="0"/>
      <p:bldP spid="432167" grpId="0" animBg="1"/>
      <p:bldP spid="432168" grpId="0" autoUpdateAnimBg="0"/>
      <p:bldP spid="35"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endParaRPr lang="zh-CN" altLang="zh-CN"/>
          </a:p>
        </p:txBody>
      </p:sp>
      <p:sp>
        <p:nvSpPr>
          <p:cNvPr id="25604" name="Rectangle 3"/>
          <p:cNvSpPr>
            <a:spLocks noGrp="1" noChangeArrowheads="1"/>
          </p:cNvSpPr>
          <p:nvPr>
            <p:ph idx="1"/>
          </p:nvPr>
        </p:nvSpPr>
        <p:spPr/>
        <p:txBody>
          <a:bodyPr/>
          <a:lstStyle/>
          <a:p>
            <a:pPr eaLnBrk="1" hangingPunct="1"/>
            <a:r>
              <a:rPr lang="zh-CN" altLang="en-US" dirty="0"/>
              <a:t>对数值型关键字</a:t>
            </a:r>
          </a:p>
          <a:p>
            <a:pPr eaLnBrk="1" hangingPunct="1">
              <a:buFontTx/>
              <a:buNone/>
            </a:pPr>
            <a:r>
              <a:rPr lang="zh-CN" altLang="en-US" dirty="0"/>
              <a:t>  </a:t>
            </a:r>
            <a:r>
              <a:rPr lang="en-US" altLang="zh-CN" dirty="0">
                <a:solidFill>
                  <a:schemeClr val="hlink"/>
                </a:solidFill>
              </a:rPr>
              <a:t>#</a:t>
            </a:r>
            <a:r>
              <a:rPr lang="en-US" altLang="zh-CN">
                <a:solidFill>
                  <a:schemeClr val="hlink"/>
                </a:solidFill>
              </a:rPr>
              <a:t>define  EQ(a, </a:t>
            </a:r>
            <a:r>
              <a:rPr lang="en-US" altLang="zh-CN" dirty="0">
                <a:solidFill>
                  <a:schemeClr val="hlink"/>
                </a:solidFill>
              </a:rPr>
              <a:t>b</a:t>
            </a:r>
            <a:r>
              <a:rPr lang="en-US" altLang="zh-CN">
                <a:solidFill>
                  <a:schemeClr val="hlink"/>
                </a:solidFill>
              </a:rPr>
              <a:t>)  ((a) </a:t>
            </a:r>
            <a:r>
              <a:rPr lang="en-US" altLang="zh-CN" dirty="0">
                <a:solidFill>
                  <a:schemeClr val="hlink"/>
                </a:solidFill>
              </a:rPr>
              <a:t>= = (b))</a:t>
            </a:r>
          </a:p>
          <a:p>
            <a:pPr eaLnBrk="1" hangingPunct="1">
              <a:buFontTx/>
              <a:buNone/>
            </a:pPr>
            <a:r>
              <a:rPr lang="en-US" altLang="zh-CN" dirty="0">
                <a:solidFill>
                  <a:schemeClr val="hlink"/>
                </a:solidFill>
              </a:rPr>
              <a:t>  #</a:t>
            </a:r>
            <a:r>
              <a:rPr lang="en-US" altLang="zh-CN">
                <a:solidFill>
                  <a:schemeClr val="hlink"/>
                </a:solidFill>
              </a:rPr>
              <a:t>define  LT(a, </a:t>
            </a:r>
            <a:r>
              <a:rPr lang="en-US" altLang="zh-CN" dirty="0">
                <a:solidFill>
                  <a:schemeClr val="hlink"/>
                </a:solidFill>
              </a:rPr>
              <a:t>b</a:t>
            </a:r>
            <a:r>
              <a:rPr lang="en-US" altLang="zh-CN">
                <a:solidFill>
                  <a:schemeClr val="hlink"/>
                </a:solidFill>
              </a:rPr>
              <a:t>)  ((a) </a:t>
            </a:r>
            <a:r>
              <a:rPr lang="en-US" altLang="zh-CN" dirty="0">
                <a:solidFill>
                  <a:schemeClr val="hlink"/>
                </a:solidFill>
              </a:rPr>
              <a:t>&lt;  (b))</a:t>
            </a:r>
          </a:p>
          <a:p>
            <a:pPr eaLnBrk="1" hangingPunct="1">
              <a:buFontTx/>
              <a:buNone/>
            </a:pPr>
            <a:r>
              <a:rPr lang="en-US" altLang="zh-CN" dirty="0">
                <a:solidFill>
                  <a:schemeClr val="hlink"/>
                </a:solidFill>
              </a:rPr>
              <a:t>  #</a:t>
            </a:r>
            <a:r>
              <a:rPr lang="en-US" altLang="zh-CN">
                <a:solidFill>
                  <a:schemeClr val="hlink"/>
                </a:solidFill>
              </a:rPr>
              <a:t>define  LQ(a, </a:t>
            </a:r>
            <a:r>
              <a:rPr lang="en-US" altLang="zh-CN" dirty="0">
                <a:solidFill>
                  <a:schemeClr val="hlink"/>
                </a:solidFill>
              </a:rPr>
              <a:t>b</a:t>
            </a:r>
            <a:r>
              <a:rPr lang="en-US" altLang="zh-CN">
                <a:solidFill>
                  <a:schemeClr val="hlink"/>
                </a:solidFill>
              </a:rPr>
              <a:t>)  ((a) </a:t>
            </a:r>
            <a:r>
              <a:rPr lang="en-US" altLang="zh-CN" dirty="0">
                <a:solidFill>
                  <a:schemeClr val="hlink"/>
                </a:solidFill>
              </a:rPr>
              <a:t>&lt;= (b))</a:t>
            </a:r>
          </a:p>
          <a:p>
            <a:pPr eaLnBrk="1" hangingPunct="1"/>
            <a:r>
              <a:rPr lang="zh-CN" altLang="en-US" dirty="0"/>
              <a:t>对字符串型关键字</a:t>
            </a:r>
          </a:p>
          <a:p>
            <a:pPr eaLnBrk="1" hangingPunct="1">
              <a:buFontTx/>
              <a:buNone/>
            </a:pPr>
            <a:r>
              <a:rPr lang="zh-CN" altLang="en-US" dirty="0">
                <a:solidFill>
                  <a:schemeClr val="hlink"/>
                </a:solidFill>
              </a:rPr>
              <a:t>  </a:t>
            </a:r>
            <a:r>
              <a:rPr lang="en-US" altLang="zh-CN" dirty="0">
                <a:solidFill>
                  <a:schemeClr val="hlink"/>
                </a:solidFill>
              </a:rPr>
              <a:t>#</a:t>
            </a:r>
            <a:r>
              <a:rPr lang="en-US" altLang="zh-CN">
                <a:solidFill>
                  <a:schemeClr val="hlink"/>
                </a:solidFill>
              </a:rPr>
              <a:t>define  EQ(a, </a:t>
            </a:r>
            <a:r>
              <a:rPr lang="en-US" altLang="zh-CN" dirty="0">
                <a:solidFill>
                  <a:schemeClr val="hlink"/>
                </a:solidFill>
              </a:rPr>
              <a:t>b)  (!</a:t>
            </a:r>
            <a:r>
              <a:rPr lang="en-US" altLang="zh-CN" err="1">
                <a:solidFill>
                  <a:schemeClr val="hlink"/>
                </a:solidFill>
              </a:rPr>
              <a:t>strcmp</a:t>
            </a:r>
            <a:r>
              <a:rPr lang="en-US" altLang="zh-CN">
                <a:solidFill>
                  <a:schemeClr val="hlink"/>
                </a:solidFill>
              </a:rPr>
              <a:t>((a), </a:t>
            </a:r>
            <a:r>
              <a:rPr lang="en-US" altLang="zh-CN" dirty="0">
                <a:solidFill>
                  <a:schemeClr val="hlink"/>
                </a:solidFill>
              </a:rPr>
              <a:t>(b)))</a:t>
            </a:r>
          </a:p>
          <a:p>
            <a:pPr eaLnBrk="1" hangingPunct="1">
              <a:buFontTx/>
              <a:buNone/>
            </a:pPr>
            <a:r>
              <a:rPr lang="en-US" altLang="zh-CN" dirty="0">
                <a:solidFill>
                  <a:schemeClr val="hlink"/>
                </a:solidFill>
              </a:rPr>
              <a:t>  #</a:t>
            </a:r>
            <a:r>
              <a:rPr lang="en-US" altLang="zh-CN">
                <a:solidFill>
                  <a:schemeClr val="hlink"/>
                </a:solidFill>
              </a:rPr>
              <a:t>define  LT(a, </a:t>
            </a:r>
            <a:r>
              <a:rPr lang="en-US" altLang="zh-CN" dirty="0">
                <a:solidFill>
                  <a:schemeClr val="hlink"/>
                </a:solidFill>
              </a:rPr>
              <a:t>b)  (</a:t>
            </a:r>
            <a:r>
              <a:rPr lang="en-US" altLang="zh-CN" err="1">
                <a:solidFill>
                  <a:schemeClr val="hlink"/>
                </a:solidFill>
              </a:rPr>
              <a:t>strcmp</a:t>
            </a:r>
            <a:r>
              <a:rPr lang="en-US" altLang="zh-CN">
                <a:solidFill>
                  <a:schemeClr val="hlink"/>
                </a:solidFill>
              </a:rPr>
              <a:t>((a), </a:t>
            </a:r>
            <a:r>
              <a:rPr lang="en-US" altLang="zh-CN" dirty="0">
                <a:solidFill>
                  <a:schemeClr val="hlink"/>
                </a:solidFill>
              </a:rPr>
              <a:t>(b)) &lt; 0)</a:t>
            </a:r>
          </a:p>
          <a:p>
            <a:pPr eaLnBrk="1" hangingPunct="1">
              <a:buFontTx/>
              <a:buNone/>
            </a:pPr>
            <a:r>
              <a:rPr lang="en-US" altLang="zh-CN" dirty="0">
                <a:solidFill>
                  <a:schemeClr val="hlink"/>
                </a:solidFill>
              </a:rPr>
              <a:t>  #</a:t>
            </a:r>
            <a:r>
              <a:rPr lang="en-US" altLang="zh-CN">
                <a:solidFill>
                  <a:schemeClr val="hlink"/>
                </a:solidFill>
              </a:rPr>
              <a:t>define  LQ(a, </a:t>
            </a:r>
            <a:r>
              <a:rPr lang="en-US" altLang="zh-CN" dirty="0">
                <a:solidFill>
                  <a:schemeClr val="hlink"/>
                </a:solidFill>
              </a:rPr>
              <a:t>b)  (</a:t>
            </a:r>
            <a:r>
              <a:rPr lang="en-US" altLang="zh-CN" err="1">
                <a:solidFill>
                  <a:schemeClr val="hlink"/>
                </a:solidFill>
              </a:rPr>
              <a:t>strcmp</a:t>
            </a:r>
            <a:r>
              <a:rPr lang="en-US" altLang="zh-CN">
                <a:solidFill>
                  <a:schemeClr val="hlink"/>
                </a:solidFill>
              </a:rPr>
              <a:t>((a), </a:t>
            </a:r>
            <a:r>
              <a:rPr lang="en-US" altLang="zh-CN" dirty="0">
                <a:solidFill>
                  <a:schemeClr val="hlink"/>
                </a:solidFill>
              </a:rPr>
              <a:t>(b)) &lt;= 0)</a:t>
            </a:r>
          </a:p>
          <a:p>
            <a:pPr eaLnBrk="1" hangingPunct="1"/>
            <a:endParaRPr lang="en-US" altLang="zh-CN" dirty="0"/>
          </a:p>
        </p:txBody>
      </p:sp>
      <p:sp>
        <p:nvSpPr>
          <p:cNvPr id="6" name="灯片编号占位符 5"/>
          <p:cNvSpPr>
            <a:spLocks noGrp="1"/>
          </p:cNvSpPr>
          <p:nvPr>
            <p:ph type="sldNum" sz="quarter" idx="11"/>
          </p:nvPr>
        </p:nvSpPr>
        <p:spPr/>
        <p:txBody>
          <a:bodyPr/>
          <a:lstStyle/>
          <a:p>
            <a:pPr>
              <a:defRPr/>
            </a:pPr>
            <a:fld id="{A028E57D-53C5-4147-BB70-E77A4420FE43}" type="slidenum">
              <a:rPr lang="en-US" altLang="zh-CN"/>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建立</a:t>
            </a:r>
            <a:r>
              <a:rPr lang="en-US" altLang="zh-CN"/>
              <a:t>AVL</a:t>
            </a:r>
            <a:r>
              <a:rPr lang="zh-CN" altLang="en-US" dirty="0"/>
              <a:t>树</a:t>
            </a:r>
          </a:p>
        </p:txBody>
      </p:sp>
      <p:sp>
        <p:nvSpPr>
          <p:cNvPr id="4" name="内容占位符 3"/>
          <p:cNvSpPr>
            <a:spLocks noGrp="1"/>
          </p:cNvSpPr>
          <p:nvPr>
            <p:ph idx="1"/>
          </p:nvPr>
        </p:nvSpPr>
        <p:spPr/>
        <p:txBody>
          <a:bodyPr/>
          <a:lstStyle/>
          <a:p>
            <a:r>
              <a:rPr lang="zh-CN" altLang="en-US" sz="2800" dirty="0"/>
              <a:t>例题</a:t>
            </a:r>
            <a:r>
              <a:rPr lang="en-US" altLang="zh-CN" sz="2800" dirty="0"/>
              <a:t>:</a:t>
            </a:r>
            <a:r>
              <a:rPr lang="zh-CN" altLang="en-US" sz="2800" dirty="0"/>
              <a:t>按照如下顺序建立平衡二叉树：</a:t>
            </a:r>
          </a:p>
          <a:p>
            <a:r>
              <a:rPr lang="en-US" altLang="zh-CN" sz="2800" dirty="0"/>
              <a:t>10,  13,  19,  7,  4,  8,  15,  24,  33,  21</a:t>
            </a:r>
            <a:endParaRPr lang="zh-CN" altLang="en-US" sz="2800" dirty="0"/>
          </a:p>
        </p:txBody>
      </p:sp>
      <p:sp>
        <p:nvSpPr>
          <p:cNvPr id="50" name="灯片编号占位符 5"/>
          <p:cNvSpPr>
            <a:spLocks noGrp="1"/>
          </p:cNvSpPr>
          <p:nvPr>
            <p:ph type="sldNum" sz="quarter" idx="11"/>
          </p:nvPr>
        </p:nvSpPr>
        <p:spPr/>
        <p:txBody>
          <a:bodyPr/>
          <a:lstStyle/>
          <a:p>
            <a:pPr>
              <a:defRPr/>
            </a:pPr>
            <a:fld id="{1F24E1CB-5524-410E-ACC8-F30699B9C184}" type="slidenum">
              <a:rPr lang="en-US" altLang="zh-CN"/>
              <a:pPr>
                <a:defRPr/>
              </a:pPr>
              <a:t>80</a:t>
            </a:fld>
            <a:endParaRPr lang="en-US" altLang="zh-CN"/>
          </a:p>
        </p:txBody>
      </p:sp>
      <p:sp>
        <p:nvSpPr>
          <p:cNvPr id="80899" name="Text Box 4"/>
          <p:cNvSpPr txBox="1">
            <a:spLocks noChangeArrowheads="1"/>
          </p:cNvSpPr>
          <p:nvPr/>
        </p:nvSpPr>
        <p:spPr bwMode="auto">
          <a:xfrm>
            <a:off x="508000" y="2295525"/>
            <a:ext cx="7418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插入</a:t>
            </a:r>
            <a:r>
              <a:rPr lang="en-US" altLang="zh-CN" sz="3200">
                <a:ea typeface="宋体" charset="-122"/>
              </a:rPr>
              <a:t>10</a:t>
            </a:r>
            <a:r>
              <a:rPr lang="zh-CN" altLang="en-US" sz="3200">
                <a:ea typeface="宋体" charset="-122"/>
              </a:rPr>
              <a:t>、</a:t>
            </a:r>
            <a:r>
              <a:rPr lang="en-US" altLang="zh-CN" sz="3200">
                <a:ea typeface="宋体" charset="-122"/>
              </a:rPr>
              <a:t>13</a:t>
            </a:r>
            <a:r>
              <a:rPr lang="zh-CN" altLang="en-US" sz="3200">
                <a:ea typeface="宋体" charset="-122"/>
              </a:rPr>
              <a:t>、</a:t>
            </a:r>
            <a:r>
              <a:rPr lang="en-US" altLang="zh-CN" sz="3200">
                <a:ea typeface="宋体" charset="-122"/>
              </a:rPr>
              <a:t>19 </a:t>
            </a:r>
          </a:p>
        </p:txBody>
      </p:sp>
      <p:sp>
        <p:nvSpPr>
          <p:cNvPr id="80900" name="Text Box 5"/>
          <p:cNvSpPr txBox="1">
            <a:spLocks noChangeArrowheads="1"/>
          </p:cNvSpPr>
          <p:nvPr/>
        </p:nvSpPr>
        <p:spPr bwMode="auto">
          <a:xfrm>
            <a:off x="3417888" y="2297113"/>
            <a:ext cx="4776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FF0000"/>
                </a:solidFill>
                <a:ea typeface="宋体" charset="-122"/>
              </a:rPr>
              <a:t>7</a:t>
            </a:r>
            <a:r>
              <a:rPr lang="zh-CN" altLang="en-US" sz="3200">
                <a:ea typeface="宋体" charset="-122"/>
              </a:rPr>
              <a:t>、</a:t>
            </a:r>
            <a:r>
              <a:rPr lang="en-US" altLang="zh-CN" sz="3200">
                <a:solidFill>
                  <a:srgbClr val="FF0000"/>
                </a:solidFill>
                <a:ea typeface="宋体" charset="-122"/>
              </a:rPr>
              <a:t>4</a:t>
            </a:r>
            <a:r>
              <a:rPr lang="en-US" altLang="zh-CN" sz="3200">
                <a:ea typeface="宋体" charset="-122"/>
              </a:rPr>
              <a:t> </a:t>
            </a:r>
          </a:p>
        </p:txBody>
      </p:sp>
      <p:sp>
        <p:nvSpPr>
          <p:cNvPr id="80901" name="Oval 6"/>
          <p:cNvSpPr>
            <a:spLocks noChangeArrowheads="1"/>
          </p:cNvSpPr>
          <p:nvPr/>
        </p:nvSpPr>
        <p:spPr bwMode="auto">
          <a:xfrm>
            <a:off x="1546225" y="3116263"/>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80902" name="Line 7"/>
          <p:cNvSpPr>
            <a:spLocks noChangeShapeType="1"/>
          </p:cNvSpPr>
          <p:nvPr/>
        </p:nvSpPr>
        <p:spPr bwMode="auto">
          <a:xfrm flipH="1">
            <a:off x="1408113" y="3563938"/>
            <a:ext cx="242887"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Oval 8"/>
          <p:cNvSpPr>
            <a:spLocks noChangeArrowheads="1"/>
          </p:cNvSpPr>
          <p:nvPr/>
        </p:nvSpPr>
        <p:spPr bwMode="auto">
          <a:xfrm>
            <a:off x="1509713" y="4538663"/>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0904" name="Oval 9"/>
          <p:cNvSpPr>
            <a:spLocks noChangeArrowheads="1"/>
          </p:cNvSpPr>
          <p:nvPr/>
        </p:nvSpPr>
        <p:spPr bwMode="auto">
          <a:xfrm>
            <a:off x="1995488" y="3827463"/>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19</a:t>
            </a:r>
          </a:p>
        </p:txBody>
      </p:sp>
      <p:sp>
        <p:nvSpPr>
          <p:cNvPr id="80905" name="Line 10"/>
          <p:cNvSpPr>
            <a:spLocks noChangeShapeType="1"/>
          </p:cNvSpPr>
          <p:nvPr/>
        </p:nvSpPr>
        <p:spPr bwMode="auto">
          <a:xfrm>
            <a:off x="1955800" y="3589338"/>
            <a:ext cx="239713"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6" name="Line 11"/>
          <p:cNvSpPr>
            <a:spLocks noChangeShapeType="1"/>
          </p:cNvSpPr>
          <p:nvPr/>
        </p:nvSpPr>
        <p:spPr bwMode="auto">
          <a:xfrm>
            <a:off x="1449388" y="4276725"/>
            <a:ext cx="214312"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Oval 12"/>
          <p:cNvSpPr>
            <a:spLocks noChangeArrowheads="1"/>
          </p:cNvSpPr>
          <p:nvPr/>
        </p:nvSpPr>
        <p:spPr bwMode="auto">
          <a:xfrm>
            <a:off x="1028700" y="381635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7</a:t>
            </a:r>
          </a:p>
        </p:txBody>
      </p:sp>
      <p:sp>
        <p:nvSpPr>
          <p:cNvPr id="80908" name="Line 13"/>
          <p:cNvSpPr>
            <a:spLocks noChangeShapeType="1"/>
          </p:cNvSpPr>
          <p:nvPr/>
        </p:nvSpPr>
        <p:spPr bwMode="auto">
          <a:xfrm flipH="1">
            <a:off x="928688" y="4265613"/>
            <a:ext cx="242887"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9" name="Oval 14"/>
          <p:cNvSpPr>
            <a:spLocks noChangeArrowheads="1"/>
          </p:cNvSpPr>
          <p:nvPr/>
        </p:nvSpPr>
        <p:spPr bwMode="auto">
          <a:xfrm>
            <a:off x="560388" y="4541838"/>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4</a:t>
            </a:r>
          </a:p>
        </p:txBody>
      </p:sp>
      <p:sp>
        <p:nvSpPr>
          <p:cNvPr id="80910" name="Text Box 15"/>
          <p:cNvSpPr txBox="1">
            <a:spLocks noChangeArrowheads="1"/>
          </p:cNvSpPr>
          <p:nvPr/>
        </p:nvSpPr>
        <p:spPr bwMode="auto">
          <a:xfrm>
            <a:off x="4689475" y="2298700"/>
            <a:ext cx="110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0000FF"/>
                </a:solidFill>
                <a:ea typeface="宋体" charset="-122"/>
              </a:rPr>
              <a:t>8</a:t>
            </a:r>
          </a:p>
        </p:txBody>
      </p:sp>
      <p:sp>
        <p:nvSpPr>
          <p:cNvPr id="80911" name="Rectangle 16"/>
          <p:cNvSpPr>
            <a:spLocks noChangeArrowheads="1"/>
          </p:cNvSpPr>
          <p:nvPr/>
        </p:nvSpPr>
        <p:spPr bwMode="auto">
          <a:xfrm>
            <a:off x="739775" y="5883275"/>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t>LR</a:t>
            </a:r>
            <a:r>
              <a:rPr kumimoji="0" lang="zh-CN" altLang="en-US" sz="2400"/>
              <a:t>型</a:t>
            </a:r>
          </a:p>
        </p:txBody>
      </p:sp>
      <p:sp>
        <p:nvSpPr>
          <p:cNvPr id="80912" name="Oval 18"/>
          <p:cNvSpPr>
            <a:spLocks noChangeArrowheads="1"/>
          </p:cNvSpPr>
          <p:nvPr/>
        </p:nvSpPr>
        <p:spPr bwMode="auto">
          <a:xfrm>
            <a:off x="1092200" y="5226050"/>
            <a:ext cx="531813" cy="503238"/>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0000FF"/>
                </a:solidFill>
                <a:ea typeface="宋体" charset="-122"/>
              </a:rPr>
              <a:t>8</a:t>
            </a:r>
          </a:p>
        </p:txBody>
      </p:sp>
      <p:sp>
        <p:nvSpPr>
          <p:cNvPr id="80913" name="Line 19"/>
          <p:cNvSpPr>
            <a:spLocks noChangeShapeType="1"/>
          </p:cNvSpPr>
          <p:nvPr/>
        </p:nvSpPr>
        <p:spPr bwMode="auto">
          <a:xfrm flipH="1">
            <a:off x="1474788" y="4976813"/>
            <a:ext cx="141287" cy="255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198" name="Oval 22"/>
          <p:cNvSpPr>
            <a:spLocks noChangeArrowheads="1"/>
          </p:cNvSpPr>
          <p:nvPr/>
        </p:nvSpPr>
        <p:spPr bwMode="auto">
          <a:xfrm>
            <a:off x="3492500" y="3829050"/>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434199" name="Line 23"/>
          <p:cNvSpPr>
            <a:spLocks noChangeShapeType="1"/>
          </p:cNvSpPr>
          <p:nvPr/>
        </p:nvSpPr>
        <p:spPr bwMode="auto">
          <a:xfrm flipH="1">
            <a:off x="3454400" y="4316413"/>
            <a:ext cx="168275" cy="254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00" name="Oval 24"/>
          <p:cNvSpPr>
            <a:spLocks noChangeArrowheads="1"/>
          </p:cNvSpPr>
          <p:nvPr/>
        </p:nvSpPr>
        <p:spPr bwMode="auto">
          <a:xfrm>
            <a:off x="3087688" y="4567238"/>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7</a:t>
            </a:r>
          </a:p>
        </p:txBody>
      </p:sp>
      <p:sp>
        <p:nvSpPr>
          <p:cNvPr id="434201" name="Line 25"/>
          <p:cNvSpPr>
            <a:spLocks noChangeShapeType="1"/>
          </p:cNvSpPr>
          <p:nvPr/>
        </p:nvSpPr>
        <p:spPr bwMode="auto">
          <a:xfrm flipH="1">
            <a:off x="3025775" y="5041900"/>
            <a:ext cx="204788"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02" name="Oval 26"/>
          <p:cNvSpPr>
            <a:spLocks noChangeArrowheads="1"/>
          </p:cNvSpPr>
          <p:nvPr/>
        </p:nvSpPr>
        <p:spPr bwMode="auto">
          <a:xfrm>
            <a:off x="2670175" y="529272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4</a:t>
            </a:r>
          </a:p>
        </p:txBody>
      </p:sp>
      <p:grpSp>
        <p:nvGrpSpPr>
          <p:cNvPr id="2" name="Group 27"/>
          <p:cNvGrpSpPr>
            <a:grpSpLocks/>
          </p:cNvGrpSpPr>
          <p:nvPr/>
        </p:nvGrpSpPr>
        <p:grpSpPr bwMode="auto">
          <a:xfrm>
            <a:off x="3524250" y="3001963"/>
            <a:ext cx="1481138" cy="1330325"/>
            <a:chOff x="2220" y="1883"/>
            <a:chExt cx="933" cy="838"/>
          </a:xfrm>
        </p:grpSpPr>
        <p:sp>
          <p:nvSpPr>
            <p:cNvPr id="80942" name="Oval 28"/>
            <p:cNvSpPr>
              <a:spLocks noChangeArrowheads="1"/>
            </p:cNvSpPr>
            <p:nvPr/>
          </p:nvSpPr>
          <p:spPr bwMode="auto">
            <a:xfrm>
              <a:off x="2535" y="1956"/>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80943" name="Line 29"/>
            <p:cNvSpPr>
              <a:spLocks noChangeShapeType="1"/>
            </p:cNvSpPr>
            <p:nvPr/>
          </p:nvSpPr>
          <p:spPr bwMode="auto">
            <a:xfrm flipH="1">
              <a:off x="2448" y="2238"/>
              <a:ext cx="153" cy="1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4" name="Oval 30"/>
            <p:cNvSpPr>
              <a:spLocks noChangeArrowheads="1"/>
            </p:cNvSpPr>
            <p:nvPr/>
          </p:nvSpPr>
          <p:spPr bwMode="auto">
            <a:xfrm>
              <a:off x="2818" y="2404"/>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19</a:t>
              </a:r>
            </a:p>
          </p:txBody>
        </p:sp>
        <p:sp>
          <p:nvSpPr>
            <p:cNvPr id="80945" name="Line 31"/>
            <p:cNvSpPr>
              <a:spLocks noChangeShapeType="1"/>
            </p:cNvSpPr>
            <p:nvPr/>
          </p:nvSpPr>
          <p:spPr bwMode="auto">
            <a:xfrm>
              <a:off x="2793" y="2254"/>
              <a:ext cx="151" cy="1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6" name="Text Box 32"/>
            <p:cNvSpPr txBox="1">
              <a:spLocks noChangeArrowheads="1"/>
            </p:cNvSpPr>
            <p:nvPr/>
          </p:nvSpPr>
          <p:spPr bwMode="auto">
            <a:xfrm>
              <a:off x="2220" y="1883"/>
              <a:ext cx="3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a:spcBef>
                  <a:spcPct val="50000"/>
                </a:spcBef>
              </a:pPr>
              <a:endParaRPr lang="zh-CN" altLang="zh-CN">
                <a:ea typeface="隶书" pitchFamily="49" charset="-122"/>
              </a:endParaRPr>
            </a:p>
          </p:txBody>
        </p:sp>
      </p:grpSp>
      <p:sp>
        <p:nvSpPr>
          <p:cNvPr id="434209" name="Oval 33"/>
          <p:cNvSpPr>
            <a:spLocks noChangeArrowheads="1"/>
          </p:cNvSpPr>
          <p:nvPr/>
        </p:nvSpPr>
        <p:spPr bwMode="auto">
          <a:xfrm>
            <a:off x="3506788" y="5329238"/>
            <a:ext cx="531812" cy="503237"/>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0000FF"/>
                </a:solidFill>
                <a:ea typeface="宋体" charset="-122"/>
              </a:rPr>
              <a:t>8</a:t>
            </a:r>
          </a:p>
        </p:txBody>
      </p:sp>
      <p:sp>
        <p:nvSpPr>
          <p:cNvPr id="434210" name="Line 34"/>
          <p:cNvSpPr>
            <a:spLocks noChangeShapeType="1"/>
          </p:cNvSpPr>
          <p:nvPr/>
        </p:nvSpPr>
        <p:spPr bwMode="auto">
          <a:xfrm>
            <a:off x="3497263" y="5054600"/>
            <a:ext cx="176212"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13" name="Rectangle 37"/>
          <p:cNvSpPr>
            <a:spLocks noChangeArrowheads="1"/>
          </p:cNvSpPr>
          <p:nvPr/>
        </p:nvSpPr>
        <p:spPr bwMode="auto">
          <a:xfrm>
            <a:off x="3128168" y="5884863"/>
            <a:ext cx="2019895" cy="85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zh-CN" altLang="en-US" sz="2400" dirty="0"/>
              <a:t>先左旋</a:t>
            </a:r>
            <a:endParaRPr kumimoji="0" lang="en-US" altLang="zh-CN" sz="2400" dirty="0"/>
          </a:p>
          <a:p>
            <a:pPr algn="ctr">
              <a:spcBef>
                <a:spcPct val="20000"/>
              </a:spcBef>
              <a:buClr>
                <a:schemeClr val="hlink"/>
              </a:buClr>
            </a:pPr>
            <a:r>
              <a:rPr kumimoji="0" lang="zh-CN" altLang="en-US" sz="2400" dirty="0"/>
              <a:t>左子树左旋</a:t>
            </a:r>
          </a:p>
        </p:txBody>
      </p:sp>
      <p:sp>
        <p:nvSpPr>
          <p:cNvPr id="434214" name="Rectangle 38"/>
          <p:cNvSpPr>
            <a:spLocks noChangeArrowheads="1"/>
          </p:cNvSpPr>
          <p:nvPr/>
        </p:nvSpPr>
        <p:spPr bwMode="auto">
          <a:xfrm>
            <a:off x="5683250" y="5873750"/>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zh-CN" altLang="en-US" sz="2400" dirty="0"/>
              <a:t>再右旋</a:t>
            </a:r>
            <a:endParaRPr kumimoji="0" lang="en-US" altLang="zh-CN" sz="2400" dirty="0"/>
          </a:p>
          <a:p>
            <a:pPr algn="ctr">
              <a:spcBef>
                <a:spcPct val="20000"/>
              </a:spcBef>
              <a:buClr>
                <a:schemeClr val="hlink"/>
              </a:buClr>
            </a:pPr>
            <a:r>
              <a:rPr kumimoji="0" lang="zh-CN" altLang="en-US" sz="2400" dirty="0"/>
              <a:t>整体右旋</a:t>
            </a:r>
          </a:p>
        </p:txBody>
      </p:sp>
      <p:sp>
        <p:nvSpPr>
          <p:cNvPr id="434215" name="Oval 39"/>
          <p:cNvSpPr>
            <a:spLocks noChangeArrowheads="1"/>
          </p:cNvSpPr>
          <p:nvPr/>
        </p:nvSpPr>
        <p:spPr bwMode="auto">
          <a:xfrm>
            <a:off x="7302500" y="3729038"/>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dirty="0">
                <a:ea typeface="宋体" charset="-122"/>
              </a:rPr>
              <a:t>13</a:t>
            </a:r>
          </a:p>
        </p:txBody>
      </p:sp>
      <p:sp>
        <p:nvSpPr>
          <p:cNvPr id="434216" name="Oval 40"/>
          <p:cNvSpPr>
            <a:spLocks noChangeArrowheads="1"/>
          </p:cNvSpPr>
          <p:nvPr/>
        </p:nvSpPr>
        <p:spPr bwMode="auto">
          <a:xfrm>
            <a:off x="7789863" y="4427538"/>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dirty="0">
                <a:ea typeface="宋体" charset="-122"/>
              </a:rPr>
              <a:t>19</a:t>
            </a:r>
          </a:p>
        </p:txBody>
      </p:sp>
      <p:sp>
        <p:nvSpPr>
          <p:cNvPr id="434217" name="Line 41"/>
          <p:cNvSpPr>
            <a:spLocks noChangeShapeType="1"/>
          </p:cNvSpPr>
          <p:nvPr/>
        </p:nvSpPr>
        <p:spPr bwMode="auto">
          <a:xfrm>
            <a:off x="7712075" y="4189413"/>
            <a:ext cx="239713"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19" name="Oval 43"/>
          <p:cNvSpPr>
            <a:spLocks noChangeArrowheads="1"/>
          </p:cNvSpPr>
          <p:nvPr/>
        </p:nvSpPr>
        <p:spPr bwMode="auto">
          <a:xfrm>
            <a:off x="6630988" y="3119438"/>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dirty="0">
                <a:ea typeface="宋体" charset="-122"/>
              </a:rPr>
              <a:t>10</a:t>
            </a:r>
          </a:p>
        </p:txBody>
      </p:sp>
      <p:sp>
        <p:nvSpPr>
          <p:cNvPr id="434221" name="Line 45"/>
          <p:cNvSpPr>
            <a:spLocks noChangeShapeType="1"/>
          </p:cNvSpPr>
          <p:nvPr/>
        </p:nvSpPr>
        <p:spPr bwMode="auto">
          <a:xfrm>
            <a:off x="7091363" y="3517900"/>
            <a:ext cx="341312" cy="255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22" name="Line 46"/>
          <p:cNvSpPr>
            <a:spLocks noChangeShapeType="1"/>
          </p:cNvSpPr>
          <p:nvPr/>
        </p:nvSpPr>
        <p:spPr bwMode="auto">
          <a:xfrm flipH="1">
            <a:off x="6427788" y="3556000"/>
            <a:ext cx="269875"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23" name="Oval 47"/>
          <p:cNvSpPr>
            <a:spLocks noChangeArrowheads="1"/>
          </p:cNvSpPr>
          <p:nvPr/>
        </p:nvSpPr>
        <p:spPr bwMode="auto">
          <a:xfrm>
            <a:off x="6061075" y="376872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7</a:t>
            </a:r>
          </a:p>
        </p:txBody>
      </p:sp>
      <p:sp>
        <p:nvSpPr>
          <p:cNvPr id="434224" name="Line 48"/>
          <p:cNvSpPr>
            <a:spLocks noChangeShapeType="1"/>
          </p:cNvSpPr>
          <p:nvPr/>
        </p:nvSpPr>
        <p:spPr bwMode="auto">
          <a:xfrm flipH="1">
            <a:off x="5999163" y="4243388"/>
            <a:ext cx="204787"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25" name="Oval 49"/>
          <p:cNvSpPr>
            <a:spLocks noChangeArrowheads="1"/>
          </p:cNvSpPr>
          <p:nvPr/>
        </p:nvSpPr>
        <p:spPr bwMode="auto">
          <a:xfrm>
            <a:off x="5694363" y="4494213"/>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4</a:t>
            </a:r>
          </a:p>
        </p:txBody>
      </p:sp>
      <p:sp>
        <p:nvSpPr>
          <p:cNvPr id="434226" name="Oval 50"/>
          <p:cNvSpPr>
            <a:spLocks noChangeArrowheads="1"/>
          </p:cNvSpPr>
          <p:nvPr/>
        </p:nvSpPr>
        <p:spPr bwMode="auto">
          <a:xfrm>
            <a:off x="6442075" y="4530725"/>
            <a:ext cx="531813" cy="503238"/>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0000FF"/>
                </a:solidFill>
                <a:ea typeface="宋体" charset="-122"/>
              </a:rPr>
              <a:t>8</a:t>
            </a:r>
          </a:p>
        </p:txBody>
      </p:sp>
      <p:sp>
        <p:nvSpPr>
          <p:cNvPr id="434227" name="Line 51"/>
          <p:cNvSpPr>
            <a:spLocks noChangeShapeType="1"/>
          </p:cNvSpPr>
          <p:nvPr/>
        </p:nvSpPr>
        <p:spPr bwMode="auto">
          <a:xfrm>
            <a:off x="6470650" y="4256088"/>
            <a:ext cx="176213"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Text Box 53"/>
          <p:cNvSpPr txBox="1">
            <a:spLocks noChangeArrowheads="1"/>
          </p:cNvSpPr>
          <p:nvPr/>
        </p:nvSpPr>
        <p:spPr bwMode="auto">
          <a:xfrm>
            <a:off x="5351463" y="2300288"/>
            <a:ext cx="1106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FF0000"/>
                </a:solidFill>
                <a:ea typeface="宋体" charset="-122"/>
              </a:rPr>
              <a:t>15</a:t>
            </a:r>
          </a:p>
        </p:txBody>
      </p:sp>
      <p:sp>
        <p:nvSpPr>
          <p:cNvPr id="434230" name="Oval 54"/>
          <p:cNvSpPr>
            <a:spLocks noChangeArrowheads="1"/>
          </p:cNvSpPr>
          <p:nvPr/>
        </p:nvSpPr>
        <p:spPr bwMode="auto">
          <a:xfrm>
            <a:off x="7499350" y="515302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15</a:t>
            </a:r>
          </a:p>
        </p:txBody>
      </p:sp>
      <p:sp>
        <p:nvSpPr>
          <p:cNvPr id="434231" name="Line 55"/>
          <p:cNvSpPr>
            <a:spLocks noChangeShapeType="1"/>
          </p:cNvSpPr>
          <p:nvPr/>
        </p:nvSpPr>
        <p:spPr bwMode="auto">
          <a:xfrm flipH="1">
            <a:off x="7702550" y="4905375"/>
            <a:ext cx="204788"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232" name="Rectangle 56"/>
          <p:cNvSpPr>
            <a:spLocks noChangeArrowheads="1"/>
          </p:cNvSpPr>
          <p:nvPr/>
        </p:nvSpPr>
        <p:spPr bwMode="auto">
          <a:xfrm>
            <a:off x="7116763" y="5884863"/>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solidFill>
                  <a:srgbClr val="FF0000"/>
                </a:solidFill>
              </a:rPr>
              <a:t>RL</a:t>
            </a:r>
            <a:r>
              <a:rPr kumimoji="0" lang="zh-CN" altLang="en-US" sz="2400">
                <a:solidFill>
                  <a:srgbClr val="FF0000"/>
                </a:solidFill>
              </a:rPr>
              <a:t>型</a:t>
            </a:r>
          </a:p>
        </p:txBody>
      </p:sp>
      <p:sp>
        <p:nvSpPr>
          <p:cNvPr id="49" name="圆角矩形 48"/>
          <p:cNvSpPr>
            <a:spLocks noChangeArrowheads="1"/>
          </p:cNvSpPr>
          <p:nvPr/>
        </p:nvSpPr>
        <p:spPr bwMode="auto">
          <a:xfrm>
            <a:off x="7000875" y="3571875"/>
            <a:ext cx="1643063" cy="2143125"/>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41" name="圆角矩形 50"/>
          <p:cNvSpPr>
            <a:spLocks noChangeArrowheads="1"/>
          </p:cNvSpPr>
          <p:nvPr/>
        </p:nvSpPr>
        <p:spPr bwMode="auto">
          <a:xfrm>
            <a:off x="285750" y="2928938"/>
            <a:ext cx="2286000" cy="2857500"/>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41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34199"/>
                                        </p:tgtEl>
                                        <p:attrNameLst>
                                          <p:attrName>style.visibility</p:attrName>
                                        </p:attrNameLst>
                                      </p:cBhvr>
                                      <p:to>
                                        <p:strVal val="visible"/>
                                      </p:to>
                                    </p:set>
                                    <p:animEffect transition="in" filter="wipe(up)">
                                      <p:cBhvr>
                                        <p:cTn id="19" dur="500"/>
                                        <p:tgtEl>
                                          <p:spTgt spid="434199"/>
                                        </p:tgtEl>
                                      </p:cBhvr>
                                    </p:animEffect>
                                  </p:childTnLst>
                                </p:cTn>
                              </p:par>
                            </p:childTnLst>
                          </p:cTn>
                        </p:par>
                        <p:par>
                          <p:cTn id="20" fill="hold" nodeType="withGroup">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434200"/>
                                        </p:tgtEl>
                                        <p:attrNameLst>
                                          <p:attrName>style.visibility</p:attrName>
                                        </p:attrNameLst>
                                      </p:cBhvr>
                                      <p:to>
                                        <p:strVal val="visible"/>
                                      </p:to>
                                    </p:set>
                                    <p:animEffect transition="in" filter="wipe(up)">
                                      <p:cBhvr>
                                        <p:cTn id="23" dur="500"/>
                                        <p:tgtEl>
                                          <p:spTgt spid="4342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34201"/>
                                        </p:tgtEl>
                                        <p:attrNameLst>
                                          <p:attrName>style.visibility</p:attrName>
                                        </p:attrNameLst>
                                      </p:cBhvr>
                                      <p:to>
                                        <p:strVal val="visible"/>
                                      </p:to>
                                    </p:set>
                                    <p:animEffect transition="in" filter="wipe(up)">
                                      <p:cBhvr>
                                        <p:cTn id="28" dur="500"/>
                                        <p:tgtEl>
                                          <p:spTgt spid="434201"/>
                                        </p:tgtEl>
                                      </p:cBhvr>
                                    </p:animEffect>
                                  </p:childTnLst>
                                </p:cTn>
                              </p:par>
                            </p:childTnLst>
                          </p:cTn>
                        </p:par>
                        <p:par>
                          <p:cTn id="29" fill="hold" nodeType="with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434202"/>
                                        </p:tgtEl>
                                        <p:attrNameLst>
                                          <p:attrName>style.visibility</p:attrName>
                                        </p:attrNameLst>
                                      </p:cBhvr>
                                      <p:to>
                                        <p:strVal val="visible"/>
                                      </p:to>
                                    </p:set>
                                    <p:animEffect transition="in" filter="wipe(up)">
                                      <p:cBhvr>
                                        <p:cTn id="32" dur="500"/>
                                        <p:tgtEl>
                                          <p:spTgt spid="4342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34210"/>
                                        </p:tgtEl>
                                        <p:attrNameLst>
                                          <p:attrName>style.visibility</p:attrName>
                                        </p:attrNameLst>
                                      </p:cBhvr>
                                      <p:to>
                                        <p:strVal val="visible"/>
                                      </p:to>
                                    </p:set>
                                    <p:animEffect transition="in" filter="wipe(up)">
                                      <p:cBhvr>
                                        <p:cTn id="37" dur="500"/>
                                        <p:tgtEl>
                                          <p:spTgt spid="434210"/>
                                        </p:tgtEl>
                                      </p:cBhvr>
                                    </p:animEffect>
                                  </p:childTnLst>
                                </p:cTn>
                              </p:par>
                            </p:childTnLst>
                          </p:cTn>
                        </p:par>
                        <p:par>
                          <p:cTn id="38" fill="hold" nodeType="with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434209"/>
                                        </p:tgtEl>
                                        <p:attrNameLst>
                                          <p:attrName>style.visibility</p:attrName>
                                        </p:attrNameLst>
                                      </p:cBhvr>
                                      <p:to>
                                        <p:strVal val="visible"/>
                                      </p:to>
                                    </p:set>
                                    <p:animEffect transition="in" filter="wipe(up)">
                                      <p:cBhvr>
                                        <p:cTn id="41" dur="500"/>
                                        <p:tgtEl>
                                          <p:spTgt spid="4342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34214"/>
                                        </p:tgtEl>
                                        <p:attrNameLst>
                                          <p:attrName>style.visibility</p:attrName>
                                        </p:attrNameLst>
                                      </p:cBhvr>
                                      <p:to>
                                        <p:strVal val="visible"/>
                                      </p:to>
                                    </p:set>
                                  </p:childTnLst>
                                </p:cTn>
                              </p:par>
                            </p:childTnLst>
                          </p:cTn>
                        </p:par>
                        <p:par>
                          <p:cTn id="46" fill="hold" nodeType="with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434219"/>
                                        </p:tgtEl>
                                        <p:attrNameLst>
                                          <p:attrName>style.visibility</p:attrName>
                                        </p:attrNameLst>
                                      </p:cBhvr>
                                      <p:to>
                                        <p:strVal val="visible"/>
                                      </p:to>
                                    </p:set>
                                    <p:animEffect transition="in" filter="wipe(up)">
                                      <p:cBhvr>
                                        <p:cTn id="49" dur="500"/>
                                        <p:tgtEl>
                                          <p:spTgt spid="434219"/>
                                        </p:tgtEl>
                                      </p:cBhvr>
                                    </p:animEffect>
                                  </p:childTnLst>
                                </p:cTn>
                              </p:par>
                            </p:childTnLst>
                          </p:cTn>
                        </p:par>
                        <p:par>
                          <p:cTn id="50" fill="hold" nodeType="with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434221"/>
                                        </p:tgtEl>
                                        <p:attrNameLst>
                                          <p:attrName>style.visibility</p:attrName>
                                        </p:attrNameLst>
                                      </p:cBhvr>
                                      <p:to>
                                        <p:strVal val="visible"/>
                                      </p:to>
                                    </p:set>
                                    <p:animEffect transition="in" filter="wipe(up)">
                                      <p:cBhvr>
                                        <p:cTn id="53" dur="500"/>
                                        <p:tgtEl>
                                          <p:spTgt spid="434221"/>
                                        </p:tgtEl>
                                      </p:cBhvr>
                                    </p:animEffect>
                                  </p:childTnLst>
                                </p:cTn>
                              </p:par>
                            </p:childTnLst>
                          </p:cTn>
                        </p:par>
                        <p:par>
                          <p:cTn id="54" fill="hold" nodeType="withGroup">
                            <p:stCondLst>
                              <p:cond delay="1500"/>
                            </p:stCondLst>
                            <p:childTnLst>
                              <p:par>
                                <p:cTn id="55" presetID="22" presetClass="entr" presetSubtype="1" fill="hold" grpId="0" nodeType="afterEffect">
                                  <p:stCondLst>
                                    <p:cond delay="0"/>
                                  </p:stCondLst>
                                  <p:childTnLst>
                                    <p:set>
                                      <p:cBhvr>
                                        <p:cTn id="56" dur="1" fill="hold">
                                          <p:stCondLst>
                                            <p:cond delay="0"/>
                                          </p:stCondLst>
                                        </p:cTn>
                                        <p:tgtEl>
                                          <p:spTgt spid="434215"/>
                                        </p:tgtEl>
                                        <p:attrNameLst>
                                          <p:attrName>style.visibility</p:attrName>
                                        </p:attrNameLst>
                                      </p:cBhvr>
                                      <p:to>
                                        <p:strVal val="visible"/>
                                      </p:to>
                                    </p:set>
                                    <p:animEffect transition="in" filter="wipe(up)">
                                      <p:cBhvr>
                                        <p:cTn id="57" dur="500"/>
                                        <p:tgtEl>
                                          <p:spTgt spid="434215"/>
                                        </p:tgtEl>
                                      </p:cBhvr>
                                    </p:animEffect>
                                  </p:childTnLst>
                                </p:cTn>
                              </p:par>
                            </p:childTnLst>
                          </p:cTn>
                        </p:par>
                        <p:par>
                          <p:cTn id="58" fill="hold" nodeType="withGroup">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434216"/>
                                        </p:tgtEl>
                                        <p:attrNameLst>
                                          <p:attrName>style.visibility</p:attrName>
                                        </p:attrNameLst>
                                      </p:cBhvr>
                                      <p:to>
                                        <p:strVal val="visible"/>
                                      </p:to>
                                    </p:set>
                                    <p:animEffect transition="in" filter="wipe(up)">
                                      <p:cBhvr>
                                        <p:cTn id="61" dur="500"/>
                                        <p:tgtEl>
                                          <p:spTgt spid="434216"/>
                                        </p:tgtEl>
                                      </p:cBhvr>
                                    </p:animEffect>
                                  </p:childTnLst>
                                </p:cTn>
                              </p:par>
                            </p:childTnLst>
                          </p:cTn>
                        </p:par>
                        <p:par>
                          <p:cTn id="62" fill="hold" nodeType="afterGroup">
                            <p:stCondLst>
                              <p:cond delay="2500"/>
                            </p:stCondLst>
                            <p:childTnLst>
                              <p:par>
                                <p:cTn id="63" presetID="22" presetClass="entr" presetSubtype="1" fill="hold" grpId="0" nodeType="afterEffect">
                                  <p:stCondLst>
                                    <p:cond delay="0"/>
                                  </p:stCondLst>
                                  <p:childTnLst>
                                    <p:set>
                                      <p:cBhvr>
                                        <p:cTn id="64" dur="1" fill="hold">
                                          <p:stCondLst>
                                            <p:cond delay="0"/>
                                          </p:stCondLst>
                                        </p:cTn>
                                        <p:tgtEl>
                                          <p:spTgt spid="434217"/>
                                        </p:tgtEl>
                                        <p:attrNameLst>
                                          <p:attrName>style.visibility</p:attrName>
                                        </p:attrNameLst>
                                      </p:cBhvr>
                                      <p:to>
                                        <p:strVal val="visible"/>
                                      </p:to>
                                    </p:set>
                                    <p:animEffect transition="in" filter="wipe(up)">
                                      <p:cBhvr>
                                        <p:cTn id="65" dur="500"/>
                                        <p:tgtEl>
                                          <p:spTgt spid="43421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34222"/>
                                        </p:tgtEl>
                                        <p:attrNameLst>
                                          <p:attrName>style.visibility</p:attrName>
                                        </p:attrNameLst>
                                      </p:cBhvr>
                                      <p:to>
                                        <p:strVal val="visible"/>
                                      </p:to>
                                    </p:set>
                                    <p:animEffect transition="in" filter="wipe(up)">
                                      <p:cBhvr>
                                        <p:cTn id="70" dur="500"/>
                                        <p:tgtEl>
                                          <p:spTgt spid="434222"/>
                                        </p:tgtEl>
                                      </p:cBhvr>
                                    </p:animEffect>
                                  </p:childTnLst>
                                </p:cTn>
                              </p:par>
                            </p:childTnLst>
                          </p:cTn>
                        </p:par>
                        <p:par>
                          <p:cTn id="71" fill="hold" nodeType="with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434223"/>
                                        </p:tgtEl>
                                        <p:attrNameLst>
                                          <p:attrName>style.visibility</p:attrName>
                                        </p:attrNameLst>
                                      </p:cBhvr>
                                      <p:to>
                                        <p:strVal val="visible"/>
                                      </p:to>
                                    </p:set>
                                    <p:animEffect transition="in" filter="wipe(up)">
                                      <p:cBhvr>
                                        <p:cTn id="74" dur="500"/>
                                        <p:tgtEl>
                                          <p:spTgt spid="43422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434224"/>
                                        </p:tgtEl>
                                        <p:attrNameLst>
                                          <p:attrName>style.visibility</p:attrName>
                                        </p:attrNameLst>
                                      </p:cBhvr>
                                      <p:to>
                                        <p:strVal val="visible"/>
                                      </p:to>
                                    </p:set>
                                    <p:animEffect transition="in" filter="wipe(up)">
                                      <p:cBhvr>
                                        <p:cTn id="79" dur="500"/>
                                        <p:tgtEl>
                                          <p:spTgt spid="434224"/>
                                        </p:tgtEl>
                                      </p:cBhvr>
                                    </p:animEffect>
                                  </p:childTnLst>
                                </p:cTn>
                              </p:par>
                            </p:childTnLst>
                          </p:cTn>
                        </p:par>
                        <p:par>
                          <p:cTn id="80" fill="hold" nodeType="with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434225"/>
                                        </p:tgtEl>
                                        <p:attrNameLst>
                                          <p:attrName>style.visibility</p:attrName>
                                        </p:attrNameLst>
                                      </p:cBhvr>
                                      <p:to>
                                        <p:strVal val="visible"/>
                                      </p:to>
                                    </p:set>
                                    <p:animEffect transition="in" filter="wipe(up)">
                                      <p:cBhvr>
                                        <p:cTn id="83" dur="500"/>
                                        <p:tgtEl>
                                          <p:spTgt spid="43422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434227"/>
                                        </p:tgtEl>
                                        <p:attrNameLst>
                                          <p:attrName>style.visibility</p:attrName>
                                        </p:attrNameLst>
                                      </p:cBhvr>
                                      <p:to>
                                        <p:strVal val="visible"/>
                                      </p:to>
                                    </p:set>
                                    <p:animEffect transition="in" filter="wipe(up)">
                                      <p:cBhvr>
                                        <p:cTn id="88" dur="500"/>
                                        <p:tgtEl>
                                          <p:spTgt spid="434227"/>
                                        </p:tgtEl>
                                      </p:cBhvr>
                                    </p:animEffect>
                                  </p:childTnLst>
                                </p:cTn>
                              </p:par>
                            </p:childTnLst>
                          </p:cTn>
                        </p:par>
                        <p:par>
                          <p:cTn id="89" fill="hold" nodeType="withGroup">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434226"/>
                                        </p:tgtEl>
                                        <p:attrNameLst>
                                          <p:attrName>style.visibility</p:attrName>
                                        </p:attrNameLst>
                                      </p:cBhvr>
                                      <p:to>
                                        <p:strVal val="visible"/>
                                      </p:to>
                                    </p:set>
                                    <p:animEffect transition="in" filter="wipe(up)">
                                      <p:cBhvr>
                                        <p:cTn id="92" dur="500"/>
                                        <p:tgtEl>
                                          <p:spTgt spid="43422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434231"/>
                                        </p:tgtEl>
                                        <p:attrNameLst>
                                          <p:attrName>style.visibility</p:attrName>
                                        </p:attrNameLst>
                                      </p:cBhvr>
                                      <p:to>
                                        <p:strVal val="visible"/>
                                      </p:to>
                                    </p:set>
                                    <p:animEffect transition="in" filter="wipe(up)">
                                      <p:cBhvr>
                                        <p:cTn id="97" dur="500"/>
                                        <p:tgtEl>
                                          <p:spTgt spid="434231"/>
                                        </p:tgtEl>
                                      </p:cBhvr>
                                    </p:animEffect>
                                  </p:childTnLst>
                                </p:cTn>
                              </p:par>
                            </p:childTnLst>
                          </p:cTn>
                        </p:par>
                        <p:par>
                          <p:cTn id="98" fill="hold" nodeType="withGroup">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434230"/>
                                        </p:tgtEl>
                                        <p:attrNameLst>
                                          <p:attrName>style.visibility</p:attrName>
                                        </p:attrNameLst>
                                      </p:cBhvr>
                                      <p:to>
                                        <p:strVal val="visible"/>
                                      </p:to>
                                    </p:set>
                                    <p:animEffect transition="in" filter="wipe(up)">
                                      <p:cBhvr>
                                        <p:cTn id="101" dur="500"/>
                                        <p:tgtEl>
                                          <p:spTgt spid="43423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434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98" grpId="0" animBg="1" autoUpdateAnimBg="0"/>
      <p:bldP spid="434199" grpId="0" animBg="1"/>
      <p:bldP spid="434200" grpId="0" animBg="1" autoUpdateAnimBg="0"/>
      <p:bldP spid="434201" grpId="0" animBg="1"/>
      <p:bldP spid="434202" grpId="0" animBg="1" autoUpdateAnimBg="0"/>
      <p:bldP spid="434209" grpId="0" animBg="1" autoUpdateAnimBg="0"/>
      <p:bldP spid="434210" grpId="0" animBg="1"/>
      <p:bldP spid="434213" grpId="0" autoUpdateAnimBg="0"/>
      <p:bldP spid="434214" grpId="0" autoUpdateAnimBg="0"/>
      <p:bldP spid="434215" grpId="0" animBg="1" autoUpdateAnimBg="0"/>
      <p:bldP spid="434216" grpId="0" animBg="1" autoUpdateAnimBg="0"/>
      <p:bldP spid="434217" grpId="0" animBg="1"/>
      <p:bldP spid="434219" grpId="0" animBg="1" autoUpdateAnimBg="0"/>
      <p:bldP spid="434221" grpId="0" animBg="1"/>
      <p:bldP spid="434222" grpId="0" animBg="1"/>
      <p:bldP spid="434223" grpId="0" animBg="1" autoUpdateAnimBg="0"/>
      <p:bldP spid="434224" grpId="0" animBg="1"/>
      <p:bldP spid="434225" grpId="0" animBg="1" autoUpdateAnimBg="0"/>
      <p:bldP spid="434226" grpId="0" animBg="1" autoUpdateAnimBg="0"/>
      <p:bldP spid="434227" grpId="0" animBg="1"/>
      <p:bldP spid="434230" grpId="0" animBg="1" autoUpdateAnimBg="0"/>
      <p:bldP spid="434231" grpId="0" animBg="1"/>
      <p:bldP spid="434232" grpId="0" autoUpdateAnimBg="0"/>
      <p:bldP spid="4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p:txBody>
          <a:bodyPr/>
          <a:lstStyle/>
          <a:p>
            <a:pPr>
              <a:defRPr/>
            </a:pPr>
            <a:fld id="{B5A00213-CA04-4693-BC28-5ADBE2D7FA66}" type="slidenum">
              <a:rPr lang="en-US" altLang="zh-CN"/>
              <a:pPr>
                <a:defRPr/>
              </a:pPr>
              <a:t>81</a:t>
            </a:fld>
            <a:endParaRPr lang="en-US" altLang="zh-CN"/>
          </a:p>
        </p:txBody>
      </p:sp>
      <p:sp>
        <p:nvSpPr>
          <p:cNvPr id="81923" name="Text Box 4"/>
          <p:cNvSpPr txBox="1">
            <a:spLocks noChangeArrowheads="1"/>
          </p:cNvSpPr>
          <p:nvPr/>
        </p:nvSpPr>
        <p:spPr bwMode="auto">
          <a:xfrm>
            <a:off x="542925" y="2073862"/>
            <a:ext cx="7418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dirty="0">
                <a:ea typeface="宋体" charset="-122"/>
              </a:rPr>
              <a:t>插入</a:t>
            </a:r>
            <a:r>
              <a:rPr lang="en-US" altLang="zh-CN" sz="3200" dirty="0">
                <a:ea typeface="宋体" charset="-122"/>
              </a:rPr>
              <a:t>10</a:t>
            </a:r>
            <a:r>
              <a:rPr lang="zh-CN" altLang="en-US" sz="3200" dirty="0">
                <a:ea typeface="宋体" charset="-122"/>
              </a:rPr>
              <a:t>、</a:t>
            </a:r>
            <a:r>
              <a:rPr lang="en-US" altLang="zh-CN" sz="3200" dirty="0">
                <a:ea typeface="宋体" charset="-122"/>
              </a:rPr>
              <a:t>13</a:t>
            </a:r>
            <a:r>
              <a:rPr lang="zh-CN" altLang="en-US" sz="3200" dirty="0">
                <a:ea typeface="宋体" charset="-122"/>
              </a:rPr>
              <a:t>、</a:t>
            </a:r>
            <a:r>
              <a:rPr lang="en-US" altLang="zh-CN" sz="3200" dirty="0">
                <a:ea typeface="宋体" charset="-122"/>
              </a:rPr>
              <a:t>19 </a:t>
            </a:r>
          </a:p>
        </p:txBody>
      </p:sp>
      <p:sp>
        <p:nvSpPr>
          <p:cNvPr id="81924" name="Text Box 5"/>
          <p:cNvSpPr txBox="1">
            <a:spLocks noChangeArrowheads="1"/>
          </p:cNvSpPr>
          <p:nvPr/>
        </p:nvSpPr>
        <p:spPr bwMode="auto">
          <a:xfrm>
            <a:off x="3452813" y="2075450"/>
            <a:ext cx="2109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7</a:t>
            </a:r>
            <a:r>
              <a:rPr lang="zh-CN" altLang="en-US" sz="3200">
                <a:ea typeface="宋体" charset="-122"/>
              </a:rPr>
              <a:t>、</a:t>
            </a:r>
            <a:r>
              <a:rPr lang="en-US" altLang="zh-CN" sz="3200">
                <a:ea typeface="宋体" charset="-122"/>
              </a:rPr>
              <a:t>4 </a:t>
            </a:r>
          </a:p>
        </p:txBody>
      </p:sp>
      <p:sp>
        <p:nvSpPr>
          <p:cNvPr id="81925" name="Text Box 6"/>
          <p:cNvSpPr txBox="1">
            <a:spLocks noChangeArrowheads="1"/>
          </p:cNvSpPr>
          <p:nvPr/>
        </p:nvSpPr>
        <p:spPr bwMode="auto">
          <a:xfrm>
            <a:off x="4724400" y="2077037"/>
            <a:ext cx="110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8</a:t>
            </a:r>
          </a:p>
        </p:txBody>
      </p:sp>
      <p:sp>
        <p:nvSpPr>
          <p:cNvPr id="436231" name="Rectangle 7"/>
          <p:cNvSpPr>
            <a:spLocks noChangeArrowheads="1"/>
          </p:cNvSpPr>
          <p:nvPr/>
        </p:nvSpPr>
        <p:spPr bwMode="auto">
          <a:xfrm>
            <a:off x="3175794" y="5456238"/>
            <a:ext cx="1866106"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zh-CN" altLang="en-US" sz="2400" dirty="0"/>
              <a:t>先右旋</a:t>
            </a:r>
            <a:endParaRPr kumimoji="0" lang="en-US" altLang="zh-CN" sz="2400" dirty="0"/>
          </a:p>
          <a:p>
            <a:pPr algn="ctr">
              <a:spcBef>
                <a:spcPct val="20000"/>
              </a:spcBef>
              <a:buClr>
                <a:schemeClr val="hlink"/>
              </a:buClr>
            </a:pPr>
            <a:r>
              <a:rPr kumimoji="0" lang="zh-CN" altLang="en-US" sz="2400" dirty="0"/>
              <a:t>右子树右旋</a:t>
            </a:r>
          </a:p>
        </p:txBody>
      </p:sp>
      <p:sp>
        <p:nvSpPr>
          <p:cNvPr id="436232" name="Rectangle 8"/>
          <p:cNvSpPr>
            <a:spLocks noChangeArrowheads="1"/>
          </p:cNvSpPr>
          <p:nvPr/>
        </p:nvSpPr>
        <p:spPr bwMode="auto">
          <a:xfrm>
            <a:off x="5286375" y="5456238"/>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zh-CN" altLang="en-US" sz="2400" dirty="0"/>
              <a:t>再左旋</a:t>
            </a:r>
            <a:endParaRPr kumimoji="0" lang="en-US" altLang="zh-CN" sz="2400" dirty="0"/>
          </a:p>
          <a:p>
            <a:pPr algn="ctr">
              <a:spcBef>
                <a:spcPct val="20000"/>
              </a:spcBef>
              <a:buClr>
                <a:schemeClr val="hlink"/>
              </a:buClr>
            </a:pPr>
            <a:r>
              <a:rPr kumimoji="0" lang="zh-CN" altLang="en-US" sz="2400" dirty="0"/>
              <a:t>整体左旋</a:t>
            </a:r>
          </a:p>
        </p:txBody>
      </p:sp>
      <p:sp>
        <p:nvSpPr>
          <p:cNvPr id="81928" name="Oval 9"/>
          <p:cNvSpPr>
            <a:spLocks noChangeArrowheads="1"/>
          </p:cNvSpPr>
          <p:nvPr/>
        </p:nvSpPr>
        <p:spPr bwMode="auto">
          <a:xfrm>
            <a:off x="1760538" y="3300413"/>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81929" name="Oval 10"/>
          <p:cNvSpPr>
            <a:spLocks noChangeArrowheads="1"/>
          </p:cNvSpPr>
          <p:nvPr/>
        </p:nvSpPr>
        <p:spPr bwMode="auto">
          <a:xfrm>
            <a:off x="2247900" y="3998913"/>
            <a:ext cx="531813"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19</a:t>
            </a:r>
          </a:p>
        </p:txBody>
      </p:sp>
      <p:sp>
        <p:nvSpPr>
          <p:cNvPr id="81930" name="Line 11"/>
          <p:cNvSpPr>
            <a:spLocks noChangeShapeType="1"/>
          </p:cNvSpPr>
          <p:nvPr/>
        </p:nvSpPr>
        <p:spPr bwMode="auto">
          <a:xfrm>
            <a:off x="2170113" y="3760788"/>
            <a:ext cx="239712"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1" name="Oval 13"/>
          <p:cNvSpPr>
            <a:spLocks noChangeArrowheads="1"/>
          </p:cNvSpPr>
          <p:nvPr/>
        </p:nvSpPr>
        <p:spPr bwMode="auto">
          <a:xfrm>
            <a:off x="1089025" y="2818399"/>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1932" name="Line 15"/>
          <p:cNvSpPr>
            <a:spLocks noChangeShapeType="1"/>
          </p:cNvSpPr>
          <p:nvPr/>
        </p:nvSpPr>
        <p:spPr bwMode="auto">
          <a:xfrm>
            <a:off x="1549400" y="3216861"/>
            <a:ext cx="341313" cy="255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Line 16"/>
          <p:cNvSpPr>
            <a:spLocks noChangeShapeType="1"/>
          </p:cNvSpPr>
          <p:nvPr/>
        </p:nvSpPr>
        <p:spPr bwMode="auto">
          <a:xfrm flipH="1">
            <a:off x="885825" y="3254961"/>
            <a:ext cx="269875"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4" name="Oval 17"/>
          <p:cNvSpPr>
            <a:spLocks noChangeArrowheads="1"/>
          </p:cNvSpPr>
          <p:nvPr/>
        </p:nvSpPr>
        <p:spPr bwMode="auto">
          <a:xfrm>
            <a:off x="519113" y="3340100"/>
            <a:ext cx="531812" cy="503238"/>
          </a:xfrm>
          <a:prstGeom prst="ellipse">
            <a:avLst/>
          </a:prstGeom>
          <a:solidFill>
            <a:schemeClr val="bg1"/>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1935" name="Line 18"/>
          <p:cNvSpPr>
            <a:spLocks noChangeShapeType="1"/>
          </p:cNvSpPr>
          <p:nvPr/>
        </p:nvSpPr>
        <p:spPr bwMode="auto">
          <a:xfrm flipH="1">
            <a:off x="457200" y="3814763"/>
            <a:ext cx="204788"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6" name="Oval 19"/>
          <p:cNvSpPr>
            <a:spLocks noChangeArrowheads="1"/>
          </p:cNvSpPr>
          <p:nvPr/>
        </p:nvSpPr>
        <p:spPr bwMode="auto">
          <a:xfrm>
            <a:off x="152400" y="4065588"/>
            <a:ext cx="531813" cy="503237"/>
          </a:xfrm>
          <a:prstGeom prst="ellipse">
            <a:avLst/>
          </a:prstGeom>
          <a:solidFill>
            <a:schemeClr val="bg1"/>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1937" name="Oval 20"/>
          <p:cNvSpPr>
            <a:spLocks noChangeArrowheads="1"/>
          </p:cNvSpPr>
          <p:nvPr/>
        </p:nvSpPr>
        <p:spPr bwMode="auto">
          <a:xfrm>
            <a:off x="914400" y="4114800"/>
            <a:ext cx="531813" cy="503238"/>
          </a:xfrm>
          <a:prstGeom prst="ellipse">
            <a:avLst/>
          </a:prstGeom>
          <a:solidFill>
            <a:schemeClr val="bg1"/>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1938" name="Line 21"/>
          <p:cNvSpPr>
            <a:spLocks noChangeShapeType="1"/>
          </p:cNvSpPr>
          <p:nvPr/>
        </p:nvSpPr>
        <p:spPr bwMode="auto">
          <a:xfrm>
            <a:off x="928688" y="3827463"/>
            <a:ext cx="176212"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Text Box 23"/>
          <p:cNvSpPr txBox="1">
            <a:spLocks noChangeArrowheads="1"/>
          </p:cNvSpPr>
          <p:nvPr/>
        </p:nvSpPr>
        <p:spPr bwMode="auto">
          <a:xfrm>
            <a:off x="5386388" y="2078625"/>
            <a:ext cx="1106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15</a:t>
            </a:r>
          </a:p>
        </p:txBody>
      </p:sp>
      <p:sp>
        <p:nvSpPr>
          <p:cNvPr id="81940" name="Oval 24"/>
          <p:cNvSpPr>
            <a:spLocks noChangeArrowheads="1"/>
          </p:cNvSpPr>
          <p:nvPr/>
        </p:nvSpPr>
        <p:spPr bwMode="auto">
          <a:xfrm>
            <a:off x="1982788" y="4724400"/>
            <a:ext cx="531812"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15</a:t>
            </a:r>
          </a:p>
        </p:txBody>
      </p:sp>
      <p:sp>
        <p:nvSpPr>
          <p:cNvPr id="81941" name="Line 25"/>
          <p:cNvSpPr>
            <a:spLocks noChangeShapeType="1"/>
          </p:cNvSpPr>
          <p:nvPr/>
        </p:nvSpPr>
        <p:spPr bwMode="auto">
          <a:xfrm flipH="1">
            <a:off x="2160588" y="4476750"/>
            <a:ext cx="204787"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Rectangle 26"/>
          <p:cNvSpPr>
            <a:spLocks noChangeArrowheads="1"/>
          </p:cNvSpPr>
          <p:nvPr/>
        </p:nvSpPr>
        <p:spPr bwMode="auto">
          <a:xfrm>
            <a:off x="685800" y="5456238"/>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t>RL</a:t>
            </a:r>
            <a:r>
              <a:rPr kumimoji="0" lang="zh-CN" altLang="en-US" sz="2400"/>
              <a:t>型</a:t>
            </a:r>
          </a:p>
        </p:txBody>
      </p:sp>
      <p:grpSp>
        <p:nvGrpSpPr>
          <p:cNvPr id="2" name="Group 69"/>
          <p:cNvGrpSpPr>
            <a:grpSpLocks/>
          </p:cNvGrpSpPr>
          <p:nvPr/>
        </p:nvGrpSpPr>
        <p:grpSpPr bwMode="auto">
          <a:xfrm>
            <a:off x="2909888" y="2667000"/>
            <a:ext cx="2562225" cy="1914525"/>
            <a:chOff x="1833" y="1680"/>
            <a:chExt cx="1614" cy="1206"/>
          </a:xfrm>
        </p:grpSpPr>
        <p:sp>
          <p:nvSpPr>
            <p:cNvPr id="81971" name="Oval 28"/>
            <p:cNvSpPr>
              <a:spLocks noChangeArrowheads="1"/>
            </p:cNvSpPr>
            <p:nvPr/>
          </p:nvSpPr>
          <p:spPr bwMode="auto">
            <a:xfrm>
              <a:off x="2846" y="2064"/>
              <a:ext cx="335" cy="31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81972" name="Line 29"/>
            <p:cNvSpPr>
              <a:spLocks noChangeShapeType="1"/>
            </p:cNvSpPr>
            <p:nvPr/>
          </p:nvSpPr>
          <p:spPr bwMode="auto">
            <a:xfrm>
              <a:off x="3104" y="2354"/>
              <a:ext cx="151" cy="1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3" name="Text Box 30"/>
            <p:cNvSpPr txBox="1">
              <a:spLocks noChangeArrowheads="1"/>
            </p:cNvSpPr>
            <p:nvPr/>
          </p:nvSpPr>
          <p:spPr bwMode="auto">
            <a:xfrm>
              <a:off x="3083" y="1839"/>
              <a:ext cx="3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a:spcBef>
                  <a:spcPct val="50000"/>
                </a:spcBef>
              </a:pPr>
              <a:endParaRPr lang="zh-CN" altLang="zh-CN">
                <a:ea typeface="隶书" pitchFamily="49" charset="-122"/>
              </a:endParaRPr>
            </a:p>
          </p:txBody>
        </p:sp>
        <p:sp>
          <p:nvSpPr>
            <p:cNvPr id="81974" name="Oval 31"/>
            <p:cNvSpPr>
              <a:spLocks noChangeArrowheads="1"/>
            </p:cNvSpPr>
            <p:nvPr/>
          </p:nvSpPr>
          <p:spPr bwMode="auto">
            <a:xfrm>
              <a:off x="2423" y="1680"/>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1975" name="Line 32"/>
            <p:cNvSpPr>
              <a:spLocks noChangeShapeType="1"/>
            </p:cNvSpPr>
            <p:nvPr/>
          </p:nvSpPr>
          <p:spPr bwMode="auto">
            <a:xfrm>
              <a:off x="2713" y="1931"/>
              <a:ext cx="215" cy="1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6" name="Line 33"/>
            <p:cNvSpPr>
              <a:spLocks noChangeShapeType="1"/>
            </p:cNvSpPr>
            <p:nvPr/>
          </p:nvSpPr>
          <p:spPr bwMode="auto">
            <a:xfrm flipH="1">
              <a:off x="2295" y="1955"/>
              <a:ext cx="17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7" name="Oval 34"/>
            <p:cNvSpPr>
              <a:spLocks noChangeArrowheads="1"/>
            </p:cNvSpPr>
            <p:nvPr/>
          </p:nvSpPr>
          <p:spPr bwMode="auto">
            <a:xfrm>
              <a:off x="2064" y="2089"/>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1978" name="Line 35"/>
            <p:cNvSpPr>
              <a:spLocks noChangeShapeType="1"/>
            </p:cNvSpPr>
            <p:nvPr/>
          </p:nvSpPr>
          <p:spPr bwMode="auto">
            <a:xfrm flipH="1">
              <a:off x="2025" y="2388"/>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9" name="Oval 36"/>
            <p:cNvSpPr>
              <a:spLocks noChangeArrowheads="1"/>
            </p:cNvSpPr>
            <p:nvPr/>
          </p:nvSpPr>
          <p:spPr bwMode="auto">
            <a:xfrm>
              <a:off x="1833" y="2546"/>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1980" name="Oval 37"/>
            <p:cNvSpPr>
              <a:spLocks noChangeArrowheads="1"/>
            </p:cNvSpPr>
            <p:nvPr/>
          </p:nvSpPr>
          <p:spPr bwMode="auto">
            <a:xfrm>
              <a:off x="2304" y="2569"/>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1981" name="Line 38"/>
            <p:cNvSpPr>
              <a:spLocks noChangeShapeType="1"/>
            </p:cNvSpPr>
            <p:nvPr/>
          </p:nvSpPr>
          <p:spPr bwMode="auto">
            <a:xfrm>
              <a:off x="2322" y="2396"/>
              <a:ext cx="111"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6264" name="Oval 40"/>
          <p:cNvSpPr>
            <a:spLocks noChangeArrowheads="1"/>
          </p:cNvSpPr>
          <p:nvPr/>
        </p:nvSpPr>
        <p:spPr bwMode="auto">
          <a:xfrm>
            <a:off x="4918075" y="3989388"/>
            <a:ext cx="531813"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15</a:t>
            </a:r>
          </a:p>
        </p:txBody>
      </p:sp>
      <p:sp>
        <p:nvSpPr>
          <p:cNvPr id="436265" name="Oval 41"/>
          <p:cNvSpPr>
            <a:spLocks noChangeArrowheads="1"/>
          </p:cNvSpPr>
          <p:nvPr/>
        </p:nvSpPr>
        <p:spPr bwMode="auto">
          <a:xfrm>
            <a:off x="5360988" y="4673600"/>
            <a:ext cx="531812"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19</a:t>
            </a:r>
          </a:p>
        </p:txBody>
      </p:sp>
      <p:sp>
        <p:nvSpPr>
          <p:cNvPr id="436266" name="Line 42"/>
          <p:cNvSpPr>
            <a:spLocks noChangeShapeType="1"/>
          </p:cNvSpPr>
          <p:nvPr/>
        </p:nvSpPr>
        <p:spPr bwMode="auto">
          <a:xfrm>
            <a:off x="5321300" y="4435475"/>
            <a:ext cx="239713"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44"/>
          <p:cNvGrpSpPr>
            <a:grpSpLocks/>
          </p:cNvGrpSpPr>
          <p:nvPr/>
        </p:nvGrpSpPr>
        <p:grpSpPr bwMode="auto">
          <a:xfrm>
            <a:off x="5756275" y="2668588"/>
            <a:ext cx="2562225" cy="1914525"/>
            <a:chOff x="2212" y="1958"/>
            <a:chExt cx="1614" cy="1206"/>
          </a:xfrm>
        </p:grpSpPr>
        <p:sp>
          <p:nvSpPr>
            <p:cNvPr id="81960" name="Oval 45"/>
            <p:cNvSpPr>
              <a:spLocks noChangeArrowheads="1"/>
            </p:cNvSpPr>
            <p:nvPr/>
          </p:nvSpPr>
          <p:spPr bwMode="auto">
            <a:xfrm>
              <a:off x="3225" y="2342"/>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15</a:t>
              </a:r>
            </a:p>
          </p:txBody>
        </p:sp>
        <p:sp>
          <p:nvSpPr>
            <p:cNvPr id="81961" name="Line 46"/>
            <p:cNvSpPr>
              <a:spLocks noChangeShapeType="1"/>
            </p:cNvSpPr>
            <p:nvPr/>
          </p:nvSpPr>
          <p:spPr bwMode="auto">
            <a:xfrm>
              <a:off x="3483" y="2632"/>
              <a:ext cx="151" cy="1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Text Box 47"/>
            <p:cNvSpPr txBox="1">
              <a:spLocks noChangeArrowheads="1"/>
            </p:cNvSpPr>
            <p:nvPr/>
          </p:nvSpPr>
          <p:spPr bwMode="auto">
            <a:xfrm>
              <a:off x="3462" y="2117"/>
              <a:ext cx="3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lgn="ctr">
                <a:spcBef>
                  <a:spcPct val="50000"/>
                </a:spcBef>
              </a:pPr>
              <a:endParaRPr lang="zh-CN" altLang="zh-CN">
                <a:ea typeface="隶书" pitchFamily="49" charset="-122"/>
              </a:endParaRPr>
            </a:p>
          </p:txBody>
        </p:sp>
        <p:sp>
          <p:nvSpPr>
            <p:cNvPr id="81963" name="Oval 48"/>
            <p:cNvSpPr>
              <a:spLocks noChangeArrowheads="1"/>
            </p:cNvSpPr>
            <p:nvPr/>
          </p:nvSpPr>
          <p:spPr bwMode="auto">
            <a:xfrm>
              <a:off x="2802" y="1958"/>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1964" name="Line 49"/>
            <p:cNvSpPr>
              <a:spLocks noChangeShapeType="1"/>
            </p:cNvSpPr>
            <p:nvPr/>
          </p:nvSpPr>
          <p:spPr bwMode="auto">
            <a:xfrm>
              <a:off x="3092" y="2209"/>
              <a:ext cx="215" cy="1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Line 50"/>
            <p:cNvSpPr>
              <a:spLocks noChangeShapeType="1"/>
            </p:cNvSpPr>
            <p:nvPr/>
          </p:nvSpPr>
          <p:spPr bwMode="auto">
            <a:xfrm flipH="1">
              <a:off x="2674" y="2233"/>
              <a:ext cx="17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6" name="Oval 51"/>
            <p:cNvSpPr>
              <a:spLocks noChangeArrowheads="1"/>
            </p:cNvSpPr>
            <p:nvPr/>
          </p:nvSpPr>
          <p:spPr bwMode="auto">
            <a:xfrm>
              <a:off x="2443" y="2367"/>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1967" name="Line 52"/>
            <p:cNvSpPr>
              <a:spLocks noChangeShapeType="1"/>
            </p:cNvSpPr>
            <p:nvPr/>
          </p:nvSpPr>
          <p:spPr bwMode="auto">
            <a:xfrm flipH="1">
              <a:off x="2404" y="2666"/>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Oval 53"/>
            <p:cNvSpPr>
              <a:spLocks noChangeArrowheads="1"/>
            </p:cNvSpPr>
            <p:nvPr/>
          </p:nvSpPr>
          <p:spPr bwMode="auto">
            <a:xfrm>
              <a:off x="2212" y="2824"/>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1969" name="Oval 54"/>
            <p:cNvSpPr>
              <a:spLocks noChangeArrowheads="1"/>
            </p:cNvSpPr>
            <p:nvPr/>
          </p:nvSpPr>
          <p:spPr bwMode="auto">
            <a:xfrm>
              <a:off x="2683" y="2847"/>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1970" name="Line 55"/>
            <p:cNvSpPr>
              <a:spLocks noChangeShapeType="1"/>
            </p:cNvSpPr>
            <p:nvPr/>
          </p:nvSpPr>
          <p:spPr bwMode="auto">
            <a:xfrm>
              <a:off x="2701" y="2674"/>
              <a:ext cx="111"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6280" name="Oval 56"/>
          <p:cNvSpPr>
            <a:spLocks noChangeArrowheads="1"/>
          </p:cNvSpPr>
          <p:nvPr/>
        </p:nvSpPr>
        <p:spPr bwMode="auto">
          <a:xfrm>
            <a:off x="7839075" y="4002088"/>
            <a:ext cx="531813"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19</a:t>
            </a:r>
          </a:p>
        </p:txBody>
      </p:sp>
      <p:sp>
        <p:nvSpPr>
          <p:cNvPr id="436282" name="Oval 58"/>
          <p:cNvSpPr>
            <a:spLocks noChangeArrowheads="1"/>
          </p:cNvSpPr>
          <p:nvPr/>
        </p:nvSpPr>
        <p:spPr bwMode="auto">
          <a:xfrm>
            <a:off x="7134225" y="405130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436284" name="Line 60"/>
          <p:cNvSpPr>
            <a:spLocks noChangeShapeType="1"/>
          </p:cNvSpPr>
          <p:nvPr/>
        </p:nvSpPr>
        <p:spPr bwMode="auto">
          <a:xfrm flipH="1">
            <a:off x="7329488" y="3790950"/>
            <a:ext cx="204787"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6285" name="Text Box 61"/>
          <p:cNvSpPr txBox="1">
            <a:spLocks noChangeArrowheads="1"/>
          </p:cNvSpPr>
          <p:nvPr/>
        </p:nvSpPr>
        <p:spPr bwMode="auto">
          <a:xfrm>
            <a:off x="6226175" y="2067512"/>
            <a:ext cx="218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FF0000"/>
                </a:solidFill>
                <a:ea typeface="宋体" charset="-122"/>
              </a:rPr>
              <a:t>24</a:t>
            </a:r>
            <a:r>
              <a:rPr lang="zh-CN" altLang="en-US" sz="3200">
                <a:ea typeface="宋体" charset="-122"/>
              </a:rPr>
              <a:t>、</a:t>
            </a:r>
            <a:r>
              <a:rPr lang="en-US" altLang="zh-CN" sz="3200">
                <a:solidFill>
                  <a:srgbClr val="FF0000"/>
                </a:solidFill>
                <a:ea typeface="宋体" charset="-122"/>
              </a:rPr>
              <a:t>33</a:t>
            </a:r>
          </a:p>
        </p:txBody>
      </p:sp>
      <p:sp>
        <p:nvSpPr>
          <p:cNvPr id="436286" name="Oval 62"/>
          <p:cNvSpPr>
            <a:spLocks noChangeArrowheads="1"/>
          </p:cNvSpPr>
          <p:nvPr/>
        </p:nvSpPr>
        <p:spPr bwMode="auto">
          <a:xfrm>
            <a:off x="8194675" y="4624388"/>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24</a:t>
            </a:r>
          </a:p>
        </p:txBody>
      </p:sp>
      <p:sp>
        <p:nvSpPr>
          <p:cNvPr id="436287" name="Line 63"/>
          <p:cNvSpPr>
            <a:spLocks noChangeShapeType="1"/>
          </p:cNvSpPr>
          <p:nvPr/>
        </p:nvSpPr>
        <p:spPr bwMode="auto">
          <a:xfrm>
            <a:off x="8218488" y="4449763"/>
            <a:ext cx="125412"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6288" name="Oval 64"/>
          <p:cNvSpPr>
            <a:spLocks noChangeArrowheads="1"/>
          </p:cNvSpPr>
          <p:nvPr/>
        </p:nvSpPr>
        <p:spPr bwMode="auto">
          <a:xfrm>
            <a:off x="8412163" y="5349875"/>
            <a:ext cx="531812"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33</a:t>
            </a:r>
          </a:p>
        </p:txBody>
      </p:sp>
      <p:sp>
        <p:nvSpPr>
          <p:cNvPr id="436289" name="Line 65"/>
          <p:cNvSpPr>
            <a:spLocks noChangeShapeType="1"/>
          </p:cNvSpPr>
          <p:nvPr/>
        </p:nvSpPr>
        <p:spPr bwMode="auto">
          <a:xfrm>
            <a:off x="8550275" y="5137150"/>
            <a:ext cx="112713"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6290" name="Rectangle 66"/>
          <p:cNvSpPr>
            <a:spLocks noChangeArrowheads="1"/>
          </p:cNvSpPr>
          <p:nvPr/>
        </p:nvSpPr>
        <p:spPr bwMode="auto">
          <a:xfrm>
            <a:off x="6929438" y="5456238"/>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solidFill>
                  <a:srgbClr val="FF0000"/>
                </a:solidFill>
              </a:rPr>
              <a:t>RR</a:t>
            </a:r>
            <a:r>
              <a:rPr kumimoji="0" lang="zh-CN" altLang="en-US" sz="2400">
                <a:solidFill>
                  <a:srgbClr val="FF0000"/>
                </a:solidFill>
              </a:rPr>
              <a:t>型</a:t>
            </a:r>
          </a:p>
        </p:txBody>
      </p:sp>
      <p:sp>
        <p:nvSpPr>
          <p:cNvPr id="81957" name="Rectangle 68"/>
          <p:cNvSpPr>
            <a:spLocks noChangeArrowheads="1"/>
          </p:cNvSpPr>
          <p:nvPr/>
        </p:nvSpPr>
        <p:spPr bwMode="auto">
          <a:xfrm>
            <a:off x="201613" y="1114426"/>
            <a:ext cx="88931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hlink"/>
              </a:buClr>
              <a:buFontTx/>
              <a:buChar char="•"/>
            </a:pPr>
            <a:r>
              <a:rPr kumimoji="0" lang="zh-CN" altLang="en-US" dirty="0"/>
              <a:t>例题</a:t>
            </a:r>
            <a:r>
              <a:rPr kumimoji="0" lang="en-US" altLang="zh-CN" dirty="0"/>
              <a:t>:</a:t>
            </a:r>
            <a:r>
              <a:rPr kumimoji="0" lang="zh-CN" altLang="en-US" dirty="0"/>
              <a:t>按照如下顺序建立平衡二叉树：</a:t>
            </a:r>
          </a:p>
          <a:p>
            <a:pPr marL="342900" indent="-342900">
              <a:buClr>
                <a:schemeClr val="hlink"/>
              </a:buClr>
              <a:buFontTx/>
              <a:buChar char="•"/>
            </a:pPr>
            <a:r>
              <a:rPr kumimoji="0" lang="en-US" altLang="zh-CN" dirty="0"/>
              <a:t>10,  13,  19,  7,  4,  8,  15,  24,  33,  21</a:t>
            </a:r>
          </a:p>
        </p:txBody>
      </p:sp>
      <p:sp>
        <p:nvSpPr>
          <p:cNvPr id="60" name="圆角矩形 59"/>
          <p:cNvSpPr>
            <a:spLocks noChangeArrowheads="1"/>
          </p:cNvSpPr>
          <p:nvPr/>
        </p:nvSpPr>
        <p:spPr bwMode="auto">
          <a:xfrm>
            <a:off x="7786688" y="3786188"/>
            <a:ext cx="1214437" cy="2286000"/>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9" name="圆角矩形 61"/>
          <p:cNvSpPr>
            <a:spLocks noChangeArrowheads="1"/>
          </p:cNvSpPr>
          <p:nvPr/>
        </p:nvSpPr>
        <p:spPr bwMode="auto">
          <a:xfrm>
            <a:off x="1643063" y="3143250"/>
            <a:ext cx="1214437" cy="2143125"/>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标题 2"/>
          <p:cNvSpPr txBox="1">
            <a:spLocks/>
          </p:cNvSpPr>
          <p:nvPr/>
        </p:nvSpPr>
        <p:spPr>
          <a:xfrm>
            <a:off x="457200" y="228600"/>
            <a:ext cx="8686800" cy="745521"/>
          </a:xfrm>
          <a:prstGeom prst="rect">
            <a:avLst/>
          </a:prstGeom>
        </p:spPr>
        <p:txBody>
          <a:bodyPr/>
          <a:lst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2pPr>
            <a:lvl3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3pPr>
            <a:lvl4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4pPr>
            <a:lvl5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6pPr>
            <a:lvl7pPr marL="9144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7pPr>
            <a:lvl8pPr marL="13716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8pPr>
            <a:lvl9pPr marL="18288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9pPr>
          </a:lstStyle>
          <a:p>
            <a:r>
              <a:rPr lang="zh-CN" altLang="en-US" kern="0"/>
              <a:t>建立</a:t>
            </a:r>
            <a:r>
              <a:rPr lang="en-US" altLang="zh-CN" kern="0"/>
              <a:t>AVL</a:t>
            </a:r>
            <a:r>
              <a:rPr lang="zh-CN" altLang="en-US" kern="0" dirty="0"/>
              <a:t>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62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ppt_h/2"/>
                                          </p:val>
                                        </p:tav>
                                        <p:tav tm="100000">
                                          <p:val>
                                            <p:strVal val="#ppt_y"/>
                                          </p:val>
                                        </p:tav>
                                      </p:tavLst>
                                    </p:anim>
                                    <p:anim calcmode="lin" valueType="num">
                                      <p:cBhvr>
                                        <p:cTn id="13" dur="500" fill="hold"/>
                                        <p:tgtEl>
                                          <p:spTgt spid="2"/>
                                        </p:tgtEl>
                                        <p:attrNameLst>
                                          <p:attrName>ppt_w</p:attrName>
                                        </p:attrNameLst>
                                      </p:cBhvr>
                                      <p:tavLst>
                                        <p:tav tm="0">
                                          <p:val>
                                            <p:strVal val="#ppt_w"/>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36264"/>
                                        </p:tgtEl>
                                        <p:attrNameLst>
                                          <p:attrName>style.visibility</p:attrName>
                                        </p:attrNameLst>
                                      </p:cBhvr>
                                      <p:to>
                                        <p:strVal val="visible"/>
                                      </p:to>
                                    </p:set>
                                    <p:animEffect transition="in" filter="wipe(up)">
                                      <p:cBhvr>
                                        <p:cTn id="19" dur="500"/>
                                        <p:tgtEl>
                                          <p:spTgt spid="4362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36266"/>
                                        </p:tgtEl>
                                        <p:attrNameLst>
                                          <p:attrName>style.visibility</p:attrName>
                                        </p:attrNameLst>
                                      </p:cBhvr>
                                      <p:to>
                                        <p:strVal val="visible"/>
                                      </p:to>
                                    </p:set>
                                    <p:animEffect transition="in" filter="wipe(up)">
                                      <p:cBhvr>
                                        <p:cTn id="24" dur="500"/>
                                        <p:tgtEl>
                                          <p:spTgt spid="436266"/>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36265"/>
                                        </p:tgtEl>
                                        <p:attrNameLst>
                                          <p:attrName>style.visibility</p:attrName>
                                        </p:attrNameLst>
                                      </p:cBhvr>
                                      <p:to>
                                        <p:strVal val="visible"/>
                                      </p:to>
                                    </p:set>
                                    <p:animEffect transition="in" filter="wipe(up)">
                                      <p:cBhvr>
                                        <p:cTn id="28" dur="500"/>
                                        <p:tgtEl>
                                          <p:spTgt spid="4362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36232"/>
                                        </p:tgtEl>
                                        <p:attrNameLst>
                                          <p:attrName>style.visibility</p:attrName>
                                        </p:attrNameLst>
                                      </p:cBhvr>
                                      <p:to>
                                        <p:strVal val="visible"/>
                                      </p:to>
                                    </p:set>
                                    <p:animEffect transition="in" filter="wipe(up)">
                                      <p:cBhvr>
                                        <p:cTn id="33" dur="500"/>
                                        <p:tgtEl>
                                          <p:spTgt spid="4362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up)">
                                      <p:cBhvr>
                                        <p:cTn id="38" dur="500"/>
                                        <p:tgtEl>
                                          <p:spTgt spid="3"/>
                                        </p:tgtEl>
                                      </p:cBhvr>
                                    </p:animEffect>
                                  </p:childTnLst>
                                </p:cTn>
                              </p:par>
                            </p:childTnLst>
                          </p:cTn>
                        </p:par>
                        <p:par>
                          <p:cTn id="39" fill="hold" nodeType="with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436280"/>
                                        </p:tgtEl>
                                        <p:attrNameLst>
                                          <p:attrName>style.visibility</p:attrName>
                                        </p:attrNameLst>
                                      </p:cBhvr>
                                      <p:to>
                                        <p:strVal val="visible"/>
                                      </p:to>
                                    </p:set>
                                    <p:animEffect transition="in" filter="wipe(up)">
                                      <p:cBhvr>
                                        <p:cTn id="42" dur="500"/>
                                        <p:tgtEl>
                                          <p:spTgt spid="4362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36284"/>
                                        </p:tgtEl>
                                        <p:attrNameLst>
                                          <p:attrName>style.visibility</p:attrName>
                                        </p:attrNameLst>
                                      </p:cBhvr>
                                      <p:to>
                                        <p:strVal val="visible"/>
                                      </p:to>
                                    </p:set>
                                    <p:animEffect transition="in" filter="wipe(up)">
                                      <p:cBhvr>
                                        <p:cTn id="47" dur="500"/>
                                        <p:tgtEl>
                                          <p:spTgt spid="436284"/>
                                        </p:tgtEl>
                                      </p:cBhvr>
                                    </p:animEffect>
                                  </p:childTnLst>
                                </p:cTn>
                              </p:par>
                            </p:childTnLst>
                          </p:cTn>
                        </p:par>
                        <p:par>
                          <p:cTn id="48" fill="hold" nodeType="withGroup">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436282"/>
                                        </p:tgtEl>
                                        <p:attrNameLst>
                                          <p:attrName>style.visibility</p:attrName>
                                        </p:attrNameLst>
                                      </p:cBhvr>
                                      <p:to>
                                        <p:strVal val="visible"/>
                                      </p:to>
                                    </p:set>
                                    <p:animEffect transition="in" filter="wipe(up)">
                                      <p:cBhvr>
                                        <p:cTn id="51" dur="500"/>
                                        <p:tgtEl>
                                          <p:spTgt spid="43628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43628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36287"/>
                                        </p:tgtEl>
                                        <p:attrNameLst>
                                          <p:attrName>style.visibility</p:attrName>
                                        </p:attrNameLst>
                                      </p:cBhvr>
                                      <p:to>
                                        <p:strVal val="visible"/>
                                      </p:to>
                                    </p:set>
                                    <p:animEffect transition="in" filter="wipe(up)">
                                      <p:cBhvr>
                                        <p:cTn id="60" dur="500"/>
                                        <p:tgtEl>
                                          <p:spTgt spid="43628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436286"/>
                                        </p:tgtEl>
                                        <p:attrNameLst>
                                          <p:attrName>style.visibility</p:attrName>
                                        </p:attrNameLst>
                                      </p:cBhvr>
                                      <p:to>
                                        <p:strVal val="visible"/>
                                      </p:to>
                                    </p:set>
                                    <p:animEffect transition="in" filter="wipe(up)">
                                      <p:cBhvr>
                                        <p:cTn id="64" dur="500"/>
                                        <p:tgtEl>
                                          <p:spTgt spid="43628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436289"/>
                                        </p:tgtEl>
                                        <p:attrNameLst>
                                          <p:attrName>style.visibility</p:attrName>
                                        </p:attrNameLst>
                                      </p:cBhvr>
                                      <p:to>
                                        <p:strVal val="visible"/>
                                      </p:to>
                                    </p:set>
                                    <p:animEffect transition="in" filter="wipe(up)">
                                      <p:cBhvr>
                                        <p:cTn id="69" dur="500"/>
                                        <p:tgtEl>
                                          <p:spTgt spid="436289"/>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436288"/>
                                        </p:tgtEl>
                                        <p:attrNameLst>
                                          <p:attrName>style.visibility</p:attrName>
                                        </p:attrNameLst>
                                      </p:cBhvr>
                                      <p:to>
                                        <p:strVal val="visible"/>
                                      </p:to>
                                    </p:set>
                                    <p:animEffect transition="in" filter="wipe(up)">
                                      <p:cBhvr>
                                        <p:cTn id="73" dur="500"/>
                                        <p:tgtEl>
                                          <p:spTgt spid="43628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additive="base">
                                        <p:cTn id="78" dur="500" fill="hold"/>
                                        <p:tgtEl>
                                          <p:spTgt spid="60"/>
                                        </p:tgtEl>
                                        <p:attrNameLst>
                                          <p:attrName>ppt_x</p:attrName>
                                        </p:attrNameLst>
                                      </p:cBhvr>
                                      <p:tavLst>
                                        <p:tav tm="0">
                                          <p:val>
                                            <p:strVal val="#ppt_x"/>
                                          </p:val>
                                        </p:tav>
                                        <p:tav tm="100000">
                                          <p:val>
                                            <p:strVal val="#ppt_x"/>
                                          </p:val>
                                        </p:tav>
                                      </p:tavLst>
                                    </p:anim>
                                    <p:anim calcmode="lin" valueType="num">
                                      <p:cBhvr additive="base">
                                        <p:cTn id="7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36290"/>
                                        </p:tgtEl>
                                        <p:attrNameLst>
                                          <p:attrName>style.visibility</p:attrName>
                                        </p:attrNameLst>
                                      </p:cBhvr>
                                      <p:to>
                                        <p:strVal val="visible"/>
                                      </p:to>
                                    </p:set>
                                    <p:animEffect transition="in" filter="wipe(up)">
                                      <p:cBhvr>
                                        <p:cTn id="84" dur="500"/>
                                        <p:tgtEl>
                                          <p:spTgt spid="436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1" grpId="0" autoUpdateAnimBg="0"/>
      <p:bldP spid="436232" grpId="0" autoUpdateAnimBg="0"/>
      <p:bldP spid="436264" grpId="0" animBg="1" autoUpdateAnimBg="0"/>
      <p:bldP spid="436265" grpId="0" animBg="1" autoUpdateAnimBg="0"/>
      <p:bldP spid="436266" grpId="0" animBg="1"/>
      <p:bldP spid="436280" grpId="0" animBg="1" autoUpdateAnimBg="0"/>
      <p:bldP spid="436282" grpId="0" animBg="1" autoUpdateAnimBg="0"/>
      <p:bldP spid="436284" grpId="0" animBg="1"/>
      <p:bldP spid="436285" grpId="0" autoUpdateAnimBg="0"/>
      <p:bldP spid="436286" grpId="0" animBg="1" autoUpdateAnimBg="0"/>
      <p:bldP spid="436287" grpId="0" animBg="1"/>
      <p:bldP spid="436288" grpId="0" animBg="1" autoUpdateAnimBg="0"/>
      <p:bldP spid="436289" grpId="0" animBg="1"/>
      <p:bldP spid="436290" grpId="0" autoUpdateAnimBg="0"/>
      <p:bldP spid="6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a:spLocks noGrp="1"/>
          </p:cNvSpPr>
          <p:nvPr>
            <p:ph type="sldNum" sz="quarter" idx="12"/>
          </p:nvPr>
        </p:nvSpPr>
        <p:spPr/>
        <p:txBody>
          <a:bodyPr/>
          <a:lstStyle/>
          <a:p>
            <a:pPr>
              <a:defRPr/>
            </a:pPr>
            <a:fld id="{AA101430-FC8C-4B74-9EAE-AEF406485B7B}" type="slidenum">
              <a:rPr lang="en-US" altLang="zh-CN"/>
              <a:pPr>
                <a:defRPr/>
              </a:pPr>
              <a:t>82</a:t>
            </a:fld>
            <a:endParaRPr lang="en-US" altLang="zh-CN"/>
          </a:p>
        </p:txBody>
      </p:sp>
      <p:sp>
        <p:nvSpPr>
          <p:cNvPr id="82947" name="Text Box 4"/>
          <p:cNvSpPr txBox="1">
            <a:spLocks noChangeArrowheads="1"/>
          </p:cNvSpPr>
          <p:nvPr/>
        </p:nvSpPr>
        <p:spPr bwMode="auto">
          <a:xfrm>
            <a:off x="438894" y="2193787"/>
            <a:ext cx="7418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插入</a:t>
            </a:r>
            <a:r>
              <a:rPr lang="en-US" altLang="zh-CN" sz="3200">
                <a:ea typeface="宋体" charset="-122"/>
              </a:rPr>
              <a:t>10</a:t>
            </a:r>
            <a:r>
              <a:rPr lang="zh-CN" altLang="en-US" sz="3200">
                <a:ea typeface="宋体" charset="-122"/>
              </a:rPr>
              <a:t>、</a:t>
            </a:r>
            <a:r>
              <a:rPr lang="en-US" altLang="zh-CN" sz="3200">
                <a:ea typeface="宋体" charset="-122"/>
              </a:rPr>
              <a:t>13</a:t>
            </a:r>
            <a:r>
              <a:rPr lang="zh-CN" altLang="en-US" sz="3200">
                <a:ea typeface="宋体" charset="-122"/>
              </a:rPr>
              <a:t>、</a:t>
            </a:r>
            <a:r>
              <a:rPr lang="en-US" altLang="zh-CN" sz="3200">
                <a:ea typeface="宋体" charset="-122"/>
              </a:rPr>
              <a:t>19 </a:t>
            </a:r>
          </a:p>
        </p:txBody>
      </p:sp>
      <p:sp>
        <p:nvSpPr>
          <p:cNvPr id="82948" name="Text Box 5"/>
          <p:cNvSpPr txBox="1">
            <a:spLocks noChangeArrowheads="1"/>
          </p:cNvSpPr>
          <p:nvPr/>
        </p:nvSpPr>
        <p:spPr bwMode="auto">
          <a:xfrm>
            <a:off x="3348782" y="2195375"/>
            <a:ext cx="2109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7</a:t>
            </a:r>
            <a:r>
              <a:rPr lang="zh-CN" altLang="en-US" sz="3200">
                <a:ea typeface="宋体" charset="-122"/>
              </a:rPr>
              <a:t>、</a:t>
            </a:r>
            <a:r>
              <a:rPr lang="en-US" altLang="zh-CN" sz="3200">
                <a:ea typeface="宋体" charset="-122"/>
              </a:rPr>
              <a:t>4 </a:t>
            </a:r>
          </a:p>
        </p:txBody>
      </p:sp>
      <p:sp>
        <p:nvSpPr>
          <p:cNvPr id="82949" name="Text Box 6"/>
          <p:cNvSpPr txBox="1">
            <a:spLocks noChangeArrowheads="1"/>
          </p:cNvSpPr>
          <p:nvPr/>
        </p:nvSpPr>
        <p:spPr bwMode="auto">
          <a:xfrm>
            <a:off x="4620369" y="2196962"/>
            <a:ext cx="110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8</a:t>
            </a:r>
          </a:p>
        </p:txBody>
      </p:sp>
      <p:sp>
        <p:nvSpPr>
          <p:cNvPr id="82950" name="Text Box 7"/>
          <p:cNvSpPr txBox="1">
            <a:spLocks noChangeArrowheads="1"/>
          </p:cNvSpPr>
          <p:nvPr/>
        </p:nvSpPr>
        <p:spPr bwMode="auto">
          <a:xfrm>
            <a:off x="5282357" y="2198550"/>
            <a:ext cx="1106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15</a:t>
            </a:r>
          </a:p>
        </p:txBody>
      </p:sp>
      <p:sp>
        <p:nvSpPr>
          <p:cNvPr id="82951" name="Oval 8"/>
          <p:cNvSpPr>
            <a:spLocks noChangeArrowheads="1"/>
          </p:cNvSpPr>
          <p:nvPr/>
        </p:nvSpPr>
        <p:spPr bwMode="auto">
          <a:xfrm>
            <a:off x="2181969" y="3566975"/>
            <a:ext cx="531813"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15</a:t>
            </a:r>
          </a:p>
        </p:txBody>
      </p:sp>
      <p:sp>
        <p:nvSpPr>
          <p:cNvPr id="82952" name="Line 9"/>
          <p:cNvSpPr>
            <a:spLocks noChangeShapeType="1"/>
          </p:cNvSpPr>
          <p:nvPr/>
        </p:nvSpPr>
        <p:spPr bwMode="auto">
          <a:xfrm>
            <a:off x="2591544" y="4027350"/>
            <a:ext cx="239713"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3" name="Oval 11"/>
          <p:cNvSpPr>
            <a:spLocks noChangeArrowheads="1"/>
          </p:cNvSpPr>
          <p:nvPr/>
        </p:nvSpPr>
        <p:spPr bwMode="auto">
          <a:xfrm>
            <a:off x="1510457" y="2957375"/>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2954" name="Line 12"/>
          <p:cNvSpPr>
            <a:spLocks noChangeShapeType="1"/>
          </p:cNvSpPr>
          <p:nvPr/>
        </p:nvSpPr>
        <p:spPr bwMode="auto">
          <a:xfrm>
            <a:off x="1970832" y="3355837"/>
            <a:ext cx="341312" cy="255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5" name="Line 13"/>
          <p:cNvSpPr>
            <a:spLocks noChangeShapeType="1"/>
          </p:cNvSpPr>
          <p:nvPr/>
        </p:nvSpPr>
        <p:spPr bwMode="auto">
          <a:xfrm flipH="1">
            <a:off x="1307257" y="3393937"/>
            <a:ext cx="269875"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6" name="Oval 14"/>
          <p:cNvSpPr>
            <a:spLocks noChangeArrowheads="1"/>
          </p:cNvSpPr>
          <p:nvPr/>
        </p:nvSpPr>
        <p:spPr bwMode="auto">
          <a:xfrm>
            <a:off x="940544" y="3606662"/>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2957" name="Line 15"/>
          <p:cNvSpPr>
            <a:spLocks noChangeShapeType="1"/>
          </p:cNvSpPr>
          <p:nvPr/>
        </p:nvSpPr>
        <p:spPr bwMode="auto">
          <a:xfrm flipH="1">
            <a:off x="878632" y="4081325"/>
            <a:ext cx="204787"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8" name="Oval 16"/>
          <p:cNvSpPr>
            <a:spLocks noChangeArrowheads="1"/>
          </p:cNvSpPr>
          <p:nvPr/>
        </p:nvSpPr>
        <p:spPr bwMode="auto">
          <a:xfrm>
            <a:off x="573832" y="4332150"/>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2959" name="Oval 17"/>
          <p:cNvSpPr>
            <a:spLocks noChangeArrowheads="1"/>
          </p:cNvSpPr>
          <p:nvPr/>
        </p:nvSpPr>
        <p:spPr bwMode="auto">
          <a:xfrm>
            <a:off x="1321544" y="4368662"/>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2960" name="Line 18"/>
          <p:cNvSpPr>
            <a:spLocks noChangeShapeType="1"/>
          </p:cNvSpPr>
          <p:nvPr/>
        </p:nvSpPr>
        <p:spPr bwMode="auto">
          <a:xfrm>
            <a:off x="1350119" y="4094025"/>
            <a:ext cx="176213"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1" name="Oval 19"/>
          <p:cNvSpPr>
            <a:spLocks noChangeArrowheads="1"/>
          </p:cNvSpPr>
          <p:nvPr/>
        </p:nvSpPr>
        <p:spPr bwMode="auto">
          <a:xfrm>
            <a:off x="2656632" y="4290875"/>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19</a:t>
            </a:r>
          </a:p>
        </p:txBody>
      </p:sp>
      <p:sp>
        <p:nvSpPr>
          <p:cNvPr id="82962" name="Oval 21"/>
          <p:cNvSpPr>
            <a:spLocks noChangeArrowheads="1"/>
          </p:cNvSpPr>
          <p:nvPr/>
        </p:nvSpPr>
        <p:spPr bwMode="auto">
          <a:xfrm>
            <a:off x="1951782" y="4340087"/>
            <a:ext cx="531812"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82963" name="Line 23"/>
          <p:cNvSpPr>
            <a:spLocks noChangeShapeType="1"/>
          </p:cNvSpPr>
          <p:nvPr/>
        </p:nvSpPr>
        <p:spPr bwMode="auto">
          <a:xfrm flipH="1">
            <a:off x="2147044" y="4079737"/>
            <a:ext cx="204788"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4" name="Text Box 24"/>
          <p:cNvSpPr txBox="1">
            <a:spLocks noChangeArrowheads="1"/>
          </p:cNvSpPr>
          <p:nvPr/>
        </p:nvSpPr>
        <p:spPr bwMode="auto">
          <a:xfrm>
            <a:off x="6122144" y="2187437"/>
            <a:ext cx="218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FF0000"/>
                </a:solidFill>
                <a:ea typeface="宋体" charset="-122"/>
              </a:rPr>
              <a:t>24</a:t>
            </a:r>
            <a:r>
              <a:rPr lang="zh-CN" altLang="en-US" sz="3200">
                <a:ea typeface="宋体" charset="-122"/>
              </a:rPr>
              <a:t>、</a:t>
            </a:r>
            <a:r>
              <a:rPr lang="en-US" altLang="zh-CN" sz="3200">
                <a:solidFill>
                  <a:srgbClr val="FF0000"/>
                </a:solidFill>
                <a:ea typeface="宋体" charset="-122"/>
              </a:rPr>
              <a:t>33</a:t>
            </a:r>
          </a:p>
        </p:txBody>
      </p:sp>
      <p:sp>
        <p:nvSpPr>
          <p:cNvPr id="82965" name="Oval 25"/>
          <p:cNvSpPr>
            <a:spLocks noChangeArrowheads="1"/>
          </p:cNvSpPr>
          <p:nvPr/>
        </p:nvSpPr>
        <p:spPr bwMode="auto">
          <a:xfrm>
            <a:off x="3012232" y="4913175"/>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24</a:t>
            </a:r>
          </a:p>
        </p:txBody>
      </p:sp>
      <p:sp>
        <p:nvSpPr>
          <p:cNvPr id="82966" name="Line 26"/>
          <p:cNvSpPr>
            <a:spLocks noChangeShapeType="1"/>
          </p:cNvSpPr>
          <p:nvPr/>
        </p:nvSpPr>
        <p:spPr bwMode="auto">
          <a:xfrm>
            <a:off x="3036044" y="4738550"/>
            <a:ext cx="125413"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7" name="Oval 27"/>
          <p:cNvSpPr>
            <a:spLocks noChangeArrowheads="1"/>
          </p:cNvSpPr>
          <p:nvPr/>
        </p:nvSpPr>
        <p:spPr bwMode="auto">
          <a:xfrm>
            <a:off x="3229719" y="5638662"/>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33</a:t>
            </a:r>
          </a:p>
        </p:txBody>
      </p:sp>
      <p:sp>
        <p:nvSpPr>
          <p:cNvPr id="82968" name="Line 28"/>
          <p:cNvSpPr>
            <a:spLocks noChangeShapeType="1"/>
          </p:cNvSpPr>
          <p:nvPr/>
        </p:nvSpPr>
        <p:spPr bwMode="auto">
          <a:xfrm>
            <a:off x="3367832" y="5425937"/>
            <a:ext cx="112712"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9" name="Rectangle 29"/>
          <p:cNvSpPr>
            <a:spLocks noChangeArrowheads="1"/>
          </p:cNvSpPr>
          <p:nvPr/>
        </p:nvSpPr>
        <p:spPr bwMode="auto">
          <a:xfrm>
            <a:off x="1270744" y="5835512"/>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t>RR</a:t>
            </a:r>
            <a:r>
              <a:rPr kumimoji="0" lang="zh-CN" altLang="en-US" sz="2400"/>
              <a:t>型</a:t>
            </a:r>
          </a:p>
        </p:txBody>
      </p:sp>
      <p:grpSp>
        <p:nvGrpSpPr>
          <p:cNvPr id="2" name="Group 30"/>
          <p:cNvGrpSpPr>
            <a:grpSpLocks/>
          </p:cNvGrpSpPr>
          <p:nvPr/>
        </p:nvGrpSpPr>
        <p:grpSpPr bwMode="auto">
          <a:xfrm>
            <a:off x="4563219" y="2958962"/>
            <a:ext cx="2424113" cy="1914525"/>
            <a:chOff x="2494" y="1928"/>
            <a:chExt cx="1527" cy="1206"/>
          </a:xfrm>
        </p:grpSpPr>
        <p:sp>
          <p:nvSpPr>
            <p:cNvPr id="82983" name="Line 32"/>
            <p:cNvSpPr>
              <a:spLocks noChangeShapeType="1"/>
            </p:cNvSpPr>
            <p:nvPr/>
          </p:nvSpPr>
          <p:spPr bwMode="auto">
            <a:xfrm>
              <a:off x="3751" y="2537"/>
              <a:ext cx="270"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4" name="Oval 33"/>
            <p:cNvSpPr>
              <a:spLocks noChangeArrowheads="1"/>
            </p:cNvSpPr>
            <p:nvPr/>
          </p:nvSpPr>
          <p:spPr bwMode="auto">
            <a:xfrm>
              <a:off x="3084" y="1928"/>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2985" name="Line 34"/>
            <p:cNvSpPr>
              <a:spLocks noChangeShapeType="1"/>
            </p:cNvSpPr>
            <p:nvPr/>
          </p:nvSpPr>
          <p:spPr bwMode="auto">
            <a:xfrm>
              <a:off x="3374" y="2179"/>
              <a:ext cx="215" cy="1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6" name="Line 35"/>
            <p:cNvSpPr>
              <a:spLocks noChangeShapeType="1"/>
            </p:cNvSpPr>
            <p:nvPr/>
          </p:nvSpPr>
          <p:spPr bwMode="auto">
            <a:xfrm flipH="1">
              <a:off x="2956" y="2203"/>
              <a:ext cx="17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7" name="Oval 36"/>
            <p:cNvSpPr>
              <a:spLocks noChangeArrowheads="1"/>
            </p:cNvSpPr>
            <p:nvPr/>
          </p:nvSpPr>
          <p:spPr bwMode="auto">
            <a:xfrm>
              <a:off x="2725" y="2337"/>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2988" name="Line 37"/>
            <p:cNvSpPr>
              <a:spLocks noChangeShapeType="1"/>
            </p:cNvSpPr>
            <p:nvPr/>
          </p:nvSpPr>
          <p:spPr bwMode="auto">
            <a:xfrm flipH="1">
              <a:off x="2686" y="2636"/>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9" name="Oval 38"/>
            <p:cNvSpPr>
              <a:spLocks noChangeArrowheads="1"/>
            </p:cNvSpPr>
            <p:nvPr/>
          </p:nvSpPr>
          <p:spPr bwMode="auto">
            <a:xfrm>
              <a:off x="2494" y="2794"/>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2990" name="Oval 39"/>
            <p:cNvSpPr>
              <a:spLocks noChangeArrowheads="1"/>
            </p:cNvSpPr>
            <p:nvPr/>
          </p:nvSpPr>
          <p:spPr bwMode="auto">
            <a:xfrm>
              <a:off x="2965" y="2817"/>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2991" name="Line 40"/>
            <p:cNvSpPr>
              <a:spLocks noChangeShapeType="1"/>
            </p:cNvSpPr>
            <p:nvPr/>
          </p:nvSpPr>
          <p:spPr bwMode="auto">
            <a:xfrm>
              <a:off x="2983" y="2644"/>
              <a:ext cx="111"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Oval 41"/>
            <p:cNvSpPr>
              <a:spLocks noChangeArrowheads="1"/>
            </p:cNvSpPr>
            <p:nvPr/>
          </p:nvSpPr>
          <p:spPr bwMode="auto">
            <a:xfrm>
              <a:off x="3362" y="2799"/>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13</a:t>
              </a:r>
            </a:p>
          </p:txBody>
        </p:sp>
        <p:sp>
          <p:nvSpPr>
            <p:cNvPr id="82993" name="Line 42"/>
            <p:cNvSpPr>
              <a:spLocks noChangeShapeType="1"/>
            </p:cNvSpPr>
            <p:nvPr/>
          </p:nvSpPr>
          <p:spPr bwMode="auto">
            <a:xfrm flipH="1">
              <a:off x="3485" y="2635"/>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4" name="Oval 31"/>
            <p:cNvSpPr>
              <a:spLocks noChangeArrowheads="1"/>
            </p:cNvSpPr>
            <p:nvPr/>
          </p:nvSpPr>
          <p:spPr bwMode="auto">
            <a:xfrm>
              <a:off x="3507" y="2312"/>
              <a:ext cx="335" cy="317"/>
            </a:xfrm>
            <a:prstGeom prst="ellipse">
              <a:avLst/>
            </a:prstGeom>
            <a:solidFill>
              <a:schemeClr val="bg1"/>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15</a:t>
              </a:r>
            </a:p>
          </p:txBody>
        </p:sp>
      </p:grpSp>
      <p:sp>
        <p:nvSpPr>
          <p:cNvPr id="438316" name="Oval 44"/>
          <p:cNvSpPr>
            <a:spLocks noChangeArrowheads="1"/>
          </p:cNvSpPr>
          <p:nvPr/>
        </p:nvSpPr>
        <p:spPr bwMode="auto">
          <a:xfrm>
            <a:off x="6850807" y="4305162"/>
            <a:ext cx="531812"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24</a:t>
            </a:r>
          </a:p>
        </p:txBody>
      </p:sp>
      <p:sp>
        <p:nvSpPr>
          <p:cNvPr id="438318" name="Oval 46"/>
          <p:cNvSpPr>
            <a:spLocks noChangeArrowheads="1"/>
          </p:cNvSpPr>
          <p:nvPr/>
        </p:nvSpPr>
        <p:spPr bwMode="auto">
          <a:xfrm>
            <a:off x="7169894" y="4967150"/>
            <a:ext cx="531813"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33</a:t>
            </a:r>
          </a:p>
        </p:txBody>
      </p:sp>
      <p:sp>
        <p:nvSpPr>
          <p:cNvPr id="438319" name="Line 47"/>
          <p:cNvSpPr>
            <a:spLocks noChangeShapeType="1"/>
          </p:cNvSpPr>
          <p:nvPr/>
        </p:nvSpPr>
        <p:spPr bwMode="auto">
          <a:xfrm>
            <a:off x="7308007" y="4754425"/>
            <a:ext cx="112712"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320" name="Line 48"/>
          <p:cNvSpPr>
            <a:spLocks noChangeShapeType="1"/>
          </p:cNvSpPr>
          <p:nvPr/>
        </p:nvSpPr>
        <p:spPr bwMode="auto">
          <a:xfrm flipH="1">
            <a:off x="6847632" y="4765537"/>
            <a:ext cx="115887" cy="230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321" name="Oval 49"/>
          <p:cNvSpPr>
            <a:spLocks noChangeArrowheads="1"/>
          </p:cNvSpPr>
          <p:nvPr/>
        </p:nvSpPr>
        <p:spPr bwMode="auto">
          <a:xfrm>
            <a:off x="6520607" y="4990962"/>
            <a:ext cx="531812"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19</a:t>
            </a:r>
          </a:p>
        </p:txBody>
      </p:sp>
      <p:sp>
        <p:nvSpPr>
          <p:cNvPr id="438323" name="Text Box 51"/>
          <p:cNvSpPr txBox="1">
            <a:spLocks noChangeArrowheads="1"/>
          </p:cNvSpPr>
          <p:nvPr/>
        </p:nvSpPr>
        <p:spPr bwMode="auto">
          <a:xfrm>
            <a:off x="7747744" y="2187437"/>
            <a:ext cx="110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0000FF"/>
                </a:solidFill>
                <a:ea typeface="宋体" charset="-122"/>
              </a:rPr>
              <a:t>21</a:t>
            </a:r>
          </a:p>
        </p:txBody>
      </p:sp>
      <p:sp>
        <p:nvSpPr>
          <p:cNvPr id="438324" name="Oval 52"/>
          <p:cNvSpPr>
            <a:spLocks noChangeArrowheads="1"/>
          </p:cNvSpPr>
          <p:nvPr/>
        </p:nvSpPr>
        <p:spPr bwMode="auto">
          <a:xfrm>
            <a:off x="6777782" y="5654537"/>
            <a:ext cx="531812" cy="503238"/>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0000FF"/>
                </a:solidFill>
                <a:ea typeface="宋体" charset="-122"/>
              </a:rPr>
              <a:t>21</a:t>
            </a:r>
          </a:p>
        </p:txBody>
      </p:sp>
      <p:sp>
        <p:nvSpPr>
          <p:cNvPr id="438325" name="Line 53"/>
          <p:cNvSpPr>
            <a:spLocks noChangeShapeType="1"/>
          </p:cNvSpPr>
          <p:nvPr/>
        </p:nvSpPr>
        <p:spPr bwMode="auto">
          <a:xfrm>
            <a:off x="6915894" y="5441812"/>
            <a:ext cx="112713"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326" name="Rectangle 54"/>
          <p:cNvSpPr>
            <a:spLocks noChangeArrowheads="1"/>
          </p:cNvSpPr>
          <p:nvPr/>
        </p:nvSpPr>
        <p:spPr bwMode="auto">
          <a:xfrm>
            <a:off x="4844207" y="5854562"/>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a:solidFill>
                  <a:srgbClr val="FF0000"/>
                </a:solidFill>
              </a:rPr>
              <a:t>RL</a:t>
            </a:r>
            <a:r>
              <a:rPr kumimoji="0" lang="zh-CN" altLang="en-US" sz="2400">
                <a:solidFill>
                  <a:srgbClr val="FF0000"/>
                </a:solidFill>
              </a:rPr>
              <a:t>型</a:t>
            </a:r>
          </a:p>
        </p:txBody>
      </p:sp>
      <p:sp>
        <p:nvSpPr>
          <p:cNvPr id="82980" name="Rectangle 55"/>
          <p:cNvSpPr>
            <a:spLocks noChangeArrowheads="1"/>
          </p:cNvSpPr>
          <p:nvPr/>
        </p:nvSpPr>
        <p:spPr bwMode="auto">
          <a:xfrm>
            <a:off x="116631" y="1180030"/>
            <a:ext cx="88931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hlink"/>
              </a:buClr>
              <a:buFontTx/>
              <a:buChar char="•"/>
            </a:pPr>
            <a:r>
              <a:rPr kumimoji="0" lang="zh-CN" altLang="en-US" dirty="0"/>
              <a:t>例题</a:t>
            </a:r>
            <a:r>
              <a:rPr kumimoji="0" lang="en-US" altLang="zh-CN" dirty="0"/>
              <a:t>:</a:t>
            </a:r>
            <a:r>
              <a:rPr kumimoji="0" lang="zh-CN" altLang="en-US" dirty="0"/>
              <a:t>按照如下顺序建立平衡二叉树：</a:t>
            </a:r>
          </a:p>
          <a:p>
            <a:pPr marL="342900" indent="-342900">
              <a:buClr>
                <a:schemeClr val="hlink"/>
              </a:buClr>
              <a:buFontTx/>
              <a:buChar char="•"/>
            </a:pPr>
            <a:r>
              <a:rPr kumimoji="0" lang="en-US" altLang="zh-CN" dirty="0"/>
              <a:t>10,  13,  19,  7,  4,  8,  15,  24,  33,  21</a:t>
            </a:r>
          </a:p>
        </p:txBody>
      </p:sp>
      <p:sp>
        <p:nvSpPr>
          <p:cNvPr id="82981" name="圆角矩形 48"/>
          <p:cNvSpPr>
            <a:spLocks noChangeArrowheads="1"/>
          </p:cNvSpPr>
          <p:nvPr/>
        </p:nvSpPr>
        <p:spPr bwMode="auto">
          <a:xfrm>
            <a:off x="2629644" y="4140062"/>
            <a:ext cx="1214438" cy="2286000"/>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圆角矩形 50"/>
          <p:cNvSpPr>
            <a:spLocks noChangeArrowheads="1"/>
          </p:cNvSpPr>
          <p:nvPr/>
        </p:nvSpPr>
        <p:spPr bwMode="auto">
          <a:xfrm>
            <a:off x="5868144" y="3497125"/>
            <a:ext cx="1976438" cy="2714625"/>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标题 2"/>
          <p:cNvSpPr txBox="1">
            <a:spLocks/>
          </p:cNvSpPr>
          <p:nvPr/>
        </p:nvSpPr>
        <p:spPr>
          <a:xfrm>
            <a:off x="457200" y="228600"/>
            <a:ext cx="8686800" cy="745521"/>
          </a:xfrm>
          <a:prstGeom prst="rect">
            <a:avLst/>
          </a:prstGeom>
        </p:spPr>
        <p:txBody>
          <a:bodyPr/>
          <a:lst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2pPr>
            <a:lvl3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3pPr>
            <a:lvl4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4pPr>
            <a:lvl5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6pPr>
            <a:lvl7pPr marL="9144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7pPr>
            <a:lvl8pPr marL="13716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8pPr>
            <a:lvl9pPr marL="18288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9pPr>
          </a:lstStyle>
          <a:p>
            <a:r>
              <a:rPr lang="zh-CN" altLang="en-US" kern="0"/>
              <a:t>建立</a:t>
            </a:r>
            <a:r>
              <a:rPr lang="en-US" altLang="zh-CN" kern="0"/>
              <a:t>AVL</a:t>
            </a:r>
            <a:r>
              <a:rPr lang="zh-CN" altLang="en-US" kern="0" dirty="0"/>
              <a:t>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38316"/>
                                        </p:tgtEl>
                                        <p:attrNameLst>
                                          <p:attrName>style.visibility</p:attrName>
                                        </p:attrNameLst>
                                      </p:cBhvr>
                                      <p:to>
                                        <p:strVal val="visible"/>
                                      </p:to>
                                    </p:set>
                                    <p:animEffect transition="in" filter="wipe(up)">
                                      <p:cBhvr>
                                        <p:cTn id="11" dur="500"/>
                                        <p:tgtEl>
                                          <p:spTgt spid="438316"/>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438318"/>
                                        </p:tgtEl>
                                        <p:attrNameLst>
                                          <p:attrName>style.visibility</p:attrName>
                                        </p:attrNameLst>
                                      </p:cBhvr>
                                      <p:to>
                                        <p:strVal val="visible"/>
                                      </p:to>
                                    </p:set>
                                    <p:animEffect transition="in" filter="wipe(up)">
                                      <p:cBhvr>
                                        <p:cTn id="15" dur="500"/>
                                        <p:tgtEl>
                                          <p:spTgt spid="438318"/>
                                        </p:tgtEl>
                                      </p:cBhvr>
                                    </p:animEffect>
                                  </p:childTnLst>
                                </p:cTn>
                              </p:par>
                            </p:childTnLst>
                          </p:cTn>
                        </p:par>
                        <p:par>
                          <p:cTn id="16" fill="hold" nodeType="afterGroup">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438319"/>
                                        </p:tgtEl>
                                        <p:attrNameLst>
                                          <p:attrName>style.visibility</p:attrName>
                                        </p:attrNameLst>
                                      </p:cBhvr>
                                      <p:to>
                                        <p:strVal val="visible"/>
                                      </p:to>
                                    </p:set>
                                    <p:animEffect transition="in" filter="wipe(up)">
                                      <p:cBhvr>
                                        <p:cTn id="19" dur="500"/>
                                        <p:tgtEl>
                                          <p:spTgt spid="4383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38320"/>
                                        </p:tgtEl>
                                        <p:attrNameLst>
                                          <p:attrName>style.visibility</p:attrName>
                                        </p:attrNameLst>
                                      </p:cBhvr>
                                      <p:to>
                                        <p:strVal val="visible"/>
                                      </p:to>
                                    </p:set>
                                    <p:animEffect transition="in" filter="wipe(up)">
                                      <p:cBhvr>
                                        <p:cTn id="24" dur="500"/>
                                        <p:tgtEl>
                                          <p:spTgt spid="438320"/>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38321"/>
                                        </p:tgtEl>
                                        <p:attrNameLst>
                                          <p:attrName>style.visibility</p:attrName>
                                        </p:attrNameLst>
                                      </p:cBhvr>
                                      <p:to>
                                        <p:strVal val="visible"/>
                                      </p:to>
                                    </p:set>
                                    <p:animEffect transition="in" filter="wipe(up)">
                                      <p:cBhvr>
                                        <p:cTn id="28" dur="500"/>
                                        <p:tgtEl>
                                          <p:spTgt spid="4383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3832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38325"/>
                                        </p:tgtEl>
                                        <p:attrNameLst>
                                          <p:attrName>style.visibility</p:attrName>
                                        </p:attrNameLst>
                                      </p:cBhvr>
                                      <p:to>
                                        <p:strVal val="visible"/>
                                      </p:to>
                                    </p:set>
                                    <p:animEffect transition="in" filter="wipe(up)">
                                      <p:cBhvr>
                                        <p:cTn id="37" dur="500"/>
                                        <p:tgtEl>
                                          <p:spTgt spid="438325"/>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438324"/>
                                        </p:tgtEl>
                                        <p:attrNameLst>
                                          <p:attrName>style.visibility</p:attrName>
                                        </p:attrNameLst>
                                      </p:cBhvr>
                                      <p:to>
                                        <p:strVal val="visible"/>
                                      </p:to>
                                    </p:set>
                                    <p:animEffect transition="in" filter="wipe(up)">
                                      <p:cBhvr>
                                        <p:cTn id="41" dur="500"/>
                                        <p:tgtEl>
                                          <p:spTgt spid="4383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ppt_x"/>
                                          </p:val>
                                        </p:tav>
                                        <p:tav tm="100000">
                                          <p:val>
                                            <p:strVal val="#ppt_x"/>
                                          </p:val>
                                        </p:tav>
                                      </p:tavLst>
                                    </p:anim>
                                    <p:anim calcmode="lin" valueType="num">
                                      <p:cBhvr additive="base">
                                        <p:cTn id="4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38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16" grpId="0" animBg="1" autoUpdateAnimBg="0"/>
      <p:bldP spid="438318" grpId="0" animBg="1" autoUpdateAnimBg="0"/>
      <p:bldP spid="438319" grpId="0" animBg="1"/>
      <p:bldP spid="438320" grpId="0" animBg="1"/>
      <p:bldP spid="438321" grpId="0" animBg="1" autoUpdateAnimBg="0"/>
      <p:bldP spid="438323" grpId="0" autoUpdateAnimBg="0"/>
      <p:bldP spid="438324" grpId="0" animBg="1" autoUpdateAnimBg="0"/>
      <p:bldP spid="438325" grpId="0" animBg="1"/>
      <p:bldP spid="438326" grpId="0" autoUpdateAnimBg="0"/>
      <p:bldP spid="5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3"/>
          <p:cNvSpPr>
            <a:spLocks noGrp="1"/>
          </p:cNvSpPr>
          <p:nvPr>
            <p:ph type="sldNum" sz="quarter" idx="12"/>
          </p:nvPr>
        </p:nvSpPr>
        <p:spPr/>
        <p:txBody>
          <a:bodyPr/>
          <a:lstStyle/>
          <a:p>
            <a:pPr>
              <a:defRPr/>
            </a:pPr>
            <a:fld id="{2EB4193B-94F5-42C0-9820-DE3B0EBF6AD2}" type="slidenum">
              <a:rPr lang="en-US" altLang="zh-CN"/>
              <a:pPr>
                <a:defRPr/>
              </a:pPr>
              <a:t>83</a:t>
            </a:fld>
            <a:endParaRPr lang="en-US" altLang="zh-CN"/>
          </a:p>
        </p:txBody>
      </p:sp>
      <p:sp>
        <p:nvSpPr>
          <p:cNvPr id="83971" name="Text Box 4"/>
          <p:cNvSpPr txBox="1">
            <a:spLocks noChangeArrowheads="1"/>
          </p:cNvSpPr>
          <p:nvPr/>
        </p:nvSpPr>
        <p:spPr bwMode="auto">
          <a:xfrm>
            <a:off x="508000" y="2154115"/>
            <a:ext cx="7418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插入</a:t>
            </a:r>
            <a:r>
              <a:rPr lang="en-US" altLang="zh-CN" sz="3200">
                <a:ea typeface="宋体" charset="-122"/>
              </a:rPr>
              <a:t>10</a:t>
            </a:r>
            <a:r>
              <a:rPr lang="zh-CN" altLang="en-US" sz="3200">
                <a:ea typeface="宋体" charset="-122"/>
              </a:rPr>
              <a:t>、</a:t>
            </a:r>
            <a:r>
              <a:rPr lang="en-US" altLang="zh-CN" sz="3200">
                <a:ea typeface="宋体" charset="-122"/>
              </a:rPr>
              <a:t>13</a:t>
            </a:r>
            <a:r>
              <a:rPr lang="zh-CN" altLang="en-US" sz="3200">
                <a:ea typeface="宋体" charset="-122"/>
              </a:rPr>
              <a:t>、</a:t>
            </a:r>
            <a:r>
              <a:rPr lang="en-US" altLang="zh-CN" sz="3200">
                <a:ea typeface="宋体" charset="-122"/>
              </a:rPr>
              <a:t>19 </a:t>
            </a:r>
          </a:p>
        </p:txBody>
      </p:sp>
      <p:sp>
        <p:nvSpPr>
          <p:cNvPr id="83972" name="Text Box 5"/>
          <p:cNvSpPr txBox="1">
            <a:spLocks noChangeArrowheads="1"/>
          </p:cNvSpPr>
          <p:nvPr/>
        </p:nvSpPr>
        <p:spPr bwMode="auto">
          <a:xfrm>
            <a:off x="3417888" y="2155703"/>
            <a:ext cx="2109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7</a:t>
            </a:r>
            <a:r>
              <a:rPr lang="zh-CN" altLang="en-US" sz="3200">
                <a:ea typeface="宋体" charset="-122"/>
              </a:rPr>
              <a:t>、</a:t>
            </a:r>
            <a:r>
              <a:rPr lang="en-US" altLang="zh-CN" sz="3200">
                <a:ea typeface="宋体" charset="-122"/>
              </a:rPr>
              <a:t>4 </a:t>
            </a:r>
          </a:p>
        </p:txBody>
      </p:sp>
      <p:sp>
        <p:nvSpPr>
          <p:cNvPr id="83973" name="Text Box 6"/>
          <p:cNvSpPr txBox="1">
            <a:spLocks noChangeArrowheads="1"/>
          </p:cNvSpPr>
          <p:nvPr/>
        </p:nvSpPr>
        <p:spPr bwMode="auto">
          <a:xfrm>
            <a:off x="4689475" y="2157290"/>
            <a:ext cx="110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8</a:t>
            </a:r>
          </a:p>
        </p:txBody>
      </p:sp>
      <p:sp>
        <p:nvSpPr>
          <p:cNvPr id="83974" name="Text Box 7"/>
          <p:cNvSpPr txBox="1">
            <a:spLocks noChangeArrowheads="1"/>
          </p:cNvSpPr>
          <p:nvPr/>
        </p:nvSpPr>
        <p:spPr bwMode="auto">
          <a:xfrm>
            <a:off x="5351463" y="2158878"/>
            <a:ext cx="1106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ea typeface="宋体" charset="-122"/>
              </a:rPr>
              <a:t>15</a:t>
            </a:r>
          </a:p>
        </p:txBody>
      </p:sp>
      <p:sp>
        <p:nvSpPr>
          <p:cNvPr id="83975" name="Text Box 8"/>
          <p:cNvSpPr txBox="1">
            <a:spLocks noChangeArrowheads="1"/>
          </p:cNvSpPr>
          <p:nvPr/>
        </p:nvSpPr>
        <p:spPr bwMode="auto">
          <a:xfrm>
            <a:off x="6191250" y="2147765"/>
            <a:ext cx="218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FF0000"/>
                </a:solidFill>
                <a:ea typeface="宋体" charset="-122"/>
              </a:rPr>
              <a:t>24</a:t>
            </a:r>
            <a:r>
              <a:rPr lang="zh-CN" altLang="en-US" sz="3200">
                <a:ea typeface="宋体" charset="-122"/>
              </a:rPr>
              <a:t>、</a:t>
            </a:r>
            <a:r>
              <a:rPr lang="en-US" altLang="zh-CN" sz="3200">
                <a:solidFill>
                  <a:srgbClr val="FF0000"/>
                </a:solidFill>
                <a:ea typeface="宋体" charset="-122"/>
              </a:rPr>
              <a:t>33</a:t>
            </a:r>
          </a:p>
        </p:txBody>
      </p:sp>
      <p:sp>
        <p:nvSpPr>
          <p:cNvPr id="83976" name="Oval 10"/>
          <p:cNvSpPr>
            <a:spLocks noChangeArrowheads="1"/>
          </p:cNvSpPr>
          <p:nvPr/>
        </p:nvSpPr>
        <p:spPr bwMode="auto">
          <a:xfrm>
            <a:off x="1795463" y="3427290"/>
            <a:ext cx="531812" cy="503238"/>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15</a:t>
            </a:r>
          </a:p>
        </p:txBody>
      </p:sp>
      <p:sp>
        <p:nvSpPr>
          <p:cNvPr id="83977" name="Line 11"/>
          <p:cNvSpPr>
            <a:spLocks noChangeShapeType="1"/>
          </p:cNvSpPr>
          <p:nvPr/>
        </p:nvSpPr>
        <p:spPr bwMode="auto">
          <a:xfrm>
            <a:off x="2205038" y="3887665"/>
            <a:ext cx="239712"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8" name="Oval 12"/>
          <p:cNvSpPr>
            <a:spLocks noChangeArrowheads="1"/>
          </p:cNvSpPr>
          <p:nvPr/>
        </p:nvSpPr>
        <p:spPr bwMode="auto">
          <a:xfrm>
            <a:off x="1123950" y="2817690"/>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3979" name="Line 13"/>
          <p:cNvSpPr>
            <a:spLocks noChangeShapeType="1"/>
          </p:cNvSpPr>
          <p:nvPr/>
        </p:nvSpPr>
        <p:spPr bwMode="auto">
          <a:xfrm>
            <a:off x="1584325" y="3216153"/>
            <a:ext cx="341313" cy="255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4"/>
          <p:cNvSpPr>
            <a:spLocks noChangeShapeType="1"/>
          </p:cNvSpPr>
          <p:nvPr/>
        </p:nvSpPr>
        <p:spPr bwMode="auto">
          <a:xfrm flipH="1">
            <a:off x="920750" y="3254253"/>
            <a:ext cx="269875"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Oval 15"/>
          <p:cNvSpPr>
            <a:spLocks noChangeArrowheads="1"/>
          </p:cNvSpPr>
          <p:nvPr/>
        </p:nvSpPr>
        <p:spPr bwMode="auto">
          <a:xfrm>
            <a:off x="554038" y="3466978"/>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3982" name="Line 16"/>
          <p:cNvSpPr>
            <a:spLocks noChangeShapeType="1"/>
          </p:cNvSpPr>
          <p:nvPr/>
        </p:nvSpPr>
        <p:spPr bwMode="auto">
          <a:xfrm flipH="1">
            <a:off x="492125" y="3941640"/>
            <a:ext cx="204788"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3" name="Oval 17"/>
          <p:cNvSpPr>
            <a:spLocks noChangeArrowheads="1"/>
          </p:cNvSpPr>
          <p:nvPr/>
        </p:nvSpPr>
        <p:spPr bwMode="auto">
          <a:xfrm>
            <a:off x="187325" y="4192465"/>
            <a:ext cx="531813" cy="503238"/>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3984" name="Oval 18"/>
          <p:cNvSpPr>
            <a:spLocks noChangeArrowheads="1"/>
          </p:cNvSpPr>
          <p:nvPr/>
        </p:nvSpPr>
        <p:spPr bwMode="auto">
          <a:xfrm>
            <a:off x="935038" y="4228978"/>
            <a:ext cx="531812" cy="50323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3985" name="Line 19"/>
          <p:cNvSpPr>
            <a:spLocks noChangeShapeType="1"/>
          </p:cNvSpPr>
          <p:nvPr/>
        </p:nvSpPr>
        <p:spPr bwMode="auto">
          <a:xfrm>
            <a:off x="963613" y="3954340"/>
            <a:ext cx="176212" cy="2809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6" name="Oval 20"/>
          <p:cNvSpPr>
            <a:spLocks noChangeArrowheads="1"/>
          </p:cNvSpPr>
          <p:nvPr/>
        </p:nvSpPr>
        <p:spPr bwMode="auto">
          <a:xfrm>
            <a:off x="1565275" y="4200403"/>
            <a:ext cx="531813" cy="503237"/>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13</a:t>
            </a:r>
          </a:p>
        </p:txBody>
      </p:sp>
      <p:sp>
        <p:nvSpPr>
          <p:cNvPr id="83987" name="Line 21"/>
          <p:cNvSpPr>
            <a:spLocks noChangeShapeType="1"/>
          </p:cNvSpPr>
          <p:nvPr/>
        </p:nvSpPr>
        <p:spPr bwMode="auto">
          <a:xfrm flipH="1">
            <a:off x="1760538" y="3940053"/>
            <a:ext cx="204787" cy="280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8" name="Oval 23"/>
          <p:cNvSpPr>
            <a:spLocks noChangeArrowheads="1"/>
          </p:cNvSpPr>
          <p:nvPr/>
        </p:nvSpPr>
        <p:spPr bwMode="auto">
          <a:xfrm>
            <a:off x="2206625" y="416389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24</a:t>
            </a:r>
          </a:p>
        </p:txBody>
      </p:sp>
      <p:sp>
        <p:nvSpPr>
          <p:cNvPr id="83989" name="Oval 25"/>
          <p:cNvSpPr>
            <a:spLocks noChangeArrowheads="1"/>
          </p:cNvSpPr>
          <p:nvPr/>
        </p:nvSpPr>
        <p:spPr bwMode="auto">
          <a:xfrm>
            <a:off x="2525713" y="4825878"/>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33</a:t>
            </a:r>
          </a:p>
        </p:txBody>
      </p:sp>
      <p:sp>
        <p:nvSpPr>
          <p:cNvPr id="83990" name="Line 26"/>
          <p:cNvSpPr>
            <a:spLocks noChangeShapeType="1"/>
          </p:cNvSpPr>
          <p:nvPr/>
        </p:nvSpPr>
        <p:spPr bwMode="auto">
          <a:xfrm>
            <a:off x="2663825" y="4613153"/>
            <a:ext cx="112713"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1" name="Line 27"/>
          <p:cNvSpPr>
            <a:spLocks noChangeShapeType="1"/>
          </p:cNvSpPr>
          <p:nvPr/>
        </p:nvSpPr>
        <p:spPr bwMode="auto">
          <a:xfrm flipH="1">
            <a:off x="2203450" y="4624265"/>
            <a:ext cx="115888" cy="230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2" name="Oval 28"/>
          <p:cNvSpPr>
            <a:spLocks noChangeArrowheads="1"/>
          </p:cNvSpPr>
          <p:nvPr/>
        </p:nvSpPr>
        <p:spPr bwMode="auto">
          <a:xfrm>
            <a:off x="1876425" y="484969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19</a:t>
            </a:r>
          </a:p>
        </p:txBody>
      </p:sp>
      <p:sp>
        <p:nvSpPr>
          <p:cNvPr id="83993" name="Text Box 30"/>
          <p:cNvSpPr txBox="1">
            <a:spLocks noChangeArrowheads="1"/>
          </p:cNvSpPr>
          <p:nvPr/>
        </p:nvSpPr>
        <p:spPr bwMode="auto">
          <a:xfrm>
            <a:off x="7816850" y="2147765"/>
            <a:ext cx="110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a:ea typeface="宋体" charset="-122"/>
              </a:rPr>
              <a:t>、</a:t>
            </a:r>
            <a:r>
              <a:rPr lang="en-US" altLang="zh-CN" sz="3200">
                <a:solidFill>
                  <a:srgbClr val="0000FF"/>
                </a:solidFill>
                <a:ea typeface="宋体" charset="-122"/>
              </a:rPr>
              <a:t>21</a:t>
            </a:r>
          </a:p>
        </p:txBody>
      </p:sp>
      <p:sp>
        <p:nvSpPr>
          <p:cNvPr id="83994" name="Oval 31"/>
          <p:cNvSpPr>
            <a:spLocks noChangeArrowheads="1"/>
          </p:cNvSpPr>
          <p:nvPr/>
        </p:nvSpPr>
        <p:spPr bwMode="auto">
          <a:xfrm>
            <a:off x="2133600" y="551326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21</a:t>
            </a:r>
          </a:p>
        </p:txBody>
      </p:sp>
      <p:sp>
        <p:nvSpPr>
          <p:cNvPr id="83995" name="Line 32"/>
          <p:cNvSpPr>
            <a:spLocks noChangeShapeType="1"/>
          </p:cNvSpPr>
          <p:nvPr/>
        </p:nvSpPr>
        <p:spPr bwMode="auto">
          <a:xfrm>
            <a:off x="2271713" y="5300540"/>
            <a:ext cx="112712"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6" name="Rectangle 33"/>
          <p:cNvSpPr>
            <a:spLocks noChangeArrowheads="1"/>
          </p:cNvSpPr>
          <p:nvPr/>
        </p:nvSpPr>
        <p:spPr bwMode="auto">
          <a:xfrm>
            <a:off x="-28575" y="5521832"/>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en-US" altLang="zh-CN" sz="2400" dirty="0">
                <a:solidFill>
                  <a:srgbClr val="FF0000"/>
                </a:solidFill>
              </a:rPr>
              <a:t>RL</a:t>
            </a:r>
            <a:r>
              <a:rPr kumimoji="0" lang="zh-CN" altLang="en-US" sz="2400" dirty="0">
                <a:solidFill>
                  <a:srgbClr val="FF0000"/>
                </a:solidFill>
              </a:rPr>
              <a:t>型</a:t>
            </a:r>
          </a:p>
        </p:txBody>
      </p:sp>
      <p:sp>
        <p:nvSpPr>
          <p:cNvPr id="440354" name="Rectangle 34"/>
          <p:cNvSpPr>
            <a:spLocks noChangeArrowheads="1"/>
          </p:cNvSpPr>
          <p:nvPr/>
        </p:nvSpPr>
        <p:spPr bwMode="auto">
          <a:xfrm>
            <a:off x="3269916" y="5540253"/>
            <a:ext cx="20383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zh-CN" altLang="en-US" sz="2400" dirty="0"/>
              <a:t>先右旋</a:t>
            </a:r>
            <a:endParaRPr kumimoji="0" lang="en-US" altLang="zh-CN" sz="2400" dirty="0"/>
          </a:p>
          <a:p>
            <a:pPr algn="ctr">
              <a:spcBef>
                <a:spcPct val="20000"/>
              </a:spcBef>
              <a:buClr>
                <a:schemeClr val="hlink"/>
              </a:buClr>
            </a:pPr>
            <a:r>
              <a:rPr kumimoji="0" lang="zh-CN" altLang="en-US" sz="2400" dirty="0"/>
              <a:t>右子树右旋</a:t>
            </a:r>
          </a:p>
        </p:txBody>
      </p:sp>
      <p:grpSp>
        <p:nvGrpSpPr>
          <p:cNvPr id="2" name="Group 85"/>
          <p:cNvGrpSpPr>
            <a:grpSpLocks/>
          </p:cNvGrpSpPr>
          <p:nvPr/>
        </p:nvGrpSpPr>
        <p:grpSpPr bwMode="auto">
          <a:xfrm>
            <a:off x="3160713" y="2819278"/>
            <a:ext cx="2257425" cy="1914525"/>
            <a:chOff x="1991" y="1575"/>
            <a:chExt cx="1422" cy="1206"/>
          </a:xfrm>
        </p:grpSpPr>
        <p:sp>
          <p:nvSpPr>
            <p:cNvPr id="84029" name="Oval 36"/>
            <p:cNvSpPr>
              <a:spLocks noChangeArrowheads="1"/>
            </p:cNvSpPr>
            <p:nvPr/>
          </p:nvSpPr>
          <p:spPr bwMode="auto">
            <a:xfrm>
              <a:off x="3004" y="1959"/>
              <a:ext cx="335" cy="317"/>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15</a:t>
              </a:r>
            </a:p>
          </p:txBody>
        </p:sp>
        <p:sp>
          <p:nvSpPr>
            <p:cNvPr id="84030" name="Line 37"/>
            <p:cNvSpPr>
              <a:spLocks noChangeShapeType="1"/>
            </p:cNvSpPr>
            <p:nvPr/>
          </p:nvSpPr>
          <p:spPr bwMode="auto">
            <a:xfrm>
              <a:off x="3262" y="2249"/>
              <a:ext cx="151" cy="1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1" name="Oval 38"/>
            <p:cNvSpPr>
              <a:spLocks noChangeArrowheads="1"/>
            </p:cNvSpPr>
            <p:nvPr/>
          </p:nvSpPr>
          <p:spPr bwMode="auto">
            <a:xfrm>
              <a:off x="2581" y="1575"/>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4032" name="Line 39"/>
            <p:cNvSpPr>
              <a:spLocks noChangeShapeType="1"/>
            </p:cNvSpPr>
            <p:nvPr/>
          </p:nvSpPr>
          <p:spPr bwMode="auto">
            <a:xfrm>
              <a:off x="2871" y="1826"/>
              <a:ext cx="215" cy="1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3" name="Line 40"/>
            <p:cNvSpPr>
              <a:spLocks noChangeShapeType="1"/>
            </p:cNvSpPr>
            <p:nvPr/>
          </p:nvSpPr>
          <p:spPr bwMode="auto">
            <a:xfrm flipH="1">
              <a:off x="2453" y="1850"/>
              <a:ext cx="17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4" name="Oval 41"/>
            <p:cNvSpPr>
              <a:spLocks noChangeArrowheads="1"/>
            </p:cNvSpPr>
            <p:nvPr/>
          </p:nvSpPr>
          <p:spPr bwMode="auto">
            <a:xfrm>
              <a:off x="2222" y="1984"/>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4035" name="Line 42"/>
            <p:cNvSpPr>
              <a:spLocks noChangeShapeType="1"/>
            </p:cNvSpPr>
            <p:nvPr/>
          </p:nvSpPr>
          <p:spPr bwMode="auto">
            <a:xfrm flipH="1">
              <a:off x="2183" y="2283"/>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6" name="Oval 43"/>
            <p:cNvSpPr>
              <a:spLocks noChangeArrowheads="1"/>
            </p:cNvSpPr>
            <p:nvPr/>
          </p:nvSpPr>
          <p:spPr bwMode="auto">
            <a:xfrm>
              <a:off x="1991" y="2441"/>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4037" name="Oval 44"/>
            <p:cNvSpPr>
              <a:spLocks noChangeArrowheads="1"/>
            </p:cNvSpPr>
            <p:nvPr/>
          </p:nvSpPr>
          <p:spPr bwMode="auto">
            <a:xfrm>
              <a:off x="2462" y="2464"/>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4038" name="Line 45"/>
            <p:cNvSpPr>
              <a:spLocks noChangeShapeType="1"/>
            </p:cNvSpPr>
            <p:nvPr/>
          </p:nvSpPr>
          <p:spPr bwMode="auto">
            <a:xfrm>
              <a:off x="2480" y="2291"/>
              <a:ext cx="111"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9" name="Oval 46"/>
            <p:cNvSpPr>
              <a:spLocks noChangeArrowheads="1"/>
            </p:cNvSpPr>
            <p:nvPr/>
          </p:nvSpPr>
          <p:spPr bwMode="auto">
            <a:xfrm>
              <a:off x="2859" y="2446"/>
              <a:ext cx="335" cy="317"/>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13</a:t>
              </a:r>
            </a:p>
          </p:txBody>
        </p:sp>
        <p:sp>
          <p:nvSpPr>
            <p:cNvPr id="84040" name="Line 47"/>
            <p:cNvSpPr>
              <a:spLocks noChangeShapeType="1"/>
            </p:cNvSpPr>
            <p:nvPr/>
          </p:nvSpPr>
          <p:spPr bwMode="auto">
            <a:xfrm flipH="1">
              <a:off x="2982" y="2282"/>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370" name="Oval 50"/>
          <p:cNvSpPr>
            <a:spLocks noChangeArrowheads="1"/>
          </p:cNvSpPr>
          <p:nvPr/>
        </p:nvSpPr>
        <p:spPr bwMode="auto">
          <a:xfrm>
            <a:off x="5230813" y="4152778"/>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19</a:t>
            </a:r>
          </a:p>
        </p:txBody>
      </p:sp>
      <p:sp>
        <p:nvSpPr>
          <p:cNvPr id="440372" name="Oval 52"/>
          <p:cNvSpPr>
            <a:spLocks noChangeArrowheads="1"/>
          </p:cNvSpPr>
          <p:nvPr/>
        </p:nvSpPr>
        <p:spPr bwMode="auto">
          <a:xfrm>
            <a:off x="5524500" y="484016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24</a:t>
            </a:r>
          </a:p>
        </p:txBody>
      </p:sp>
      <p:sp>
        <p:nvSpPr>
          <p:cNvPr id="440373" name="Line 53"/>
          <p:cNvSpPr>
            <a:spLocks noChangeShapeType="1"/>
          </p:cNvSpPr>
          <p:nvPr/>
        </p:nvSpPr>
        <p:spPr bwMode="auto">
          <a:xfrm>
            <a:off x="5662613" y="4627440"/>
            <a:ext cx="112712"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4" name="Oval 54"/>
          <p:cNvSpPr>
            <a:spLocks noChangeArrowheads="1"/>
          </p:cNvSpPr>
          <p:nvPr/>
        </p:nvSpPr>
        <p:spPr bwMode="auto">
          <a:xfrm>
            <a:off x="5233988" y="5502153"/>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21</a:t>
            </a:r>
          </a:p>
        </p:txBody>
      </p:sp>
      <p:sp>
        <p:nvSpPr>
          <p:cNvPr id="440375" name="Line 55"/>
          <p:cNvSpPr>
            <a:spLocks noChangeShapeType="1"/>
          </p:cNvSpPr>
          <p:nvPr/>
        </p:nvSpPr>
        <p:spPr bwMode="auto">
          <a:xfrm flipH="1">
            <a:off x="5484813" y="5289428"/>
            <a:ext cx="128587"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6" name="Oval 56"/>
          <p:cNvSpPr>
            <a:spLocks noChangeArrowheads="1"/>
          </p:cNvSpPr>
          <p:nvPr/>
        </p:nvSpPr>
        <p:spPr bwMode="auto">
          <a:xfrm>
            <a:off x="5880100" y="548786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33</a:t>
            </a:r>
          </a:p>
        </p:txBody>
      </p:sp>
      <p:sp>
        <p:nvSpPr>
          <p:cNvPr id="440377" name="Line 57"/>
          <p:cNvSpPr>
            <a:spLocks noChangeShapeType="1"/>
          </p:cNvSpPr>
          <p:nvPr/>
        </p:nvSpPr>
        <p:spPr bwMode="auto">
          <a:xfrm>
            <a:off x="5992813" y="5275140"/>
            <a:ext cx="112712"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8" name="Rectangle 58"/>
          <p:cNvSpPr>
            <a:spLocks noChangeArrowheads="1"/>
          </p:cNvSpPr>
          <p:nvPr/>
        </p:nvSpPr>
        <p:spPr bwMode="auto">
          <a:xfrm>
            <a:off x="7058025" y="5555671"/>
            <a:ext cx="157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kumimoji="0" lang="zh-CN" altLang="en-US" sz="2400" dirty="0"/>
              <a:t>再左旋</a:t>
            </a:r>
            <a:endParaRPr kumimoji="0" lang="en-US" altLang="zh-CN" sz="2400" dirty="0"/>
          </a:p>
          <a:p>
            <a:pPr algn="ctr">
              <a:spcBef>
                <a:spcPct val="20000"/>
              </a:spcBef>
              <a:buClr>
                <a:schemeClr val="hlink"/>
              </a:buClr>
            </a:pPr>
            <a:r>
              <a:rPr kumimoji="0" lang="zh-CN" altLang="en-US" sz="2400" dirty="0"/>
              <a:t>整体左旋</a:t>
            </a:r>
          </a:p>
        </p:txBody>
      </p:sp>
      <p:sp>
        <p:nvSpPr>
          <p:cNvPr id="440379" name="Oval 59"/>
          <p:cNvSpPr>
            <a:spLocks noChangeArrowheads="1"/>
          </p:cNvSpPr>
          <p:nvPr/>
        </p:nvSpPr>
        <p:spPr bwMode="auto">
          <a:xfrm>
            <a:off x="7389813" y="4230565"/>
            <a:ext cx="531812" cy="503238"/>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15</a:t>
            </a:r>
          </a:p>
        </p:txBody>
      </p:sp>
      <p:grpSp>
        <p:nvGrpSpPr>
          <p:cNvPr id="3" name="Group 60"/>
          <p:cNvGrpSpPr>
            <a:grpSpLocks/>
          </p:cNvGrpSpPr>
          <p:nvPr/>
        </p:nvGrpSpPr>
        <p:grpSpPr bwMode="auto">
          <a:xfrm>
            <a:off x="6019800" y="2820865"/>
            <a:ext cx="1738313" cy="1914525"/>
            <a:chOff x="3888" y="1866"/>
            <a:chExt cx="1095" cy="1206"/>
          </a:xfrm>
        </p:grpSpPr>
        <p:sp>
          <p:nvSpPr>
            <p:cNvPr id="84021" name="Oval 61"/>
            <p:cNvSpPr>
              <a:spLocks noChangeArrowheads="1"/>
            </p:cNvSpPr>
            <p:nvPr/>
          </p:nvSpPr>
          <p:spPr bwMode="auto">
            <a:xfrm>
              <a:off x="4478" y="1866"/>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10</a:t>
              </a:r>
            </a:p>
          </p:txBody>
        </p:sp>
        <p:sp>
          <p:nvSpPr>
            <p:cNvPr id="84022" name="Line 62"/>
            <p:cNvSpPr>
              <a:spLocks noChangeShapeType="1"/>
            </p:cNvSpPr>
            <p:nvPr/>
          </p:nvSpPr>
          <p:spPr bwMode="auto">
            <a:xfrm>
              <a:off x="4768" y="2117"/>
              <a:ext cx="215" cy="1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3" name="Line 63"/>
            <p:cNvSpPr>
              <a:spLocks noChangeShapeType="1"/>
            </p:cNvSpPr>
            <p:nvPr/>
          </p:nvSpPr>
          <p:spPr bwMode="auto">
            <a:xfrm flipH="1">
              <a:off x="4350" y="2141"/>
              <a:ext cx="17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4" name="Oval 64"/>
            <p:cNvSpPr>
              <a:spLocks noChangeArrowheads="1"/>
            </p:cNvSpPr>
            <p:nvPr/>
          </p:nvSpPr>
          <p:spPr bwMode="auto">
            <a:xfrm>
              <a:off x="4119" y="2275"/>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7</a:t>
              </a:r>
            </a:p>
          </p:txBody>
        </p:sp>
        <p:sp>
          <p:nvSpPr>
            <p:cNvPr id="84025" name="Line 65"/>
            <p:cNvSpPr>
              <a:spLocks noChangeShapeType="1"/>
            </p:cNvSpPr>
            <p:nvPr/>
          </p:nvSpPr>
          <p:spPr bwMode="auto">
            <a:xfrm flipH="1">
              <a:off x="4080" y="2574"/>
              <a:ext cx="129"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6" name="Oval 66"/>
            <p:cNvSpPr>
              <a:spLocks noChangeArrowheads="1"/>
            </p:cNvSpPr>
            <p:nvPr/>
          </p:nvSpPr>
          <p:spPr bwMode="auto">
            <a:xfrm>
              <a:off x="3888" y="2732"/>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4</a:t>
              </a:r>
            </a:p>
          </p:txBody>
        </p:sp>
        <p:sp>
          <p:nvSpPr>
            <p:cNvPr id="84027" name="Oval 67"/>
            <p:cNvSpPr>
              <a:spLocks noChangeArrowheads="1"/>
            </p:cNvSpPr>
            <p:nvPr/>
          </p:nvSpPr>
          <p:spPr bwMode="auto">
            <a:xfrm>
              <a:off x="4359" y="2755"/>
              <a:ext cx="335" cy="317"/>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a:ea typeface="宋体" charset="-122"/>
                </a:rPr>
                <a:t>8</a:t>
              </a:r>
            </a:p>
          </p:txBody>
        </p:sp>
        <p:sp>
          <p:nvSpPr>
            <p:cNvPr id="84028" name="Line 68"/>
            <p:cNvSpPr>
              <a:spLocks noChangeShapeType="1"/>
            </p:cNvSpPr>
            <p:nvPr/>
          </p:nvSpPr>
          <p:spPr bwMode="auto">
            <a:xfrm>
              <a:off x="4377" y="2582"/>
              <a:ext cx="111" cy="1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389" name="Oval 69"/>
          <p:cNvSpPr>
            <a:spLocks noChangeArrowheads="1"/>
          </p:cNvSpPr>
          <p:nvPr/>
        </p:nvSpPr>
        <p:spPr bwMode="auto">
          <a:xfrm>
            <a:off x="7058025" y="4940178"/>
            <a:ext cx="531813" cy="503237"/>
          </a:xfrm>
          <a:prstGeom prst="ellipse">
            <a:avLst/>
          </a:prstGeom>
          <a:solidFill>
            <a:schemeClr val="bg2"/>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13</a:t>
            </a:r>
          </a:p>
        </p:txBody>
      </p:sp>
      <p:sp>
        <p:nvSpPr>
          <p:cNvPr id="440390" name="Line 70"/>
          <p:cNvSpPr>
            <a:spLocks noChangeShapeType="1"/>
          </p:cNvSpPr>
          <p:nvPr/>
        </p:nvSpPr>
        <p:spPr bwMode="auto">
          <a:xfrm flipH="1">
            <a:off x="7354888" y="4692528"/>
            <a:ext cx="128587" cy="255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2" name="Oval 72"/>
          <p:cNvSpPr>
            <a:spLocks noChangeArrowheads="1"/>
          </p:cNvSpPr>
          <p:nvPr/>
        </p:nvSpPr>
        <p:spPr bwMode="auto">
          <a:xfrm>
            <a:off x="7620000" y="3468565"/>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19</a:t>
            </a:r>
          </a:p>
        </p:txBody>
      </p:sp>
      <p:sp>
        <p:nvSpPr>
          <p:cNvPr id="440393" name="Line 73"/>
          <p:cNvSpPr>
            <a:spLocks noChangeShapeType="1"/>
          </p:cNvSpPr>
          <p:nvPr/>
        </p:nvSpPr>
        <p:spPr bwMode="auto">
          <a:xfrm flipH="1">
            <a:off x="7635875" y="3957515"/>
            <a:ext cx="128588" cy="268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5" name="Oval 75"/>
          <p:cNvSpPr>
            <a:spLocks noChangeArrowheads="1"/>
          </p:cNvSpPr>
          <p:nvPr/>
        </p:nvSpPr>
        <p:spPr bwMode="auto">
          <a:xfrm>
            <a:off x="8027988" y="4219453"/>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24</a:t>
            </a:r>
          </a:p>
        </p:txBody>
      </p:sp>
      <p:sp>
        <p:nvSpPr>
          <p:cNvPr id="440396" name="Line 76"/>
          <p:cNvSpPr>
            <a:spLocks noChangeShapeType="1"/>
          </p:cNvSpPr>
          <p:nvPr/>
        </p:nvSpPr>
        <p:spPr bwMode="auto">
          <a:xfrm>
            <a:off x="8051800" y="3930528"/>
            <a:ext cx="227013" cy="268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7" name="Oval 77"/>
          <p:cNvSpPr>
            <a:spLocks noChangeArrowheads="1"/>
          </p:cNvSpPr>
          <p:nvPr/>
        </p:nvSpPr>
        <p:spPr bwMode="auto">
          <a:xfrm>
            <a:off x="7737475" y="4881440"/>
            <a:ext cx="531813" cy="503238"/>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dirty="0">
                <a:solidFill>
                  <a:srgbClr val="FF0000"/>
                </a:solidFill>
                <a:ea typeface="宋体" charset="-122"/>
              </a:rPr>
              <a:t>21</a:t>
            </a:r>
          </a:p>
        </p:txBody>
      </p:sp>
      <p:sp>
        <p:nvSpPr>
          <p:cNvPr id="440398" name="Line 78"/>
          <p:cNvSpPr>
            <a:spLocks noChangeShapeType="1"/>
          </p:cNvSpPr>
          <p:nvPr/>
        </p:nvSpPr>
        <p:spPr bwMode="auto">
          <a:xfrm flipH="1">
            <a:off x="7988300" y="4668715"/>
            <a:ext cx="128588" cy="217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9" name="Oval 79"/>
          <p:cNvSpPr>
            <a:spLocks noChangeArrowheads="1"/>
          </p:cNvSpPr>
          <p:nvPr/>
        </p:nvSpPr>
        <p:spPr bwMode="auto">
          <a:xfrm>
            <a:off x="8383588" y="4867153"/>
            <a:ext cx="531812" cy="503237"/>
          </a:xfrm>
          <a:prstGeom prst="ellipse">
            <a:avLst/>
          </a:prstGeom>
          <a:solidFill>
            <a:srgbClr val="FFCCFF"/>
          </a:solidFill>
          <a:ln w="28575" cap="rnd">
            <a:solidFill>
              <a:schemeClr val="tx1"/>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a:solidFill>
                  <a:srgbClr val="FF0000"/>
                </a:solidFill>
                <a:ea typeface="宋体" charset="-122"/>
              </a:rPr>
              <a:t>33</a:t>
            </a:r>
          </a:p>
        </p:txBody>
      </p:sp>
      <p:sp>
        <p:nvSpPr>
          <p:cNvPr id="440400" name="Line 80"/>
          <p:cNvSpPr>
            <a:spLocks noChangeShapeType="1"/>
          </p:cNvSpPr>
          <p:nvPr/>
        </p:nvSpPr>
        <p:spPr bwMode="auto">
          <a:xfrm>
            <a:off x="8496300" y="4654428"/>
            <a:ext cx="112713" cy="2174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9" name="Rectangle 84"/>
          <p:cNvSpPr>
            <a:spLocks noChangeArrowheads="1"/>
          </p:cNvSpPr>
          <p:nvPr/>
        </p:nvSpPr>
        <p:spPr bwMode="auto">
          <a:xfrm>
            <a:off x="250825" y="1047628"/>
            <a:ext cx="88931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hlink"/>
              </a:buClr>
              <a:buFontTx/>
              <a:buChar char="•"/>
            </a:pPr>
            <a:r>
              <a:rPr kumimoji="0" lang="zh-CN" altLang="en-US"/>
              <a:t>例题</a:t>
            </a:r>
            <a:r>
              <a:rPr kumimoji="0" lang="en-US" altLang="zh-CN"/>
              <a:t>:</a:t>
            </a:r>
            <a:r>
              <a:rPr kumimoji="0" lang="zh-CN" altLang="en-US"/>
              <a:t>按照如下顺序建立平衡二叉树：</a:t>
            </a:r>
          </a:p>
          <a:p>
            <a:pPr marL="342900" indent="-342900">
              <a:buClr>
                <a:schemeClr val="hlink"/>
              </a:buClr>
              <a:buFontTx/>
              <a:buChar char="•"/>
            </a:pPr>
            <a:r>
              <a:rPr kumimoji="0" lang="en-US" altLang="zh-CN"/>
              <a:t>10,  13,  19,  7,  4,  8,  15,  24,  33,  21</a:t>
            </a:r>
          </a:p>
        </p:txBody>
      </p:sp>
      <p:sp>
        <p:nvSpPr>
          <p:cNvPr id="84020" name="圆角矩形 72"/>
          <p:cNvSpPr>
            <a:spLocks noChangeArrowheads="1"/>
          </p:cNvSpPr>
          <p:nvPr/>
        </p:nvSpPr>
        <p:spPr bwMode="auto">
          <a:xfrm>
            <a:off x="1500188" y="3319340"/>
            <a:ext cx="1571625" cy="2786063"/>
          </a:xfrm>
          <a:prstGeom prst="roundRect">
            <a:avLst>
              <a:gd name="adj" fmla="val 16667"/>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标题 2"/>
          <p:cNvSpPr txBox="1">
            <a:spLocks/>
          </p:cNvSpPr>
          <p:nvPr/>
        </p:nvSpPr>
        <p:spPr>
          <a:xfrm>
            <a:off x="457200" y="228600"/>
            <a:ext cx="8686800" cy="745521"/>
          </a:xfrm>
          <a:prstGeom prst="rect">
            <a:avLst/>
          </a:prstGeom>
        </p:spPr>
        <p:txBody>
          <a:bodyPr/>
          <a:lst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2pPr>
            <a:lvl3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3pPr>
            <a:lvl4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4pPr>
            <a:lvl5pPr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5pPr>
            <a:lvl6pPr marL="4572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6pPr>
            <a:lvl7pPr marL="9144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7pPr>
            <a:lvl8pPr marL="13716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8pPr>
            <a:lvl9pPr marL="1828800" algn="l" rtl="0" eaLnBrk="1" fontAlgn="base" hangingPunct="1">
              <a:spcBef>
                <a:spcPct val="0"/>
              </a:spcBef>
              <a:spcAft>
                <a:spcPct val="0"/>
              </a:spcAft>
              <a:defRPr kumimoji="1" sz="3600" b="1">
                <a:solidFill>
                  <a:schemeClr val="tx2"/>
                </a:solidFill>
                <a:latin typeface="Times New Roman" pitchFamily="18" charset="0"/>
                <a:ea typeface="宋体" pitchFamily="2" charset="-122"/>
              </a:defRPr>
            </a:lvl9pPr>
          </a:lstStyle>
          <a:p>
            <a:r>
              <a:rPr lang="zh-CN" altLang="en-US" kern="0"/>
              <a:t>建立</a:t>
            </a:r>
            <a:r>
              <a:rPr lang="en-US" altLang="zh-CN" kern="0"/>
              <a:t>AVL</a:t>
            </a:r>
            <a:r>
              <a:rPr lang="zh-CN" altLang="en-US" kern="0" dirty="0"/>
              <a:t>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54"/>
                                        </p:tgtEl>
                                        <p:attrNameLst>
                                          <p:attrName>style.visibility</p:attrName>
                                        </p:attrNameLst>
                                      </p:cBhvr>
                                      <p:to>
                                        <p:strVal val="visible"/>
                                      </p:to>
                                    </p:set>
                                    <p:animEffect transition="in" filter="wipe(up)">
                                      <p:cBhvr>
                                        <p:cTn id="7" dur="500"/>
                                        <p:tgtEl>
                                          <p:spTgt spid="4403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40370"/>
                                        </p:tgtEl>
                                        <p:attrNameLst>
                                          <p:attrName>style.visibility</p:attrName>
                                        </p:attrNameLst>
                                      </p:cBhvr>
                                      <p:to>
                                        <p:strVal val="visible"/>
                                      </p:to>
                                    </p:set>
                                    <p:animEffect transition="in" filter="wipe(up)">
                                      <p:cBhvr>
                                        <p:cTn id="16" dur="500"/>
                                        <p:tgtEl>
                                          <p:spTgt spid="4403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40373"/>
                                        </p:tgtEl>
                                        <p:attrNameLst>
                                          <p:attrName>style.visibility</p:attrName>
                                        </p:attrNameLst>
                                      </p:cBhvr>
                                      <p:to>
                                        <p:strVal val="visible"/>
                                      </p:to>
                                    </p:set>
                                    <p:animEffect transition="in" filter="wipe(up)">
                                      <p:cBhvr>
                                        <p:cTn id="21" dur="500"/>
                                        <p:tgtEl>
                                          <p:spTgt spid="440373"/>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40372"/>
                                        </p:tgtEl>
                                        <p:attrNameLst>
                                          <p:attrName>style.visibility</p:attrName>
                                        </p:attrNameLst>
                                      </p:cBhvr>
                                      <p:to>
                                        <p:strVal val="visible"/>
                                      </p:to>
                                    </p:set>
                                    <p:animEffect transition="in" filter="wipe(up)">
                                      <p:cBhvr>
                                        <p:cTn id="25" dur="500"/>
                                        <p:tgtEl>
                                          <p:spTgt spid="4403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40376"/>
                                        </p:tgtEl>
                                        <p:attrNameLst>
                                          <p:attrName>style.visibility</p:attrName>
                                        </p:attrNameLst>
                                      </p:cBhvr>
                                      <p:to>
                                        <p:strVal val="visible"/>
                                      </p:to>
                                    </p:set>
                                    <p:animEffect transition="in" filter="wipe(up)">
                                      <p:cBhvr>
                                        <p:cTn id="30" dur="500"/>
                                        <p:tgtEl>
                                          <p:spTgt spid="440376"/>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440377"/>
                                        </p:tgtEl>
                                        <p:attrNameLst>
                                          <p:attrName>style.visibility</p:attrName>
                                        </p:attrNameLst>
                                      </p:cBhvr>
                                      <p:to>
                                        <p:strVal val="visible"/>
                                      </p:to>
                                    </p:set>
                                    <p:animEffect transition="in" filter="wipe(up)">
                                      <p:cBhvr>
                                        <p:cTn id="34" dur="500"/>
                                        <p:tgtEl>
                                          <p:spTgt spid="44037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40374"/>
                                        </p:tgtEl>
                                        <p:attrNameLst>
                                          <p:attrName>style.visibility</p:attrName>
                                        </p:attrNameLst>
                                      </p:cBhvr>
                                      <p:to>
                                        <p:strVal val="visible"/>
                                      </p:to>
                                    </p:set>
                                    <p:animEffect transition="in" filter="wipe(up)">
                                      <p:cBhvr>
                                        <p:cTn id="39" dur="500"/>
                                        <p:tgtEl>
                                          <p:spTgt spid="44037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440375"/>
                                        </p:tgtEl>
                                        <p:attrNameLst>
                                          <p:attrName>style.visibility</p:attrName>
                                        </p:attrNameLst>
                                      </p:cBhvr>
                                      <p:to>
                                        <p:strVal val="visible"/>
                                      </p:to>
                                    </p:set>
                                    <p:animEffect transition="in" filter="wipe(up)">
                                      <p:cBhvr>
                                        <p:cTn id="43" dur="500"/>
                                        <p:tgtEl>
                                          <p:spTgt spid="4403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40378"/>
                                        </p:tgtEl>
                                        <p:attrNameLst>
                                          <p:attrName>style.visibility</p:attrName>
                                        </p:attrNameLst>
                                      </p:cBhvr>
                                      <p:to>
                                        <p:strVal val="visible"/>
                                      </p:to>
                                    </p:set>
                                    <p:animEffect transition="in" filter="wipe(up)">
                                      <p:cBhvr>
                                        <p:cTn id="48" dur="500"/>
                                        <p:tgtEl>
                                          <p:spTgt spid="44037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up)">
                                      <p:cBhvr>
                                        <p:cTn id="53" dur="500"/>
                                        <p:tgtEl>
                                          <p:spTgt spid="3"/>
                                        </p:tgtEl>
                                      </p:cBhvr>
                                    </p:animEffect>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440392"/>
                                        </p:tgtEl>
                                        <p:attrNameLst>
                                          <p:attrName>style.visibility</p:attrName>
                                        </p:attrNameLst>
                                      </p:cBhvr>
                                      <p:to>
                                        <p:strVal val="visible"/>
                                      </p:to>
                                    </p:set>
                                    <p:animEffect transition="in" filter="wipe(up)">
                                      <p:cBhvr>
                                        <p:cTn id="57" dur="500"/>
                                        <p:tgtEl>
                                          <p:spTgt spid="4403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40393"/>
                                        </p:tgtEl>
                                        <p:attrNameLst>
                                          <p:attrName>style.visibility</p:attrName>
                                        </p:attrNameLst>
                                      </p:cBhvr>
                                      <p:to>
                                        <p:strVal val="visible"/>
                                      </p:to>
                                    </p:set>
                                    <p:animEffect transition="in" filter="wipe(up)">
                                      <p:cBhvr>
                                        <p:cTn id="62" dur="500"/>
                                        <p:tgtEl>
                                          <p:spTgt spid="4403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40379"/>
                                        </p:tgtEl>
                                        <p:attrNameLst>
                                          <p:attrName>style.visibility</p:attrName>
                                        </p:attrNameLst>
                                      </p:cBhvr>
                                      <p:to>
                                        <p:strVal val="visible"/>
                                      </p:to>
                                    </p:set>
                                    <p:animEffect transition="in" filter="wipe(up)">
                                      <p:cBhvr>
                                        <p:cTn id="67" dur="500"/>
                                        <p:tgtEl>
                                          <p:spTgt spid="44037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40390"/>
                                        </p:tgtEl>
                                        <p:attrNameLst>
                                          <p:attrName>style.visibility</p:attrName>
                                        </p:attrNameLst>
                                      </p:cBhvr>
                                      <p:to>
                                        <p:strVal val="visible"/>
                                      </p:to>
                                    </p:set>
                                    <p:animEffect transition="in" filter="wipe(up)">
                                      <p:cBhvr>
                                        <p:cTn id="72" dur="500"/>
                                        <p:tgtEl>
                                          <p:spTgt spid="440390"/>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440389"/>
                                        </p:tgtEl>
                                        <p:attrNameLst>
                                          <p:attrName>style.visibility</p:attrName>
                                        </p:attrNameLst>
                                      </p:cBhvr>
                                      <p:to>
                                        <p:strVal val="visible"/>
                                      </p:to>
                                    </p:set>
                                    <p:animEffect transition="in" filter="wipe(up)">
                                      <p:cBhvr>
                                        <p:cTn id="76" dur="500"/>
                                        <p:tgtEl>
                                          <p:spTgt spid="44038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40396"/>
                                        </p:tgtEl>
                                        <p:attrNameLst>
                                          <p:attrName>style.visibility</p:attrName>
                                        </p:attrNameLst>
                                      </p:cBhvr>
                                      <p:to>
                                        <p:strVal val="visible"/>
                                      </p:to>
                                    </p:set>
                                    <p:animEffect transition="in" filter="wipe(up)">
                                      <p:cBhvr>
                                        <p:cTn id="81" dur="500"/>
                                        <p:tgtEl>
                                          <p:spTgt spid="440396"/>
                                        </p:tgtEl>
                                      </p:cBhvr>
                                    </p:animEffect>
                                  </p:childTnLst>
                                </p:cTn>
                              </p:par>
                            </p:childTnLst>
                          </p:cTn>
                        </p:par>
                        <p:par>
                          <p:cTn id="82" fill="hold" nodeType="afterGroup">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440395"/>
                                        </p:tgtEl>
                                        <p:attrNameLst>
                                          <p:attrName>style.visibility</p:attrName>
                                        </p:attrNameLst>
                                      </p:cBhvr>
                                      <p:to>
                                        <p:strVal val="visible"/>
                                      </p:to>
                                    </p:set>
                                    <p:animEffect transition="in" filter="wipe(up)">
                                      <p:cBhvr>
                                        <p:cTn id="85" dur="500"/>
                                        <p:tgtEl>
                                          <p:spTgt spid="44039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40399"/>
                                        </p:tgtEl>
                                        <p:attrNameLst>
                                          <p:attrName>style.visibility</p:attrName>
                                        </p:attrNameLst>
                                      </p:cBhvr>
                                      <p:to>
                                        <p:strVal val="visible"/>
                                      </p:to>
                                    </p:set>
                                    <p:animEffect transition="in" filter="wipe(up)">
                                      <p:cBhvr>
                                        <p:cTn id="90" dur="500"/>
                                        <p:tgtEl>
                                          <p:spTgt spid="440399"/>
                                        </p:tgtEl>
                                      </p:cBhvr>
                                    </p:animEffect>
                                  </p:childTnLst>
                                </p:cTn>
                              </p:par>
                            </p:childTnLst>
                          </p:cTn>
                        </p:par>
                        <p:par>
                          <p:cTn id="91" fill="hold" nodeType="afterGroup">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440400"/>
                                        </p:tgtEl>
                                        <p:attrNameLst>
                                          <p:attrName>style.visibility</p:attrName>
                                        </p:attrNameLst>
                                      </p:cBhvr>
                                      <p:to>
                                        <p:strVal val="visible"/>
                                      </p:to>
                                    </p:set>
                                    <p:animEffect transition="in" filter="wipe(up)">
                                      <p:cBhvr>
                                        <p:cTn id="94" dur="500"/>
                                        <p:tgtEl>
                                          <p:spTgt spid="44040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40397"/>
                                        </p:tgtEl>
                                        <p:attrNameLst>
                                          <p:attrName>style.visibility</p:attrName>
                                        </p:attrNameLst>
                                      </p:cBhvr>
                                      <p:to>
                                        <p:strVal val="visible"/>
                                      </p:to>
                                    </p:set>
                                    <p:animEffect transition="in" filter="wipe(up)">
                                      <p:cBhvr>
                                        <p:cTn id="99" dur="500"/>
                                        <p:tgtEl>
                                          <p:spTgt spid="440397"/>
                                        </p:tgtEl>
                                      </p:cBhvr>
                                    </p:animEffect>
                                  </p:childTnLst>
                                </p:cTn>
                              </p:par>
                            </p:childTnLst>
                          </p:cTn>
                        </p:par>
                        <p:par>
                          <p:cTn id="100" fill="hold" nodeType="afterGroup">
                            <p:stCondLst>
                              <p:cond delay="500"/>
                            </p:stCondLst>
                            <p:childTnLst>
                              <p:par>
                                <p:cTn id="101" presetID="22" presetClass="entr" presetSubtype="1" fill="hold" grpId="0" nodeType="afterEffect">
                                  <p:stCondLst>
                                    <p:cond delay="0"/>
                                  </p:stCondLst>
                                  <p:childTnLst>
                                    <p:set>
                                      <p:cBhvr>
                                        <p:cTn id="102" dur="1" fill="hold">
                                          <p:stCondLst>
                                            <p:cond delay="0"/>
                                          </p:stCondLst>
                                        </p:cTn>
                                        <p:tgtEl>
                                          <p:spTgt spid="440398"/>
                                        </p:tgtEl>
                                        <p:attrNameLst>
                                          <p:attrName>style.visibility</p:attrName>
                                        </p:attrNameLst>
                                      </p:cBhvr>
                                      <p:to>
                                        <p:strVal val="visible"/>
                                      </p:to>
                                    </p:set>
                                    <p:animEffect transition="in" filter="wipe(up)">
                                      <p:cBhvr>
                                        <p:cTn id="103" dur="500"/>
                                        <p:tgtEl>
                                          <p:spTgt spid="440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4" grpId="0" autoUpdateAnimBg="0"/>
      <p:bldP spid="440370" grpId="0" animBg="1" autoUpdateAnimBg="0"/>
      <p:bldP spid="440372" grpId="0" animBg="1" autoUpdateAnimBg="0"/>
      <p:bldP spid="440373" grpId="0" animBg="1"/>
      <p:bldP spid="440374" grpId="0" animBg="1" autoUpdateAnimBg="0"/>
      <p:bldP spid="440375" grpId="0" animBg="1"/>
      <p:bldP spid="440376" grpId="0" animBg="1" autoUpdateAnimBg="0"/>
      <p:bldP spid="440377" grpId="0" animBg="1"/>
      <p:bldP spid="440378" grpId="0" autoUpdateAnimBg="0"/>
      <p:bldP spid="440379" grpId="0" animBg="1" autoUpdateAnimBg="0"/>
      <p:bldP spid="440389" grpId="0" animBg="1" autoUpdateAnimBg="0"/>
      <p:bldP spid="440390" grpId="0" animBg="1"/>
      <p:bldP spid="440392" grpId="0" animBg="1" autoUpdateAnimBg="0"/>
      <p:bldP spid="440393" grpId="0" animBg="1"/>
      <p:bldP spid="440395" grpId="0" animBg="1" autoUpdateAnimBg="0"/>
      <p:bldP spid="440396" grpId="0" animBg="1"/>
      <p:bldP spid="440397" grpId="0" animBg="1" autoUpdateAnimBg="0"/>
      <p:bldP spid="440398" grpId="0" animBg="1"/>
      <p:bldP spid="440399" grpId="0" animBg="1" autoUpdateAnimBg="0"/>
      <p:bldP spid="440400"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AVL</a:t>
            </a:r>
            <a:r>
              <a:rPr lang="zh-CN" altLang="en-US" dirty="0"/>
              <a:t>树的删除</a:t>
            </a:r>
          </a:p>
        </p:txBody>
      </p:sp>
      <p:sp>
        <p:nvSpPr>
          <p:cNvPr id="84995" name="Rectangle 2"/>
          <p:cNvSpPr>
            <a:spLocks noGrp="1" noChangeArrowheads="1"/>
          </p:cNvSpPr>
          <p:nvPr>
            <p:ph idx="1"/>
          </p:nvPr>
        </p:nvSpPr>
        <p:spPr/>
        <p:txBody>
          <a:bodyPr/>
          <a:lstStyle/>
          <a:p>
            <a:pPr eaLnBrk="1" hangingPunct="1">
              <a:lnSpc>
                <a:spcPct val="120000"/>
              </a:lnSpc>
              <a:spcBef>
                <a:spcPct val="0"/>
              </a:spcBef>
              <a:buFontTx/>
              <a:buNone/>
            </a:pPr>
            <a:r>
              <a:rPr lang="zh-CN" altLang="en-US" sz="2800" dirty="0"/>
              <a:t>例：按照如下顺序删除平衡二叉树中的结点：</a:t>
            </a:r>
          </a:p>
          <a:p>
            <a:pPr eaLnBrk="1" hangingPunct="1">
              <a:lnSpc>
                <a:spcPct val="120000"/>
              </a:lnSpc>
              <a:spcBef>
                <a:spcPct val="0"/>
              </a:spcBef>
              <a:buFontTx/>
              <a:buNone/>
            </a:pPr>
            <a:r>
              <a:rPr lang="en-US" altLang="zh-CN" sz="2800" dirty="0"/>
              <a:t>28, 16, 30, 21, 22</a:t>
            </a:r>
            <a:r>
              <a:rPr lang="zh-CN" altLang="en-US" sz="2800" dirty="0"/>
              <a:t>。</a:t>
            </a:r>
            <a:endParaRPr lang="zh-CN" altLang="en-US" sz="2800" dirty="0">
              <a:solidFill>
                <a:srgbClr val="00FFFF"/>
              </a:solidFill>
            </a:endParaRPr>
          </a:p>
        </p:txBody>
      </p:sp>
      <p:sp>
        <p:nvSpPr>
          <p:cNvPr id="35" name="灯片编号占位符 3"/>
          <p:cNvSpPr>
            <a:spLocks noGrp="1"/>
          </p:cNvSpPr>
          <p:nvPr>
            <p:ph type="sldNum" sz="quarter" idx="11"/>
          </p:nvPr>
        </p:nvSpPr>
        <p:spPr/>
        <p:txBody>
          <a:bodyPr/>
          <a:lstStyle/>
          <a:p>
            <a:pPr>
              <a:defRPr/>
            </a:pPr>
            <a:fld id="{5C3BF44D-B617-4AD0-933D-2EA3BA8D83B2}" type="slidenum">
              <a:rPr lang="en-US" altLang="zh-CN"/>
              <a:pPr>
                <a:defRPr/>
              </a:pPr>
              <a:t>84</a:t>
            </a:fld>
            <a:endParaRPr lang="en-US" altLang="zh-CN"/>
          </a:p>
        </p:txBody>
      </p:sp>
      <p:grpSp>
        <p:nvGrpSpPr>
          <p:cNvPr id="84996" name="Group 4"/>
          <p:cNvGrpSpPr>
            <a:grpSpLocks/>
          </p:cNvGrpSpPr>
          <p:nvPr/>
        </p:nvGrpSpPr>
        <p:grpSpPr bwMode="auto">
          <a:xfrm>
            <a:off x="1219200" y="2057400"/>
            <a:ext cx="6335713" cy="3995738"/>
            <a:chOff x="884" y="1457"/>
            <a:chExt cx="3991" cy="2517"/>
          </a:xfrm>
        </p:grpSpPr>
        <p:sp>
          <p:nvSpPr>
            <p:cNvPr id="84997" name="Oval 5"/>
            <p:cNvSpPr>
              <a:spLocks noChangeArrowheads="1"/>
            </p:cNvSpPr>
            <p:nvPr/>
          </p:nvSpPr>
          <p:spPr bwMode="auto">
            <a:xfrm>
              <a:off x="2653" y="1457"/>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20</a:t>
              </a:r>
            </a:p>
          </p:txBody>
        </p:sp>
        <p:sp>
          <p:nvSpPr>
            <p:cNvPr id="84998" name="Oval 6"/>
            <p:cNvSpPr>
              <a:spLocks noChangeArrowheads="1"/>
            </p:cNvSpPr>
            <p:nvPr/>
          </p:nvSpPr>
          <p:spPr bwMode="auto">
            <a:xfrm>
              <a:off x="1701" y="1956"/>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10</a:t>
              </a:r>
            </a:p>
          </p:txBody>
        </p:sp>
        <p:sp>
          <p:nvSpPr>
            <p:cNvPr id="84999" name="Oval 7"/>
            <p:cNvSpPr>
              <a:spLocks noChangeArrowheads="1"/>
            </p:cNvSpPr>
            <p:nvPr/>
          </p:nvSpPr>
          <p:spPr bwMode="auto">
            <a:xfrm>
              <a:off x="3696" y="1933"/>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30</a:t>
              </a:r>
            </a:p>
          </p:txBody>
        </p:sp>
        <p:sp>
          <p:nvSpPr>
            <p:cNvPr id="85000" name="Oval 8"/>
            <p:cNvSpPr>
              <a:spLocks noChangeArrowheads="1"/>
            </p:cNvSpPr>
            <p:nvPr/>
          </p:nvSpPr>
          <p:spPr bwMode="auto">
            <a:xfrm>
              <a:off x="1224" y="2455"/>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85001" name="Oval 9"/>
            <p:cNvSpPr>
              <a:spLocks noChangeArrowheads="1"/>
            </p:cNvSpPr>
            <p:nvPr/>
          </p:nvSpPr>
          <p:spPr bwMode="auto">
            <a:xfrm>
              <a:off x="2063" y="2477"/>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16</a:t>
              </a:r>
            </a:p>
          </p:txBody>
        </p:sp>
        <p:sp>
          <p:nvSpPr>
            <p:cNvPr id="85002" name="Oval 10"/>
            <p:cNvSpPr>
              <a:spLocks noChangeArrowheads="1"/>
            </p:cNvSpPr>
            <p:nvPr/>
          </p:nvSpPr>
          <p:spPr bwMode="auto">
            <a:xfrm>
              <a:off x="3317" y="2477"/>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5003" name="Oval 11"/>
            <p:cNvSpPr>
              <a:spLocks noChangeArrowheads="1"/>
            </p:cNvSpPr>
            <p:nvPr/>
          </p:nvSpPr>
          <p:spPr bwMode="auto">
            <a:xfrm>
              <a:off x="4105" y="2478"/>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85004" name="Oval 12"/>
            <p:cNvSpPr>
              <a:spLocks noChangeArrowheads="1"/>
            </p:cNvSpPr>
            <p:nvPr/>
          </p:nvSpPr>
          <p:spPr bwMode="auto">
            <a:xfrm>
              <a:off x="3039" y="3044"/>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85005" name="Oval 13"/>
            <p:cNvSpPr>
              <a:spLocks noChangeArrowheads="1"/>
            </p:cNvSpPr>
            <p:nvPr/>
          </p:nvSpPr>
          <p:spPr bwMode="auto">
            <a:xfrm>
              <a:off x="3606" y="3022"/>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28</a:t>
              </a:r>
            </a:p>
          </p:txBody>
        </p:sp>
        <p:sp>
          <p:nvSpPr>
            <p:cNvPr id="85006" name="Oval 14"/>
            <p:cNvSpPr>
              <a:spLocks noChangeArrowheads="1"/>
            </p:cNvSpPr>
            <p:nvPr/>
          </p:nvSpPr>
          <p:spPr bwMode="auto">
            <a:xfrm>
              <a:off x="2358" y="3067"/>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85007" name="Oval 15"/>
            <p:cNvSpPr>
              <a:spLocks noChangeArrowheads="1"/>
            </p:cNvSpPr>
            <p:nvPr/>
          </p:nvSpPr>
          <p:spPr bwMode="auto">
            <a:xfrm>
              <a:off x="884" y="3022"/>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85008" name="Oval 16"/>
            <p:cNvSpPr>
              <a:spLocks noChangeArrowheads="1"/>
            </p:cNvSpPr>
            <p:nvPr/>
          </p:nvSpPr>
          <p:spPr bwMode="auto">
            <a:xfrm>
              <a:off x="4535" y="3045"/>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85009" name="Line 17"/>
            <p:cNvSpPr>
              <a:spLocks noChangeShapeType="1"/>
            </p:cNvSpPr>
            <p:nvPr/>
          </p:nvSpPr>
          <p:spPr bwMode="auto">
            <a:xfrm flipH="1">
              <a:off x="2007" y="1706"/>
              <a:ext cx="669" cy="31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18"/>
            <p:cNvSpPr>
              <a:spLocks noChangeShapeType="1"/>
            </p:cNvSpPr>
            <p:nvPr/>
          </p:nvSpPr>
          <p:spPr bwMode="auto">
            <a:xfrm flipH="1">
              <a:off x="1496" y="2245"/>
              <a:ext cx="250" cy="25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1" name="Line 19"/>
            <p:cNvSpPr>
              <a:spLocks noChangeShapeType="1"/>
            </p:cNvSpPr>
            <p:nvPr/>
          </p:nvSpPr>
          <p:spPr bwMode="auto">
            <a:xfrm flipH="1">
              <a:off x="1138" y="2772"/>
              <a:ext cx="154" cy="27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Line 20"/>
            <p:cNvSpPr>
              <a:spLocks noChangeShapeType="1"/>
            </p:cNvSpPr>
            <p:nvPr/>
          </p:nvSpPr>
          <p:spPr bwMode="auto">
            <a:xfrm>
              <a:off x="1474" y="2771"/>
              <a:ext cx="158" cy="29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3" name="Line 21"/>
            <p:cNvSpPr>
              <a:spLocks noChangeShapeType="1"/>
            </p:cNvSpPr>
            <p:nvPr/>
          </p:nvSpPr>
          <p:spPr bwMode="auto">
            <a:xfrm flipH="1">
              <a:off x="3220" y="2794"/>
              <a:ext cx="153" cy="25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Line 22"/>
            <p:cNvSpPr>
              <a:spLocks noChangeShapeType="1"/>
            </p:cNvSpPr>
            <p:nvPr/>
          </p:nvSpPr>
          <p:spPr bwMode="auto">
            <a:xfrm flipH="1">
              <a:off x="3583" y="2251"/>
              <a:ext cx="181" cy="249"/>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23"/>
            <p:cNvSpPr>
              <a:spLocks noChangeShapeType="1"/>
            </p:cNvSpPr>
            <p:nvPr/>
          </p:nvSpPr>
          <p:spPr bwMode="auto">
            <a:xfrm>
              <a:off x="2971" y="1707"/>
              <a:ext cx="725" cy="34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24"/>
            <p:cNvSpPr>
              <a:spLocks noChangeShapeType="1"/>
            </p:cNvSpPr>
            <p:nvPr/>
          </p:nvSpPr>
          <p:spPr bwMode="auto">
            <a:xfrm>
              <a:off x="3991" y="2228"/>
              <a:ext cx="227" cy="27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25"/>
            <p:cNvSpPr>
              <a:spLocks noChangeShapeType="1"/>
            </p:cNvSpPr>
            <p:nvPr/>
          </p:nvSpPr>
          <p:spPr bwMode="auto">
            <a:xfrm>
              <a:off x="4421" y="2750"/>
              <a:ext cx="250" cy="29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Line 26"/>
            <p:cNvSpPr>
              <a:spLocks noChangeShapeType="1"/>
            </p:cNvSpPr>
            <p:nvPr/>
          </p:nvSpPr>
          <p:spPr bwMode="auto">
            <a:xfrm>
              <a:off x="1984" y="2251"/>
              <a:ext cx="215" cy="22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Line 27"/>
            <p:cNvSpPr>
              <a:spLocks noChangeShapeType="1"/>
            </p:cNvSpPr>
            <p:nvPr/>
          </p:nvSpPr>
          <p:spPr bwMode="auto">
            <a:xfrm>
              <a:off x="3600" y="2795"/>
              <a:ext cx="170" cy="22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0" name="Oval 28"/>
            <p:cNvSpPr>
              <a:spLocks noChangeArrowheads="1"/>
            </p:cNvSpPr>
            <p:nvPr/>
          </p:nvSpPr>
          <p:spPr bwMode="auto">
            <a:xfrm>
              <a:off x="1541" y="3045"/>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85021" name="Oval 29"/>
            <p:cNvSpPr>
              <a:spLocks noChangeArrowheads="1"/>
            </p:cNvSpPr>
            <p:nvPr/>
          </p:nvSpPr>
          <p:spPr bwMode="auto">
            <a:xfrm>
              <a:off x="1269" y="3612"/>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sp>
          <p:nvSpPr>
            <p:cNvPr id="85022" name="Oval 30"/>
            <p:cNvSpPr>
              <a:spLocks noChangeArrowheads="1"/>
            </p:cNvSpPr>
            <p:nvPr/>
          </p:nvSpPr>
          <p:spPr bwMode="auto">
            <a:xfrm>
              <a:off x="2812" y="3634"/>
              <a:ext cx="340" cy="34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sp>
          <p:nvSpPr>
            <p:cNvPr id="85023" name="Line 31"/>
            <p:cNvSpPr>
              <a:spLocks noChangeShapeType="1"/>
            </p:cNvSpPr>
            <p:nvPr/>
          </p:nvSpPr>
          <p:spPr bwMode="auto">
            <a:xfrm>
              <a:off x="2335" y="2771"/>
              <a:ext cx="159" cy="29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4" name="Line 32"/>
            <p:cNvSpPr>
              <a:spLocks noChangeShapeType="1"/>
            </p:cNvSpPr>
            <p:nvPr/>
          </p:nvSpPr>
          <p:spPr bwMode="auto">
            <a:xfrm flipH="1">
              <a:off x="1478" y="3362"/>
              <a:ext cx="154" cy="27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5" name="Line 33"/>
            <p:cNvSpPr>
              <a:spLocks noChangeShapeType="1"/>
            </p:cNvSpPr>
            <p:nvPr/>
          </p:nvSpPr>
          <p:spPr bwMode="auto">
            <a:xfrm flipH="1">
              <a:off x="2970" y="3362"/>
              <a:ext cx="143" cy="27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AVL</a:t>
            </a:r>
            <a:r>
              <a:rPr lang="zh-CN" altLang="en-US" dirty="0"/>
              <a:t>树的删除</a:t>
            </a:r>
          </a:p>
        </p:txBody>
      </p:sp>
      <p:sp>
        <p:nvSpPr>
          <p:cNvPr id="39" name="灯片编号占位符 3"/>
          <p:cNvSpPr>
            <a:spLocks noGrp="1"/>
          </p:cNvSpPr>
          <p:nvPr>
            <p:ph type="sldNum" sz="quarter" idx="12"/>
          </p:nvPr>
        </p:nvSpPr>
        <p:spPr/>
        <p:txBody>
          <a:bodyPr/>
          <a:lstStyle/>
          <a:p>
            <a:pPr>
              <a:defRPr/>
            </a:pPr>
            <a:fld id="{0ACCC7F7-3F5F-4F9B-9A3A-A1EE2AFF330F}" type="slidenum">
              <a:rPr lang="en-US" altLang="zh-CN"/>
              <a:pPr>
                <a:defRPr/>
              </a:pPr>
              <a:t>85</a:t>
            </a:fld>
            <a:endParaRPr lang="en-US" altLang="zh-CN"/>
          </a:p>
        </p:txBody>
      </p:sp>
      <p:sp>
        <p:nvSpPr>
          <p:cNvPr id="86019" name="Oval 5"/>
          <p:cNvSpPr>
            <a:spLocks noChangeArrowheads="1"/>
          </p:cNvSpPr>
          <p:nvPr/>
        </p:nvSpPr>
        <p:spPr bwMode="auto">
          <a:xfrm>
            <a:off x="4103688" y="182880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20</a:t>
            </a:r>
          </a:p>
        </p:txBody>
      </p:sp>
      <p:sp>
        <p:nvSpPr>
          <p:cNvPr id="86020" name="Oval 6"/>
          <p:cNvSpPr>
            <a:spLocks noChangeArrowheads="1"/>
          </p:cNvSpPr>
          <p:nvPr/>
        </p:nvSpPr>
        <p:spPr bwMode="auto">
          <a:xfrm>
            <a:off x="2592388" y="2620963"/>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10</a:t>
            </a:r>
          </a:p>
        </p:txBody>
      </p:sp>
      <p:sp>
        <p:nvSpPr>
          <p:cNvPr id="86021" name="Oval 7"/>
          <p:cNvSpPr>
            <a:spLocks noChangeArrowheads="1"/>
          </p:cNvSpPr>
          <p:nvPr/>
        </p:nvSpPr>
        <p:spPr bwMode="auto">
          <a:xfrm>
            <a:off x="5759450" y="25844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30</a:t>
            </a:r>
          </a:p>
        </p:txBody>
      </p:sp>
      <p:sp>
        <p:nvSpPr>
          <p:cNvPr id="86022" name="Oval 8"/>
          <p:cNvSpPr>
            <a:spLocks noChangeArrowheads="1"/>
          </p:cNvSpPr>
          <p:nvPr/>
        </p:nvSpPr>
        <p:spPr bwMode="auto">
          <a:xfrm>
            <a:off x="1835150" y="3413125"/>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86023" name="Oval 9"/>
          <p:cNvSpPr>
            <a:spLocks noChangeArrowheads="1"/>
          </p:cNvSpPr>
          <p:nvPr/>
        </p:nvSpPr>
        <p:spPr bwMode="auto">
          <a:xfrm>
            <a:off x="3167063" y="34480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16</a:t>
            </a:r>
          </a:p>
        </p:txBody>
      </p:sp>
      <p:sp>
        <p:nvSpPr>
          <p:cNvPr id="86024" name="Oval 10"/>
          <p:cNvSpPr>
            <a:spLocks noChangeArrowheads="1"/>
          </p:cNvSpPr>
          <p:nvPr/>
        </p:nvSpPr>
        <p:spPr bwMode="auto">
          <a:xfrm>
            <a:off x="5157788" y="3448050"/>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6025" name="Oval 11"/>
          <p:cNvSpPr>
            <a:spLocks noChangeArrowheads="1"/>
          </p:cNvSpPr>
          <p:nvPr/>
        </p:nvSpPr>
        <p:spPr bwMode="auto">
          <a:xfrm>
            <a:off x="6408738" y="3449638"/>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86026" name="Oval 12"/>
          <p:cNvSpPr>
            <a:spLocks noChangeArrowheads="1"/>
          </p:cNvSpPr>
          <p:nvPr/>
        </p:nvSpPr>
        <p:spPr bwMode="auto">
          <a:xfrm>
            <a:off x="4716463" y="4348163"/>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86027" name="Oval 13"/>
          <p:cNvSpPr>
            <a:spLocks noChangeArrowheads="1"/>
          </p:cNvSpPr>
          <p:nvPr/>
        </p:nvSpPr>
        <p:spPr bwMode="auto">
          <a:xfrm>
            <a:off x="5616575" y="4313238"/>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28</a:t>
            </a:r>
          </a:p>
        </p:txBody>
      </p:sp>
      <p:sp>
        <p:nvSpPr>
          <p:cNvPr id="86028" name="Oval 14"/>
          <p:cNvSpPr>
            <a:spLocks noChangeArrowheads="1"/>
          </p:cNvSpPr>
          <p:nvPr/>
        </p:nvSpPr>
        <p:spPr bwMode="auto">
          <a:xfrm>
            <a:off x="3635375" y="4384675"/>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86029" name="Oval 15"/>
          <p:cNvSpPr>
            <a:spLocks noChangeArrowheads="1"/>
          </p:cNvSpPr>
          <p:nvPr/>
        </p:nvSpPr>
        <p:spPr bwMode="auto">
          <a:xfrm>
            <a:off x="1295400" y="4313238"/>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86030" name="Oval 16"/>
          <p:cNvSpPr>
            <a:spLocks noChangeArrowheads="1"/>
          </p:cNvSpPr>
          <p:nvPr/>
        </p:nvSpPr>
        <p:spPr bwMode="auto">
          <a:xfrm>
            <a:off x="7091363" y="43497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86031" name="Line 17"/>
          <p:cNvSpPr>
            <a:spLocks noChangeShapeType="1"/>
          </p:cNvSpPr>
          <p:nvPr/>
        </p:nvSpPr>
        <p:spPr bwMode="auto">
          <a:xfrm flipH="1">
            <a:off x="3078163" y="2224088"/>
            <a:ext cx="1062037" cy="5048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2" name="Line 18"/>
          <p:cNvSpPr>
            <a:spLocks noChangeShapeType="1"/>
          </p:cNvSpPr>
          <p:nvPr/>
        </p:nvSpPr>
        <p:spPr bwMode="auto">
          <a:xfrm flipH="1">
            <a:off x="2266950" y="3079750"/>
            <a:ext cx="396875" cy="4048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3" name="Line 19"/>
          <p:cNvSpPr>
            <a:spLocks noChangeShapeType="1"/>
          </p:cNvSpPr>
          <p:nvPr/>
        </p:nvSpPr>
        <p:spPr bwMode="auto">
          <a:xfrm flipH="1">
            <a:off x="1698625" y="3916363"/>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4" name="Line 20"/>
          <p:cNvSpPr>
            <a:spLocks noChangeShapeType="1"/>
          </p:cNvSpPr>
          <p:nvPr/>
        </p:nvSpPr>
        <p:spPr bwMode="auto">
          <a:xfrm>
            <a:off x="2232025" y="3914775"/>
            <a:ext cx="250825"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5" name="Line 21"/>
          <p:cNvSpPr>
            <a:spLocks noChangeShapeType="1"/>
          </p:cNvSpPr>
          <p:nvPr/>
        </p:nvSpPr>
        <p:spPr bwMode="auto">
          <a:xfrm flipH="1">
            <a:off x="5003800" y="3951288"/>
            <a:ext cx="242888" cy="3984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6" name="Line 22"/>
          <p:cNvSpPr>
            <a:spLocks noChangeShapeType="1"/>
          </p:cNvSpPr>
          <p:nvPr/>
        </p:nvSpPr>
        <p:spPr bwMode="auto">
          <a:xfrm flipH="1">
            <a:off x="5580063" y="3089275"/>
            <a:ext cx="287337" cy="395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7" name="Line 23"/>
          <p:cNvSpPr>
            <a:spLocks noChangeShapeType="1"/>
          </p:cNvSpPr>
          <p:nvPr/>
        </p:nvSpPr>
        <p:spPr bwMode="auto">
          <a:xfrm>
            <a:off x="4608513" y="2225675"/>
            <a:ext cx="1150937" cy="5397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8" name="Line 24"/>
          <p:cNvSpPr>
            <a:spLocks noChangeShapeType="1"/>
          </p:cNvSpPr>
          <p:nvPr/>
        </p:nvSpPr>
        <p:spPr bwMode="auto">
          <a:xfrm>
            <a:off x="6227763" y="3052763"/>
            <a:ext cx="360362"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9" name="Line 25"/>
          <p:cNvSpPr>
            <a:spLocks noChangeShapeType="1"/>
          </p:cNvSpPr>
          <p:nvPr/>
        </p:nvSpPr>
        <p:spPr bwMode="auto">
          <a:xfrm>
            <a:off x="6910388" y="3881438"/>
            <a:ext cx="396875" cy="4683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0" name="Line 26"/>
          <p:cNvSpPr>
            <a:spLocks noChangeShapeType="1"/>
          </p:cNvSpPr>
          <p:nvPr/>
        </p:nvSpPr>
        <p:spPr bwMode="auto">
          <a:xfrm>
            <a:off x="3041650" y="3089275"/>
            <a:ext cx="341313"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1" name="Line 27"/>
          <p:cNvSpPr>
            <a:spLocks noChangeShapeType="1"/>
          </p:cNvSpPr>
          <p:nvPr/>
        </p:nvSpPr>
        <p:spPr bwMode="auto">
          <a:xfrm>
            <a:off x="5607050" y="3952875"/>
            <a:ext cx="269875"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2" name="Oval 28"/>
          <p:cNvSpPr>
            <a:spLocks noChangeArrowheads="1"/>
          </p:cNvSpPr>
          <p:nvPr/>
        </p:nvSpPr>
        <p:spPr bwMode="auto">
          <a:xfrm>
            <a:off x="2338388" y="43497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86043" name="Oval 29"/>
          <p:cNvSpPr>
            <a:spLocks noChangeArrowheads="1"/>
          </p:cNvSpPr>
          <p:nvPr/>
        </p:nvSpPr>
        <p:spPr bwMode="auto">
          <a:xfrm>
            <a:off x="1906588" y="5249863"/>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sp>
        <p:nvSpPr>
          <p:cNvPr id="86044" name="Oval 30"/>
          <p:cNvSpPr>
            <a:spLocks noChangeArrowheads="1"/>
          </p:cNvSpPr>
          <p:nvPr/>
        </p:nvSpPr>
        <p:spPr bwMode="auto">
          <a:xfrm>
            <a:off x="4356100" y="5284788"/>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sp>
        <p:nvSpPr>
          <p:cNvPr id="86045" name="Line 31"/>
          <p:cNvSpPr>
            <a:spLocks noChangeShapeType="1"/>
          </p:cNvSpPr>
          <p:nvPr/>
        </p:nvSpPr>
        <p:spPr bwMode="auto">
          <a:xfrm>
            <a:off x="3598863" y="3914775"/>
            <a:ext cx="252412"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6" name="Line 32"/>
          <p:cNvSpPr>
            <a:spLocks noChangeShapeType="1"/>
          </p:cNvSpPr>
          <p:nvPr/>
        </p:nvSpPr>
        <p:spPr bwMode="auto">
          <a:xfrm flipH="1">
            <a:off x="2238375" y="4852988"/>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7" name="Line 33"/>
          <p:cNvSpPr>
            <a:spLocks noChangeShapeType="1"/>
          </p:cNvSpPr>
          <p:nvPr/>
        </p:nvSpPr>
        <p:spPr bwMode="auto">
          <a:xfrm flipH="1">
            <a:off x="4606925" y="4852988"/>
            <a:ext cx="227013"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6498" name="Line 34"/>
          <p:cNvSpPr>
            <a:spLocks noChangeShapeType="1"/>
          </p:cNvSpPr>
          <p:nvPr/>
        </p:nvSpPr>
        <p:spPr bwMode="auto">
          <a:xfrm>
            <a:off x="5562600" y="4343400"/>
            <a:ext cx="611188" cy="468313"/>
          </a:xfrm>
          <a:prstGeom prst="line">
            <a:avLst/>
          </a:prstGeom>
          <a:noFill/>
          <a:ln w="76200" cmpd="tri">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9" name="Rectangle 37"/>
          <p:cNvSpPr>
            <a:spLocks noChangeArrowheads="1"/>
          </p:cNvSpPr>
          <p:nvPr/>
        </p:nvSpPr>
        <p:spPr bwMode="auto">
          <a:xfrm>
            <a:off x="160337" y="1167606"/>
            <a:ext cx="889317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Clr>
                <a:schemeClr val="hlink"/>
              </a:buClr>
            </a:pPr>
            <a:r>
              <a:rPr kumimoji="0" lang="zh-CN" altLang="en-US" dirty="0"/>
              <a:t>例：按照如下顺序删除平衡二叉树中的结点：</a:t>
            </a:r>
          </a:p>
          <a:p>
            <a:pPr marL="342900" indent="-342900">
              <a:lnSpc>
                <a:spcPct val="120000"/>
              </a:lnSpc>
              <a:buClr>
                <a:schemeClr val="hlink"/>
              </a:buClr>
            </a:pPr>
            <a:r>
              <a:rPr kumimoji="0" lang="en-US" altLang="zh-CN" dirty="0">
                <a:solidFill>
                  <a:srgbClr val="FF0000"/>
                </a:solidFill>
              </a:rPr>
              <a:t>28</a:t>
            </a:r>
            <a:r>
              <a:rPr kumimoji="0" lang="en-US" altLang="zh-CN" dirty="0"/>
              <a:t>, 16, 30, 21, 22</a:t>
            </a:r>
            <a:r>
              <a:rPr kumimoji="0" lang="zh-CN" altLang="en-US" dirty="0"/>
              <a:t>。</a:t>
            </a:r>
            <a:endParaRPr kumimoji="0" lang="zh-CN" altLang="en-US" dirty="0">
              <a:solidFill>
                <a:srgbClr val="00FFFF"/>
              </a:solidFill>
            </a:endParaRPr>
          </a:p>
        </p:txBody>
      </p:sp>
      <p:sp>
        <p:nvSpPr>
          <p:cNvPr id="446502" name="Rectangle 38"/>
          <p:cNvSpPr>
            <a:spLocks noChangeArrowheads="1"/>
          </p:cNvSpPr>
          <p:nvPr/>
        </p:nvSpPr>
        <p:spPr bwMode="auto">
          <a:xfrm>
            <a:off x="5257800" y="5562600"/>
            <a:ext cx="3513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zh-CN" altLang="en-US">
                <a:solidFill>
                  <a:srgbClr val="FF0000"/>
                </a:solidFill>
              </a:rPr>
              <a:t>需要对</a:t>
            </a:r>
            <a:r>
              <a:rPr kumimoji="0" lang="en-US" altLang="zh-CN">
                <a:solidFill>
                  <a:srgbClr val="FF0000"/>
                </a:solidFill>
              </a:rPr>
              <a:t>26</a:t>
            </a:r>
            <a:r>
              <a:rPr kumimoji="0" lang="zh-CN" altLang="en-US">
                <a:solidFill>
                  <a:srgbClr val="FF0000"/>
                </a:solidFill>
              </a:rPr>
              <a:t>进行</a:t>
            </a:r>
            <a:r>
              <a:rPr kumimoji="0" lang="en-US" altLang="zh-CN">
                <a:solidFill>
                  <a:srgbClr val="FF0000"/>
                </a:solidFill>
              </a:rPr>
              <a:t>LL</a:t>
            </a:r>
            <a:r>
              <a:rPr kumimoji="0" lang="zh-CN" altLang="en-US">
                <a:solidFill>
                  <a:srgbClr val="FF0000"/>
                </a:solidFill>
              </a:rPr>
              <a:t>调整</a:t>
            </a:r>
          </a:p>
        </p:txBody>
      </p:sp>
      <p:sp>
        <p:nvSpPr>
          <p:cNvPr id="446504" name="Oval 40"/>
          <p:cNvSpPr>
            <a:spLocks noChangeArrowheads="1"/>
          </p:cNvSpPr>
          <p:nvPr/>
        </p:nvSpPr>
        <p:spPr bwMode="auto">
          <a:xfrm>
            <a:off x="5168900" y="344805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446505" name="Oval 41"/>
          <p:cNvSpPr>
            <a:spLocks noChangeArrowheads="1"/>
          </p:cNvSpPr>
          <p:nvPr/>
        </p:nvSpPr>
        <p:spPr bwMode="auto">
          <a:xfrm>
            <a:off x="4724400" y="434340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446506" name="Oval 42"/>
          <p:cNvSpPr>
            <a:spLocks noChangeArrowheads="1"/>
          </p:cNvSpPr>
          <p:nvPr/>
        </p:nvSpPr>
        <p:spPr bwMode="auto">
          <a:xfrm>
            <a:off x="4356100" y="528320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grpSp>
        <p:nvGrpSpPr>
          <p:cNvPr id="2" name="组合 43"/>
          <p:cNvGrpSpPr>
            <a:grpSpLocks/>
          </p:cNvGrpSpPr>
          <p:nvPr/>
        </p:nvGrpSpPr>
        <p:grpSpPr bwMode="auto">
          <a:xfrm>
            <a:off x="7143750" y="1643063"/>
            <a:ext cx="1439863" cy="1439862"/>
            <a:chOff x="6157944" y="3752850"/>
            <a:chExt cx="1439863" cy="1439863"/>
          </a:xfrm>
        </p:grpSpPr>
        <p:sp>
          <p:nvSpPr>
            <p:cNvPr id="86055" name="Oval 9"/>
            <p:cNvSpPr>
              <a:spLocks noChangeArrowheads="1"/>
            </p:cNvSpPr>
            <p:nvPr/>
          </p:nvSpPr>
          <p:spPr bwMode="auto">
            <a:xfrm>
              <a:off x="6599269" y="3752850"/>
              <a:ext cx="539750" cy="539750"/>
            </a:xfrm>
            <a:prstGeom prst="ellipse">
              <a:avLst/>
            </a:prstGeom>
            <a:solidFill>
              <a:srgbClr val="FFCCFF"/>
            </a:solid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86056" name="Oval 11"/>
            <p:cNvSpPr>
              <a:spLocks noChangeArrowheads="1"/>
            </p:cNvSpPr>
            <p:nvPr/>
          </p:nvSpPr>
          <p:spPr bwMode="auto">
            <a:xfrm>
              <a:off x="6157944" y="4652963"/>
              <a:ext cx="539750" cy="539750"/>
            </a:xfrm>
            <a:prstGeom prst="ellipse">
              <a:avLst/>
            </a:prstGeom>
            <a:solidFill>
              <a:srgbClr val="FFCCFF"/>
            </a:solid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sp>
          <p:nvSpPr>
            <p:cNvPr id="86057" name="Oval 12"/>
            <p:cNvSpPr>
              <a:spLocks noChangeArrowheads="1"/>
            </p:cNvSpPr>
            <p:nvPr/>
          </p:nvSpPr>
          <p:spPr bwMode="auto">
            <a:xfrm>
              <a:off x="7058057" y="4618038"/>
              <a:ext cx="539750" cy="539750"/>
            </a:xfrm>
            <a:prstGeom prst="ellipse">
              <a:avLst/>
            </a:prstGeom>
            <a:solidFill>
              <a:srgbClr val="FFCCFF"/>
            </a:solid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6058" name="Line 20"/>
            <p:cNvSpPr>
              <a:spLocks noChangeShapeType="1"/>
            </p:cNvSpPr>
            <p:nvPr/>
          </p:nvSpPr>
          <p:spPr bwMode="auto">
            <a:xfrm flipH="1">
              <a:off x="6445282" y="4256088"/>
              <a:ext cx="242887" cy="398462"/>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9" name="Line 26"/>
            <p:cNvSpPr>
              <a:spLocks noChangeShapeType="1"/>
            </p:cNvSpPr>
            <p:nvPr/>
          </p:nvSpPr>
          <p:spPr bwMode="auto">
            <a:xfrm>
              <a:off x="7048532" y="4257675"/>
              <a:ext cx="269875" cy="360363"/>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圆角矩形 2"/>
          <p:cNvSpPr/>
          <p:nvPr/>
        </p:nvSpPr>
        <p:spPr bwMode="auto">
          <a:xfrm>
            <a:off x="4302547" y="3244874"/>
            <a:ext cx="1925637" cy="2992438"/>
          </a:xfrm>
          <a:prstGeom prst="roundRect">
            <a:avLst/>
          </a:prstGeom>
          <a:noFill/>
          <a:ln w="9525" cap="flat" cmpd="sng" algn="ctr">
            <a:solidFill>
              <a:schemeClr val="hlink"/>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446504"/>
                                        </p:tgtEl>
                                        <p:attrNameLst>
                                          <p:attrName>style.visibility</p:attrName>
                                        </p:attrNameLst>
                                      </p:cBhvr>
                                      <p:to>
                                        <p:strVal val="visible"/>
                                      </p:to>
                                    </p:set>
                                    <p:anim calcmode="lin" valueType="num">
                                      <p:cBhvr>
                                        <p:cTn id="16" dur="500" fill="hold"/>
                                        <p:tgtEl>
                                          <p:spTgt spid="446504"/>
                                        </p:tgtEl>
                                        <p:attrNameLst>
                                          <p:attrName>ppt_w</p:attrName>
                                        </p:attrNameLst>
                                      </p:cBhvr>
                                      <p:tavLst>
                                        <p:tav tm="0">
                                          <p:val>
                                            <p:fltVal val="0"/>
                                          </p:val>
                                        </p:tav>
                                        <p:tav tm="100000">
                                          <p:val>
                                            <p:strVal val="#ppt_w"/>
                                          </p:val>
                                        </p:tav>
                                      </p:tavLst>
                                    </p:anim>
                                    <p:anim calcmode="lin" valueType="num">
                                      <p:cBhvr>
                                        <p:cTn id="17" dur="500" fill="hold"/>
                                        <p:tgtEl>
                                          <p:spTgt spid="446504"/>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446505"/>
                                        </p:tgtEl>
                                        <p:attrNameLst>
                                          <p:attrName>style.visibility</p:attrName>
                                        </p:attrNameLst>
                                      </p:cBhvr>
                                      <p:to>
                                        <p:strVal val="visible"/>
                                      </p:to>
                                    </p:set>
                                    <p:anim calcmode="lin" valueType="num">
                                      <p:cBhvr>
                                        <p:cTn id="21" dur="500" fill="hold"/>
                                        <p:tgtEl>
                                          <p:spTgt spid="446505"/>
                                        </p:tgtEl>
                                        <p:attrNameLst>
                                          <p:attrName>ppt_w</p:attrName>
                                        </p:attrNameLst>
                                      </p:cBhvr>
                                      <p:tavLst>
                                        <p:tav tm="0">
                                          <p:val>
                                            <p:fltVal val="0"/>
                                          </p:val>
                                        </p:tav>
                                        <p:tav tm="100000">
                                          <p:val>
                                            <p:strVal val="#ppt_w"/>
                                          </p:val>
                                        </p:tav>
                                      </p:tavLst>
                                    </p:anim>
                                    <p:anim calcmode="lin" valueType="num">
                                      <p:cBhvr>
                                        <p:cTn id="22" dur="500" fill="hold"/>
                                        <p:tgtEl>
                                          <p:spTgt spid="446505"/>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446506"/>
                                        </p:tgtEl>
                                        <p:attrNameLst>
                                          <p:attrName>style.visibility</p:attrName>
                                        </p:attrNameLst>
                                      </p:cBhvr>
                                      <p:to>
                                        <p:strVal val="visible"/>
                                      </p:to>
                                    </p:set>
                                    <p:anim calcmode="lin" valueType="num">
                                      <p:cBhvr>
                                        <p:cTn id="26" dur="500" fill="hold"/>
                                        <p:tgtEl>
                                          <p:spTgt spid="446506"/>
                                        </p:tgtEl>
                                        <p:attrNameLst>
                                          <p:attrName>ppt_w</p:attrName>
                                        </p:attrNameLst>
                                      </p:cBhvr>
                                      <p:tavLst>
                                        <p:tav tm="0">
                                          <p:val>
                                            <p:fltVal val="0"/>
                                          </p:val>
                                        </p:tav>
                                        <p:tav tm="100000">
                                          <p:val>
                                            <p:strVal val="#ppt_w"/>
                                          </p:val>
                                        </p:tav>
                                      </p:tavLst>
                                    </p:anim>
                                    <p:anim calcmode="lin" valueType="num">
                                      <p:cBhvr>
                                        <p:cTn id="27" dur="500" fill="hold"/>
                                        <p:tgtEl>
                                          <p:spTgt spid="446506"/>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46502"/>
                                        </p:tgtEl>
                                        <p:attrNameLst>
                                          <p:attrName>style.visibility</p:attrName>
                                        </p:attrNameLst>
                                      </p:cBhvr>
                                      <p:to>
                                        <p:strVal val="visible"/>
                                      </p:to>
                                    </p:set>
                                    <p:animEffect transition="in" filter="barn(outVertical)">
                                      <p:cBhvr>
                                        <p:cTn id="32" dur="500"/>
                                        <p:tgtEl>
                                          <p:spTgt spid="4465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8" grpId="0" animBg="1"/>
      <p:bldP spid="446502" grpId="0" autoUpdateAnimBg="0"/>
      <p:bldP spid="446504" grpId="0" animBg="1" autoUpdateAnimBg="0"/>
      <p:bldP spid="446505" grpId="0" animBg="1" autoUpdateAnimBg="0"/>
      <p:bldP spid="446506" grpId="0" animBg="1" autoUpdateAnimBg="0"/>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pPr>
              <a:defRPr/>
            </a:pPr>
            <a:fld id="{2FB11023-C345-46DC-B7EF-3A7945A27642}" type="slidenum">
              <a:rPr lang="en-US" altLang="zh-CN"/>
              <a:pPr>
                <a:defRPr/>
              </a:pPr>
              <a:t>86</a:t>
            </a:fld>
            <a:endParaRPr lang="en-US" altLang="zh-CN"/>
          </a:p>
        </p:txBody>
      </p:sp>
      <p:sp>
        <p:nvSpPr>
          <p:cNvPr id="87043" name="Oval 4"/>
          <p:cNvSpPr>
            <a:spLocks noChangeArrowheads="1"/>
          </p:cNvSpPr>
          <p:nvPr/>
        </p:nvSpPr>
        <p:spPr bwMode="auto">
          <a:xfrm>
            <a:off x="5545138" y="213360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20</a:t>
            </a:r>
          </a:p>
        </p:txBody>
      </p:sp>
      <p:sp>
        <p:nvSpPr>
          <p:cNvPr id="87044" name="Oval 5"/>
          <p:cNvSpPr>
            <a:spLocks noChangeArrowheads="1"/>
          </p:cNvSpPr>
          <p:nvPr/>
        </p:nvSpPr>
        <p:spPr bwMode="auto">
          <a:xfrm>
            <a:off x="4033838" y="2925763"/>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10</a:t>
            </a:r>
          </a:p>
        </p:txBody>
      </p:sp>
      <p:sp>
        <p:nvSpPr>
          <p:cNvPr id="87045" name="Oval 6"/>
          <p:cNvSpPr>
            <a:spLocks noChangeArrowheads="1"/>
          </p:cNvSpPr>
          <p:nvPr/>
        </p:nvSpPr>
        <p:spPr bwMode="auto">
          <a:xfrm>
            <a:off x="7200900" y="28892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30</a:t>
            </a:r>
          </a:p>
        </p:txBody>
      </p:sp>
      <p:sp>
        <p:nvSpPr>
          <p:cNvPr id="87046" name="Oval 7"/>
          <p:cNvSpPr>
            <a:spLocks noChangeArrowheads="1"/>
          </p:cNvSpPr>
          <p:nvPr/>
        </p:nvSpPr>
        <p:spPr bwMode="auto">
          <a:xfrm>
            <a:off x="3276600" y="3717925"/>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87047" name="Oval 8"/>
          <p:cNvSpPr>
            <a:spLocks noChangeArrowheads="1"/>
          </p:cNvSpPr>
          <p:nvPr/>
        </p:nvSpPr>
        <p:spPr bwMode="auto">
          <a:xfrm>
            <a:off x="4608513" y="37528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16</a:t>
            </a:r>
          </a:p>
        </p:txBody>
      </p:sp>
      <p:sp>
        <p:nvSpPr>
          <p:cNvPr id="87048" name="Oval 9"/>
          <p:cNvSpPr>
            <a:spLocks noChangeArrowheads="1"/>
          </p:cNvSpPr>
          <p:nvPr/>
        </p:nvSpPr>
        <p:spPr bwMode="auto">
          <a:xfrm>
            <a:off x="6599238" y="375285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87049" name="Oval 10"/>
          <p:cNvSpPr>
            <a:spLocks noChangeArrowheads="1"/>
          </p:cNvSpPr>
          <p:nvPr/>
        </p:nvSpPr>
        <p:spPr bwMode="auto">
          <a:xfrm>
            <a:off x="7850188" y="3754438"/>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87050" name="Oval 11"/>
          <p:cNvSpPr>
            <a:spLocks noChangeArrowheads="1"/>
          </p:cNvSpPr>
          <p:nvPr/>
        </p:nvSpPr>
        <p:spPr bwMode="auto">
          <a:xfrm>
            <a:off x="6157913" y="4652963"/>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sp>
        <p:nvSpPr>
          <p:cNvPr id="87051" name="Oval 12"/>
          <p:cNvSpPr>
            <a:spLocks noChangeArrowheads="1"/>
          </p:cNvSpPr>
          <p:nvPr/>
        </p:nvSpPr>
        <p:spPr bwMode="auto">
          <a:xfrm>
            <a:off x="7058025" y="4618038"/>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7052" name="Oval 13"/>
          <p:cNvSpPr>
            <a:spLocks noChangeArrowheads="1"/>
          </p:cNvSpPr>
          <p:nvPr/>
        </p:nvSpPr>
        <p:spPr bwMode="auto">
          <a:xfrm>
            <a:off x="5076825" y="4689475"/>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87053" name="Oval 14"/>
          <p:cNvSpPr>
            <a:spLocks noChangeArrowheads="1"/>
          </p:cNvSpPr>
          <p:nvPr/>
        </p:nvSpPr>
        <p:spPr bwMode="auto">
          <a:xfrm>
            <a:off x="2736850" y="4618038"/>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87054" name="Oval 15"/>
          <p:cNvSpPr>
            <a:spLocks noChangeArrowheads="1"/>
          </p:cNvSpPr>
          <p:nvPr/>
        </p:nvSpPr>
        <p:spPr bwMode="auto">
          <a:xfrm>
            <a:off x="8532813" y="46545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87055" name="Line 16"/>
          <p:cNvSpPr>
            <a:spLocks noChangeShapeType="1"/>
          </p:cNvSpPr>
          <p:nvPr/>
        </p:nvSpPr>
        <p:spPr bwMode="auto">
          <a:xfrm flipH="1">
            <a:off x="4519613" y="2528888"/>
            <a:ext cx="1062037" cy="5048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6" name="Line 17"/>
          <p:cNvSpPr>
            <a:spLocks noChangeShapeType="1"/>
          </p:cNvSpPr>
          <p:nvPr/>
        </p:nvSpPr>
        <p:spPr bwMode="auto">
          <a:xfrm flipH="1">
            <a:off x="3708400" y="3384550"/>
            <a:ext cx="396875" cy="4048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7" name="Line 18"/>
          <p:cNvSpPr>
            <a:spLocks noChangeShapeType="1"/>
          </p:cNvSpPr>
          <p:nvPr/>
        </p:nvSpPr>
        <p:spPr bwMode="auto">
          <a:xfrm flipH="1">
            <a:off x="3140075" y="4221163"/>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Line 19"/>
          <p:cNvSpPr>
            <a:spLocks noChangeShapeType="1"/>
          </p:cNvSpPr>
          <p:nvPr/>
        </p:nvSpPr>
        <p:spPr bwMode="auto">
          <a:xfrm>
            <a:off x="3673475" y="4219575"/>
            <a:ext cx="250825"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20"/>
          <p:cNvSpPr>
            <a:spLocks noChangeShapeType="1"/>
          </p:cNvSpPr>
          <p:nvPr/>
        </p:nvSpPr>
        <p:spPr bwMode="auto">
          <a:xfrm flipH="1">
            <a:off x="6445250" y="4256088"/>
            <a:ext cx="242888" cy="3984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Line 21"/>
          <p:cNvSpPr>
            <a:spLocks noChangeShapeType="1"/>
          </p:cNvSpPr>
          <p:nvPr/>
        </p:nvSpPr>
        <p:spPr bwMode="auto">
          <a:xfrm flipH="1">
            <a:off x="7021513" y="3394075"/>
            <a:ext cx="287337" cy="395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22"/>
          <p:cNvSpPr>
            <a:spLocks noChangeShapeType="1"/>
          </p:cNvSpPr>
          <p:nvPr/>
        </p:nvSpPr>
        <p:spPr bwMode="auto">
          <a:xfrm>
            <a:off x="6049963" y="2530475"/>
            <a:ext cx="1150937" cy="5397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Line 23"/>
          <p:cNvSpPr>
            <a:spLocks noChangeShapeType="1"/>
          </p:cNvSpPr>
          <p:nvPr/>
        </p:nvSpPr>
        <p:spPr bwMode="auto">
          <a:xfrm>
            <a:off x="7669213" y="3357563"/>
            <a:ext cx="360362"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Line 24"/>
          <p:cNvSpPr>
            <a:spLocks noChangeShapeType="1"/>
          </p:cNvSpPr>
          <p:nvPr/>
        </p:nvSpPr>
        <p:spPr bwMode="auto">
          <a:xfrm>
            <a:off x="8351838" y="4186238"/>
            <a:ext cx="396875" cy="4683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Line 25"/>
          <p:cNvSpPr>
            <a:spLocks noChangeShapeType="1"/>
          </p:cNvSpPr>
          <p:nvPr/>
        </p:nvSpPr>
        <p:spPr bwMode="auto">
          <a:xfrm>
            <a:off x="4483100" y="3394075"/>
            <a:ext cx="341313"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5" name="Line 26"/>
          <p:cNvSpPr>
            <a:spLocks noChangeShapeType="1"/>
          </p:cNvSpPr>
          <p:nvPr/>
        </p:nvSpPr>
        <p:spPr bwMode="auto">
          <a:xfrm>
            <a:off x="7048500" y="4257675"/>
            <a:ext cx="269875"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6" name="Oval 27"/>
          <p:cNvSpPr>
            <a:spLocks noChangeArrowheads="1"/>
          </p:cNvSpPr>
          <p:nvPr/>
        </p:nvSpPr>
        <p:spPr bwMode="auto">
          <a:xfrm>
            <a:off x="3779838" y="4654550"/>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87067" name="Oval 28"/>
          <p:cNvSpPr>
            <a:spLocks noChangeArrowheads="1"/>
          </p:cNvSpPr>
          <p:nvPr/>
        </p:nvSpPr>
        <p:spPr bwMode="auto">
          <a:xfrm>
            <a:off x="3348038" y="5554663"/>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sp>
        <p:nvSpPr>
          <p:cNvPr id="87068" name="Line 29"/>
          <p:cNvSpPr>
            <a:spLocks noChangeShapeType="1"/>
          </p:cNvSpPr>
          <p:nvPr/>
        </p:nvSpPr>
        <p:spPr bwMode="auto">
          <a:xfrm>
            <a:off x="5040313" y="4219575"/>
            <a:ext cx="252412"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9" name="Line 30"/>
          <p:cNvSpPr>
            <a:spLocks noChangeShapeType="1"/>
          </p:cNvSpPr>
          <p:nvPr/>
        </p:nvSpPr>
        <p:spPr bwMode="auto">
          <a:xfrm flipH="1">
            <a:off x="3679825" y="5157788"/>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19" name="Line 31"/>
          <p:cNvSpPr>
            <a:spLocks noChangeShapeType="1"/>
          </p:cNvSpPr>
          <p:nvPr/>
        </p:nvSpPr>
        <p:spPr bwMode="auto">
          <a:xfrm>
            <a:off x="4608513" y="3789363"/>
            <a:ext cx="611187" cy="468312"/>
          </a:xfrm>
          <a:prstGeom prst="line">
            <a:avLst/>
          </a:prstGeom>
          <a:noFill/>
          <a:ln w="76200" cmpd="tri">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1" name="Rectangle 33"/>
          <p:cNvSpPr>
            <a:spLocks noChangeArrowheads="1"/>
          </p:cNvSpPr>
          <p:nvPr/>
        </p:nvSpPr>
        <p:spPr bwMode="auto">
          <a:xfrm>
            <a:off x="250825" y="214313"/>
            <a:ext cx="889317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Clr>
                <a:schemeClr val="hlink"/>
              </a:buClr>
            </a:pPr>
            <a:r>
              <a:rPr kumimoji="0" lang="zh-CN" altLang="en-US"/>
              <a:t>例：按照如下顺序删除平衡二叉树中的结点：</a:t>
            </a:r>
          </a:p>
          <a:p>
            <a:pPr marL="342900" indent="-342900">
              <a:lnSpc>
                <a:spcPct val="120000"/>
              </a:lnSpc>
              <a:buClr>
                <a:schemeClr val="hlink"/>
              </a:buClr>
            </a:pPr>
            <a:r>
              <a:rPr kumimoji="0" lang="en-US" altLang="zh-CN">
                <a:solidFill>
                  <a:srgbClr val="FF0000"/>
                </a:solidFill>
              </a:rPr>
              <a:t>28</a:t>
            </a:r>
            <a:r>
              <a:rPr kumimoji="0" lang="en-US" altLang="zh-CN"/>
              <a:t>, 16, 30, 21, 22</a:t>
            </a:r>
            <a:r>
              <a:rPr kumimoji="0" lang="zh-CN" altLang="en-US"/>
              <a:t>。</a:t>
            </a:r>
          </a:p>
          <a:p>
            <a:pPr marL="342900" indent="-342900">
              <a:lnSpc>
                <a:spcPct val="120000"/>
              </a:lnSpc>
              <a:buClr>
                <a:schemeClr val="hlink"/>
              </a:buClr>
            </a:pPr>
            <a:r>
              <a:rPr kumimoji="0" lang="zh-CN" altLang="en-US">
                <a:solidFill>
                  <a:srgbClr val="FF0000"/>
                </a:solidFill>
              </a:rPr>
              <a:t>删除</a:t>
            </a:r>
            <a:r>
              <a:rPr kumimoji="0" lang="en-US" altLang="zh-CN">
                <a:solidFill>
                  <a:srgbClr val="FF0000"/>
                </a:solidFill>
              </a:rPr>
              <a:t>28, </a:t>
            </a:r>
            <a:r>
              <a:rPr kumimoji="0" lang="zh-CN" altLang="en-US">
                <a:solidFill>
                  <a:srgbClr val="FF0000"/>
                </a:solidFill>
              </a:rPr>
              <a:t>对</a:t>
            </a:r>
            <a:r>
              <a:rPr kumimoji="0" lang="en-US" altLang="zh-CN">
                <a:solidFill>
                  <a:srgbClr val="FF0000"/>
                </a:solidFill>
              </a:rPr>
              <a:t>26</a:t>
            </a:r>
            <a:r>
              <a:rPr kumimoji="0" lang="zh-CN" altLang="en-US">
                <a:solidFill>
                  <a:srgbClr val="FF0000"/>
                </a:solidFill>
              </a:rPr>
              <a:t>进行</a:t>
            </a:r>
            <a:r>
              <a:rPr kumimoji="0" lang="en-US" altLang="zh-CN">
                <a:solidFill>
                  <a:srgbClr val="FF0000"/>
                </a:solidFill>
              </a:rPr>
              <a:t>LL</a:t>
            </a:r>
            <a:r>
              <a:rPr kumimoji="0" lang="zh-CN" altLang="en-US">
                <a:solidFill>
                  <a:srgbClr val="FF0000"/>
                </a:solidFill>
              </a:rPr>
              <a:t>调整后：</a:t>
            </a:r>
          </a:p>
        </p:txBody>
      </p:sp>
      <p:sp>
        <p:nvSpPr>
          <p:cNvPr id="447523" name="Rectangle 35"/>
          <p:cNvSpPr>
            <a:spLocks noChangeArrowheads="1"/>
          </p:cNvSpPr>
          <p:nvPr/>
        </p:nvSpPr>
        <p:spPr bwMode="auto">
          <a:xfrm>
            <a:off x="4788024" y="5638800"/>
            <a:ext cx="42883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zh-CN" altLang="en-US" dirty="0">
                <a:solidFill>
                  <a:srgbClr val="FF0000"/>
                </a:solidFill>
              </a:rPr>
              <a:t>需要对子树</a:t>
            </a:r>
            <a:r>
              <a:rPr kumimoji="0" lang="en-US" altLang="zh-CN" dirty="0">
                <a:solidFill>
                  <a:srgbClr val="FF0000"/>
                </a:solidFill>
              </a:rPr>
              <a:t>10</a:t>
            </a:r>
            <a:r>
              <a:rPr kumimoji="0" lang="zh-CN" altLang="en-US" dirty="0">
                <a:solidFill>
                  <a:srgbClr val="FF0000"/>
                </a:solidFill>
              </a:rPr>
              <a:t>进行</a:t>
            </a:r>
            <a:r>
              <a:rPr kumimoji="0" lang="en-US" altLang="zh-CN" dirty="0">
                <a:solidFill>
                  <a:srgbClr val="FF0000"/>
                </a:solidFill>
              </a:rPr>
              <a:t>LR</a:t>
            </a:r>
            <a:r>
              <a:rPr kumimoji="0" lang="zh-CN" altLang="en-US" dirty="0">
                <a:solidFill>
                  <a:srgbClr val="FF0000"/>
                </a:solidFill>
              </a:rPr>
              <a:t>调整</a:t>
            </a:r>
          </a:p>
        </p:txBody>
      </p:sp>
      <p:sp>
        <p:nvSpPr>
          <p:cNvPr id="447524" name="Oval 36"/>
          <p:cNvSpPr>
            <a:spLocks noChangeArrowheads="1"/>
          </p:cNvSpPr>
          <p:nvPr/>
        </p:nvSpPr>
        <p:spPr bwMode="auto">
          <a:xfrm>
            <a:off x="4032250" y="2921000"/>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dirty="0">
                <a:ea typeface="宋体" charset="-122"/>
              </a:rPr>
              <a:t>10</a:t>
            </a:r>
          </a:p>
        </p:txBody>
      </p:sp>
      <p:sp>
        <p:nvSpPr>
          <p:cNvPr id="447525" name="Oval 37"/>
          <p:cNvSpPr>
            <a:spLocks noChangeArrowheads="1"/>
          </p:cNvSpPr>
          <p:nvPr/>
        </p:nvSpPr>
        <p:spPr bwMode="auto">
          <a:xfrm>
            <a:off x="3275013" y="3713163"/>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447526" name="Oval 38"/>
          <p:cNvSpPr>
            <a:spLocks noChangeArrowheads="1"/>
          </p:cNvSpPr>
          <p:nvPr/>
        </p:nvSpPr>
        <p:spPr bwMode="auto">
          <a:xfrm>
            <a:off x="5075238" y="4684713"/>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447527" name="Oval 39"/>
          <p:cNvSpPr>
            <a:spLocks noChangeArrowheads="1"/>
          </p:cNvSpPr>
          <p:nvPr/>
        </p:nvSpPr>
        <p:spPr bwMode="auto">
          <a:xfrm>
            <a:off x="2735263" y="4613275"/>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87077" name="Line 40"/>
          <p:cNvSpPr>
            <a:spLocks noChangeShapeType="1"/>
          </p:cNvSpPr>
          <p:nvPr/>
        </p:nvSpPr>
        <p:spPr bwMode="auto">
          <a:xfrm flipH="1">
            <a:off x="3138488" y="4216400"/>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29" name="Oval 41"/>
          <p:cNvSpPr>
            <a:spLocks noChangeArrowheads="1"/>
          </p:cNvSpPr>
          <p:nvPr/>
        </p:nvSpPr>
        <p:spPr bwMode="auto">
          <a:xfrm>
            <a:off x="3778250" y="4649788"/>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447530" name="Oval 42"/>
          <p:cNvSpPr>
            <a:spLocks noChangeArrowheads="1"/>
          </p:cNvSpPr>
          <p:nvPr/>
        </p:nvSpPr>
        <p:spPr bwMode="auto">
          <a:xfrm>
            <a:off x="3346450" y="5549900"/>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grpSp>
        <p:nvGrpSpPr>
          <p:cNvPr id="2" name="Group 55"/>
          <p:cNvGrpSpPr>
            <a:grpSpLocks/>
          </p:cNvGrpSpPr>
          <p:nvPr/>
        </p:nvGrpSpPr>
        <p:grpSpPr bwMode="auto">
          <a:xfrm>
            <a:off x="660275" y="1639893"/>
            <a:ext cx="2708275" cy="3040063"/>
            <a:chOff x="0" y="1392"/>
            <a:chExt cx="1706" cy="1915"/>
          </a:xfrm>
          <a:solidFill>
            <a:srgbClr val="FFCCFF"/>
          </a:solidFill>
        </p:grpSpPr>
        <p:sp>
          <p:nvSpPr>
            <p:cNvPr id="84009" name="Line 43"/>
            <p:cNvSpPr>
              <a:spLocks noChangeShapeType="1"/>
            </p:cNvSpPr>
            <p:nvPr/>
          </p:nvSpPr>
          <p:spPr bwMode="auto">
            <a:xfrm>
              <a:off x="669" y="2663"/>
              <a:ext cx="158" cy="296"/>
            </a:xfrm>
            <a:prstGeom prst="line">
              <a:avLst/>
            </a:prstGeom>
            <a:grpFill/>
            <a:ln w="28575">
              <a:solidFill>
                <a:srgbClr val="0000FF"/>
              </a:solidFill>
              <a:prstDash val="dash"/>
              <a:round/>
              <a:headEnd/>
              <a:tailEnd/>
            </a:ln>
          </p:spPr>
          <p:txBody>
            <a:bodyPr/>
            <a:lstStyle/>
            <a:p>
              <a:pPr>
                <a:defRPr/>
              </a:pPr>
              <a:endParaRPr lang="zh-CN" altLang="en-US"/>
            </a:p>
          </p:txBody>
        </p:sp>
        <p:sp>
          <p:nvSpPr>
            <p:cNvPr id="84010" name="Line 44"/>
            <p:cNvSpPr>
              <a:spLocks noChangeShapeType="1"/>
            </p:cNvSpPr>
            <p:nvPr/>
          </p:nvSpPr>
          <p:spPr bwMode="auto">
            <a:xfrm flipH="1">
              <a:off x="580" y="2160"/>
              <a:ext cx="154" cy="272"/>
            </a:xfrm>
            <a:prstGeom prst="line">
              <a:avLst/>
            </a:prstGeom>
            <a:grpFill/>
            <a:ln w="28575">
              <a:solidFill>
                <a:srgbClr val="0000FF"/>
              </a:solidFill>
              <a:prstDash val="dash"/>
              <a:round/>
              <a:headEnd/>
              <a:tailEnd/>
            </a:ln>
          </p:spPr>
          <p:txBody>
            <a:bodyPr/>
            <a:lstStyle/>
            <a:p>
              <a:pPr>
                <a:defRPr/>
              </a:pPr>
              <a:endParaRPr lang="zh-CN" altLang="en-US"/>
            </a:p>
          </p:txBody>
        </p:sp>
        <p:sp>
          <p:nvSpPr>
            <p:cNvPr id="84011" name="Oval 45"/>
            <p:cNvSpPr>
              <a:spLocks noChangeArrowheads="1"/>
            </p:cNvSpPr>
            <p:nvPr/>
          </p:nvSpPr>
          <p:spPr bwMode="auto">
            <a:xfrm>
              <a:off x="340" y="2400"/>
              <a:ext cx="340" cy="34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6</a:t>
              </a:r>
            </a:p>
          </p:txBody>
        </p:sp>
        <p:sp>
          <p:nvSpPr>
            <p:cNvPr id="84012" name="Oval 46"/>
            <p:cNvSpPr>
              <a:spLocks noChangeArrowheads="1"/>
            </p:cNvSpPr>
            <p:nvPr/>
          </p:nvSpPr>
          <p:spPr bwMode="auto">
            <a:xfrm>
              <a:off x="0" y="2967"/>
              <a:ext cx="340" cy="34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4</a:t>
              </a:r>
            </a:p>
          </p:txBody>
        </p:sp>
        <p:sp>
          <p:nvSpPr>
            <p:cNvPr id="84013" name="Line 47"/>
            <p:cNvSpPr>
              <a:spLocks noChangeShapeType="1"/>
            </p:cNvSpPr>
            <p:nvPr/>
          </p:nvSpPr>
          <p:spPr bwMode="auto">
            <a:xfrm flipH="1">
              <a:off x="254" y="2717"/>
              <a:ext cx="154" cy="272"/>
            </a:xfrm>
            <a:prstGeom prst="line">
              <a:avLst/>
            </a:prstGeom>
            <a:grpFill/>
            <a:ln w="28575">
              <a:solidFill>
                <a:srgbClr val="0000FF"/>
              </a:solidFill>
              <a:prstDash val="dash"/>
              <a:round/>
              <a:headEnd/>
              <a:tailEnd/>
            </a:ln>
          </p:spPr>
          <p:txBody>
            <a:bodyPr/>
            <a:lstStyle/>
            <a:p>
              <a:pPr>
                <a:defRPr/>
              </a:pPr>
              <a:endParaRPr lang="zh-CN" altLang="en-US"/>
            </a:p>
          </p:txBody>
        </p:sp>
        <p:sp>
          <p:nvSpPr>
            <p:cNvPr id="84014" name="Oval 49"/>
            <p:cNvSpPr>
              <a:spLocks noChangeArrowheads="1"/>
            </p:cNvSpPr>
            <p:nvPr/>
          </p:nvSpPr>
          <p:spPr bwMode="auto">
            <a:xfrm>
              <a:off x="717" y="2951"/>
              <a:ext cx="340" cy="34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7</a:t>
              </a:r>
            </a:p>
          </p:txBody>
        </p:sp>
        <p:sp>
          <p:nvSpPr>
            <p:cNvPr id="84015" name="Line 51"/>
            <p:cNvSpPr>
              <a:spLocks noChangeShapeType="1"/>
            </p:cNvSpPr>
            <p:nvPr/>
          </p:nvSpPr>
          <p:spPr bwMode="auto">
            <a:xfrm flipH="1">
              <a:off x="852" y="1684"/>
              <a:ext cx="250" cy="255"/>
            </a:xfrm>
            <a:prstGeom prst="line">
              <a:avLst/>
            </a:prstGeom>
            <a:grpFill/>
            <a:ln w="28575">
              <a:solidFill>
                <a:srgbClr val="0000FF"/>
              </a:solidFill>
              <a:prstDash val="dash"/>
              <a:round/>
              <a:headEnd/>
              <a:tailEnd/>
            </a:ln>
          </p:spPr>
          <p:txBody>
            <a:bodyPr/>
            <a:lstStyle/>
            <a:p>
              <a:pPr>
                <a:defRPr/>
              </a:pPr>
              <a:endParaRPr lang="zh-CN" altLang="en-US"/>
            </a:p>
          </p:txBody>
        </p:sp>
        <p:sp>
          <p:nvSpPr>
            <p:cNvPr id="84016" name="Oval 48"/>
            <p:cNvSpPr>
              <a:spLocks noChangeArrowheads="1"/>
            </p:cNvSpPr>
            <p:nvPr/>
          </p:nvSpPr>
          <p:spPr bwMode="auto">
            <a:xfrm>
              <a:off x="628" y="1872"/>
              <a:ext cx="340" cy="34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8</a:t>
              </a:r>
            </a:p>
          </p:txBody>
        </p:sp>
        <p:sp>
          <p:nvSpPr>
            <p:cNvPr id="84017" name="Line 53"/>
            <p:cNvSpPr>
              <a:spLocks noChangeShapeType="1"/>
            </p:cNvSpPr>
            <p:nvPr/>
          </p:nvSpPr>
          <p:spPr bwMode="auto">
            <a:xfrm>
              <a:off x="1344" y="1632"/>
              <a:ext cx="159" cy="296"/>
            </a:xfrm>
            <a:prstGeom prst="line">
              <a:avLst/>
            </a:prstGeom>
            <a:grpFill/>
            <a:ln w="28575">
              <a:solidFill>
                <a:srgbClr val="0000FF"/>
              </a:solidFill>
              <a:prstDash val="dash"/>
              <a:round/>
              <a:headEnd/>
              <a:tailEnd/>
            </a:ln>
          </p:spPr>
          <p:txBody>
            <a:bodyPr/>
            <a:lstStyle/>
            <a:p>
              <a:pPr>
                <a:defRPr/>
              </a:pPr>
              <a:endParaRPr lang="zh-CN" altLang="en-US"/>
            </a:p>
          </p:txBody>
        </p:sp>
        <p:sp>
          <p:nvSpPr>
            <p:cNvPr id="84018" name="Oval 54"/>
            <p:cNvSpPr>
              <a:spLocks noChangeArrowheads="1"/>
            </p:cNvSpPr>
            <p:nvPr/>
          </p:nvSpPr>
          <p:spPr bwMode="auto">
            <a:xfrm>
              <a:off x="1366" y="1925"/>
              <a:ext cx="340" cy="34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18</a:t>
              </a:r>
            </a:p>
          </p:txBody>
        </p:sp>
        <p:sp>
          <p:nvSpPr>
            <p:cNvPr id="84019" name="Oval 52"/>
            <p:cNvSpPr>
              <a:spLocks noChangeArrowheads="1"/>
            </p:cNvSpPr>
            <p:nvPr/>
          </p:nvSpPr>
          <p:spPr bwMode="auto">
            <a:xfrm>
              <a:off x="1056" y="1392"/>
              <a:ext cx="340" cy="34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dirty="0">
                  <a:ea typeface="宋体" charset="-122"/>
                </a:rPr>
                <a:t>10</a:t>
              </a:r>
            </a:p>
          </p:txBody>
        </p:sp>
      </p:grpSp>
      <p:grpSp>
        <p:nvGrpSpPr>
          <p:cNvPr id="3" name="组合 75"/>
          <p:cNvGrpSpPr/>
          <p:nvPr/>
        </p:nvGrpSpPr>
        <p:grpSpPr>
          <a:xfrm>
            <a:off x="0" y="4556018"/>
            <a:ext cx="2879725" cy="2303462"/>
            <a:chOff x="1230313" y="3154363"/>
            <a:chExt cx="2879725" cy="2303462"/>
          </a:xfrm>
          <a:solidFill>
            <a:schemeClr val="bg2"/>
          </a:solidFill>
        </p:grpSpPr>
        <p:sp>
          <p:nvSpPr>
            <p:cNvPr id="65" name="Oval 5"/>
            <p:cNvSpPr>
              <a:spLocks noChangeArrowheads="1"/>
            </p:cNvSpPr>
            <p:nvPr/>
          </p:nvSpPr>
          <p:spPr bwMode="auto">
            <a:xfrm>
              <a:off x="2527300" y="3154363"/>
              <a:ext cx="539750" cy="53975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dirty="0">
                  <a:ea typeface="宋体" charset="-122"/>
                </a:rPr>
                <a:t>8</a:t>
              </a:r>
            </a:p>
          </p:txBody>
        </p:sp>
        <p:sp>
          <p:nvSpPr>
            <p:cNvPr id="66" name="Oval 7"/>
            <p:cNvSpPr>
              <a:spLocks noChangeArrowheads="1"/>
            </p:cNvSpPr>
            <p:nvPr/>
          </p:nvSpPr>
          <p:spPr bwMode="auto">
            <a:xfrm>
              <a:off x="1770063" y="3946525"/>
              <a:ext cx="539750" cy="53975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6</a:t>
              </a:r>
            </a:p>
          </p:txBody>
        </p:sp>
        <p:sp>
          <p:nvSpPr>
            <p:cNvPr id="67" name="Oval 8"/>
            <p:cNvSpPr>
              <a:spLocks noChangeArrowheads="1"/>
            </p:cNvSpPr>
            <p:nvPr/>
          </p:nvSpPr>
          <p:spPr bwMode="auto">
            <a:xfrm>
              <a:off x="3101975" y="3981450"/>
              <a:ext cx="539750" cy="53975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10</a:t>
              </a:r>
            </a:p>
          </p:txBody>
        </p:sp>
        <p:sp>
          <p:nvSpPr>
            <p:cNvPr id="68" name="Oval 13"/>
            <p:cNvSpPr>
              <a:spLocks noChangeArrowheads="1"/>
            </p:cNvSpPr>
            <p:nvPr/>
          </p:nvSpPr>
          <p:spPr bwMode="auto">
            <a:xfrm>
              <a:off x="3570288" y="4918075"/>
              <a:ext cx="539750" cy="53975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18</a:t>
              </a:r>
            </a:p>
          </p:txBody>
        </p:sp>
        <p:sp>
          <p:nvSpPr>
            <p:cNvPr id="69" name="Oval 14"/>
            <p:cNvSpPr>
              <a:spLocks noChangeArrowheads="1"/>
            </p:cNvSpPr>
            <p:nvPr/>
          </p:nvSpPr>
          <p:spPr bwMode="auto">
            <a:xfrm>
              <a:off x="1230313" y="4846638"/>
              <a:ext cx="539750" cy="53975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4</a:t>
              </a:r>
            </a:p>
          </p:txBody>
        </p:sp>
        <p:sp>
          <p:nvSpPr>
            <p:cNvPr id="70" name="Line 17"/>
            <p:cNvSpPr>
              <a:spLocks noChangeShapeType="1"/>
            </p:cNvSpPr>
            <p:nvPr/>
          </p:nvSpPr>
          <p:spPr bwMode="auto">
            <a:xfrm flipH="1">
              <a:off x="2201863" y="3613150"/>
              <a:ext cx="396875" cy="404813"/>
            </a:xfrm>
            <a:prstGeom prst="line">
              <a:avLst/>
            </a:prstGeom>
            <a:grpFill/>
            <a:ln w="28575">
              <a:solidFill>
                <a:srgbClr val="0000FF"/>
              </a:solidFill>
              <a:prstDash val="dash"/>
              <a:round/>
              <a:headEnd/>
              <a:tailEnd/>
            </a:ln>
          </p:spPr>
          <p:txBody>
            <a:bodyPr/>
            <a:lstStyle/>
            <a:p>
              <a:pPr>
                <a:defRPr/>
              </a:pPr>
              <a:endParaRPr lang="zh-CN" altLang="en-US"/>
            </a:p>
          </p:txBody>
        </p:sp>
        <p:sp>
          <p:nvSpPr>
            <p:cNvPr id="71" name="Line 18"/>
            <p:cNvSpPr>
              <a:spLocks noChangeShapeType="1"/>
            </p:cNvSpPr>
            <p:nvPr/>
          </p:nvSpPr>
          <p:spPr bwMode="auto">
            <a:xfrm flipH="1">
              <a:off x="1633538" y="4449763"/>
              <a:ext cx="244475" cy="431800"/>
            </a:xfrm>
            <a:prstGeom prst="line">
              <a:avLst/>
            </a:prstGeom>
            <a:grpFill/>
            <a:ln w="28575">
              <a:solidFill>
                <a:srgbClr val="0000FF"/>
              </a:solidFill>
              <a:prstDash val="dash"/>
              <a:round/>
              <a:headEnd/>
              <a:tailEnd/>
            </a:ln>
          </p:spPr>
          <p:txBody>
            <a:bodyPr/>
            <a:lstStyle/>
            <a:p>
              <a:pPr>
                <a:defRPr/>
              </a:pPr>
              <a:endParaRPr lang="zh-CN" altLang="en-US"/>
            </a:p>
          </p:txBody>
        </p:sp>
        <p:sp>
          <p:nvSpPr>
            <p:cNvPr id="72" name="Line 19"/>
            <p:cNvSpPr>
              <a:spLocks noChangeShapeType="1"/>
            </p:cNvSpPr>
            <p:nvPr/>
          </p:nvSpPr>
          <p:spPr bwMode="auto">
            <a:xfrm>
              <a:off x="2166938" y="4448175"/>
              <a:ext cx="250825" cy="469900"/>
            </a:xfrm>
            <a:prstGeom prst="line">
              <a:avLst/>
            </a:prstGeom>
            <a:grpFill/>
            <a:ln w="28575">
              <a:solidFill>
                <a:srgbClr val="0000FF"/>
              </a:solidFill>
              <a:prstDash val="dash"/>
              <a:round/>
              <a:headEnd/>
              <a:tailEnd/>
            </a:ln>
          </p:spPr>
          <p:txBody>
            <a:bodyPr/>
            <a:lstStyle/>
            <a:p>
              <a:pPr>
                <a:defRPr/>
              </a:pPr>
              <a:endParaRPr lang="zh-CN" altLang="en-US"/>
            </a:p>
          </p:txBody>
        </p:sp>
        <p:sp>
          <p:nvSpPr>
            <p:cNvPr id="73" name="Line 25"/>
            <p:cNvSpPr>
              <a:spLocks noChangeShapeType="1"/>
            </p:cNvSpPr>
            <p:nvPr/>
          </p:nvSpPr>
          <p:spPr bwMode="auto">
            <a:xfrm>
              <a:off x="2976563" y="3622675"/>
              <a:ext cx="341312" cy="360363"/>
            </a:xfrm>
            <a:prstGeom prst="line">
              <a:avLst/>
            </a:prstGeom>
            <a:grpFill/>
            <a:ln w="28575">
              <a:solidFill>
                <a:srgbClr val="0000FF"/>
              </a:solidFill>
              <a:prstDash val="dash"/>
              <a:round/>
              <a:headEnd/>
              <a:tailEnd/>
            </a:ln>
          </p:spPr>
          <p:txBody>
            <a:bodyPr/>
            <a:lstStyle/>
            <a:p>
              <a:pPr>
                <a:defRPr/>
              </a:pPr>
              <a:endParaRPr lang="zh-CN" altLang="en-US"/>
            </a:p>
          </p:txBody>
        </p:sp>
        <p:sp>
          <p:nvSpPr>
            <p:cNvPr id="74" name="Oval 27"/>
            <p:cNvSpPr>
              <a:spLocks noChangeArrowheads="1"/>
            </p:cNvSpPr>
            <p:nvPr/>
          </p:nvSpPr>
          <p:spPr bwMode="auto">
            <a:xfrm>
              <a:off x="2273300" y="4883150"/>
              <a:ext cx="539750" cy="539750"/>
            </a:xfrm>
            <a:prstGeom prst="ellipse">
              <a:avLst/>
            </a:prstGeom>
            <a:grp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defRPr/>
              </a:pPr>
              <a:r>
                <a:rPr lang="en-US" altLang="zh-CN" sz="2400">
                  <a:ea typeface="宋体" charset="-122"/>
                </a:rPr>
                <a:t>7</a:t>
              </a:r>
            </a:p>
          </p:txBody>
        </p:sp>
        <p:sp>
          <p:nvSpPr>
            <p:cNvPr id="75" name="Line 28"/>
            <p:cNvSpPr>
              <a:spLocks noChangeShapeType="1"/>
            </p:cNvSpPr>
            <p:nvPr/>
          </p:nvSpPr>
          <p:spPr bwMode="auto">
            <a:xfrm>
              <a:off x="3533775" y="4448175"/>
              <a:ext cx="252413" cy="469900"/>
            </a:xfrm>
            <a:prstGeom prst="line">
              <a:avLst/>
            </a:prstGeom>
            <a:grpFill/>
            <a:ln w="28575">
              <a:solidFill>
                <a:srgbClr val="0000FF"/>
              </a:solidFill>
              <a:prstDash val="dash"/>
              <a:round/>
              <a:headEnd/>
              <a:tailEnd/>
            </a:ln>
          </p:spPr>
          <p:txBody>
            <a:bodyPr/>
            <a:lstStyle/>
            <a:p>
              <a:pPr>
                <a:defRPr/>
              </a:pPr>
              <a:endParaRPr lang="zh-CN" altLang="en-US"/>
            </a:p>
          </p:txBody>
        </p:sp>
      </p:grpSp>
      <p:sp>
        <p:nvSpPr>
          <p:cNvPr id="4" name="圆角矩形 3"/>
          <p:cNvSpPr/>
          <p:nvPr/>
        </p:nvSpPr>
        <p:spPr bwMode="auto">
          <a:xfrm>
            <a:off x="2609850" y="2725727"/>
            <a:ext cx="3205163" cy="3432186"/>
          </a:xfrm>
          <a:prstGeom prst="roundRect">
            <a:avLst/>
          </a:prstGeom>
          <a:noFill/>
          <a:ln w="9525" cap="flat" cmpd="sng" algn="ctr">
            <a:solidFill>
              <a:schemeClr val="hlink"/>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cxnSp>
        <p:nvCxnSpPr>
          <p:cNvPr id="6" name="直接连接符 5"/>
          <p:cNvCxnSpPr>
            <a:stCxn id="447524" idx="5"/>
            <a:endCxn id="447526" idx="1"/>
          </p:cNvCxnSpPr>
          <p:nvPr/>
        </p:nvCxnSpPr>
        <p:spPr bwMode="auto">
          <a:xfrm>
            <a:off x="4492955" y="3381705"/>
            <a:ext cx="661328" cy="1382053"/>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5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447524"/>
                                        </p:tgtEl>
                                        <p:attrNameLst>
                                          <p:attrName>style.visibility</p:attrName>
                                        </p:attrNameLst>
                                      </p:cBhvr>
                                      <p:to>
                                        <p:strVal val="visible"/>
                                      </p:to>
                                    </p:set>
                                    <p:anim calcmode="lin" valueType="num">
                                      <p:cBhvr>
                                        <p:cTn id="22" dur="500" fill="hold"/>
                                        <p:tgtEl>
                                          <p:spTgt spid="447524"/>
                                        </p:tgtEl>
                                        <p:attrNameLst>
                                          <p:attrName>ppt_w</p:attrName>
                                        </p:attrNameLst>
                                      </p:cBhvr>
                                      <p:tavLst>
                                        <p:tav tm="0">
                                          <p:val>
                                            <p:fltVal val="0"/>
                                          </p:val>
                                        </p:tav>
                                        <p:tav tm="100000">
                                          <p:val>
                                            <p:strVal val="#ppt_w"/>
                                          </p:val>
                                        </p:tav>
                                      </p:tavLst>
                                    </p:anim>
                                    <p:anim calcmode="lin" valueType="num">
                                      <p:cBhvr>
                                        <p:cTn id="23" dur="500" fill="hold"/>
                                        <p:tgtEl>
                                          <p:spTgt spid="447524"/>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500"/>
                            </p:stCondLst>
                            <p:childTnLst>
                              <p:par>
                                <p:cTn id="25" presetID="17" presetClass="entr" presetSubtype="10" fill="hold" grpId="0" nodeType="afterEffect">
                                  <p:stCondLst>
                                    <p:cond delay="0"/>
                                  </p:stCondLst>
                                  <p:childTnLst>
                                    <p:set>
                                      <p:cBhvr>
                                        <p:cTn id="26" dur="1" fill="hold">
                                          <p:stCondLst>
                                            <p:cond delay="0"/>
                                          </p:stCondLst>
                                        </p:cTn>
                                        <p:tgtEl>
                                          <p:spTgt spid="447525"/>
                                        </p:tgtEl>
                                        <p:attrNameLst>
                                          <p:attrName>style.visibility</p:attrName>
                                        </p:attrNameLst>
                                      </p:cBhvr>
                                      <p:to>
                                        <p:strVal val="visible"/>
                                      </p:to>
                                    </p:set>
                                    <p:anim calcmode="lin" valueType="num">
                                      <p:cBhvr>
                                        <p:cTn id="27" dur="500" fill="hold"/>
                                        <p:tgtEl>
                                          <p:spTgt spid="447525"/>
                                        </p:tgtEl>
                                        <p:attrNameLst>
                                          <p:attrName>ppt_w</p:attrName>
                                        </p:attrNameLst>
                                      </p:cBhvr>
                                      <p:tavLst>
                                        <p:tav tm="0">
                                          <p:val>
                                            <p:fltVal val="0"/>
                                          </p:val>
                                        </p:tav>
                                        <p:tav tm="100000">
                                          <p:val>
                                            <p:strVal val="#ppt_w"/>
                                          </p:val>
                                        </p:tav>
                                      </p:tavLst>
                                    </p:anim>
                                    <p:anim calcmode="lin" valueType="num">
                                      <p:cBhvr>
                                        <p:cTn id="28" dur="500" fill="hold"/>
                                        <p:tgtEl>
                                          <p:spTgt spid="447525"/>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1000"/>
                            </p:stCondLst>
                            <p:childTnLst>
                              <p:par>
                                <p:cTn id="30" presetID="17" presetClass="entr" presetSubtype="10" fill="hold" grpId="0" nodeType="afterEffect">
                                  <p:stCondLst>
                                    <p:cond delay="0"/>
                                  </p:stCondLst>
                                  <p:childTnLst>
                                    <p:set>
                                      <p:cBhvr>
                                        <p:cTn id="31" dur="1" fill="hold">
                                          <p:stCondLst>
                                            <p:cond delay="0"/>
                                          </p:stCondLst>
                                        </p:cTn>
                                        <p:tgtEl>
                                          <p:spTgt spid="447527"/>
                                        </p:tgtEl>
                                        <p:attrNameLst>
                                          <p:attrName>style.visibility</p:attrName>
                                        </p:attrNameLst>
                                      </p:cBhvr>
                                      <p:to>
                                        <p:strVal val="visible"/>
                                      </p:to>
                                    </p:set>
                                    <p:anim calcmode="lin" valueType="num">
                                      <p:cBhvr>
                                        <p:cTn id="32" dur="500" fill="hold"/>
                                        <p:tgtEl>
                                          <p:spTgt spid="447527"/>
                                        </p:tgtEl>
                                        <p:attrNameLst>
                                          <p:attrName>ppt_w</p:attrName>
                                        </p:attrNameLst>
                                      </p:cBhvr>
                                      <p:tavLst>
                                        <p:tav tm="0">
                                          <p:val>
                                            <p:fltVal val="0"/>
                                          </p:val>
                                        </p:tav>
                                        <p:tav tm="100000">
                                          <p:val>
                                            <p:strVal val="#ppt_w"/>
                                          </p:val>
                                        </p:tav>
                                      </p:tavLst>
                                    </p:anim>
                                    <p:anim calcmode="lin" valueType="num">
                                      <p:cBhvr>
                                        <p:cTn id="33" dur="500" fill="hold"/>
                                        <p:tgtEl>
                                          <p:spTgt spid="447527"/>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1500"/>
                            </p:stCondLst>
                            <p:childTnLst>
                              <p:par>
                                <p:cTn id="35" presetID="17" presetClass="entr" presetSubtype="10" fill="hold" grpId="0" nodeType="afterEffect">
                                  <p:stCondLst>
                                    <p:cond delay="0"/>
                                  </p:stCondLst>
                                  <p:childTnLst>
                                    <p:set>
                                      <p:cBhvr>
                                        <p:cTn id="36" dur="1" fill="hold">
                                          <p:stCondLst>
                                            <p:cond delay="0"/>
                                          </p:stCondLst>
                                        </p:cTn>
                                        <p:tgtEl>
                                          <p:spTgt spid="447529"/>
                                        </p:tgtEl>
                                        <p:attrNameLst>
                                          <p:attrName>style.visibility</p:attrName>
                                        </p:attrNameLst>
                                      </p:cBhvr>
                                      <p:to>
                                        <p:strVal val="visible"/>
                                      </p:to>
                                    </p:set>
                                    <p:anim calcmode="lin" valueType="num">
                                      <p:cBhvr>
                                        <p:cTn id="37" dur="500" fill="hold"/>
                                        <p:tgtEl>
                                          <p:spTgt spid="447529"/>
                                        </p:tgtEl>
                                        <p:attrNameLst>
                                          <p:attrName>ppt_w</p:attrName>
                                        </p:attrNameLst>
                                      </p:cBhvr>
                                      <p:tavLst>
                                        <p:tav tm="0">
                                          <p:val>
                                            <p:fltVal val="0"/>
                                          </p:val>
                                        </p:tav>
                                        <p:tav tm="100000">
                                          <p:val>
                                            <p:strVal val="#ppt_w"/>
                                          </p:val>
                                        </p:tav>
                                      </p:tavLst>
                                    </p:anim>
                                    <p:anim calcmode="lin" valueType="num">
                                      <p:cBhvr>
                                        <p:cTn id="38" dur="500" fill="hold"/>
                                        <p:tgtEl>
                                          <p:spTgt spid="44752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000"/>
                            </p:stCondLst>
                            <p:childTnLst>
                              <p:par>
                                <p:cTn id="40" presetID="17" presetClass="entr" presetSubtype="10" fill="hold" grpId="0" nodeType="afterEffect">
                                  <p:stCondLst>
                                    <p:cond delay="0"/>
                                  </p:stCondLst>
                                  <p:childTnLst>
                                    <p:set>
                                      <p:cBhvr>
                                        <p:cTn id="41" dur="1" fill="hold">
                                          <p:stCondLst>
                                            <p:cond delay="0"/>
                                          </p:stCondLst>
                                        </p:cTn>
                                        <p:tgtEl>
                                          <p:spTgt spid="447530"/>
                                        </p:tgtEl>
                                        <p:attrNameLst>
                                          <p:attrName>style.visibility</p:attrName>
                                        </p:attrNameLst>
                                      </p:cBhvr>
                                      <p:to>
                                        <p:strVal val="visible"/>
                                      </p:to>
                                    </p:set>
                                    <p:anim calcmode="lin" valueType="num">
                                      <p:cBhvr>
                                        <p:cTn id="42" dur="500" fill="hold"/>
                                        <p:tgtEl>
                                          <p:spTgt spid="447530"/>
                                        </p:tgtEl>
                                        <p:attrNameLst>
                                          <p:attrName>ppt_w</p:attrName>
                                        </p:attrNameLst>
                                      </p:cBhvr>
                                      <p:tavLst>
                                        <p:tav tm="0">
                                          <p:val>
                                            <p:fltVal val="0"/>
                                          </p:val>
                                        </p:tav>
                                        <p:tav tm="100000">
                                          <p:val>
                                            <p:strVal val="#ppt_w"/>
                                          </p:val>
                                        </p:tav>
                                      </p:tavLst>
                                    </p:anim>
                                    <p:anim calcmode="lin" valueType="num">
                                      <p:cBhvr>
                                        <p:cTn id="43" dur="500" fill="hold"/>
                                        <p:tgtEl>
                                          <p:spTgt spid="447530"/>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2500"/>
                            </p:stCondLst>
                            <p:childTnLst>
                              <p:par>
                                <p:cTn id="45" presetID="17" presetClass="entr" presetSubtype="10" fill="hold" grpId="0" nodeType="afterEffect">
                                  <p:stCondLst>
                                    <p:cond delay="0"/>
                                  </p:stCondLst>
                                  <p:childTnLst>
                                    <p:set>
                                      <p:cBhvr>
                                        <p:cTn id="46" dur="1" fill="hold">
                                          <p:stCondLst>
                                            <p:cond delay="0"/>
                                          </p:stCondLst>
                                        </p:cTn>
                                        <p:tgtEl>
                                          <p:spTgt spid="447526"/>
                                        </p:tgtEl>
                                        <p:attrNameLst>
                                          <p:attrName>style.visibility</p:attrName>
                                        </p:attrNameLst>
                                      </p:cBhvr>
                                      <p:to>
                                        <p:strVal val="visible"/>
                                      </p:to>
                                    </p:set>
                                    <p:anim calcmode="lin" valueType="num">
                                      <p:cBhvr>
                                        <p:cTn id="47" dur="500" fill="hold"/>
                                        <p:tgtEl>
                                          <p:spTgt spid="447526"/>
                                        </p:tgtEl>
                                        <p:attrNameLst>
                                          <p:attrName>ppt_w</p:attrName>
                                        </p:attrNameLst>
                                      </p:cBhvr>
                                      <p:tavLst>
                                        <p:tav tm="0">
                                          <p:val>
                                            <p:fltVal val="0"/>
                                          </p:val>
                                        </p:tav>
                                        <p:tav tm="100000">
                                          <p:val>
                                            <p:strVal val="#ppt_w"/>
                                          </p:val>
                                        </p:tav>
                                      </p:tavLst>
                                    </p:anim>
                                    <p:anim calcmode="lin" valueType="num">
                                      <p:cBhvr>
                                        <p:cTn id="48" dur="500" fill="hold"/>
                                        <p:tgtEl>
                                          <p:spTgt spid="447526"/>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447523"/>
                                        </p:tgtEl>
                                        <p:attrNameLst>
                                          <p:attrName>style.visibility</p:attrName>
                                        </p:attrNameLst>
                                      </p:cBhvr>
                                      <p:to>
                                        <p:strVal val="visible"/>
                                      </p:to>
                                    </p:set>
                                    <p:animEffect transition="in" filter="barn(outVertical)">
                                      <p:cBhvr>
                                        <p:cTn id="53" dur="500"/>
                                        <p:tgtEl>
                                          <p:spTgt spid="4475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2"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slide(fromRight)">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19" grpId="0" animBg="1"/>
      <p:bldP spid="447523" grpId="0" autoUpdateAnimBg="0"/>
      <p:bldP spid="447524" grpId="0" animBg="1" autoUpdateAnimBg="0"/>
      <p:bldP spid="447525" grpId="0" animBg="1" autoUpdateAnimBg="0"/>
      <p:bldP spid="447526" grpId="0" animBg="1" autoUpdateAnimBg="0"/>
      <p:bldP spid="447527" grpId="0" animBg="1" autoUpdateAnimBg="0"/>
      <p:bldP spid="447529" grpId="0" animBg="1" autoUpdateAnimBg="0"/>
      <p:bldP spid="447530" grpId="0" animBg="1" autoUpdateAnimBg="0"/>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1"/>
          </p:nvPr>
        </p:nvSpPr>
        <p:spPr/>
        <p:txBody>
          <a:bodyPr/>
          <a:lstStyle/>
          <a:p>
            <a:pPr>
              <a:defRPr/>
            </a:pPr>
            <a:fld id="{9AD5527B-0A96-4E09-A74D-EF685B932FC1}" type="slidenum">
              <a:rPr lang="en-US" altLang="zh-CN"/>
              <a:pPr>
                <a:defRPr/>
              </a:pPr>
              <a:t>87</a:t>
            </a:fld>
            <a:endParaRPr lang="en-US" altLang="zh-CN"/>
          </a:p>
        </p:txBody>
      </p:sp>
      <p:sp>
        <p:nvSpPr>
          <p:cNvPr id="88067" name="Oval 4"/>
          <p:cNvSpPr>
            <a:spLocks noChangeArrowheads="1"/>
          </p:cNvSpPr>
          <p:nvPr/>
        </p:nvSpPr>
        <p:spPr bwMode="auto">
          <a:xfrm>
            <a:off x="4283199" y="2609111"/>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20</a:t>
            </a:r>
          </a:p>
        </p:txBody>
      </p:sp>
      <p:sp>
        <p:nvSpPr>
          <p:cNvPr id="88068" name="Oval 5"/>
          <p:cNvSpPr>
            <a:spLocks noChangeArrowheads="1"/>
          </p:cNvSpPr>
          <p:nvPr/>
        </p:nvSpPr>
        <p:spPr bwMode="auto">
          <a:xfrm>
            <a:off x="2771899" y="3401274"/>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88069" name="Oval 6"/>
          <p:cNvSpPr>
            <a:spLocks noChangeArrowheads="1"/>
          </p:cNvSpPr>
          <p:nvPr/>
        </p:nvSpPr>
        <p:spPr bwMode="auto">
          <a:xfrm>
            <a:off x="5938962" y="3364761"/>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30</a:t>
            </a:r>
          </a:p>
        </p:txBody>
      </p:sp>
      <p:sp>
        <p:nvSpPr>
          <p:cNvPr id="88070" name="Oval 7"/>
          <p:cNvSpPr>
            <a:spLocks noChangeArrowheads="1"/>
          </p:cNvSpPr>
          <p:nvPr/>
        </p:nvSpPr>
        <p:spPr bwMode="auto">
          <a:xfrm>
            <a:off x="2014662" y="4193436"/>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88071" name="Oval 8"/>
          <p:cNvSpPr>
            <a:spLocks noChangeArrowheads="1"/>
          </p:cNvSpPr>
          <p:nvPr/>
        </p:nvSpPr>
        <p:spPr bwMode="auto">
          <a:xfrm>
            <a:off x="3346574" y="4228361"/>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dirty="0">
                <a:ea typeface="宋体" charset="-122"/>
              </a:rPr>
              <a:t>10</a:t>
            </a:r>
          </a:p>
        </p:txBody>
      </p:sp>
      <p:sp>
        <p:nvSpPr>
          <p:cNvPr id="88072" name="Oval 9"/>
          <p:cNvSpPr>
            <a:spLocks noChangeArrowheads="1"/>
          </p:cNvSpPr>
          <p:nvPr/>
        </p:nvSpPr>
        <p:spPr bwMode="auto">
          <a:xfrm>
            <a:off x="5337299" y="4228361"/>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88073" name="Oval 10"/>
          <p:cNvSpPr>
            <a:spLocks noChangeArrowheads="1"/>
          </p:cNvSpPr>
          <p:nvPr/>
        </p:nvSpPr>
        <p:spPr bwMode="auto">
          <a:xfrm>
            <a:off x="6588249" y="4229949"/>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88074" name="Oval 11"/>
          <p:cNvSpPr>
            <a:spLocks noChangeArrowheads="1"/>
          </p:cNvSpPr>
          <p:nvPr/>
        </p:nvSpPr>
        <p:spPr bwMode="auto">
          <a:xfrm>
            <a:off x="4895974" y="5128474"/>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sp>
        <p:nvSpPr>
          <p:cNvPr id="88075" name="Oval 12"/>
          <p:cNvSpPr>
            <a:spLocks noChangeArrowheads="1"/>
          </p:cNvSpPr>
          <p:nvPr/>
        </p:nvSpPr>
        <p:spPr bwMode="auto">
          <a:xfrm>
            <a:off x="5796087" y="5093549"/>
            <a:ext cx="539750" cy="539750"/>
          </a:xfrm>
          <a:prstGeom prst="ellipse">
            <a:avLst/>
          </a:prstGeom>
          <a:solidFill>
            <a:schemeClr val="bg1"/>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8076" name="Oval 13"/>
          <p:cNvSpPr>
            <a:spLocks noChangeArrowheads="1"/>
          </p:cNvSpPr>
          <p:nvPr/>
        </p:nvSpPr>
        <p:spPr bwMode="auto">
          <a:xfrm>
            <a:off x="3814887" y="5164986"/>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88077" name="Oval 14"/>
          <p:cNvSpPr>
            <a:spLocks noChangeArrowheads="1"/>
          </p:cNvSpPr>
          <p:nvPr/>
        </p:nvSpPr>
        <p:spPr bwMode="auto">
          <a:xfrm>
            <a:off x="1474912" y="5093549"/>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88078" name="Oval 15"/>
          <p:cNvSpPr>
            <a:spLocks noChangeArrowheads="1"/>
          </p:cNvSpPr>
          <p:nvPr/>
        </p:nvSpPr>
        <p:spPr bwMode="auto">
          <a:xfrm>
            <a:off x="7270874" y="5130061"/>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88079" name="Line 16"/>
          <p:cNvSpPr>
            <a:spLocks noChangeShapeType="1"/>
          </p:cNvSpPr>
          <p:nvPr/>
        </p:nvSpPr>
        <p:spPr bwMode="auto">
          <a:xfrm flipH="1">
            <a:off x="3257674" y="3004399"/>
            <a:ext cx="1062038" cy="5048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0" name="Line 17"/>
          <p:cNvSpPr>
            <a:spLocks noChangeShapeType="1"/>
          </p:cNvSpPr>
          <p:nvPr/>
        </p:nvSpPr>
        <p:spPr bwMode="auto">
          <a:xfrm flipH="1">
            <a:off x="2446462" y="3860061"/>
            <a:ext cx="396875" cy="4048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1" name="Line 18"/>
          <p:cNvSpPr>
            <a:spLocks noChangeShapeType="1"/>
          </p:cNvSpPr>
          <p:nvPr/>
        </p:nvSpPr>
        <p:spPr bwMode="auto">
          <a:xfrm flipH="1">
            <a:off x="1878137" y="4696674"/>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2" name="Line 19"/>
          <p:cNvSpPr>
            <a:spLocks noChangeShapeType="1"/>
          </p:cNvSpPr>
          <p:nvPr/>
        </p:nvSpPr>
        <p:spPr bwMode="auto">
          <a:xfrm>
            <a:off x="2411537" y="4695086"/>
            <a:ext cx="250825"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3" name="Line 20"/>
          <p:cNvSpPr>
            <a:spLocks noChangeShapeType="1"/>
          </p:cNvSpPr>
          <p:nvPr/>
        </p:nvSpPr>
        <p:spPr bwMode="auto">
          <a:xfrm flipH="1">
            <a:off x="5183312" y="4731599"/>
            <a:ext cx="242887" cy="3984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4" name="Line 21"/>
          <p:cNvSpPr>
            <a:spLocks noChangeShapeType="1"/>
          </p:cNvSpPr>
          <p:nvPr/>
        </p:nvSpPr>
        <p:spPr bwMode="auto">
          <a:xfrm flipH="1">
            <a:off x="5759574" y="3869586"/>
            <a:ext cx="287338" cy="395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5" name="Line 22"/>
          <p:cNvSpPr>
            <a:spLocks noChangeShapeType="1"/>
          </p:cNvSpPr>
          <p:nvPr/>
        </p:nvSpPr>
        <p:spPr bwMode="auto">
          <a:xfrm>
            <a:off x="4788024" y="3005986"/>
            <a:ext cx="1150938" cy="5397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6" name="Line 23"/>
          <p:cNvSpPr>
            <a:spLocks noChangeShapeType="1"/>
          </p:cNvSpPr>
          <p:nvPr/>
        </p:nvSpPr>
        <p:spPr bwMode="auto">
          <a:xfrm>
            <a:off x="6407274" y="3833074"/>
            <a:ext cx="360363"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7" name="Line 24"/>
          <p:cNvSpPr>
            <a:spLocks noChangeShapeType="1"/>
          </p:cNvSpPr>
          <p:nvPr/>
        </p:nvSpPr>
        <p:spPr bwMode="auto">
          <a:xfrm>
            <a:off x="7089899" y="4661749"/>
            <a:ext cx="396875" cy="4683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8" name="Line 25"/>
          <p:cNvSpPr>
            <a:spLocks noChangeShapeType="1"/>
          </p:cNvSpPr>
          <p:nvPr/>
        </p:nvSpPr>
        <p:spPr bwMode="auto">
          <a:xfrm>
            <a:off x="3221162" y="3869586"/>
            <a:ext cx="341312"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9" name="Line 26"/>
          <p:cNvSpPr>
            <a:spLocks noChangeShapeType="1"/>
          </p:cNvSpPr>
          <p:nvPr/>
        </p:nvSpPr>
        <p:spPr bwMode="auto">
          <a:xfrm>
            <a:off x="5786562" y="4733186"/>
            <a:ext cx="269875"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0" name="Oval 27"/>
          <p:cNvSpPr>
            <a:spLocks noChangeArrowheads="1"/>
          </p:cNvSpPr>
          <p:nvPr/>
        </p:nvSpPr>
        <p:spPr bwMode="auto">
          <a:xfrm>
            <a:off x="2517899" y="5130061"/>
            <a:ext cx="539750" cy="539750"/>
          </a:xfrm>
          <a:prstGeom prst="ellipse">
            <a:avLst/>
          </a:prstGeom>
          <a:solidFill>
            <a:schemeClr val="bg2"/>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sp>
        <p:nvSpPr>
          <p:cNvPr id="88091" name="Line 28"/>
          <p:cNvSpPr>
            <a:spLocks noChangeShapeType="1"/>
          </p:cNvSpPr>
          <p:nvPr/>
        </p:nvSpPr>
        <p:spPr bwMode="auto">
          <a:xfrm>
            <a:off x="3778374" y="4695086"/>
            <a:ext cx="252413"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8541" name="Line 29"/>
          <p:cNvSpPr>
            <a:spLocks noChangeShapeType="1"/>
          </p:cNvSpPr>
          <p:nvPr/>
        </p:nvSpPr>
        <p:spPr bwMode="auto">
          <a:xfrm>
            <a:off x="5902449" y="3401274"/>
            <a:ext cx="611188" cy="468312"/>
          </a:xfrm>
          <a:prstGeom prst="line">
            <a:avLst/>
          </a:prstGeom>
          <a:noFill/>
          <a:ln w="76200" cmpd="tri">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3" name="Rectangle 31"/>
          <p:cNvSpPr>
            <a:spLocks noChangeArrowheads="1"/>
          </p:cNvSpPr>
          <p:nvPr/>
        </p:nvSpPr>
        <p:spPr bwMode="auto">
          <a:xfrm>
            <a:off x="131762" y="973986"/>
            <a:ext cx="889317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Clr>
                <a:schemeClr val="hlink"/>
              </a:buClr>
            </a:pPr>
            <a:r>
              <a:rPr kumimoji="0" lang="zh-CN" altLang="en-US" dirty="0"/>
              <a:t>例：按照如下顺序删除平衡二叉树中的结点：</a:t>
            </a:r>
          </a:p>
          <a:p>
            <a:pPr marL="342900" indent="-342900">
              <a:lnSpc>
                <a:spcPct val="120000"/>
              </a:lnSpc>
              <a:buClr>
                <a:schemeClr val="hlink"/>
              </a:buClr>
            </a:pPr>
            <a:r>
              <a:rPr kumimoji="0" lang="en-US" altLang="zh-CN" dirty="0">
                <a:solidFill>
                  <a:srgbClr val="FF0000"/>
                </a:solidFill>
              </a:rPr>
              <a:t>28</a:t>
            </a:r>
            <a:r>
              <a:rPr kumimoji="0" lang="en-US" altLang="zh-CN" dirty="0"/>
              <a:t>, </a:t>
            </a:r>
            <a:r>
              <a:rPr kumimoji="0" lang="en-US" altLang="zh-CN" dirty="0">
                <a:solidFill>
                  <a:srgbClr val="FF0000"/>
                </a:solidFill>
              </a:rPr>
              <a:t>16</a:t>
            </a:r>
            <a:r>
              <a:rPr kumimoji="0" lang="en-US" altLang="zh-CN" dirty="0"/>
              <a:t>, </a:t>
            </a:r>
            <a:r>
              <a:rPr kumimoji="0" lang="en-US" altLang="zh-CN" dirty="0">
                <a:solidFill>
                  <a:srgbClr val="FF0000"/>
                </a:solidFill>
              </a:rPr>
              <a:t>30</a:t>
            </a:r>
            <a:r>
              <a:rPr kumimoji="0" lang="en-US" altLang="zh-CN" dirty="0"/>
              <a:t>, 21, 22</a:t>
            </a:r>
            <a:r>
              <a:rPr kumimoji="0" lang="zh-CN" altLang="en-US" dirty="0"/>
              <a:t>。</a:t>
            </a:r>
          </a:p>
          <a:p>
            <a:pPr marL="342900" indent="-342900">
              <a:lnSpc>
                <a:spcPct val="120000"/>
              </a:lnSpc>
              <a:buClr>
                <a:schemeClr val="hlink"/>
              </a:buClr>
            </a:pPr>
            <a:r>
              <a:rPr kumimoji="0" lang="zh-CN" altLang="en-US" dirty="0">
                <a:solidFill>
                  <a:srgbClr val="FF0000"/>
                </a:solidFill>
              </a:rPr>
              <a:t>删除</a:t>
            </a:r>
            <a:r>
              <a:rPr kumimoji="0" lang="en-US" altLang="zh-CN" dirty="0">
                <a:solidFill>
                  <a:srgbClr val="FF0000"/>
                </a:solidFill>
              </a:rPr>
              <a:t>16, </a:t>
            </a:r>
            <a:r>
              <a:rPr kumimoji="0" lang="zh-CN" altLang="en-US" dirty="0">
                <a:solidFill>
                  <a:srgbClr val="FF0000"/>
                </a:solidFill>
              </a:rPr>
              <a:t>对</a:t>
            </a:r>
            <a:r>
              <a:rPr kumimoji="0" lang="en-US" altLang="zh-CN" dirty="0">
                <a:solidFill>
                  <a:srgbClr val="FF0000"/>
                </a:solidFill>
              </a:rPr>
              <a:t>10</a:t>
            </a:r>
            <a:r>
              <a:rPr kumimoji="0" lang="zh-CN" altLang="en-US" dirty="0">
                <a:solidFill>
                  <a:srgbClr val="FF0000"/>
                </a:solidFill>
              </a:rPr>
              <a:t>进行</a:t>
            </a:r>
            <a:r>
              <a:rPr kumimoji="0" lang="en-US" altLang="zh-CN" dirty="0">
                <a:solidFill>
                  <a:srgbClr val="FF0000"/>
                </a:solidFill>
              </a:rPr>
              <a:t>LR</a:t>
            </a:r>
            <a:r>
              <a:rPr kumimoji="0" lang="zh-CN" altLang="en-US" dirty="0">
                <a:solidFill>
                  <a:srgbClr val="FF0000"/>
                </a:solidFill>
              </a:rPr>
              <a:t>调整后：</a:t>
            </a:r>
          </a:p>
        </p:txBody>
      </p:sp>
      <p:sp>
        <p:nvSpPr>
          <p:cNvPr id="448546" name="Oval 34"/>
          <p:cNvSpPr>
            <a:spLocks noChangeArrowheads="1"/>
          </p:cNvSpPr>
          <p:nvPr/>
        </p:nvSpPr>
        <p:spPr bwMode="auto">
          <a:xfrm>
            <a:off x="5944436" y="3372808"/>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dirty="0">
                <a:ea typeface="宋体" charset="-122"/>
              </a:rPr>
              <a:t>26</a:t>
            </a:r>
          </a:p>
        </p:txBody>
      </p:sp>
      <p:sp>
        <p:nvSpPr>
          <p:cNvPr id="448559" name="Text Box 47"/>
          <p:cNvSpPr txBox="1">
            <a:spLocks noChangeArrowheads="1"/>
          </p:cNvSpPr>
          <p:nvPr/>
        </p:nvSpPr>
        <p:spPr bwMode="auto">
          <a:xfrm>
            <a:off x="2514600" y="5697538"/>
            <a:ext cx="5029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楷体_GB2312" pitchFamily="49" charset="-122"/>
              </a:defRPr>
            </a:lvl1pPr>
            <a:lvl2pPr marL="742950" indent="-285750" eaLnBrk="0" hangingPunct="0">
              <a:defRPr kumimoji="1" sz="2800" b="1">
                <a:solidFill>
                  <a:schemeClr val="tx1"/>
                </a:solidFill>
                <a:latin typeface="Times New Roman" pitchFamily="18" charset="0"/>
                <a:ea typeface="楷体_GB2312" pitchFamily="49" charset="-122"/>
              </a:defRPr>
            </a:lvl2pPr>
            <a:lvl3pPr marL="1143000" indent="-228600" eaLnBrk="0" hangingPunct="0">
              <a:defRPr kumimoji="1" sz="2800" b="1">
                <a:solidFill>
                  <a:schemeClr val="tx1"/>
                </a:solidFill>
                <a:latin typeface="Times New Roman" pitchFamily="18" charset="0"/>
                <a:ea typeface="楷体_GB2312" pitchFamily="49" charset="-122"/>
              </a:defRPr>
            </a:lvl3pPr>
            <a:lvl4pPr marL="1600200" indent="-228600" eaLnBrk="0" hangingPunct="0">
              <a:defRPr kumimoji="1" sz="2800" b="1">
                <a:solidFill>
                  <a:schemeClr val="tx1"/>
                </a:solidFill>
                <a:latin typeface="Times New Roman" pitchFamily="18" charset="0"/>
                <a:ea typeface="楷体_GB2312" pitchFamily="49" charset="-122"/>
              </a:defRPr>
            </a:lvl4pPr>
            <a:lvl5pPr marL="2057400" indent="-228600" eaLnBrk="0" hangingPunct="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t>用</a:t>
            </a:r>
            <a:r>
              <a:rPr lang="en-US" altLang="zh-CN" dirty="0"/>
              <a:t>30</a:t>
            </a:r>
            <a:r>
              <a:rPr lang="zh-CN" altLang="en-US" dirty="0"/>
              <a:t>的中序前驱</a:t>
            </a:r>
            <a:r>
              <a:rPr lang="en-US" altLang="zh-CN" dirty="0"/>
              <a:t>26</a:t>
            </a:r>
            <a:r>
              <a:rPr lang="zh-CN" altLang="en-US" dirty="0"/>
              <a:t>替换</a:t>
            </a:r>
            <a:r>
              <a:rPr lang="en-US" altLang="zh-CN" dirty="0"/>
              <a:t>30</a:t>
            </a:r>
            <a:r>
              <a:rPr lang="zh-CN" altLang="en-US" dirty="0"/>
              <a:t>；</a:t>
            </a:r>
          </a:p>
          <a:p>
            <a:pPr eaLnBrk="1" hangingPunct="1">
              <a:spcBef>
                <a:spcPct val="50000"/>
              </a:spcBef>
            </a:pPr>
            <a:r>
              <a:rPr lang="zh-CN" altLang="en-US" dirty="0"/>
              <a:t>并将原来的</a:t>
            </a:r>
            <a:r>
              <a:rPr lang="en-US" altLang="zh-CN" dirty="0"/>
              <a:t>26</a:t>
            </a:r>
            <a:r>
              <a:rPr lang="zh-CN" altLang="en-US" dirty="0"/>
              <a:t>结点删除</a:t>
            </a:r>
          </a:p>
        </p:txBody>
      </p:sp>
      <p:sp>
        <p:nvSpPr>
          <p:cNvPr id="32" name="Line 29"/>
          <p:cNvSpPr>
            <a:spLocks noChangeShapeType="1"/>
          </p:cNvSpPr>
          <p:nvPr/>
        </p:nvSpPr>
        <p:spPr bwMode="auto">
          <a:xfrm>
            <a:off x="5724649" y="5133182"/>
            <a:ext cx="611188" cy="468312"/>
          </a:xfrm>
          <a:prstGeom prst="line">
            <a:avLst/>
          </a:prstGeom>
          <a:noFill/>
          <a:ln w="76200" cmpd="tri">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448546"/>
                                        </p:tgtEl>
                                        <p:attrNameLst>
                                          <p:attrName>style.visibility</p:attrName>
                                        </p:attrNameLst>
                                      </p:cBhvr>
                                      <p:to>
                                        <p:strVal val="visible"/>
                                      </p:to>
                                    </p:set>
                                    <p:anim calcmode="lin" valueType="num">
                                      <p:cBhvr>
                                        <p:cTn id="11" dur="500" fill="hold"/>
                                        <p:tgtEl>
                                          <p:spTgt spid="448546"/>
                                        </p:tgtEl>
                                        <p:attrNameLst>
                                          <p:attrName>ppt_w</p:attrName>
                                        </p:attrNameLst>
                                      </p:cBhvr>
                                      <p:tavLst>
                                        <p:tav tm="0">
                                          <p:val>
                                            <p:fltVal val="0"/>
                                          </p:val>
                                        </p:tav>
                                        <p:tav tm="100000">
                                          <p:val>
                                            <p:strVal val="#ppt_w"/>
                                          </p:val>
                                        </p:tav>
                                      </p:tavLst>
                                    </p:anim>
                                    <p:anim calcmode="lin" valueType="num">
                                      <p:cBhvr>
                                        <p:cTn id="12" dur="500" fill="hold"/>
                                        <p:tgtEl>
                                          <p:spTgt spid="448546"/>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8559"/>
                                        </p:tgtEl>
                                        <p:attrNameLst>
                                          <p:attrName>style.visibility</p:attrName>
                                        </p:attrNameLst>
                                      </p:cBhvr>
                                      <p:to>
                                        <p:strVal val="visible"/>
                                      </p:to>
                                    </p:set>
                                    <p:anim calcmode="lin" valueType="num">
                                      <p:cBhvr additive="base">
                                        <p:cTn id="21" dur="500" fill="hold"/>
                                        <p:tgtEl>
                                          <p:spTgt spid="448559"/>
                                        </p:tgtEl>
                                        <p:attrNameLst>
                                          <p:attrName>ppt_x</p:attrName>
                                        </p:attrNameLst>
                                      </p:cBhvr>
                                      <p:tavLst>
                                        <p:tav tm="0">
                                          <p:val>
                                            <p:strVal val="#ppt_x"/>
                                          </p:val>
                                        </p:tav>
                                        <p:tav tm="100000">
                                          <p:val>
                                            <p:strVal val="#ppt_x"/>
                                          </p:val>
                                        </p:tav>
                                      </p:tavLst>
                                    </p:anim>
                                    <p:anim calcmode="lin" valueType="num">
                                      <p:cBhvr additive="base">
                                        <p:cTn id="22" dur="500" fill="hold"/>
                                        <p:tgtEl>
                                          <p:spTgt spid="448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41" grpId="0" animBg="1"/>
      <p:bldP spid="448546" grpId="0" animBg="1" autoUpdateAnimBg="0"/>
      <p:bldP spid="448559" grpId="0" autoUpdateAnimBg="0"/>
      <p:bldP spid="3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p:txBody>
          <a:bodyPr/>
          <a:lstStyle/>
          <a:p>
            <a:pPr>
              <a:defRPr/>
            </a:pPr>
            <a:fld id="{C5E6EFA4-49F0-494D-8C9E-39E14BF33184}" type="slidenum">
              <a:rPr lang="en-US" altLang="zh-CN"/>
              <a:pPr>
                <a:defRPr/>
              </a:pPr>
              <a:t>88</a:t>
            </a:fld>
            <a:endParaRPr lang="en-US" altLang="zh-CN"/>
          </a:p>
        </p:txBody>
      </p:sp>
      <p:sp>
        <p:nvSpPr>
          <p:cNvPr id="89091" name="Oval 4"/>
          <p:cNvSpPr>
            <a:spLocks noChangeArrowheads="1"/>
          </p:cNvSpPr>
          <p:nvPr/>
        </p:nvSpPr>
        <p:spPr bwMode="auto">
          <a:xfrm>
            <a:off x="3733800" y="243840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20</a:t>
            </a:r>
          </a:p>
        </p:txBody>
      </p:sp>
      <p:sp>
        <p:nvSpPr>
          <p:cNvPr id="89092" name="Oval 5"/>
          <p:cNvSpPr>
            <a:spLocks noChangeArrowheads="1"/>
          </p:cNvSpPr>
          <p:nvPr/>
        </p:nvSpPr>
        <p:spPr bwMode="auto">
          <a:xfrm>
            <a:off x="2222500" y="3230563"/>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89093" name="Oval 6"/>
          <p:cNvSpPr>
            <a:spLocks noChangeArrowheads="1"/>
          </p:cNvSpPr>
          <p:nvPr/>
        </p:nvSpPr>
        <p:spPr bwMode="auto">
          <a:xfrm>
            <a:off x="5389563" y="31940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9094" name="Oval 7"/>
          <p:cNvSpPr>
            <a:spLocks noChangeArrowheads="1"/>
          </p:cNvSpPr>
          <p:nvPr/>
        </p:nvSpPr>
        <p:spPr bwMode="auto">
          <a:xfrm>
            <a:off x="1465263" y="4022725"/>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89095" name="Oval 8"/>
          <p:cNvSpPr>
            <a:spLocks noChangeArrowheads="1"/>
          </p:cNvSpPr>
          <p:nvPr/>
        </p:nvSpPr>
        <p:spPr bwMode="auto">
          <a:xfrm>
            <a:off x="2797175" y="40576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10</a:t>
            </a:r>
          </a:p>
        </p:txBody>
      </p:sp>
      <p:sp>
        <p:nvSpPr>
          <p:cNvPr id="89096" name="Oval 9"/>
          <p:cNvSpPr>
            <a:spLocks noChangeArrowheads="1"/>
          </p:cNvSpPr>
          <p:nvPr/>
        </p:nvSpPr>
        <p:spPr bwMode="auto">
          <a:xfrm>
            <a:off x="4787900" y="40576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22</a:t>
            </a:r>
          </a:p>
        </p:txBody>
      </p:sp>
      <p:sp>
        <p:nvSpPr>
          <p:cNvPr id="89097" name="Oval 10"/>
          <p:cNvSpPr>
            <a:spLocks noChangeArrowheads="1"/>
          </p:cNvSpPr>
          <p:nvPr/>
        </p:nvSpPr>
        <p:spPr bwMode="auto">
          <a:xfrm>
            <a:off x="6038850" y="4059238"/>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89098" name="Oval 11"/>
          <p:cNvSpPr>
            <a:spLocks noChangeArrowheads="1"/>
          </p:cNvSpPr>
          <p:nvPr/>
        </p:nvSpPr>
        <p:spPr bwMode="auto">
          <a:xfrm>
            <a:off x="4346575" y="4957763"/>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21</a:t>
            </a:r>
          </a:p>
        </p:txBody>
      </p:sp>
      <p:sp>
        <p:nvSpPr>
          <p:cNvPr id="89099" name="Oval 12"/>
          <p:cNvSpPr>
            <a:spLocks noChangeArrowheads="1"/>
          </p:cNvSpPr>
          <p:nvPr/>
        </p:nvSpPr>
        <p:spPr bwMode="auto">
          <a:xfrm>
            <a:off x="3265488" y="4994275"/>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89100" name="Oval 13"/>
          <p:cNvSpPr>
            <a:spLocks noChangeArrowheads="1"/>
          </p:cNvSpPr>
          <p:nvPr/>
        </p:nvSpPr>
        <p:spPr bwMode="auto">
          <a:xfrm>
            <a:off x="925513" y="4922838"/>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89101" name="Oval 14"/>
          <p:cNvSpPr>
            <a:spLocks noChangeArrowheads="1"/>
          </p:cNvSpPr>
          <p:nvPr/>
        </p:nvSpPr>
        <p:spPr bwMode="auto">
          <a:xfrm>
            <a:off x="6721475" y="49593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89102" name="Line 15"/>
          <p:cNvSpPr>
            <a:spLocks noChangeShapeType="1"/>
          </p:cNvSpPr>
          <p:nvPr/>
        </p:nvSpPr>
        <p:spPr bwMode="auto">
          <a:xfrm flipH="1">
            <a:off x="2708275" y="2833688"/>
            <a:ext cx="1062038" cy="5048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3" name="Line 16"/>
          <p:cNvSpPr>
            <a:spLocks noChangeShapeType="1"/>
          </p:cNvSpPr>
          <p:nvPr/>
        </p:nvSpPr>
        <p:spPr bwMode="auto">
          <a:xfrm flipH="1">
            <a:off x="1897063" y="3689350"/>
            <a:ext cx="396875" cy="4048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4" name="Line 17"/>
          <p:cNvSpPr>
            <a:spLocks noChangeShapeType="1"/>
          </p:cNvSpPr>
          <p:nvPr/>
        </p:nvSpPr>
        <p:spPr bwMode="auto">
          <a:xfrm flipH="1">
            <a:off x="1328738" y="4525963"/>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5" name="Line 18"/>
          <p:cNvSpPr>
            <a:spLocks noChangeShapeType="1"/>
          </p:cNvSpPr>
          <p:nvPr/>
        </p:nvSpPr>
        <p:spPr bwMode="auto">
          <a:xfrm>
            <a:off x="1862138" y="4524375"/>
            <a:ext cx="250825"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6" name="Line 19"/>
          <p:cNvSpPr>
            <a:spLocks noChangeShapeType="1"/>
          </p:cNvSpPr>
          <p:nvPr/>
        </p:nvSpPr>
        <p:spPr bwMode="auto">
          <a:xfrm flipH="1">
            <a:off x="4633913" y="4560888"/>
            <a:ext cx="242887" cy="3984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7" name="Line 20"/>
          <p:cNvSpPr>
            <a:spLocks noChangeShapeType="1"/>
          </p:cNvSpPr>
          <p:nvPr/>
        </p:nvSpPr>
        <p:spPr bwMode="auto">
          <a:xfrm flipH="1">
            <a:off x="5210175" y="3698875"/>
            <a:ext cx="287338" cy="395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Line 21"/>
          <p:cNvSpPr>
            <a:spLocks noChangeShapeType="1"/>
          </p:cNvSpPr>
          <p:nvPr/>
        </p:nvSpPr>
        <p:spPr bwMode="auto">
          <a:xfrm>
            <a:off x="4238625" y="2835275"/>
            <a:ext cx="1150938" cy="5397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9" name="Line 22"/>
          <p:cNvSpPr>
            <a:spLocks noChangeShapeType="1"/>
          </p:cNvSpPr>
          <p:nvPr/>
        </p:nvSpPr>
        <p:spPr bwMode="auto">
          <a:xfrm>
            <a:off x="5857875" y="3662363"/>
            <a:ext cx="360363"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23"/>
          <p:cNvSpPr>
            <a:spLocks noChangeShapeType="1"/>
          </p:cNvSpPr>
          <p:nvPr/>
        </p:nvSpPr>
        <p:spPr bwMode="auto">
          <a:xfrm>
            <a:off x="6540500" y="4491038"/>
            <a:ext cx="396875" cy="4683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24"/>
          <p:cNvSpPr>
            <a:spLocks noChangeShapeType="1"/>
          </p:cNvSpPr>
          <p:nvPr/>
        </p:nvSpPr>
        <p:spPr bwMode="auto">
          <a:xfrm>
            <a:off x="2671763" y="3698875"/>
            <a:ext cx="341312"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Oval 25"/>
          <p:cNvSpPr>
            <a:spLocks noChangeArrowheads="1"/>
          </p:cNvSpPr>
          <p:nvPr/>
        </p:nvSpPr>
        <p:spPr bwMode="auto">
          <a:xfrm>
            <a:off x="1968500" y="495935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sp>
        <p:nvSpPr>
          <p:cNvPr id="89113" name="Line 26"/>
          <p:cNvSpPr>
            <a:spLocks noChangeShapeType="1"/>
          </p:cNvSpPr>
          <p:nvPr/>
        </p:nvSpPr>
        <p:spPr bwMode="auto">
          <a:xfrm>
            <a:off x="3228975" y="4524375"/>
            <a:ext cx="252413"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9563" name="Line 27"/>
          <p:cNvSpPr>
            <a:spLocks noChangeShapeType="1"/>
          </p:cNvSpPr>
          <p:nvPr/>
        </p:nvSpPr>
        <p:spPr bwMode="auto">
          <a:xfrm>
            <a:off x="4705350" y="4130675"/>
            <a:ext cx="684213" cy="358775"/>
          </a:xfrm>
          <a:prstGeom prst="line">
            <a:avLst/>
          </a:prstGeom>
          <a:noFill/>
          <a:ln w="76200" cmpd="tri">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9564" name="Line 28"/>
          <p:cNvSpPr>
            <a:spLocks noChangeShapeType="1"/>
          </p:cNvSpPr>
          <p:nvPr/>
        </p:nvSpPr>
        <p:spPr bwMode="auto">
          <a:xfrm>
            <a:off x="4273550" y="5067300"/>
            <a:ext cx="684213" cy="358775"/>
          </a:xfrm>
          <a:prstGeom prst="line">
            <a:avLst/>
          </a:prstGeom>
          <a:noFill/>
          <a:ln w="76200" cmpd="tri">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6" name="Rectangle 30"/>
          <p:cNvSpPr>
            <a:spLocks noChangeArrowheads="1"/>
          </p:cNvSpPr>
          <p:nvPr/>
        </p:nvSpPr>
        <p:spPr bwMode="auto">
          <a:xfrm>
            <a:off x="169068" y="1231900"/>
            <a:ext cx="889317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Clr>
                <a:schemeClr val="hlink"/>
              </a:buClr>
            </a:pPr>
            <a:r>
              <a:rPr kumimoji="0" lang="zh-CN" altLang="en-US" dirty="0"/>
              <a:t>例：按照如下顺序删除平衡二叉树中的结点：</a:t>
            </a:r>
          </a:p>
          <a:p>
            <a:pPr marL="342900" indent="-342900">
              <a:lnSpc>
                <a:spcPct val="120000"/>
              </a:lnSpc>
              <a:buClr>
                <a:schemeClr val="hlink"/>
              </a:buClr>
            </a:pPr>
            <a:r>
              <a:rPr kumimoji="0" lang="en-US" altLang="zh-CN" dirty="0">
                <a:solidFill>
                  <a:srgbClr val="FF0000"/>
                </a:solidFill>
              </a:rPr>
              <a:t>28</a:t>
            </a:r>
            <a:r>
              <a:rPr kumimoji="0" lang="en-US" altLang="zh-CN" dirty="0"/>
              <a:t>, </a:t>
            </a:r>
            <a:r>
              <a:rPr kumimoji="0" lang="en-US" altLang="zh-CN" dirty="0">
                <a:solidFill>
                  <a:srgbClr val="FF0000"/>
                </a:solidFill>
              </a:rPr>
              <a:t>16</a:t>
            </a:r>
            <a:r>
              <a:rPr kumimoji="0" lang="en-US" altLang="zh-CN" dirty="0"/>
              <a:t>, </a:t>
            </a:r>
            <a:r>
              <a:rPr kumimoji="0" lang="en-US" altLang="zh-CN" dirty="0">
                <a:solidFill>
                  <a:srgbClr val="FF0000"/>
                </a:solidFill>
              </a:rPr>
              <a:t>30</a:t>
            </a:r>
            <a:r>
              <a:rPr kumimoji="0" lang="en-US" altLang="zh-CN" dirty="0"/>
              <a:t>, </a:t>
            </a:r>
            <a:r>
              <a:rPr kumimoji="0" lang="en-US" altLang="zh-CN" dirty="0">
                <a:solidFill>
                  <a:srgbClr val="FF0000"/>
                </a:solidFill>
              </a:rPr>
              <a:t>21</a:t>
            </a:r>
            <a:r>
              <a:rPr kumimoji="0" lang="en-US" altLang="zh-CN" dirty="0"/>
              <a:t>, 22</a:t>
            </a:r>
            <a:r>
              <a:rPr kumimoji="0" lang="zh-CN" altLang="en-US" dirty="0"/>
              <a:t>。</a:t>
            </a:r>
          </a:p>
          <a:p>
            <a:pPr marL="342900" indent="-342900">
              <a:lnSpc>
                <a:spcPct val="120000"/>
              </a:lnSpc>
              <a:buClr>
                <a:schemeClr val="hlink"/>
              </a:buClr>
            </a:pPr>
            <a:r>
              <a:rPr kumimoji="0" lang="zh-CN" altLang="en-US" dirty="0">
                <a:solidFill>
                  <a:srgbClr val="FF0000"/>
                </a:solidFill>
              </a:rPr>
              <a:t>删除</a:t>
            </a:r>
            <a:r>
              <a:rPr kumimoji="0" lang="en-US" altLang="zh-CN" dirty="0">
                <a:solidFill>
                  <a:srgbClr val="FF0000"/>
                </a:solidFill>
              </a:rPr>
              <a:t>30</a:t>
            </a:r>
            <a:r>
              <a:rPr kumimoji="0" lang="zh-CN" altLang="en-US" dirty="0">
                <a:solidFill>
                  <a:srgbClr val="FF0000"/>
                </a:solidFill>
              </a:rPr>
              <a:t>后：</a:t>
            </a:r>
          </a:p>
        </p:txBody>
      </p:sp>
      <p:sp>
        <p:nvSpPr>
          <p:cNvPr id="449567" name="Oval 31"/>
          <p:cNvSpPr>
            <a:spLocks noChangeArrowheads="1"/>
          </p:cNvSpPr>
          <p:nvPr/>
        </p:nvSpPr>
        <p:spPr bwMode="auto">
          <a:xfrm>
            <a:off x="5399088" y="318770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449568" name="Oval 32"/>
          <p:cNvSpPr>
            <a:spLocks noChangeArrowheads="1"/>
          </p:cNvSpPr>
          <p:nvPr/>
        </p:nvSpPr>
        <p:spPr bwMode="auto">
          <a:xfrm>
            <a:off x="6048375" y="4052888"/>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449569" name="Oval 33"/>
          <p:cNvSpPr>
            <a:spLocks noChangeArrowheads="1"/>
          </p:cNvSpPr>
          <p:nvPr/>
        </p:nvSpPr>
        <p:spPr bwMode="auto">
          <a:xfrm>
            <a:off x="6731000" y="495300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449570" name="Rectangle 34"/>
          <p:cNvSpPr>
            <a:spLocks noChangeArrowheads="1"/>
          </p:cNvSpPr>
          <p:nvPr/>
        </p:nvSpPr>
        <p:spPr bwMode="auto">
          <a:xfrm>
            <a:off x="5411788" y="5638800"/>
            <a:ext cx="3554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zh-CN" altLang="en-US">
                <a:solidFill>
                  <a:srgbClr val="FF0000"/>
                </a:solidFill>
              </a:rPr>
              <a:t>需要对</a:t>
            </a:r>
            <a:r>
              <a:rPr kumimoji="0" lang="en-US" altLang="zh-CN">
                <a:solidFill>
                  <a:srgbClr val="FF0000"/>
                </a:solidFill>
              </a:rPr>
              <a:t>26</a:t>
            </a:r>
            <a:r>
              <a:rPr kumimoji="0" lang="zh-CN" altLang="en-US">
                <a:solidFill>
                  <a:srgbClr val="FF0000"/>
                </a:solidFill>
              </a:rPr>
              <a:t>进行</a:t>
            </a:r>
            <a:r>
              <a:rPr kumimoji="0" lang="en-US" altLang="zh-CN">
                <a:solidFill>
                  <a:srgbClr val="FF0000"/>
                </a:solidFill>
              </a:rPr>
              <a:t>RR</a:t>
            </a:r>
            <a:r>
              <a:rPr kumimoji="0" lang="zh-CN" altLang="en-US">
                <a:solidFill>
                  <a:srgbClr val="FF0000"/>
                </a:solidFill>
              </a:rPr>
              <a:t>调整</a:t>
            </a:r>
          </a:p>
        </p:txBody>
      </p:sp>
      <p:grpSp>
        <p:nvGrpSpPr>
          <p:cNvPr id="2" name="组合 38"/>
          <p:cNvGrpSpPr>
            <a:grpSpLocks/>
          </p:cNvGrpSpPr>
          <p:nvPr/>
        </p:nvGrpSpPr>
        <p:grpSpPr bwMode="auto">
          <a:xfrm>
            <a:off x="6827838" y="1928813"/>
            <a:ext cx="1790700" cy="1404937"/>
            <a:chOff x="6827858" y="1928802"/>
            <a:chExt cx="1790700" cy="1404938"/>
          </a:xfrm>
        </p:grpSpPr>
        <p:sp>
          <p:nvSpPr>
            <p:cNvPr id="89122" name="Oval 7"/>
            <p:cNvSpPr>
              <a:spLocks noChangeArrowheads="1"/>
            </p:cNvSpPr>
            <p:nvPr/>
          </p:nvSpPr>
          <p:spPr bwMode="auto">
            <a:xfrm>
              <a:off x="7429520" y="1928802"/>
              <a:ext cx="539750" cy="539750"/>
            </a:xfrm>
            <a:prstGeom prst="ellipse">
              <a:avLst/>
            </a:prstGeom>
            <a:solidFill>
              <a:srgbClr val="FFCCFF"/>
            </a:solid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89123" name="Oval 10"/>
            <p:cNvSpPr>
              <a:spLocks noChangeArrowheads="1"/>
            </p:cNvSpPr>
            <p:nvPr/>
          </p:nvSpPr>
          <p:spPr bwMode="auto">
            <a:xfrm>
              <a:off x="6827858" y="2792402"/>
              <a:ext cx="539750" cy="539750"/>
            </a:xfrm>
            <a:prstGeom prst="ellipse">
              <a:avLst/>
            </a:prstGeom>
            <a:solidFill>
              <a:srgbClr val="FFCCFF"/>
            </a:solid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89124" name="Oval 11"/>
            <p:cNvSpPr>
              <a:spLocks noChangeArrowheads="1"/>
            </p:cNvSpPr>
            <p:nvPr/>
          </p:nvSpPr>
          <p:spPr bwMode="auto">
            <a:xfrm>
              <a:off x="8078808" y="2793990"/>
              <a:ext cx="539750" cy="539750"/>
            </a:xfrm>
            <a:prstGeom prst="ellipse">
              <a:avLst/>
            </a:prstGeom>
            <a:solidFill>
              <a:srgbClr val="FFCCFF"/>
            </a:solidFill>
            <a:ln w="28575">
              <a:solidFill>
                <a:srgbClr val="0000FF"/>
              </a:solidFill>
              <a:prstDash val="dash"/>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89125" name="Line 18"/>
            <p:cNvSpPr>
              <a:spLocks noChangeShapeType="1"/>
            </p:cNvSpPr>
            <p:nvPr/>
          </p:nvSpPr>
          <p:spPr bwMode="auto">
            <a:xfrm flipH="1">
              <a:off x="7250133" y="2433627"/>
              <a:ext cx="287337" cy="395288"/>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6" name="Line 20"/>
            <p:cNvSpPr>
              <a:spLocks noChangeShapeType="1"/>
            </p:cNvSpPr>
            <p:nvPr/>
          </p:nvSpPr>
          <p:spPr bwMode="auto">
            <a:xfrm>
              <a:off x="7897833" y="2397115"/>
              <a:ext cx="360362" cy="43180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圆角矩形 2"/>
          <p:cNvSpPr/>
          <p:nvPr/>
        </p:nvSpPr>
        <p:spPr bwMode="auto">
          <a:xfrm>
            <a:off x="4876800" y="2835275"/>
            <a:ext cx="2660650" cy="2803525"/>
          </a:xfrm>
          <a:prstGeom prst="roundRect">
            <a:avLst/>
          </a:prstGeom>
          <a:noFill/>
          <a:ln w="9525" cap="flat" cmpd="sng" algn="ctr">
            <a:solidFill>
              <a:schemeClr val="hlink"/>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449567"/>
                                        </p:tgtEl>
                                        <p:attrNameLst>
                                          <p:attrName>style.visibility</p:attrName>
                                        </p:attrNameLst>
                                      </p:cBhvr>
                                      <p:to>
                                        <p:strVal val="visible"/>
                                      </p:to>
                                    </p:set>
                                    <p:anim calcmode="lin" valueType="num">
                                      <p:cBhvr>
                                        <p:cTn id="21" dur="500" fill="hold"/>
                                        <p:tgtEl>
                                          <p:spTgt spid="449567"/>
                                        </p:tgtEl>
                                        <p:attrNameLst>
                                          <p:attrName>ppt_w</p:attrName>
                                        </p:attrNameLst>
                                      </p:cBhvr>
                                      <p:tavLst>
                                        <p:tav tm="0">
                                          <p:val>
                                            <p:fltVal val="0"/>
                                          </p:val>
                                        </p:tav>
                                        <p:tav tm="100000">
                                          <p:val>
                                            <p:strVal val="#ppt_w"/>
                                          </p:val>
                                        </p:tav>
                                      </p:tavLst>
                                    </p:anim>
                                    <p:anim calcmode="lin" valueType="num">
                                      <p:cBhvr>
                                        <p:cTn id="22" dur="500" fill="hold"/>
                                        <p:tgtEl>
                                          <p:spTgt spid="449567"/>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500"/>
                            </p:stCondLst>
                            <p:childTnLst>
                              <p:par>
                                <p:cTn id="24" presetID="17" presetClass="entr" presetSubtype="10" fill="hold" grpId="0" nodeType="afterEffect">
                                  <p:stCondLst>
                                    <p:cond delay="0"/>
                                  </p:stCondLst>
                                  <p:childTnLst>
                                    <p:set>
                                      <p:cBhvr>
                                        <p:cTn id="25" dur="1" fill="hold">
                                          <p:stCondLst>
                                            <p:cond delay="0"/>
                                          </p:stCondLst>
                                        </p:cTn>
                                        <p:tgtEl>
                                          <p:spTgt spid="449568"/>
                                        </p:tgtEl>
                                        <p:attrNameLst>
                                          <p:attrName>style.visibility</p:attrName>
                                        </p:attrNameLst>
                                      </p:cBhvr>
                                      <p:to>
                                        <p:strVal val="visible"/>
                                      </p:to>
                                    </p:set>
                                    <p:anim calcmode="lin" valueType="num">
                                      <p:cBhvr>
                                        <p:cTn id="26" dur="500" fill="hold"/>
                                        <p:tgtEl>
                                          <p:spTgt spid="449568"/>
                                        </p:tgtEl>
                                        <p:attrNameLst>
                                          <p:attrName>ppt_w</p:attrName>
                                        </p:attrNameLst>
                                      </p:cBhvr>
                                      <p:tavLst>
                                        <p:tav tm="0">
                                          <p:val>
                                            <p:fltVal val="0"/>
                                          </p:val>
                                        </p:tav>
                                        <p:tav tm="100000">
                                          <p:val>
                                            <p:strVal val="#ppt_w"/>
                                          </p:val>
                                        </p:tav>
                                      </p:tavLst>
                                    </p:anim>
                                    <p:anim calcmode="lin" valueType="num">
                                      <p:cBhvr>
                                        <p:cTn id="27" dur="500" fill="hold"/>
                                        <p:tgtEl>
                                          <p:spTgt spid="449568"/>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10" fill="hold" grpId="0" nodeType="afterEffect">
                                  <p:stCondLst>
                                    <p:cond delay="0"/>
                                  </p:stCondLst>
                                  <p:childTnLst>
                                    <p:set>
                                      <p:cBhvr>
                                        <p:cTn id="30" dur="1" fill="hold">
                                          <p:stCondLst>
                                            <p:cond delay="0"/>
                                          </p:stCondLst>
                                        </p:cTn>
                                        <p:tgtEl>
                                          <p:spTgt spid="449569"/>
                                        </p:tgtEl>
                                        <p:attrNameLst>
                                          <p:attrName>style.visibility</p:attrName>
                                        </p:attrNameLst>
                                      </p:cBhvr>
                                      <p:to>
                                        <p:strVal val="visible"/>
                                      </p:to>
                                    </p:set>
                                    <p:anim calcmode="lin" valueType="num">
                                      <p:cBhvr>
                                        <p:cTn id="31" dur="500" fill="hold"/>
                                        <p:tgtEl>
                                          <p:spTgt spid="449569"/>
                                        </p:tgtEl>
                                        <p:attrNameLst>
                                          <p:attrName>ppt_w</p:attrName>
                                        </p:attrNameLst>
                                      </p:cBhvr>
                                      <p:tavLst>
                                        <p:tav tm="0">
                                          <p:val>
                                            <p:fltVal val="0"/>
                                          </p:val>
                                        </p:tav>
                                        <p:tav tm="100000">
                                          <p:val>
                                            <p:strVal val="#ppt_w"/>
                                          </p:val>
                                        </p:tav>
                                      </p:tavLst>
                                    </p:anim>
                                    <p:anim calcmode="lin" valueType="num">
                                      <p:cBhvr>
                                        <p:cTn id="32" dur="500" fill="hold"/>
                                        <p:tgtEl>
                                          <p:spTgt spid="449569"/>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49570"/>
                                        </p:tgtEl>
                                        <p:attrNameLst>
                                          <p:attrName>style.visibility</p:attrName>
                                        </p:attrNameLst>
                                      </p:cBhvr>
                                      <p:to>
                                        <p:strVal val="visible"/>
                                      </p:to>
                                    </p:set>
                                    <p:animEffect transition="in" filter="barn(outVertical)">
                                      <p:cBhvr>
                                        <p:cTn id="37" dur="500"/>
                                        <p:tgtEl>
                                          <p:spTgt spid="4495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63" grpId="0" animBg="1"/>
      <p:bldP spid="449564" grpId="0" animBg="1"/>
      <p:bldP spid="449567" grpId="0" animBg="1" autoUpdateAnimBg="0"/>
      <p:bldP spid="449568" grpId="0" animBg="1" autoUpdateAnimBg="0"/>
      <p:bldP spid="449569" grpId="0" animBg="1" autoUpdateAnimBg="0"/>
      <p:bldP spid="449570" grpId="0" autoUpdateAnimBg="0"/>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pPr>
              <a:defRPr/>
            </a:pPr>
            <a:fld id="{8177D3DC-CB30-48AE-AB3C-5140097AACCE}" type="slidenum">
              <a:rPr lang="en-US" altLang="zh-CN"/>
              <a:pPr>
                <a:defRPr/>
              </a:pPr>
              <a:t>89</a:t>
            </a:fld>
            <a:endParaRPr lang="en-US" altLang="zh-CN"/>
          </a:p>
        </p:txBody>
      </p:sp>
      <p:sp>
        <p:nvSpPr>
          <p:cNvPr id="90115" name="Oval 5"/>
          <p:cNvSpPr>
            <a:spLocks noChangeArrowheads="1"/>
          </p:cNvSpPr>
          <p:nvPr/>
        </p:nvSpPr>
        <p:spPr bwMode="auto">
          <a:xfrm>
            <a:off x="4283968" y="2631282"/>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20</a:t>
            </a:r>
          </a:p>
        </p:txBody>
      </p:sp>
      <p:sp>
        <p:nvSpPr>
          <p:cNvPr id="90116" name="Oval 6"/>
          <p:cNvSpPr>
            <a:spLocks noChangeArrowheads="1"/>
          </p:cNvSpPr>
          <p:nvPr/>
        </p:nvSpPr>
        <p:spPr bwMode="auto">
          <a:xfrm>
            <a:off x="2772668" y="3423445"/>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8</a:t>
            </a:r>
          </a:p>
        </p:txBody>
      </p:sp>
      <p:sp>
        <p:nvSpPr>
          <p:cNvPr id="90117" name="Oval 7"/>
          <p:cNvSpPr>
            <a:spLocks noChangeArrowheads="1"/>
          </p:cNvSpPr>
          <p:nvPr/>
        </p:nvSpPr>
        <p:spPr bwMode="auto">
          <a:xfrm>
            <a:off x="5939730" y="3386932"/>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40</a:t>
            </a:r>
          </a:p>
        </p:txBody>
      </p:sp>
      <p:sp>
        <p:nvSpPr>
          <p:cNvPr id="90118" name="Oval 8"/>
          <p:cNvSpPr>
            <a:spLocks noChangeArrowheads="1"/>
          </p:cNvSpPr>
          <p:nvPr/>
        </p:nvSpPr>
        <p:spPr bwMode="auto">
          <a:xfrm>
            <a:off x="2015430" y="4215607"/>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6</a:t>
            </a:r>
          </a:p>
        </p:txBody>
      </p:sp>
      <p:sp>
        <p:nvSpPr>
          <p:cNvPr id="90119" name="Oval 9"/>
          <p:cNvSpPr>
            <a:spLocks noChangeArrowheads="1"/>
          </p:cNvSpPr>
          <p:nvPr/>
        </p:nvSpPr>
        <p:spPr bwMode="auto">
          <a:xfrm>
            <a:off x="3347343" y="4250532"/>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10</a:t>
            </a:r>
          </a:p>
        </p:txBody>
      </p:sp>
      <p:sp>
        <p:nvSpPr>
          <p:cNvPr id="90120" name="Oval 10"/>
          <p:cNvSpPr>
            <a:spLocks noChangeArrowheads="1"/>
          </p:cNvSpPr>
          <p:nvPr/>
        </p:nvSpPr>
        <p:spPr bwMode="auto">
          <a:xfrm>
            <a:off x="5338068" y="4250532"/>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26</a:t>
            </a:r>
          </a:p>
        </p:txBody>
      </p:sp>
      <p:sp>
        <p:nvSpPr>
          <p:cNvPr id="90121" name="Oval 11"/>
          <p:cNvSpPr>
            <a:spLocks noChangeArrowheads="1"/>
          </p:cNvSpPr>
          <p:nvPr/>
        </p:nvSpPr>
        <p:spPr bwMode="auto">
          <a:xfrm>
            <a:off x="6589018" y="4252120"/>
            <a:ext cx="539750" cy="539750"/>
          </a:xfrm>
          <a:prstGeom prst="ellipse">
            <a:avLst/>
          </a:prstGeom>
          <a:solidFill>
            <a:srgbClr val="FFCCFF"/>
          </a:solidFill>
          <a:ln w="28575">
            <a:solidFill>
              <a:srgbClr val="0000FF"/>
            </a:solidFill>
            <a:round/>
            <a:headEnd/>
            <a:tailEnd/>
          </a:ln>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45</a:t>
            </a:r>
          </a:p>
        </p:txBody>
      </p:sp>
      <p:sp>
        <p:nvSpPr>
          <p:cNvPr id="90122" name="Oval 12"/>
          <p:cNvSpPr>
            <a:spLocks noChangeArrowheads="1"/>
          </p:cNvSpPr>
          <p:nvPr/>
        </p:nvSpPr>
        <p:spPr bwMode="auto">
          <a:xfrm>
            <a:off x="3815655" y="5187157"/>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18</a:t>
            </a:r>
          </a:p>
        </p:txBody>
      </p:sp>
      <p:sp>
        <p:nvSpPr>
          <p:cNvPr id="90123" name="Oval 13"/>
          <p:cNvSpPr>
            <a:spLocks noChangeArrowheads="1"/>
          </p:cNvSpPr>
          <p:nvPr/>
        </p:nvSpPr>
        <p:spPr bwMode="auto">
          <a:xfrm>
            <a:off x="1475680" y="5115720"/>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4</a:t>
            </a:r>
          </a:p>
        </p:txBody>
      </p:sp>
      <p:sp>
        <p:nvSpPr>
          <p:cNvPr id="90124" name="Line 14"/>
          <p:cNvSpPr>
            <a:spLocks noChangeShapeType="1"/>
          </p:cNvSpPr>
          <p:nvPr/>
        </p:nvSpPr>
        <p:spPr bwMode="auto">
          <a:xfrm flipH="1">
            <a:off x="3258443" y="3026570"/>
            <a:ext cx="1062037" cy="5048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5" name="Line 15"/>
          <p:cNvSpPr>
            <a:spLocks noChangeShapeType="1"/>
          </p:cNvSpPr>
          <p:nvPr/>
        </p:nvSpPr>
        <p:spPr bwMode="auto">
          <a:xfrm flipH="1">
            <a:off x="2447230" y="3882232"/>
            <a:ext cx="396875" cy="4048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Line 16"/>
          <p:cNvSpPr>
            <a:spLocks noChangeShapeType="1"/>
          </p:cNvSpPr>
          <p:nvPr/>
        </p:nvSpPr>
        <p:spPr bwMode="auto">
          <a:xfrm flipH="1">
            <a:off x="1878905" y="4718845"/>
            <a:ext cx="244475"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7" name="Line 17"/>
          <p:cNvSpPr>
            <a:spLocks noChangeShapeType="1"/>
          </p:cNvSpPr>
          <p:nvPr/>
        </p:nvSpPr>
        <p:spPr bwMode="auto">
          <a:xfrm>
            <a:off x="2412305" y="4717257"/>
            <a:ext cx="250825"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8" name="Line 18"/>
          <p:cNvSpPr>
            <a:spLocks noChangeShapeType="1"/>
          </p:cNvSpPr>
          <p:nvPr/>
        </p:nvSpPr>
        <p:spPr bwMode="auto">
          <a:xfrm flipH="1">
            <a:off x="5760343" y="3891757"/>
            <a:ext cx="287337" cy="3952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9" name="Line 19"/>
          <p:cNvSpPr>
            <a:spLocks noChangeShapeType="1"/>
          </p:cNvSpPr>
          <p:nvPr/>
        </p:nvSpPr>
        <p:spPr bwMode="auto">
          <a:xfrm>
            <a:off x="4788793" y="3028157"/>
            <a:ext cx="1150937" cy="5397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0" name="Line 20"/>
          <p:cNvSpPr>
            <a:spLocks noChangeShapeType="1"/>
          </p:cNvSpPr>
          <p:nvPr/>
        </p:nvSpPr>
        <p:spPr bwMode="auto">
          <a:xfrm>
            <a:off x="6408043" y="3855245"/>
            <a:ext cx="360362" cy="431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1" name="Line 21"/>
          <p:cNvSpPr>
            <a:spLocks noChangeShapeType="1"/>
          </p:cNvSpPr>
          <p:nvPr/>
        </p:nvSpPr>
        <p:spPr bwMode="auto">
          <a:xfrm>
            <a:off x="3221930" y="3891757"/>
            <a:ext cx="341313"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2" name="Oval 22"/>
          <p:cNvSpPr>
            <a:spLocks noChangeArrowheads="1"/>
          </p:cNvSpPr>
          <p:nvPr/>
        </p:nvSpPr>
        <p:spPr bwMode="auto">
          <a:xfrm>
            <a:off x="2518668" y="5152232"/>
            <a:ext cx="539750" cy="539750"/>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Clr>
                <a:srgbClr val="CC99FF"/>
              </a:buClr>
              <a:buFont typeface="Monotype Sorts" pitchFamily="2" charset="2"/>
              <a:buNone/>
            </a:pPr>
            <a:r>
              <a:rPr lang="en-US" altLang="zh-CN" sz="2400">
                <a:ea typeface="宋体" charset="-122"/>
              </a:rPr>
              <a:t>7</a:t>
            </a:r>
          </a:p>
        </p:txBody>
      </p:sp>
      <p:sp>
        <p:nvSpPr>
          <p:cNvPr id="90133" name="Line 23"/>
          <p:cNvSpPr>
            <a:spLocks noChangeShapeType="1"/>
          </p:cNvSpPr>
          <p:nvPr/>
        </p:nvSpPr>
        <p:spPr bwMode="auto">
          <a:xfrm>
            <a:off x="3779143" y="4717257"/>
            <a:ext cx="252412" cy="4699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4" name="Rectangle 25"/>
          <p:cNvSpPr>
            <a:spLocks noChangeArrowheads="1"/>
          </p:cNvSpPr>
          <p:nvPr/>
        </p:nvSpPr>
        <p:spPr bwMode="auto">
          <a:xfrm>
            <a:off x="314325" y="1168401"/>
            <a:ext cx="889317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Clr>
                <a:schemeClr val="hlink"/>
              </a:buClr>
            </a:pPr>
            <a:r>
              <a:rPr kumimoji="0" lang="zh-CN" altLang="en-US" dirty="0"/>
              <a:t>例：按照如下顺序删除平衡二叉树中的结点：</a:t>
            </a:r>
          </a:p>
          <a:p>
            <a:pPr marL="342900" indent="-342900">
              <a:lnSpc>
                <a:spcPct val="120000"/>
              </a:lnSpc>
              <a:buClr>
                <a:schemeClr val="hlink"/>
              </a:buClr>
            </a:pPr>
            <a:r>
              <a:rPr kumimoji="0" lang="en-US" altLang="zh-CN" dirty="0">
                <a:solidFill>
                  <a:srgbClr val="FF0000"/>
                </a:solidFill>
              </a:rPr>
              <a:t>28</a:t>
            </a:r>
            <a:r>
              <a:rPr kumimoji="0" lang="en-US" altLang="zh-CN" dirty="0"/>
              <a:t>, </a:t>
            </a:r>
            <a:r>
              <a:rPr kumimoji="0" lang="en-US" altLang="zh-CN" dirty="0">
                <a:solidFill>
                  <a:srgbClr val="FF0000"/>
                </a:solidFill>
              </a:rPr>
              <a:t>16</a:t>
            </a:r>
            <a:r>
              <a:rPr kumimoji="0" lang="en-US" altLang="zh-CN" dirty="0"/>
              <a:t>, </a:t>
            </a:r>
            <a:r>
              <a:rPr kumimoji="0" lang="en-US" altLang="zh-CN" dirty="0">
                <a:solidFill>
                  <a:srgbClr val="FF0000"/>
                </a:solidFill>
              </a:rPr>
              <a:t>30</a:t>
            </a:r>
            <a:r>
              <a:rPr kumimoji="0" lang="en-US" altLang="zh-CN" dirty="0"/>
              <a:t>, </a:t>
            </a:r>
            <a:r>
              <a:rPr kumimoji="0" lang="en-US" altLang="zh-CN" dirty="0">
                <a:solidFill>
                  <a:srgbClr val="FF0000"/>
                </a:solidFill>
              </a:rPr>
              <a:t>21</a:t>
            </a:r>
            <a:r>
              <a:rPr kumimoji="0" lang="en-US" altLang="zh-CN" dirty="0"/>
              <a:t>, </a:t>
            </a:r>
            <a:r>
              <a:rPr kumimoji="0" lang="en-US" altLang="zh-CN" dirty="0">
                <a:solidFill>
                  <a:srgbClr val="FF0000"/>
                </a:solidFill>
              </a:rPr>
              <a:t>22</a:t>
            </a:r>
            <a:r>
              <a:rPr kumimoji="0" lang="zh-CN" altLang="en-US" dirty="0"/>
              <a:t>。</a:t>
            </a:r>
          </a:p>
          <a:p>
            <a:pPr marL="342900" indent="-342900">
              <a:lnSpc>
                <a:spcPct val="120000"/>
              </a:lnSpc>
              <a:buClr>
                <a:schemeClr val="hlink"/>
              </a:buClr>
            </a:pPr>
            <a:r>
              <a:rPr kumimoji="0" lang="zh-CN" altLang="en-US" dirty="0">
                <a:solidFill>
                  <a:srgbClr val="FF0000"/>
                </a:solidFill>
              </a:rPr>
              <a:t>删除</a:t>
            </a:r>
            <a:r>
              <a:rPr kumimoji="0" lang="en-US" altLang="zh-CN" dirty="0">
                <a:solidFill>
                  <a:srgbClr val="FF0000"/>
                </a:solidFill>
              </a:rPr>
              <a:t>21</a:t>
            </a:r>
            <a:r>
              <a:rPr kumimoji="0" lang="zh-CN" altLang="en-US" dirty="0">
                <a:solidFill>
                  <a:srgbClr val="FF0000"/>
                </a:solidFill>
              </a:rPr>
              <a:t>、</a:t>
            </a:r>
            <a:r>
              <a:rPr kumimoji="0" lang="en-US" altLang="zh-CN" dirty="0">
                <a:solidFill>
                  <a:srgbClr val="FF0000"/>
                </a:solidFill>
              </a:rPr>
              <a:t>22</a:t>
            </a:r>
            <a:r>
              <a:rPr kumimoji="0" lang="zh-CN" altLang="en-US" dirty="0">
                <a:solidFill>
                  <a:srgbClr val="FF0000"/>
                </a:solidFill>
              </a:rPr>
              <a:t>后：</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p:cNvSpPr>
            <a:spLocks noGrp="1" noChangeArrowheads="1"/>
          </p:cNvSpPr>
          <p:nvPr>
            <p:ph type="title"/>
          </p:nvPr>
        </p:nvSpPr>
        <p:spPr/>
        <p:txBody>
          <a:bodyPr/>
          <a:lstStyle/>
          <a:p>
            <a:pPr eaLnBrk="1" hangingPunct="1">
              <a:defRPr/>
            </a:pPr>
            <a:r>
              <a:rPr lang="zh-CN" altLang="en-US"/>
              <a:t>本章内容</a:t>
            </a:r>
          </a:p>
        </p:txBody>
      </p:sp>
      <p:sp>
        <p:nvSpPr>
          <p:cNvPr id="26628" name="Rectangle 5"/>
          <p:cNvSpPr>
            <a:spLocks noGrp="1" noChangeArrowheads="1"/>
          </p:cNvSpPr>
          <p:nvPr>
            <p:ph idx="1"/>
          </p:nvPr>
        </p:nvSpPr>
        <p:spPr/>
        <p:txBody>
          <a:bodyPr/>
          <a:lstStyle/>
          <a:p>
            <a:pPr eaLnBrk="1" hangingPunct="1"/>
            <a:r>
              <a:rPr lang="en-US" altLang="zh-CN" dirty="0"/>
              <a:t>7.1  </a:t>
            </a:r>
            <a:r>
              <a:rPr lang="zh-CN" altLang="en-US" dirty="0"/>
              <a:t>简单查找方法</a:t>
            </a:r>
          </a:p>
          <a:p>
            <a:pPr eaLnBrk="1" hangingPunct="1"/>
            <a:r>
              <a:rPr lang="en-US" altLang="zh-CN" dirty="0"/>
              <a:t>7.2  </a:t>
            </a:r>
            <a:r>
              <a:rPr lang="zh-CN" altLang="en-US" dirty="0"/>
              <a:t>二叉查找树</a:t>
            </a:r>
            <a:endParaRPr lang="en-US" altLang="zh-CN" dirty="0"/>
          </a:p>
          <a:p>
            <a:pPr eaLnBrk="1" hangingPunct="1"/>
            <a:r>
              <a:rPr lang="en-US" altLang="zh-CN"/>
              <a:t>7.3 AVL</a:t>
            </a:r>
            <a:r>
              <a:rPr lang="zh-CN" altLang="en-US" dirty="0"/>
              <a:t>树</a:t>
            </a:r>
            <a:endParaRPr lang="en-US" altLang="zh-CN" dirty="0"/>
          </a:p>
          <a:p>
            <a:pPr eaLnBrk="1" hangingPunct="1"/>
            <a:r>
              <a:rPr lang="en-US" altLang="zh-CN" dirty="0"/>
              <a:t>7.4 B</a:t>
            </a:r>
            <a:r>
              <a:rPr lang="zh-CN" altLang="en-US" dirty="0"/>
              <a:t>树</a:t>
            </a:r>
          </a:p>
          <a:p>
            <a:pPr eaLnBrk="1" hangingPunct="1"/>
            <a:r>
              <a:rPr lang="en-US" altLang="zh-CN" dirty="0"/>
              <a:t>7.5 </a:t>
            </a:r>
            <a:r>
              <a:rPr lang="zh-CN" altLang="en-US" dirty="0"/>
              <a:t>散列表及其查找</a:t>
            </a:r>
          </a:p>
        </p:txBody>
      </p:sp>
      <p:sp>
        <p:nvSpPr>
          <p:cNvPr id="6" name="灯片编号占位符 5"/>
          <p:cNvSpPr>
            <a:spLocks noGrp="1"/>
          </p:cNvSpPr>
          <p:nvPr>
            <p:ph type="sldNum" sz="quarter" idx="11"/>
          </p:nvPr>
        </p:nvSpPr>
        <p:spPr/>
        <p:txBody>
          <a:bodyPr/>
          <a:lstStyle/>
          <a:p>
            <a:pPr>
              <a:defRPr/>
            </a:pPr>
            <a:fld id="{AAB4D47A-1C50-4B39-89D1-6CC7DC4ECA6C}" type="slidenum">
              <a:rPr lang="en-US" altLang="zh-CN"/>
              <a:pPr>
                <a:defRPr/>
              </a:pPr>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defRPr/>
            </a:pPr>
            <a:r>
              <a:rPr lang="zh-CN" altLang="en-US" dirty="0"/>
              <a:t>平衡二叉树查找分析</a:t>
            </a:r>
          </a:p>
        </p:txBody>
      </p:sp>
      <p:sp>
        <p:nvSpPr>
          <p:cNvPr id="91140" name="Rectangle 3"/>
          <p:cNvSpPr>
            <a:spLocks noGrp="1" noChangeArrowheads="1"/>
          </p:cNvSpPr>
          <p:nvPr>
            <p:ph idx="1"/>
          </p:nvPr>
        </p:nvSpPr>
        <p:spPr/>
        <p:txBody>
          <a:bodyPr/>
          <a:lstStyle/>
          <a:p>
            <a:pPr eaLnBrk="1" hangingPunct="1"/>
            <a:r>
              <a:rPr lang="zh-CN" altLang="en-US" dirty="0"/>
              <a:t>在平衡二叉树上查找的算法与排序二叉树相同</a:t>
            </a:r>
          </a:p>
          <a:p>
            <a:pPr eaLnBrk="1" hangingPunct="1"/>
            <a:r>
              <a:rPr lang="zh-CN" altLang="en-US" dirty="0"/>
              <a:t>查找过程中的比较次数不超过树的深度</a:t>
            </a:r>
          </a:p>
          <a:p>
            <a:pPr eaLnBrk="1" hangingPunct="1"/>
            <a:r>
              <a:rPr lang="zh-CN" altLang="en-US" dirty="0"/>
              <a:t>所以在平衡二叉树上查找的时间复杂度为</a:t>
            </a:r>
            <a:r>
              <a:rPr lang="en-US" altLang="zh-CN" dirty="0"/>
              <a:t>O(log</a:t>
            </a:r>
            <a:r>
              <a:rPr lang="en-US" altLang="zh-CN" baseline="-25000" dirty="0"/>
              <a:t>2</a:t>
            </a:r>
            <a:r>
              <a:rPr lang="en-US" altLang="zh-CN" dirty="0"/>
              <a:t>n)</a:t>
            </a:r>
          </a:p>
        </p:txBody>
      </p:sp>
      <p:sp>
        <p:nvSpPr>
          <p:cNvPr id="6" name="灯片编号占位符 5"/>
          <p:cNvSpPr>
            <a:spLocks noGrp="1"/>
          </p:cNvSpPr>
          <p:nvPr>
            <p:ph type="sldNum" sz="quarter" idx="11"/>
          </p:nvPr>
        </p:nvSpPr>
        <p:spPr/>
        <p:txBody>
          <a:bodyPr/>
          <a:lstStyle/>
          <a:p>
            <a:pPr>
              <a:defRPr/>
            </a:pPr>
            <a:fld id="{28190BDA-3046-43AA-A752-85983AFB7349}" type="slidenum">
              <a:rPr lang="en-US" altLang="zh-CN"/>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AVL</a:t>
            </a:r>
            <a:r>
              <a:rPr lang="zh-CN" altLang="en-US" dirty="0"/>
              <a:t>树的高度</a:t>
            </a:r>
          </a:p>
        </p:txBody>
      </p:sp>
      <p:sp>
        <p:nvSpPr>
          <p:cNvPr id="3" name="内容占位符 2"/>
          <p:cNvSpPr>
            <a:spLocks noGrp="1"/>
          </p:cNvSpPr>
          <p:nvPr>
            <p:ph idx="1"/>
          </p:nvPr>
        </p:nvSpPr>
        <p:spPr>
          <a:xfrm>
            <a:off x="323529" y="1124744"/>
            <a:ext cx="8496943" cy="5276056"/>
          </a:xfrm>
        </p:spPr>
        <p:txBody>
          <a:bodyPr/>
          <a:lstStyle/>
          <a:p>
            <a:pPr marL="609600" indent="-609600" algn="just"/>
            <a:r>
              <a:rPr lang="zh-CN" altLang="en-US" sz="2800" dirty="0">
                <a:latin typeface="Times New Roman" panose="02020603050405020304" pitchFamily="18" charset="0"/>
              </a:rPr>
              <a:t>设在新结点</a:t>
            </a:r>
            <a:r>
              <a:rPr lang="zh-CN" altLang="en-US" sz="2800">
                <a:latin typeface="Times New Roman" panose="02020603050405020304" pitchFamily="18" charset="0"/>
              </a:rPr>
              <a:t>插入前</a:t>
            </a:r>
            <a:r>
              <a:rPr lang="en-US" altLang="zh-CN" sz="2800">
                <a:latin typeface="Times New Roman" panose="02020603050405020304" pitchFamily="18" charset="0"/>
              </a:rPr>
              <a:t>AVL</a:t>
            </a:r>
            <a:r>
              <a:rPr lang="zh-CN" altLang="en-US" sz="2800" dirty="0">
                <a:latin typeface="Times New Roman" panose="02020603050405020304" pitchFamily="18" charset="0"/>
              </a:rPr>
              <a:t>树的高度为</a:t>
            </a:r>
            <a:r>
              <a:rPr lang="en-US" altLang="zh-CN" sz="2800" i="1" dirty="0">
                <a:latin typeface="Times New Roman" panose="02020603050405020304" pitchFamily="18" charset="0"/>
              </a:rPr>
              <a:t>h</a:t>
            </a:r>
            <a:r>
              <a:rPr lang="zh-CN" altLang="en-US" sz="2800" dirty="0">
                <a:latin typeface="Times New Roman" panose="02020603050405020304" pitchFamily="18" charset="0"/>
              </a:rPr>
              <a:t>，结点个数为</a:t>
            </a:r>
            <a:r>
              <a:rPr lang="en-US" altLang="zh-CN" sz="2800" i="1" dirty="0">
                <a:latin typeface="Times New Roman" panose="02020603050405020304" pitchFamily="18" charset="0"/>
              </a:rPr>
              <a:t>n</a:t>
            </a:r>
            <a:r>
              <a:rPr lang="zh-CN" altLang="en-US" sz="2800" dirty="0">
                <a:latin typeface="Times New Roman" panose="02020603050405020304" pitchFamily="18" charset="0"/>
              </a:rPr>
              <a:t>，则插入一个新结点，其时间代价是</a:t>
            </a:r>
            <a:r>
              <a:rPr lang="en-US" altLang="zh-CN" sz="2800" dirty="0">
                <a:latin typeface="Times New Roman" panose="02020603050405020304" pitchFamily="18" charset="0"/>
              </a:rPr>
              <a:t>O(</a:t>
            </a:r>
            <a:r>
              <a:rPr lang="en-US" altLang="zh-CN" sz="2800" i="1" dirty="0">
                <a:latin typeface="Times New Roman" panose="02020603050405020304" pitchFamily="18" charset="0"/>
              </a:rPr>
              <a:t>h</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marL="609600" indent="-609600" algn="just"/>
            <a:r>
              <a:rPr lang="zh-CN" altLang="en-US" sz="2800">
                <a:solidFill>
                  <a:srgbClr val="FF0000"/>
                </a:solidFill>
                <a:latin typeface="Times New Roman" panose="02020603050405020304" pitchFamily="18" charset="0"/>
              </a:rPr>
              <a:t>对于</a:t>
            </a:r>
            <a:r>
              <a:rPr lang="en-US" altLang="zh-CN" sz="2800">
                <a:solidFill>
                  <a:srgbClr val="FF0000"/>
                </a:solidFill>
                <a:latin typeface="Times New Roman" panose="02020603050405020304" pitchFamily="18" charset="0"/>
              </a:rPr>
              <a:t>AVL</a:t>
            </a:r>
            <a:r>
              <a:rPr lang="zh-CN" altLang="en-US" sz="2800" dirty="0">
                <a:solidFill>
                  <a:srgbClr val="FF0000"/>
                </a:solidFill>
                <a:latin typeface="Times New Roman" panose="02020603050405020304" pitchFamily="18" charset="0"/>
              </a:rPr>
              <a:t>树来说，</a:t>
            </a:r>
            <a:r>
              <a:rPr lang="en-US" altLang="zh-CN" sz="2800" i="1" dirty="0">
                <a:solidFill>
                  <a:srgbClr val="FF0000"/>
                </a:solidFill>
                <a:latin typeface="Times New Roman" panose="02020603050405020304" pitchFamily="18" charset="0"/>
              </a:rPr>
              <a:t>h</a:t>
            </a:r>
            <a:r>
              <a:rPr lang="zh-CN" altLang="en-US" sz="2800" dirty="0">
                <a:solidFill>
                  <a:srgbClr val="FF0000"/>
                </a:solidFill>
                <a:latin typeface="Times New Roman" panose="02020603050405020304" pitchFamily="18" charset="0"/>
              </a:rPr>
              <a:t>多大？</a:t>
            </a:r>
            <a:endParaRPr lang="en-US" altLang="zh-CN" sz="2800" dirty="0">
              <a:solidFill>
                <a:srgbClr val="FF0000"/>
              </a:solidFill>
              <a:latin typeface="Times New Roman" panose="02020603050405020304" pitchFamily="18" charset="0"/>
            </a:endParaRPr>
          </a:p>
          <a:p>
            <a:pPr marL="609600" indent="-609600" algn="just"/>
            <a:r>
              <a:rPr lang="zh-CN" altLang="en-US" sz="2800" dirty="0">
                <a:latin typeface="Times New Roman" panose="02020603050405020304" pitchFamily="18" charset="0"/>
              </a:rPr>
              <a:t>高度为 </a:t>
            </a:r>
            <a:r>
              <a:rPr lang="en-US" altLang="zh-CN" sz="2800" i="1">
                <a:latin typeface="Times New Roman" panose="02020603050405020304" pitchFamily="18" charset="0"/>
              </a:rPr>
              <a:t>h </a:t>
            </a:r>
            <a:r>
              <a:rPr lang="zh-CN" altLang="en-US" sz="2800">
                <a:latin typeface="Times New Roman" panose="02020603050405020304" pitchFamily="18" charset="0"/>
              </a:rPr>
              <a:t>的</a:t>
            </a:r>
            <a:r>
              <a:rPr lang="en-US" altLang="zh-CN" sz="2800">
                <a:latin typeface="Times New Roman" panose="02020603050405020304" pitchFamily="18" charset="0"/>
              </a:rPr>
              <a:t>AVL</a:t>
            </a:r>
            <a:r>
              <a:rPr lang="zh-CN" altLang="en-US" sz="2800" dirty="0">
                <a:latin typeface="Times New Roman" panose="02020603050405020304" pitchFamily="18" charset="0"/>
              </a:rPr>
              <a:t>树</a:t>
            </a:r>
            <a:r>
              <a:rPr lang="zh-CN" altLang="en-US" sz="2800" dirty="0">
                <a:solidFill>
                  <a:srgbClr val="FF0000"/>
                </a:solidFill>
                <a:latin typeface="Times New Roman" panose="02020603050405020304" pitchFamily="18" charset="0"/>
              </a:rPr>
              <a:t>最多结点数为</a:t>
            </a:r>
            <a:r>
              <a:rPr lang="en-US" altLang="zh-CN" sz="2800" dirty="0">
                <a:solidFill>
                  <a:srgbClr val="FF0000"/>
                </a:solidFill>
                <a:latin typeface="Times New Roman" panose="02020603050405020304" pitchFamily="18" charset="0"/>
              </a:rPr>
              <a:t>2</a:t>
            </a:r>
            <a:r>
              <a:rPr lang="en-US" altLang="zh-CN" sz="2800" i="1" baseline="30000" dirty="0">
                <a:solidFill>
                  <a:srgbClr val="FF0000"/>
                </a:solidFill>
                <a:latin typeface="Times New Roman" panose="02020603050405020304" pitchFamily="18" charset="0"/>
              </a:rPr>
              <a:t>h</a:t>
            </a:r>
            <a:r>
              <a:rPr lang="en-US" altLang="zh-CN" sz="2800" dirty="0">
                <a:solidFill>
                  <a:srgbClr val="FF0000"/>
                </a:solidFill>
                <a:latin typeface="Times New Roman" panose="02020603050405020304" pitchFamily="18" charset="0"/>
              </a:rPr>
              <a:t> – 1</a:t>
            </a:r>
            <a:r>
              <a:rPr lang="zh-CN" altLang="en-US" sz="2800" dirty="0">
                <a:latin typeface="Times New Roman" panose="02020603050405020304" pitchFamily="18" charset="0"/>
              </a:rPr>
              <a:t>，即满二叉树情形。</a:t>
            </a:r>
            <a:endParaRPr lang="en-US" altLang="zh-CN" sz="2800" dirty="0">
              <a:latin typeface="Times New Roman" panose="02020603050405020304" pitchFamily="18" charset="0"/>
            </a:endParaRPr>
          </a:p>
          <a:p>
            <a:pPr marL="609600" indent="-609600" algn="just"/>
            <a:r>
              <a:rPr lang="zh-CN" altLang="en-US" sz="2800" dirty="0">
                <a:solidFill>
                  <a:srgbClr val="FF0000"/>
                </a:solidFill>
                <a:latin typeface="Times New Roman" panose="02020603050405020304" pitchFamily="18" charset="0"/>
              </a:rPr>
              <a:t>设 </a:t>
            </a:r>
            <a:r>
              <a:rPr lang="en-US" altLang="zh-CN" sz="2800" i="1" dirty="0" err="1">
                <a:solidFill>
                  <a:srgbClr val="FF0000"/>
                </a:solidFill>
                <a:latin typeface="Times New Roman" panose="02020603050405020304" pitchFamily="18" charset="0"/>
              </a:rPr>
              <a:t>N</a:t>
            </a:r>
            <a:r>
              <a:rPr lang="en-US" altLang="zh-CN" sz="2800" i="1" baseline="-25000" dirty="0" err="1">
                <a:solidFill>
                  <a:srgbClr val="FF0000"/>
                </a:solidFill>
                <a:latin typeface="Times New Roman" panose="02020603050405020304" pitchFamily="18" charset="0"/>
              </a:rPr>
              <a:t>h</a:t>
            </a:r>
            <a:r>
              <a:rPr lang="en-US" altLang="zh-CN" sz="2800" i="1" baseline="-25000" dirty="0">
                <a:solidFill>
                  <a:srgbClr val="FF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是高度为 </a:t>
            </a:r>
            <a:r>
              <a:rPr lang="en-US" altLang="zh-CN" sz="2800" i="1">
                <a:solidFill>
                  <a:srgbClr val="FF0000"/>
                </a:solidFill>
                <a:latin typeface="Times New Roman" panose="02020603050405020304" pitchFamily="18" charset="0"/>
              </a:rPr>
              <a:t>h </a:t>
            </a:r>
            <a:r>
              <a:rPr lang="zh-CN" altLang="en-US" sz="2800">
                <a:solidFill>
                  <a:srgbClr val="FF0000"/>
                </a:solidFill>
                <a:latin typeface="Times New Roman" panose="02020603050405020304" pitchFamily="18" charset="0"/>
              </a:rPr>
              <a:t>的</a:t>
            </a:r>
            <a:r>
              <a:rPr lang="en-US" altLang="zh-CN" sz="2800">
                <a:solidFill>
                  <a:srgbClr val="FF0000"/>
                </a:solidFill>
                <a:latin typeface="Times New Roman" panose="02020603050405020304" pitchFamily="18" charset="0"/>
              </a:rPr>
              <a:t>AVL</a:t>
            </a:r>
            <a:r>
              <a:rPr lang="zh-CN" altLang="en-US" sz="2800" dirty="0">
                <a:solidFill>
                  <a:srgbClr val="FF0000"/>
                </a:solidFill>
                <a:latin typeface="Times New Roman" panose="02020603050405020304" pitchFamily="18" charset="0"/>
              </a:rPr>
              <a:t>树的最小结点个数。</a:t>
            </a:r>
            <a:endParaRPr lang="en-US" altLang="zh-CN" sz="2800" dirty="0">
              <a:solidFill>
                <a:srgbClr val="FF0000"/>
              </a:solidFill>
              <a:latin typeface="Times New Roman" panose="02020603050405020304" pitchFamily="18" charset="0"/>
            </a:endParaRPr>
          </a:p>
          <a:p>
            <a:pPr marL="609600" indent="-609600" algn="just"/>
            <a:r>
              <a:rPr lang="zh-CN" altLang="en-US" sz="2800" dirty="0"/>
              <a:t>左右子树高度相差</a:t>
            </a:r>
            <a:r>
              <a:rPr lang="en-US" altLang="zh-CN" sz="2800" dirty="0"/>
              <a:t>1</a:t>
            </a:r>
            <a:r>
              <a:rPr lang="zh-CN" altLang="en-US" sz="2800" dirty="0"/>
              <a:t>的树是平衡的。</a:t>
            </a:r>
            <a:endParaRPr lang="en-US" altLang="zh-CN" sz="2800" dirty="0"/>
          </a:p>
          <a:p>
            <a:pPr marL="609600" indent="-609600" algn="just"/>
            <a:endParaRPr lang="en-US" altLang="zh-CN" sz="2800" dirty="0">
              <a:latin typeface="Times New Roman" panose="02020603050405020304" pitchFamily="18" charset="0"/>
            </a:endParaRPr>
          </a:p>
          <a:p>
            <a:endParaRPr lang="zh-CN" altLang="en-US" sz="2800"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91</a:t>
            </a:fld>
            <a:endParaRPr lang="en-US" altLang="zh-CN"/>
          </a:p>
        </p:txBody>
      </p:sp>
      <p:grpSp>
        <p:nvGrpSpPr>
          <p:cNvPr id="6" name="Group 4"/>
          <p:cNvGrpSpPr>
            <a:grpSpLocks/>
          </p:cNvGrpSpPr>
          <p:nvPr/>
        </p:nvGrpSpPr>
        <p:grpSpPr bwMode="auto">
          <a:xfrm>
            <a:off x="5724128" y="4076094"/>
            <a:ext cx="2592288" cy="2553306"/>
            <a:chOff x="4448" y="2848"/>
            <a:chExt cx="952" cy="1048"/>
          </a:xfrm>
        </p:grpSpPr>
        <p:sp>
          <p:nvSpPr>
            <p:cNvPr id="7" name="Line 5"/>
            <p:cNvSpPr>
              <a:spLocks noChangeShapeType="1"/>
            </p:cNvSpPr>
            <p:nvPr/>
          </p:nvSpPr>
          <p:spPr bwMode="invGray">
            <a:xfrm flipH="1">
              <a:off x="4552" y="3368"/>
              <a:ext cx="64"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 name="Line 6"/>
            <p:cNvSpPr>
              <a:spLocks noChangeShapeType="1"/>
            </p:cNvSpPr>
            <p:nvPr/>
          </p:nvSpPr>
          <p:spPr bwMode="invGray">
            <a:xfrm>
              <a:off x="4624" y="3376"/>
              <a:ext cx="88"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 name="Line 7"/>
            <p:cNvSpPr>
              <a:spLocks noChangeShapeType="1"/>
            </p:cNvSpPr>
            <p:nvPr/>
          </p:nvSpPr>
          <p:spPr bwMode="invGray">
            <a:xfrm flipH="1">
              <a:off x="4512" y="3624"/>
              <a:ext cx="32" cy="15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10" name="Line 8"/>
            <p:cNvSpPr>
              <a:spLocks noChangeShapeType="1"/>
            </p:cNvSpPr>
            <p:nvPr/>
          </p:nvSpPr>
          <p:spPr bwMode="invGray">
            <a:xfrm flipH="1">
              <a:off x="4872" y="3368"/>
              <a:ext cx="64"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1" name="Line 9"/>
            <p:cNvSpPr>
              <a:spLocks noChangeShapeType="1"/>
            </p:cNvSpPr>
            <p:nvPr/>
          </p:nvSpPr>
          <p:spPr bwMode="invGray">
            <a:xfrm>
              <a:off x="4800" y="3112"/>
              <a:ext cx="144" cy="23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2" name="Line 10"/>
            <p:cNvSpPr>
              <a:spLocks noChangeShapeType="1"/>
            </p:cNvSpPr>
            <p:nvPr/>
          </p:nvSpPr>
          <p:spPr bwMode="invGray">
            <a:xfrm flipH="1">
              <a:off x="4616" y="3112"/>
              <a:ext cx="168" cy="22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4" name="Oval 12"/>
            <p:cNvSpPr>
              <a:spLocks noChangeArrowheads="1"/>
            </p:cNvSpPr>
            <p:nvPr/>
          </p:nvSpPr>
          <p:spPr bwMode="invGray">
            <a:xfrm>
              <a:off x="4880" y="3288"/>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13"/>
            <p:cNvSpPr>
              <a:spLocks noChangeArrowheads="1"/>
            </p:cNvSpPr>
            <p:nvPr/>
          </p:nvSpPr>
          <p:spPr bwMode="invGray">
            <a:xfrm>
              <a:off x="4488" y="3520"/>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Oval 14"/>
            <p:cNvSpPr>
              <a:spLocks noChangeArrowheads="1"/>
            </p:cNvSpPr>
            <p:nvPr/>
          </p:nvSpPr>
          <p:spPr bwMode="invGray">
            <a:xfrm>
              <a:off x="4448" y="3768"/>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Oval 15"/>
            <p:cNvSpPr>
              <a:spLocks noChangeArrowheads="1"/>
            </p:cNvSpPr>
            <p:nvPr/>
          </p:nvSpPr>
          <p:spPr bwMode="invGray">
            <a:xfrm>
              <a:off x="4808" y="354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Oval 16"/>
            <p:cNvSpPr>
              <a:spLocks noChangeArrowheads="1"/>
            </p:cNvSpPr>
            <p:nvPr/>
          </p:nvSpPr>
          <p:spPr bwMode="invGray">
            <a:xfrm>
              <a:off x="4656" y="3536"/>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Oval 17"/>
            <p:cNvSpPr>
              <a:spLocks noChangeArrowheads="1"/>
            </p:cNvSpPr>
            <p:nvPr/>
          </p:nvSpPr>
          <p:spPr bwMode="invGray">
            <a:xfrm>
              <a:off x="4568" y="3280"/>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Oval 18"/>
            <p:cNvSpPr>
              <a:spLocks noChangeArrowheads="1"/>
            </p:cNvSpPr>
            <p:nvPr/>
          </p:nvSpPr>
          <p:spPr bwMode="invGray">
            <a:xfrm>
              <a:off x="4744" y="3040"/>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Line 19"/>
            <p:cNvSpPr>
              <a:spLocks noChangeShapeType="1"/>
            </p:cNvSpPr>
            <p:nvPr/>
          </p:nvSpPr>
          <p:spPr bwMode="invGray">
            <a:xfrm flipH="1">
              <a:off x="5144" y="3152"/>
              <a:ext cx="64"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2" name="Line 20"/>
            <p:cNvSpPr>
              <a:spLocks noChangeShapeType="1"/>
            </p:cNvSpPr>
            <p:nvPr/>
          </p:nvSpPr>
          <p:spPr bwMode="invGray">
            <a:xfrm>
              <a:off x="5256" y="3160"/>
              <a:ext cx="88"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3" name="Line 21"/>
            <p:cNvSpPr>
              <a:spLocks noChangeShapeType="1"/>
            </p:cNvSpPr>
            <p:nvPr/>
          </p:nvSpPr>
          <p:spPr bwMode="invGray">
            <a:xfrm flipH="1">
              <a:off x="5104" y="3408"/>
              <a:ext cx="32" cy="15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4" name="Oval 22"/>
            <p:cNvSpPr>
              <a:spLocks noChangeArrowheads="1"/>
            </p:cNvSpPr>
            <p:nvPr/>
          </p:nvSpPr>
          <p:spPr bwMode="invGray">
            <a:xfrm>
              <a:off x="5080" y="330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23"/>
            <p:cNvSpPr>
              <a:spLocks noChangeArrowheads="1"/>
            </p:cNvSpPr>
            <p:nvPr/>
          </p:nvSpPr>
          <p:spPr bwMode="invGray">
            <a:xfrm>
              <a:off x="5040" y="3552"/>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24"/>
            <p:cNvSpPr>
              <a:spLocks noChangeArrowheads="1"/>
            </p:cNvSpPr>
            <p:nvPr/>
          </p:nvSpPr>
          <p:spPr bwMode="invGray">
            <a:xfrm>
              <a:off x="5288" y="330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25"/>
            <p:cNvSpPr>
              <a:spLocks noChangeArrowheads="1"/>
            </p:cNvSpPr>
            <p:nvPr/>
          </p:nvSpPr>
          <p:spPr bwMode="invGray">
            <a:xfrm>
              <a:off x="5168" y="306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26"/>
            <p:cNvSpPr>
              <a:spLocks noChangeShapeType="1"/>
            </p:cNvSpPr>
            <p:nvPr/>
          </p:nvSpPr>
          <p:spPr bwMode="invGray">
            <a:xfrm flipH="1">
              <a:off x="4808" y="2912"/>
              <a:ext cx="216" cy="18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9" name="Line 27"/>
            <p:cNvSpPr>
              <a:spLocks noChangeShapeType="1"/>
            </p:cNvSpPr>
            <p:nvPr/>
          </p:nvSpPr>
          <p:spPr bwMode="invGray">
            <a:xfrm>
              <a:off x="4976" y="2912"/>
              <a:ext cx="216" cy="18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3" name="Oval 11"/>
            <p:cNvSpPr>
              <a:spLocks noChangeArrowheads="1"/>
            </p:cNvSpPr>
            <p:nvPr/>
          </p:nvSpPr>
          <p:spPr bwMode="invGray">
            <a:xfrm>
              <a:off x="4944" y="2848"/>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49954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AVL</a:t>
            </a:r>
            <a:r>
              <a:rPr lang="zh-CN" altLang="en-US" dirty="0"/>
              <a:t>树的高度</a:t>
            </a:r>
          </a:p>
        </p:txBody>
      </p:sp>
      <p:sp>
        <p:nvSpPr>
          <p:cNvPr id="3" name="内容占位符 2"/>
          <p:cNvSpPr>
            <a:spLocks noGrp="1"/>
          </p:cNvSpPr>
          <p:nvPr>
            <p:ph idx="1"/>
          </p:nvPr>
        </p:nvSpPr>
        <p:spPr/>
        <p:txBody>
          <a:bodyPr/>
          <a:lstStyle/>
          <a:p>
            <a:r>
              <a:rPr lang="zh-CN" altLang="en-US" sz="2800" dirty="0"/>
              <a:t>例：具有 </a:t>
            </a:r>
            <a:r>
              <a:rPr lang="en-US" altLang="zh-CN" sz="2800" dirty="0"/>
              <a:t>5 </a:t>
            </a:r>
            <a:r>
              <a:rPr lang="zh-CN" altLang="en-US" sz="2800" dirty="0"/>
              <a:t>层</a:t>
            </a:r>
            <a:r>
              <a:rPr lang="zh-CN" altLang="en-US" sz="2800"/>
              <a:t>结点的</a:t>
            </a:r>
            <a:r>
              <a:rPr lang="en-US" altLang="zh-CN" sz="2800"/>
              <a:t>AVL</a:t>
            </a:r>
            <a:r>
              <a:rPr lang="zh-CN" altLang="en-US" sz="2800" dirty="0"/>
              <a:t>树至少有多少个结点？</a:t>
            </a:r>
          </a:p>
          <a:p>
            <a:r>
              <a:rPr lang="zh-CN" altLang="en-US" sz="2800" dirty="0"/>
              <a:t>解：左右子树高度相差</a:t>
            </a:r>
            <a:r>
              <a:rPr lang="en-US" altLang="zh-CN" sz="2800" dirty="0"/>
              <a:t>1</a:t>
            </a:r>
            <a:r>
              <a:rPr lang="zh-CN" altLang="en-US" sz="2800" dirty="0"/>
              <a:t>的树是平衡的。</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92</a:t>
            </a:fld>
            <a:endParaRPr lang="en-US" altLang="zh-CN"/>
          </a:p>
        </p:txBody>
      </p:sp>
      <p:grpSp>
        <p:nvGrpSpPr>
          <p:cNvPr id="6" name="Group 71"/>
          <p:cNvGrpSpPr>
            <a:grpSpLocks/>
          </p:cNvGrpSpPr>
          <p:nvPr/>
        </p:nvGrpSpPr>
        <p:grpSpPr bwMode="auto">
          <a:xfrm>
            <a:off x="458144" y="2861069"/>
            <a:ext cx="852487" cy="1619252"/>
            <a:chOff x="514" y="2782"/>
            <a:chExt cx="537" cy="1020"/>
          </a:xfrm>
        </p:grpSpPr>
        <p:sp>
          <p:nvSpPr>
            <p:cNvPr id="65" name="Oval 7"/>
            <p:cNvSpPr>
              <a:spLocks noChangeArrowheads="1"/>
            </p:cNvSpPr>
            <p:nvPr/>
          </p:nvSpPr>
          <p:spPr bwMode="invGray">
            <a:xfrm>
              <a:off x="770" y="2782"/>
              <a:ext cx="126"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Text Box 8"/>
            <p:cNvSpPr txBox="1">
              <a:spLocks noChangeArrowheads="1"/>
            </p:cNvSpPr>
            <p:nvPr/>
          </p:nvSpPr>
          <p:spPr bwMode="invGray">
            <a:xfrm>
              <a:off x="514" y="3453"/>
              <a:ext cx="537" cy="349"/>
            </a:xfrm>
            <a:prstGeom prst="rect">
              <a:avLst/>
            </a:prstGeom>
            <a:noFill/>
            <a:ln>
              <a:noFill/>
            </a:ln>
            <a:effectLst/>
            <a:extLst>
              <a:ext uri="{909E8E84-426E-40DD-AFC4-6F175D3DCCD1}">
                <a14:hiddenFill xmlns:a14="http://schemas.microsoft.com/office/drawing/2010/main">
                  <a:solidFill>
                    <a:srgbClr val="CCFF66">
                      <a:alpha val="23921"/>
                    </a:srgbClr>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mn-lt"/>
                </a:rPr>
                <a:t>N</a:t>
              </a:r>
              <a:r>
                <a:rPr lang="en-US" altLang="zh-CN" sz="2400" b="1" baseline="-25000" dirty="0">
                  <a:latin typeface="+mn-lt"/>
                </a:rPr>
                <a:t>1</a:t>
              </a:r>
              <a:r>
                <a:rPr lang="en-US" altLang="zh-CN" sz="2400" b="1" dirty="0">
                  <a:latin typeface="+mn-lt"/>
                </a:rPr>
                <a:t>=1</a:t>
              </a:r>
            </a:p>
          </p:txBody>
        </p:sp>
      </p:grpSp>
      <p:grpSp>
        <p:nvGrpSpPr>
          <p:cNvPr id="7" name="Group 70"/>
          <p:cNvGrpSpPr>
            <a:grpSpLocks/>
          </p:cNvGrpSpPr>
          <p:nvPr/>
        </p:nvGrpSpPr>
        <p:grpSpPr bwMode="auto">
          <a:xfrm>
            <a:off x="1994576" y="2713432"/>
            <a:ext cx="838200" cy="1766889"/>
            <a:chOff x="608" y="3294"/>
            <a:chExt cx="528" cy="1113"/>
          </a:xfrm>
        </p:grpSpPr>
        <p:grpSp>
          <p:nvGrpSpPr>
            <p:cNvPr id="60" name="Group 10"/>
            <p:cNvGrpSpPr>
              <a:grpSpLocks/>
            </p:cNvGrpSpPr>
            <p:nvPr/>
          </p:nvGrpSpPr>
          <p:grpSpPr bwMode="auto">
            <a:xfrm>
              <a:off x="738" y="3294"/>
              <a:ext cx="224" cy="368"/>
              <a:chOff x="1658" y="3128"/>
              <a:chExt cx="224" cy="368"/>
            </a:xfrm>
          </p:grpSpPr>
          <p:sp>
            <p:nvSpPr>
              <p:cNvPr id="62" name="Line 11"/>
              <p:cNvSpPr>
                <a:spLocks noChangeShapeType="1"/>
              </p:cNvSpPr>
              <p:nvPr/>
            </p:nvSpPr>
            <p:spPr bwMode="invGray">
              <a:xfrm flipH="1">
                <a:off x="1730" y="3216"/>
                <a:ext cx="71"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3" name="Oval 12"/>
              <p:cNvSpPr>
                <a:spLocks noChangeArrowheads="1"/>
              </p:cNvSpPr>
              <p:nvPr/>
            </p:nvSpPr>
            <p:spPr bwMode="invGray">
              <a:xfrm>
                <a:off x="1658" y="3368"/>
                <a:ext cx="126"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 name="Oval 13"/>
              <p:cNvSpPr>
                <a:spLocks noChangeArrowheads="1"/>
              </p:cNvSpPr>
              <p:nvPr/>
            </p:nvSpPr>
            <p:spPr bwMode="invGray">
              <a:xfrm>
                <a:off x="1757" y="3128"/>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 name="Text Box 14"/>
            <p:cNvSpPr txBox="1">
              <a:spLocks noChangeArrowheads="1"/>
            </p:cNvSpPr>
            <p:nvPr/>
          </p:nvSpPr>
          <p:spPr bwMode="invGray">
            <a:xfrm>
              <a:off x="608" y="4058"/>
              <a:ext cx="528" cy="349"/>
            </a:xfrm>
            <a:prstGeom prst="rect">
              <a:avLst/>
            </a:prstGeom>
            <a:noFill/>
            <a:ln>
              <a:noFill/>
            </a:ln>
            <a:effectLst/>
            <a:extLst>
              <a:ext uri="{909E8E84-426E-40DD-AFC4-6F175D3DCCD1}">
                <a14:hiddenFill xmlns:a14="http://schemas.microsoft.com/office/drawing/2010/main">
                  <a:solidFill>
                    <a:srgbClr val="000099">
                      <a:alpha val="23921"/>
                    </a:srgbClr>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mn-lt"/>
                </a:rPr>
                <a:t>N</a:t>
              </a:r>
              <a:r>
                <a:rPr lang="en-US" altLang="zh-CN" sz="2400" b="1" baseline="-25000" dirty="0">
                  <a:latin typeface="+mn-lt"/>
                </a:rPr>
                <a:t>2</a:t>
              </a:r>
              <a:r>
                <a:rPr lang="en-US" altLang="zh-CN" sz="2400" b="1" dirty="0">
                  <a:latin typeface="+mn-lt"/>
                </a:rPr>
                <a:t>=2</a:t>
              </a:r>
            </a:p>
          </p:txBody>
        </p:sp>
      </p:grpSp>
      <p:grpSp>
        <p:nvGrpSpPr>
          <p:cNvPr id="8" name="Group 69"/>
          <p:cNvGrpSpPr>
            <a:grpSpLocks/>
          </p:cNvGrpSpPr>
          <p:nvPr/>
        </p:nvGrpSpPr>
        <p:grpSpPr bwMode="auto">
          <a:xfrm>
            <a:off x="3569108" y="2527697"/>
            <a:ext cx="890588" cy="1957388"/>
            <a:chOff x="1628" y="2774"/>
            <a:chExt cx="561" cy="1233"/>
          </a:xfrm>
        </p:grpSpPr>
        <p:grpSp>
          <p:nvGrpSpPr>
            <p:cNvPr id="51" name="Group 16"/>
            <p:cNvGrpSpPr>
              <a:grpSpLocks/>
            </p:cNvGrpSpPr>
            <p:nvPr/>
          </p:nvGrpSpPr>
          <p:grpSpPr bwMode="auto">
            <a:xfrm>
              <a:off x="1646" y="2774"/>
              <a:ext cx="402" cy="616"/>
              <a:chOff x="3862" y="3048"/>
              <a:chExt cx="402" cy="616"/>
            </a:xfrm>
          </p:grpSpPr>
          <p:sp>
            <p:nvSpPr>
              <p:cNvPr id="53" name="Line 17"/>
              <p:cNvSpPr>
                <a:spLocks noChangeShapeType="1"/>
              </p:cNvSpPr>
              <p:nvPr/>
            </p:nvSpPr>
            <p:spPr bwMode="invGray">
              <a:xfrm flipH="1">
                <a:off x="3978" y="3136"/>
                <a:ext cx="71"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54" name="Line 18"/>
              <p:cNvSpPr>
                <a:spLocks noChangeShapeType="1"/>
              </p:cNvSpPr>
              <p:nvPr/>
            </p:nvSpPr>
            <p:spPr bwMode="invGray">
              <a:xfrm>
                <a:off x="4103" y="3144"/>
                <a:ext cx="98"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55" name="Line 19"/>
              <p:cNvSpPr>
                <a:spLocks noChangeShapeType="1"/>
              </p:cNvSpPr>
              <p:nvPr/>
            </p:nvSpPr>
            <p:spPr bwMode="invGray">
              <a:xfrm flipH="1">
                <a:off x="3933" y="3392"/>
                <a:ext cx="36" cy="15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56" name="Oval 20"/>
              <p:cNvSpPr>
                <a:spLocks noChangeArrowheads="1"/>
              </p:cNvSpPr>
              <p:nvPr/>
            </p:nvSpPr>
            <p:spPr bwMode="invGray">
              <a:xfrm>
                <a:off x="3906" y="3288"/>
                <a:ext cx="126"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21"/>
              <p:cNvSpPr>
                <a:spLocks noChangeArrowheads="1"/>
              </p:cNvSpPr>
              <p:nvPr/>
            </p:nvSpPr>
            <p:spPr bwMode="invGray">
              <a:xfrm>
                <a:off x="3862" y="3536"/>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Oval 22"/>
              <p:cNvSpPr>
                <a:spLocks noChangeArrowheads="1"/>
              </p:cNvSpPr>
              <p:nvPr/>
            </p:nvSpPr>
            <p:spPr bwMode="invGray">
              <a:xfrm>
                <a:off x="4139" y="3288"/>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Oval 23"/>
              <p:cNvSpPr>
                <a:spLocks noChangeArrowheads="1"/>
              </p:cNvSpPr>
              <p:nvPr/>
            </p:nvSpPr>
            <p:spPr bwMode="invGray">
              <a:xfrm>
                <a:off x="4005" y="3048"/>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2" name="Text Box 24"/>
            <p:cNvSpPr txBox="1">
              <a:spLocks noChangeArrowheads="1"/>
            </p:cNvSpPr>
            <p:nvPr/>
          </p:nvSpPr>
          <p:spPr bwMode="invGray">
            <a:xfrm>
              <a:off x="1628" y="3658"/>
              <a:ext cx="561" cy="349"/>
            </a:xfrm>
            <a:prstGeom prst="rect">
              <a:avLst/>
            </a:prstGeom>
            <a:noFill/>
            <a:ln>
              <a:noFill/>
            </a:ln>
            <a:effectLst/>
            <a:extLst>
              <a:ext uri="{909E8E84-426E-40DD-AFC4-6F175D3DCCD1}">
                <a14:hiddenFill xmlns:a14="http://schemas.microsoft.com/office/drawing/2010/main">
                  <a:solidFill>
                    <a:srgbClr val="000099">
                      <a:alpha val="23921"/>
                    </a:srgbClr>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Garamond" panose="02020404030301010803" pitchFamily="18" charset="0"/>
                </a:rPr>
                <a:t>N</a:t>
              </a:r>
              <a:r>
                <a:rPr lang="en-US" altLang="zh-CN" sz="2400" b="1" baseline="-25000" dirty="0">
                  <a:latin typeface="Garamond" panose="02020404030301010803" pitchFamily="18" charset="0"/>
                </a:rPr>
                <a:t>3</a:t>
              </a:r>
              <a:r>
                <a:rPr lang="en-US" altLang="zh-CN" sz="2400" b="1" dirty="0">
                  <a:latin typeface="Garamond" panose="02020404030301010803" pitchFamily="18" charset="0"/>
                </a:rPr>
                <a:t>=4</a:t>
              </a:r>
            </a:p>
          </p:txBody>
        </p:sp>
      </p:grpSp>
      <p:grpSp>
        <p:nvGrpSpPr>
          <p:cNvPr id="9" name="Group 68"/>
          <p:cNvGrpSpPr>
            <a:grpSpLocks/>
          </p:cNvGrpSpPr>
          <p:nvPr/>
        </p:nvGrpSpPr>
        <p:grpSpPr bwMode="auto">
          <a:xfrm>
            <a:off x="5067437" y="2578497"/>
            <a:ext cx="990600" cy="1906588"/>
            <a:chOff x="2624" y="2774"/>
            <a:chExt cx="624" cy="1201"/>
          </a:xfrm>
        </p:grpSpPr>
        <p:grpSp>
          <p:nvGrpSpPr>
            <p:cNvPr id="36" name="Group 26"/>
            <p:cNvGrpSpPr>
              <a:grpSpLocks/>
            </p:cNvGrpSpPr>
            <p:nvPr/>
          </p:nvGrpSpPr>
          <p:grpSpPr bwMode="auto">
            <a:xfrm>
              <a:off x="2624" y="2774"/>
              <a:ext cx="608" cy="856"/>
              <a:chOff x="3200" y="3024"/>
              <a:chExt cx="608" cy="856"/>
            </a:xfrm>
          </p:grpSpPr>
          <p:sp>
            <p:nvSpPr>
              <p:cNvPr id="38" name="Line 27"/>
              <p:cNvSpPr>
                <a:spLocks noChangeShapeType="1"/>
              </p:cNvSpPr>
              <p:nvPr/>
            </p:nvSpPr>
            <p:spPr bwMode="invGray">
              <a:xfrm flipH="1">
                <a:off x="3316" y="3352"/>
                <a:ext cx="72"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9" name="Line 28"/>
              <p:cNvSpPr>
                <a:spLocks noChangeShapeType="1"/>
              </p:cNvSpPr>
              <p:nvPr/>
            </p:nvSpPr>
            <p:spPr bwMode="invGray">
              <a:xfrm>
                <a:off x="3397" y="3360"/>
                <a:ext cx="98"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0" name="Line 29"/>
              <p:cNvSpPr>
                <a:spLocks noChangeShapeType="1"/>
              </p:cNvSpPr>
              <p:nvPr/>
            </p:nvSpPr>
            <p:spPr bwMode="invGray">
              <a:xfrm flipH="1">
                <a:off x="3272" y="3608"/>
                <a:ext cx="35" cy="15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41" name="Line 30"/>
              <p:cNvSpPr>
                <a:spLocks noChangeShapeType="1"/>
              </p:cNvSpPr>
              <p:nvPr/>
            </p:nvSpPr>
            <p:spPr bwMode="invGray">
              <a:xfrm flipH="1">
                <a:off x="3674" y="3352"/>
                <a:ext cx="71"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2" name="Line 31"/>
              <p:cNvSpPr>
                <a:spLocks noChangeShapeType="1"/>
              </p:cNvSpPr>
              <p:nvPr/>
            </p:nvSpPr>
            <p:spPr bwMode="invGray">
              <a:xfrm>
                <a:off x="3593" y="3096"/>
                <a:ext cx="161" cy="23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3" name="Line 32"/>
              <p:cNvSpPr>
                <a:spLocks noChangeShapeType="1"/>
              </p:cNvSpPr>
              <p:nvPr/>
            </p:nvSpPr>
            <p:spPr bwMode="invGray">
              <a:xfrm flipH="1">
                <a:off x="3388" y="3096"/>
                <a:ext cx="188" cy="22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4" name="Oval 33"/>
              <p:cNvSpPr>
                <a:spLocks noChangeArrowheads="1"/>
              </p:cNvSpPr>
              <p:nvPr/>
            </p:nvSpPr>
            <p:spPr bwMode="invGray">
              <a:xfrm>
                <a:off x="3683" y="3272"/>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Oval 34"/>
              <p:cNvSpPr>
                <a:spLocks noChangeArrowheads="1"/>
              </p:cNvSpPr>
              <p:nvPr/>
            </p:nvSpPr>
            <p:spPr bwMode="invGray">
              <a:xfrm>
                <a:off x="3245" y="3504"/>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35"/>
              <p:cNvSpPr>
                <a:spLocks noChangeArrowheads="1"/>
              </p:cNvSpPr>
              <p:nvPr/>
            </p:nvSpPr>
            <p:spPr bwMode="invGray">
              <a:xfrm>
                <a:off x="3200" y="3752"/>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Oval 36"/>
              <p:cNvSpPr>
                <a:spLocks noChangeArrowheads="1"/>
              </p:cNvSpPr>
              <p:nvPr/>
            </p:nvSpPr>
            <p:spPr bwMode="invGray">
              <a:xfrm>
                <a:off x="3602" y="3528"/>
                <a:ext cx="126"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Oval 37"/>
              <p:cNvSpPr>
                <a:spLocks noChangeArrowheads="1"/>
              </p:cNvSpPr>
              <p:nvPr/>
            </p:nvSpPr>
            <p:spPr bwMode="invGray">
              <a:xfrm>
                <a:off x="3432" y="3520"/>
                <a:ext cx="126"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Oval 38"/>
              <p:cNvSpPr>
                <a:spLocks noChangeArrowheads="1"/>
              </p:cNvSpPr>
              <p:nvPr/>
            </p:nvSpPr>
            <p:spPr bwMode="invGray">
              <a:xfrm>
                <a:off x="3334" y="3264"/>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39"/>
              <p:cNvSpPr>
                <a:spLocks noChangeArrowheads="1"/>
              </p:cNvSpPr>
              <p:nvPr/>
            </p:nvSpPr>
            <p:spPr bwMode="invGray">
              <a:xfrm>
                <a:off x="3531" y="3024"/>
                <a:ext cx="125"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7" name="Text Box 40"/>
            <p:cNvSpPr txBox="1">
              <a:spLocks noChangeArrowheads="1"/>
            </p:cNvSpPr>
            <p:nvPr/>
          </p:nvSpPr>
          <p:spPr bwMode="invGray">
            <a:xfrm>
              <a:off x="2687" y="3626"/>
              <a:ext cx="561" cy="349"/>
            </a:xfrm>
            <a:prstGeom prst="rect">
              <a:avLst/>
            </a:prstGeom>
            <a:noFill/>
            <a:ln>
              <a:noFill/>
            </a:ln>
            <a:effectLst/>
            <a:extLst>
              <a:ext uri="{909E8E84-426E-40DD-AFC4-6F175D3DCCD1}">
                <a14:hiddenFill xmlns:a14="http://schemas.microsoft.com/office/drawing/2010/main">
                  <a:solidFill>
                    <a:srgbClr val="000099">
                      <a:alpha val="23921"/>
                    </a:srgbClr>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Garamond" panose="02020404030301010803" pitchFamily="18" charset="0"/>
                </a:rPr>
                <a:t>N</a:t>
              </a:r>
              <a:r>
                <a:rPr lang="en-US" altLang="zh-CN" sz="2400" b="1" baseline="-25000" dirty="0">
                  <a:latin typeface="Garamond" panose="02020404030301010803" pitchFamily="18" charset="0"/>
                </a:rPr>
                <a:t>4</a:t>
              </a:r>
              <a:r>
                <a:rPr lang="en-US" altLang="zh-CN" sz="2400" b="1" dirty="0">
                  <a:latin typeface="Garamond" panose="02020404030301010803" pitchFamily="18" charset="0"/>
                </a:rPr>
                <a:t>=7</a:t>
              </a:r>
            </a:p>
          </p:txBody>
        </p:sp>
      </p:grpSp>
      <p:grpSp>
        <p:nvGrpSpPr>
          <p:cNvPr id="10" name="Group 67"/>
          <p:cNvGrpSpPr>
            <a:grpSpLocks/>
          </p:cNvGrpSpPr>
          <p:nvPr/>
        </p:nvGrpSpPr>
        <p:grpSpPr bwMode="auto">
          <a:xfrm>
            <a:off x="6716579" y="2276872"/>
            <a:ext cx="1689100" cy="2208213"/>
            <a:chOff x="3736" y="2790"/>
            <a:chExt cx="1064" cy="1391"/>
          </a:xfrm>
        </p:grpSpPr>
        <p:grpSp>
          <p:nvGrpSpPr>
            <p:cNvPr id="11" name="Group 42"/>
            <p:cNvGrpSpPr>
              <a:grpSpLocks/>
            </p:cNvGrpSpPr>
            <p:nvPr/>
          </p:nvGrpSpPr>
          <p:grpSpPr bwMode="auto">
            <a:xfrm>
              <a:off x="3736" y="2790"/>
              <a:ext cx="1064" cy="1048"/>
              <a:chOff x="4448" y="2848"/>
              <a:chExt cx="952" cy="1048"/>
            </a:xfrm>
          </p:grpSpPr>
          <p:sp>
            <p:nvSpPr>
              <p:cNvPr id="13" name="Line 43"/>
              <p:cNvSpPr>
                <a:spLocks noChangeShapeType="1"/>
              </p:cNvSpPr>
              <p:nvPr/>
            </p:nvSpPr>
            <p:spPr bwMode="invGray">
              <a:xfrm flipH="1">
                <a:off x="4552" y="3368"/>
                <a:ext cx="64"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4" name="Line 44"/>
              <p:cNvSpPr>
                <a:spLocks noChangeShapeType="1"/>
              </p:cNvSpPr>
              <p:nvPr/>
            </p:nvSpPr>
            <p:spPr bwMode="invGray">
              <a:xfrm>
                <a:off x="4624" y="3376"/>
                <a:ext cx="88"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5" name="Line 45"/>
              <p:cNvSpPr>
                <a:spLocks noChangeShapeType="1"/>
              </p:cNvSpPr>
              <p:nvPr/>
            </p:nvSpPr>
            <p:spPr bwMode="invGray">
              <a:xfrm flipH="1">
                <a:off x="4512" y="3624"/>
                <a:ext cx="32" cy="15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16" name="Line 46"/>
              <p:cNvSpPr>
                <a:spLocks noChangeShapeType="1"/>
              </p:cNvSpPr>
              <p:nvPr/>
            </p:nvSpPr>
            <p:spPr bwMode="invGray">
              <a:xfrm flipH="1">
                <a:off x="4872" y="3368"/>
                <a:ext cx="64"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7" name="Line 47"/>
              <p:cNvSpPr>
                <a:spLocks noChangeShapeType="1"/>
              </p:cNvSpPr>
              <p:nvPr/>
            </p:nvSpPr>
            <p:spPr bwMode="invGray">
              <a:xfrm>
                <a:off x="4800" y="3112"/>
                <a:ext cx="144" cy="23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8" name="Line 48"/>
              <p:cNvSpPr>
                <a:spLocks noChangeShapeType="1"/>
              </p:cNvSpPr>
              <p:nvPr/>
            </p:nvSpPr>
            <p:spPr bwMode="invGray">
              <a:xfrm flipH="1">
                <a:off x="4616" y="3112"/>
                <a:ext cx="168" cy="22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9" name="Oval 49"/>
              <p:cNvSpPr>
                <a:spLocks noChangeArrowheads="1"/>
              </p:cNvSpPr>
              <p:nvPr/>
            </p:nvSpPr>
            <p:spPr bwMode="invGray">
              <a:xfrm>
                <a:off x="4944" y="2848"/>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Oval 50"/>
              <p:cNvSpPr>
                <a:spLocks noChangeArrowheads="1"/>
              </p:cNvSpPr>
              <p:nvPr/>
            </p:nvSpPr>
            <p:spPr bwMode="invGray">
              <a:xfrm>
                <a:off x="4880" y="3288"/>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Oval 51"/>
              <p:cNvSpPr>
                <a:spLocks noChangeArrowheads="1"/>
              </p:cNvSpPr>
              <p:nvPr/>
            </p:nvSpPr>
            <p:spPr bwMode="invGray">
              <a:xfrm>
                <a:off x="4488" y="3520"/>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Oval 52"/>
              <p:cNvSpPr>
                <a:spLocks noChangeArrowheads="1"/>
              </p:cNvSpPr>
              <p:nvPr/>
            </p:nvSpPr>
            <p:spPr bwMode="invGray">
              <a:xfrm>
                <a:off x="4448" y="3768"/>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53"/>
              <p:cNvSpPr>
                <a:spLocks noChangeArrowheads="1"/>
              </p:cNvSpPr>
              <p:nvPr/>
            </p:nvSpPr>
            <p:spPr bwMode="invGray">
              <a:xfrm>
                <a:off x="4808" y="354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54"/>
              <p:cNvSpPr>
                <a:spLocks noChangeArrowheads="1"/>
              </p:cNvSpPr>
              <p:nvPr/>
            </p:nvSpPr>
            <p:spPr bwMode="invGray">
              <a:xfrm>
                <a:off x="4656" y="3536"/>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55"/>
              <p:cNvSpPr>
                <a:spLocks noChangeArrowheads="1"/>
              </p:cNvSpPr>
              <p:nvPr/>
            </p:nvSpPr>
            <p:spPr bwMode="invGray">
              <a:xfrm>
                <a:off x="4568" y="3280"/>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56"/>
              <p:cNvSpPr>
                <a:spLocks noChangeArrowheads="1"/>
              </p:cNvSpPr>
              <p:nvPr/>
            </p:nvSpPr>
            <p:spPr bwMode="invGray">
              <a:xfrm>
                <a:off x="4744" y="3040"/>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Line 57"/>
              <p:cNvSpPr>
                <a:spLocks noChangeShapeType="1"/>
              </p:cNvSpPr>
              <p:nvPr/>
            </p:nvSpPr>
            <p:spPr bwMode="invGray">
              <a:xfrm flipH="1">
                <a:off x="5144" y="3152"/>
                <a:ext cx="64"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8" name="Line 58"/>
              <p:cNvSpPr>
                <a:spLocks noChangeShapeType="1"/>
              </p:cNvSpPr>
              <p:nvPr/>
            </p:nvSpPr>
            <p:spPr bwMode="invGray">
              <a:xfrm>
                <a:off x="5256" y="3160"/>
                <a:ext cx="88" cy="20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9" name="Line 59"/>
              <p:cNvSpPr>
                <a:spLocks noChangeShapeType="1"/>
              </p:cNvSpPr>
              <p:nvPr/>
            </p:nvSpPr>
            <p:spPr bwMode="invGray">
              <a:xfrm flipH="1">
                <a:off x="5104" y="3408"/>
                <a:ext cx="32" cy="152"/>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30" name="Oval 60"/>
              <p:cNvSpPr>
                <a:spLocks noChangeArrowheads="1"/>
              </p:cNvSpPr>
              <p:nvPr/>
            </p:nvSpPr>
            <p:spPr bwMode="invGray">
              <a:xfrm>
                <a:off x="5080" y="330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61"/>
              <p:cNvSpPr>
                <a:spLocks noChangeArrowheads="1"/>
              </p:cNvSpPr>
              <p:nvPr/>
            </p:nvSpPr>
            <p:spPr bwMode="invGray">
              <a:xfrm>
                <a:off x="5040" y="3552"/>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62"/>
              <p:cNvSpPr>
                <a:spLocks noChangeArrowheads="1"/>
              </p:cNvSpPr>
              <p:nvPr/>
            </p:nvSpPr>
            <p:spPr bwMode="invGray">
              <a:xfrm>
                <a:off x="5288" y="330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63"/>
              <p:cNvSpPr>
                <a:spLocks noChangeArrowheads="1"/>
              </p:cNvSpPr>
              <p:nvPr/>
            </p:nvSpPr>
            <p:spPr bwMode="invGray">
              <a:xfrm>
                <a:off x="5168" y="3064"/>
                <a:ext cx="112" cy="128"/>
              </a:xfrm>
              <a:prstGeom prst="ellipse">
                <a:avLst/>
              </a:prstGeom>
              <a:solidFill>
                <a:srgbClr val="000099"/>
              </a:solidFill>
              <a:ln w="12700" algn="ctr">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Line 64"/>
              <p:cNvSpPr>
                <a:spLocks noChangeShapeType="1"/>
              </p:cNvSpPr>
              <p:nvPr/>
            </p:nvSpPr>
            <p:spPr bwMode="invGray">
              <a:xfrm flipH="1">
                <a:off x="4808" y="2912"/>
                <a:ext cx="216" cy="18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5" name="Line 65"/>
              <p:cNvSpPr>
                <a:spLocks noChangeShapeType="1"/>
              </p:cNvSpPr>
              <p:nvPr/>
            </p:nvSpPr>
            <p:spPr bwMode="invGray">
              <a:xfrm>
                <a:off x="4976" y="2912"/>
                <a:ext cx="216" cy="184"/>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12" name="Text Box 66"/>
            <p:cNvSpPr txBox="1">
              <a:spLocks noChangeArrowheads="1"/>
            </p:cNvSpPr>
            <p:nvPr/>
          </p:nvSpPr>
          <p:spPr bwMode="invGray">
            <a:xfrm>
              <a:off x="4123" y="3832"/>
              <a:ext cx="637" cy="349"/>
            </a:xfrm>
            <a:prstGeom prst="rect">
              <a:avLst/>
            </a:prstGeom>
            <a:noFill/>
            <a:ln>
              <a:noFill/>
            </a:ln>
            <a:effectLst/>
            <a:extLst>
              <a:ext uri="{909E8E84-426E-40DD-AFC4-6F175D3DCCD1}">
                <a14:hiddenFill xmlns:a14="http://schemas.microsoft.com/office/drawing/2010/main">
                  <a:solidFill>
                    <a:srgbClr val="000099">
                      <a:alpha val="23921"/>
                    </a:srgbClr>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Garamond" panose="02020404030301010803" pitchFamily="18" charset="0"/>
                </a:rPr>
                <a:t>N</a:t>
              </a:r>
              <a:r>
                <a:rPr lang="en-US" altLang="zh-CN" sz="2400" b="1" baseline="-25000" dirty="0">
                  <a:latin typeface="Garamond" panose="02020404030301010803" pitchFamily="18" charset="0"/>
                </a:rPr>
                <a:t>5</a:t>
              </a:r>
              <a:r>
                <a:rPr lang="en-US" altLang="zh-CN" sz="2400" b="1" dirty="0">
                  <a:latin typeface="Garamond" panose="02020404030301010803" pitchFamily="18" charset="0"/>
                </a:rPr>
                <a:t>=13</a:t>
              </a:r>
            </a:p>
          </p:txBody>
        </p:sp>
      </p:grpSp>
      <p:sp>
        <p:nvSpPr>
          <p:cNvPr id="68" name="矩形 67"/>
          <p:cNvSpPr/>
          <p:nvPr/>
        </p:nvSpPr>
        <p:spPr>
          <a:xfrm>
            <a:off x="399876" y="4624969"/>
            <a:ext cx="8204572" cy="1686616"/>
          </a:xfrm>
          <a:prstGeom prst="rect">
            <a:avLst/>
          </a:prstGeom>
        </p:spPr>
        <p:txBody>
          <a:bodyPr wrap="square">
            <a:spAutoFit/>
          </a:bodyPr>
          <a:lstStyle/>
          <a:p>
            <a:pPr marL="533400" lvl="0" indent="-533400">
              <a:lnSpc>
                <a:spcPct val="110000"/>
              </a:lnSpc>
              <a:spcBef>
                <a:spcPct val="20000"/>
              </a:spcBef>
              <a:buClr>
                <a:srgbClr val="6600CC"/>
              </a:buClr>
              <a:buSzPct val="110000"/>
              <a:buFont typeface="Symbol" pitchFamily="18" charset="2"/>
              <a:buChar char="¨"/>
            </a:pPr>
            <a:r>
              <a:rPr lang="en-US" altLang="zh-CN" kern="0" dirty="0">
                <a:solidFill>
                  <a:srgbClr val="000000"/>
                </a:solidFill>
                <a:ea typeface="宋体"/>
              </a:rPr>
              <a:t>N</a:t>
            </a:r>
            <a:r>
              <a:rPr lang="en-US" altLang="zh-CN" kern="0" baseline="-25000" dirty="0">
                <a:solidFill>
                  <a:srgbClr val="000000"/>
                </a:solidFill>
                <a:ea typeface="宋体"/>
              </a:rPr>
              <a:t>1</a:t>
            </a:r>
            <a:r>
              <a:rPr lang="en-US" altLang="zh-CN" kern="0" dirty="0">
                <a:solidFill>
                  <a:srgbClr val="000000"/>
                </a:solidFill>
                <a:ea typeface="宋体"/>
              </a:rPr>
              <a:t> = 1</a:t>
            </a:r>
            <a:r>
              <a:rPr lang="zh-CN" altLang="en-US" kern="0" dirty="0">
                <a:solidFill>
                  <a:srgbClr val="000000"/>
                </a:solidFill>
                <a:ea typeface="宋体"/>
              </a:rPr>
              <a:t>，</a:t>
            </a:r>
            <a:r>
              <a:rPr lang="en-US" altLang="zh-CN" kern="0" dirty="0">
                <a:solidFill>
                  <a:srgbClr val="000000"/>
                </a:solidFill>
                <a:ea typeface="宋体"/>
              </a:rPr>
              <a:t>N</a:t>
            </a:r>
            <a:r>
              <a:rPr lang="en-US" altLang="zh-CN" kern="0" baseline="-25000" dirty="0">
                <a:solidFill>
                  <a:srgbClr val="000000"/>
                </a:solidFill>
                <a:ea typeface="宋体"/>
              </a:rPr>
              <a:t>2</a:t>
            </a:r>
            <a:r>
              <a:rPr lang="en-US" altLang="zh-CN" kern="0" dirty="0">
                <a:solidFill>
                  <a:srgbClr val="000000"/>
                </a:solidFill>
                <a:ea typeface="宋体"/>
              </a:rPr>
              <a:t> = N</a:t>
            </a:r>
            <a:r>
              <a:rPr lang="en-US" altLang="zh-CN" kern="0" baseline="-25000" dirty="0">
                <a:solidFill>
                  <a:srgbClr val="000000"/>
                </a:solidFill>
                <a:ea typeface="宋体"/>
              </a:rPr>
              <a:t>1</a:t>
            </a:r>
            <a:r>
              <a:rPr lang="en-US" altLang="zh-CN" kern="0" dirty="0">
                <a:solidFill>
                  <a:srgbClr val="000000"/>
                </a:solidFill>
                <a:ea typeface="宋体"/>
              </a:rPr>
              <a:t>+N</a:t>
            </a:r>
            <a:r>
              <a:rPr lang="en-US" altLang="zh-CN" kern="0" baseline="-25000" dirty="0">
                <a:solidFill>
                  <a:srgbClr val="000000"/>
                </a:solidFill>
                <a:ea typeface="宋体"/>
              </a:rPr>
              <a:t>0</a:t>
            </a:r>
            <a:r>
              <a:rPr lang="en-US" altLang="zh-CN" kern="0" dirty="0">
                <a:solidFill>
                  <a:srgbClr val="000000"/>
                </a:solidFill>
                <a:ea typeface="宋体"/>
              </a:rPr>
              <a:t>+1 = 2</a:t>
            </a:r>
          </a:p>
          <a:p>
            <a:pPr marL="533400" lvl="0" indent="-533400">
              <a:lnSpc>
                <a:spcPct val="110000"/>
              </a:lnSpc>
              <a:spcBef>
                <a:spcPct val="20000"/>
              </a:spcBef>
              <a:buClr>
                <a:srgbClr val="6600CC"/>
              </a:buClr>
              <a:buSzPct val="110000"/>
              <a:buFont typeface="Symbol" pitchFamily="18" charset="2"/>
              <a:buChar char="¨"/>
            </a:pPr>
            <a:r>
              <a:rPr lang="en-US" altLang="zh-CN" kern="0" dirty="0">
                <a:solidFill>
                  <a:srgbClr val="000000"/>
                </a:solidFill>
                <a:ea typeface="宋体"/>
              </a:rPr>
              <a:t>N</a:t>
            </a:r>
            <a:r>
              <a:rPr lang="en-US" altLang="zh-CN" kern="0" baseline="-25000" dirty="0">
                <a:solidFill>
                  <a:srgbClr val="000000"/>
                </a:solidFill>
                <a:ea typeface="宋体"/>
              </a:rPr>
              <a:t>3</a:t>
            </a:r>
            <a:r>
              <a:rPr lang="en-US" altLang="zh-CN" kern="0" dirty="0">
                <a:solidFill>
                  <a:srgbClr val="000000"/>
                </a:solidFill>
                <a:ea typeface="宋体"/>
              </a:rPr>
              <a:t> = N</a:t>
            </a:r>
            <a:r>
              <a:rPr lang="en-US" altLang="zh-CN" kern="0" baseline="-25000" dirty="0">
                <a:solidFill>
                  <a:srgbClr val="000000"/>
                </a:solidFill>
                <a:ea typeface="宋体"/>
              </a:rPr>
              <a:t>2</a:t>
            </a:r>
            <a:r>
              <a:rPr lang="en-US" altLang="zh-CN" kern="0" dirty="0">
                <a:solidFill>
                  <a:srgbClr val="000000"/>
                </a:solidFill>
                <a:ea typeface="宋体"/>
              </a:rPr>
              <a:t>+N</a:t>
            </a:r>
            <a:r>
              <a:rPr lang="en-US" altLang="zh-CN" kern="0" baseline="-25000" dirty="0">
                <a:solidFill>
                  <a:srgbClr val="000000"/>
                </a:solidFill>
                <a:ea typeface="宋体"/>
              </a:rPr>
              <a:t>1</a:t>
            </a:r>
            <a:r>
              <a:rPr lang="en-US" altLang="zh-CN" kern="0" dirty="0">
                <a:solidFill>
                  <a:srgbClr val="000000"/>
                </a:solidFill>
                <a:ea typeface="宋体"/>
              </a:rPr>
              <a:t>+1 = 4</a:t>
            </a:r>
            <a:r>
              <a:rPr lang="zh-CN" altLang="en-US" kern="0" dirty="0">
                <a:solidFill>
                  <a:srgbClr val="000000"/>
                </a:solidFill>
                <a:ea typeface="宋体"/>
              </a:rPr>
              <a:t>，</a:t>
            </a:r>
            <a:r>
              <a:rPr lang="en-US" altLang="zh-CN" kern="0" dirty="0">
                <a:solidFill>
                  <a:srgbClr val="000000"/>
                </a:solidFill>
                <a:ea typeface="宋体"/>
              </a:rPr>
              <a:t>N</a:t>
            </a:r>
            <a:r>
              <a:rPr lang="en-US" altLang="zh-CN" kern="0" baseline="-25000" dirty="0">
                <a:solidFill>
                  <a:srgbClr val="000000"/>
                </a:solidFill>
                <a:ea typeface="宋体"/>
              </a:rPr>
              <a:t>4</a:t>
            </a:r>
            <a:r>
              <a:rPr lang="en-US" altLang="zh-CN" kern="0" dirty="0">
                <a:solidFill>
                  <a:srgbClr val="000000"/>
                </a:solidFill>
                <a:ea typeface="宋体"/>
              </a:rPr>
              <a:t> = N</a:t>
            </a:r>
            <a:r>
              <a:rPr lang="en-US" altLang="zh-CN" kern="0" baseline="-25000" dirty="0">
                <a:solidFill>
                  <a:srgbClr val="000000"/>
                </a:solidFill>
                <a:ea typeface="宋体"/>
              </a:rPr>
              <a:t>3</a:t>
            </a:r>
            <a:r>
              <a:rPr lang="en-US" altLang="zh-CN" kern="0" dirty="0">
                <a:solidFill>
                  <a:srgbClr val="000000"/>
                </a:solidFill>
                <a:ea typeface="宋体"/>
              </a:rPr>
              <a:t>+N</a:t>
            </a:r>
            <a:r>
              <a:rPr lang="en-US" altLang="zh-CN" kern="0" baseline="-25000" dirty="0">
                <a:solidFill>
                  <a:srgbClr val="000000"/>
                </a:solidFill>
                <a:ea typeface="宋体"/>
              </a:rPr>
              <a:t>2</a:t>
            </a:r>
            <a:r>
              <a:rPr lang="en-US" altLang="zh-CN" kern="0" dirty="0">
                <a:solidFill>
                  <a:srgbClr val="000000"/>
                </a:solidFill>
                <a:ea typeface="宋体"/>
              </a:rPr>
              <a:t>+1 = 7</a:t>
            </a:r>
          </a:p>
          <a:p>
            <a:pPr marL="533400" lvl="0" indent="-533400">
              <a:lnSpc>
                <a:spcPct val="110000"/>
              </a:lnSpc>
              <a:spcBef>
                <a:spcPct val="20000"/>
              </a:spcBef>
              <a:buClr>
                <a:srgbClr val="6600CC"/>
              </a:buClr>
              <a:buSzPct val="110000"/>
              <a:buFont typeface="Symbol" pitchFamily="18" charset="2"/>
              <a:buChar char="¨"/>
            </a:pPr>
            <a:r>
              <a:rPr lang="en-US" altLang="zh-CN" kern="0" dirty="0">
                <a:solidFill>
                  <a:srgbClr val="003366"/>
                </a:solidFill>
                <a:latin typeface="Times New Roman"/>
                <a:ea typeface="宋体"/>
                <a:sym typeface="Wingdings" panose="05000000000000000000" pitchFamily="2" charset="2"/>
              </a:rPr>
              <a:t></a:t>
            </a:r>
            <a:r>
              <a:rPr lang="en-US" altLang="zh-CN" i="1" kern="0" dirty="0" err="1">
                <a:solidFill>
                  <a:srgbClr val="FF0000"/>
                </a:solidFill>
                <a:latin typeface="Times New Roman"/>
                <a:ea typeface="宋体"/>
              </a:rPr>
              <a:t>N</a:t>
            </a:r>
            <a:r>
              <a:rPr lang="en-US" altLang="zh-CN" i="1" kern="0" baseline="-25000" dirty="0" err="1">
                <a:solidFill>
                  <a:srgbClr val="FF0000"/>
                </a:solidFill>
                <a:latin typeface="Times New Roman"/>
                <a:ea typeface="宋体"/>
              </a:rPr>
              <a:t>h</a:t>
            </a:r>
            <a:r>
              <a:rPr lang="en-US" altLang="zh-CN" kern="0" baseline="-25000" dirty="0">
                <a:solidFill>
                  <a:srgbClr val="FF0000"/>
                </a:solidFill>
                <a:latin typeface="Times New Roman"/>
                <a:ea typeface="宋体"/>
              </a:rPr>
              <a:t> </a:t>
            </a:r>
            <a:r>
              <a:rPr lang="en-US" altLang="zh-CN" kern="0" dirty="0">
                <a:solidFill>
                  <a:srgbClr val="FF0000"/>
                </a:solidFill>
                <a:latin typeface="Times New Roman"/>
                <a:ea typeface="宋体"/>
              </a:rPr>
              <a:t>= </a:t>
            </a:r>
            <a:r>
              <a:rPr lang="en-US" altLang="zh-CN" i="1" kern="0" dirty="0">
                <a:solidFill>
                  <a:srgbClr val="FF0000"/>
                </a:solidFill>
                <a:latin typeface="Times New Roman"/>
                <a:ea typeface="宋体"/>
              </a:rPr>
              <a:t>N</a:t>
            </a:r>
            <a:r>
              <a:rPr lang="en-US" altLang="zh-CN" i="1" kern="0" baseline="-25000" dirty="0">
                <a:solidFill>
                  <a:srgbClr val="FF0000"/>
                </a:solidFill>
                <a:latin typeface="Times New Roman"/>
                <a:ea typeface="宋体"/>
              </a:rPr>
              <a:t>h</a:t>
            </a:r>
            <a:r>
              <a:rPr lang="en-US" altLang="zh-CN" kern="0" baseline="-25000" dirty="0">
                <a:solidFill>
                  <a:srgbClr val="FF0000"/>
                </a:solidFill>
                <a:latin typeface="Times New Roman"/>
                <a:ea typeface="宋体"/>
              </a:rPr>
              <a:t>-1</a:t>
            </a:r>
            <a:r>
              <a:rPr lang="en-US" altLang="zh-CN" kern="0" dirty="0">
                <a:solidFill>
                  <a:srgbClr val="FF0000"/>
                </a:solidFill>
                <a:latin typeface="Times New Roman"/>
                <a:ea typeface="宋体"/>
              </a:rPr>
              <a:t> + </a:t>
            </a:r>
            <a:r>
              <a:rPr lang="en-US" altLang="zh-CN" i="1" kern="0" dirty="0">
                <a:solidFill>
                  <a:srgbClr val="FF0000"/>
                </a:solidFill>
                <a:latin typeface="Times New Roman"/>
                <a:ea typeface="宋体"/>
              </a:rPr>
              <a:t>N</a:t>
            </a:r>
            <a:r>
              <a:rPr lang="en-US" altLang="zh-CN" i="1" kern="0" baseline="-25000" dirty="0">
                <a:solidFill>
                  <a:srgbClr val="FF0000"/>
                </a:solidFill>
                <a:latin typeface="Times New Roman"/>
                <a:ea typeface="宋体"/>
              </a:rPr>
              <a:t>h</a:t>
            </a:r>
            <a:r>
              <a:rPr lang="en-US" altLang="zh-CN" kern="0" baseline="-25000" dirty="0">
                <a:solidFill>
                  <a:srgbClr val="FF0000"/>
                </a:solidFill>
                <a:latin typeface="Times New Roman"/>
                <a:ea typeface="宋体"/>
              </a:rPr>
              <a:t>-2</a:t>
            </a:r>
            <a:r>
              <a:rPr lang="en-US" altLang="zh-CN" kern="0" dirty="0">
                <a:solidFill>
                  <a:srgbClr val="FF0000"/>
                </a:solidFill>
                <a:latin typeface="Times New Roman"/>
                <a:ea typeface="宋体"/>
              </a:rPr>
              <a:t> +1 , </a:t>
            </a:r>
            <a:r>
              <a:rPr lang="en-US" altLang="zh-CN" i="1" kern="0" dirty="0">
                <a:solidFill>
                  <a:srgbClr val="FF0000"/>
                </a:solidFill>
                <a:latin typeface="Times New Roman"/>
                <a:ea typeface="宋体"/>
              </a:rPr>
              <a:t>h</a:t>
            </a:r>
            <a:r>
              <a:rPr lang="en-US" altLang="zh-CN" kern="0" dirty="0">
                <a:solidFill>
                  <a:srgbClr val="FF0000"/>
                </a:solidFill>
                <a:latin typeface="Times New Roman"/>
                <a:ea typeface="宋体"/>
              </a:rPr>
              <a:t> &gt; 1</a:t>
            </a:r>
          </a:p>
        </p:txBody>
      </p:sp>
    </p:spTree>
    <p:extLst>
      <p:ext uri="{BB962C8B-B14F-4D97-AF65-F5344CB8AC3E}">
        <p14:creationId xmlns:p14="http://schemas.microsoft.com/office/powerpoint/2010/main" val="201383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
                                            <p:txEl>
                                              <p:pRg st="0" end="0"/>
                                            </p:txEl>
                                          </p:spTgt>
                                        </p:tgtEl>
                                        <p:attrNameLst>
                                          <p:attrName>style.visibility</p:attrName>
                                        </p:attrNameLst>
                                      </p:cBhvr>
                                      <p:to>
                                        <p:strVal val="visible"/>
                                      </p:to>
                                    </p:set>
                                    <p:animEffect transition="in" filter="wipe(left)">
                                      <p:cBhvr>
                                        <p:cTn id="32" dur="500"/>
                                        <p:tgtEl>
                                          <p:spTgt spid="6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
                                            <p:txEl>
                                              <p:pRg st="1" end="1"/>
                                            </p:txEl>
                                          </p:spTgt>
                                        </p:tgtEl>
                                        <p:attrNameLst>
                                          <p:attrName>style.visibility</p:attrName>
                                        </p:attrNameLst>
                                      </p:cBhvr>
                                      <p:to>
                                        <p:strVal val="visible"/>
                                      </p:to>
                                    </p:set>
                                    <p:animEffect transition="in" filter="wipe(left)">
                                      <p:cBhvr>
                                        <p:cTn id="37" dur="500"/>
                                        <p:tgtEl>
                                          <p:spTgt spid="6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
                                            <p:txEl>
                                              <p:pRg st="2" end="2"/>
                                            </p:txEl>
                                          </p:spTgt>
                                        </p:tgtEl>
                                        <p:attrNameLst>
                                          <p:attrName>style.visibility</p:attrName>
                                        </p:attrNameLst>
                                      </p:cBhvr>
                                      <p:to>
                                        <p:strVal val="visible"/>
                                      </p:to>
                                    </p:set>
                                    <p:animEffect transition="in" filter="wipe(left)">
                                      <p:cBhvr>
                                        <p:cTn id="42" dur="500"/>
                                        <p:tgtEl>
                                          <p:spTgt spid="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AVL</a:t>
            </a:r>
            <a:r>
              <a:rPr lang="zh-CN" altLang="en-US" dirty="0"/>
              <a:t>树的高度</a:t>
            </a:r>
          </a:p>
        </p:txBody>
      </p:sp>
      <p:sp>
        <p:nvSpPr>
          <p:cNvPr id="3" name="内容占位符 2"/>
          <p:cNvSpPr>
            <a:spLocks noGrp="1"/>
          </p:cNvSpPr>
          <p:nvPr>
            <p:ph idx="1"/>
          </p:nvPr>
        </p:nvSpPr>
        <p:spPr/>
        <p:txBody>
          <a:bodyPr/>
          <a:lstStyle/>
          <a:p>
            <a:pPr marL="533400" indent="-533400">
              <a:lnSpc>
                <a:spcPct val="110000"/>
              </a:lnSpc>
            </a:pPr>
            <a:r>
              <a:rPr lang="en-US" altLang="zh-CN" sz="2800">
                <a:latin typeface="Times New Roman" panose="02020603050405020304" pitchFamily="18" charset="0"/>
              </a:rPr>
              <a:t>ALV</a:t>
            </a:r>
            <a:r>
              <a:rPr lang="zh-CN" altLang="en-US" sz="2800" dirty="0">
                <a:latin typeface="Times New Roman" panose="02020603050405020304" pitchFamily="18" charset="0"/>
              </a:rPr>
              <a:t>结点数：</a:t>
            </a:r>
            <a:endParaRPr lang="en-US" altLang="zh-CN" sz="2800" dirty="0">
              <a:latin typeface="Times New Roman" panose="02020603050405020304" pitchFamily="18" charset="0"/>
            </a:endParaRPr>
          </a:p>
          <a:p>
            <a:pPr marL="933450" lvl="1" indent="-533400">
              <a:lnSpc>
                <a:spcPct val="110000"/>
              </a:lnSpc>
            </a:pPr>
            <a:r>
              <a:rPr lang="en-US" altLang="zh-CN" sz="2800" dirty="0">
                <a:latin typeface="Times New Roman" panose="02020603050405020304" pitchFamily="18" charset="0"/>
              </a:rPr>
              <a:t>N</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 = 0</a:t>
            </a:r>
            <a:r>
              <a:rPr lang="zh-CN" altLang="en-US" sz="2800" dirty="0">
                <a:latin typeface="Times New Roman" panose="02020603050405020304" pitchFamily="18" charset="0"/>
              </a:rPr>
              <a:t>，</a:t>
            </a:r>
            <a:r>
              <a:rPr lang="en-US" altLang="zh-CN" sz="2800" dirty="0">
                <a:latin typeface="Times New Roman" panose="02020603050405020304" pitchFamily="18" charset="0"/>
              </a:rPr>
              <a:t>N</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 1</a:t>
            </a:r>
            <a:r>
              <a:rPr lang="zh-CN" altLang="en-US" sz="2800" dirty="0">
                <a:latin typeface="Times New Roman" panose="02020603050405020304" pitchFamily="18" charset="0"/>
              </a:rPr>
              <a:t>，</a:t>
            </a:r>
            <a:r>
              <a:rPr lang="en-US" altLang="zh-CN" sz="2800" dirty="0">
                <a:latin typeface="Times New Roman" panose="02020603050405020304" pitchFamily="18" charset="0"/>
              </a:rPr>
              <a:t>N</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 N</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+N</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+1 = 2</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marL="933450" lvl="1" indent="-533400">
              <a:lnSpc>
                <a:spcPct val="110000"/>
              </a:lnSpc>
            </a:pPr>
            <a:r>
              <a:rPr lang="en-US" altLang="zh-CN" sz="2800" i="1" dirty="0" err="1"/>
              <a:t>N</a:t>
            </a:r>
            <a:r>
              <a:rPr lang="en-US" altLang="zh-CN" sz="2800" i="1" baseline="-25000" dirty="0" err="1"/>
              <a:t>h</a:t>
            </a:r>
            <a:r>
              <a:rPr lang="en-US" altLang="zh-CN" sz="2800" baseline="-25000" dirty="0"/>
              <a:t> </a:t>
            </a:r>
            <a:r>
              <a:rPr lang="en-US" altLang="zh-CN" sz="2800" dirty="0"/>
              <a:t>= </a:t>
            </a:r>
            <a:r>
              <a:rPr lang="en-US" altLang="zh-CN" sz="2800" i="1" dirty="0"/>
              <a:t>N</a:t>
            </a:r>
            <a:r>
              <a:rPr lang="en-US" altLang="zh-CN" sz="2800" i="1" baseline="-25000" dirty="0"/>
              <a:t>h</a:t>
            </a:r>
            <a:r>
              <a:rPr lang="en-US" altLang="zh-CN" sz="2800" baseline="-25000" dirty="0"/>
              <a:t>-1</a:t>
            </a:r>
            <a:r>
              <a:rPr lang="en-US" altLang="zh-CN" sz="2800" dirty="0"/>
              <a:t> + </a:t>
            </a:r>
            <a:r>
              <a:rPr lang="en-US" altLang="zh-CN" sz="2800" i="1" dirty="0"/>
              <a:t>N</a:t>
            </a:r>
            <a:r>
              <a:rPr lang="en-US" altLang="zh-CN" sz="2800" i="1" baseline="-25000" dirty="0"/>
              <a:t>h</a:t>
            </a:r>
            <a:r>
              <a:rPr lang="en-US" altLang="zh-CN" sz="2800" baseline="-25000" dirty="0"/>
              <a:t>-2</a:t>
            </a:r>
            <a:r>
              <a:rPr lang="en-US" altLang="zh-CN" sz="2800" dirty="0"/>
              <a:t> +1 </a:t>
            </a:r>
            <a:endParaRPr lang="en-US" altLang="zh-CN" sz="2800" dirty="0">
              <a:latin typeface="Times New Roman" panose="02020603050405020304" pitchFamily="18" charset="0"/>
            </a:endParaRPr>
          </a:p>
          <a:p>
            <a:pPr marL="533400" indent="-533400">
              <a:lnSpc>
                <a:spcPct val="110000"/>
              </a:lnSpc>
            </a:pPr>
            <a:r>
              <a:rPr lang="zh-CN" altLang="en-US" sz="2800" dirty="0">
                <a:latin typeface="Times New Roman" panose="02020603050405020304" pitchFamily="18" charset="0"/>
              </a:rPr>
              <a:t>斐波那契数列 </a:t>
            </a:r>
            <a:endParaRPr lang="en-US" altLang="zh-CN" sz="2800" dirty="0">
              <a:latin typeface="Times New Roman" panose="02020603050405020304" pitchFamily="18" charset="0"/>
            </a:endParaRPr>
          </a:p>
          <a:p>
            <a:pPr marL="933450" lvl="1" indent="-533400">
              <a:lnSpc>
                <a:spcPct val="110000"/>
              </a:lnSpc>
            </a:pP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 = 0</a:t>
            </a:r>
            <a:r>
              <a:rPr lang="zh-CN" altLang="en-US" sz="2800" dirty="0">
                <a:latin typeface="Times New Roman" panose="02020603050405020304" pitchFamily="18" charset="0"/>
              </a:rPr>
              <a:t>，</a:t>
            </a: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 1</a:t>
            </a:r>
            <a:r>
              <a:rPr lang="zh-CN" altLang="en-US" sz="2800" dirty="0">
                <a:latin typeface="Times New Roman" panose="02020603050405020304" pitchFamily="18" charset="0"/>
              </a:rPr>
              <a:t>，</a:t>
            </a: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 F</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 = 1</a:t>
            </a:r>
            <a:r>
              <a:rPr lang="zh-CN" altLang="en-US" sz="2800" dirty="0">
                <a:latin typeface="Times New Roman" panose="02020603050405020304" pitchFamily="18" charset="0"/>
              </a:rPr>
              <a:t>，</a:t>
            </a: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 = F</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 2</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marL="933450" lvl="1" indent="-533400">
              <a:lnSpc>
                <a:spcPct val="110000"/>
              </a:lnSpc>
            </a:pPr>
            <a:r>
              <a:rPr lang="en-US" altLang="zh-CN" sz="2800" dirty="0" err="1">
                <a:latin typeface="Times New Roman" panose="02020603050405020304" pitchFamily="18" charset="0"/>
              </a:rPr>
              <a:t>F</a:t>
            </a:r>
            <a:r>
              <a:rPr lang="en-US" altLang="zh-CN" sz="2800" baseline="-25000" dirty="0" err="1">
                <a:latin typeface="Times New Roman" panose="02020603050405020304" pitchFamily="18" charset="0"/>
              </a:rPr>
              <a:t>h</a:t>
            </a:r>
            <a:r>
              <a:rPr lang="en-US" altLang="zh-CN" sz="2800" dirty="0">
                <a:latin typeface="Times New Roman" panose="02020603050405020304" pitchFamily="18" charset="0"/>
              </a:rPr>
              <a:t> = F</a:t>
            </a:r>
            <a:r>
              <a:rPr lang="en-US" altLang="zh-CN" sz="2800" baseline="-25000" dirty="0">
                <a:latin typeface="Times New Roman" panose="02020603050405020304" pitchFamily="18" charset="0"/>
              </a:rPr>
              <a:t>h-1</a:t>
            </a:r>
            <a:r>
              <a:rPr lang="en-US" altLang="zh-CN" sz="2800" dirty="0">
                <a:latin typeface="Times New Roman" panose="02020603050405020304" pitchFamily="18" charset="0"/>
              </a:rPr>
              <a:t>+F</a:t>
            </a:r>
            <a:r>
              <a:rPr lang="en-US" altLang="zh-CN" sz="2800" baseline="-25000" dirty="0">
                <a:latin typeface="Times New Roman" panose="02020603050405020304" pitchFamily="18" charset="0"/>
              </a:rPr>
              <a:t>h-2</a:t>
            </a:r>
            <a:endParaRPr lang="en-US" altLang="zh-CN" sz="2800" dirty="0">
              <a:latin typeface="Times New Roman" panose="02020603050405020304" pitchFamily="18" charset="0"/>
            </a:endParaRPr>
          </a:p>
          <a:p>
            <a:pPr marL="533400" indent="-533400">
              <a:lnSpc>
                <a:spcPct val="110000"/>
              </a:lnSpc>
            </a:pPr>
            <a:r>
              <a:rPr lang="zh-CN" altLang="en-US" sz="2800" dirty="0">
                <a:latin typeface="Times New Roman" panose="02020603050405020304" pitchFamily="18" charset="0"/>
              </a:rPr>
              <a:t>可得 </a:t>
            </a:r>
            <a:r>
              <a:rPr lang="en-US" altLang="zh-CN" sz="2800" dirty="0" err="1">
                <a:latin typeface="Times New Roman" panose="02020603050405020304" pitchFamily="18" charset="0"/>
              </a:rPr>
              <a:t>N</a:t>
            </a:r>
            <a:r>
              <a:rPr lang="en-US" altLang="zh-CN" sz="2800" baseline="-25000" dirty="0" err="1">
                <a:latin typeface="Times New Roman" panose="02020603050405020304" pitchFamily="18" charset="0"/>
              </a:rPr>
              <a:t>h</a:t>
            </a:r>
            <a:r>
              <a:rPr lang="en-US" altLang="zh-CN" sz="2800" dirty="0">
                <a:latin typeface="Times New Roman" panose="02020603050405020304" pitchFamily="18" charset="0"/>
              </a:rPr>
              <a:t> = F</a:t>
            </a:r>
            <a:r>
              <a:rPr lang="en-US" altLang="zh-CN" sz="2800" baseline="-25000" dirty="0">
                <a:latin typeface="Times New Roman" panose="02020603050405020304" pitchFamily="18" charset="0"/>
              </a:rPr>
              <a:t>h+2</a:t>
            </a:r>
            <a:r>
              <a:rPr lang="en-US" altLang="zh-CN" sz="2800" dirty="0">
                <a:latin typeface="Times New Roman" panose="02020603050405020304" pitchFamily="18" charset="0"/>
              </a:rPr>
              <a:t> – 1</a:t>
            </a:r>
            <a:r>
              <a:rPr lang="zh-CN" altLang="en-US" sz="2800" dirty="0">
                <a:latin typeface="Times New Roman" panose="02020603050405020304" pitchFamily="18" charset="0"/>
              </a:rPr>
              <a:t>。</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93</a:t>
            </a:fld>
            <a:endParaRPr lang="en-US" altLang="zh-CN"/>
          </a:p>
        </p:txBody>
      </p:sp>
    </p:spTree>
    <p:extLst>
      <p:ext uri="{BB962C8B-B14F-4D97-AF65-F5344CB8AC3E}">
        <p14:creationId xmlns:p14="http://schemas.microsoft.com/office/powerpoint/2010/main" val="4037391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94</a:t>
            </a:fld>
            <a:endParaRPr lang="en-US" altLang="zh-CN"/>
          </a:p>
        </p:txBody>
      </p:sp>
      <mc:AlternateContent xmlns:mc="http://schemas.openxmlformats.org/markup-compatibility/2006" xmlns:a14="http://schemas.microsoft.com/office/drawing/2010/main">
        <mc:Choice Requires="a14">
          <p:sp>
            <p:nvSpPr>
              <p:cNvPr id="5" name="文本框 4"/>
              <p:cNvSpPr txBox="1"/>
              <p:nvPr/>
            </p:nvSpPr>
            <p:spPr>
              <a:xfrm>
                <a:off x="369414" y="243981"/>
                <a:ext cx="8393965" cy="1113638"/>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ad>
                          <m:radPr>
                            <m:degHide m:val="on"/>
                            <m:ctrlPr>
                              <a:rPr lang="en-US" altLang="zh-CN" b="1" i="1" smtClean="0">
                                <a:latin typeface="Cambria Math" panose="02040503050406030204" pitchFamily="18" charset="0"/>
                              </a:rPr>
                            </m:ctrlPr>
                          </m:radPr>
                          <m:deg/>
                          <m:e>
                            <m:r>
                              <a:rPr lang="en-US" altLang="zh-CN" b="1" i="1" smtClean="0">
                                <a:latin typeface="Cambria Math" panose="02040503050406030204" pitchFamily="18" charset="0"/>
                              </a:rPr>
                              <m:t>𝟓</m:t>
                            </m:r>
                          </m:e>
                        </m:rad>
                      </m:den>
                    </m:f>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num>
                                  <m:den>
                                    <m:r>
                                      <a:rPr lang="en-US" altLang="zh-CN" i="1">
                                        <a:latin typeface="Cambria Math" panose="02040503050406030204" pitchFamily="18" charset="0"/>
                                      </a:rPr>
                                      <m:t>𝟐</m:t>
                                    </m:r>
                                  </m:den>
                                </m:f>
                              </m:e>
                            </m:d>
                          </m:e>
                          <m: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𝟏</m:t>
                                    </m:r>
                                    <m:r>
                                      <a:rPr lang="en-US" altLang="zh-CN" b="1"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num>
                                  <m:den>
                                    <m:r>
                                      <a:rPr lang="en-US" altLang="zh-CN" i="1">
                                        <a:latin typeface="Cambria Math" panose="02040503050406030204" pitchFamily="18" charset="0"/>
                                      </a:rPr>
                                      <m:t>𝟐</m:t>
                                    </m:r>
                                  </m:den>
                                </m:f>
                              </m:e>
                            </m:d>
                          </m:e>
                          <m:sup>
                            <m:r>
                              <a:rPr lang="en-US" altLang="zh-CN" i="1">
                                <a:latin typeface="Cambria Math" panose="02040503050406030204" pitchFamily="18" charset="0"/>
                              </a:rPr>
                              <m:t>𝒉</m:t>
                            </m:r>
                            <m:r>
                              <a:rPr lang="en-US" altLang="zh-CN" i="1">
                                <a:latin typeface="Cambria Math" panose="02040503050406030204" pitchFamily="18" charset="0"/>
                              </a:rPr>
                              <m:t>+</m:t>
                            </m:r>
                            <m:r>
                              <a:rPr lang="en-US" altLang="zh-CN" i="1">
                                <a:latin typeface="Cambria Math" panose="02040503050406030204" pitchFamily="18" charset="0"/>
                              </a:rPr>
                              <m:t>𝟐</m:t>
                            </m:r>
                          </m:sup>
                        </m:sSup>
                      </m:e>
                    </m:d>
                  </m:oMath>
                </a14:m>
                <a:r>
                  <a:rPr lang="en-US" altLang="zh-CN" dirty="0"/>
                  <a:t>&gt;</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num>
                              <m:den>
                                <m:r>
                                  <a:rPr lang="en-US" altLang="zh-CN" i="1">
                                    <a:latin typeface="Cambria Math" panose="02040503050406030204" pitchFamily="18" charset="0"/>
                                  </a:rPr>
                                  <m:t>𝟐</m:t>
                                </m:r>
                              </m:den>
                            </m:f>
                          </m:e>
                        </m:d>
                      </m:e>
                      <m:sup>
                        <m:r>
                          <a:rPr lang="en-US" altLang="zh-CN" i="1">
                            <a:latin typeface="Cambria Math" panose="02040503050406030204" pitchFamily="18" charset="0"/>
                          </a:rPr>
                          <m:t>𝒉</m:t>
                        </m:r>
                        <m:r>
                          <a:rPr lang="en-US" altLang="zh-CN" i="1">
                            <a:latin typeface="Cambria Math" panose="02040503050406030204" pitchFamily="18" charset="0"/>
                          </a:rPr>
                          <m:t>+</m:t>
                        </m:r>
                        <m:r>
                          <a:rPr lang="en-US" altLang="zh-CN" i="1">
                            <a:latin typeface="Cambria Math" panose="02040503050406030204" pitchFamily="18" charset="0"/>
                          </a:rPr>
                          <m:t>𝟐</m:t>
                        </m:r>
                      </m:sup>
                    </m:sSup>
                    <m:r>
                      <a:rPr lang="en-US" altLang="zh-CN" b="1" i="0" smtClean="0">
                        <a:latin typeface="Cambria Math" panose="02040503050406030204" pitchFamily="18" charset="0"/>
                      </a:rPr>
                      <m:t>−</m:t>
                    </m:r>
                    <m:r>
                      <a:rPr lang="en-US" altLang="zh-CN" b="1" i="0" smtClean="0">
                        <a:latin typeface="Cambria Math" panose="02040503050406030204" pitchFamily="18" charset="0"/>
                      </a:rPr>
                      <m:t>𝟏</m:t>
                    </m:r>
                  </m:oMath>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69414" y="243981"/>
                <a:ext cx="8393965" cy="111363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2213" y="1406736"/>
                <a:ext cx="4196149" cy="1125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𝒉</m:t>
                          </m:r>
                        </m:sub>
                      </m:sSub>
                      <m:r>
                        <a:rPr lang="en-US" altLang="zh-CN" b="1" i="1" smtClean="0">
                          <a:latin typeface="Cambria Math" panose="02040503050406030204" pitchFamily="18" charset="0"/>
                        </a:rPr>
                        <m:t>&gt;</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num>
                                <m:den>
                                  <m:r>
                                    <a:rPr lang="en-US" altLang="zh-CN" i="1">
                                      <a:latin typeface="Cambria Math" panose="02040503050406030204" pitchFamily="18" charset="0"/>
                                    </a:rPr>
                                    <m:t>𝟐</m:t>
                                  </m:r>
                                </m:den>
                              </m:f>
                            </m:e>
                          </m:d>
                        </m:e>
                        <m:sup>
                          <m:r>
                            <a:rPr lang="en-US" altLang="zh-CN" i="1">
                              <a:latin typeface="Cambria Math" panose="02040503050406030204" pitchFamily="18" charset="0"/>
                            </a:rPr>
                            <m:t>𝒉</m:t>
                          </m:r>
                          <m:r>
                            <a:rPr lang="en-US" altLang="zh-CN" i="1">
                              <a:latin typeface="Cambria Math" panose="02040503050406030204" pitchFamily="18" charset="0"/>
                            </a:rPr>
                            <m:t>+</m:t>
                          </m:r>
                          <m:r>
                            <a:rPr lang="en-US" altLang="zh-CN" i="1">
                              <a:latin typeface="Cambria Math" panose="02040503050406030204" pitchFamily="18" charset="0"/>
                            </a:rPr>
                            <m:t>𝟐</m:t>
                          </m:r>
                        </m:sup>
                      </m:sSup>
                      <m:r>
                        <a:rPr lang="en-US" altLang="zh-CN">
                          <a:latin typeface="Cambria Math" panose="02040503050406030204" pitchFamily="18" charset="0"/>
                        </a:rPr>
                        <m:t>−</m:t>
                      </m:r>
                      <m:r>
                        <a:rPr lang="en-US" altLang="zh-CN" b="1" i="0" smtClean="0">
                          <a:latin typeface="Cambria Math" panose="02040503050406030204" pitchFamily="18" charset="0"/>
                        </a:rPr>
                        <m:t>𝟐</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72213" y="1406736"/>
                <a:ext cx="4196149" cy="112562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317895" y="1515547"/>
                <a:ext cx="1954253" cy="908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𝛷</m:t>
                      </m:r>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𝟓</m:t>
                              </m:r>
                            </m:e>
                          </m:rad>
                        </m:num>
                        <m:den>
                          <m:r>
                            <a:rPr lang="en-US" altLang="zh-CN" i="1">
                              <a:latin typeface="Cambria Math" panose="02040503050406030204" pitchFamily="18" charset="0"/>
                            </a:rPr>
                            <m:t>𝟐</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317895" y="1515547"/>
                <a:ext cx="1954253" cy="90800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38999" y="2779296"/>
                <a:ext cx="3245760"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𝚽</m:t>
                          </m:r>
                        </m:e>
                        <m: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&lt;</m:t>
                      </m:r>
                      <m:rad>
                        <m:radPr>
                          <m:degHide m:val="on"/>
                          <m:ctrlPr>
                            <a:rPr lang="en-US" altLang="zh-CN" b="1" i="1" smtClean="0">
                              <a:latin typeface="Cambria Math" panose="02040503050406030204" pitchFamily="18" charset="0"/>
                            </a:rPr>
                          </m:ctrlPr>
                        </m:radPr>
                        <m:deg/>
                        <m:e>
                          <m:r>
                            <a:rPr lang="en-US" altLang="zh-CN" b="1" i="1" smtClean="0">
                              <a:latin typeface="Cambria Math" panose="02040503050406030204" pitchFamily="18" charset="0"/>
                            </a:rPr>
                            <m:t>𝟓</m:t>
                          </m:r>
                        </m:e>
                      </m:rad>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𝑵</m:t>
                          </m:r>
                        </m:e>
                        <m:sub>
                          <m:r>
                            <a:rPr lang="en-US" altLang="zh-CN" b="1" i="1" smtClean="0">
                              <a:latin typeface="Cambria Math" panose="02040503050406030204" pitchFamily="18" charset="0"/>
                            </a:rPr>
                            <m:t>𝒉</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38999" y="2779296"/>
                <a:ext cx="3245760" cy="49039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697417" y="2807050"/>
                <a:ext cx="532838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𝒉</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𝟐</m:t>
                      </m:r>
                      <m:r>
                        <a:rPr lang="en-US" altLang="zh-CN" b="1" i="1" smtClean="0">
                          <a:solidFill>
                            <a:srgbClr val="FF0000"/>
                          </a:solidFill>
                          <a:latin typeface="Cambria Math" panose="02040503050406030204" pitchFamily="18" charset="0"/>
                        </a:rPr>
                        <m:t>&lt;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𝒍𝒐𝒈</m:t>
                          </m:r>
                        </m:e>
                        <m:sub>
                          <m:r>
                            <a:rPr lang="zh-CN" altLang="en-US" b="1" i="1" smtClean="0">
                              <a:solidFill>
                                <a:srgbClr val="FF0000"/>
                              </a:solidFill>
                              <a:latin typeface="Cambria Math" panose="02040503050406030204" pitchFamily="18" charset="0"/>
                            </a:rPr>
                            <m:t>𝜱</m:t>
                          </m:r>
                        </m:sub>
                      </m:sSub>
                      <m:rad>
                        <m:radPr>
                          <m:degHide m:val="on"/>
                          <m:ctrlPr>
                            <a:rPr lang="en-US" altLang="zh-CN" b="1" i="1" smtClean="0">
                              <a:solidFill>
                                <a:srgbClr val="FF0000"/>
                              </a:solidFill>
                              <a:latin typeface="Cambria Math" panose="02040503050406030204" pitchFamily="18" charset="0"/>
                            </a:rPr>
                          </m:ctrlPr>
                        </m:radPr>
                        <m:deg/>
                        <m:e>
                          <m:r>
                            <a:rPr lang="en-US" altLang="zh-CN" b="1" i="1" smtClean="0">
                              <a:solidFill>
                                <a:srgbClr val="FF0000"/>
                              </a:solidFill>
                              <a:latin typeface="Cambria Math" panose="02040503050406030204" pitchFamily="18" charset="0"/>
                            </a:rPr>
                            <m:t>𝟓</m:t>
                          </m:r>
                        </m:e>
                      </m:rad>
                      <m:r>
                        <a:rPr lang="en-US" altLang="zh-CN" b="1"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𝒍𝒐𝒈</m:t>
                          </m:r>
                        </m:e>
                        <m:sub>
                          <m:r>
                            <a:rPr lang="zh-CN" altLang="en-US" i="1">
                              <a:solidFill>
                                <a:srgbClr val="FF0000"/>
                              </a:solidFill>
                              <a:latin typeface="Cambria Math" panose="02040503050406030204" pitchFamily="18" charset="0"/>
                            </a:rPr>
                            <m:t>𝜱</m:t>
                          </m:r>
                        </m:sub>
                      </m:sSub>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𝑵</m:t>
                          </m:r>
                        </m:e>
                        <m:sub>
                          <m:r>
                            <a:rPr lang="en-US" altLang="zh-CN" b="1" i="1" smtClean="0">
                              <a:solidFill>
                                <a:srgbClr val="FF0000"/>
                              </a:solidFill>
                              <a:latin typeface="Cambria Math" panose="02040503050406030204" pitchFamily="18" charset="0"/>
                            </a:rPr>
                            <m:t>𝒉</m:t>
                          </m:r>
                        </m:sub>
                      </m:sSub>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𝟐</m:t>
                      </m:r>
                      <m:r>
                        <a:rPr lang="en-US" altLang="zh-CN" b="1"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697417" y="2807050"/>
                <a:ext cx="5328382" cy="49039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47682" y="3613355"/>
                <a:ext cx="40452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𝒍𝒐𝒈</m:t>
                          </m:r>
                        </m:e>
                        <m:sub>
                          <m:r>
                            <a:rPr lang="zh-CN" altLang="en-US" i="1">
                              <a:latin typeface="Cambria Math" panose="02040503050406030204" pitchFamily="18" charset="0"/>
                            </a:rPr>
                            <m:t>𝜱</m:t>
                          </m:r>
                        </m:sub>
                      </m:sSub>
                      <m:r>
                        <a:rPr lang="en-US" altLang="zh-CN" b="1" i="1" smtClean="0">
                          <a:latin typeface="Cambria Math" panose="02040503050406030204" pitchFamily="18" charset="0"/>
                        </a:rPr>
                        <m:t>𝑿</m:t>
                      </m:r>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𝒍𝒐𝒈</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𝑿</m:t>
                      </m:r>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𝒍𝒐𝒈</m:t>
                          </m:r>
                        </m:e>
                        <m:sub>
                          <m:r>
                            <a:rPr lang="en-US" altLang="zh-CN" b="1" i="1" smtClean="0">
                              <a:latin typeface="Cambria Math" panose="02040503050406030204" pitchFamily="18" charset="0"/>
                            </a:rPr>
                            <m:t>𝟐</m:t>
                          </m:r>
                        </m:sub>
                      </m:sSub>
                      <m:r>
                        <a:rPr lang="zh-CN" altLang="en-US" i="1" smtClean="0">
                          <a:latin typeface="Cambria Math" panose="02040503050406030204" pitchFamily="18" charset="0"/>
                        </a:rPr>
                        <m:t>𝛷</m:t>
                      </m:r>
                    </m:oMath>
                  </m:oMathPara>
                </a14:m>
                <a:endParaRPr lang="zh-CN" altLang="en-US" i="1" dirty="0"/>
              </a:p>
            </p:txBody>
          </p:sp>
        </mc:Choice>
        <mc:Fallback xmlns="">
          <p:sp>
            <p:nvSpPr>
              <p:cNvPr id="10" name="矩形 9"/>
              <p:cNvSpPr>
                <a:spLocks noRot="1" noChangeAspect="1" noMove="1" noResize="1" noEditPoints="1" noAdjustHandles="1" noChangeArrowheads="1" noChangeShapeType="1" noTextEdit="1"/>
              </p:cNvSpPr>
              <p:nvPr/>
            </p:nvSpPr>
            <p:spPr>
              <a:xfrm>
                <a:off x="547682" y="3613355"/>
                <a:ext cx="4045210" cy="523220"/>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756594" y="3613355"/>
                <a:ext cx="276370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𝒍𝒐𝒈</m:t>
                          </m:r>
                        </m:e>
                        <m:sub>
                          <m:r>
                            <a:rPr lang="en-US" altLang="zh-CN" i="1">
                              <a:latin typeface="Cambria Math" panose="02040503050406030204" pitchFamily="18" charset="0"/>
                            </a:rPr>
                            <m:t>𝟐</m:t>
                          </m:r>
                        </m:sub>
                      </m:sSub>
                      <m:r>
                        <a:rPr lang="zh-CN" altLang="en-US" i="1">
                          <a:latin typeface="Cambria Math" panose="02040503050406030204" pitchFamily="18" charset="0"/>
                        </a:rPr>
                        <m:t>𝛷</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𝟔𝟗𝟒</m:t>
                      </m:r>
                    </m:oMath>
                  </m:oMathPara>
                </a14:m>
                <a:endParaRPr lang="zh-CN" altLang="en-US" i="1" dirty="0"/>
              </a:p>
            </p:txBody>
          </p:sp>
        </mc:Choice>
        <mc:Fallback xmlns="">
          <p:sp>
            <p:nvSpPr>
              <p:cNvPr id="11" name="矩形 10"/>
              <p:cNvSpPr>
                <a:spLocks noRot="1" noChangeAspect="1" noMove="1" noResize="1" noEditPoints="1" noAdjustHandles="1" noChangeArrowheads="1" noChangeShapeType="1" noTextEdit="1"/>
              </p:cNvSpPr>
              <p:nvPr/>
            </p:nvSpPr>
            <p:spPr>
              <a:xfrm>
                <a:off x="4756594" y="3613355"/>
                <a:ext cx="2763705" cy="52322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19549" y="4350677"/>
                <a:ext cx="5863785" cy="1417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&lt;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𝒍𝒐𝒈</m:t>
                              </m:r>
                            </m:e>
                            <m:sub>
                              <m:r>
                                <a:rPr lang="en-US" altLang="zh-CN" b="1" i="1" smtClean="0">
                                  <a:latin typeface="Cambria Math" panose="02040503050406030204" pitchFamily="18" charset="0"/>
                                </a:rPr>
                                <m:t>𝟐</m:t>
                              </m:r>
                            </m:sub>
                          </m:sSub>
                          <m:rad>
                            <m:radPr>
                              <m:degHide m:val="on"/>
                              <m:ctrlPr>
                                <a:rPr lang="en-US" altLang="zh-CN" b="1" i="1" smtClean="0">
                                  <a:latin typeface="Cambria Math" panose="02040503050406030204" pitchFamily="18" charset="0"/>
                                </a:rPr>
                              </m:ctrlPr>
                            </m:radPr>
                            <m:deg/>
                            <m:e>
                              <m:r>
                                <a:rPr lang="en-US" altLang="zh-CN" b="1" i="1" smtClean="0">
                                  <a:latin typeface="Cambria Math" panose="02040503050406030204" pitchFamily="18" charset="0"/>
                                </a:rPr>
                                <m:t>𝟓</m:t>
                              </m:r>
                            </m:e>
                          </m:ra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𝒍𝒐𝒈</m:t>
                              </m:r>
                            </m:e>
                            <m:sub>
                              <m:r>
                                <a:rPr lang="en-US" altLang="zh-CN" i="1">
                                  <a:latin typeface="Cambria Math" panose="02040503050406030204" pitchFamily="18" charset="0"/>
                                </a:rPr>
                                <m:t>𝟐</m:t>
                              </m:r>
                            </m:sub>
                          </m:sSub>
                          <m:r>
                            <a:rPr lang="zh-CN" altLang="en-US" i="1">
                              <a:latin typeface="Cambria Math" panose="02040503050406030204" pitchFamily="18" charset="0"/>
                            </a:rPr>
                            <m:t>𝛷</m:t>
                          </m:r>
                        </m:den>
                      </m:f>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𝒍𝒐𝒈</m:t>
                              </m:r>
                            </m:e>
                            <m:sub>
                              <m:r>
                                <a:rPr lang="en-US" altLang="zh-CN" i="1">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𝑵</m:t>
                              </m:r>
                            </m:e>
                            <m:sub>
                              <m:r>
                                <a:rPr lang="en-US" altLang="zh-CN" i="1">
                                  <a:latin typeface="Cambria Math" panose="02040503050406030204" pitchFamily="18" charset="0"/>
                                </a:rPr>
                                <m:t>𝒉</m:t>
                              </m:r>
                            </m:sub>
                          </m:sSub>
                          <m:r>
                            <a:rPr lang="en-US" altLang="zh-CN" i="1">
                              <a:latin typeface="Cambria Math" panose="02040503050406030204" pitchFamily="18" charset="0"/>
                            </a:rPr>
                            <m:t>+</m:t>
                          </m:r>
                          <m:r>
                            <a:rPr lang="en-US" altLang="zh-CN" i="1">
                              <a:latin typeface="Cambria Math" panose="02040503050406030204" pitchFamily="18" charset="0"/>
                            </a:rPr>
                            <m:t>𝟐</m:t>
                          </m:r>
                          <m:r>
                            <a:rPr lang="en-US" altLang="zh-CN" b="1" i="1" smtClean="0">
                              <a:latin typeface="Cambria Math" panose="02040503050406030204" pitchFamily="18" charset="0"/>
                            </a:rPr>
                            <m:t>)</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𝒍𝒐𝒈</m:t>
                              </m:r>
                            </m:e>
                            <m:sub>
                              <m:r>
                                <a:rPr lang="en-US" altLang="zh-CN" i="1">
                                  <a:latin typeface="Cambria Math" panose="02040503050406030204" pitchFamily="18" charset="0"/>
                                </a:rPr>
                                <m:t>𝟐</m:t>
                              </m:r>
                            </m:sub>
                          </m:sSub>
                          <m:r>
                            <a:rPr lang="zh-CN" altLang="en-US" i="1">
                              <a:latin typeface="Cambria Math" panose="02040503050406030204" pitchFamily="18" charset="0"/>
                            </a:rPr>
                            <m:t>𝛷</m:t>
                          </m:r>
                        </m:den>
                      </m:f>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𝟔𝟕𝟐𝟑</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𝟒𝟒𝟎𝟒</m:t>
                      </m:r>
                      <m:r>
                        <a:rPr lang="en-US" altLang="zh-CN" b="1"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𝒍𝒐𝒈</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𝑵</m:t>
                          </m:r>
                        </m:e>
                        <m:sub>
                          <m:r>
                            <a:rPr lang="en-US" altLang="zh-CN" i="1">
                              <a:latin typeface="Cambria Math" panose="02040503050406030204" pitchFamily="18" charset="0"/>
                            </a:rPr>
                            <m:t>𝒉</m:t>
                          </m:r>
                        </m:sub>
                      </m:sSub>
                      <m:r>
                        <a:rPr lang="en-US" altLang="zh-CN" i="1">
                          <a:latin typeface="Cambria Math" panose="02040503050406030204" pitchFamily="18" charset="0"/>
                        </a:rPr>
                        <m:t>+</m:t>
                      </m:r>
                      <m:r>
                        <a:rPr lang="en-US" altLang="zh-CN" i="1">
                          <a:latin typeface="Cambria Math" panose="02040503050406030204" pitchFamily="18" charset="0"/>
                        </a:rPr>
                        <m:t>𝟐</m:t>
                      </m:r>
                      <m:r>
                        <a:rPr lang="en-US" altLang="zh-CN" i="1">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19549" y="4350677"/>
                <a:ext cx="5863785" cy="1417311"/>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30914" y="5868950"/>
                <a:ext cx="57347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𝒉</m:t>
                          </m:r>
                        </m:e>
                        <m:sub>
                          <m:r>
                            <a:rPr lang="en-US" altLang="zh-CN" b="1" i="1" smtClean="0">
                              <a:solidFill>
                                <a:srgbClr val="FF0000"/>
                              </a:solidFill>
                              <a:latin typeface="Cambria Math" panose="02040503050406030204" pitchFamily="18" charset="0"/>
                            </a:rPr>
                            <m:t>𝒎𝒂𝒙</m:t>
                          </m:r>
                        </m:sub>
                      </m:sSub>
                      <m:r>
                        <a:rPr lang="en-US" altLang="zh-CN" b="1" i="1" smtClean="0">
                          <a:solidFill>
                            <a:srgbClr val="FF0000"/>
                          </a:solidFill>
                          <a:latin typeface="Cambria Math" panose="02040503050406030204" pitchFamily="18" charset="0"/>
                        </a:rPr>
                        <m:t>=</m:t>
                      </m:r>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𝟏</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𝟒𝟒</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𝒍𝒐𝒈</m:t>
                              </m:r>
                            </m:e>
                            <m:sub>
                              <m:r>
                                <a:rPr lang="en-US" altLang="zh-CN" b="1" i="1" smtClean="0">
                                  <a:solidFill>
                                    <a:srgbClr val="FF0000"/>
                                  </a:solidFill>
                                  <a:latin typeface="Cambria Math" panose="02040503050406030204" pitchFamily="18" charset="0"/>
                                </a:rPr>
                                <m:t>𝟐</m:t>
                              </m:r>
                            </m:sub>
                          </m:sSub>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𝒏</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𝟑𝟐𝟕</m:t>
                          </m:r>
                        </m:e>
                      </m:d>
                    </m:oMath>
                  </m:oMathPara>
                </a14:m>
                <a:endParaRPr lang="zh-CN" altLang="en-US" dirty="0">
                  <a:solidFill>
                    <a:srgbClr val="FF0000"/>
                  </a:solidFill>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30914" y="5868950"/>
                <a:ext cx="5734775" cy="430887"/>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16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AVL</a:t>
            </a:r>
            <a:r>
              <a:rPr lang="zh-CN" altLang="en-US" dirty="0"/>
              <a:t>树的高度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800" dirty="0">
                    <a:latin typeface="Times New Roman" panose="02020603050405020304" pitchFamily="18" charset="0"/>
                  </a:rPr>
                  <a:t>因此</a:t>
                </a:r>
                <a:r>
                  <a:rPr lang="zh-CN" altLang="en-US" sz="2800">
                    <a:latin typeface="Times New Roman" panose="02020603050405020304" pitchFamily="18" charset="0"/>
                  </a:rPr>
                  <a:t>，若</a:t>
                </a:r>
                <a:r>
                  <a:rPr lang="en-US" altLang="zh-CN" sz="2800">
                    <a:latin typeface="Times New Roman" panose="02020603050405020304" pitchFamily="18" charset="0"/>
                  </a:rPr>
                  <a:t>AVL</a:t>
                </a:r>
                <a:r>
                  <a:rPr lang="zh-CN" altLang="en-US" sz="2800" dirty="0">
                    <a:latin typeface="Times New Roman" panose="02020603050405020304" pitchFamily="18" charset="0"/>
                  </a:rPr>
                  <a:t>树有</a:t>
                </a:r>
                <a:r>
                  <a:rPr lang="en-US" altLang="zh-CN" sz="2800" dirty="0">
                    <a:latin typeface="Times New Roman" panose="02020603050405020304" pitchFamily="18" charset="0"/>
                  </a:rPr>
                  <a:t>n</a:t>
                </a:r>
                <a:r>
                  <a:rPr lang="zh-CN" altLang="en-US" sz="2800" dirty="0">
                    <a:latin typeface="Times New Roman" panose="02020603050405020304" pitchFamily="18" charset="0"/>
                  </a:rPr>
                  <a:t>个结点 </a:t>
                </a:r>
                <a:endParaRPr lang="en-US" altLang="zh-CN" sz="2800" dirty="0">
                  <a:latin typeface="Times New Roman" panose="02020603050405020304" pitchFamily="18" charset="0"/>
                </a:endParaRPr>
              </a:p>
              <a:p>
                <a:pPr lvl="1"/>
                <a:r>
                  <a:rPr lang="zh-CN" altLang="en-US" sz="2800" dirty="0">
                    <a:latin typeface="Times New Roman" panose="02020603050405020304" pitchFamily="18" charset="0"/>
                  </a:rPr>
                  <a:t>最小高度为 </a:t>
                </a:r>
                <a:r>
                  <a:rPr lang="zh-CN" altLang="en-US"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sym typeface="Symbol" panose="05050102010706020507" pitchFamily="18" charset="2"/>
                  </a:rPr>
                  <a:t>log</a:t>
                </a:r>
                <a:r>
                  <a:rPr lang="en-US" altLang="zh-CN" sz="2800" baseline="-25000" dirty="0">
                    <a:solidFill>
                      <a:srgbClr val="FF0000"/>
                    </a:solidFill>
                    <a:latin typeface="Times New Roman" panose="02020603050405020304" pitchFamily="18" charset="0"/>
                    <a:sym typeface="Symbol" panose="05050102010706020507" pitchFamily="18" charset="2"/>
                  </a:rPr>
                  <a:t>2</a:t>
                </a:r>
                <a:r>
                  <a:rPr lang="en-US" altLang="zh-CN" sz="2800" dirty="0">
                    <a:solidFill>
                      <a:srgbClr val="FF0000"/>
                    </a:solidFill>
                    <a:latin typeface="Times New Roman" panose="02020603050405020304" pitchFamily="18" charset="0"/>
                    <a:sym typeface="Symbol" panose="05050102010706020507" pitchFamily="18" charset="2"/>
                  </a:rPr>
                  <a:t>(n+1)</a:t>
                </a:r>
                <a:r>
                  <a:rPr lang="zh-CN" altLang="en-US" sz="2800" dirty="0">
                    <a:latin typeface="Times New Roman" panose="02020603050405020304" pitchFamily="18" charset="0"/>
                    <a:sym typeface="Symbol" panose="05050102010706020507" pitchFamily="18" charset="2"/>
                  </a:rPr>
                  <a:t>。</a:t>
                </a:r>
                <a:endParaRPr lang="en-US" altLang="zh-CN" sz="2800" dirty="0">
                  <a:latin typeface="Times New Roman" panose="02020603050405020304" pitchFamily="18" charset="0"/>
                  <a:sym typeface="Symbol" panose="05050102010706020507" pitchFamily="18" charset="2"/>
                </a:endParaRPr>
              </a:p>
              <a:p>
                <a:pPr lvl="1"/>
                <a:r>
                  <a:rPr lang="zh-CN" altLang="en-US" sz="2800" dirty="0">
                    <a:latin typeface="Times New Roman" panose="02020603050405020304" pitchFamily="18" charset="0"/>
                    <a:sym typeface="Symbol" panose="05050102010706020507" pitchFamily="18" charset="2"/>
                  </a:rPr>
                  <a:t>最大高度</a:t>
                </a:r>
                <a:r>
                  <a:rPr lang="zh-CN" altLang="en-US" sz="2800" dirty="0">
                    <a:latin typeface="Times New Roman" panose="02020603050405020304" pitchFamily="18" charset="0"/>
                  </a:rPr>
                  <a:t>不超过</a:t>
                </a:r>
                <a14:m>
                  <m:oMath xmlns:m="http://schemas.openxmlformats.org/officeDocument/2006/math">
                    <m:d>
                      <m:dPr>
                        <m:begChr m:val="⌈"/>
                        <m:endChr m:val="⌉"/>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𝟏</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𝟒𝟒</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𝒍𝒐𝒈</m:t>
                            </m:r>
                          </m:e>
                          <m:sub>
                            <m:r>
                              <a:rPr lang="en-US" altLang="zh-CN" sz="2800" i="1">
                                <a:solidFill>
                                  <a:srgbClr val="FF0000"/>
                                </a:solidFill>
                                <a:latin typeface="Cambria Math" panose="02040503050406030204" pitchFamily="18" charset="0"/>
                              </a:rPr>
                              <m:t>𝟐</m:t>
                            </m:r>
                          </m:sub>
                        </m:sSub>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𝒏</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𝟎</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𝟑𝟐𝟕</m:t>
                        </m:r>
                      </m:e>
                    </m:d>
                  </m:oMath>
                </a14:m>
                <a:r>
                  <a:rPr lang="zh-CN" altLang="en-US" sz="2800" dirty="0">
                    <a:latin typeface="Times New Roman" panose="02020603050405020304" pitchFamily="18" charset="0"/>
                  </a:rPr>
                  <a:t>。</a:t>
                </a:r>
                <a:endParaRPr lang="zh-CN" altLang="en-US" sz="2800" dirty="0"/>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660" t="-2312"/>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95</a:t>
            </a:fld>
            <a:endParaRPr lang="en-US" altLang="zh-CN"/>
          </a:p>
        </p:txBody>
      </p:sp>
    </p:spTree>
    <p:extLst>
      <p:ext uri="{BB962C8B-B14F-4D97-AF65-F5344CB8AC3E}">
        <p14:creationId xmlns:p14="http://schemas.microsoft.com/office/powerpoint/2010/main" val="18457381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B</a:t>
            </a:r>
            <a:r>
              <a:rPr lang="zh-CN" altLang="en-US" dirty="0"/>
              <a:t>树</a:t>
            </a:r>
          </a:p>
        </p:txBody>
      </p:sp>
      <p:sp>
        <p:nvSpPr>
          <p:cNvPr id="3" name="内容占位符 2"/>
          <p:cNvSpPr>
            <a:spLocks noGrp="1"/>
          </p:cNvSpPr>
          <p:nvPr>
            <p:ph idx="1"/>
          </p:nvPr>
        </p:nvSpPr>
        <p:spPr/>
        <p:txBody>
          <a:bodyPr/>
          <a:lstStyle/>
          <a:p>
            <a:r>
              <a:rPr lang="en-US" altLang="zh-CN" dirty="0">
                <a:solidFill>
                  <a:srgbClr val="FF0000"/>
                </a:solidFill>
              </a:rPr>
              <a:t>B-</a:t>
            </a:r>
            <a:r>
              <a:rPr lang="zh-CN" altLang="en-US" dirty="0">
                <a:solidFill>
                  <a:srgbClr val="FF0000"/>
                </a:solidFill>
              </a:rPr>
              <a:t>树</a:t>
            </a:r>
            <a:r>
              <a:rPr lang="zh-CN" altLang="en-US">
                <a:solidFill>
                  <a:srgbClr val="FF0000"/>
                </a:solidFill>
              </a:rPr>
              <a:t>：</a:t>
            </a:r>
            <a:r>
              <a:rPr lang="en-US" altLang="zh-CN"/>
              <a:t> Balanced </a:t>
            </a:r>
            <a:r>
              <a:rPr lang="en-US" altLang="zh-CN" dirty="0"/>
              <a:t>Tree</a:t>
            </a:r>
            <a:endParaRPr lang="en-US" altLang="zh-CN" dirty="0">
              <a:solidFill>
                <a:srgbClr val="FF0000"/>
              </a:solidFill>
            </a:endParaRPr>
          </a:p>
          <a:p>
            <a:r>
              <a:rPr lang="en-US" altLang="zh-CN" dirty="0">
                <a:solidFill>
                  <a:srgbClr val="FF0000"/>
                </a:solidFill>
              </a:rPr>
              <a:t>B-</a:t>
            </a:r>
            <a:r>
              <a:rPr lang="zh-CN" altLang="en-US" dirty="0">
                <a:solidFill>
                  <a:srgbClr val="FF0000"/>
                </a:solidFill>
              </a:rPr>
              <a:t>树</a:t>
            </a:r>
            <a:r>
              <a:rPr lang="zh-CN" altLang="en-US" dirty="0"/>
              <a:t>在</a:t>
            </a:r>
            <a:r>
              <a:rPr lang="en-US" altLang="zh-CN">
                <a:hlinkClick r:id="rId2"/>
              </a:rPr>
              <a:t>Rudolf Bayer</a:t>
            </a:r>
            <a:r>
              <a:rPr lang="en-US" altLang="zh-CN" dirty="0"/>
              <a:t>,</a:t>
            </a:r>
            <a:r>
              <a:rPr lang="en-US" altLang="zh-CN"/>
              <a:t> </a:t>
            </a:r>
            <a:r>
              <a:rPr lang="en-US" altLang="zh-CN">
                <a:hlinkClick r:id="rId3"/>
              </a:rPr>
              <a:t>Edward </a:t>
            </a:r>
            <a:r>
              <a:rPr lang="en-US" altLang="zh-CN" dirty="0">
                <a:hlinkClick r:id="rId3"/>
              </a:rPr>
              <a:t>M. </a:t>
            </a:r>
            <a:r>
              <a:rPr lang="en-US" altLang="zh-CN" dirty="0" err="1">
                <a:hlinkClick r:id="rId3"/>
              </a:rPr>
              <a:t>McCreight</a:t>
            </a:r>
            <a:r>
              <a:rPr lang="en-US" altLang="zh-CN" dirty="0"/>
              <a:t>(1970)</a:t>
            </a:r>
            <a:r>
              <a:rPr lang="zh-CN" altLang="en-US" dirty="0"/>
              <a:t>的论文</a:t>
            </a:r>
            <a:r>
              <a:rPr lang="en-US" altLang="zh-CN"/>
              <a:t>《Organization and Maintenance of Large </a:t>
            </a:r>
            <a:r>
              <a:rPr lang="en-US" altLang="zh-CN" dirty="0"/>
              <a:t>Ordered Indices》</a:t>
            </a:r>
            <a:r>
              <a:rPr lang="zh-CN" altLang="en-US" dirty="0"/>
              <a:t>中提出的。</a:t>
            </a:r>
            <a:endParaRPr lang="en-US" altLang="zh-CN" dirty="0"/>
          </a:p>
          <a:p>
            <a:r>
              <a:rPr lang="en-US" altLang="zh-CN" dirty="0">
                <a:solidFill>
                  <a:srgbClr val="FF0000"/>
                </a:solidFill>
              </a:rPr>
              <a:t>B-</a:t>
            </a:r>
            <a:r>
              <a:rPr lang="zh-CN" altLang="en-US" dirty="0">
                <a:solidFill>
                  <a:srgbClr val="FF0000"/>
                </a:solidFill>
              </a:rPr>
              <a:t>树</a:t>
            </a:r>
            <a:r>
              <a:rPr lang="en-US" altLang="zh-CN" dirty="0">
                <a:solidFill>
                  <a:srgbClr val="FF0000"/>
                </a:solidFill>
              </a:rPr>
              <a:t>:</a:t>
            </a:r>
            <a:r>
              <a:rPr lang="en-US" altLang="zh-CN" dirty="0"/>
              <a:t> </a:t>
            </a:r>
            <a:r>
              <a:rPr lang="zh-CN" altLang="en-US" dirty="0"/>
              <a:t>平衡多路查找树</a:t>
            </a:r>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96</a:t>
            </a:fld>
            <a:endParaRPr lang="en-US" altLang="zh-CN"/>
          </a:p>
        </p:txBody>
      </p:sp>
      <p:sp>
        <p:nvSpPr>
          <p:cNvPr id="5" name="矩形 4"/>
          <p:cNvSpPr/>
          <p:nvPr/>
        </p:nvSpPr>
        <p:spPr>
          <a:xfrm>
            <a:off x="899592" y="5085184"/>
            <a:ext cx="6246440" cy="954107"/>
          </a:xfrm>
          <a:prstGeom prst="rect">
            <a:avLst/>
          </a:prstGeom>
        </p:spPr>
        <p:txBody>
          <a:bodyPr wrap="square">
            <a:spAutoFit/>
          </a:bodyPr>
          <a:lstStyle/>
          <a:p>
            <a:r>
              <a:rPr lang="en-US" altLang="zh-CN" b="0"/>
              <a:t>wikipedia</a:t>
            </a:r>
            <a:r>
              <a:rPr lang="zh-CN" altLang="en-US" b="0"/>
              <a:t>：</a:t>
            </a:r>
            <a:r>
              <a:rPr lang="en-US" altLang="zh-CN" b="0" dirty="0">
                <a:hlinkClick r:id="rId4"/>
              </a:rPr>
              <a:t>http</a:t>
            </a:r>
            <a:r>
              <a:rPr lang="en-US" altLang="zh-CN" b="0">
                <a:hlinkClick r:id="rId4"/>
              </a:rPr>
              <a:t>://en.wikipedia.org/wiki/B-tree</a:t>
            </a:r>
            <a:endParaRPr lang="en-US" altLang="zh-CN" b="0" dirty="0"/>
          </a:p>
        </p:txBody>
      </p:sp>
    </p:spTree>
    <p:extLst>
      <p:ext uri="{BB962C8B-B14F-4D97-AF65-F5344CB8AC3E}">
        <p14:creationId xmlns:p14="http://schemas.microsoft.com/office/powerpoint/2010/main" val="37943120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索引顺序表与分块查找</a:t>
            </a: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97</a:t>
            </a:fld>
            <a:endParaRPr lang="en-US" altLang="zh-CN"/>
          </a:p>
        </p:txBody>
      </p:sp>
      <p:grpSp>
        <p:nvGrpSpPr>
          <p:cNvPr id="43" name="Group 45"/>
          <p:cNvGrpSpPr>
            <a:grpSpLocks/>
          </p:cNvGrpSpPr>
          <p:nvPr/>
        </p:nvGrpSpPr>
        <p:grpSpPr bwMode="auto">
          <a:xfrm>
            <a:off x="430560" y="974827"/>
            <a:ext cx="8362950" cy="5626100"/>
            <a:chOff x="204" y="307"/>
            <a:chExt cx="5268" cy="3544"/>
          </a:xfrm>
        </p:grpSpPr>
        <p:sp>
          <p:nvSpPr>
            <p:cNvPr id="44" name="Line 2"/>
            <p:cNvSpPr>
              <a:spLocks noChangeShapeType="1"/>
            </p:cNvSpPr>
            <p:nvPr/>
          </p:nvSpPr>
          <p:spPr bwMode="auto">
            <a:xfrm flipV="1">
              <a:off x="1134" y="1321"/>
              <a:ext cx="567" cy="195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
            <p:cNvSpPr>
              <a:spLocks noChangeShapeType="1"/>
            </p:cNvSpPr>
            <p:nvPr/>
          </p:nvSpPr>
          <p:spPr bwMode="auto">
            <a:xfrm>
              <a:off x="1130" y="2976"/>
              <a:ext cx="480" cy="67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
            <p:cNvSpPr>
              <a:spLocks noChangeShapeType="1"/>
            </p:cNvSpPr>
            <p:nvPr/>
          </p:nvSpPr>
          <p:spPr bwMode="auto">
            <a:xfrm flipV="1">
              <a:off x="1153" y="2319"/>
              <a:ext cx="480" cy="1344"/>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5"/>
            <p:cNvSpPr>
              <a:spLocks noChangeShapeType="1"/>
            </p:cNvSpPr>
            <p:nvPr/>
          </p:nvSpPr>
          <p:spPr bwMode="auto">
            <a:xfrm>
              <a:off x="1107" y="2640"/>
              <a:ext cx="480" cy="33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6"/>
            <p:cNvSpPr>
              <a:spLocks noChangeShapeType="1"/>
            </p:cNvSpPr>
            <p:nvPr/>
          </p:nvSpPr>
          <p:spPr bwMode="auto">
            <a:xfrm>
              <a:off x="1130" y="2323"/>
              <a:ext cx="480" cy="33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7"/>
            <p:cNvSpPr>
              <a:spLocks noChangeShapeType="1"/>
            </p:cNvSpPr>
            <p:nvPr/>
          </p:nvSpPr>
          <p:spPr bwMode="auto">
            <a:xfrm>
              <a:off x="1130" y="1920"/>
              <a:ext cx="480" cy="1344"/>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8"/>
            <p:cNvSpPr>
              <a:spLocks noChangeShapeType="1"/>
            </p:cNvSpPr>
            <p:nvPr/>
          </p:nvSpPr>
          <p:spPr bwMode="auto">
            <a:xfrm>
              <a:off x="1082" y="1584"/>
              <a:ext cx="505" cy="9"/>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9"/>
            <p:cNvSpPr>
              <a:spLocks noChangeShapeType="1"/>
            </p:cNvSpPr>
            <p:nvPr/>
          </p:nvSpPr>
          <p:spPr bwMode="auto">
            <a:xfrm>
              <a:off x="1111" y="1261"/>
              <a:ext cx="480" cy="67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10"/>
            <p:cNvSpPr txBox="1">
              <a:spLocks noChangeArrowheads="1"/>
            </p:cNvSpPr>
            <p:nvPr/>
          </p:nvSpPr>
          <p:spPr bwMode="auto">
            <a:xfrm>
              <a:off x="1498" y="1057"/>
              <a:ext cx="409" cy="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sz="2800">
                  <a:solidFill>
                    <a:schemeClr val="tx1"/>
                  </a:solidFill>
                  <a:latin typeface="Arial Narrow" panose="020B0606020202030204" pitchFamily="34" charset="0"/>
                </a:rPr>
                <a:t>   </a:t>
              </a:r>
              <a:r>
                <a:rPr lang="en-US" altLang="zh-CN" sz="2800">
                  <a:solidFill>
                    <a:schemeClr val="tx1"/>
                  </a:solidFill>
                </a:rPr>
                <a:t>0</a:t>
              </a:r>
            </a:p>
            <a:p>
              <a:pPr eaLnBrk="1" hangingPunct="1">
                <a:spcBef>
                  <a:spcPct val="30000"/>
                </a:spcBef>
              </a:pPr>
              <a:r>
                <a:rPr lang="en-US" altLang="zh-CN" sz="2800">
                  <a:solidFill>
                    <a:schemeClr val="tx1"/>
                  </a:solidFill>
                </a:rPr>
                <a:t> 1k</a:t>
              </a:r>
            </a:p>
            <a:p>
              <a:pPr eaLnBrk="1" hangingPunct="1">
                <a:spcBef>
                  <a:spcPct val="30000"/>
                </a:spcBef>
              </a:pPr>
              <a:r>
                <a:rPr lang="en-US" altLang="zh-CN" sz="2800">
                  <a:solidFill>
                    <a:schemeClr val="tx1"/>
                  </a:solidFill>
                </a:rPr>
                <a:t> 2k</a:t>
              </a:r>
            </a:p>
            <a:p>
              <a:pPr eaLnBrk="1" hangingPunct="1">
                <a:spcBef>
                  <a:spcPct val="30000"/>
                </a:spcBef>
              </a:pPr>
              <a:r>
                <a:rPr lang="en-US" altLang="zh-CN" sz="2800">
                  <a:solidFill>
                    <a:schemeClr val="tx1"/>
                  </a:solidFill>
                </a:rPr>
                <a:t> 3k</a:t>
              </a:r>
            </a:p>
            <a:p>
              <a:pPr eaLnBrk="1" hangingPunct="1">
                <a:spcBef>
                  <a:spcPct val="30000"/>
                </a:spcBef>
              </a:pPr>
              <a:r>
                <a:rPr lang="en-US" altLang="zh-CN" sz="2800">
                  <a:solidFill>
                    <a:schemeClr val="tx1"/>
                  </a:solidFill>
                </a:rPr>
                <a:t> 4k</a:t>
              </a:r>
            </a:p>
            <a:p>
              <a:pPr eaLnBrk="1" hangingPunct="1">
                <a:spcBef>
                  <a:spcPct val="30000"/>
                </a:spcBef>
              </a:pPr>
              <a:r>
                <a:rPr lang="en-US" altLang="zh-CN" sz="2800">
                  <a:solidFill>
                    <a:schemeClr val="tx1"/>
                  </a:solidFill>
                </a:rPr>
                <a:t> 5k</a:t>
              </a:r>
            </a:p>
            <a:p>
              <a:pPr eaLnBrk="1" hangingPunct="1">
                <a:spcBef>
                  <a:spcPct val="30000"/>
                </a:spcBef>
              </a:pPr>
              <a:r>
                <a:rPr lang="en-US" altLang="zh-CN" sz="2800">
                  <a:solidFill>
                    <a:schemeClr val="tx1"/>
                  </a:solidFill>
                </a:rPr>
                <a:t> 6k</a:t>
              </a:r>
            </a:p>
            <a:p>
              <a:pPr eaLnBrk="1" hangingPunct="1">
                <a:spcBef>
                  <a:spcPct val="30000"/>
                </a:spcBef>
              </a:pPr>
              <a:r>
                <a:rPr lang="en-US" altLang="zh-CN" sz="2800">
                  <a:solidFill>
                    <a:schemeClr val="tx1"/>
                  </a:solidFill>
                </a:rPr>
                <a:t> 7k</a:t>
              </a:r>
              <a:endParaRPr lang="en-US" altLang="zh-CN" sz="2400" b="0">
                <a:solidFill>
                  <a:schemeClr val="tx1"/>
                </a:solidFill>
              </a:endParaRPr>
            </a:p>
          </p:txBody>
        </p:sp>
        <p:sp>
          <p:nvSpPr>
            <p:cNvPr id="53" name="Rectangle 21"/>
            <p:cNvSpPr>
              <a:spLocks noChangeArrowheads="1"/>
            </p:cNvSpPr>
            <p:nvPr/>
          </p:nvSpPr>
          <p:spPr bwMode="auto">
            <a:xfrm>
              <a:off x="1920" y="720"/>
              <a:ext cx="3552" cy="312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sz="2800" dirty="0">
                  <a:ea typeface="仿宋_GB2312" pitchFamily="49" charset="-122"/>
                </a:rPr>
                <a:t>职工号</a:t>
              </a:r>
              <a:r>
                <a:rPr lang="zh-CN" altLang="en-US" sz="2800" dirty="0">
                  <a:solidFill>
                    <a:schemeClr val="tx1"/>
                  </a:solidFill>
                  <a:ea typeface="仿宋_GB2312" pitchFamily="49" charset="-122"/>
                </a:rPr>
                <a:t>  </a:t>
              </a:r>
              <a:r>
                <a:rPr lang="zh-CN" altLang="en-US" sz="2800" dirty="0">
                  <a:solidFill>
                    <a:srgbClr val="009900"/>
                  </a:solidFill>
                  <a:ea typeface="仿宋_GB2312" pitchFamily="49" charset="-122"/>
                </a:rPr>
                <a:t>姓名</a:t>
              </a:r>
              <a:r>
                <a:rPr lang="zh-CN" altLang="en-US" sz="2800" dirty="0">
                  <a:solidFill>
                    <a:schemeClr val="tx1"/>
                  </a:solidFill>
                  <a:ea typeface="仿宋_GB2312" pitchFamily="49" charset="-122"/>
                </a:rPr>
                <a:t>  </a:t>
              </a:r>
              <a:r>
                <a:rPr lang="zh-CN" altLang="en-US" sz="2800" dirty="0">
                  <a:solidFill>
                    <a:schemeClr val="hlink"/>
                  </a:solidFill>
                  <a:ea typeface="仿宋_GB2312" pitchFamily="49" charset="-122"/>
                </a:rPr>
                <a:t>性别</a:t>
              </a:r>
              <a:r>
                <a:rPr lang="zh-CN" altLang="en-US" sz="2800" dirty="0">
                  <a:solidFill>
                    <a:schemeClr val="tx1"/>
                  </a:solidFill>
                  <a:ea typeface="仿宋_GB2312" pitchFamily="49" charset="-122"/>
                </a:rPr>
                <a:t>    </a:t>
              </a:r>
              <a:r>
                <a:rPr lang="zh-CN" altLang="en-US" sz="2800" dirty="0">
                  <a:solidFill>
                    <a:srgbClr val="006600"/>
                  </a:solidFill>
                  <a:ea typeface="仿宋_GB2312" pitchFamily="49" charset="-122"/>
                </a:rPr>
                <a:t>职务</a:t>
              </a:r>
              <a:r>
                <a:rPr lang="zh-CN" altLang="en-US" sz="2800" dirty="0">
                  <a:solidFill>
                    <a:schemeClr val="tx1"/>
                  </a:solidFill>
                  <a:ea typeface="仿宋_GB2312" pitchFamily="49" charset="-122"/>
                </a:rPr>
                <a:t>    </a:t>
              </a:r>
              <a:r>
                <a:rPr lang="zh-CN" altLang="en-US" sz="2800" dirty="0">
                  <a:solidFill>
                    <a:schemeClr val="tx2"/>
                  </a:solidFill>
                  <a:ea typeface="仿宋_GB2312" pitchFamily="49" charset="-122"/>
                </a:rPr>
                <a:t>婚</a:t>
              </a:r>
              <a:r>
                <a:rPr lang="zh-CN" altLang="en-US" sz="2800" dirty="0">
                  <a:solidFill>
                    <a:schemeClr val="tx2"/>
                  </a:solidFill>
                </a:rPr>
                <a:t>否</a:t>
              </a:r>
              <a:r>
                <a:rPr lang="zh-CN" altLang="en-US" sz="2800" dirty="0">
                  <a:solidFill>
                    <a:schemeClr val="tx1"/>
                  </a:solidFill>
                  <a:ea typeface="仿宋_GB2312" pitchFamily="49" charset="-122"/>
                </a:rPr>
                <a:t>  </a:t>
              </a:r>
            </a:p>
            <a:p>
              <a:pPr eaLnBrk="1" hangingPunct="1">
                <a:spcBef>
                  <a:spcPct val="30000"/>
                </a:spcBef>
              </a:pPr>
              <a:r>
                <a:rPr lang="zh-CN" altLang="en-US" sz="2800" dirty="0">
                  <a:solidFill>
                    <a:schemeClr val="tx1"/>
                  </a:solidFill>
                  <a:ea typeface="仿宋_GB2312" pitchFamily="49" charset="-122"/>
                </a:rPr>
                <a:t>    </a:t>
              </a:r>
              <a:r>
                <a:rPr lang="en-US" altLang="zh-CN" sz="2800" dirty="0">
                  <a:ea typeface="仿宋_GB2312" pitchFamily="49" charset="-122"/>
                </a:rPr>
                <a:t>83</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林达</a:t>
              </a:r>
              <a:r>
                <a:rPr lang="en-US" altLang="zh-CN" sz="2800" dirty="0">
                  <a:solidFill>
                    <a:schemeClr val="tx2"/>
                  </a:solidFill>
                  <a:ea typeface="仿宋_GB2312" pitchFamily="49" charset="-122"/>
                </a:rPr>
                <a:t>    </a:t>
              </a:r>
              <a:r>
                <a:rPr lang="zh-CN" altLang="en-US" sz="2800" dirty="0">
                  <a:solidFill>
                    <a:schemeClr val="hlink"/>
                  </a:solidFill>
                  <a:ea typeface="仿宋_GB2312" pitchFamily="49" charset="-122"/>
                </a:rPr>
                <a:t>女</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教师</a:t>
              </a:r>
              <a:r>
                <a:rPr lang="zh-CN" altLang="en-US" sz="2800" dirty="0">
                  <a:solidFill>
                    <a:schemeClr val="tx2"/>
                  </a:solidFill>
                  <a:ea typeface="仿宋_GB2312" pitchFamily="49" charset="-122"/>
                </a:rPr>
                <a:t>    已婚 </a:t>
              </a:r>
              <a:r>
                <a:rPr lang="zh-CN" altLang="en-US" sz="2800" dirty="0">
                  <a:solidFill>
                    <a:srgbClr val="FF33CC"/>
                  </a:solidFill>
                  <a:ea typeface="仿宋_GB2312" pitchFamily="49" charset="-122"/>
                </a:rPr>
                <a:t> </a:t>
              </a:r>
              <a:r>
                <a:rPr lang="en-US" altLang="zh-CN" sz="2800" dirty="0">
                  <a:solidFill>
                    <a:srgbClr val="FF33CC"/>
                  </a:solidFill>
                  <a:ea typeface="仿宋_GB2312" pitchFamily="49" charset="-122"/>
                </a:rPr>
                <a:t>…</a:t>
              </a:r>
              <a:r>
                <a:rPr lang="en-US" altLang="zh-CN" sz="2800" dirty="0">
                  <a:solidFill>
                    <a:schemeClr val="tx2"/>
                  </a:solidFill>
                  <a:ea typeface="仿宋_GB2312" pitchFamily="49" charset="-122"/>
                </a:rPr>
                <a:t>  </a:t>
              </a: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08</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陈洱</a:t>
              </a:r>
              <a:r>
                <a:rPr lang="zh-CN" altLang="en-US" sz="2800" dirty="0">
                  <a:solidFill>
                    <a:schemeClr val="tx2"/>
                  </a:solidFill>
                  <a:ea typeface="仿宋_GB2312" pitchFamily="49" charset="-122"/>
                </a:rPr>
                <a:t>    </a:t>
              </a:r>
              <a:r>
                <a:rPr lang="zh-CN" altLang="en-US" sz="2800" dirty="0">
                  <a:solidFill>
                    <a:schemeClr val="hlink"/>
                  </a:solidFill>
                  <a:ea typeface="仿宋_GB2312" pitchFamily="49" charset="-122"/>
                </a:rPr>
                <a:t>男</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教师</a:t>
              </a:r>
              <a:r>
                <a:rPr lang="zh-CN" altLang="en-US" sz="2800" dirty="0">
                  <a:solidFill>
                    <a:schemeClr val="tx2"/>
                  </a:solidFill>
                  <a:ea typeface="仿宋_GB2312" pitchFamily="49" charset="-122"/>
                </a:rPr>
                <a:t>    已婚  </a:t>
              </a:r>
              <a:r>
                <a:rPr lang="en-US" altLang="zh-CN" sz="2800" dirty="0">
                  <a:solidFill>
                    <a:srgbClr val="FF33CC"/>
                  </a:solidFill>
                  <a:ea typeface="仿宋_GB2312" pitchFamily="49" charset="-122"/>
                </a:rPr>
                <a:t>...</a:t>
              </a:r>
              <a:r>
                <a:rPr lang="en-US" altLang="zh-CN" sz="2800" dirty="0">
                  <a:solidFill>
                    <a:schemeClr val="tx2"/>
                  </a:solidFill>
                  <a:ea typeface="仿宋_GB2312" pitchFamily="49" charset="-122"/>
                </a:rPr>
                <a:t> </a:t>
              </a: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03</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张珊</a:t>
              </a:r>
              <a:r>
                <a:rPr lang="en-US" altLang="zh-CN" sz="2800" dirty="0">
                  <a:solidFill>
                    <a:schemeClr val="tx2"/>
                  </a:solidFill>
                  <a:ea typeface="仿宋_GB2312" pitchFamily="49" charset="-122"/>
                </a:rPr>
                <a:t>    </a:t>
              </a:r>
              <a:r>
                <a:rPr lang="zh-CN" altLang="en-US" sz="2800" dirty="0">
                  <a:solidFill>
                    <a:schemeClr val="hlink"/>
                  </a:solidFill>
                  <a:ea typeface="仿宋_GB2312" pitchFamily="49" charset="-122"/>
                </a:rPr>
                <a:t>男</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教务员</a:t>
              </a:r>
              <a:r>
                <a:rPr lang="zh-CN" altLang="en-US" sz="2800" dirty="0">
                  <a:solidFill>
                    <a:schemeClr val="tx2"/>
                  </a:solidFill>
                  <a:ea typeface="仿宋_GB2312" pitchFamily="49" charset="-122"/>
                </a:rPr>
                <a:t>  已婚  </a:t>
              </a:r>
              <a:r>
                <a:rPr lang="en-US" altLang="zh-CN" sz="2800" dirty="0">
                  <a:solidFill>
                    <a:srgbClr val="FF33CC"/>
                  </a:solidFill>
                  <a:ea typeface="仿宋_GB2312" pitchFamily="49" charset="-122"/>
                </a:rPr>
                <a:t>...</a:t>
              </a:r>
              <a:endParaRPr lang="en-US" altLang="zh-CN" sz="2800" dirty="0">
                <a:solidFill>
                  <a:schemeClr val="tx2"/>
                </a:solidFill>
                <a:ea typeface="仿宋_GB2312" pitchFamily="49" charset="-122"/>
              </a:endParaRP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95</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李斯</a:t>
              </a:r>
              <a:r>
                <a:rPr lang="en-US" altLang="zh-CN" sz="2800" dirty="0">
                  <a:solidFill>
                    <a:schemeClr val="tx2"/>
                  </a:solidFill>
                  <a:ea typeface="仿宋_GB2312" pitchFamily="49" charset="-122"/>
                </a:rPr>
                <a:t>    </a:t>
              </a:r>
              <a:r>
                <a:rPr lang="zh-CN" altLang="en-US" sz="2800" dirty="0">
                  <a:solidFill>
                    <a:schemeClr val="hlink"/>
                  </a:solidFill>
                  <a:ea typeface="仿宋_GB2312" pitchFamily="49" charset="-122"/>
                </a:rPr>
                <a:t>女</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实验员</a:t>
              </a:r>
              <a:r>
                <a:rPr lang="zh-CN" altLang="en-US" sz="2800" dirty="0">
                  <a:solidFill>
                    <a:schemeClr val="tx2"/>
                  </a:solidFill>
                  <a:ea typeface="仿宋_GB2312" pitchFamily="49" charset="-122"/>
                </a:rPr>
                <a:t>  未婚  </a:t>
              </a:r>
              <a:r>
                <a:rPr lang="en-US" altLang="zh-CN" sz="2800" dirty="0">
                  <a:solidFill>
                    <a:srgbClr val="FF33CC"/>
                  </a:solidFill>
                  <a:ea typeface="仿宋_GB2312" pitchFamily="49" charset="-122"/>
                </a:rPr>
                <a:t>...</a:t>
              </a:r>
              <a:endParaRPr lang="en-US" altLang="zh-CN" sz="2800" dirty="0">
                <a:solidFill>
                  <a:schemeClr val="tx2"/>
                </a:solidFill>
                <a:ea typeface="仿宋_GB2312" pitchFamily="49" charset="-122"/>
              </a:endParaRP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24</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何武</a:t>
              </a:r>
              <a:r>
                <a:rPr lang="en-US" altLang="zh-CN" sz="2800" dirty="0">
                  <a:solidFill>
                    <a:schemeClr val="tx2"/>
                  </a:solidFill>
                  <a:ea typeface="仿宋_GB2312" pitchFamily="49" charset="-122"/>
                </a:rPr>
                <a:t>    </a:t>
              </a:r>
              <a:r>
                <a:rPr lang="zh-CN" altLang="en-US" sz="2800" dirty="0">
                  <a:solidFill>
                    <a:schemeClr val="hlink"/>
                  </a:solidFill>
                  <a:ea typeface="仿宋_GB2312" pitchFamily="49" charset="-122"/>
                </a:rPr>
                <a:t>男</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教师</a:t>
              </a:r>
              <a:r>
                <a:rPr lang="zh-CN" altLang="en-US" sz="2800" dirty="0">
                  <a:solidFill>
                    <a:schemeClr val="tx2"/>
                  </a:solidFill>
                  <a:ea typeface="仿宋_GB2312" pitchFamily="49" charset="-122"/>
                </a:rPr>
                <a:t>    已婚  </a:t>
              </a:r>
              <a:r>
                <a:rPr lang="en-US" altLang="zh-CN" sz="2800" dirty="0">
                  <a:solidFill>
                    <a:srgbClr val="FF33CC"/>
                  </a:solidFill>
                  <a:ea typeface="仿宋_GB2312" pitchFamily="49" charset="-122"/>
                </a:rPr>
                <a:t>...</a:t>
              </a:r>
              <a:endParaRPr lang="en-US" altLang="zh-CN" sz="2800" dirty="0">
                <a:solidFill>
                  <a:schemeClr val="tx2"/>
                </a:solidFill>
                <a:ea typeface="仿宋_GB2312" pitchFamily="49" charset="-122"/>
              </a:endParaRP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47</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王璐</a:t>
              </a:r>
              <a:r>
                <a:rPr lang="en-US" altLang="zh-CN" sz="2800" dirty="0">
                  <a:solidFill>
                    <a:schemeClr val="tx2"/>
                  </a:solidFill>
                  <a:ea typeface="仿宋_GB2312" pitchFamily="49" charset="-122"/>
                </a:rPr>
                <a:t>    </a:t>
              </a:r>
              <a:r>
                <a:rPr lang="zh-CN" altLang="en-US" sz="2800" dirty="0">
                  <a:solidFill>
                    <a:schemeClr val="hlink"/>
                  </a:solidFill>
                  <a:ea typeface="仿宋_GB2312" pitchFamily="49" charset="-122"/>
                </a:rPr>
                <a:t>男</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教师</a:t>
              </a:r>
              <a:r>
                <a:rPr lang="zh-CN" altLang="en-US" sz="2800" dirty="0">
                  <a:solidFill>
                    <a:schemeClr val="tx2"/>
                  </a:solidFill>
                  <a:ea typeface="仿宋_GB2312" pitchFamily="49" charset="-122"/>
                </a:rPr>
                <a:t>    已婚  </a:t>
              </a:r>
              <a:r>
                <a:rPr lang="en-US" altLang="zh-CN" sz="2800" dirty="0">
                  <a:solidFill>
                    <a:srgbClr val="FF33CC"/>
                  </a:solidFill>
                  <a:ea typeface="仿宋_GB2312" pitchFamily="49" charset="-122"/>
                </a:rPr>
                <a:t>...</a:t>
              </a:r>
              <a:endParaRPr lang="en-US" altLang="zh-CN" sz="2800" dirty="0">
                <a:solidFill>
                  <a:schemeClr val="tx2"/>
                </a:solidFill>
                <a:ea typeface="仿宋_GB2312" pitchFamily="49" charset="-122"/>
              </a:endParaRP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17</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刘淇</a:t>
              </a:r>
              <a:r>
                <a:rPr lang="en-US" altLang="zh-CN" sz="2800" dirty="0">
                  <a:solidFill>
                    <a:schemeClr val="tx2"/>
                  </a:solidFill>
                  <a:ea typeface="仿宋_GB2312" pitchFamily="49" charset="-122"/>
                </a:rPr>
                <a:t>    </a:t>
              </a:r>
              <a:r>
                <a:rPr lang="zh-CN" altLang="en-US" sz="2800" dirty="0">
                  <a:solidFill>
                    <a:schemeClr val="hlink"/>
                  </a:solidFill>
                  <a:ea typeface="仿宋_GB2312" pitchFamily="49" charset="-122"/>
                </a:rPr>
                <a:t>男</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实验员</a:t>
              </a:r>
              <a:r>
                <a:rPr lang="zh-CN" altLang="en-US" sz="2800" dirty="0">
                  <a:solidFill>
                    <a:schemeClr val="tx2"/>
                  </a:solidFill>
                  <a:ea typeface="仿宋_GB2312" pitchFamily="49" charset="-122"/>
                </a:rPr>
                <a:t>  未婚  </a:t>
              </a:r>
              <a:r>
                <a:rPr lang="en-US" altLang="zh-CN" sz="2800" dirty="0">
                  <a:solidFill>
                    <a:srgbClr val="FF33CC"/>
                  </a:solidFill>
                  <a:ea typeface="仿宋_GB2312" pitchFamily="49" charset="-122"/>
                </a:rPr>
                <a:t>...</a:t>
              </a:r>
              <a:endParaRPr lang="en-US" altLang="zh-CN" sz="2800" dirty="0">
                <a:solidFill>
                  <a:schemeClr val="tx2"/>
                </a:solidFill>
                <a:ea typeface="仿宋_GB2312" pitchFamily="49" charset="-122"/>
              </a:endParaRPr>
            </a:p>
            <a:p>
              <a:pPr eaLnBrk="1" hangingPunct="1">
                <a:spcBef>
                  <a:spcPct val="30000"/>
                </a:spcBef>
              </a:pPr>
              <a:r>
                <a:rPr lang="en-US" altLang="zh-CN" sz="2800" dirty="0">
                  <a:solidFill>
                    <a:schemeClr val="tx2"/>
                  </a:solidFill>
                  <a:ea typeface="仿宋_GB2312" pitchFamily="49" charset="-122"/>
                </a:rPr>
                <a:t>    </a:t>
              </a:r>
              <a:r>
                <a:rPr lang="en-US" altLang="zh-CN" sz="2800" dirty="0">
                  <a:ea typeface="仿宋_GB2312" pitchFamily="49" charset="-122"/>
                </a:rPr>
                <a:t>51</a:t>
              </a:r>
              <a:r>
                <a:rPr lang="en-US" altLang="zh-CN" sz="2800" dirty="0">
                  <a:solidFill>
                    <a:schemeClr val="tx2"/>
                  </a:solidFill>
                  <a:ea typeface="仿宋_GB2312" pitchFamily="49" charset="-122"/>
                </a:rPr>
                <a:t>      </a:t>
              </a:r>
              <a:r>
                <a:rPr lang="zh-CN" altLang="en-US" sz="2800" dirty="0">
                  <a:solidFill>
                    <a:srgbClr val="006600"/>
                  </a:solidFill>
                  <a:ea typeface="仿宋_GB2312" pitchFamily="49" charset="-122"/>
                </a:rPr>
                <a:t>岳跋</a:t>
              </a:r>
              <a:r>
                <a:rPr lang="zh-CN" altLang="en-US" sz="2800" dirty="0">
                  <a:solidFill>
                    <a:schemeClr val="tx2"/>
                  </a:solidFill>
                  <a:ea typeface="仿宋_GB2312" pitchFamily="49" charset="-122"/>
                </a:rPr>
                <a:t>    </a:t>
              </a:r>
              <a:r>
                <a:rPr lang="zh-CN" altLang="en-US" sz="2800" dirty="0">
                  <a:solidFill>
                    <a:schemeClr val="hlink"/>
                  </a:solidFill>
                  <a:ea typeface="仿宋_GB2312" pitchFamily="49" charset="-122"/>
                </a:rPr>
                <a:t>女</a:t>
              </a:r>
              <a:r>
                <a:rPr lang="zh-CN" altLang="en-US" sz="2800" dirty="0">
                  <a:solidFill>
                    <a:schemeClr val="tx2"/>
                  </a:solidFill>
                  <a:ea typeface="仿宋_GB2312" pitchFamily="49" charset="-122"/>
                </a:rPr>
                <a:t>     </a:t>
              </a:r>
              <a:r>
                <a:rPr lang="zh-CN" altLang="en-US" sz="2800" dirty="0">
                  <a:solidFill>
                    <a:srgbClr val="006600"/>
                  </a:solidFill>
                  <a:ea typeface="仿宋_GB2312" pitchFamily="49" charset="-122"/>
                </a:rPr>
                <a:t>教师</a:t>
              </a:r>
              <a:r>
                <a:rPr lang="zh-CN" altLang="en-US" sz="2800" dirty="0">
                  <a:solidFill>
                    <a:schemeClr val="tx2"/>
                  </a:solidFill>
                  <a:ea typeface="仿宋_GB2312" pitchFamily="49" charset="-122"/>
                </a:rPr>
                <a:t>    未婚  </a:t>
              </a:r>
              <a:r>
                <a:rPr lang="en-US" altLang="zh-CN" sz="2800" dirty="0">
                  <a:solidFill>
                    <a:srgbClr val="FF33CC"/>
                  </a:solidFill>
                  <a:ea typeface="仿宋_GB2312" pitchFamily="49" charset="-122"/>
                </a:rPr>
                <a:t>...</a:t>
              </a:r>
              <a:r>
                <a:rPr lang="en-US" altLang="zh-CN" sz="2800" dirty="0">
                  <a:solidFill>
                    <a:schemeClr val="tx1"/>
                  </a:solidFill>
                  <a:ea typeface="仿宋_GB2312" pitchFamily="49" charset="-122"/>
                </a:rPr>
                <a:t>  </a:t>
              </a:r>
            </a:p>
          </p:txBody>
        </p:sp>
        <p:sp>
          <p:nvSpPr>
            <p:cNvPr id="54" name="Line 22"/>
            <p:cNvSpPr>
              <a:spLocks noChangeShapeType="1"/>
            </p:cNvSpPr>
            <p:nvPr/>
          </p:nvSpPr>
          <p:spPr bwMode="auto">
            <a:xfrm>
              <a:off x="1920" y="1056"/>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3"/>
            <p:cNvSpPr>
              <a:spLocks noChangeShapeType="1"/>
            </p:cNvSpPr>
            <p:nvPr/>
          </p:nvSpPr>
          <p:spPr bwMode="auto">
            <a:xfrm>
              <a:off x="1920" y="1392"/>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4"/>
            <p:cNvSpPr>
              <a:spLocks noChangeShapeType="1"/>
            </p:cNvSpPr>
            <p:nvPr/>
          </p:nvSpPr>
          <p:spPr bwMode="auto">
            <a:xfrm>
              <a:off x="1920" y="1728"/>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5"/>
            <p:cNvSpPr>
              <a:spLocks noChangeShapeType="1"/>
            </p:cNvSpPr>
            <p:nvPr/>
          </p:nvSpPr>
          <p:spPr bwMode="auto">
            <a:xfrm>
              <a:off x="1920" y="2112"/>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6"/>
            <p:cNvSpPr>
              <a:spLocks noChangeShapeType="1"/>
            </p:cNvSpPr>
            <p:nvPr/>
          </p:nvSpPr>
          <p:spPr bwMode="auto">
            <a:xfrm>
              <a:off x="1920" y="2448"/>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7"/>
            <p:cNvSpPr>
              <a:spLocks noChangeShapeType="1"/>
            </p:cNvSpPr>
            <p:nvPr/>
          </p:nvSpPr>
          <p:spPr bwMode="auto">
            <a:xfrm>
              <a:off x="1920" y="2784"/>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8"/>
            <p:cNvSpPr>
              <a:spLocks noChangeShapeType="1"/>
            </p:cNvSpPr>
            <p:nvPr/>
          </p:nvSpPr>
          <p:spPr bwMode="auto">
            <a:xfrm>
              <a:off x="1920" y="3168"/>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29"/>
            <p:cNvSpPr>
              <a:spLocks noChangeShapeType="1"/>
            </p:cNvSpPr>
            <p:nvPr/>
          </p:nvSpPr>
          <p:spPr bwMode="auto">
            <a:xfrm>
              <a:off x="1920" y="3504"/>
              <a:ext cx="35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30"/>
            <p:cNvSpPr>
              <a:spLocks noChangeShapeType="1"/>
            </p:cNvSpPr>
            <p:nvPr/>
          </p:nvSpPr>
          <p:spPr bwMode="auto">
            <a:xfrm>
              <a:off x="2688" y="720"/>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31"/>
            <p:cNvSpPr>
              <a:spLocks noChangeShapeType="1"/>
            </p:cNvSpPr>
            <p:nvPr/>
          </p:nvSpPr>
          <p:spPr bwMode="auto">
            <a:xfrm>
              <a:off x="3264" y="720"/>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2"/>
            <p:cNvSpPr>
              <a:spLocks noChangeShapeType="1"/>
            </p:cNvSpPr>
            <p:nvPr/>
          </p:nvSpPr>
          <p:spPr bwMode="auto">
            <a:xfrm>
              <a:off x="3810" y="720"/>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33"/>
            <p:cNvSpPr>
              <a:spLocks noChangeShapeType="1"/>
            </p:cNvSpPr>
            <p:nvPr/>
          </p:nvSpPr>
          <p:spPr bwMode="auto">
            <a:xfrm>
              <a:off x="4560" y="720"/>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34"/>
            <p:cNvSpPr>
              <a:spLocks noChangeShapeType="1"/>
            </p:cNvSpPr>
            <p:nvPr/>
          </p:nvSpPr>
          <p:spPr bwMode="auto">
            <a:xfrm>
              <a:off x="5136" y="720"/>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35"/>
            <p:cNvSpPr txBox="1">
              <a:spLocks noChangeArrowheads="1"/>
            </p:cNvSpPr>
            <p:nvPr/>
          </p:nvSpPr>
          <p:spPr bwMode="auto">
            <a:xfrm>
              <a:off x="220" y="307"/>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zh-CN" altLang="en-US" b="0">
                  <a:solidFill>
                    <a:schemeClr val="tx1"/>
                  </a:solidFill>
                  <a:ea typeface="隶书" panose="02010509060101010101" pitchFamily="49" charset="-122"/>
                </a:rPr>
                <a:t>索引表</a:t>
              </a:r>
              <a:endParaRPr lang="zh-CN" altLang="en-US" sz="2400" b="0">
                <a:solidFill>
                  <a:schemeClr val="tx1"/>
                </a:solidFill>
              </a:endParaRPr>
            </a:p>
          </p:txBody>
        </p:sp>
        <p:sp>
          <p:nvSpPr>
            <p:cNvPr id="68" name="Text Box 36"/>
            <p:cNvSpPr txBox="1">
              <a:spLocks noChangeArrowheads="1"/>
            </p:cNvSpPr>
            <p:nvPr/>
          </p:nvSpPr>
          <p:spPr bwMode="auto">
            <a:xfrm>
              <a:off x="1872" y="307"/>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r>
                <a:rPr lang="zh-CN" altLang="en-US" b="0">
                  <a:solidFill>
                    <a:schemeClr val="tx1"/>
                  </a:solidFill>
                  <a:ea typeface="隶书" panose="02010509060101010101" pitchFamily="49" charset="-122"/>
                </a:rPr>
                <a:t>数据表</a:t>
              </a:r>
              <a:endParaRPr lang="zh-CN" altLang="en-US" sz="2400" b="0">
                <a:solidFill>
                  <a:schemeClr val="tx1"/>
                </a:solidFill>
              </a:endParaRPr>
            </a:p>
          </p:txBody>
        </p:sp>
        <p:grpSp>
          <p:nvGrpSpPr>
            <p:cNvPr id="69" name="Group 44"/>
            <p:cNvGrpSpPr>
              <a:grpSpLocks/>
            </p:cNvGrpSpPr>
            <p:nvPr/>
          </p:nvGrpSpPr>
          <p:grpSpPr bwMode="auto">
            <a:xfrm>
              <a:off x="204" y="720"/>
              <a:ext cx="939" cy="3131"/>
              <a:chOff x="204" y="720"/>
              <a:chExt cx="939" cy="3131"/>
            </a:xfrm>
          </p:grpSpPr>
          <p:sp>
            <p:nvSpPr>
              <p:cNvPr id="70" name="Rectangle 11"/>
              <p:cNvSpPr>
                <a:spLocks noChangeArrowheads="1"/>
              </p:cNvSpPr>
              <p:nvPr/>
            </p:nvSpPr>
            <p:spPr bwMode="auto">
              <a:xfrm>
                <a:off x="204" y="731"/>
                <a:ext cx="939" cy="3120"/>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kumimoji="1" sz="3200" b="1">
                    <a:solidFill>
                      <a:srgbClr val="CC3300"/>
                    </a:solidFill>
                    <a:latin typeface="Times New Roman" panose="02020603050405020304" pitchFamily="18" charset="0"/>
                    <a:ea typeface="宋体" panose="02010600030101010101" pitchFamily="2" charset="-122"/>
                  </a:defRPr>
                </a:lvl1pPr>
                <a:lvl2pPr marL="742950" indent="-285750" eaLnBrk="0" hangingPunct="0">
                  <a:defRPr kumimoji="1" sz="3200" b="1">
                    <a:solidFill>
                      <a:srgbClr val="CC3300"/>
                    </a:solidFill>
                    <a:latin typeface="Times New Roman" panose="02020603050405020304" pitchFamily="18" charset="0"/>
                    <a:ea typeface="宋体" panose="02010600030101010101" pitchFamily="2" charset="-122"/>
                  </a:defRPr>
                </a:lvl2pPr>
                <a:lvl3pPr marL="1143000" indent="-228600" eaLnBrk="0" hangingPunct="0">
                  <a:defRPr kumimoji="1" sz="3200" b="1">
                    <a:solidFill>
                      <a:srgbClr val="CC3300"/>
                    </a:solidFill>
                    <a:latin typeface="Times New Roman" panose="02020603050405020304" pitchFamily="18" charset="0"/>
                    <a:ea typeface="宋体" panose="02010600030101010101" pitchFamily="2" charset="-122"/>
                  </a:defRPr>
                </a:lvl3pPr>
                <a:lvl4pPr marL="1600200" indent="-228600" eaLnBrk="0" hangingPunct="0">
                  <a:defRPr kumimoji="1" sz="3200" b="1">
                    <a:solidFill>
                      <a:srgbClr val="CC3300"/>
                    </a:solidFill>
                    <a:latin typeface="Times New Roman" panose="02020603050405020304" pitchFamily="18" charset="0"/>
                    <a:ea typeface="宋体" panose="02010600030101010101" pitchFamily="2" charset="-122"/>
                  </a:defRPr>
                </a:lvl4pPr>
                <a:lvl5pPr marL="2057400" indent="-228600" eaLnBrk="0" hangingPunct="0">
                  <a:defRPr kumimoji="1" sz="3200" b="1">
                    <a:solidFill>
                      <a:srgbClr val="CC33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CC3300"/>
                    </a:solidFill>
                    <a:latin typeface="Times New Roman" panose="02020603050405020304" pitchFamily="18" charset="0"/>
                    <a:ea typeface="宋体" panose="02010600030101010101" pitchFamily="2" charset="-122"/>
                  </a:defRPr>
                </a:lvl9pPr>
              </a:lstStyle>
              <a:p>
                <a:pPr eaLnBrk="1" hangingPunct="1">
                  <a:spcBef>
                    <a:spcPct val="30000"/>
                  </a:spcBef>
                </a:pPr>
                <a:r>
                  <a:rPr lang="en-US" altLang="zh-CN" sz="2800">
                    <a:solidFill>
                      <a:schemeClr val="tx2"/>
                    </a:solidFill>
                  </a:rPr>
                  <a:t>key addr</a:t>
                </a:r>
                <a:endParaRPr lang="en-US" altLang="zh-CN" sz="2800" dirty="0">
                  <a:solidFill>
                    <a:schemeClr val="tx1"/>
                  </a:solidFill>
                </a:endParaRPr>
              </a:p>
              <a:p>
                <a:pPr eaLnBrk="1" hangingPunct="1">
                  <a:spcBef>
                    <a:spcPct val="30000"/>
                  </a:spcBef>
                </a:pPr>
                <a:r>
                  <a:rPr lang="en-US" altLang="zh-CN" sz="2800" dirty="0">
                    <a:solidFill>
                      <a:schemeClr val="tx1"/>
                    </a:solidFill>
                  </a:rPr>
                  <a:t> 03    2k</a:t>
                </a:r>
              </a:p>
              <a:p>
                <a:pPr eaLnBrk="1" hangingPunct="1">
                  <a:spcBef>
                    <a:spcPct val="30000"/>
                  </a:spcBef>
                </a:pPr>
                <a:r>
                  <a:rPr lang="en-US" altLang="zh-CN" sz="2800" dirty="0">
                    <a:solidFill>
                      <a:schemeClr val="tx1"/>
                    </a:solidFill>
                  </a:rPr>
                  <a:t> 08    1k</a:t>
                </a:r>
              </a:p>
              <a:p>
                <a:pPr eaLnBrk="1" hangingPunct="1">
                  <a:spcBef>
                    <a:spcPct val="30000"/>
                  </a:spcBef>
                </a:pPr>
                <a:r>
                  <a:rPr lang="en-US" altLang="zh-CN" sz="2800" dirty="0">
                    <a:solidFill>
                      <a:schemeClr val="tx1"/>
                    </a:solidFill>
                  </a:rPr>
                  <a:t> 17    6k</a:t>
                </a:r>
              </a:p>
              <a:p>
                <a:pPr eaLnBrk="1" hangingPunct="1">
                  <a:spcBef>
                    <a:spcPct val="30000"/>
                  </a:spcBef>
                </a:pPr>
                <a:r>
                  <a:rPr lang="en-US" altLang="zh-CN" sz="2800" dirty="0">
                    <a:solidFill>
                      <a:schemeClr val="tx1"/>
                    </a:solidFill>
                  </a:rPr>
                  <a:t> 24    4k</a:t>
                </a:r>
              </a:p>
              <a:p>
                <a:pPr eaLnBrk="1" hangingPunct="1">
                  <a:spcBef>
                    <a:spcPct val="30000"/>
                  </a:spcBef>
                </a:pPr>
                <a:r>
                  <a:rPr lang="en-US" altLang="zh-CN" sz="2800" dirty="0">
                    <a:solidFill>
                      <a:schemeClr val="tx1"/>
                    </a:solidFill>
                  </a:rPr>
                  <a:t> 47    5k</a:t>
                </a:r>
              </a:p>
              <a:p>
                <a:pPr eaLnBrk="1" hangingPunct="1">
                  <a:spcBef>
                    <a:spcPct val="30000"/>
                  </a:spcBef>
                </a:pPr>
                <a:r>
                  <a:rPr lang="en-US" altLang="zh-CN" sz="2800" dirty="0">
                    <a:solidFill>
                      <a:schemeClr val="tx1"/>
                    </a:solidFill>
                  </a:rPr>
                  <a:t> 51    7k</a:t>
                </a:r>
              </a:p>
              <a:p>
                <a:pPr eaLnBrk="1" hangingPunct="1">
                  <a:spcBef>
                    <a:spcPct val="30000"/>
                  </a:spcBef>
                </a:pPr>
                <a:r>
                  <a:rPr lang="en-US" altLang="zh-CN" sz="2800" dirty="0">
                    <a:solidFill>
                      <a:schemeClr val="tx1"/>
                    </a:solidFill>
                  </a:rPr>
                  <a:t> 83      0</a:t>
                </a:r>
              </a:p>
              <a:p>
                <a:pPr eaLnBrk="1" hangingPunct="1">
                  <a:spcBef>
                    <a:spcPct val="30000"/>
                  </a:spcBef>
                </a:pPr>
                <a:r>
                  <a:rPr lang="en-US" altLang="zh-CN" sz="2800" dirty="0">
                    <a:solidFill>
                      <a:schemeClr val="tx1"/>
                    </a:solidFill>
                  </a:rPr>
                  <a:t> 95    3k</a:t>
                </a:r>
              </a:p>
            </p:txBody>
          </p:sp>
          <p:sp>
            <p:nvSpPr>
              <p:cNvPr id="71" name="Line 12"/>
              <p:cNvSpPr>
                <a:spLocks noChangeShapeType="1"/>
              </p:cNvSpPr>
              <p:nvPr/>
            </p:nvSpPr>
            <p:spPr bwMode="auto">
              <a:xfrm>
                <a:off x="624" y="720"/>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4"/>
              <p:cNvSpPr>
                <a:spLocks noChangeShapeType="1"/>
              </p:cNvSpPr>
              <p:nvPr/>
            </p:nvSpPr>
            <p:spPr bwMode="auto">
              <a:xfrm flipV="1">
                <a:off x="204" y="1389"/>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37"/>
              <p:cNvSpPr>
                <a:spLocks noChangeShapeType="1"/>
              </p:cNvSpPr>
              <p:nvPr/>
            </p:nvSpPr>
            <p:spPr bwMode="auto">
              <a:xfrm flipV="1">
                <a:off x="204" y="1068"/>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38"/>
              <p:cNvSpPr>
                <a:spLocks noChangeShapeType="1"/>
              </p:cNvSpPr>
              <p:nvPr/>
            </p:nvSpPr>
            <p:spPr bwMode="auto">
              <a:xfrm flipV="1">
                <a:off x="204" y="1752"/>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39"/>
              <p:cNvSpPr>
                <a:spLocks noChangeShapeType="1"/>
              </p:cNvSpPr>
              <p:nvPr/>
            </p:nvSpPr>
            <p:spPr bwMode="auto">
              <a:xfrm flipV="1">
                <a:off x="204" y="2429"/>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0"/>
              <p:cNvSpPr>
                <a:spLocks noChangeShapeType="1"/>
              </p:cNvSpPr>
              <p:nvPr/>
            </p:nvSpPr>
            <p:spPr bwMode="auto">
              <a:xfrm flipV="1">
                <a:off x="204" y="2108"/>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41"/>
              <p:cNvSpPr>
                <a:spLocks noChangeShapeType="1"/>
              </p:cNvSpPr>
              <p:nvPr/>
            </p:nvSpPr>
            <p:spPr bwMode="auto">
              <a:xfrm flipV="1">
                <a:off x="204" y="2792"/>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42"/>
              <p:cNvSpPr>
                <a:spLocks noChangeShapeType="1"/>
              </p:cNvSpPr>
              <p:nvPr/>
            </p:nvSpPr>
            <p:spPr bwMode="auto">
              <a:xfrm flipV="1">
                <a:off x="204" y="3155"/>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43"/>
              <p:cNvSpPr>
                <a:spLocks noChangeShapeType="1"/>
              </p:cNvSpPr>
              <p:nvPr/>
            </p:nvSpPr>
            <p:spPr bwMode="auto">
              <a:xfrm flipV="1">
                <a:off x="204" y="3518"/>
                <a:ext cx="930"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870155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索引顺序表与分块查找</a:t>
            </a:r>
          </a:p>
        </p:txBody>
      </p:sp>
      <p:sp>
        <p:nvSpPr>
          <p:cNvPr id="4" name="灯片编号占位符 3"/>
          <p:cNvSpPr>
            <a:spLocks noGrp="1"/>
          </p:cNvSpPr>
          <p:nvPr>
            <p:ph type="sldNum" sz="quarter" idx="12"/>
          </p:nvPr>
        </p:nvSpPr>
        <p:spPr/>
        <p:txBody>
          <a:bodyPr/>
          <a:lstStyle/>
          <a:p>
            <a:pPr>
              <a:defRPr/>
            </a:pPr>
            <a:fld id="{585A8F5F-97C1-4ECB-8AFF-ADAC99A19FCA}" type="slidenum">
              <a:rPr lang="en-US" altLang="zh-CN" smtClean="0"/>
              <a:pPr>
                <a:defRPr/>
              </a:pPr>
              <a:t>98</a:t>
            </a:fld>
            <a:endParaRPr lang="en-US" altLang="zh-CN"/>
          </a:p>
        </p:txBody>
      </p:sp>
      <p:pic>
        <p:nvPicPr>
          <p:cNvPr id="42" name="图片 41"/>
          <p:cNvPicPr>
            <a:picLocks noChangeAspect="1"/>
          </p:cNvPicPr>
          <p:nvPr/>
        </p:nvPicPr>
        <p:blipFill>
          <a:blip r:embed="rId2"/>
          <a:stretch>
            <a:fillRect/>
          </a:stretch>
        </p:blipFill>
        <p:spPr>
          <a:xfrm>
            <a:off x="251520" y="974121"/>
            <a:ext cx="8596105" cy="5901439"/>
          </a:xfrm>
          <a:prstGeom prst="rect">
            <a:avLst/>
          </a:prstGeom>
        </p:spPr>
      </p:pic>
    </p:spTree>
    <p:extLst>
      <p:ext uri="{BB962C8B-B14F-4D97-AF65-F5344CB8AC3E}">
        <p14:creationId xmlns:p14="http://schemas.microsoft.com/office/powerpoint/2010/main" val="1799622266"/>
      </p:ext>
    </p:extLst>
  </p:cSld>
  <p:clrMapOvr>
    <a:masterClrMapping/>
  </p:clrMapOvr>
  <p:transition>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索引顺序表与分块查找</a:t>
            </a:r>
          </a:p>
        </p:txBody>
      </p:sp>
      <p:sp>
        <p:nvSpPr>
          <p:cNvPr id="3" name="内容占位符 2"/>
          <p:cNvSpPr>
            <a:spLocks noGrp="1"/>
          </p:cNvSpPr>
          <p:nvPr>
            <p:ph idx="1"/>
          </p:nvPr>
        </p:nvSpPr>
        <p:spPr/>
        <p:txBody>
          <a:bodyPr/>
          <a:lstStyle/>
          <a:p>
            <a:r>
              <a:rPr lang="zh-CN" altLang="en-US" sz="2800" dirty="0"/>
              <a:t>当数据元素个数很多，</a:t>
            </a:r>
            <a:r>
              <a:rPr lang="en-US" altLang="zh-CN" sz="2800" i="1" dirty="0"/>
              <a:t>n</a:t>
            </a:r>
            <a:r>
              <a:rPr lang="en-US" altLang="zh-CN" sz="2800" dirty="0"/>
              <a:t> </a:t>
            </a:r>
            <a:r>
              <a:rPr lang="zh-CN" altLang="en-US" sz="2800" dirty="0"/>
              <a:t>很大时，可采用索引方法来实现存储和查找。</a:t>
            </a:r>
            <a:endParaRPr lang="en-US" altLang="zh-CN" sz="2800" dirty="0"/>
          </a:p>
          <a:p>
            <a:r>
              <a:rPr lang="zh-CN" altLang="en-US" dirty="0"/>
              <a:t>若数据不能一次读入内存，那么无论是顺序查找或折半查找</a:t>
            </a:r>
            <a:r>
              <a:rPr lang="en-US" altLang="zh-CN" dirty="0"/>
              <a:t>, </a:t>
            </a:r>
            <a:r>
              <a:rPr lang="zh-CN" altLang="en-US" dirty="0"/>
              <a:t>都需要多次读取外存记录。</a:t>
            </a:r>
            <a:endParaRPr lang="en-US" altLang="zh-CN" dirty="0"/>
          </a:p>
          <a:p>
            <a:r>
              <a:rPr kumimoji="0" lang="zh-CN" altLang="en-US" dirty="0">
                <a:solidFill>
                  <a:srgbClr val="FF0000"/>
                </a:solidFill>
                <a:ea typeface="仿宋_GB2312" pitchFamily="49" charset="-122"/>
              </a:rPr>
              <a:t>线性索引 </a:t>
            </a:r>
            <a:r>
              <a:rPr kumimoji="0" lang="en-US" altLang="zh-CN" dirty="0">
                <a:solidFill>
                  <a:srgbClr val="FF0000"/>
                </a:solidFill>
                <a:ea typeface="仿宋_GB2312" pitchFamily="49" charset="-122"/>
              </a:rPr>
              <a:t>(Linear Index List)</a:t>
            </a:r>
          </a:p>
          <a:p>
            <a:r>
              <a:rPr lang="zh-CN" altLang="en-US" dirty="0"/>
              <a:t>查询时需要从外存中把索引表读入内存，经过查找索引后确定了数据元素的存储地址，再经过 </a:t>
            </a:r>
            <a:r>
              <a:rPr lang="en-US" altLang="zh-CN" dirty="0"/>
              <a:t>1 </a:t>
            </a:r>
            <a:r>
              <a:rPr lang="zh-CN" altLang="en-US" dirty="0"/>
              <a:t>次读取元素操作就可以完成查找。只需 </a:t>
            </a:r>
            <a:r>
              <a:rPr lang="en-US" altLang="zh-CN" dirty="0"/>
              <a:t>2 </a:t>
            </a:r>
            <a:r>
              <a:rPr lang="zh-CN" altLang="en-US" dirty="0"/>
              <a:t>次读盘即可。</a:t>
            </a:r>
          </a:p>
          <a:p>
            <a:endParaRPr lang="zh-CN" altLang="en-US" sz="2800" dirty="0"/>
          </a:p>
          <a:p>
            <a:r>
              <a:rPr lang="zh-CN" altLang="en-US" dirty="0">
                <a:solidFill>
                  <a:srgbClr val="FF0000"/>
                </a:solidFill>
                <a:latin typeface="Times New Roman" panose="02020603050405020304" pitchFamily="18" charset="0"/>
              </a:rPr>
              <a:t>采用索引结构可以加速查找速度</a:t>
            </a:r>
            <a:endParaRPr lang="zh-CN" altLang="en-US" sz="2800" dirty="0">
              <a:solidFill>
                <a:srgbClr val="FF0000"/>
              </a:solidFill>
            </a:endParaRPr>
          </a:p>
        </p:txBody>
      </p:sp>
      <p:sp>
        <p:nvSpPr>
          <p:cNvPr id="4" name="灯片编号占位符 3"/>
          <p:cNvSpPr>
            <a:spLocks noGrp="1"/>
          </p:cNvSpPr>
          <p:nvPr>
            <p:ph type="sldNum" sz="quarter" idx="11"/>
          </p:nvPr>
        </p:nvSpPr>
        <p:spPr/>
        <p:txBody>
          <a:bodyPr/>
          <a:lstStyle/>
          <a:p>
            <a:pPr>
              <a:defRPr/>
            </a:pPr>
            <a:fld id="{585A8F5F-97C1-4ECB-8AFF-ADAC99A19FCA}" type="slidenum">
              <a:rPr lang="en-US" altLang="zh-CN" smtClean="0"/>
              <a:pPr>
                <a:defRPr/>
              </a:pPr>
              <a:t>99</a:t>
            </a:fld>
            <a:endParaRPr lang="en-US" altLang="zh-CN"/>
          </a:p>
        </p:txBody>
      </p:sp>
    </p:spTree>
    <p:extLst>
      <p:ext uri="{BB962C8B-B14F-4D97-AF65-F5344CB8AC3E}">
        <p14:creationId xmlns:p14="http://schemas.microsoft.com/office/powerpoint/2010/main" val="2996670587"/>
      </p:ext>
    </p:extLst>
  </p:cSld>
  <p:clrMapOvr>
    <a:masterClrMapping/>
  </p:clrMapOvr>
</p:sld>
</file>

<file path=ppt/theme/theme1.xml><?xml version="1.0" encoding="utf-8"?>
<a:theme xmlns:a="http://schemas.openxmlformats.org/drawingml/2006/main" name="主题1">
  <a:themeElements>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fontScheme name="bit-whi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lumMod val="60000"/>
              <a:lumOff val="40000"/>
            </a:schemeClr>
          </a:solidFill>
        </a:ln>
      </a:spPr>
      <a:bodyPr wrap="square">
        <a:spAutoFit/>
      </a:bodyPr>
      <a:lstStyle>
        <a:defPPr eaLnBrk="1" hangingPunct="1">
          <a:spcBef>
            <a:spcPct val="10000"/>
          </a:spcBef>
          <a:buClr>
            <a:srgbClr val="800080"/>
          </a:buClr>
          <a:defRPr sz="2400" dirty="0">
            <a:solidFill>
              <a:srgbClr val="000000"/>
            </a:solidFill>
          </a:defRPr>
        </a:defPPr>
      </a:lstStyle>
    </a:spDef>
    <a:lnDef>
      <a:spPr bwMode="auto">
        <a:noFill/>
        <a:ln w="25400" cap="sq" cmpd="sng" algn="ctr">
          <a:solidFill>
            <a:srgbClr val="000000"/>
          </a:solidFill>
          <a:prstDash val="solid"/>
          <a:round/>
          <a:headEnd type="none" w="med" len="med"/>
          <a:tailEnd type="none" w="med" len="med"/>
        </a:ln>
        <a:effectLst/>
      </a:spPr>
      <a:bodyPr/>
      <a:lstStyle/>
    </a:lnDef>
  </a:objectDefaults>
  <a:extraClrSchemeLst>
    <a:extraClrScheme>
      <a:clrScheme name="bit-whi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bit-whi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bit-whi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bit-whi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bit-whi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85589238-594A-4CEE-8178-7A5DE9C56C3F}" vid="{7AD62FF2-1870-4638-9EBF-9BE5CFD49A65}"/>
    </a:ext>
  </a:extLst>
</a:theme>
</file>

<file path=ppt/theme/theme2.xml><?xml version="1.0" encoding="utf-8"?>
<a:theme xmlns:a="http://schemas.openxmlformats.org/drawingml/2006/main" name="bit-white">
  <a:themeElements>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fontScheme name="bit-whi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sq"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bit-whi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bit-whi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bit-whi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bit-whi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bit-whi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18233</TotalTime>
  <Words>16092</Words>
  <Application>Microsoft Office PowerPoint</Application>
  <PresentationFormat>全屏显示(4:3)</PresentationFormat>
  <Paragraphs>3351</Paragraphs>
  <Slides>181</Slides>
  <Notes>10</Notes>
  <HiddenSlides>13</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vt:i4>
      </vt:variant>
      <vt:variant>
        <vt:lpstr>幻灯片标题</vt:lpstr>
      </vt:variant>
      <vt:variant>
        <vt:i4>181</vt:i4>
      </vt:variant>
    </vt:vector>
  </HeadingPairs>
  <TitlesOfParts>
    <vt:vector size="205" baseType="lpstr">
      <vt:lpstr>Arial Unicode MS</vt:lpstr>
      <vt:lpstr>Monotype Sorts</vt:lpstr>
      <vt:lpstr>仿宋_GB2312</vt:lpstr>
      <vt:lpstr>黑体</vt:lpstr>
      <vt:lpstr>华文楷体</vt:lpstr>
      <vt:lpstr>华文新魏</vt:lpstr>
      <vt:lpstr>楷体_GB2312</vt:lpstr>
      <vt:lpstr>隶书</vt:lpstr>
      <vt:lpstr>宋体</vt:lpstr>
      <vt:lpstr>Arial</vt:lpstr>
      <vt:lpstr>Arial Narrow</vt:lpstr>
      <vt:lpstr>Calibri</vt:lpstr>
      <vt:lpstr>Cambria Math</vt:lpstr>
      <vt:lpstr>Courier New</vt:lpstr>
      <vt:lpstr>Garamond</vt:lpstr>
      <vt:lpstr>Symbol</vt:lpstr>
      <vt:lpstr>Times New Roman</vt:lpstr>
      <vt:lpstr>Wingdings</vt:lpstr>
      <vt:lpstr>Wingdings 2</vt:lpstr>
      <vt:lpstr>主题1</vt:lpstr>
      <vt:lpstr>bit-white</vt:lpstr>
      <vt:lpstr>Image</vt:lpstr>
      <vt:lpstr>公式</vt:lpstr>
      <vt:lpstr>Equation</vt:lpstr>
      <vt:lpstr>第7章 查找</vt:lpstr>
      <vt:lpstr>什么是查找表</vt:lpstr>
      <vt:lpstr>查找(Search)的概念</vt:lpstr>
      <vt:lpstr>什么是关键字？</vt:lpstr>
      <vt:lpstr>什么是查找表</vt:lpstr>
      <vt:lpstr>查找</vt:lpstr>
      <vt:lpstr>查找方法评价</vt:lpstr>
      <vt:lpstr>PowerPoint 演示文稿</vt:lpstr>
      <vt:lpstr>本章内容</vt:lpstr>
      <vt:lpstr>7.1  简单查找方法 </vt:lpstr>
      <vt:lpstr>7.1.1 顺序查找法</vt:lpstr>
      <vt:lpstr>7.1.1 顺序查找法</vt:lpstr>
      <vt:lpstr>7.1.1 顺序查找法</vt:lpstr>
      <vt:lpstr>设置“监视哨”的顺序查找算法</vt:lpstr>
      <vt:lpstr>PowerPoint 演示文稿</vt:lpstr>
      <vt:lpstr>顺序查找的时间性能分析</vt:lpstr>
      <vt:lpstr>顺序查找的时间性能分析</vt:lpstr>
      <vt:lpstr>顺序查找的特点</vt:lpstr>
      <vt:lpstr>基于有序顺序表的顺序查找</vt:lpstr>
      <vt:lpstr>基于有序顺序表的顺序查找</vt:lpstr>
      <vt:lpstr>基于有序顺序表的顺序查找</vt:lpstr>
      <vt:lpstr>7.1.2 折半查找</vt:lpstr>
      <vt:lpstr>PowerPoint 演示文稿</vt:lpstr>
      <vt:lpstr>PowerPoint 演示文稿</vt:lpstr>
      <vt:lpstr>7.1.2 折半查找</vt:lpstr>
      <vt:lpstr>分析折半查找的平均查找长度</vt:lpstr>
      <vt:lpstr>分析折半查找的平均查找长度</vt:lpstr>
      <vt:lpstr>PowerPoint 演示文稿</vt:lpstr>
      <vt:lpstr> 折半查找的特点</vt:lpstr>
      <vt:lpstr>其它顺序查找方法</vt:lpstr>
      <vt:lpstr>斐波那契查找</vt:lpstr>
      <vt:lpstr>斐波那契查找的判定树</vt:lpstr>
      <vt:lpstr>其它顺序查找方法</vt:lpstr>
      <vt:lpstr>静态搜索树</vt:lpstr>
      <vt:lpstr>静态搜索树</vt:lpstr>
      <vt:lpstr>静态最优搜索树</vt:lpstr>
      <vt:lpstr>静态次优搜索树</vt:lpstr>
      <vt:lpstr>7.2 二叉查找树</vt:lpstr>
      <vt:lpstr>7.2 二叉查找树</vt:lpstr>
      <vt:lpstr>PowerPoint 演示文稿</vt:lpstr>
      <vt:lpstr>二叉查找树的查找算法</vt:lpstr>
      <vt:lpstr>PowerPoint 演示文稿</vt:lpstr>
      <vt:lpstr>二叉查找树的查找算法</vt:lpstr>
      <vt:lpstr>2－二叉查找树的查找算法</vt:lpstr>
      <vt:lpstr>2－二叉查找树的查找算法</vt:lpstr>
      <vt:lpstr>3－二叉查找树的插入算法</vt:lpstr>
      <vt:lpstr>3－二叉查找树的插入算法</vt:lpstr>
      <vt:lpstr>3－二叉查找树的插入算法</vt:lpstr>
      <vt:lpstr>PowerPoint 演示文稿</vt:lpstr>
      <vt:lpstr>4-二叉查找树的删除算法</vt:lpstr>
      <vt:lpstr>PowerPoint 演示文稿</vt:lpstr>
      <vt:lpstr>PowerPoint 演示文稿</vt:lpstr>
      <vt:lpstr>PowerPoint 演示文稿</vt:lpstr>
      <vt:lpstr>4-二叉查找树的删除算法</vt:lpstr>
      <vt:lpstr>PowerPoint 演示文稿</vt:lpstr>
      <vt:lpstr>PowerPoint 演示文稿</vt:lpstr>
      <vt:lpstr>4-二叉查找树的删除算法</vt:lpstr>
      <vt:lpstr>4-二叉查找树的删除算法</vt:lpstr>
      <vt:lpstr>PowerPoint 演示文稿</vt:lpstr>
      <vt:lpstr>PowerPoint 演示文稿</vt:lpstr>
      <vt:lpstr>PowerPoint 演示文稿</vt:lpstr>
      <vt:lpstr>二叉查找树查找性能的分析</vt:lpstr>
      <vt:lpstr>PowerPoint 演示文稿</vt:lpstr>
      <vt:lpstr>二叉查找树查找性能的分析</vt:lpstr>
      <vt:lpstr>PowerPoint 演示文稿</vt:lpstr>
      <vt:lpstr>二叉查找树查找的特点</vt:lpstr>
      <vt:lpstr>二叉查找树查找的特点</vt:lpstr>
      <vt:lpstr>7.3 平衡二叉树</vt:lpstr>
      <vt:lpstr>结点的平衡因子 balance factor</vt:lpstr>
      <vt:lpstr>构造平衡二叉树</vt:lpstr>
      <vt:lpstr>PowerPoint 演示文稿</vt:lpstr>
      <vt:lpstr>二叉查找树的平衡旋转</vt:lpstr>
      <vt:lpstr>LL型平衡旋转</vt:lpstr>
      <vt:lpstr>RR型平衡旋转</vt:lpstr>
      <vt:lpstr>LR型平衡旋转</vt:lpstr>
      <vt:lpstr>LR型平衡旋转</vt:lpstr>
      <vt:lpstr>RL型平衡旋转</vt:lpstr>
      <vt:lpstr>RL型平衡旋转</vt:lpstr>
      <vt:lpstr>建立AVL树</vt:lpstr>
      <vt:lpstr>建立AVL树</vt:lpstr>
      <vt:lpstr>PowerPoint 演示文稿</vt:lpstr>
      <vt:lpstr>PowerPoint 演示文稿</vt:lpstr>
      <vt:lpstr>PowerPoint 演示文稿</vt:lpstr>
      <vt:lpstr>AVL树的删除</vt:lpstr>
      <vt:lpstr>AVL树的删除</vt:lpstr>
      <vt:lpstr>PowerPoint 演示文稿</vt:lpstr>
      <vt:lpstr>PowerPoint 演示文稿</vt:lpstr>
      <vt:lpstr>PowerPoint 演示文稿</vt:lpstr>
      <vt:lpstr>PowerPoint 演示文稿</vt:lpstr>
      <vt:lpstr>平衡二叉树查找分析</vt:lpstr>
      <vt:lpstr>AVL树的高度</vt:lpstr>
      <vt:lpstr>AVL树的高度</vt:lpstr>
      <vt:lpstr>AVL树的高度</vt:lpstr>
      <vt:lpstr>PowerPoint 演示文稿</vt:lpstr>
      <vt:lpstr>AVL树的高度</vt:lpstr>
      <vt:lpstr>7.4 B树</vt:lpstr>
      <vt:lpstr>7.4.1 索引顺序表与分块查找</vt:lpstr>
      <vt:lpstr>7.4.1 索引顺序表与分块查找</vt:lpstr>
      <vt:lpstr>7.4.1 索引顺序表与分块查找</vt:lpstr>
      <vt:lpstr>7.4.1 索引顺序表与分块查找</vt:lpstr>
      <vt:lpstr>7.4.1 索引顺序表与分块查找</vt:lpstr>
      <vt:lpstr>7.4.1 索引顺序表与分块查找</vt:lpstr>
      <vt:lpstr>7.4.2 多级索引与m 叉查找树</vt:lpstr>
      <vt:lpstr>7.4.2 多级索引与m 叉查找树</vt:lpstr>
      <vt:lpstr>7.4.2 多级索引与m 叉查找树</vt:lpstr>
      <vt:lpstr>7.4.3  B - 树</vt:lpstr>
      <vt:lpstr>B-树的定义</vt:lpstr>
      <vt:lpstr>B-树的定义</vt:lpstr>
      <vt:lpstr>B 树的定义和 B 树结点的定义</vt:lpstr>
      <vt:lpstr>B-树的查找过程</vt:lpstr>
      <vt:lpstr>B-树的查找过程</vt:lpstr>
      <vt:lpstr>B-树查找性能分析</vt:lpstr>
      <vt:lpstr>5）B-树查找性能分析</vt:lpstr>
      <vt:lpstr>PowerPoint 演示文稿</vt:lpstr>
      <vt:lpstr>B-树的插入过程</vt:lpstr>
      <vt:lpstr>PowerPoint 演示文稿</vt:lpstr>
      <vt:lpstr>PowerPoint 演示文稿</vt:lpstr>
      <vt:lpstr>PowerPoint 演示文稿</vt:lpstr>
      <vt:lpstr>B-树的插入过程分析</vt:lpstr>
      <vt:lpstr>B-树上的删除过程</vt:lpstr>
      <vt:lpstr>B-树上的删除过程</vt:lpstr>
      <vt:lpstr>PowerPoint 演示文稿</vt:lpstr>
      <vt:lpstr>B-树上的删除过程</vt:lpstr>
      <vt:lpstr>B-树上的删除过程</vt:lpstr>
      <vt:lpstr>B-树上的删除过程</vt:lpstr>
      <vt:lpstr>B-树上的删除过程</vt:lpstr>
      <vt:lpstr>B-树的删除过程分析</vt:lpstr>
      <vt:lpstr>6) B+树</vt:lpstr>
      <vt:lpstr>6) B+树</vt:lpstr>
      <vt:lpstr>6) B+树</vt:lpstr>
      <vt:lpstr>6) B+树</vt:lpstr>
      <vt:lpstr>B+ 树的插入</vt:lpstr>
      <vt:lpstr>PowerPoint 演示文稿</vt:lpstr>
      <vt:lpstr>PowerPoint 演示文稿</vt:lpstr>
      <vt:lpstr>PowerPoint 演示文稿</vt:lpstr>
      <vt:lpstr>B+树的删除</vt:lpstr>
      <vt:lpstr>PowerPoint 演示文稿</vt:lpstr>
      <vt:lpstr>PowerPoint 演示文稿</vt:lpstr>
      <vt:lpstr>PowerPoint 演示文稿</vt:lpstr>
      <vt:lpstr>B-树B+树在索引文件中的应用</vt:lpstr>
      <vt:lpstr>B-树在索引文件中的应用</vt:lpstr>
      <vt:lpstr>PowerPoint 演示文稿</vt:lpstr>
      <vt:lpstr>PowerPoint 演示文稿</vt:lpstr>
      <vt:lpstr>Oracle 索引</vt:lpstr>
      <vt:lpstr>Oracle 索引</vt:lpstr>
      <vt:lpstr>位图索引</vt:lpstr>
      <vt:lpstr>PowerPoint 演示文稿</vt:lpstr>
      <vt:lpstr>函数索引</vt:lpstr>
      <vt:lpstr>PowerPoint 演示文稿</vt:lpstr>
      <vt:lpstr>PowerPoint 演示文稿</vt:lpstr>
      <vt:lpstr>PowerPoint 演示文稿</vt:lpstr>
      <vt:lpstr>7.5 其它搜索树</vt:lpstr>
      <vt:lpstr>PowerPoint 演示文稿</vt:lpstr>
      <vt:lpstr>2）键树</vt:lpstr>
      <vt:lpstr>2）键树</vt:lpstr>
      <vt:lpstr>7.6 散列表及其查找</vt:lpstr>
      <vt:lpstr>PowerPoint 演示文稿</vt:lpstr>
      <vt:lpstr>7.6.1 什么是散列函数</vt:lpstr>
      <vt:lpstr>PowerPoint 演示文稿</vt:lpstr>
      <vt:lpstr>什么是散列函数</vt:lpstr>
      <vt:lpstr>什么是散列表</vt:lpstr>
      <vt:lpstr>7.6.2 构造散列函数的方法</vt:lpstr>
      <vt:lpstr>7.6.3 处理冲突的方法 </vt:lpstr>
      <vt:lpstr>1) 开放定址法</vt:lpstr>
      <vt:lpstr>1) 开放定址法</vt:lpstr>
      <vt:lpstr>PowerPoint 演示文稿</vt:lpstr>
      <vt:lpstr>PowerPoint 演示文稿</vt:lpstr>
      <vt:lpstr>2）再散列法</vt:lpstr>
      <vt:lpstr>PowerPoint 演示文稿</vt:lpstr>
      <vt:lpstr>散列表的结构定义</vt:lpstr>
      <vt:lpstr> 散列表的查找过程</vt:lpstr>
      <vt:lpstr>散列表查找算法（线性探测）</vt:lpstr>
      <vt:lpstr>3） 链地址法</vt:lpstr>
      <vt:lpstr>3） 链地址法</vt:lpstr>
      <vt:lpstr>3）公共溢出区</vt:lpstr>
      <vt:lpstr>§9.3.5 散列表查找性能分析</vt:lpstr>
      <vt:lpstr>§9.3.5 散列表查找性能分析</vt:lpstr>
      <vt:lpstr>§9.3.5 散列表查找性能分析</vt:lpstr>
      <vt:lpstr>本章学习要点</vt:lpstr>
      <vt:lpstr>PowerPoint 演示文稿</vt:lpstr>
      <vt:lpstr>END</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dc:title>
  <dc:creator>Gloria</dc:creator>
  <cp:lastModifiedBy>webuser</cp:lastModifiedBy>
  <cp:revision>1061</cp:revision>
  <cp:lastPrinted>2015-11-30T09:30:51Z</cp:lastPrinted>
  <dcterms:created xsi:type="dcterms:W3CDTF">1999-05-31T10:27:02Z</dcterms:created>
  <dcterms:modified xsi:type="dcterms:W3CDTF">2023-11-07T15:14:13Z</dcterms:modified>
  <cp:category>course ware</cp:category>
</cp:coreProperties>
</file>