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5"/>
  </p:notesMasterIdLst>
  <p:handoutMasterIdLst>
    <p:handoutMasterId r:id="rId86"/>
  </p:handoutMasterIdLst>
  <p:sldIdLst>
    <p:sldId id="1136" r:id="rId3"/>
    <p:sldId id="1180" r:id="rId4"/>
    <p:sldId id="1192" r:id="rId5"/>
    <p:sldId id="1099" r:id="rId6"/>
    <p:sldId id="1100" r:id="rId7"/>
    <p:sldId id="1101" r:id="rId8"/>
    <p:sldId id="1102" r:id="rId9"/>
    <p:sldId id="1155" r:id="rId10"/>
    <p:sldId id="1137" r:id="rId11"/>
    <p:sldId id="1103" r:id="rId12"/>
    <p:sldId id="1156" r:id="rId13"/>
    <p:sldId id="1134" r:id="rId14"/>
    <p:sldId id="1104" r:id="rId15"/>
    <p:sldId id="1157" r:id="rId16"/>
    <p:sldId id="1139" r:id="rId17"/>
    <p:sldId id="1179" r:id="rId18"/>
    <p:sldId id="1158" r:id="rId19"/>
    <p:sldId id="1181" r:id="rId20"/>
    <p:sldId id="1138" r:id="rId21"/>
    <p:sldId id="1154" r:id="rId22"/>
    <p:sldId id="1141" r:id="rId23"/>
    <p:sldId id="1182" r:id="rId24"/>
    <p:sldId id="1183" r:id="rId25"/>
    <p:sldId id="1140" r:id="rId26"/>
    <p:sldId id="1209" r:id="rId27"/>
    <p:sldId id="1105" r:id="rId28"/>
    <p:sldId id="1160" r:id="rId29"/>
    <p:sldId id="1161" r:id="rId30"/>
    <p:sldId id="1159" r:id="rId31"/>
    <p:sldId id="1143" r:id="rId32"/>
    <p:sldId id="1184" r:id="rId33"/>
    <p:sldId id="1186" r:id="rId34"/>
    <p:sldId id="1162" r:id="rId35"/>
    <p:sldId id="1163" r:id="rId36"/>
    <p:sldId id="1106" r:id="rId37"/>
    <p:sldId id="1109" r:id="rId38"/>
    <p:sldId id="1107" r:id="rId39"/>
    <p:sldId id="1108" r:id="rId40"/>
    <p:sldId id="1111" r:id="rId41"/>
    <p:sldId id="1120" r:id="rId42"/>
    <p:sldId id="1164" r:id="rId43"/>
    <p:sldId id="1185" r:id="rId44"/>
    <p:sldId id="1165" r:id="rId45"/>
    <p:sldId id="1144" r:id="rId46"/>
    <p:sldId id="1145" r:id="rId47"/>
    <p:sldId id="1210" r:id="rId48"/>
    <p:sldId id="1110" r:id="rId49"/>
    <p:sldId id="1211" r:id="rId50"/>
    <p:sldId id="1148" r:id="rId51"/>
    <p:sldId id="1216" r:id="rId52"/>
    <p:sldId id="1150" r:id="rId53"/>
    <p:sldId id="1151" r:id="rId54"/>
    <p:sldId id="1152" r:id="rId55"/>
    <p:sldId id="1153" r:id="rId56"/>
    <p:sldId id="1217" r:id="rId57"/>
    <p:sldId id="1114" r:id="rId58"/>
    <p:sldId id="1213" r:id="rId59"/>
    <p:sldId id="1115" r:id="rId60"/>
    <p:sldId id="1116" r:id="rId61"/>
    <p:sldId id="1117" r:id="rId62"/>
    <p:sldId id="1212" r:id="rId63"/>
    <p:sldId id="1187" r:id="rId64"/>
    <p:sldId id="1188" r:id="rId65"/>
    <p:sldId id="1189" r:id="rId66"/>
    <p:sldId id="1146" r:id="rId67"/>
    <p:sldId id="1147" r:id="rId68"/>
    <p:sldId id="1195" r:id="rId69"/>
    <p:sldId id="1196" r:id="rId70"/>
    <p:sldId id="1197" r:id="rId71"/>
    <p:sldId id="1198" r:id="rId72"/>
    <p:sldId id="1199" r:id="rId73"/>
    <p:sldId id="1200" r:id="rId74"/>
    <p:sldId id="1201" r:id="rId75"/>
    <p:sldId id="1202" r:id="rId76"/>
    <p:sldId id="1214" r:id="rId77"/>
    <p:sldId id="1203" r:id="rId78"/>
    <p:sldId id="1177" r:id="rId79"/>
    <p:sldId id="1178" r:id="rId80"/>
    <p:sldId id="1194" r:id="rId81"/>
    <p:sldId id="1204" r:id="rId82"/>
    <p:sldId id="1205" r:id="rId83"/>
    <p:sldId id="1206" r:id="rId84"/>
  </p:sldIdLst>
  <p:sldSz cx="9144000" cy="6858000" type="screen4x3"/>
  <p:notesSz cx="6797675" cy="9925050"/>
  <p:custDataLst>
    <p:tags r:id="rId87"/>
  </p:custDataLst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  <a:srgbClr val="66FF33"/>
    <a:srgbClr val="FF7C80"/>
    <a:srgbClr val="FF6600"/>
    <a:srgbClr val="FF99FF"/>
    <a:srgbClr val="FF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8" autoAdjust="0"/>
    <p:restoredTop sz="85471" autoAdjust="0"/>
  </p:normalViewPr>
  <p:slideViewPr>
    <p:cSldViewPr snapToGrid="0">
      <p:cViewPr varScale="1">
        <p:scale>
          <a:sx n="66" d="100"/>
          <a:sy n="66" d="100"/>
        </p:scale>
        <p:origin x="128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0" y="960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gs" Target="tags/tag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386" y="0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5385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386" y="9415385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fld id="{04BB4714-FE54-4EE0-9962-CB344882CC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532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77888" y="723900"/>
            <a:ext cx="5041900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397" y="4747929"/>
            <a:ext cx="5004882" cy="44260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86" y="0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5385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86" y="9415385"/>
            <a:ext cx="2913289" cy="482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fld id="{F9C320C4-B146-4D41-91DA-38B5D35F95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25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91C73-5A17-4CEF-BDC7-602DCC1D3EC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56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6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C7CA1-5A91-4CBE-967A-A52326FFE9B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57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47997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73949-8C20-4D0B-932D-72CB85DCBBF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0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90352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8665A-92AB-43CB-A964-E898F523B10D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1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87347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EE342-20E0-412E-B1AB-5C66DD05E124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10779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746CD-D77A-4270-91E0-A4F5309AF0C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37089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233B-95E3-4CC7-A94C-3A6FE1D8104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79105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C44A1-193F-48E2-A4B9-22F625C8B2B9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783747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E30EB-E9EF-4E68-B295-3CD1A8D9B34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431985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810DB-8874-4D88-B1EB-2F480325A3A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97849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363D5-DAF0-4328-9437-8675B6899D53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61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578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738B1-0883-4B0C-A04B-FFD4D182AE6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56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本章假设的存储结构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66482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AA830-C5A2-4BC1-A7D5-561AA850E7EA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61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515202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ECEC4-4FC6-4A36-807C-E8543870D014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640021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BB8C8-CE90-4143-BC00-9E3FA462286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5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13943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10C68-372F-424F-A9BA-51072662DC6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257700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4D56A-D50A-406B-A7D9-A44A49CD6D28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370799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9EA62-9C9D-4E16-AC35-D8638D25CBAE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954269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C2E24-FEAC-4879-9B1B-CEA7B2114214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58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125109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02E3-5636-4E82-A90F-78CDECD3A2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67647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CEF43-9438-48F0-878B-0E23ACEAD1F1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02710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FBAC9-FAEA-4F2C-B1F2-9F663F35E859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59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7290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移动次数要考虑哨兵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20C4-B146-4D41-91DA-38B5D35F953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5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A72E7-391A-48D6-AEA1-33EC2982DD0E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59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792016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FB476-704B-4F75-BA0C-7954A3288372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648767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015BAB-5C30-4FF4-A241-D49061A32A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715676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91ACF-0DDC-4CB8-9F19-B69724E77C45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52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967025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D464B-F5FF-429D-804E-335A816140A7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409000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6C204-6518-4D26-9BFE-40A0190BE439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543731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831B8-6DAA-4149-91CD-9A3AB36F50DC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3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214227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6D480-A6C7-4A98-A878-D3BE53E49FA8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53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360793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0AC95-D191-44A0-9D75-C52E827C0767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578465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050F8-F147-48D1-8E97-5B380A3824A1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58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99630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待排记录序列的全局特征可以通过一定间隔采样来获得，先对按照较大采样间隔得到的纪录序列进行排序，然后对采样间隔小的纪录序列进行排序，这样就可以实现序列的基本有序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20C4-B146-4D41-91DA-38B5D35F9534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728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A7D14-74D8-43FF-AF55-E559FCC26DAD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7254548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BD1DD-65EC-47BD-BF0E-2659CBA00B4F}" type="slidenum">
              <a:rPr lang="zh-CN" altLang="en-US" smtClean="0"/>
              <a:pPr/>
              <a:t>67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55369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11BAA-3FF6-4C3B-92A3-9CA4BA0AB5D3}" type="slidenum">
              <a:rPr lang="zh-CN" altLang="en-US" smtClean="0"/>
              <a:pPr/>
              <a:t>68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380410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5E24E-2612-43C2-911A-E2EDDF4DCE9B}" type="slidenum">
              <a:rPr lang="zh-CN" altLang="en-US" smtClean="0"/>
              <a:pPr/>
              <a:t>69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06248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9A01F-88FA-4A53-982D-7626809CDFA3}" type="slidenum">
              <a:rPr lang="zh-CN" altLang="en-US" smtClean="0"/>
              <a:pPr/>
              <a:t>70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99002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06779-0FF5-42ED-B25C-78CF5DAED0DC}" type="slidenum">
              <a:rPr lang="zh-CN" altLang="en-US" smtClean="0"/>
              <a:pPr/>
              <a:t>71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3570068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54E77-86C4-4C9C-A48A-13E8CFC2601B}" type="slidenum">
              <a:rPr lang="zh-CN" altLang="en-US" smtClean="0"/>
              <a:pPr/>
              <a:t>72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3700682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11D61-98F4-46AB-9667-3295AD3E0A0D}" type="slidenum">
              <a:rPr lang="zh-CN" altLang="en-US" smtClean="0"/>
              <a:pPr/>
              <a:t>73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737578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F85FE-D572-4279-A5EB-458C23ECB512}" type="slidenum">
              <a:rPr lang="zh-CN" altLang="en-US" smtClean="0"/>
              <a:pPr/>
              <a:t>74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193526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096D1-4F72-420E-A4E4-61DE334D870A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0887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E8C7A-60B3-41EE-9ED8-A07E75DE5A3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5973656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4DA39-DBE1-4D1C-A7F1-67192046114A}" type="slidenum">
              <a:rPr lang="zh-CN" altLang="en-US" smtClean="0"/>
              <a:pPr/>
              <a:t>76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0700882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56E8A-639A-418A-8F61-2E8F6B01AEA1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4906469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EBAC2-9C5F-4403-BA8A-D49D10C8B589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540810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937D3-F80E-4B7F-A5CE-E36DAA481AC7}" type="slidenum">
              <a:rPr lang="zh-CN" altLang="en-US" smtClean="0"/>
              <a:pPr/>
              <a:t>79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dirty="0"/>
              <a:t>每一趟分配的时间复杂度为</a:t>
            </a:r>
            <a:r>
              <a:rPr lang="en-US" altLang="zh-CN" dirty="0"/>
              <a:t>O(n)</a:t>
            </a:r>
            <a:r>
              <a:rPr lang="zh-CN" altLang="en-US" dirty="0"/>
              <a:t>，每一趟收集的时间复杂度为</a:t>
            </a:r>
            <a:r>
              <a:rPr lang="en-US" altLang="zh-CN" dirty="0"/>
              <a:t>O(r)</a:t>
            </a:r>
            <a:r>
              <a:rPr lang="zh-CN" altLang="en-US" dirty="0"/>
              <a:t>，共需要</a:t>
            </a:r>
            <a:r>
              <a:rPr lang="en-US" altLang="zh-CN" dirty="0"/>
              <a:t>d</a:t>
            </a:r>
            <a:r>
              <a:rPr lang="zh-CN" altLang="en-US" dirty="0"/>
              <a:t>趟分配和收集，所以总的时间复杂度为</a:t>
            </a:r>
            <a:r>
              <a:rPr lang="en-US" altLang="zh-CN" dirty="0"/>
              <a:t>O( d(</a:t>
            </a:r>
            <a:r>
              <a:rPr lang="en-US" altLang="zh-CN" dirty="0" err="1"/>
              <a:t>n+r</a:t>
            </a:r>
            <a:r>
              <a:rPr lang="en-US" altLang="zh-CN" dirty="0"/>
              <a:t>) 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2r</a:t>
            </a:r>
            <a:r>
              <a:rPr lang="zh-CN" altLang="en-US" dirty="0"/>
              <a:t>个队列指针，</a:t>
            </a:r>
            <a:r>
              <a:rPr lang="en-US" altLang="zh-CN" dirty="0"/>
              <a:t>n</a:t>
            </a:r>
            <a:r>
              <a:rPr lang="zh-CN" altLang="en-US" dirty="0"/>
              <a:t>个数据指针，所以空间复杂度 </a:t>
            </a:r>
            <a:r>
              <a:rPr lang="en-US" altLang="zh-CN" dirty="0"/>
              <a:t>O( </a:t>
            </a:r>
            <a:r>
              <a:rPr lang="en-US" altLang="zh-CN" dirty="0" err="1"/>
              <a:t>n+r</a:t>
            </a:r>
            <a:r>
              <a:rPr lang="en-US" altLang="zh-CN" dirty="0"/>
              <a:t> 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90944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A228-A2D6-4091-910C-7E8D11626116}" type="slidenum">
              <a:rPr lang="zh-CN" altLang="en-US" smtClean="0"/>
              <a:pPr/>
              <a:t>80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8709674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9668A-F2F9-4D2A-82E1-78C14EDA7DC8}" type="slidenum">
              <a:rPr lang="zh-CN" altLang="en-US" smtClean="0"/>
              <a:pPr/>
              <a:t>81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5975225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94B7E-4B49-4F30-8B89-08F7922C9156}" type="slidenum">
              <a:rPr lang="zh-CN" altLang="en-US" smtClean="0"/>
              <a:pPr/>
              <a:t>82</a:t>
            </a:fld>
            <a:endParaRPr lang="en-US" altLang="zh-CN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65352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9732-D383-4BE7-A2DD-FA3FF94D2C8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20128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F2707-A5DD-44A3-94D4-1C3F94692DE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0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14527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0CD6E-E24A-4662-9AD2-330784D4141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60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1542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6DFF8-7483-4822-A8E7-7A6562BF8F2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57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57655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3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4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5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3106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43B92154-A64D-41B1-8BF9-D3B5977D2A10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2DAC5AD5-7FD5-41F4-BE0A-D7B0D7A4B99A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496050"/>
            <a:ext cx="4705350" cy="361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08750" y="6526213"/>
            <a:ext cx="2406650" cy="3317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C5BC131-A58A-417E-BDCA-725A92767066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16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244975" cy="251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8313" y="641667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277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277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3F99C0C-F0BC-4CE1-BFA2-FAB2C3A592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</p:grpSp>
      <p:sp>
        <p:nvSpPr>
          <p:cNvPr id="15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8158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54979EE3-B3F1-48B2-979D-4FE204F3244C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3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DC69928-71BE-4CE4-92AD-0B36C6AA7754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62476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705694B-F2A2-47F6-9C9F-A91D6FB4C83A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093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D15001B-5B45-426C-A7F1-C8C82FF5740F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91624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404379F-3E7C-40E1-8E11-33BE68A28807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6867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57A460F-FF4C-4B69-9918-1C4AA278B01D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AD66558B-A253-4D60-92F8-E55BF5942780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9742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C11B01D-F280-4E45-9215-E34C7C821BCE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27209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9E3CD91-7315-45E2-8570-8CCEF7E2BF29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39526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5A990CCB-6F4D-47BF-B191-7C160C1A8CD3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75056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7D03011-161D-44AE-99A4-54665B21512C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30369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E8A1FDF8-D487-4714-93C9-4C6F63ED9B35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75589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16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244975" cy="251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8313" y="641667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277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277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D78ECA-322C-4C2F-9FCC-6CDB19BBA5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7427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EACAF542-271C-4042-B547-50B249387545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1D2B8912-DADD-4F4D-B5AD-49FD0A611F46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C3FACAB-D852-4B0B-810B-D056CD9D7825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07680DD3-AD8D-4919-8850-5C7EA948BA99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745E4C9C-84EC-4944-A4CE-596EDB653BD4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E4DA7CF-0A77-4B0E-911E-64F05A25B656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6CFCF10E-0F50-404B-A5E0-4AEF6CC66456}" type="slidenum">
              <a:rPr lang="zh-CN" altLang="en-US" b="1">
                <a:solidFill>
                  <a:srgbClr val="66CCFF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shade val="0"/>
                  <a:invGamma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 §5-2 单击此处编辑母版标题样式 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FFFF"/>
                </a:solidFill>
                <a:latin typeface="+mn-ea"/>
              </a:defRPr>
            </a:lvl1pPr>
          </a:lstStyle>
          <a:p>
            <a:r>
              <a:rPr lang="zh-CN" altLang="en-US"/>
              <a:t>第 </a:t>
            </a:r>
            <a:fld id="{7F4E720F-4740-4D7B-95AF-679E8C659705}" type="slidenum">
              <a:rPr lang="zh-CN" altLang="en-US">
                <a:solidFill>
                  <a:srgbClr val="66CCFF"/>
                </a:solidFill>
              </a:rPr>
              <a:pPr/>
              <a:t>‹#›</a:t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itchFamily="2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pitchFamily="2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itchFamily="2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pitchFamily="2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66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 §5-2 单击此处编辑母版标题样式  </a:t>
            </a:r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2053" name="Group 20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FFFF"/>
                </a:solidFill>
                <a:latin typeface="宋体" panose="02010600030101010101" pitchFamily="2" charset="-122"/>
              </a:defRPr>
            </a:lvl1pPr>
          </a:lstStyle>
          <a:p>
            <a:r>
              <a:rPr lang="zh-CN" altLang="en-US"/>
              <a:t>第 </a:t>
            </a:r>
            <a:fld id="{1260787C-CB80-4922-BBBE-3B0C6C6663A0}" type="slidenum">
              <a:rPr lang="zh-CN" altLang="en-US">
                <a:solidFill>
                  <a:srgbClr val="66CCFF"/>
                </a:solidFill>
              </a:rPr>
              <a:pPr/>
              <a:t>‹#›</a:t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294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anose="05000000000000000000" pitchFamily="2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panose="02010600030101010101" pitchFamily="2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anose="05000000000000000000" pitchFamily="2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panose="02010600030101010101" pitchFamily="2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WordArt 2"/>
          <p:cNvSpPr>
            <a:spLocks noChangeArrowheads="1" noChangeShapeType="1" noTextEdit="1"/>
          </p:cNvSpPr>
          <p:nvPr/>
        </p:nvSpPr>
        <p:spPr bwMode="auto">
          <a:xfrm>
            <a:off x="971550" y="1989138"/>
            <a:ext cx="7200900" cy="180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第</a:t>
            </a:r>
            <a:r>
              <a:rPr lang="en-US" altLang="zh-CN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10</a:t>
            </a:r>
            <a:r>
              <a:rPr lang="zh-CN" altLang="en-US" sz="72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/>
                <a:ea typeface="楷体_GB2312"/>
              </a:rPr>
              <a:t>章 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电脑探密 启动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CCDA5FD-10E9-4DEA-8CE7-E83AD75AC978}" type="slidenum">
              <a:rPr lang="zh-CN" altLang="en-US" b="1">
                <a:solidFill>
                  <a:srgbClr val="66CCFF"/>
                </a:solidFill>
              </a:rPr>
              <a:pPr/>
              <a:t>10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0419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宋体" pitchFamily="2" charset="-122"/>
              </a:rPr>
              <a:t>	  </a:t>
            </a:r>
            <a:r>
              <a:rPr lang="zh-CN" altLang="en-US" sz="3200">
                <a:solidFill>
                  <a:srgbClr val="FFFF66"/>
                </a:solidFill>
              </a:rPr>
              <a:t>直接插入排序</a:t>
            </a:r>
            <a:r>
              <a:rPr lang="zh-CN" altLang="en-US" sz="3200">
                <a:solidFill>
                  <a:schemeClr val="tx1"/>
                </a:solidFill>
              </a:rPr>
              <a:t>是一种最简单的排序方法。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>
                <a:solidFill>
                  <a:srgbClr val="00FFFF"/>
                </a:solidFill>
              </a:rPr>
              <a:t>	　基本思想</a:t>
            </a:r>
            <a:r>
              <a:rPr lang="zh-CN" altLang="en-US" sz="3200">
                <a:solidFill>
                  <a:schemeClr val="tx1"/>
                </a:solidFill>
              </a:rPr>
              <a:t>：将一个记录插入到已排好序的</a:t>
            </a:r>
            <a:r>
              <a:rPr lang="zh-CN" altLang="en-US" sz="3200">
                <a:solidFill>
                  <a:srgbClr val="00FFFF"/>
                </a:solidFill>
              </a:rPr>
              <a:t>有序表</a:t>
            </a:r>
            <a:r>
              <a:rPr lang="zh-CN" altLang="en-US" sz="3200">
                <a:solidFill>
                  <a:schemeClr val="tx1"/>
                </a:solidFill>
              </a:rPr>
              <a:t>中，得到一个新的、记录数增 </a:t>
            </a:r>
            <a:r>
              <a:rPr lang="en-US" altLang="zh-CN" sz="3200">
                <a:solidFill>
                  <a:schemeClr val="tx1"/>
                </a:solidFill>
              </a:rPr>
              <a:t>1 </a:t>
            </a:r>
            <a:r>
              <a:rPr lang="zh-CN" altLang="en-US" sz="3200">
                <a:solidFill>
                  <a:schemeClr val="tx1"/>
                </a:solidFill>
              </a:rPr>
              <a:t>的有序表。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	　　整个排序过程为 </a:t>
            </a:r>
            <a:r>
              <a:rPr lang="en-US" altLang="zh-CN" sz="3200">
                <a:solidFill>
                  <a:srgbClr val="00FFFF"/>
                </a:solidFill>
              </a:rPr>
              <a:t>n-1 </a:t>
            </a:r>
            <a:r>
              <a:rPr lang="zh-CN" altLang="zh-CN" sz="3200">
                <a:solidFill>
                  <a:schemeClr val="tx1"/>
                </a:solidFill>
              </a:rPr>
              <a:t>趟插入，即先将序列中第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1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个记录看成是一个</a:t>
            </a:r>
            <a:r>
              <a:rPr lang="zh-CN" altLang="zh-CN" sz="3200">
                <a:solidFill>
                  <a:srgbClr val="00FFFF"/>
                </a:solidFill>
              </a:rPr>
              <a:t>有序子序列</a:t>
            </a:r>
            <a:r>
              <a:rPr lang="zh-CN" altLang="zh-CN" sz="3200">
                <a:solidFill>
                  <a:schemeClr val="tx1"/>
                </a:solidFill>
              </a:rPr>
              <a:t>，然后从第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2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个记录开始，逐个进行插入，直至整个序列有序</a:t>
            </a:r>
            <a:r>
              <a:rPr lang="zh-CN" altLang="en-US" sz="320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5073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E2C58FF-4E6B-429B-8A79-7A18AAF73780}" type="slidenum">
              <a:rPr lang="zh-CN" altLang="en-US" b="1">
                <a:solidFill>
                  <a:srgbClr val="66CCFF"/>
                </a:solidFill>
              </a:rPr>
              <a:pPr/>
              <a:t>11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8921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FF66"/>
                </a:solidFill>
              </a:rPr>
              <a:t>直接插入排序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97444" name="Text Box 4"/>
          <p:cNvSpPr txBox="1">
            <a:spLocks noChangeArrowheads="1"/>
          </p:cNvSpPr>
          <p:nvPr/>
        </p:nvSpPr>
        <p:spPr bwMode="auto">
          <a:xfrm>
            <a:off x="382588" y="1711325"/>
            <a:ext cx="84169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solidFill>
                  <a:srgbClr val="FF3300"/>
                </a:solidFill>
              </a:rPr>
              <a:t>    </a:t>
            </a:r>
            <a:r>
              <a:rPr lang="zh-CN" altLang="en-US" sz="3200"/>
              <a:t>在插入第 </a:t>
            </a:r>
            <a:r>
              <a:rPr lang="en-US" altLang="zh-CN" sz="3200" i="1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＞</a:t>
            </a:r>
            <a:r>
              <a:rPr lang="en-US" altLang="zh-CN" sz="3200"/>
              <a:t>1</a:t>
            </a:r>
            <a:r>
              <a:rPr lang="zh-CN" altLang="en-US" sz="3200"/>
              <a:t>）个记录时，前面的 </a:t>
            </a:r>
            <a:r>
              <a:rPr lang="en-US" altLang="zh-CN" sz="3200" i="1"/>
              <a:t>i</a:t>
            </a:r>
            <a:r>
              <a:rPr lang="en-US" altLang="zh-CN" sz="3200"/>
              <a:t>-1</a:t>
            </a:r>
            <a:r>
              <a:rPr lang="zh-CN" altLang="en-US" sz="3200"/>
              <a:t>个记录已经排好序。 </a:t>
            </a:r>
          </a:p>
        </p:txBody>
      </p:sp>
      <p:sp>
        <p:nvSpPr>
          <p:cNvPr id="1597445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endParaRPr kumimoji="0" lang="zh-CN" altLang="en-US" sz="2400" b="0"/>
          </a:p>
        </p:txBody>
      </p:sp>
      <p:grpSp>
        <p:nvGrpSpPr>
          <p:cNvPr id="1597446" name="Group 6"/>
          <p:cNvGrpSpPr>
            <a:grpSpLocks/>
          </p:cNvGrpSpPr>
          <p:nvPr/>
        </p:nvGrpSpPr>
        <p:grpSpPr bwMode="auto">
          <a:xfrm>
            <a:off x="1300163" y="4251325"/>
            <a:ext cx="3151187" cy="923925"/>
            <a:chOff x="819" y="2861"/>
            <a:chExt cx="1985" cy="582"/>
          </a:xfrm>
        </p:grpSpPr>
        <p:sp>
          <p:nvSpPr>
            <p:cNvPr id="1597447" name="AutoShape 7"/>
            <p:cNvSpPr>
              <a:spLocks/>
            </p:cNvSpPr>
            <p:nvPr/>
          </p:nvSpPr>
          <p:spPr bwMode="auto">
            <a:xfrm rot="16200000">
              <a:off x="1698" y="198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48" name="Text Box 8"/>
            <p:cNvSpPr txBox="1">
              <a:spLocks noChangeArrowheads="1"/>
            </p:cNvSpPr>
            <p:nvPr/>
          </p:nvSpPr>
          <p:spPr bwMode="auto">
            <a:xfrm>
              <a:off x="1271" y="3116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pitchFamily="34" charset="0"/>
                </a:rPr>
                <a:t>有序序列</a:t>
              </a:r>
            </a:p>
          </p:txBody>
        </p:sp>
      </p:grpSp>
      <p:grpSp>
        <p:nvGrpSpPr>
          <p:cNvPr id="1597449" name="Group 9"/>
          <p:cNvGrpSpPr>
            <a:grpSpLocks/>
          </p:cNvGrpSpPr>
          <p:nvPr/>
        </p:nvGrpSpPr>
        <p:grpSpPr bwMode="auto">
          <a:xfrm>
            <a:off x="5133975" y="4251325"/>
            <a:ext cx="3151188" cy="923925"/>
            <a:chOff x="3234" y="2861"/>
            <a:chExt cx="1985" cy="582"/>
          </a:xfrm>
        </p:grpSpPr>
        <p:sp>
          <p:nvSpPr>
            <p:cNvPr id="1597450" name="AutoShape 10"/>
            <p:cNvSpPr>
              <a:spLocks/>
            </p:cNvSpPr>
            <p:nvPr/>
          </p:nvSpPr>
          <p:spPr bwMode="auto">
            <a:xfrm rot="16200000">
              <a:off x="4113" y="198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51" name="Text Box 11"/>
            <p:cNvSpPr txBox="1">
              <a:spLocks noChangeArrowheads="1"/>
            </p:cNvSpPr>
            <p:nvPr/>
          </p:nvSpPr>
          <p:spPr bwMode="auto">
            <a:xfrm>
              <a:off x="3706" y="3116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pitchFamily="34" charset="0"/>
                </a:rPr>
                <a:t>无序序列</a:t>
              </a:r>
            </a:p>
          </p:txBody>
        </p:sp>
      </p:grpSp>
      <p:grpSp>
        <p:nvGrpSpPr>
          <p:cNvPr id="1597452" name="Group 12"/>
          <p:cNvGrpSpPr>
            <a:grpSpLocks/>
          </p:cNvGrpSpPr>
          <p:nvPr/>
        </p:nvGrpSpPr>
        <p:grpSpPr bwMode="auto">
          <a:xfrm>
            <a:off x="2906713" y="3249613"/>
            <a:ext cx="2295525" cy="452437"/>
            <a:chOff x="1831" y="2380"/>
            <a:chExt cx="1446" cy="285"/>
          </a:xfrm>
        </p:grpSpPr>
        <p:sp>
          <p:nvSpPr>
            <p:cNvPr id="1597453" name="Line 13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54" name="Line 14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55" name="Line 15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97456" name="Group 16"/>
          <p:cNvGrpSpPr>
            <a:grpSpLocks/>
          </p:cNvGrpSpPr>
          <p:nvPr/>
        </p:nvGrpSpPr>
        <p:grpSpPr bwMode="auto">
          <a:xfrm>
            <a:off x="1030288" y="3649663"/>
            <a:ext cx="7537450" cy="549275"/>
            <a:chOff x="649" y="2482"/>
            <a:chExt cx="4748" cy="346"/>
          </a:xfrm>
        </p:grpSpPr>
        <p:sp>
          <p:nvSpPr>
            <p:cNvPr id="1597457" name="Oval 17"/>
            <p:cNvSpPr>
              <a:spLocks noChangeArrowheads="1"/>
            </p:cNvSpPr>
            <p:nvPr/>
          </p:nvSpPr>
          <p:spPr bwMode="auto">
            <a:xfrm>
              <a:off x="64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58" name="Oval 18"/>
            <p:cNvSpPr>
              <a:spLocks noChangeArrowheads="1"/>
            </p:cNvSpPr>
            <p:nvPr/>
          </p:nvSpPr>
          <p:spPr bwMode="auto">
            <a:xfrm>
              <a:off x="108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97459" name="Oval 19"/>
            <p:cNvSpPr>
              <a:spLocks noChangeArrowheads="1"/>
            </p:cNvSpPr>
            <p:nvPr/>
          </p:nvSpPr>
          <p:spPr bwMode="auto">
            <a:xfrm>
              <a:off x="262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597460" name="Oval 20"/>
            <p:cNvSpPr>
              <a:spLocks noChangeArrowheads="1"/>
            </p:cNvSpPr>
            <p:nvPr/>
          </p:nvSpPr>
          <p:spPr bwMode="auto">
            <a:xfrm>
              <a:off x="311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</a:p>
          </p:txBody>
        </p:sp>
        <p:sp>
          <p:nvSpPr>
            <p:cNvPr id="1597461" name="Oval 21"/>
            <p:cNvSpPr>
              <a:spLocks noChangeArrowheads="1"/>
            </p:cNvSpPr>
            <p:nvPr/>
          </p:nvSpPr>
          <p:spPr bwMode="auto">
            <a:xfrm>
              <a:off x="506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1597462" name="Oval 22"/>
            <p:cNvSpPr>
              <a:spLocks noChangeArrowheads="1"/>
            </p:cNvSpPr>
            <p:nvPr/>
          </p:nvSpPr>
          <p:spPr bwMode="auto">
            <a:xfrm>
              <a:off x="3562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63" name="Text Box 23"/>
            <p:cNvSpPr txBox="1">
              <a:spLocks noChangeArrowheads="1"/>
            </p:cNvSpPr>
            <p:nvPr/>
          </p:nvSpPr>
          <p:spPr bwMode="auto">
            <a:xfrm>
              <a:off x="1746" y="2529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宋体"/>
                </a:rPr>
                <a:t>……</a:t>
              </a:r>
              <a:endParaRPr kumimoji="0" lang="en-US" altLang="zh-CN" sz="2400">
                <a:latin typeface="Arial" pitchFamily="34" charset="0"/>
              </a:endParaRPr>
            </a:p>
          </p:txBody>
        </p:sp>
        <p:sp>
          <p:nvSpPr>
            <p:cNvPr id="1597464" name="Text Box 24"/>
            <p:cNvSpPr txBox="1">
              <a:spLocks noChangeArrowheads="1"/>
            </p:cNvSpPr>
            <p:nvPr/>
          </p:nvSpPr>
          <p:spPr bwMode="auto">
            <a:xfrm>
              <a:off x="4241" y="2500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宋体"/>
                </a:rPr>
                <a:t>……</a:t>
              </a:r>
              <a:endParaRPr kumimoji="0" lang="en-US" altLang="zh-CN" sz="2400">
                <a:latin typeface="Arial" pitchFamily="34" charset="0"/>
              </a:endParaRPr>
            </a:p>
          </p:txBody>
        </p:sp>
      </p:grpSp>
      <p:grpSp>
        <p:nvGrpSpPr>
          <p:cNvPr id="1597465" name="Group 25"/>
          <p:cNvGrpSpPr>
            <a:grpSpLocks/>
          </p:cNvGrpSpPr>
          <p:nvPr/>
        </p:nvGrpSpPr>
        <p:grpSpPr bwMode="auto">
          <a:xfrm>
            <a:off x="998538" y="5521325"/>
            <a:ext cx="4421187" cy="550863"/>
            <a:chOff x="629" y="3661"/>
            <a:chExt cx="2785" cy="347"/>
          </a:xfrm>
        </p:grpSpPr>
        <p:sp>
          <p:nvSpPr>
            <p:cNvPr id="1597466" name="Oval 26"/>
            <p:cNvSpPr>
              <a:spLocks noChangeArrowheads="1"/>
            </p:cNvSpPr>
            <p:nvPr/>
          </p:nvSpPr>
          <p:spPr bwMode="auto">
            <a:xfrm>
              <a:off x="629" y="366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67" name="Oval 27"/>
            <p:cNvSpPr>
              <a:spLocks noChangeArrowheads="1"/>
            </p:cNvSpPr>
            <p:nvPr/>
          </p:nvSpPr>
          <p:spPr bwMode="auto">
            <a:xfrm>
              <a:off x="1069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97468" name="Oval 28"/>
            <p:cNvSpPr>
              <a:spLocks noChangeArrowheads="1"/>
            </p:cNvSpPr>
            <p:nvPr/>
          </p:nvSpPr>
          <p:spPr bwMode="auto">
            <a:xfrm>
              <a:off x="2605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597469" name="Oval 29"/>
            <p:cNvSpPr>
              <a:spLocks noChangeArrowheads="1"/>
            </p:cNvSpPr>
            <p:nvPr/>
          </p:nvSpPr>
          <p:spPr bwMode="auto">
            <a:xfrm>
              <a:off x="3078" y="367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i="1" baseline="-25000"/>
                <a:t>i</a:t>
              </a:r>
              <a:endParaRPr lang="en-US" altLang="zh-CN" baseline="-25000"/>
            </a:p>
          </p:txBody>
        </p:sp>
        <p:sp>
          <p:nvSpPr>
            <p:cNvPr id="1597470" name="Text Box 30"/>
            <p:cNvSpPr txBox="1">
              <a:spLocks noChangeArrowheads="1"/>
            </p:cNvSpPr>
            <p:nvPr/>
          </p:nvSpPr>
          <p:spPr bwMode="auto">
            <a:xfrm>
              <a:off x="1718" y="3691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  <a:latin typeface="Arial" pitchFamily="34" charset="0"/>
              </a:endParaRPr>
            </a:p>
          </p:txBody>
        </p:sp>
      </p:grpSp>
      <p:grpSp>
        <p:nvGrpSpPr>
          <p:cNvPr id="1597471" name="Group 31"/>
          <p:cNvGrpSpPr>
            <a:grpSpLocks/>
          </p:cNvGrpSpPr>
          <p:nvPr/>
        </p:nvGrpSpPr>
        <p:grpSpPr bwMode="auto">
          <a:xfrm>
            <a:off x="5622925" y="5537200"/>
            <a:ext cx="2913063" cy="533400"/>
            <a:chOff x="3542" y="3671"/>
            <a:chExt cx="1835" cy="336"/>
          </a:xfrm>
        </p:grpSpPr>
        <p:sp>
          <p:nvSpPr>
            <p:cNvPr id="1597472" name="Oval 32"/>
            <p:cNvSpPr>
              <a:spLocks noChangeArrowheads="1"/>
            </p:cNvSpPr>
            <p:nvPr/>
          </p:nvSpPr>
          <p:spPr bwMode="auto">
            <a:xfrm>
              <a:off x="5041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1597473" name="Oval 33"/>
            <p:cNvSpPr>
              <a:spLocks noChangeArrowheads="1"/>
            </p:cNvSpPr>
            <p:nvPr/>
          </p:nvSpPr>
          <p:spPr bwMode="auto">
            <a:xfrm>
              <a:off x="3542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74" name="Text Box 34"/>
            <p:cNvSpPr txBox="1">
              <a:spLocks noChangeArrowheads="1"/>
            </p:cNvSpPr>
            <p:nvPr/>
          </p:nvSpPr>
          <p:spPr bwMode="auto">
            <a:xfrm>
              <a:off x="4216" y="3691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宋体"/>
                </a:rPr>
                <a:t>……</a:t>
              </a:r>
              <a:endParaRPr kumimoji="0" lang="en-US" altLang="zh-CN" sz="240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9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9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9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1F40A5B-F87C-4B5D-91B2-39693B94CA79}" type="slidenum">
              <a:rPr lang="zh-CN" altLang="en-US" b="1">
                <a:solidFill>
                  <a:srgbClr val="66CCFF"/>
                </a:solidFill>
              </a:rPr>
              <a:pPr/>
              <a:t>12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6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532813" cy="5413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</a:rPr>
              <a:t>直接插入排序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grpSp>
        <p:nvGrpSpPr>
          <p:cNvPr id="1560580" name="Group 4"/>
          <p:cNvGrpSpPr>
            <a:grpSpLocks/>
          </p:cNvGrpSpPr>
          <p:nvPr/>
        </p:nvGrpSpPr>
        <p:grpSpPr bwMode="auto">
          <a:xfrm>
            <a:off x="2936875" y="1384935"/>
            <a:ext cx="1003300" cy="981075"/>
            <a:chOff x="1872" y="950"/>
            <a:chExt cx="632" cy="618"/>
          </a:xfrm>
        </p:grpSpPr>
        <p:sp>
          <p:nvSpPr>
            <p:cNvPr id="1560581" name="Line 5"/>
            <p:cNvSpPr>
              <a:spLocks noChangeShapeType="1"/>
            </p:cNvSpPr>
            <p:nvPr/>
          </p:nvSpPr>
          <p:spPr bwMode="auto">
            <a:xfrm rot="10800000" flipV="1">
              <a:off x="1872" y="952"/>
              <a:ext cx="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0582" name="Text Box 6"/>
            <p:cNvSpPr txBox="1">
              <a:spLocks noChangeArrowheads="1"/>
            </p:cNvSpPr>
            <p:nvPr/>
          </p:nvSpPr>
          <p:spPr bwMode="auto">
            <a:xfrm>
              <a:off x="1902" y="950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L.r[0]</a:t>
              </a:r>
            </a:p>
          </p:txBody>
        </p:sp>
      </p:grpSp>
      <p:sp>
        <p:nvSpPr>
          <p:cNvPr id="1560583" name="Text Box 7"/>
          <p:cNvSpPr txBox="1">
            <a:spLocks noChangeArrowheads="1"/>
          </p:cNvSpPr>
          <p:nvPr/>
        </p:nvSpPr>
        <p:spPr bwMode="auto">
          <a:xfrm>
            <a:off x="431800" y="2173288"/>
            <a:ext cx="802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初始关键字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：     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49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38  65  97  76  13  27  49</a:t>
            </a:r>
          </a:p>
        </p:txBody>
      </p:sp>
      <p:sp>
        <p:nvSpPr>
          <p:cNvPr id="1560584" name="Text Box 8"/>
          <p:cNvSpPr txBox="1">
            <a:spLocks noChangeArrowheads="1"/>
          </p:cNvSpPr>
          <p:nvPr/>
        </p:nvSpPr>
        <p:spPr bwMode="auto">
          <a:xfrm>
            <a:off x="1041400" y="2692400"/>
            <a:ext cx="741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=2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38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38  49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65  97  76  13  27  49</a:t>
            </a:r>
          </a:p>
        </p:txBody>
      </p:sp>
      <p:sp>
        <p:nvSpPr>
          <p:cNvPr id="1560585" name="Text Box 9"/>
          <p:cNvSpPr txBox="1">
            <a:spLocks noChangeArrowheads="1"/>
          </p:cNvSpPr>
          <p:nvPr/>
        </p:nvSpPr>
        <p:spPr bwMode="auto">
          <a:xfrm>
            <a:off x="1041400" y="3160713"/>
            <a:ext cx="741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=3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38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38  49  65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97  76  13  27  49</a:t>
            </a:r>
          </a:p>
        </p:txBody>
      </p:sp>
      <p:sp>
        <p:nvSpPr>
          <p:cNvPr id="1560586" name="Text Box 10"/>
          <p:cNvSpPr txBox="1">
            <a:spLocks noChangeArrowheads="1"/>
          </p:cNvSpPr>
          <p:nvPr/>
        </p:nvSpPr>
        <p:spPr bwMode="auto">
          <a:xfrm>
            <a:off x="1041400" y="3629025"/>
            <a:ext cx="741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=4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38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38  49  65  97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76  13  27  49</a:t>
            </a:r>
          </a:p>
        </p:txBody>
      </p:sp>
      <p:sp>
        <p:nvSpPr>
          <p:cNvPr id="1560587" name="Text Box 11"/>
          <p:cNvSpPr txBox="1">
            <a:spLocks noChangeArrowheads="1"/>
          </p:cNvSpPr>
          <p:nvPr/>
        </p:nvSpPr>
        <p:spPr bwMode="auto">
          <a:xfrm>
            <a:off x="1041400" y="4097338"/>
            <a:ext cx="741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=5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76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38  49  65  76  97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13  27  49</a:t>
            </a:r>
            <a:endParaRPr lang="en-US" altLang="zh-CN" sz="2400" b="0" dirty="0">
              <a:latin typeface="Tahoma" pitchFamily="34" charset="0"/>
            </a:endParaRPr>
          </a:p>
        </p:txBody>
      </p:sp>
      <p:sp>
        <p:nvSpPr>
          <p:cNvPr id="1560588" name="Text Box 12"/>
          <p:cNvSpPr txBox="1">
            <a:spLocks noChangeArrowheads="1"/>
          </p:cNvSpPr>
          <p:nvPr/>
        </p:nvSpPr>
        <p:spPr bwMode="auto">
          <a:xfrm>
            <a:off x="1041400" y="4592638"/>
            <a:ext cx="741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i=6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13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13  38  49  65  76  97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27  49</a:t>
            </a:r>
          </a:p>
        </p:txBody>
      </p:sp>
      <p:sp>
        <p:nvSpPr>
          <p:cNvPr id="1560589" name="Text Box 13"/>
          <p:cNvSpPr txBox="1">
            <a:spLocks noChangeArrowheads="1"/>
          </p:cNvSpPr>
          <p:nvPr/>
        </p:nvSpPr>
        <p:spPr bwMode="auto">
          <a:xfrm>
            <a:off x="1041400" y="5178425"/>
            <a:ext cx="741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i=7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27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13  27  38  49  65  76  97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49</a:t>
            </a:r>
          </a:p>
        </p:txBody>
      </p:sp>
      <p:sp>
        <p:nvSpPr>
          <p:cNvPr id="1560590" name="Text Box 14"/>
          <p:cNvSpPr txBox="1">
            <a:spLocks noChangeArrowheads="1"/>
          </p:cNvSpPr>
          <p:nvPr/>
        </p:nvSpPr>
        <p:spPr bwMode="auto">
          <a:xfrm>
            <a:off x="1041400" y="5672138"/>
            <a:ext cx="772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i=8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：    （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pitchFamily="2" charset="2"/>
              </a:rPr>
              <a:t>49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13  27  48  49  49  65  76  97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584" grpId="0" autoUpdateAnimBg="0"/>
      <p:bldP spid="1560585" grpId="0" autoUpdateAnimBg="0"/>
      <p:bldP spid="1560586" grpId="0" autoUpdateAnimBg="0"/>
      <p:bldP spid="1560587" grpId="0" autoUpdateAnimBg="0"/>
      <p:bldP spid="1560588" grpId="0" autoUpdateAnimBg="0"/>
      <p:bldP spid="1560589" grpId="0" autoUpdateAnimBg="0"/>
      <p:bldP spid="15605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40405A0-EF3A-4F0B-B599-DBEAF1ACC8B8}" type="slidenum">
              <a:rPr lang="zh-CN" altLang="en-US" b="1">
                <a:solidFill>
                  <a:srgbClr val="66CCFF"/>
                </a:solidFill>
              </a:rPr>
              <a:pPr/>
              <a:t>13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765175"/>
            <a:ext cx="8796338" cy="70643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3200"/>
              <a:t>算法实现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08356" name="Text Box 4"/>
          <p:cNvSpPr txBox="1">
            <a:spLocks noChangeArrowheads="1"/>
          </p:cNvSpPr>
          <p:nvPr/>
        </p:nvSpPr>
        <p:spPr bwMode="auto">
          <a:xfrm>
            <a:off x="161925" y="1193800"/>
            <a:ext cx="8867775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Status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InsertSort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(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SqList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&amp;L )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{ for(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=2;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&lt;=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L.length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; ++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if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( LT(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].key,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[i-1].key ) 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[0].key =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].key;    </a:t>
            </a:r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设置哨兵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for(j=i-1; LT(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[0].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key,L.r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[j].key); --j)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[j+1] =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[j];   </a:t>
            </a:r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记录后移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[j+1] = 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L.r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[0];       </a:t>
            </a:r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插入到正确位置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}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} </a:t>
            </a:r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en-US" altLang="zh-CN" dirty="0" err="1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InsertSort</a:t>
            </a:r>
            <a:endParaRPr lang="en-US" altLang="zh-CN" dirty="0">
              <a:solidFill>
                <a:srgbClr val="00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8357" name="Text Box 5"/>
          <p:cNvSpPr txBox="1">
            <a:spLocks noChangeArrowheads="1"/>
          </p:cNvSpPr>
          <p:nvPr/>
        </p:nvSpPr>
        <p:spPr bwMode="auto">
          <a:xfrm>
            <a:off x="396875" y="6010275"/>
            <a:ext cx="8404225" cy="588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66FF33"/>
                </a:solidFill>
              </a:rPr>
              <a:t>直接插入排序算法是稳定的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6" grpId="0"/>
      <p:bldP spid="15083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856E804-B0D9-4DB6-BEDC-DFB3056305E1}" type="slidenum">
              <a:rPr lang="zh-CN" altLang="en-US" b="1">
                <a:solidFill>
                  <a:srgbClr val="66CCFF"/>
                </a:solidFill>
              </a:rPr>
              <a:pPr/>
              <a:t>14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28675"/>
            <a:ext cx="8428038" cy="55403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3200"/>
              <a:t>直接插入排序算法性能分析</a:t>
            </a:r>
          </a:p>
        </p:txBody>
      </p:sp>
      <p:sp>
        <p:nvSpPr>
          <p:cNvPr id="1598539" name="Rectangle 75"/>
          <p:cNvSpPr>
            <a:spLocks noChangeArrowheads="1"/>
          </p:cNvSpPr>
          <p:nvPr/>
        </p:nvSpPr>
        <p:spPr bwMode="auto">
          <a:xfrm>
            <a:off x="320675" y="2738438"/>
            <a:ext cx="8694738" cy="6286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 “移动”次数</a:t>
            </a:r>
            <a:r>
              <a:rPr lang="en-US" altLang="zh-CN" sz="3200"/>
              <a:t>= 0</a:t>
            </a:r>
          </a:p>
        </p:txBody>
      </p:sp>
      <p:sp>
        <p:nvSpPr>
          <p:cNvPr id="1598540" name="Rectangle 76"/>
          <p:cNvSpPr>
            <a:spLocks noChangeArrowheads="1"/>
          </p:cNvSpPr>
          <p:nvPr/>
        </p:nvSpPr>
        <p:spPr bwMode="auto">
          <a:xfrm>
            <a:off x="171450" y="4086225"/>
            <a:ext cx="3398838" cy="6286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 “比较”次数</a:t>
            </a:r>
            <a:r>
              <a:rPr lang="en-US" altLang="zh-CN" sz="3200"/>
              <a:t>=            </a:t>
            </a:r>
          </a:p>
        </p:txBody>
      </p:sp>
      <p:sp>
        <p:nvSpPr>
          <p:cNvPr id="1598541" name="Rectangle 77"/>
          <p:cNvSpPr>
            <a:spLocks noChangeArrowheads="1"/>
          </p:cNvSpPr>
          <p:nvPr/>
        </p:nvSpPr>
        <p:spPr bwMode="auto">
          <a:xfrm>
            <a:off x="347663" y="1404938"/>
            <a:ext cx="879633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buClr>
                <a:srgbClr val="FFFF66"/>
              </a:buClr>
              <a:buSzPct val="75000"/>
              <a:buFont typeface="Wingdings" pitchFamily="2" charset="2"/>
              <a:buChar char="u"/>
            </a:pPr>
            <a:r>
              <a:rPr lang="zh-CN" altLang="en-US" sz="3200" dirty="0">
                <a:latin typeface="楷体_GB2312" pitchFamily="49" charset="-122"/>
              </a:rPr>
              <a:t>最好的情况（正序序列）</a:t>
            </a:r>
          </a:p>
          <a:p>
            <a:pPr marL="342900" indent="-342900" algn="l" eaLnBrk="1" hangingPunct="1">
              <a:lnSpc>
                <a:spcPct val="110000"/>
              </a:lnSpc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 dirty="0"/>
              <a:t>    “比较”次数</a:t>
            </a:r>
            <a:r>
              <a:rPr lang="en-US" altLang="zh-CN" sz="3200" dirty="0"/>
              <a:t>=    </a:t>
            </a:r>
            <a:endParaRPr lang="en-US" altLang="zh-CN" sz="3200" b="0" dirty="0"/>
          </a:p>
        </p:txBody>
      </p:sp>
      <p:sp>
        <p:nvSpPr>
          <p:cNvPr id="1598542" name="Rectangle 78"/>
          <p:cNvSpPr>
            <a:spLocks noChangeArrowheads="1"/>
          </p:cNvSpPr>
          <p:nvPr/>
        </p:nvSpPr>
        <p:spPr bwMode="auto">
          <a:xfrm>
            <a:off x="342900" y="3276600"/>
            <a:ext cx="8801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buClr>
                <a:srgbClr val="FFFF00"/>
              </a:buClr>
              <a:buSzPct val="75000"/>
              <a:buFont typeface="Wingdings" pitchFamily="2" charset="2"/>
              <a:buChar char="u"/>
            </a:pPr>
            <a:r>
              <a:rPr lang="zh-CN" altLang="en-US" sz="3200">
                <a:latin typeface="楷体_GB2312" pitchFamily="49" charset="-122"/>
              </a:rPr>
              <a:t>最坏的情况（逆序序列）</a:t>
            </a:r>
            <a:r>
              <a:rPr lang="zh-CN" altLang="en-US" sz="3200"/>
              <a:t>    </a:t>
            </a:r>
            <a:endParaRPr lang="zh-CN" altLang="en-US" sz="3200" b="0"/>
          </a:p>
        </p:txBody>
      </p:sp>
      <p:sp>
        <p:nvSpPr>
          <p:cNvPr id="1598543" name="Rectangle 79"/>
          <p:cNvSpPr>
            <a:spLocks noChangeArrowheads="1"/>
          </p:cNvSpPr>
          <p:nvPr/>
        </p:nvSpPr>
        <p:spPr bwMode="auto">
          <a:xfrm>
            <a:off x="484188" y="5743575"/>
            <a:ext cx="86598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buClr>
                <a:srgbClr val="FFFF00"/>
              </a:buClr>
              <a:buSzPct val="75000"/>
              <a:buFont typeface="Wingdings" pitchFamily="2" charset="2"/>
              <a:buChar char="u"/>
            </a:pPr>
            <a:r>
              <a:rPr lang="zh-CN" altLang="en-US" sz="3200">
                <a:latin typeface="楷体_GB2312" pitchFamily="49" charset="-122"/>
              </a:rPr>
              <a:t>平均</a:t>
            </a:r>
            <a:r>
              <a:rPr lang="zh-CN" altLang="en-US" sz="3200"/>
              <a:t>复杂度</a:t>
            </a:r>
            <a:r>
              <a:rPr lang="zh-CN" altLang="en-US"/>
              <a:t>  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  </a:t>
            </a:r>
          </a:p>
        </p:txBody>
      </p:sp>
      <p:sp>
        <p:nvSpPr>
          <p:cNvPr id="1598547" name="Rectangle 83"/>
          <p:cNvSpPr>
            <a:spLocks noChangeArrowheads="1"/>
          </p:cNvSpPr>
          <p:nvPr/>
        </p:nvSpPr>
        <p:spPr bwMode="auto">
          <a:xfrm>
            <a:off x="195263" y="4973638"/>
            <a:ext cx="3236912" cy="589777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 dirty="0"/>
              <a:t>     “移动”次数</a:t>
            </a:r>
            <a:endParaRPr lang="en-US" altLang="zh-CN" sz="3200" dirty="0"/>
          </a:p>
        </p:txBody>
      </p:sp>
      <p:sp>
        <p:nvSpPr>
          <p:cNvPr id="1598548" name="AutoShape 84"/>
          <p:cNvSpPr>
            <a:spLocks noChangeAspect="1" noChangeArrowheads="1" noTextEdit="1"/>
          </p:cNvSpPr>
          <p:nvPr/>
        </p:nvSpPr>
        <p:spPr bwMode="auto">
          <a:xfrm>
            <a:off x="3198813" y="1884363"/>
            <a:ext cx="2351087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8554" name="Rectangle 90"/>
          <p:cNvSpPr>
            <a:spLocks noChangeArrowheads="1"/>
          </p:cNvSpPr>
          <p:nvPr/>
        </p:nvSpPr>
        <p:spPr bwMode="auto">
          <a:xfrm>
            <a:off x="4243388" y="2078038"/>
            <a:ext cx="15875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3200">
                <a:solidFill>
                  <a:srgbClr val="00FFFF"/>
                </a:solidFill>
                <a:latin typeface="Arial" pitchFamily="34" charset="0"/>
              </a:rPr>
              <a:t>= n-1</a:t>
            </a:r>
            <a:endParaRPr lang="en-US" altLang="zh-CN">
              <a:solidFill>
                <a:srgbClr val="00FFFF"/>
              </a:solidFill>
              <a:latin typeface="Arial" pitchFamily="34" charset="0"/>
            </a:endParaRPr>
          </a:p>
        </p:txBody>
      </p:sp>
      <p:grpSp>
        <p:nvGrpSpPr>
          <p:cNvPr id="1598560" name="Group 96"/>
          <p:cNvGrpSpPr>
            <a:grpSpLocks/>
          </p:cNvGrpSpPr>
          <p:nvPr/>
        </p:nvGrpSpPr>
        <p:grpSpPr bwMode="auto">
          <a:xfrm>
            <a:off x="3344863" y="1865313"/>
            <a:ext cx="725487" cy="984250"/>
            <a:chOff x="2179" y="1238"/>
            <a:chExt cx="457" cy="620"/>
          </a:xfrm>
        </p:grpSpPr>
        <p:sp>
          <p:nvSpPr>
            <p:cNvPr id="1598551" name="Rectangle 87"/>
            <p:cNvSpPr>
              <a:spLocks noChangeArrowheads="1"/>
            </p:cNvSpPr>
            <p:nvPr/>
          </p:nvSpPr>
          <p:spPr bwMode="auto">
            <a:xfrm>
              <a:off x="2508" y="1383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</a:rPr>
                <a:t>1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1598555" name="Rectangle 91"/>
            <p:cNvSpPr>
              <a:spLocks noChangeArrowheads="1"/>
            </p:cNvSpPr>
            <p:nvPr/>
          </p:nvSpPr>
          <p:spPr bwMode="auto">
            <a:xfrm>
              <a:off x="2193" y="1378"/>
              <a:ext cx="2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latin typeface="Symbol" pitchFamily="18" charset="2"/>
                </a:rPr>
                <a:t>å</a:t>
              </a:r>
              <a:endParaRPr lang="en-US" altLang="zh-CN" sz="3200">
                <a:solidFill>
                  <a:srgbClr val="FFFF00"/>
                </a:solidFill>
              </a:endParaRPr>
            </a:p>
          </p:txBody>
        </p:sp>
        <p:sp>
          <p:nvSpPr>
            <p:cNvPr id="1598558" name="Rectangle 94"/>
            <p:cNvSpPr>
              <a:spLocks noChangeArrowheads="1"/>
            </p:cNvSpPr>
            <p:nvPr/>
          </p:nvSpPr>
          <p:spPr bwMode="auto">
            <a:xfrm>
              <a:off x="2270" y="123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n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98559" name="Rectangle 95"/>
            <p:cNvSpPr>
              <a:spLocks noChangeArrowheads="1"/>
            </p:cNvSpPr>
            <p:nvPr/>
          </p:nvSpPr>
          <p:spPr bwMode="auto">
            <a:xfrm>
              <a:off x="2179" y="1628"/>
              <a:ext cx="3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i=2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</p:grpSp>
      <p:grpSp>
        <p:nvGrpSpPr>
          <p:cNvPr id="1598561" name="Group 97"/>
          <p:cNvGrpSpPr>
            <a:grpSpLocks/>
          </p:cNvGrpSpPr>
          <p:nvPr/>
        </p:nvGrpSpPr>
        <p:grpSpPr bwMode="auto">
          <a:xfrm>
            <a:off x="3267075" y="3816350"/>
            <a:ext cx="681038" cy="984250"/>
            <a:chOff x="2179" y="1238"/>
            <a:chExt cx="429" cy="620"/>
          </a:xfrm>
        </p:grpSpPr>
        <p:sp>
          <p:nvSpPr>
            <p:cNvPr id="1598562" name="Rectangle 98"/>
            <p:cNvSpPr>
              <a:spLocks noChangeArrowheads="1"/>
            </p:cNvSpPr>
            <p:nvPr/>
          </p:nvSpPr>
          <p:spPr bwMode="auto">
            <a:xfrm>
              <a:off x="2537" y="1383"/>
              <a:ext cx="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FFFF00"/>
                  </a:solidFill>
                </a:rPr>
                <a:t>i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1598563" name="Rectangle 99"/>
            <p:cNvSpPr>
              <a:spLocks noChangeArrowheads="1"/>
            </p:cNvSpPr>
            <p:nvPr/>
          </p:nvSpPr>
          <p:spPr bwMode="auto">
            <a:xfrm>
              <a:off x="2193" y="1378"/>
              <a:ext cx="2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latin typeface="Symbol" pitchFamily="18" charset="2"/>
                </a:rPr>
                <a:t>å</a:t>
              </a:r>
              <a:endParaRPr lang="en-US" altLang="zh-CN" sz="3200">
                <a:solidFill>
                  <a:srgbClr val="FFFF00"/>
                </a:solidFill>
              </a:endParaRPr>
            </a:p>
          </p:txBody>
        </p:sp>
        <p:sp>
          <p:nvSpPr>
            <p:cNvPr id="1598564" name="Rectangle 100"/>
            <p:cNvSpPr>
              <a:spLocks noChangeArrowheads="1"/>
            </p:cNvSpPr>
            <p:nvPr/>
          </p:nvSpPr>
          <p:spPr bwMode="auto">
            <a:xfrm>
              <a:off x="2270" y="123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n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98565" name="Rectangle 101"/>
            <p:cNvSpPr>
              <a:spLocks noChangeArrowheads="1"/>
            </p:cNvSpPr>
            <p:nvPr/>
          </p:nvSpPr>
          <p:spPr bwMode="auto">
            <a:xfrm>
              <a:off x="2179" y="1628"/>
              <a:ext cx="3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i=2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</p:grpSp>
      <p:grpSp>
        <p:nvGrpSpPr>
          <p:cNvPr id="1598586" name="Group 122"/>
          <p:cNvGrpSpPr>
            <a:grpSpLocks/>
          </p:cNvGrpSpPr>
          <p:nvPr/>
        </p:nvGrpSpPr>
        <p:grpSpPr bwMode="auto">
          <a:xfrm>
            <a:off x="4084638" y="3800475"/>
            <a:ext cx="2081212" cy="966788"/>
            <a:chOff x="4246" y="1808"/>
            <a:chExt cx="1311" cy="609"/>
          </a:xfrm>
        </p:grpSpPr>
        <p:sp>
          <p:nvSpPr>
            <p:cNvPr id="1598568" name="Line 104"/>
            <p:cNvSpPr>
              <a:spLocks noChangeShapeType="1"/>
            </p:cNvSpPr>
            <p:nvPr/>
          </p:nvSpPr>
          <p:spPr bwMode="auto">
            <a:xfrm>
              <a:off x="4442" y="2144"/>
              <a:ext cx="1115" cy="0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8569" name="Rectangle 105"/>
            <p:cNvSpPr>
              <a:spLocks noChangeArrowheads="1"/>
            </p:cNvSpPr>
            <p:nvPr/>
          </p:nvSpPr>
          <p:spPr bwMode="auto">
            <a:xfrm>
              <a:off x="4930" y="2148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598570" name="Rectangle 106"/>
            <p:cNvSpPr>
              <a:spLocks noChangeArrowheads="1"/>
            </p:cNvSpPr>
            <p:nvPr/>
          </p:nvSpPr>
          <p:spPr bwMode="auto">
            <a:xfrm>
              <a:off x="5461" y="184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1598571" name="Rectangle 107"/>
            <p:cNvSpPr>
              <a:spLocks noChangeArrowheads="1"/>
            </p:cNvSpPr>
            <p:nvPr/>
          </p:nvSpPr>
          <p:spPr bwMode="auto">
            <a:xfrm>
              <a:off x="5363" y="184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598572" name="Rectangle 108"/>
            <p:cNvSpPr>
              <a:spLocks noChangeArrowheads="1"/>
            </p:cNvSpPr>
            <p:nvPr/>
          </p:nvSpPr>
          <p:spPr bwMode="auto">
            <a:xfrm>
              <a:off x="4938" y="1841"/>
              <a:ext cx="1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)(</a:t>
              </a:r>
            </a:p>
          </p:txBody>
        </p:sp>
        <p:sp>
          <p:nvSpPr>
            <p:cNvPr id="1598573" name="Rectangle 109"/>
            <p:cNvSpPr>
              <a:spLocks noChangeArrowheads="1"/>
            </p:cNvSpPr>
            <p:nvPr/>
          </p:nvSpPr>
          <p:spPr bwMode="auto">
            <a:xfrm>
              <a:off x="4822" y="184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598574" name="Rectangle 110"/>
            <p:cNvSpPr>
              <a:spLocks noChangeArrowheads="1"/>
            </p:cNvSpPr>
            <p:nvPr/>
          </p:nvSpPr>
          <p:spPr bwMode="auto">
            <a:xfrm>
              <a:off x="4441" y="184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(</a:t>
              </a:r>
            </a:p>
          </p:txBody>
        </p:sp>
        <p:sp>
          <p:nvSpPr>
            <p:cNvPr id="1598576" name="Rectangle 112"/>
            <p:cNvSpPr>
              <a:spLocks noChangeArrowheads="1"/>
            </p:cNvSpPr>
            <p:nvPr/>
          </p:nvSpPr>
          <p:spPr bwMode="auto">
            <a:xfrm>
              <a:off x="5281" y="180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-</a:t>
              </a:r>
            </a:p>
          </p:txBody>
        </p:sp>
        <p:sp>
          <p:nvSpPr>
            <p:cNvPr id="1598577" name="Rectangle 113"/>
            <p:cNvSpPr>
              <a:spLocks noChangeArrowheads="1"/>
            </p:cNvSpPr>
            <p:nvPr/>
          </p:nvSpPr>
          <p:spPr bwMode="auto">
            <a:xfrm>
              <a:off x="4685" y="1808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+</a:t>
              </a:r>
            </a:p>
          </p:txBody>
        </p:sp>
        <p:sp>
          <p:nvSpPr>
            <p:cNvPr id="1598578" name="Rectangle 114"/>
            <p:cNvSpPr>
              <a:spLocks noChangeArrowheads="1"/>
            </p:cNvSpPr>
            <p:nvPr/>
          </p:nvSpPr>
          <p:spPr bwMode="auto">
            <a:xfrm>
              <a:off x="4246" y="2016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pitchFamily="34" charset="0"/>
                </a:rPr>
                <a:t>=</a:t>
              </a:r>
            </a:p>
          </p:txBody>
        </p:sp>
        <p:sp>
          <p:nvSpPr>
            <p:cNvPr id="1598581" name="Rectangle 117"/>
            <p:cNvSpPr>
              <a:spLocks noChangeArrowheads="1"/>
            </p:cNvSpPr>
            <p:nvPr/>
          </p:nvSpPr>
          <p:spPr bwMode="auto">
            <a:xfrm>
              <a:off x="5075" y="1841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FFFF"/>
                  </a:solidFill>
                  <a:latin typeface="Arial" pitchFamily="34" charset="0"/>
                </a:rPr>
                <a:t>n</a:t>
              </a:r>
              <a:endParaRPr lang="en-US" altLang="zh-CN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1598582" name="Rectangle 118"/>
            <p:cNvSpPr>
              <a:spLocks noChangeArrowheads="1"/>
            </p:cNvSpPr>
            <p:nvPr/>
          </p:nvSpPr>
          <p:spPr bwMode="auto">
            <a:xfrm>
              <a:off x="4507" y="1841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FFFF"/>
                  </a:solidFill>
                  <a:latin typeface="Arial" pitchFamily="34" charset="0"/>
                </a:rPr>
                <a:t>n</a:t>
              </a:r>
              <a:endParaRPr lang="en-US" altLang="zh-CN">
                <a:solidFill>
                  <a:srgbClr val="00FFFF"/>
                </a:solidFill>
                <a:latin typeface="Arial" pitchFamily="34" charset="0"/>
              </a:endParaRPr>
            </a:p>
          </p:txBody>
        </p:sp>
      </p:grpSp>
      <p:grpSp>
        <p:nvGrpSpPr>
          <p:cNvPr id="1598626" name="Group 162"/>
          <p:cNvGrpSpPr>
            <a:grpSpLocks/>
          </p:cNvGrpSpPr>
          <p:nvPr/>
        </p:nvGrpSpPr>
        <p:grpSpPr bwMode="auto">
          <a:xfrm>
            <a:off x="3366730" y="4743450"/>
            <a:ext cx="3967178" cy="984250"/>
            <a:chOff x="3698" y="1388"/>
            <a:chExt cx="2499" cy="620"/>
          </a:xfrm>
        </p:grpSpPr>
        <p:sp>
          <p:nvSpPr>
            <p:cNvPr id="1598609" name="Line 145"/>
            <p:cNvSpPr>
              <a:spLocks noChangeShapeType="1"/>
            </p:cNvSpPr>
            <p:nvPr/>
          </p:nvSpPr>
          <p:spPr bwMode="auto">
            <a:xfrm>
              <a:off x="5082" y="1709"/>
              <a:ext cx="1115" cy="0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8610" name="Rectangle 146"/>
            <p:cNvSpPr>
              <a:spLocks noChangeArrowheads="1"/>
            </p:cNvSpPr>
            <p:nvPr/>
          </p:nvSpPr>
          <p:spPr bwMode="auto">
            <a:xfrm>
              <a:off x="5592" y="171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FF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598615" name="Rectangle 151"/>
            <p:cNvSpPr>
              <a:spLocks noChangeArrowheads="1"/>
            </p:cNvSpPr>
            <p:nvPr/>
          </p:nvSpPr>
          <p:spPr bwMode="auto">
            <a:xfrm>
              <a:off x="5074" y="1406"/>
              <a:ext cx="109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FFFF"/>
                  </a:solidFill>
                  <a:latin typeface="Arial" pitchFamily="34" charset="0"/>
                </a:rPr>
                <a:t>(n+4)(n-1)</a:t>
              </a:r>
            </a:p>
          </p:txBody>
        </p:sp>
        <p:sp>
          <p:nvSpPr>
            <p:cNvPr id="1598618" name="Rectangle 154"/>
            <p:cNvSpPr>
              <a:spLocks noChangeArrowheads="1"/>
            </p:cNvSpPr>
            <p:nvPr/>
          </p:nvSpPr>
          <p:spPr bwMode="auto">
            <a:xfrm>
              <a:off x="3698" y="1581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FFFF"/>
                  </a:solidFill>
                  <a:latin typeface="Arial" pitchFamily="34" charset="0"/>
                </a:rPr>
                <a:t>=</a:t>
              </a:r>
            </a:p>
          </p:txBody>
        </p:sp>
        <p:sp>
          <p:nvSpPr>
            <p:cNvPr id="1598622" name="Rectangle 158"/>
            <p:cNvSpPr>
              <a:spLocks noChangeArrowheads="1"/>
            </p:cNvSpPr>
            <p:nvPr/>
          </p:nvSpPr>
          <p:spPr bwMode="auto">
            <a:xfrm>
              <a:off x="4152" y="1533"/>
              <a:ext cx="8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3200" i="1" dirty="0">
                  <a:solidFill>
                    <a:srgbClr val="FFFF00"/>
                  </a:solidFill>
                </a:rPr>
                <a:t>( i+1) </a:t>
              </a:r>
              <a:r>
                <a:rPr lang="en-US" altLang="zh-CN" sz="3200" i="1" dirty="0">
                  <a:solidFill>
                    <a:srgbClr val="00FFFF"/>
                  </a:solidFill>
                </a:rPr>
                <a:t>=</a:t>
              </a:r>
              <a:endParaRPr lang="en-US" altLang="zh-CN" i="1" dirty="0">
                <a:solidFill>
                  <a:srgbClr val="00FFFF"/>
                </a:solidFill>
              </a:endParaRPr>
            </a:p>
          </p:txBody>
        </p:sp>
        <p:sp>
          <p:nvSpPr>
            <p:cNvPr id="1598623" name="Rectangle 159"/>
            <p:cNvSpPr>
              <a:spLocks noChangeArrowheads="1"/>
            </p:cNvSpPr>
            <p:nvPr/>
          </p:nvSpPr>
          <p:spPr bwMode="auto">
            <a:xfrm>
              <a:off x="3853" y="1528"/>
              <a:ext cx="2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latin typeface="Symbol" pitchFamily="18" charset="2"/>
                </a:rPr>
                <a:t>å</a:t>
              </a:r>
              <a:endParaRPr lang="en-US" altLang="zh-CN" sz="3200" dirty="0">
                <a:solidFill>
                  <a:srgbClr val="FFFF00"/>
                </a:solidFill>
              </a:endParaRPr>
            </a:p>
          </p:txBody>
        </p:sp>
        <p:sp>
          <p:nvSpPr>
            <p:cNvPr id="1598624" name="Rectangle 160"/>
            <p:cNvSpPr>
              <a:spLocks noChangeArrowheads="1"/>
            </p:cNvSpPr>
            <p:nvPr/>
          </p:nvSpPr>
          <p:spPr bwMode="auto">
            <a:xfrm>
              <a:off x="3930" y="138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n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98625" name="Rectangle 161"/>
            <p:cNvSpPr>
              <a:spLocks noChangeArrowheads="1"/>
            </p:cNvSpPr>
            <p:nvPr/>
          </p:nvSpPr>
          <p:spPr bwMode="auto">
            <a:xfrm>
              <a:off x="3839" y="1778"/>
              <a:ext cx="3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FF00"/>
                  </a:solidFill>
                </a:rPr>
                <a:t>i</a:t>
              </a:r>
              <a:r>
                <a:rPr lang="en-US" altLang="zh-CN" sz="2400" i="1" dirty="0">
                  <a:solidFill>
                    <a:srgbClr val="FFFF00"/>
                  </a:solidFill>
                </a:rPr>
                <a:t>=2</a:t>
              </a:r>
              <a:endParaRPr lang="en-US" altLang="zh-CN" sz="24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539" grpId="0"/>
      <p:bldP spid="1598540" grpId="0"/>
      <p:bldP spid="1598541" grpId="0"/>
      <p:bldP spid="1598542" grpId="0"/>
      <p:bldP spid="1598543" grpId="0"/>
      <p:bldP spid="1598547" grpId="0"/>
      <p:bldP spid="15985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3A86314-790D-4135-8DB7-61EDF115B2BF}" type="slidenum">
              <a:rPr lang="zh-CN" altLang="en-US" b="1">
                <a:solidFill>
                  <a:srgbClr val="66CCFF"/>
                </a:solidFill>
              </a:rPr>
              <a:pPr/>
              <a:t>15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850900"/>
            <a:ext cx="8796338" cy="6477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3200"/>
              <a:t>直接插入排序的特点</a:t>
            </a:r>
            <a:endParaRPr lang="en-US" altLang="zh-CN" sz="3200"/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67826" name="Text Box 82"/>
          <p:cNvSpPr txBox="1">
            <a:spLocks noChangeArrowheads="1"/>
          </p:cNvSpPr>
          <p:nvPr/>
        </p:nvSpPr>
        <p:spPr bwMode="auto">
          <a:xfrm>
            <a:off x="528638" y="1770063"/>
            <a:ext cx="8153400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200" dirty="0"/>
              <a:t>（1）若待排序记录按关键码</a:t>
            </a:r>
            <a:r>
              <a:rPr lang="zh-CN" altLang="en-US" sz="3200" dirty="0">
                <a:solidFill>
                  <a:srgbClr val="FFFF66"/>
                </a:solidFill>
              </a:rPr>
              <a:t>基本有序</a:t>
            </a:r>
            <a:r>
              <a:rPr lang="zh-CN" altLang="en-US" sz="3200" dirty="0"/>
              <a:t>时，直接插入排序的效率可以大大提高；</a:t>
            </a:r>
          </a:p>
          <a:p>
            <a:pPr algn="l">
              <a:lnSpc>
                <a:spcPct val="110000"/>
              </a:lnSpc>
            </a:pPr>
            <a:r>
              <a:rPr lang="zh-CN" altLang="en-US" sz="3200" dirty="0"/>
              <a:t>（2）由于直接插入排序算法简单，则在待排序记录数量</a:t>
            </a:r>
            <a:r>
              <a:rPr lang="en-US" altLang="zh-CN" sz="3200" i="1" dirty="0">
                <a:solidFill>
                  <a:srgbClr val="FFFF66"/>
                </a:solidFill>
              </a:rPr>
              <a:t>n</a:t>
            </a:r>
            <a:r>
              <a:rPr lang="zh-CN" altLang="en-US" sz="3200" dirty="0">
                <a:solidFill>
                  <a:srgbClr val="FFFF66"/>
                </a:solidFill>
              </a:rPr>
              <a:t>较小</a:t>
            </a:r>
            <a:r>
              <a:rPr lang="zh-CN" altLang="en-US" sz="3200" dirty="0"/>
              <a:t>时效率也很高。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EC03DC0-EE8B-4430-84F8-D6F034B6D3BE}" type="slidenum">
              <a:rPr lang="zh-CN" altLang="en-US" b="1">
                <a:solidFill>
                  <a:srgbClr val="66CCFF"/>
                </a:solidFill>
              </a:rPr>
              <a:pPr/>
              <a:t>16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850900"/>
            <a:ext cx="8796338" cy="6477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/>
              <a:t>如何改进直接插入排序</a:t>
            </a:r>
            <a:r>
              <a:rPr lang="en-US" altLang="zh-CN" sz="3200"/>
              <a:t>?</a:t>
            </a:r>
            <a:endParaRPr lang="zh-CN" altLang="en-US" sz="3200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折半插入排序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528638" y="1770063"/>
            <a:ext cx="8153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    在插入第 </a:t>
            </a:r>
            <a:r>
              <a:rPr lang="en-US" altLang="zh-CN" sz="3200" i="1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＞</a:t>
            </a:r>
            <a:r>
              <a:rPr lang="en-US" altLang="zh-CN" sz="3200"/>
              <a:t>1</a:t>
            </a:r>
            <a:r>
              <a:rPr lang="zh-CN" altLang="en-US" sz="3200"/>
              <a:t>）个记录时，前面的 </a:t>
            </a:r>
            <a:r>
              <a:rPr lang="en-US" altLang="zh-CN" sz="3200" i="1"/>
              <a:t>i</a:t>
            </a:r>
            <a:r>
              <a:rPr lang="en-US" altLang="zh-CN" sz="3200"/>
              <a:t>-1 </a:t>
            </a:r>
            <a:r>
              <a:rPr lang="zh-CN" altLang="en-US" sz="3200"/>
              <a:t>个记录已经排好序，在寻找插入位置时，可以用折半查找来代替顺序查找，从而减少比较次数。</a:t>
            </a:r>
            <a:endParaRPr kumimoji="0" lang="zh-CN" altLang="en-US" sz="3200"/>
          </a:p>
        </p:txBody>
      </p:sp>
      <p:sp>
        <p:nvSpPr>
          <p:cNvPr id="1644549" name="Rectangle 5"/>
          <p:cNvSpPr>
            <a:spLocks noChangeArrowheads="1"/>
          </p:cNvSpPr>
          <p:nvPr/>
        </p:nvSpPr>
        <p:spPr bwMode="auto">
          <a:xfrm>
            <a:off x="347663" y="4348163"/>
            <a:ext cx="8389937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66"/>
                </a:solidFill>
                <a:latin typeface="Arial" pitchFamily="34" charset="0"/>
              </a:rPr>
              <a:t>折半插入排序基本思想</a:t>
            </a:r>
            <a:r>
              <a:rPr lang="zh-CN" altLang="en-US" sz="3200">
                <a:latin typeface="Arial" pitchFamily="34" charset="0"/>
              </a:rPr>
              <a:t>：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Arial" pitchFamily="34" charset="0"/>
              </a:rPr>
              <a:t>      用折半查找方法确定插入位置的排序。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8" grpId="0"/>
      <p:bldP spid="16445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E7E4CDC-861D-4C8B-B9D2-ECB83323E0BA}" type="slidenum">
              <a:rPr lang="zh-CN" altLang="en-US" b="1">
                <a:solidFill>
                  <a:srgbClr val="66CCFF"/>
                </a:solidFill>
              </a:rPr>
              <a:pPr/>
              <a:t>17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折半插入排序</a:t>
            </a:r>
          </a:p>
        </p:txBody>
      </p:sp>
      <p:sp>
        <p:nvSpPr>
          <p:cNvPr id="1600516" name="Text Box 4"/>
          <p:cNvSpPr txBox="1">
            <a:spLocks noChangeArrowheads="1"/>
          </p:cNvSpPr>
          <p:nvPr/>
        </p:nvSpPr>
        <p:spPr bwMode="auto">
          <a:xfrm>
            <a:off x="296863" y="754063"/>
            <a:ext cx="59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例</a:t>
            </a:r>
          </a:p>
        </p:txBody>
      </p:sp>
      <p:sp>
        <p:nvSpPr>
          <p:cNvPr id="1600517" name="Text Box 5"/>
          <p:cNvSpPr txBox="1">
            <a:spLocks noChangeArrowheads="1"/>
          </p:cNvSpPr>
          <p:nvPr/>
        </p:nvSpPr>
        <p:spPr bwMode="auto">
          <a:xfrm>
            <a:off x="1252538" y="1106488"/>
            <a:ext cx="712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i=1           (30)    13    70    85    39    42    6     20</a:t>
            </a:r>
          </a:p>
        </p:txBody>
      </p:sp>
      <p:sp>
        <p:nvSpPr>
          <p:cNvPr id="1600518" name="Text Box 6"/>
          <p:cNvSpPr txBox="1">
            <a:spLocks noChangeArrowheads="1"/>
          </p:cNvSpPr>
          <p:nvPr/>
        </p:nvSpPr>
        <p:spPr bwMode="auto">
          <a:xfrm>
            <a:off x="1252538" y="1636713"/>
            <a:ext cx="712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i=2   </a:t>
            </a:r>
            <a:r>
              <a:rPr lang="en-US" altLang="zh-CN">
                <a:solidFill>
                  <a:srgbClr val="00FFFF"/>
                </a:solidFill>
              </a:rPr>
              <a:t>13  </a:t>
            </a:r>
            <a:r>
              <a:rPr lang="en-US" altLang="zh-CN"/>
              <a:t>  (13     30)   70    85    39    42    6     20</a:t>
            </a:r>
          </a:p>
        </p:txBody>
      </p:sp>
      <p:sp>
        <p:nvSpPr>
          <p:cNvPr id="1600519" name="Text Box 7"/>
          <p:cNvSpPr txBox="1">
            <a:spLocks noChangeArrowheads="1"/>
          </p:cNvSpPr>
          <p:nvPr/>
        </p:nvSpPr>
        <p:spPr bwMode="auto">
          <a:xfrm>
            <a:off x="1252538" y="2411413"/>
            <a:ext cx="730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i=7   </a:t>
            </a:r>
            <a:r>
              <a:rPr lang="en-US" altLang="zh-CN">
                <a:solidFill>
                  <a:srgbClr val="00FFFF"/>
                </a:solidFill>
              </a:rPr>
              <a:t>6</a:t>
            </a:r>
            <a:r>
              <a:rPr lang="en-US" altLang="zh-CN"/>
              <a:t>      (6       13    30    39     42   70    85 )   20</a:t>
            </a:r>
          </a:p>
        </p:txBody>
      </p:sp>
      <p:sp>
        <p:nvSpPr>
          <p:cNvPr id="1600520" name="Text Box 8"/>
          <p:cNvSpPr txBox="1">
            <a:spLocks noChangeArrowheads="1"/>
          </p:cNvSpPr>
          <p:nvPr/>
        </p:nvSpPr>
        <p:spPr bwMode="auto">
          <a:xfrm>
            <a:off x="1392238" y="2100263"/>
            <a:ext cx="61118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…</a:t>
            </a:r>
          </a:p>
        </p:txBody>
      </p:sp>
      <p:sp>
        <p:nvSpPr>
          <p:cNvPr id="1600521" name="Text Box 9"/>
          <p:cNvSpPr txBox="1">
            <a:spLocks noChangeArrowheads="1"/>
          </p:cNvSpPr>
          <p:nvPr/>
        </p:nvSpPr>
        <p:spPr bwMode="auto">
          <a:xfrm>
            <a:off x="1252538" y="2946400"/>
            <a:ext cx="730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30    39     42   70    85 )   20</a:t>
            </a:r>
          </a:p>
        </p:txBody>
      </p:sp>
      <p:grpSp>
        <p:nvGrpSpPr>
          <p:cNvPr id="1600522" name="Group 10"/>
          <p:cNvGrpSpPr>
            <a:grpSpLocks/>
          </p:cNvGrpSpPr>
          <p:nvPr/>
        </p:nvGrpSpPr>
        <p:grpSpPr bwMode="auto">
          <a:xfrm>
            <a:off x="3055946" y="3408367"/>
            <a:ext cx="646113" cy="461963"/>
            <a:chOff x="1925" y="2147"/>
            <a:chExt cx="407" cy="291"/>
          </a:xfrm>
        </p:grpSpPr>
        <p:sp>
          <p:nvSpPr>
            <p:cNvPr id="1600523" name="Line 11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24" name="Text Box 12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25" name="Group 13"/>
          <p:cNvGrpSpPr>
            <a:grpSpLocks/>
          </p:cNvGrpSpPr>
          <p:nvPr/>
        </p:nvGrpSpPr>
        <p:grpSpPr bwMode="auto">
          <a:xfrm>
            <a:off x="7497768" y="3308354"/>
            <a:ext cx="782638" cy="461963"/>
            <a:chOff x="4723" y="2084"/>
            <a:chExt cx="493" cy="291"/>
          </a:xfrm>
        </p:grpSpPr>
        <p:sp>
          <p:nvSpPr>
            <p:cNvPr id="1600526" name="Line 14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27" name="Text Box 15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  <p:grpSp>
        <p:nvGrpSpPr>
          <p:cNvPr id="1600528" name="Group 16"/>
          <p:cNvGrpSpPr>
            <a:grpSpLocks/>
          </p:cNvGrpSpPr>
          <p:nvPr/>
        </p:nvGrpSpPr>
        <p:grpSpPr bwMode="auto">
          <a:xfrm>
            <a:off x="5314950" y="3351213"/>
            <a:ext cx="496888" cy="457200"/>
            <a:chOff x="3348" y="2111"/>
            <a:chExt cx="313" cy="288"/>
          </a:xfrm>
        </p:grpSpPr>
        <p:sp>
          <p:nvSpPr>
            <p:cNvPr id="1600529" name="Line 17"/>
            <p:cNvSpPr>
              <a:spLocks noChangeShapeType="1"/>
            </p:cNvSpPr>
            <p:nvPr/>
          </p:nvSpPr>
          <p:spPr bwMode="auto">
            <a:xfrm flipV="1">
              <a:off x="3348" y="2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30" name="Text Box 18"/>
            <p:cNvSpPr txBox="1">
              <a:spLocks noChangeArrowheads="1"/>
            </p:cNvSpPr>
            <p:nvPr/>
          </p:nvSpPr>
          <p:spPr bwMode="auto">
            <a:xfrm>
              <a:off x="3385" y="211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</a:rPr>
                <a:t>m</a:t>
              </a:r>
            </a:p>
          </p:txBody>
        </p:sp>
      </p:grpSp>
      <p:sp>
        <p:nvSpPr>
          <p:cNvPr id="1600531" name="Text Box 19"/>
          <p:cNvSpPr txBox="1">
            <a:spLocks noChangeArrowheads="1"/>
          </p:cNvSpPr>
          <p:nvPr/>
        </p:nvSpPr>
        <p:spPr bwMode="auto">
          <a:xfrm>
            <a:off x="1252538" y="3654425"/>
            <a:ext cx="730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30    39     42   70    85 )   20</a:t>
            </a:r>
          </a:p>
        </p:txBody>
      </p:sp>
      <p:sp>
        <p:nvSpPr>
          <p:cNvPr id="1600532" name="Text Box 20"/>
          <p:cNvSpPr txBox="1">
            <a:spLocks noChangeArrowheads="1"/>
          </p:cNvSpPr>
          <p:nvPr/>
        </p:nvSpPr>
        <p:spPr bwMode="auto">
          <a:xfrm>
            <a:off x="1257300" y="4403725"/>
            <a:ext cx="730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 </a:t>
            </a:r>
            <a:r>
              <a:rPr lang="en-US" altLang="zh-CN"/>
              <a:t>   (6       13    30    39     42   70    85 )   20</a:t>
            </a:r>
          </a:p>
        </p:txBody>
      </p:sp>
      <p:sp>
        <p:nvSpPr>
          <p:cNvPr id="1600533" name="Text Box 21"/>
          <p:cNvSpPr txBox="1">
            <a:spLocks noChangeArrowheads="1"/>
          </p:cNvSpPr>
          <p:nvPr/>
        </p:nvSpPr>
        <p:spPr bwMode="auto">
          <a:xfrm>
            <a:off x="1223963" y="5219700"/>
            <a:ext cx="7302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30    39     42   70    85 )   20</a:t>
            </a:r>
          </a:p>
        </p:txBody>
      </p:sp>
      <p:sp>
        <p:nvSpPr>
          <p:cNvPr id="1600534" name="Text Box 22"/>
          <p:cNvSpPr txBox="1">
            <a:spLocks noChangeArrowheads="1"/>
          </p:cNvSpPr>
          <p:nvPr/>
        </p:nvSpPr>
        <p:spPr bwMode="auto">
          <a:xfrm>
            <a:off x="1238250" y="5995988"/>
            <a:ext cx="730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</a:t>
            </a:r>
            <a:r>
              <a:rPr lang="en-US" altLang="zh-CN">
                <a:solidFill>
                  <a:srgbClr val="FFFF00"/>
                </a:solidFill>
              </a:rPr>
              <a:t>30    39     42   70    85</a:t>
            </a:r>
            <a:r>
              <a:rPr lang="en-US" altLang="zh-CN"/>
              <a:t> )</a:t>
            </a:r>
          </a:p>
        </p:txBody>
      </p:sp>
      <p:grpSp>
        <p:nvGrpSpPr>
          <p:cNvPr id="1600535" name="Group 23"/>
          <p:cNvGrpSpPr>
            <a:grpSpLocks/>
          </p:cNvGrpSpPr>
          <p:nvPr/>
        </p:nvGrpSpPr>
        <p:grpSpPr bwMode="auto">
          <a:xfrm>
            <a:off x="3035298" y="4044954"/>
            <a:ext cx="646113" cy="461963"/>
            <a:chOff x="1925" y="2147"/>
            <a:chExt cx="407" cy="291"/>
          </a:xfrm>
        </p:grpSpPr>
        <p:sp>
          <p:nvSpPr>
            <p:cNvPr id="1600536" name="Line 24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37" name="Text Box 25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38" name="Group 26"/>
          <p:cNvGrpSpPr>
            <a:grpSpLocks/>
          </p:cNvGrpSpPr>
          <p:nvPr/>
        </p:nvGrpSpPr>
        <p:grpSpPr bwMode="auto">
          <a:xfrm>
            <a:off x="4619630" y="3916367"/>
            <a:ext cx="782638" cy="461963"/>
            <a:chOff x="4723" y="2084"/>
            <a:chExt cx="493" cy="291"/>
          </a:xfrm>
        </p:grpSpPr>
        <p:sp>
          <p:nvSpPr>
            <p:cNvPr id="1600539" name="Line 27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0" name="Text Box 28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  <p:grpSp>
        <p:nvGrpSpPr>
          <p:cNvPr id="1600541" name="Group 29"/>
          <p:cNvGrpSpPr>
            <a:grpSpLocks/>
          </p:cNvGrpSpPr>
          <p:nvPr/>
        </p:nvGrpSpPr>
        <p:grpSpPr bwMode="auto">
          <a:xfrm>
            <a:off x="3937000" y="4102100"/>
            <a:ext cx="496888" cy="457200"/>
            <a:chOff x="3348" y="2111"/>
            <a:chExt cx="313" cy="288"/>
          </a:xfrm>
        </p:grpSpPr>
        <p:sp>
          <p:nvSpPr>
            <p:cNvPr id="1600542" name="Line 30"/>
            <p:cNvSpPr>
              <a:spLocks noChangeShapeType="1"/>
            </p:cNvSpPr>
            <p:nvPr/>
          </p:nvSpPr>
          <p:spPr bwMode="auto">
            <a:xfrm flipV="1">
              <a:off x="3348" y="2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3" name="Text Box 31"/>
            <p:cNvSpPr txBox="1">
              <a:spLocks noChangeArrowheads="1"/>
            </p:cNvSpPr>
            <p:nvPr/>
          </p:nvSpPr>
          <p:spPr bwMode="auto">
            <a:xfrm>
              <a:off x="3385" y="211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</a:rPr>
                <a:t>m</a:t>
              </a:r>
            </a:p>
          </p:txBody>
        </p:sp>
      </p:grpSp>
      <p:grpSp>
        <p:nvGrpSpPr>
          <p:cNvPr id="1600544" name="Group 32"/>
          <p:cNvGrpSpPr>
            <a:grpSpLocks/>
          </p:cNvGrpSpPr>
          <p:nvPr/>
        </p:nvGrpSpPr>
        <p:grpSpPr bwMode="auto">
          <a:xfrm>
            <a:off x="4784730" y="4695829"/>
            <a:ext cx="782638" cy="461963"/>
            <a:chOff x="4723" y="2084"/>
            <a:chExt cx="493" cy="291"/>
          </a:xfrm>
        </p:grpSpPr>
        <p:sp>
          <p:nvSpPr>
            <p:cNvPr id="1600545" name="Line 33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6" name="Text Box 34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  <p:grpSp>
        <p:nvGrpSpPr>
          <p:cNvPr id="1600547" name="Group 35"/>
          <p:cNvGrpSpPr>
            <a:grpSpLocks/>
          </p:cNvGrpSpPr>
          <p:nvPr/>
        </p:nvGrpSpPr>
        <p:grpSpPr bwMode="auto">
          <a:xfrm>
            <a:off x="4371981" y="4824417"/>
            <a:ext cx="646115" cy="461963"/>
            <a:chOff x="1925" y="2147"/>
            <a:chExt cx="407" cy="291"/>
          </a:xfrm>
        </p:grpSpPr>
        <p:sp>
          <p:nvSpPr>
            <p:cNvPr id="1600548" name="Line 36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9" name="Text Box 37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50" name="Group 38"/>
          <p:cNvGrpSpPr>
            <a:grpSpLocks/>
          </p:cNvGrpSpPr>
          <p:nvPr/>
        </p:nvGrpSpPr>
        <p:grpSpPr bwMode="auto">
          <a:xfrm>
            <a:off x="4630738" y="4938713"/>
            <a:ext cx="496887" cy="457200"/>
            <a:chOff x="3348" y="2111"/>
            <a:chExt cx="313" cy="288"/>
          </a:xfrm>
        </p:grpSpPr>
        <p:sp>
          <p:nvSpPr>
            <p:cNvPr id="1600551" name="Line 39"/>
            <p:cNvSpPr>
              <a:spLocks noChangeShapeType="1"/>
            </p:cNvSpPr>
            <p:nvPr/>
          </p:nvSpPr>
          <p:spPr bwMode="auto">
            <a:xfrm flipV="1">
              <a:off x="3348" y="2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52" name="Text Box 40"/>
            <p:cNvSpPr txBox="1">
              <a:spLocks noChangeArrowheads="1"/>
            </p:cNvSpPr>
            <p:nvPr/>
          </p:nvSpPr>
          <p:spPr bwMode="auto">
            <a:xfrm>
              <a:off x="3385" y="211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</a:rPr>
                <a:t>m</a:t>
              </a:r>
            </a:p>
          </p:txBody>
        </p:sp>
      </p:grpSp>
      <p:grpSp>
        <p:nvGrpSpPr>
          <p:cNvPr id="1600553" name="Group 41"/>
          <p:cNvGrpSpPr>
            <a:grpSpLocks/>
          </p:cNvGrpSpPr>
          <p:nvPr/>
        </p:nvGrpSpPr>
        <p:grpSpPr bwMode="auto">
          <a:xfrm>
            <a:off x="4514848" y="5638804"/>
            <a:ext cx="646113" cy="461963"/>
            <a:chOff x="1925" y="2147"/>
            <a:chExt cx="407" cy="291"/>
          </a:xfrm>
        </p:grpSpPr>
        <p:sp>
          <p:nvSpPr>
            <p:cNvPr id="1600554" name="Line 42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55" name="Text Box 43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56" name="Group 44"/>
          <p:cNvGrpSpPr>
            <a:grpSpLocks/>
          </p:cNvGrpSpPr>
          <p:nvPr/>
        </p:nvGrpSpPr>
        <p:grpSpPr bwMode="auto">
          <a:xfrm>
            <a:off x="3884618" y="5538792"/>
            <a:ext cx="782638" cy="461963"/>
            <a:chOff x="4723" y="2084"/>
            <a:chExt cx="493" cy="291"/>
          </a:xfrm>
        </p:grpSpPr>
        <p:sp>
          <p:nvSpPr>
            <p:cNvPr id="1600557" name="Line 45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58" name="Text Box 46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7" grpId="0" build="p" autoUpdateAnimBg="0"/>
      <p:bldP spid="1600518" grpId="0" build="p" autoUpdateAnimBg="0"/>
      <p:bldP spid="1600519" grpId="0" build="p" autoUpdateAnimBg="0"/>
      <p:bldP spid="1600520" grpId="0" build="p" autoUpdateAnimBg="0"/>
      <p:bldP spid="1600521" grpId="0"/>
      <p:bldP spid="1600531" grpId="0"/>
      <p:bldP spid="1600532" grpId="0"/>
      <p:bldP spid="1600533" grpId="0"/>
      <p:bldP spid="16005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7788"/>
            <a:ext cx="2133600" cy="457200"/>
          </a:xfrm>
          <a:prstGeom prst="rect">
            <a:avLst/>
          </a:prstGeom>
        </p:spPr>
        <p:txBody>
          <a:bodyPr/>
          <a:lstStyle/>
          <a:p>
            <a:fld id="{98BEE5EA-BCBC-4FFD-99AC-0982EE114BA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  <a:endParaRPr lang="zh-CN" altLang="en-US" dirty="0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直接插入排序特点：</a:t>
            </a:r>
            <a:endParaRPr lang="en-US" altLang="zh-CN" sz="3200" dirty="0"/>
          </a:p>
          <a:p>
            <a:pPr lvl="1"/>
            <a:r>
              <a:rPr lang="zh-CN" altLang="en-US" sz="2800" dirty="0"/>
              <a:t>由于直接插入排序算法简单，则在待排序记录数量</a:t>
            </a:r>
            <a:r>
              <a:rPr lang="en-US" altLang="zh-CN" sz="2800" i="1" dirty="0">
                <a:solidFill>
                  <a:srgbClr val="FFFF66"/>
                </a:solidFill>
              </a:rPr>
              <a:t>n</a:t>
            </a:r>
            <a:r>
              <a:rPr lang="zh-CN" altLang="en-US" sz="2800" dirty="0">
                <a:solidFill>
                  <a:srgbClr val="FFFF66"/>
                </a:solidFill>
              </a:rPr>
              <a:t>较小</a:t>
            </a:r>
            <a:r>
              <a:rPr lang="zh-CN" altLang="en-US" sz="2800" dirty="0"/>
              <a:t>时效率也很高。</a:t>
            </a:r>
            <a:endParaRPr lang="en-US" altLang="zh-CN" dirty="0"/>
          </a:p>
          <a:p>
            <a:pPr lvl="1"/>
            <a:r>
              <a:rPr lang="zh-CN" altLang="en-US" sz="2800" dirty="0"/>
              <a:t>若待排序记录按关键码</a:t>
            </a:r>
            <a:r>
              <a:rPr lang="zh-CN" altLang="en-US" sz="2800" dirty="0">
                <a:solidFill>
                  <a:srgbClr val="FFFF66"/>
                </a:solidFill>
              </a:rPr>
              <a:t>基本有序</a:t>
            </a:r>
            <a:r>
              <a:rPr lang="zh-CN" altLang="en-US" sz="2800" dirty="0"/>
              <a:t>时，直接插入排序的效率可以大大提高；</a:t>
            </a:r>
            <a:endParaRPr lang="en-US" altLang="zh-CN" sz="2800" dirty="0"/>
          </a:p>
          <a:p>
            <a:r>
              <a:rPr lang="en-US" altLang="zh-CN" sz="3200" dirty="0"/>
              <a:t>Shell’s sort </a:t>
            </a:r>
          </a:p>
          <a:p>
            <a:pPr lvl="1"/>
            <a:r>
              <a:rPr lang="zh-CN" altLang="en-US" sz="2800" dirty="0"/>
              <a:t>对待排记录序列划分为小数据集，进行大跨步的调整，实现“宏观”的有序调整，逐步实现待排记录序列的</a:t>
            </a:r>
            <a:r>
              <a:rPr lang="zh-CN" altLang="en-US" sz="2800" dirty="0">
                <a:solidFill>
                  <a:srgbClr val="FFFF66"/>
                </a:solidFill>
              </a:rPr>
              <a:t>基本有序，</a:t>
            </a:r>
            <a:endParaRPr lang="en-US" altLang="zh-CN" sz="2800" dirty="0">
              <a:solidFill>
                <a:srgbClr val="FFFF66"/>
              </a:solidFill>
            </a:endParaRPr>
          </a:p>
          <a:p>
            <a:pPr lvl="1"/>
            <a:r>
              <a:rPr lang="zh-CN" altLang="en-US" sz="2800" dirty="0"/>
              <a:t>再作“微观”调整，实现</a:t>
            </a:r>
            <a:r>
              <a:rPr lang="zh-CN" altLang="en-US" sz="2800" dirty="0">
                <a:solidFill>
                  <a:srgbClr val="FFFF66"/>
                </a:solidFill>
              </a:rPr>
              <a:t>完全有序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BA08769-3996-4F12-8D72-FEB695120B75}" type="slidenum">
              <a:rPr lang="zh-CN" altLang="en-US" b="1">
                <a:solidFill>
                  <a:srgbClr val="66CCFF"/>
                </a:solidFill>
              </a:rPr>
              <a:pPr/>
              <a:t>19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717630"/>
            <a:ext cx="8916988" cy="601178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FFFF"/>
                </a:solidFill>
              </a:rPr>
              <a:t>希尔排序基本思想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</a:t>
            </a:r>
            <a:r>
              <a:rPr lang="zh-CN" altLang="en-US" sz="3200" dirty="0">
                <a:solidFill>
                  <a:schemeClr val="tx1"/>
                </a:solidFill>
              </a:rPr>
              <a:t>将整个待排记录序列分割成为若干</a:t>
            </a:r>
            <a:r>
              <a:rPr lang="zh-CN" altLang="en-US" sz="3200" dirty="0"/>
              <a:t>子序列</a:t>
            </a:r>
            <a:r>
              <a:rPr lang="zh-CN" altLang="en-US" sz="3200" dirty="0">
                <a:solidFill>
                  <a:schemeClr val="tx1"/>
                </a:solidFill>
              </a:rPr>
              <a:t>分别进行</a:t>
            </a:r>
            <a:r>
              <a:rPr lang="zh-CN" altLang="en-US" sz="3200" dirty="0"/>
              <a:t>直接插入排序</a:t>
            </a:r>
            <a:r>
              <a:rPr lang="zh-CN" altLang="en-US" sz="3200" dirty="0">
                <a:solidFill>
                  <a:schemeClr val="tx1"/>
                </a:solidFill>
              </a:rPr>
              <a:t>，待整个序列中的记录“</a:t>
            </a:r>
            <a:r>
              <a:rPr lang="zh-CN" altLang="en-US" sz="3200" dirty="0"/>
              <a:t>基本有序</a:t>
            </a:r>
            <a:r>
              <a:rPr lang="zh-CN" altLang="en-US" sz="3200" dirty="0">
                <a:solidFill>
                  <a:schemeClr val="tx1"/>
                </a:solidFill>
              </a:rPr>
              <a:t>”时，再对全体记录进行一次直接插入排序。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	    </a:t>
            </a:r>
            <a:r>
              <a:rPr lang="zh-CN" altLang="en-US" sz="3200" dirty="0"/>
              <a:t>子序列</a:t>
            </a:r>
            <a:r>
              <a:rPr lang="zh-CN" altLang="en-US" sz="3200" dirty="0">
                <a:solidFill>
                  <a:schemeClr val="tx1"/>
                </a:solidFill>
              </a:rPr>
              <a:t>的构成不是简单的“逐段分割”，而是将</a:t>
            </a:r>
            <a:r>
              <a:rPr lang="zh-CN" altLang="en-US" sz="3200" dirty="0"/>
              <a:t>相隔某个“增量”</a:t>
            </a:r>
            <a:r>
              <a:rPr lang="zh-CN" altLang="en-US" sz="3200" dirty="0">
                <a:solidFill>
                  <a:schemeClr val="tx1"/>
                </a:solidFill>
              </a:rPr>
              <a:t>的记录组成一个子序列。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solidFill>
                  <a:srgbClr val="FFFF66"/>
                </a:solidFill>
              </a:rPr>
              <a:t>分割待排序记录的目的</a:t>
            </a:r>
          </a:p>
          <a:p>
            <a:pPr lvl="1"/>
            <a:r>
              <a:rPr kumimoji="0" lang="zh-CN" altLang="en-US" sz="2800" dirty="0"/>
              <a:t>减少待排序记录个数；</a:t>
            </a:r>
            <a:endParaRPr kumimoji="0" lang="en-US" altLang="zh-CN" sz="2800" dirty="0"/>
          </a:p>
          <a:p>
            <a:pPr lvl="1"/>
            <a:r>
              <a:rPr kumimoji="0" lang="zh-CN" altLang="en-US" sz="2800" dirty="0"/>
              <a:t>使整个序列向基本有序发展。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7788"/>
            <a:ext cx="2133600" cy="457200"/>
          </a:xfrm>
          <a:prstGeom prst="rect">
            <a:avLst/>
          </a:prstGeom>
        </p:spPr>
        <p:txBody>
          <a:bodyPr/>
          <a:lstStyle/>
          <a:p>
            <a:fld id="{F8D91DDA-2E8C-40D8-8C63-3480E7786A4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10.1</a:t>
            </a:r>
            <a:r>
              <a:rPr lang="zh-CN" altLang="en-US" i="0" dirty="0">
                <a:solidFill>
                  <a:srgbClr val="FFFF66"/>
                </a:solidFill>
              </a:rPr>
              <a:t> 排序概述</a:t>
            </a:r>
            <a:endParaRPr lang="zh-CN" altLang="zh-CN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FFFF"/>
                </a:solidFill>
              </a:rPr>
              <a:t>排序：</a:t>
            </a:r>
          </a:p>
          <a:p>
            <a:pPr lvl="1"/>
            <a:r>
              <a:rPr lang="zh-CN" altLang="en-US" dirty="0"/>
              <a:t>假设含</a:t>
            </a:r>
            <a:r>
              <a:rPr lang="en-US" altLang="zh-CN" dirty="0"/>
              <a:t>n</a:t>
            </a:r>
            <a:r>
              <a:rPr lang="zh-CN" altLang="en-US" dirty="0"/>
              <a:t>个记录的序列为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00FFFF"/>
                </a:solidFill>
              </a:rPr>
              <a:t>1</a:t>
            </a:r>
            <a:r>
              <a:rPr lang="en-US" altLang="zh-CN" dirty="0">
                <a:solidFill>
                  <a:srgbClr val="FFFF00"/>
                </a:solidFill>
              </a:rPr>
              <a:t>, R</a:t>
            </a:r>
            <a:r>
              <a:rPr lang="en-US" altLang="zh-CN" baseline="-25000" dirty="0">
                <a:solidFill>
                  <a:srgbClr val="00FFFF"/>
                </a:solidFill>
              </a:rPr>
              <a:t>2</a:t>
            </a:r>
            <a:r>
              <a:rPr lang="en-US" altLang="zh-CN" dirty="0">
                <a:solidFill>
                  <a:srgbClr val="FFFF00"/>
                </a:solidFill>
              </a:rPr>
              <a:t>, …</a:t>
            </a:r>
            <a:r>
              <a:rPr lang="zh-CN" altLang="en-US" dirty="0">
                <a:solidFill>
                  <a:srgbClr val="FFFF00"/>
                </a:solidFill>
              </a:rPr>
              <a:t>， </a:t>
            </a:r>
            <a:r>
              <a:rPr lang="en-US" altLang="zh-CN" dirty="0" err="1">
                <a:solidFill>
                  <a:srgbClr val="FFFF00"/>
                </a:solidFill>
              </a:rPr>
              <a:t>R</a:t>
            </a:r>
            <a:r>
              <a:rPr lang="en-US" altLang="zh-CN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其相应的关键字序列为 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1</a:t>
            </a:r>
            <a:r>
              <a:rPr lang="en-US" altLang="zh-CN" dirty="0">
                <a:solidFill>
                  <a:srgbClr val="66FF33"/>
                </a:solidFill>
              </a:rPr>
              <a:t>, 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2</a:t>
            </a:r>
            <a:r>
              <a:rPr lang="en-US" altLang="zh-CN" dirty="0">
                <a:solidFill>
                  <a:srgbClr val="66FF33"/>
                </a:solidFill>
              </a:rPr>
              <a:t>, …</a:t>
            </a:r>
            <a:r>
              <a:rPr lang="zh-CN" altLang="en-US" dirty="0">
                <a:solidFill>
                  <a:srgbClr val="66FF33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K</a:t>
            </a:r>
            <a:r>
              <a:rPr lang="en-US" altLang="zh-CN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dirty="0">
                <a:solidFill>
                  <a:srgbClr val="66FF33"/>
                </a:solidFill>
              </a:rPr>
              <a:t> 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这些关键字相互之间可以进行比较，即在它们之间存在着这样一个关系 ： 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p1</a:t>
            </a:r>
            <a:r>
              <a:rPr lang="en-US" altLang="zh-CN" dirty="0">
                <a:solidFill>
                  <a:srgbClr val="00FFFF"/>
                </a:solidFill>
              </a:rPr>
              <a:t>≤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p2</a:t>
            </a:r>
            <a:r>
              <a:rPr lang="en-US" altLang="zh-CN" dirty="0">
                <a:solidFill>
                  <a:srgbClr val="00FFFF"/>
                </a:solidFill>
              </a:rPr>
              <a:t>≤…≤</a:t>
            </a:r>
            <a:r>
              <a:rPr lang="en-US" altLang="zh-CN" dirty="0" err="1">
                <a:solidFill>
                  <a:srgbClr val="FFFF00"/>
                </a:solidFill>
              </a:rPr>
              <a:t>K</a:t>
            </a:r>
            <a:r>
              <a:rPr lang="en-US" altLang="zh-CN" baseline="-25000" dirty="0" err="1">
                <a:solidFill>
                  <a:srgbClr val="00FFFF"/>
                </a:solidFill>
              </a:rPr>
              <a:t>pn</a:t>
            </a:r>
            <a:endParaRPr lang="en-US" altLang="zh-CN" baseline="-25000" dirty="0">
              <a:solidFill>
                <a:srgbClr val="00FFFF"/>
              </a:solidFill>
            </a:endParaRPr>
          </a:p>
          <a:p>
            <a:pPr lvl="1"/>
            <a:r>
              <a:rPr lang="zh-CN" altLang="en-US" dirty="0"/>
              <a:t>按此固有关系将上式记录序列重新排列为</a:t>
            </a:r>
            <a:br>
              <a:rPr lang="zh-CN" altLang="en-US" dirty="0"/>
            </a:br>
            <a:r>
              <a:rPr lang="zh-CN" altLang="en-US" dirty="0"/>
              <a:t>                  </a:t>
            </a:r>
            <a:r>
              <a:rPr lang="en-US" altLang="zh-CN" dirty="0">
                <a:solidFill>
                  <a:srgbClr val="00FFFF"/>
                </a:solidFill>
              </a:rPr>
              <a:t>{ </a:t>
            </a:r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00FFFF"/>
                </a:solidFill>
              </a:rPr>
              <a:t>p1</a:t>
            </a:r>
            <a:r>
              <a:rPr lang="en-US" altLang="zh-CN" dirty="0">
                <a:solidFill>
                  <a:srgbClr val="00FFFF"/>
                </a:solidFill>
              </a:rPr>
              <a:t>, </a:t>
            </a:r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00FFFF"/>
                </a:solidFill>
              </a:rPr>
              <a:t>p2</a:t>
            </a:r>
            <a:r>
              <a:rPr lang="en-US" altLang="zh-CN" dirty="0">
                <a:solidFill>
                  <a:srgbClr val="00FFFF"/>
                </a:solidFill>
              </a:rPr>
              <a:t>, …</a:t>
            </a:r>
            <a:r>
              <a:rPr lang="zh-CN" altLang="en-US" dirty="0">
                <a:solidFill>
                  <a:srgbClr val="00FFFF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R</a:t>
            </a:r>
            <a:r>
              <a:rPr lang="en-US" altLang="zh-CN" baseline="-25000" dirty="0" err="1">
                <a:solidFill>
                  <a:srgbClr val="00FFFF"/>
                </a:solidFill>
              </a:rPr>
              <a:t>pn</a:t>
            </a:r>
            <a:r>
              <a:rPr lang="en-US" altLang="zh-CN" dirty="0">
                <a:solidFill>
                  <a:srgbClr val="00FFFF"/>
                </a:solidFill>
              </a:rPr>
              <a:t> }</a:t>
            </a:r>
            <a:br>
              <a:rPr lang="en-US" altLang="zh-CN" dirty="0"/>
            </a:b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操作</a:t>
            </a:r>
            <a:r>
              <a:rPr lang="zh-CN" altLang="en-US" dirty="0"/>
              <a:t>称作</a:t>
            </a:r>
            <a:r>
              <a:rPr lang="zh-CN" altLang="en-US" dirty="0">
                <a:solidFill>
                  <a:srgbClr val="00FFFF"/>
                </a:solidFill>
              </a:rPr>
              <a:t>排序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E67EDD1-29D0-4C57-9D2D-C57C28A7EAD1}" type="slidenum">
              <a:rPr lang="zh-CN" altLang="en-US" b="1">
                <a:solidFill>
                  <a:srgbClr val="66CCFF"/>
                </a:solidFill>
              </a:rPr>
              <a:pPr/>
              <a:t>20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793750"/>
            <a:ext cx="8712200" cy="36226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FFFF"/>
                </a:solidFill>
              </a:rPr>
              <a:t>具体实现办法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	先取一个正整数 </a:t>
            </a:r>
            <a:r>
              <a:rPr lang="en-US" altLang="zh-CN" sz="2800" dirty="0">
                <a:solidFill>
                  <a:schemeClr val="tx1"/>
                </a:solidFill>
              </a:rPr>
              <a:t>d1&lt;n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zh-CN" sz="2800" dirty="0">
                <a:solidFill>
                  <a:schemeClr val="tx1"/>
                </a:solidFill>
              </a:rPr>
              <a:t>把所有相隔</a:t>
            </a:r>
            <a:r>
              <a:rPr lang="en-US" altLang="zh-CN" sz="2800" dirty="0">
                <a:solidFill>
                  <a:schemeClr val="tx1"/>
                </a:solidFill>
              </a:rPr>
              <a:t>d1 </a:t>
            </a:r>
            <a:r>
              <a:rPr lang="zh-CN" altLang="zh-CN" sz="2800" dirty="0">
                <a:solidFill>
                  <a:schemeClr val="tx1"/>
                </a:solidFill>
              </a:rPr>
              <a:t>的记录放一组，组内进行直接插入排序；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    </a:t>
            </a:r>
            <a:r>
              <a:rPr lang="zh-CN" altLang="zh-CN" sz="2800" dirty="0">
                <a:solidFill>
                  <a:schemeClr val="tx1"/>
                </a:solidFill>
              </a:rPr>
              <a:t>然后取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d2&lt;d1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zh-CN" sz="2800" dirty="0">
                <a:solidFill>
                  <a:schemeClr val="tx1"/>
                </a:solidFill>
              </a:rPr>
              <a:t>重复上述分组和排序操作；直至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/>
              <a:t>di</a:t>
            </a:r>
            <a:r>
              <a:rPr lang="en-US" altLang="zh-CN" sz="2800" dirty="0"/>
              <a:t>=1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zh-CN" sz="2800" dirty="0">
                <a:solidFill>
                  <a:schemeClr val="tx1"/>
                </a:solidFill>
              </a:rPr>
              <a:t>即所有记录放进一个组中排序为止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FF66"/>
                </a:solidFill>
              </a:rPr>
              <a:t>增量应如何选取？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希尔最早提出的方法是：</a:t>
            </a:r>
            <a:r>
              <a:rPr lang="en-US" altLang="zh-CN" sz="2800" dirty="0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dirty="0">
                <a:solidFill>
                  <a:schemeClr val="tx1"/>
                </a:solidFill>
              </a:rPr>
              <a:t>=n/2，d</a:t>
            </a:r>
            <a:r>
              <a:rPr lang="en-US" altLang="zh-CN" sz="2800" baseline="-25000" dirty="0">
                <a:solidFill>
                  <a:schemeClr val="tx1"/>
                </a:solidFill>
              </a:rPr>
              <a:t>i+1</a:t>
            </a:r>
            <a:r>
              <a:rPr lang="en-US" altLang="zh-CN" sz="2800" dirty="0">
                <a:solidFill>
                  <a:schemeClr val="tx1"/>
                </a:solidFill>
              </a:rPr>
              <a:t>=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/2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希尔排序</a:t>
            </a:r>
          </a:p>
        </p:txBody>
      </p:sp>
      <p:sp>
        <p:nvSpPr>
          <p:cNvPr id="1595396" name="Rectangle 4"/>
          <p:cNvSpPr>
            <a:spLocks noChangeArrowheads="1"/>
          </p:cNvSpPr>
          <p:nvPr/>
        </p:nvSpPr>
        <p:spPr bwMode="auto">
          <a:xfrm>
            <a:off x="231775" y="4314825"/>
            <a:ext cx="7875588" cy="22875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 dirty="0">
                <a:solidFill>
                  <a:srgbClr val="FFFF66"/>
                </a:solidFill>
              </a:rPr>
              <a:t> 算法描述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	for (d=n/2; d&gt;=1; d=d/2)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	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	     以</a:t>
            </a:r>
            <a:r>
              <a:rPr lang="en-US" altLang="zh-CN" dirty="0"/>
              <a:t>d</a:t>
            </a:r>
            <a:r>
              <a:rPr lang="zh-CN" altLang="en-US" dirty="0"/>
              <a:t>为增量，进行组内直接插入排序；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	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4" grpId="0" build="p"/>
      <p:bldP spid="15953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A709824-226E-4665-8252-8D22D1F54339}" type="slidenum">
              <a:rPr lang="zh-CN" altLang="en-US" b="1">
                <a:solidFill>
                  <a:srgbClr val="66CCFF"/>
                </a:solidFill>
              </a:rPr>
              <a:pPr/>
              <a:t>21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728663"/>
            <a:ext cx="8280400" cy="12604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FFFF"/>
                </a:solidFill>
              </a:rPr>
              <a:t>希尔排序实例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rgbClr val="FFFF66"/>
                </a:solidFill>
              </a:rPr>
              <a:t>	假设：</a:t>
            </a:r>
            <a:r>
              <a:rPr lang="en-US" altLang="zh-CN" sz="2800">
                <a:solidFill>
                  <a:srgbClr val="FFFF66"/>
                </a:solidFill>
              </a:rPr>
              <a:t>d1=5</a:t>
            </a:r>
            <a:r>
              <a:rPr lang="zh-CN" altLang="en-US" sz="2800">
                <a:solidFill>
                  <a:srgbClr val="FFFF66"/>
                </a:solidFill>
              </a:rPr>
              <a:t>，</a:t>
            </a:r>
            <a:r>
              <a:rPr lang="en-US" altLang="zh-CN" sz="2800">
                <a:solidFill>
                  <a:srgbClr val="FFFF66"/>
                </a:solidFill>
              </a:rPr>
              <a:t>d2=3</a:t>
            </a:r>
            <a:r>
              <a:rPr lang="zh-CN" altLang="en-US" sz="2800">
                <a:solidFill>
                  <a:srgbClr val="FFFF66"/>
                </a:solidFill>
              </a:rPr>
              <a:t>，</a:t>
            </a:r>
            <a:r>
              <a:rPr lang="en-US" altLang="zh-CN" sz="2800">
                <a:solidFill>
                  <a:srgbClr val="FFFF66"/>
                </a:solidFill>
              </a:rPr>
              <a:t>d3=1</a:t>
            </a:r>
            <a:r>
              <a:rPr lang="zh-CN" altLang="en-US" sz="2800">
                <a:solidFill>
                  <a:srgbClr val="FFFF66"/>
                </a:solidFill>
              </a:rPr>
              <a:t>。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</a:p>
        </p:txBody>
      </p:sp>
      <p:sp>
        <p:nvSpPr>
          <p:cNvPr id="1569796" name="Text Box 4"/>
          <p:cNvSpPr txBox="1">
            <a:spLocks noChangeArrowheads="1"/>
          </p:cNvSpPr>
          <p:nvPr/>
        </p:nvSpPr>
        <p:spPr bwMode="auto">
          <a:xfrm>
            <a:off x="250825" y="1936750"/>
            <a:ext cx="84994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初始关键字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49  38  65  97  76  13  27 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55  04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38                  27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    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65                  </a:t>
            </a:r>
            <a:r>
              <a:rPr lang="en-US" altLang="zh-CN" sz="2400" u="sng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49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      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97                  55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          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76                  04</a:t>
            </a:r>
          </a:p>
        </p:txBody>
      </p:sp>
      <p:sp>
        <p:nvSpPr>
          <p:cNvPr id="1569797" name="AutoShape 5"/>
          <p:cNvSpPr>
            <a:spLocks/>
          </p:cNvSpPr>
          <p:nvPr/>
        </p:nvSpPr>
        <p:spPr bwMode="auto">
          <a:xfrm>
            <a:off x="2592388" y="2574925"/>
            <a:ext cx="88900" cy="1422400"/>
          </a:xfrm>
          <a:prstGeom prst="leftBracket">
            <a:avLst>
              <a:gd name="adj" fmla="val 133333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798" name="AutoShape 6"/>
          <p:cNvSpPr>
            <a:spLocks/>
          </p:cNvSpPr>
          <p:nvPr/>
        </p:nvSpPr>
        <p:spPr bwMode="auto">
          <a:xfrm rot="10800000">
            <a:off x="8804275" y="2587625"/>
            <a:ext cx="88900" cy="1422400"/>
          </a:xfrm>
          <a:prstGeom prst="leftBracket">
            <a:avLst>
              <a:gd name="adj" fmla="val 133333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799" name="AutoShape 7"/>
          <p:cNvSpPr>
            <a:spLocks/>
          </p:cNvSpPr>
          <p:nvPr/>
        </p:nvSpPr>
        <p:spPr bwMode="auto">
          <a:xfrm>
            <a:off x="2592388" y="4751388"/>
            <a:ext cx="88900" cy="838200"/>
          </a:xfrm>
          <a:prstGeom prst="leftBracket">
            <a:avLst>
              <a:gd name="adj" fmla="val 78571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800" name="AutoShape 8"/>
          <p:cNvSpPr>
            <a:spLocks/>
          </p:cNvSpPr>
          <p:nvPr/>
        </p:nvSpPr>
        <p:spPr bwMode="auto">
          <a:xfrm rot="10800000">
            <a:off x="8791575" y="4751388"/>
            <a:ext cx="68263" cy="838200"/>
          </a:xfrm>
          <a:prstGeom prst="leftBracket">
            <a:avLst>
              <a:gd name="adj" fmla="val 102325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801" name="Text Box 9"/>
          <p:cNvSpPr txBox="1">
            <a:spLocks noChangeArrowheads="1"/>
          </p:cNvSpPr>
          <p:nvPr/>
        </p:nvSpPr>
        <p:spPr bwMode="auto">
          <a:xfrm>
            <a:off x="258763" y="4130675"/>
            <a:ext cx="8499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一趟排序结果：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u="sng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  55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04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38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65  97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 76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13          55          38          76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           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27          04          65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                        </a:t>
            </a:r>
            <a:r>
              <a:rPr lang="en-US" altLang="zh-CN" sz="2400" u="sng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         49          97</a:t>
            </a:r>
          </a:p>
        </p:txBody>
      </p:sp>
      <p:sp>
        <p:nvSpPr>
          <p:cNvPr id="1569802" name="Text Box 10"/>
          <p:cNvSpPr txBox="1">
            <a:spLocks noChangeArrowheads="1"/>
          </p:cNvSpPr>
          <p:nvPr/>
        </p:nvSpPr>
        <p:spPr bwMode="auto">
          <a:xfrm>
            <a:off x="252413" y="5592763"/>
            <a:ext cx="84899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二趟排序结果：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04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u="sng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38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55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65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97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76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三趟排序结果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: 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04  13  27  38  </a:t>
            </a:r>
            <a:r>
              <a:rPr lang="en-US" altLang="zh-CN" sz="2400" u="sng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  49  55  65  76  97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6" grpId="0" build="p"/>
      <p:bldP spid="1569797" grpId="0" animBg="1"/>
      <p:bldP spid="1569798" grpId="0" animBg="1"/>
      <p:bldP spid="1569799" grpId="0" animBg="1"/>
      <p:bldP spid="1569800" grpId="0" animBg="1"/>
      <p:bldP spid="1569801" grpId="0" build="p"/>
      <p:bldP spid="156980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348204" y="818908"/>
            <a:ext cx="8587451" cy="568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t = 3;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增量数</a:t>
            </a:r>
            <a:endParaRPr lang="en-US" altLang="zh-CN" dirty="0">
              <a:solidFill>
                <a:srgbClr val="00FFF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dlta</a:t>
            </a:r>
            <a:r>
              <a:rPr lang="en-US" altLang="zh-CN" dirty="0"/>
              <a:t>[] = {5, 3, 1};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增量序列  </a:t>
            </a:r>
            <a:r>
              <a:rPr lang="zh-CN" altLang="en-US" sz="2400" dirty="0">
                <a:solidFill>
                  <a:srgbClr val="00FFFF"/>
                </a:solidFill>
              </a:rPr>
              <a:t>可为：</a:t>
            </a:r>
            <a:r>
              <a:rPr lang="en-US" altLang="zh-CN" sz="2400" dirty="0">
                <a:solidFill>
                  <a:srgbClr val="FFFF00"/>
                </a:solidFill>
              </a:rPr>
              <a:t>2</a:t>
            </a:r>
            <a:r>
              <a:rPr lang="en-US" altLang="zh-CN" sz="2400" baseline="30000" dirty="0">
                <a:solidFill>
                  <a:srgbClr val="FFFF00"/>
                </a:solidFill>
              </a:rPr>
              <a:t>t-k+1</a:t>
            </a:r>
            <a:r>
              <a:rPr lang="en-US" altLang="zh-CN" sz="2400" dirty="0">
                <a:solidFill>
                  <a:srgbClr val="FFFF00"/>
                </a:solidFill>
              </a:rPr>
              <a:t>-1</a:t>
            </a:r>
            <a:r>
              <a:rPr lang="zh-CN" altLang="en-US" sz="2400" dirty="0">
                <a:solidFill>
                  <a:srgbClr val="00FFFF"/>
                </a:solidFill>
              </a:rPr>
              <a:t>或其他值，要求增量间不包含除</a:t>
            </a:r>
            <a:r>
              <a:rPr lang="en-US" altLang="zh-CN" sz="2400" dirty="0">
                <a:solidFill>
                  <a:srgbClr val="00FFFF"/>
                </a:solidFill>
              </a:rPr>
              <a:t>1</a:t>
            </a:r>
            <a:r>
              <a:rPr lang="zh-CN" altLang="en-US" sz="2400" dirty="0">
                <a:solidFill>
                  <a:srgbClr val="00FFFF"/>
                </a:solidFill>
              </a:rPr>
              <a:t>之外的公因数，最后一个必须为</a:t>
            </a:r>
            <a:r>
              <a:rPr lang="en-US" altLang="zh-CN" sz="2400" dirty="0">
                <a:solidFill>
                  <a:srgbClr val="00FFFF"/>
                </a:solidFill>
              </a:rPr>
              <a:t>1</a:t>
            </a:r>
            <a:endParaRPr lang="zh-CN" altLang="en-US" sz="2400" baseline="30000" dirty="0">
              <a:solidFill>
                <a:srgbClr val="00FFF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ShellSort</a:t>
            </a:r>
            <a:r>
              <a:rPr lang="en-US" altLang="zh-CN" dirty="0">
                <a:solidFill>
                  <a:srgbClr val="FFFF00"/>
                </a:solidFill>
              </a:rPr>
              <a:t> (</a:t>
            </a:r>
            <a:r>
              <a:rPr lang="en-US" altLang="zh-CN" dirty="0" err="1">
                <a:solidFill>
                  <a:srgbClr val="FFFF00"/>
                </a:solidFill>
              </a:rPr>
              <a:t>SqList</a:t>
            </a:r>
            <a:r>
              <a:rPr lang="en-US" altLang="zh-CN" dirty="0">
                <a:solidFill>
                  <a:srgbClr val="FFFF00"/>
                </a:solidFill>
              </a:rPr>
              <a:t> &amp;L)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{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增量为</a:t>
            </a:r>
            <a:r>
              <a:rPr lang="en-US" altLang="zh-CN" dirty="0" err="1">
                <a:solidFill>
                  <a:srgbClr val="00FFFF"/>
                </a:solidFill>
              </a:rPr>
              <a:t>dlta</a:t>
            </a:r>
            <a:r>
              <a:rPr lang="en-US" altLang="zh-CN" dirty="0">
                <a:solidFill>
                  <a:srgbClr val="00FFFF"/>
                </a:solidFill>
              </a:rPr>
              <a:t>[]</a:t>
            </a:r>
            <a:r>
              <a:rPr lang="zh-CN" altLang="en-US" dirty="0">
                <a:solidFill>
                  <a:srgbClr val="00FFFF"/>
                </a:solidFill>
              </a:rPr>
              <a:t>的希尔排序</a:t>
            </a: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005042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00504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005042"/>
                </a:solidFill>
              </a:rPr>
              <a:t>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en-US" altLang="zh-CN" dirty="0" err="1">
                <a:solidFill>
                  <a:srgbClr val="00FFFF"/>
                </a:solidFill>
              </a:rPr>
              <a:t>ShellSort</a:t>
            </a:r>
            <a:endParaRPr lang="en-US" altLang="zh-CN" dirty="0">
              <a:solidFill>
                <a:srgbClr val="00FFFF"/>
              </a:solidFill>
            </a:endParaRPr>
          </a:p>
        </p:txBody>
      </p:sp>
      <p:sp>
        <p:nvSpPr>
          <p:cNvPr id="8192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  <a:endParaRPr lang="en-US" altLang="zh-CN" dirty="0"/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990600" y="4281675"/>
            <a:ext cx="7315200" cy="1518621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for (k=0; k&lt;t; ++t)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66FF33"/>
                </a:solidFill>
              </a:rPr>
              <a:t>ShellInsert</a:t>
            </a:r>
            <a:r>
              <a:rPr lang="en-US" altLang="zh-CN" dirty="0">
                <a:solidFill>
                  <a:srgbClr val="66FF33"/>
                </a:solidFill>
              </a:rPr>
              <a:t>(L, </a:t>
            </a:r>
            <a:r>
              <a:rPr lang="en-US" altLang="zh-CN" dirty="0" err="1">
                <a:solidFill>
                  <a:srgbClr val="66FF33"/>
                </a:solidFill>
              </a:rPr>
              <a:t>dlta</a:t>
            </a:r>
            <a:r>
              <a:rPr lang="en-US" altLang="zh-CN" dirty="0">
                <a:solidFill>
                  <a:srgbClr val="66FF33"/>
                </a:solidFill>
              </a:rPr>
              <a:t>[k]); 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一趟插入排序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07375" y="777638"/>
            <a:ext cx="8763000" cy="60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ShellInsert</a:t>
            </a:r>
            <a:r>
              <a:rPr lang="en-US" altLang="zh-CN" dirty="0">
                <a:solidFill>
                  <a:srgbClr val="FFFF00"/>
                </a:solidFill>
              </a:rPr>
              <a:t> ( </a:t>
            </a:r>
            <a:r>
              <a:rPr lang="en-US" altLang="zh-CN" dirty="0" err="1">
                <a:solidFill>
                  <a:srgbClr val="FFFF00"/>
                </a:solidFill>
              </a:rPr>
              <a:t>SqList</a:t>
            </a:r>
            <a:r>
              <a:rPr lang="en-US" altLang="zh-CN" dirty="0">
                <a:solidFill>
                  <a:srgbClr val="FFFF00"/>
                </a:solidFill>
              </a:rPr>
              <a:t> &amp;L,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dk</a:t>
            </a:r>
            <a:r>
              <a:rPr lang="en-US" altLang="zh-CN" dirty="0">
                <a:solidFill>
                  <a:srgbClr val="FFFF00"/>
                </a:solidFill>
              </a:rPr>
              <a:t> ) 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en-US" altLang="zh-CN" dirty="0" err="1">
                <a:solidFill>
                  <a:srgbClr val="00FFFF"/>
                </a:solidFill>
              </a:rPr>
              <a:t>dk</a:t>
            </a:r>
            <a:r>
              <a:rPr lang="zh-CN" altLang="en-US" dirty="0">
                <a:solidFill>
                  <a:srgbClr val="00FFFF"/>
                </a:solidFill>
              </a:rPr>
              <a:t>为增量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一趟希尔插入排序（顺序插入排序）</a:t>
            </a:r>
          </a:p>
          <a:p>
            <a:pPr algn="l">
              <a:lnSpc>
                <a:spcPct val="1200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for ( </a:t>
            </a:r>
            <a:r>
              <a:rPr lang="en-US" altLang="zh-CN" dirty="0" err="1">
                <a:solidFill>
                  <a:srgbClr val="66FF33"/>
                </a:solidFill>
              </a:rPr>
              <a:t>i</a:t>
            </a:r>
            <a:r>
              <a:rPr lang="en-US" altLang="zh-CN" dirty="0">
                <a:solidFill>
                  <a:srgbClr val="66FF33"/>
                </a:solidFill>
              </a:rPr>
              <a:t>=dk+1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L.length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 ) {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	if (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].key&lt;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i-dk</a:t>
            </a:r>
            <a:r>
              <a:rPr lang="en-US" altLang="zh-CN" dirty="0"/>
              <a:t>].key) {</a:t>
            </a:r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	}  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     }         }</a:t>
            </a:r>
            <a:r>
              <a:rPr lang="en-US" altLang="zh-CN" dirty="0">
                <a:solidFill>
                  <a:srgbClr val="005042"/>
                </a:solidFill>
              </a:rPr>
              <a:t>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en-US" altLang="zh-CN" dirty="0" err="1">
                <a:solidFill>
                  <a:srgbClr val="00FFFF"/>
                </a:solidFill>
              </a:rPr>
              <a:t>ShellInsert</a:t>
            </a:r>
            <a:endParaRPr lang="en-US" altLang="zh-CN" dirty="0">
              <a:solidFill>
                <a:srgbClr val="00FFFF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  <a:endParaRPr lang="en-US" altLang="zh-CN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89861" y="3206503"/>
            <a:ext cx="7772400" cy="22145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       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暂存在</a:t>
            </a:r>
            <a:r>
              <a:rPr lang="en-US" altLang="zh-CN" dirty="0">
                <a:solidFill>
                  <a:srgbClr val="00FFFF"/>
                </a:solidFill>
              </a:rPr>
              <a:t>R[0]</a:t>
            </a:r>
          </a:p>
          <a:p>
            <a:pPr algn="l">
              <a:spcBef>
                <a:spcPct val="30000"/>
              </a:spcBef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66FF33"/>
                </a:solidFill>
              </a:rPr>
              <a:t>j=</a:t>
            </a:r>
            <a:r>
              <a:rPr lang="en-US" altLang="zh-CN" dirty="0" err="1">
                <a:solidFill>
                  <a:srgbClr val="66FF33"/>
                </a:solidFill>
              </a:rPr>
              <a:t>i-dk</a:t>
            </a:r>
            <a:r>
              <a:rPr lang="en-US" altLang="zh-CN" dirty="0"/>
              <a:t>;  j&gt;0&amp;&amp;(</a:t>
            </a:r>
            <a:r>
              <a:rPr lang="en-US" altLang="zh-CN" dirty="0" err="1"/>
              <a:t>L.r</a:t>
            </a:r>
            <a:r>
              <a:rPr lang="en-US" altLang="zh-CN" dirty="0"/>
              <a:t>[0].key&lt;</a:t>
            </a:r>
            <a:r>
              <a:rPr lang="en-US" altLang="zh-CN" dirty="0" err="1"/>
              <a:t>L.r</a:t>
            </a:r>
            <a:r>
              <a:rPr lang="en-US" altLang="zh-CN" dirty="0"/>
              <a:t>[j].key);</a:t>
            </a:r>
            <a:r>
              <a:rPr lang="en-US" altLang="zh-CN" dirty="0">
                <a:solidFill>
                  <a:srgbClr val="66FF33"/>
                </a:solidFill>
              </a:rPr>
              <a:t>j-=</a:t>
            </a:r>
            <a:r>
              <a:rPr lang="en-US" altLang="zh-CN" dirty="0" err="1">
                <a:solidFill>
                  <a:srgbClr val="66FF33"/>
                </a:solidFill>
              </a:rPr>
              <a:t>dk</a:t>
            </a:r>
            <a:r>
              <a:rPr lang="en-US" altLang="zh-CN" dirty="0"/>
              <a:t>)</a:t>
            </a:r>
          </a:p>
          <a:p>
            <a:pPr algn="l">
              <a:spcBef>
                <a:spcPct val="30000"/>
              </a:spcBef>
            </a:pPr>
            <a:r>
              <a:rPr lang="en-US" altLang="zh-CN" dirty="0"/>
              <a:t>             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66FF33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[j]; 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查找并后移</a:t>
            </a:r>
          </a:p>
          <a:p>
            <a:pPr algn="l"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66FF33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[0];            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插入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5607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351E574-54B8-4EDF-A34A-D758C1856E58}" type="slidenum">
              <a:rPr lang="zh-CN" altLang="en-US" b="1">
                <a:solidFill>
                  <a:srgbClr val="66CCFF"/>
                </a:solidFill>
              </a:rPr>
              <a:pPr/>
              <a:t>24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6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836613"/>
            <a:ext cx="8494713" cy="572928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	   由于在前两趟的插入排序中，记录的关键字是与同一子序列中的前一个记录的关键字进行比较，因此关键字较小的记录不是一步一步的往前挪动，而是</a:t>
            </a:r>
            <a:r>
              <a:rPr lang="zh-CN" altLang="en-US" sz="3200" dirty="0">
                <a:latin typeface="宋体" pitchFamily="2" charset="-122"/>
              </a:rPr>
              <a:t>跳跃式</a:t>
            </a: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的往前移。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	    在进行最后一趟增量为 </a:t>
            </a:r>
            <a:r>
              <a:rPr lang="en-US" altLang="zh-CN" sz="3200" dirty="0">
                <a:solidFill>
                  <a:srgbClr val="FFFF66"/>
                </a:solidFill>
                <a:latin typeface="宋体" pitchFamily="2" charset="-122"/>
              </a:rPr>
              <a:t>1 </a:t>
            </a: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的插入排序时，序列已基本有序，只要作记录的少量比较和移动即可完成排序。因此</a:t>
            </a:r>
            <a:r>
              <a:rPr lang="zh-CN" altLang="en-US" sz="3200" dirty="0">
                <a:latin typeface="宋体" pitchFamily="2" charset="-122"/>
              </a:rPr>
              <a:t>比直接插入排序快</a:t>
            </a: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	   希尔排序算法是</a:t>
            </a:r>
            <a:r>
              <a:rPr lang="zh-CN" altLang="en-US" sz="3200" dirty="0">
                <a:solidFill>
                  <a:srgbClr val="66FF33"/>
                </a:solidFill>
                <a:latin typeface="宋体" pitchFamily="2" charset="-122"/>
              </a:rPr>
              <a:t>不稳定</a:t>
            </a: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的排序算法。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希尔排序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99C50B8E-B48B-4599-82D2-9EECFD209E5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25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808038"/>
            <a:ext cx="8709025" cy="57292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三种插入排序算法的小结</a:t>
            </a:r>
            <a:endParaRPr lang="en-US" altLang="zh-CN"/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不同的具体实现方法导致不同的算法描述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00FFFF"/>
                </a:solidFill>
              </a:rPr>
              <a:t>直接插入排序</a:t>
            </a:r>
            <a:r>
              <a:rPr lang="zh-CN" altLang="en-US"/>
              <a:t>（基于顺序查找）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00FFFF"/>
                </a:solidFill>
              </a:rPr>
              <a:t>折半插入排序</a:t>
            </a:r>
            <a:r>
              <a:rPr lang="zh-CN" altLang="en-US"/>
              <a:t>（基于折半查找）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00FFFF"/>
                </a:solidFill>
              </a:rPr>
              <a:t>希尔排序</a:t>
            </a:r>
            <a:r>
              <a:rPr lang="zh-CN" altLang="en-US"/>
              <a:t>（基于逐趟缩小增量）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92EA44F-6786-416D-9A49-B925356364D8}" type="slidenum">
              <a:rPr lang="zh-CN" altLang="en-US" b="1">
                <a:solidFill>
                  <a:srgbClr val="66CCFF"/>
                </a:solidFill>
              </a:rPr>
              <a:pPr/>
              <a:t>26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445500" cy="3665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交换排序的基本思想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    交换排序的主要操作是</a:t>
            </a:r>
            <a:r>
              <a:rPr lang="zh-CN" altLang="en-US" sz="3200" dirty="0"/>
              <a:t>交换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    在待排序列中选</a:t>
            </a:r>
            <a:r>
              <a:rPr lang="zh-CN" altLang="en-US" sz="3200" dirty="0"/>
              <a:t>两个</a:t>
            </a:r>
            <a:r>
              <a:rPr lang="zh-CN" altLang="en-US" sz="3200" dirty="0">
                <a:solidFill>
                  <a:schemeClr val="tx1"/>
                </a:solidFill>
              </a:rPr>
              <a:t>记录，将它们的关键字值相比较，如果</a:t>
            </a:r>
            <a:r>
              <a:rPr lang="zh-CN" altLang="en-US" sz="3200" dirty="0"/>
              <a:t>反序</a:t>
            </a:r>
            <a:r>
              <a:rPr lang="zh-CN" altLang="en-US" sz="3200" dirty="0">
                <a:solidFill>
                  <a:schemeClr val="tx1"/>
                </a:solidFill>
              </a:rPr>
              <a:t>（即排列顺序与排序后的次序正好相反），则</a:t>
            </a:r>
            <a:r>
              <a:rPr lang="zh-CN" altLang="en-US" sz="3200" dirty="0"/>
              <a:t>交换</a:t>
            </a:r>
            <a:r>
              <a:rPr lang="zh-CN" altLang="en-US" sz="3200" dirty="0">
                <a:solidFill>
                  <a:schemeClr val="tx1"/>
                </a:solidFill>
              </a:rPr>
              <a:t>它们的存储位置。</a:t>
            </a: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  <p:sp>
        <p:nvSpPr>
          <p:cNvPr id="1509380" name="Text Box 4"/>
          <p:cNvSpPr txBox="1">
            <a:spLocks noChangeArrowheads="1"/>
          </p:cNvSpPr>
          <p:nvPr/>
        </p:nvSpPr>
        <p:spPr bwMode="auto">
          <a:xfrm>
            <a:off x="3417888" y="4532313"/>
            <a:ext cx="21780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/>
              <a:t>反序则 交换</a:t>
            </a:r>
          </a:p>
        </p:txBody>
      </p:sp>
      <p:grpSp>
        <p:nvGrpSpPr>
          <p:cNvPr id="1509381" name="Group 5"/>
          <p:cNvGrpSpPr>
            <a:grpSpLocks/>
          </p:cNvGrpSpPr>
          <p:nvPr/>
        </p:nvGrpSpPr>
        <p:grpSpPr bwMode="auto">
          <a:xfrm>
            <a:off x="2640013" y="5022850"/>
            <a:ext cx="3600450" cy="538163"/>
            <a:chOff x="1033" y="3067"/>
            <a:chExt cx="2268" cy="339"/>
          </a:xfrm>
        </p:grpSpPr>
        <p:sp>
          <p:nvSpPr>
            <p:cNvPr id="1509382" name="Oval 6"/>
            <p:cNvSpPr>
              <a:spLocks noChangeArrowheads="1"/>
            </p:cNvSpPr>
            <p:nvPr/>
          </p:nvSpPr>
          <p:spPr bwMode="auto">
            <a:xfrm>
              <a:off x="1033" y="307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sz="3200" i="1" baseline="-25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</a:p>
          </p:txBody>
        </p:sp>
        <p:sp>
          <p:nvSpPr>
            <p:cNvPr id="1509383" name="Line 7"/>
            <p:cNvSpPr>
              <a:spLocks noChangeShapeType="1"/>
            </p:cNvSpPr>
            <p:nvPr/>
          </p:nvSpPr>
          <p:spPr bwMode="auto">
            <a:xfrm>
              <a:off x="1434" y="3237"/>
              <a:ext cx="150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9384" name="Oval 8"/>
            <p:cNvSpPr>
              <a:spLocks noChangeArrowheads="1"/>
            </p:cNvSpPr>
            <p:nvPr/>
          </p:nvSpPr>
          <p:spPr bwMode="auto">
            <a:xfrm>
              <a:off x="2965" y="3067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sz="3200" i="1" baseline="-25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6123EC-94A4-478E-BF54-2D92CD31AFE9}" type="slidenum">
              <a:rPr lang="zh-CN" altLang="en-US" b="1">
                <a:solidFill>
                  <a:srgbClr val="66CCFF"/>
                </a:solidFill>
              </a:rPr>
              <a:pPr/>
              <a:t>27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21145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/>
              <a:t>起泡排序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</a:rPr>
              <a:t>两两比较</a:t>
            </a:r>
            <a:r>
              <a:rPr lang="zh-CN" altLang="en-US" sz="3200">
                <a:solidFill>
                  <a:srgbClr val="FFFF66"/>
                </a:solidFill>
              </a:rPr>
              <a:t>相邻</a:t>
            </a:r>
            <a:r>
              <a:rPr lang="zh-CN" altLang="en-US" sz="3200">
                <a:solidFill>
                  <a:schemeClr val="tx1"/>
                </a:solidFill>
              </a:rPr>
              <a:t>记录的关键码，如果反序则交换，直到没有反序的记录为止。</a:t>
            </a:r>
            <a:r>
              <a:rPr lang="zh-CN" altLang="en-US" sz="3200"/>
              <a:t> 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  <p:sp>
        <p:nvSpPr>
          <p:cNvPr id="1603593" name="Rectangle 9"/>
          <p:cNvSpPr>
            <a:spLocks noChangeArrowheads="1"/>
          </p:cNvSpPr>
          <p:nvPr/>
        </p:nvSpPr>
        <p:spPr bwMode="auto">
          <a:xfrm>
            <a:off x="2971800" y="5943600"/>
            <a:ext cx="281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Arial" pitchFamily="34" charset="0"/>
              </a:rPr>
              <a:t>一趟起泡排序          </a:t>
            </a:r>
          </a:p>
        </p:txBody>
      </p:sp>
      <p:sp>
        <p:nvSpPr>
          <p:cNvPr id="1603594" name="Rectangle 10"/>
          <p:cNvSpPr>
            <a:spLocks noChangeArrowheads="1"/>
          </p:cNvSpPr>
          <p:nvPr/>
        </p:nvSpPr>
        <p:spPr bwMode="auto">
          <a:xfrm>
            <a:off x="762000" y="2819400"/>
            <a:ext cx="4191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bg2"/>
                </a:solidFill>
              </a:rPr>
              <a:t>无序序列</a:t>
            </a:r>
            <a:r>
              <a:rPr lang="en-US" altLang="zh-CN" sz="3000">
                <a:solidFill>
                  <a:schemeClr val="bg2"/>
                </a:solidFill>
              </a:rPr>
              <a:t>R[1..i]</a:t>
            </a:r>
          </a:p>
        </p:txBody>
      </p:sp>
      <p:sp>
        <p:nvSpPr>
          <p:cNvPr id="1603595" name="Rectangle 11"/>
          <p:cNvSpPr>
            <a:spLocks noChangeArrowheads="1"/>
          </p:cNvSpPr>
          <p:nvPr/>
        </p:nvSpPr>
        <p:spPr bwMode="auto">
          <a:xfrm>
            <a:off x="4953000" y="2819400"/>
            <a:ext cx="3505200" cy="533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bg2"/>
                </a:solidFill>
              </a:rPr>
              <a:t>有序序列 </a:t>
            </a:r>
            <a:r>
              <a:rPr lang="en-US" altLang="zh-CN" sz="3000">
                <a:solidFill>
                  <a:schemeClr val="bg2"/>
                </a:solidFill>
              </a:rPr>
              <a:t>R[i+1..n]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000">
              <a:solidFill>
                <a:schemeClr val="bg2"/>
              </a:solidFill>
            </a:endParaRPr>
          </a:p>
        </p:txBody>
      </p:sp>
      <p:sp>
        <p:nvSpPr>
          <p:cNvPr id="1603596" name="AutoShape 12"/>
          <p:cNvSpPr>
            <a:spLocks noChangeArrowheads="1"/>
          </p:cNvSpPr>
          <p:nvPr/>
        </p:nvSpPr>
        <p:spPr bwMode="auto">
          <a:xfrm>
            <a:off x="27432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597" name="AutoShape 13"/>
          <p:cNvSpPr>
            <a:spLocks noChangeArrowheads="1"/>
          </p:cNvSpPr>
          <p:nvPr/>
        </p:nvSpPr>
        <p:spPr bwMode="auto">
          <a:xfrm>
            <a:off x="43434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598" name="AutoShape 14"/>
          <p:cNvSpPr>
            <a:spLocks noChangeArrowheads="1"/>
          </p:cNvSpPr>
          <p:nvPr/>
        </p:nvSpPr>
        <p:spPr bwMode="auto">
          <a:xfrm>
            <a:off x="38100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599" name="AutoShape 15"/>
          <p:cNvSpPr>
            <a:spLocks noChangeArrowheads="1"/>
          </p:cNvSpPr>
          <p:nvPr/>
        </p:nvSpPr>
        <p:spPr bwMode="auto">
          <a:xfrm>
            <a:off x="32766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0" name="AutoShape 16"/>
          <p:cNvSpPr>
            <a:spLocks noChangeArrowheads="1"/>
          </p:cNvSpPr>
          <p:nvPr/>
        </p:nvSpPr>
        <p:spPr bwMode="auto">
          <a:xfrm>
            <a:off x="22860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1" name="AutoShape 17"/>
          <p:cNvSpPr>
            <a:spLocks noChangeArrowheads="1"/>
          </p:cNvSpPr>
          <p:nvPr/>
        </p:nvSpPr>
        <p:spPr bwMode="auto">
          <a:xfrm>
            <a:off x="18288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2" name="AutoShape 18"/>
          <p:cNvSpPr>
            <a:spLocks noChangeArrowheads="1"/>
          </p:cNvSpPr>
          <p:nvPr/>
        </p:nvSpPr>
        <p:spPr bwMode="auto">
          <a:xfrm>
            <a:off x="13716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3" name="AutoShape 19"/>
          <p:cNvSpPr>
            <a:spLocks noChangeArrowheads="1"/>
          </p:cNvSpPr>
          <p:nvPr/>
        </p:nvSpPr>
        <p:spPr bwMode="auto">
          <a:xfrm>
            <a:off x="8382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4" name="Rectangle 20"/>
          <p:cNvSpPr>
            <a:spLocks noChangeArrowheads="1"/>
          </p:cNvSpPr>
          <p:nvPr/>
        </p:nvSpPr>
        <p:spPr bwMode="auto">
          <a:xfrm>
            <a:off x="0" y="4191000"/>
            <a:ext cx="9144000" cy="579438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例：      </a:t>
            </a:r>
            <a:r>
              <a:rPr lang="en-US" altLang="zh-CN" sz="3200">
                <a:solidFill>
                  <a:schemeClr val="hlink"/>
                </a:solidFill>
              </a:rPr>
              <a:t>49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hlink"/>
                </a:solidFill>
              </a:rPr>
              <a:t> 38</a:t>
            </a:r>
            <a:r>
              <a:rPr lang="en-US" altLang="zh-CN" sz="3200"/>
              <a:t>  65  97  76  13  27  </a:t>
            </a:r>
            <a:r>
              <a:rPr lang="en-US" altLang="zh-CN" sz="3200" u="sng"/>
              <a:t>49</a:t>
            </a:r>
            <a:r>
              <a:rPr lang="en-US" altLang="zh-CN" sz="3200"/>
              <a:t> </a:t>
            </a:r>
          </a:p>
        </p:txBody>
      </p:sp>
      <p:sp>
        <p:nvSpPr>
          <p:cNvPr id="1603605" name="Rectangle 21"/>
          <p:cNvSpPr>
            <a:spLocks noChangeArrowheads="1"/>
          </p:cNvSpPr>
          <p:nvPr/>
        </p:nvSpPr>
        <p:spPr bwMode="auto">
          <a:xfrm>
            <a:off x="0" y="5029200"/>
            <a:ext cx="9144000" cy="579438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              </a:t>
            </a:r>
            <a:r>
              <a:rPr lang="en-US" altLang="zh-CN" sz="3200"/>
              <a:t>38  </a:t>
            </a:r>
            <a:r>
              <a:rPr lang="en-US" altLang="zh-CN" sz="3200">
                <a:solidFill>
                  <a:schemeClr val="hlink"/>
                </a:solidFill>
              </a:rPr>
              <a:t>49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hlink"/>
                </a:solidFill>
              </a:rPr>
              <a:t> </a:t>
            </a:r>
            <a:r>
              <a:rPr lang="en-US" altLang="zh-CN" sz="3200"/>
              <a:t>65  76  13  27  </a:t>
            </a:r>
            <a:r>
              <a:rPr lang="en-US" altLang="zh-CN" sz="3200" u="sng"/>
              <a:t>49</a:t>
            </a:r>
            <a:r>
              <a:rPr lang="en-US" altLang="zh-CN" sz="3200"/>
              <a:t>   97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3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3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3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3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3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3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0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0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3" grpId="0" autoUpdateAnimBg="0"/>
      <p:bldP spid="1603594" grpId="0" animBg="1" autoUpdateAnimBg="0"/>
      <p:bldP spid="1603595" grpId="0" animBg="1" autoUpdateAnimBg="0"/>
      <p:bldP spid="1603596" grpId="0" animBg="1"/>
      <p:bldP spid="1603597" grpId="0" animBg="1"/>
      <p:bldP spid="1603598" grpId="0" animBg="1"/>
      <p:bldP spid="1603599" grpId="0" animBg="1"/>
      <p:bldP spid="1603600" grpId="0" animBg="1"/>
      <p:bldP spid="1603601" grpId="0" animBg="1"/>
      <p:bldP spid="1603602" grpId="0" animBg="1"/>
      <p:bldP spid="1603603" grpId="0" animBg="1"/>
      <p:bldP spid="1603604" grpId="0" autoUpdateAnimBg="0"/>
      <p:bldP spid="16036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A457562-6247-437F-A886-2D81883FE7CB}" type="slidenum">
              <a:rPr lang="zh-CN" altLang="en-US" b="1">
                <a:solidFill>
                  <a:srgbClr val="66CCFF"/>
                </a:solidFill>
              </a:rPr>
              <a:pPr/>
              <a:t>28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2114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3200" dirty="0"/>
              <a:t>起泡排序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	 </a:t>
            </a:r>
            <a:r>
              <a:rPr lang="zh-CN" altLang="en-US" sz="3200" dirty="0">
                <a:solidFill>
                  <a:srgbClr val="66FF33"/>
                </a:solidFill>
                <a:latin typeface="宋体" pitchFamily="2" charset="-122"/>
              </a:rPr>
              <a:t>一趟排序</a:t>
            </a:r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</a:rPr>
              <a:t>逐次</a:t>
            </a:r>
            <a:r>
              <a:rPr lang="zh-CN" altLang="en-US" sz="2800" dirty="0">
                <a:solidFill>
                  <a:schemeClr val="tx1"/>
                </a:solidFill>
              </a:rPr>
              <a:t>两两比较</a:t>
            </a:r>
            <a:r>
              <a:rPr lang="zh-CN" altLang="en-US" sz="2800" dirty="0">
                <a:solidFill>
                  <a:srgbClr val="FFFF66"/>
                </a:solidFill>
              </a:rPr>
              <a:t>相邻</a:t>
            </a:r>
            <a:r>
              <a:rPr lang="zh-CN" altLang="en-US" sz="2800" dirty="0">
                <a:solidFill>
                  <a:schemeClr val="tx1"/>
                </a:solidFill>
              </a:rPr>
              <a:t>记录的关键码，如果反序则交换。</a:t>
            </a:r>
            <a:r>
              <a:rPr lang="zh-CN" altLang="zh-CN" sz="2800" dirty="0">
                <a:solidFill>
                  <a:schemeClr val="tx1"/>
                </a:solidFill>
              </a:rPr>
              <a:t>结果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zh-CN" sz="2800" dirty="0"/>
              <a:t>最大</a:t>
            </a:r>
            <a:r>
              <a:rPr lang="zh-CN" altLang="zh-CN" sz="2800" dirty="0">
                <a:solidFill>
                  <a:schemeClr val="tx1"/>
                </a:solidFill>
              </a:rPr>
              <a:t>的记录</a:t>
            </a:r>
            <a:r>
              <a:rPr lang="zh-CN" altLang="en-US" sz="2800" dirty="0">
                <a:solidFill>
                  <a:schemeClr val="tx1"/>
                </a:solidFill>
              </a:rPr>
              <a:t>置于</a:t>
            </a:r>
            <a:r>
              <a:rPr lang="zh-CN" altLang="zh-CN" sz="2800" dirty="0"/>
              <a:t>最后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序列分为</a:t>
            </a:r>
            <a:r>
              <a:rPr lang="zh-CN" altLang="en-US" sz="2800" dirty="0"/>
              <a:t>无序区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zh-CN" altLang="en-US" sz="2800" dirty="0"/>
              <a:t>有序区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对</a:t>
            </a:r>
            <a:r>
              <a:rPr lang="zh-CN" altLang="en-US" sz="2800" dirty="0"/>
              <a:t>无序区</a:t>
            </a:r>
            <a:r>
              <a:rPr lang="zh-CN" altLang="zh-CN" sz="2800" dirty="0">
                <a:solidFill>
                  <a:schemeClr val="tx1"/>
                </a:solidFill>
              </a:rPr>
              <a:t>重复上述过程，直到</a:t>
            </a:r>
            <a:r>
              <a:rPr lang="zh-CN" altLang="en-US" sz="2800" dirty="0">
                <a:solidFill>
                  <a:schemeClr val="tx1"/>
                </a:solidFill>
              </a:rPr>
              <a:t>“</a:t>
            </a:r>
            <a:r>
              <a:rPr lang="zh-CN" altLang="zh-CN" sz="2800" dirty="0">
                <a:solidFill>
                  <a:schemeClr val="tx1"/>
                </a:solidFill>
              </a:rPr>
              <a:t>在一趟排序过程中没有进行过交换记录的操作”为止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  <p:grpSp>
        <p:nvGrpSpPr>
          <p:cNvPr id="1605657" name="Group 25"/>
          <p:cNvGrpSpPr>
            <a:grpSpLocks/>
          </p:cNvGrpSpPr>
          <p:nvPr/>
        </p:nvGrpSpPr>
        <p:grpSpPr bwMode="auto">
          <a:xfrm>
            <a:off x="533400" y="4365051"/>
            <a:ext cx="8305800" cy="2433638"/>
            <a:chOff x="336" y="2108"/>
            <a:chExt cx="5232" cy="1533"/>
          </a:xfrm>
        </p:grpSpPr>
        <p:sp>
          <p:nvSpPr>
            <p:cNvPr id="1605650" name="Text Box 18"/>
            <p:cNvSpPr txBox="1">
              <a:spLocks noChangeArrowheads="1"/>
            </p:cNvSpPr>
            <p:nvPr/>
          </p:nvSpPr>
          <p:spPr bwMode="auto">
            <a:xfrm>
              <a:off x="336" y="2135"/>
              <a:ext cx="5232" cy="1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/>
            <a:lstStyle/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4000" i="1" dirty="0" err="1"/>
                <a:t>r</a:t>
              </a:r>
              <a:r>
                <a:rPr kumimoji="0" lang="en-US" altLang="zh-CN" sz="4000" i="1" baseline="-25000" dirty="0" err="1"/>
                <a:t>j</a:t>
              </a:r>
              <a:r>
                <a:rPr kumimoji="0" lang="en-US" altLang="zh-CN" sz="4000" baseline="-25000" dirty="0"/>
                <a:t>                  </a:t>
              </a:r>
              <a:r>
                <a:rPr kumimoji="0" lang="en-US" altLang="zh-CN" sz="4000" i="1" dirty="0"/>
                <a:t>r</a:t>
              </a:r>
              <a:r>
                <a:rPr kumimoji="0" lang="en-US" altLang="zh-CN" sz="4000" i="1" baseline="-25000" dirty="0"/>
                <a:t>j</a:t>
              </a:r>
              <a:r>
                <a:rPr kumimoji="0" lang="en-US" altLang="zh-CN" sz="4000" baseline="-25000" dirty="0"/>
                <a:t>+1</a:t>
              </a:r>
              <a:r>
                <a:rPr kumimoji="0" lang="en-US" altLang="zh-CN" sz="4000" i="1" dirty="0"/>
                <a:t>    r</a:t>
              </a:r>
              <a:r>
                <a:rPr kumimoji="0" lang="en-US" altLang="zh-CN" sz="4000" i="1" baseline="-25000" dirty="0"/>
                <a:t>i</a:t>
              </a:r>
              <a:r>
                <a:rPr kumimoji="0" lang="en-US" altLang="zh-CN" sz="4000" baseline="-25000" dirty="0"/>
                <a:t>+1 </a:t>
              </a:r>
              <a:r>
                <a:rPr kumimoji="0" lang="en-US" altLang="zh-CN" sz="4000" dirty="0"/>
                <a:t>≤ ……</a:t>
              </a:r>
              <a:r>
                <a:rPr kumimoji="0" lang="en-US" altLang="zh-CN" sz="4000" i="1" dirty="0"/>
                <a:t> </a:t>
              </a:r>
              <a:r>
                <a:rPr kumimoji="0" lang="en-US" altLang="zh-CN" sz="4000" dirty="0"/>
                <a:t>≤ </a:t>
              </a:r>
              <a:r>
                <a:rPr kumimoji="0" lang="en-US" altLang="zh-CN" sz="4000" i="1" dirty="0"/>
                <a:t>r</a:t>
              </a:r>
              <a:r>
                <a:rPr kumimoji="0" lang="en-US" altLang="zh-CN" sz="4000" i="1" baseline="-25000" dirty="0"/>
                <a:t>n</a:t>
              </a:r>
              <a:r>
                <a:rPr kumimoji="0" lang="en-US" altLang="zh-CN" sz="4000" baseline="-25000" dirty="0">
                  <a:latin typeface="宋体" pitchFamily="2" charset="-122"/>
                </a:rPr>
                <a:t>-</a:t>
              </a:r>
              <a:r>
                <a:rPr kumimoji="0" lang="en-US" altLang="zh-CN" sz="4000" baseline="-25000" dirty="0"/>
                <a:t>1 </a:t>
              </a:r>
              <a:r>
                <a:rPr kumimoji="0" lang="en-US" altLang="zh-CN" sz="4000" dirty="0"/>
                <a:t>≤</a:t>
              </a:r>
              <a:r>
                <a:rPr kumimoji="0" lang="en-US" altLang="zh-CN" sz="4000" i="1" dirty="0" err="1"/>
                <a:t>r</a:t>
              </a:r>
              <a:r>
                <a:rPr kumimoji="0" lang="en-US" altLang="zh-CN" sz="4000" i="1" baseline="-25000" dirty="0" err="1"/>
                <a:t>n</a:t>
              </a:r>
              <a:endParaRPr kumimoji="0" lang="en-US" altLang="zh-CN" sz="4000" i="1" baseline="-25000" dirty="0"/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kumimoji="0" lang="en-US" altLang="zh-CN" sz="3600" dirty="0"/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3200" dirty="0"/>
                <a:t>       </a:t>
              </a:r>
              <a:r>
                <a:rPr kumimoji="0" lang="zh-CN" altLang="en-US" sz="3200" dirty="0"/>
                <a:t>无序区                         有序区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3200" dirty="0"/>
                <a:t>     1≤</a:t>
              </a:r>
              <a:r>
                <a:rPr kumimoji="0" lang="en-US" altLang="zh-CN" sz="3200" i="1" dirty="0"/>
                <a:t>j</a:t>
              </a:r>
              <a:r>
                <a:rPr kumimoji="0" lang="en-US" altLang="zh-CN" sz="3200" dirty="0"/>
                <a:t>≤</a:t>
              </a:r>
              <a:r>
                <a:rPr kumimoji="0" lang="en-US" altLang="zh-CN" sz="3200" i="1" dirty="0"/>
                <a:t>i</a:t>
              </a:r>
              <a:r>
                <a:rPr kumimoji="0" lang="en-US" altLang="zh-CN" sz="3200" dirty="0">
                  <a:latin typeface="宋体" pitchFamily="2" charset="-122"/>
                </a:rPr>
                <a:t>-</a:t>
              </a:r>
              <a:r>
                <a:rPr kumimoji="0" lang="en-US" altLang="zh-CN" sz="3200" dirty="0"/>
                <a:t>1              </a:t>
              </a:r>
              <a:r>
                <a:rPr kumimoji="0" lang="zh-CN" altLang="en-US" sz="3200" dirty="0"/>
                <a:t>已经位于最终位置</a:t>
              </a:r>
            </a:p>
          </p:txBody>
        </p:sp>
        <p:grpSp>
          <p:nvGrpSpPr>
            <p:cNvPr id="1605651" name="Group 19"/>
            <p:cNvGrpSpPr>
              <a:grpSpLocks/>
            </p:cNvGrpSpPr>
            <p:nvPr/>
          </p:nvGrpSpPr>
          <p:grpSpPr bwMode="auto">
            <a:xfrm>
              <a:off x="576" y="2108"/>
              <a:ext cx="4618" cy="789"/>
              <a:chOff x="576" y="2256"/>
              <a:chExt cx="4463" cy="789"/>
            </a:xfrm>
          </p:grpSpPr>
          <p:sp>
            <p:nvSpPr>
              <p:cNvPr id="1605652" name="AutoShape 20"/>
              <p:cNvSpPr>
                <a:spLocks/>
              </p:cNvSpPr>
              <p:nvPr/>
            </p:nvSpPr>
            <p:spPr bwMode="auto">
              <a:xfrm rot="-5405914">
                <a:off x="3474" y="1461"/>
                <a:ext cx="387" cy="2743"/>
              </a:xfrm>
              <a:prstGeom prst="leftBrace">
                <a:avLst>
                  <a:gd name="adj1" fmla="val 59065"/>
                  <a:gd name="adj2" fmla="val 49940"/>
                </a:avLst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5653" name="Line 21"/>
              <p:cNvSpPr>
                <a:spLocks noChangeShapeType="1"/>
              </p:cNvSpPr>
              <p:nvPr/>
            </p:nvSpPr>
            <p:spPr bwMode="auto">
              <a:xfrm>
                <a:off x="2128" y="2395"/>
                <a:ext cx="0" cy="469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5654" name="Text Box 22"/>
              <p:cNvSpPr txBox="1">
                <a:spLocks noChangeArrowheads="1"/>
              </p:cNvSpPr>
              <p:nvPr/>
            </p:nvSpPr>
            <p:spPr bwMode="auto">
              <a:xfrm>
                <a:off x="576" y="2256"/>
                <a:ext cx="112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400"/>
                  <a:t>反序则交换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/>
              </a:p>
            </p:txBody>
          </p:sp>
          <p:sp>
            <p:nvSpPr>
              <p:cNvPr id="1605655" name="AutoShape 23"/>
              <p:cNvSpPr>
                <a:spLocks/>
              </p:cNvSpPr>
              <p:nvPr/>
            </p:nvSpPr>
            <p:spPr bwMode="auto">
              <a:xfrm rot="-5405914">
                <a:off x="1129" y="2263"/>
                <a:ext cx="280" cy="1283"/>
              </a:xfrm>
              <a:prstGeom prst="leftBrace">
                <a:avLst>
                  <a:gd name="adj1" fmla="val 38185"/>
                  <a:gd name="adj2" fmla="val 49963"/>
                </a:avLst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5656" name="Line 24"/>
              <p:cNvSpPr>
                <a:spLocks noChangeShapeType="1"/>
              </p:cNvSpPr>
              <p:nvPr/>
            </p:nvSpPr>
            <p:spPr bwMode="auto">
              <a:xfrm>
                <a:off x="649" y="2604"/>
                <a:ext cx="8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A488186-CEDD-4E08-9D9C-905AB4C5E20B}" type="slidenum">
              <a:rPr lang="zh-CN" altLang="en-US" b="1">
                <a:solidFill>
                  <a:srgbClr val="66CCFF"/>
                </a:solidFill>
              </a:rPr>
              <a:pPr/>
              <a:t>29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5627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000" dirty="0"/>
              <a:t>	    </a:t>
            </a:r>
            <a:r>
              <a:rPr lang="zh-CN" altLang="en-US" sz="3000" dirty="0">
                <a:solidFill>
                  <a:schemeClr val="tx1"/>
                </a:solidFill>
              </a:rPr>
              <a:t>将第</a:t>
            </a:r>
            <a:r>
              <a:rPr lang="en-US" altLang="zh-CN" sz="3000" dirty="0">
                <a:solidFill>
                  <a:schemeClr val="tx1"/>
                </a:solidFill>
              </a:rPr>
              <a:t>1</a:t>
            </a:r>
            <a:r>
              <a:rPr lang="zh-CN" altLang="en-US" sz="3000" dirty="0">
                <a:solidFill>
                  <a:schemeClr val="tx1"/>
                </a:solidFill>
              </a:rPr>
              <a:t>个记录的关键字与第</a:t>
            </a:r>
            <a:r>
              <a:rPr lang="en-US" altLang="zh-CN" sz="3000" dirty="0">
                <a:solidFill>
                  <a:schemeClr val="tx1"/>
                </a:solidFill>
              </a:rPr>
              <a:t>2</a:t>
            </a:r>
            <a:r>
              <a:rPr lang="zh-CN" altLang="en-US" sz="3000" dirty="0">
                <a:solidFill>
                  <a:schemeClr val="tx1"/>
                </a:solidFill>
              </a:rPr>
              <a:t>个记录的关键字进行比较，若为逆序</a:t>
            </a:r>
            <a:r>
              <a:rPr lang="en-US" altLang="zh-CN" sz="3000" dirty="0"/>
              <a:t>r[1].key&gt;r[2].key</a:t>
            </a:r>
            <a:r>
              <a:rPr lang="zh-CN" altLang="en-US" sz="3000" dirty="0">
                <a:solidFill>
                  <a:schemeClr val="tx1"/>
                </a:solidFill>
              </a:rPr>
              <a:t>，</a:t>
            </a:r>
            <a:r>
              <a:rPr lang="zh-CN" altLang="zh-CN" sz="3000" dirty="0">
                <a:solidFill>
                  <a:schemeClr val="tx1"/>
                </a:solidFill>
              </a:rPr>
              <a:t>则交换；</a:t>
            </a:r>
            <a:endParaRPr lang="zh-CN" altLang="en-US" sz="3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        </a:t>
            </a:r>
            <a:r>
              <a:rPr lang="zh-CN" altLang="zh-CN" sz="3000" dirty="0">
                <a:solidFill>
                  <a:schemeClr val="tx1"/>
                </a:solidFill>
              </a:rPr>
              <a:t>然后比较第</a:t>
            </a:r>
            <a:r>
              <a:rPr lang="zh-CN" altLang="en-US" sz="3000" dirty="0">
                <a:solidFill>
                  <a:schemeClr val="tx1"/>
                </a:solidFill>
              </a:rPr>
              <a:t>2</a:t>
            </a:r>
            <a:r>
              <a:rPr lang="zh-CN" altLang="zh-CN" sz="3000" dirty="0">
                <a:solidFill>
                  <a:schemeClr val="tx1"/>
                </a:solidFill>
              </a:rPr>
              <a:t>个记录与第</a:t>
            </a:r>
            <a:r>
              <a:rPr lang="zh-CN" altLang="en-US" sz="3000" dirty="0">
                <a:solidFill>
                  <a:schemeClr val="tx1"/>
                </a:solidFill>
              </a:rPr>
              <a:t>3</a:t>
            </a:r>
            <a:r>
              <a:rPr lang="zh-CN" altLang="zh-CN" sz="3000" dirty="0">
                <a:solidFill>
                  <a:schemeClr val="tx1"/>
                </a:solidFill>
              </a:rPr>
              <a:t>个记录；依次类推，直至第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n-1 </a:t>
            </a:r>
            <a:r>
              <a:rPr lang="zh-CN" altLang="zh-CN" sz="3000" dirty="0">
                <a:solidFill>
                  <a:schemeClr val="tx1"/>
                </a:solidFill>
              </a:rPr>
              <a:t>个记录和第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n </a:t>
            </a:r>
            <a:r>
              <a:rPr lang="zh-CN" altLang="zh-CN" sz="3000" dirty="0">
                <a:solidFill>
                  <a:schemeClr val="tx1"/>
                </a:solidFill>
              </a:rPr>
              <a:t>个记录比较为止——</a:t>
            </a:r>
            <a:r>
              <a:rPr lang="zh-CN" altLang="zh-CN" sz="3000" dirty="0">
                <a:solidFill>
                  <a:srgbClr val="66FF33"/>
                </a:solidFill>
              </a:rPr>
              <a:t>第一趟冒泡排序</a:t>
            </a:r>
            <a:r>
              <a:rPr lang="zh-CN" altLang="zh-CN" sz="3000" dirty="0">
                <a:solidFill>
                  <a:schemeClr val="tx1"/>
                </a:solidFill>
              </a:rPr>
              <a:t>，结果关键字</a:t>
            </a:r>
            <a:r>
              <a:rPr lang="zh-CN" altLang="zh-CN" sz="3000" dirty="0"/>
              <a:t>最大</a:t>
            </a:r>
            <a:r>
              <a:rPr lang="zh-CN" altLang="zh-CN" sz="3000" dirty="0">
                <a:solidFill>
                  <a:schemeClr val="tx1"/>
                </a:solidFill>
              </a:rPr>
              <a:t>的记录被安置在</a:t>
            </a:r>
            <a:r>
              <a:rPr lang="zh-CN" altLang="zh-CN" sz="3000" dirty="0"/>
              <a:t>最后一个</a:t>
            </a:r>
            <a:r>
              <a:rPr lang="zh-CN" altLang="en-US" sz="3000" dirty="0">
                <a:solidFill>
                  <a:schemeClr val="tx1"/>
                </a:solidFill>
              </a:rPr>
              <a:t>（第</a:t>
            </a:r>
            <a:r>
              <a:rPr lang="en-US" altLang="zh-CN" sz="3000" dirty="0">
                <a:solidFill>
                  <a:schemeClr val="tx1"/>
                </a:solidFill>
              </a:rPr>
              <a:t>n</a:t>
            </a:r>
            <a:r>
              <a:rPr lang="zh-CN" altLang="en-US" sz="3000" dirty="0">
                <a:solidFill>
                  <a:schemeClr val="tx1"/>
                </a:solidFill>
              </a:rPr>
              <a:t>个）</a:t>
            </a:r>
            <a:r>
              <a:rPr lang="zh-CN" altLang="zh-CN" sz="3000" dirty="0">
                <a:solidFill>
                  <a:schemeClr val="tx1"/>
                </a:solidFill>
              </a:rPr>
              <a:t>记录上</a:t>
            </a:r>
            <a:r>
              <a:rPr lang="zh-CN" altLang="en-US" sz="3000" dirty="0">
                <a:solidFill>
                  <a:schemeClr val="tx1"/>
                </a:solidFill>
              </a:rPr>
              <a:t>。</a:t>
            </a:r>
            <a:endParaRPr lang="zh-CN" altLang="zh-CN" sz="3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        </a:t>
            </a:r>
            <a:r>
              <a:rPr lang="zh-CN" altLang="zh-CN" sz="3000" dirty="0">
                <a:solidFill>
                  <a:schemeClr val="tx1"/>
                </a:solidFill>
              </a:rPr>
              <a:t>对前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n-1 </a:t>
            </a:r>
            <a:r>
              <a:rPr lang="zh-CN" altLang="zh-CN" sz="3000" dirty="0">
                <a:solidFill>
                  <a:schemeClr val="tx1"/>
                </a:solidFill>
              </a:rPr>
              <a:t>个记录进行</a:t>
            </a:r>
            <a:r>
              <a:rPr lang="zh-CN" altLang="zh-CN" sz="3000" dirty="0">
                <a:solidFill>
                  <a:srgbClr val="66FF33"/>
                </a:solidFill>
              </a:rPr>
              <a:t>第二趟冒泡排序</a:t>
            </a:r>
            <a:r>
              <a:rPr lang="zh-CN" altLang="zh-CN" sz="3000" dirty="0">
                <a:solidFill>
                  <a:schemeClr val="tx1"/>
                </a:solidFill>
              </a:rPr>
              <a:t>，结果使关键字次大的记录被安置在第</a:t>
            </a:r>
            <a:r>
              <a:rPr lang="en-US" altLang="zh-CN" sz="3000" dirty="0"/>
              <a:t>n-1</a:t>
            </a:r>
            <a:r>
              <a:rPr lang="zh-CN" altLang="zh-CN" sz="3000" dirty="0">
                <a:solidFill>
                  <a:schemeClr val="tx1"/>
                </a:solidFill>
              </a:rPr>
              <a:t>个记录位置</a:t>
            </a:r>
            <a:r>
              <a:rPr lang="zh-CN" altLang="en-US" sz="3000" dirty="0">
                <a:solidFill>
                  <a:schemeClr val="tx1"/>
                </a:solidFill>
              </a:rPr>
              <a:t>。</a:t>
            </a:r>
            <a:endParaRPr lang="zh-CN" altLang="zh-CN" sz="3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	    </a:t>
            </a:r>
            <a:r>
              <a:rPr lang="zh-CN" altLang="zh-CN" sz="3000" dirty="0">
                <a:solidFill>
                  <a:schemeClr val="tx1"/>
                </a:solidFill>
              </a:rPr>
              <a:t>重复上述过程，直到</a:t>
            </a:r>
            <a:r>
              <a:rPr lang="zh-CN" altLang="en-US" sz="3000" dirty="0">
                <a:solidFill>
                  <a:schemeClr val="tx1"/>
                </a:solidFill>
              </a:rPr>
              <a:t>“</a:t>
            </a:r>
            <a:r>
              <a:rPr lang="zh-CN" altLang="zh-CN" sz="3000" dirty="0">
                <a:solidFill>
                  <a:schemeClr val="tx1"/>
                </a:solidFill>
              </a:rPr>
              <a:t>在一趟排序过程中没有进行过交换记录的操作”为止</a:t>
            </a:r>
            <a:r>
              <a:rPr lang="zh-CN" altLang="en-US" sz="3000" dirty="0">
                <a:solidFill>
                  <a:schemeClr val="tx1"/>
                </a:solidFill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	    一般：</a:t>
            </a:r>
            <a:r>
              <a:rPr lang="en-US" altLang="zh-CN" sz="3000" dirty="0"/>
              <a:t>n</a:t>
            </a:r>
            <a:r>
              <a:rPr lang="zh-CN" altLang="en-US" sz="3000" dirty="0">
                <a:solidFill>
                  <a:schemeClr val="tx1"/>
                </a:solidFill>
              </a:rPr>
              <a:t>个记录最多进行 </a:t>
            </a:r>
            <a:r>
              <a:rPr lang="en-US" altLang="zh-CN" sz="3000" dirty="0"/>
              <a:t>n-1</a:t>
            </a:r>
            <a:r>
              <a:rPr lang="en-US" altLang="zh-CN" sz="3000" dirty="0">
                <a:solidFill>
                  <a:schemeClr val="tx1"/>
                </a:solidFill>
              </a:rPr>
              <a:t> </a:t>
            </a:r>
            <a:r>
              <a:rPr lang="zh-CN" altLang="en-US" sz="3000" dirty="0">
                <a:solidFill>
                  <a:schemeClr val="tx1"/>
                </a:solidFill>
              </a:rPr>
              <a:t>趟冒泡排序。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7B3ABAF-131F-4D12-8DB4-2EA38BD69BF1}" type="slidenum">
              <a:rPr lang="zh-CN" altLang="en-US" b="1">
                <a:solidFill>
                  <a:srgbClr val="66CCFF"/>
                </a:solidFill>
              </a:rPr>
              <a:pPr/>
              <a:t>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3929"/>
            <a:ext cx="8642350" cy="5725771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00FFFF"/>
                </a:solidFill>
              </a:rPr>
              <a:t>排序：</a:t>
            </a:r>
            <a:r>
              <a:rPr lang="zh-CN" altLang="en-US" sz="3200" dirty="0">
                <a:solidFill>
                  <a:schemeClr val="tx1"/>
                </a:solidFill>
              </a:rPr>
              <a:t>将一个数据元素（记录）的任意序列，重新排列成一个按关键字有序的序列。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3200" dirty="0"/>
              <a:t>例如：</a:t>
            </a:r>
          </a:p>
          <a:p>
            <a:pPr>
              <a:buNone/>
            </a:pPr>
            <a:r>
              <a:rPr lang="en-US" altLang="zh-CN" sz="3200" dirty="0"/>
              <a:t>	</a:t>
            </a:r>
            <a:r>
              <a:rPr lang="en-US" altLang="zh-CN" sz="3200" dirty="0">
                <a:solidFill>
                  <a:schemeClr val="tx1"/>
                </a:solidFill>
              </a:rPr>
              <a:t>52, 49, 80, 36, 14, 58, 61, 23, 97, 75</a:t>
            </a:r>
          </a:p>
          <a:p>
            <a:pPr>
              <a:buNone/>
            </a:pPr>
            <a:r>
              <a:rPr lang="en-US" altLang="zh-CN" sz="3200" dirty="0"/>
              <a:t>	14, 23, 36, 49, 52, 58, 61 ,75, 80, 97</a:t>
            </a: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latin typeface="宋体" pitchFamily="2" charset="-122"/>
              </a:rPr>
              <a:t>常见的排序结果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itchFamily="2" charset="-122"/>
              </a:rPr>
              <a:t> 递  增：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baseline="-25000" dirty="0" err="1">
                <a:latin typeface="宋体" pitchFamily="2" charset="-122"/>
              </a:rPr>
              <a:t>i</a:t>
            </a:r>
            <a:r>
              <a:rPr lang="en-US" altLang="zh-CN" baseline="-25000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＜ </a:t>
            </a:r>
            <a:r>
              <a:rPr lang="en-US" altLang="zh-CN" dirty="0">
                <a:latin typeface="宋体" pitchFamily="2" charset="-122"/>
              </a:rPr>
              <a:t>k</a:t>
            </a:r>
            <a:r>
              <a:rPr lang="en-US" altLang="zh-CN" baseline="-25000" dirty="0">
                <a:latin typeface="宋体" pitchFamily="2" charset="-122"/>
              </a:rPr>
              <a:t>i+1</a:t>
            </a:r>
            <a:endParaRPr lang="en-US" altLang="zh-CN" dirty="0">
              <a:latin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递  减：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baseline="-25000" dirty="0" err="1">
                <a:latin typeface="宋体" pitchFamily="2" charset="-122"/>
              </a:rPr>
              <a:t>i</a:t>
            </a:r>
            <a:r>
              <a:rPr lang="en-US" altLang="zh-CN" baseline="-25000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＞ </a:t>
            </a:r>
            <a:r>
              <a:rPr lang="en-US" altLang="zh-CN" dirty="0">
                <a:latin typeface="宋体" pitchFamily="2" charset="-122"/>
              </a:rPr>
              <a:t>k</a:t>
            </a:r>
            <a:r>
              <a:rPr lang="en-US" altLang="zh-CN" baseline="-25000" dirty="0">
                <a:latin typeface="宋体" pitchFamily="2" charset="-122"/>
              </a:rPr>
              <a:t>i+1</a:t>
            </a:r>
            <a:endParaRPr lang="en-US" altLang="zh-CN" dirty="0">
              <a:latin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非递减：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baseline="-25000" dirty="0" err="1">
                <a:latin typeface="宋体" pitchFamily="2" charset="-122"/>
              </a:rPr>
              <a:t>i</a:t>
            </a:r>
            <a:r>
              <a:rPr lang="en-US" altLang="zh-CN" baseline="-25000" dirty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≤ k</a:t>
            </a:r>
            <a:r>
              <a:rPr lang="en-US" altLang="zh-CN" baseline="-25000" dirty="0">
                <a:latin typeface="宋体" pitchFamily="2" charset="-122"/>
              </a:rPr>
              <a:t>i+1</a:t>
            </a:r>
            <a:endParaRPr lang="en-US" altLang="zh-CN" dirty="0">
              <a:latin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非递增：</a:t>
            </a:r>
            <a:r>
              <a:rPr lang="en-US" altLang="zh-CN" dirty="0" err="1">
                <a:latin typeface="宋体" pitchFamily="2" charset="-122"/>
              </a:rPr>
              <a:t>k</a:t>
            </a:r>
            <a:r>
              <a:rPr lang="en-US" altLang="zh-CN" baseline="-25000" dirty="0" err="1">
                <a:latin typeface="宋体" pitchFamily="2" charset="-122"/>
              </a:rPr>
              <a:t>i</a:t>
            </a:r>
            <a:r>
              <a:rPr lang="en-US" altLang="zh-CN" baseline="-25000" dirty="0">
                <a:latin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</a:rPr>
              <a:t>≥ k</a:t>
            </a:r>
            <a:r>
              <a:rPr lang="en-US" altLang="zh-CN" baseline="-25000" dirty="0">
                <a:latin typeface="宋体" pitchFamily="2" charset="-122"/>
              </a:rPr>
              <a:t>i+1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10.1</a:t>
            </a:r>
            <a:r>
              <a:rPr lang="zh-CN" altLang="en-US" i="0" dirty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0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7CEA1C4-F103-410D-94E9-7B050620BE62}" type="slidenum">
              <a:rPr lang="zh-CN" altLang="en-US" b="1">
                <a:solidFill>
                  <a:srgbClr val="66CCFF"/>
                </a:solidFill>
              </a:rPr>
              <a:pPr/>
              <a:t>30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5762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起泡排序</a:t>
            </a:r>
          </a:p>
        </p:txBody>
      </p:sp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527050" y="1573213"/>
            <a:ext cx="829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初始关键字：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49  38  65  97  76  13  27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572869" name="Text Box 5"/>
          <p:cNvSpPr txBox="1">
            <a:spLocks noChangeArrowheads="1"/>
          </p:cNvSpPr>
          <p:nvPr/>
        </p:nvSpPr>
        <p:spPr bwMode="auto">
          <a:xfrm>
            <a:off x="525463" y="2120900"/>
            <a:ext cx="832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第一趟排序后：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38  49  65  76  13  27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97</a:t>
            </a:r>
          </a:p>
        </p:txBody>
      </p:sp>
      <p:sp>
        <p:nvSpPr>
          <p:cNvPr id="1572870" name="Text Box 6"/>
          <p:cNvSpPr txBox="1">
            <a:spLocks noChangeArrowheads="1"/>
          </p:cNvSpPr>
          <p:nvPr/>
        </p:nvSpPr>
        <p:spPr bwMode="auto">
          <a:xfrm>
            <a:off x="525463" y="2681288"/>
            <a:ext cx="7769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第二趟排序后：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38  49  65  13  27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76</a:t>
            </a:r>
          </a:p>
        </p:txBody>
      </p:sp>
      <p:sp>
        <p:nvSpPr>
          <p:cNvPr id="1572871" name="Text Box 7"/>
          <p:cNvSpPr txBox="1">
            <a:spLocks noChangeArrowheads="1"/>
          </p:cNvSpPr>
          <p:nvPr/>
        </p:nvSpPr>
        <p:spPr bwMode="auto">
          <a:xfrm>
            <a:off x="525463" y="3255963"/>
            <a:ext cx="7386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第三趟排序后：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38  49  13  27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65</a:t>
            </a:r>
          </a:p>
        </p:txBody>
      </p:sp>
      <p:sp>
        <p:nvSpPr>
          <p:cNvPr id="1572872" name="Text Box 8"/>
          <p:cNvSpPr txBox="1">
            <a:spLocks noChangeArrowheads="1"/>
          </p:cNvSpPr>
          <p:nvPr/>
        </p:nvSpPr>
        <p:spPr bwMode="auto">
          <a:xfrm>
            <a:off x="525463" y="3832225"/>
            <a:ext cx="650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第四趟排序后：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38  13  27  49  </a:t>
            </a:r>
            <a:r>
              <a:rPr lang="en-US" altLang="zh-CN" u="sng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572873" name="Text Box 9"/>
          <p:cNvSpPr txBox="1">
            <a:spLocks noChangeArrowheads="1"/>
          </p:cNvSpPr>
          <p:nvPr/>
        </p:nvSpPr>
        <p:spPr bwMode="auto">
          <a:xfrm>
            <a:off x="525463" y="4435475"/>
            <a:ext cx="566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第五趟排序后：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13  27  38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572874" name="Text Box 10"/>
          <p:cNvSpPr txBox="1">
            <a:spLocks noChangeArrowheads="1"/>
          </p:cNvSpPr>
          <p:nvPr/>
        </p:nvSpPr>
        <p:spPr bwMode="auto">
          <a:xfrm>
            <a:off x="525463" y="5083175"/>
            <a:ext cx="514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第六趟排序后：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13  27  38</a:t>
            </a:r>
          </a:p>
        </p:txBody>
      </p:sp>
      <p:sp>
        <p:nvSpPr>
          <p:cNvPr id="1572875" name="Line 11"/>
          <p:cNvSpPr>
            <a:spLocks noChangeShapeType="1"/>
          </p:cNvSpPr>
          <p:nvPr/>
        </p:nvSpPr>
        <p:spPr bwMode="auto">
          <a:xfrm flipH="1">
            <a:off x="3570288" y="6037263"/>
            <a:ext cx="4630737" cy="0"/>
          </a:xfrm>
          <a:prstGeom prst="line">
            <a:avLst/>
          </a:prstGeom>
          <a:noFill/>
          <a:ln w="76200" cmpd="tri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72876" name="Text Box 12"/>
          <p:cNvSpPr txBox="1">
            <a:spLocks noChangeArrowheads="1"/>
          </p:cNvSpPr>
          <p:nvPr/>
        </p:nvSpPr>
        <p:spPr bwMode="auto">
          <a:xfrm>
            <a:off x="1409700" y="5707063"/>
            <a:ext cx="2193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66"/>
                </a:solidFill>
              </a:rPr>
              <a:t>逐步有序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9" grpId="0" autoUpdateAnimBg="0"/>
      <p:bldP spid="1572870" grpId="0" autoUpdateAnimBg="0"/>
      <p:bldP spid="1572871" grpId="0" autoUpdateAnimBg="0"/>
      <p:bldP spid="1572872" grpId="0" autoUpdateAnimBg="0"/>
      <p:bldP spid="1572873" grpId="0" autoUpdateAnimBg="0"/>
      <p:bldP spid="1572874" grpId="0" autoUpdateAnimBg="0"/>
      <p:bldP spid="1572875" grpId="0" animBg="1"/>
      <p:bldP spid="15728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起泡排序</a:t>
            </a:r>
            <a:endParaRPr lang="zh-CN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9186" y="914400"/>
            <a:ext cx="9862456" cy="5010150"/>
          </a:xfrm>
        </p:spPr>
        <p:txBody>
          <a:bodyPr/>
          <a:lstStyle/>
          <a:p>
            <a:r>
              <a:rPr lang="zh-CN" altLang="en-US" dirty="0"/>
              <a:t>正序：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(n-1)</a:t>
            </a:r>
            <a:r>
              <a:rPr lang="zh-CN" altLang="en-US" dirty="0"/>
              <a:t>次</a:t>
            </a:r>
          </a:p>
          <a:p>
            <a:pPr lvl="1"/>
            <a:r>
              <a:rPr lang="zh-CN" altLang="en-US" dirty="0"/>
              <a:t>不移动记录</a:t>
            </a:r>
          </a:p>
          <a:p>
            <a:r>
              <a:rPr lang="zh-CN" altLang="en-US" dirty="0"/>
              <a:t>逆序：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(n-1)+(n-2)+…+1 = n(n-1)/2</a:t>
            </a:r>
            <a:r>
              <a:rPr lang="zh-CN" altLang="en-US" dirty="0"/>
              <a:t>次</a:t>
            </a:r>
          </a:p>
          <a:p>
            <a:pPr lvl="1"/>
            <a:r>
              <a:rPr lang="zh-CN" altLang="en-US" dirty="0"/>
              <a:t>移动</a:t>
            </a:r>
            <a:r>
              <a:rPr lang="en-US" altLang="zh-CN" dirty="0"/>
              <a:t>(n-1)*3+(n-2)*3+…+3 =3n(n-1)/2</a:t>
            </a:r>
            <a:endParaRPr lang="zh-CN" altLang="en-US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106811B-2343-42D6-B04F-E58A25545FC2}" type="slidenum">
              <a:rPr lang="zh-CN" altLang="en-US" b="1">
                <a:solidFill>
                  <a:srgbClr val="66CCFF"/>
                </a:solidFill>
              </a:rPr>
              <a:pPr/>
              <a:t>32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7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58825"/>
            <a:ext cx="8707438" cy="23034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</a:rPr>
              <a:t>快速排序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3300"/>
                </a:solidFill>
              </a:rPr>
              <a:t>	</a:t>
            </a:r>
            <a:r>
              <a:rPr lang="zh-CN" altLang="en-US" sz="3200">
                <a:solidFill>
                  <a:schemeClr val="tx1"/>
                </a:solidFill>
              </a:rPr>
              <a:t>在起泡排序中，记录的比较和移动是在</a:t>
            </a:r>
            <a:r>
              <a:rPr lang="zh-CN" altLang="en-US" sz="3200"/>
              <a:t>相邻</a:t>
            </a:r>
            <a:r>
              <a:rPr lang="zh-CN" altLang="en-US" sz="3200">
                <a:solidFill>
                  <a:schemeClr val="tx1"/>
                </a:solidFill>
              </a:rPr>
              <a:t>单元中进行的，记录每次交换只能上移或下移</a:t>
            </a:r>
            <a:r>
              <a:rPr lang="zh-CN" altLang="en-US" sz="3200"/>
              <a:t>一个单元</a:t>
            </a:r>
            <a:r>
              <a:rPr lang="zh-CN" altLang="en-US" sz="3200">
                <a:solidFill>
                  <a:schemeClr val="tx1"/>
                </a:solidFill>
              </a:rPr>
              <a:t>，因而总的比较次数和移动次数较多。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570820" name="Rectangle 4"/>
          <p:cNvSpPr>
            <a:spLocks noChangeArrowheads="1"/>
          </p:cNvSpPr>
          <p:nvPr/>
        </p:nvSpPr>
        <p:spPr bwMode="auto">
          <a:xfrm>
            <a:off x="2087563" y="3208338"/>
            <a:ext cx="517683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itchFamily="34" charset="0"/>
              </a:rPr>
              <a:t>减少总的比较次数和移动次数</a:t>
            </a:r>
          </a:p>
        </p:txBody>
      </p:sp>
      <p:sp>
        <p:nvSpPr>
          <p:cNvPr id="1570821" name="AutoShape 5"/>
          <p:cNvSpPr>
            <a:spLocks noChangeArrowheads="1"/>
          </p:cNvSpPr>
          <p:nvPr/>
        </p:nvSpPr>
        <p:spPr bwMode="auto">
          <a:xfrm>
            <a:off x="4500563" y="3819525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0822" name="Rectangle 6"/>
          <p:cNvSpPr>
            <a:spLocks noChangeArrowheads="1"/>
          </p:cNvSpPr>
          <p:nvPr/>
        </p:nvSpPr>
        <p:spPr bwMode="auto">
          <a:xfrm>
            <a:off x="2100263" y="4389438"/>
            <a:ext cx="5110162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itchFamily="34" charset="0"/>
              </a:rPr>
              <a:t>增大记</a:t>
            </a:r>
            <a:r>
              <a:rPr lang="zh-CN" altLang="en-US">
                <a:latin typeface="Arial" pitchFamily="34" charset="0"/>
              </a:rPr>
              <a:t>录的移</a:t>
            </a:r>
            <a:r>
              <a:rPr lang="zh-CN" altLang="en-US" dirty="0">
                <a:latin typeface="Arial" pitchFamily="34" charset="0"/>
              </a:rPr>
              <a:t>动距离</a:t>
            </a:r>
          </a:p>
        </p:txBody>
      </p:sp>
      <p:sp>
        <p:nvSpPr>
          <p:cNvPr id="1570823" name="AutoShape 7"/>
          <p:cNvSpPr>
            <a:spLocks noChangeArrowheads="1"/>
          </p:cNvSpPr>
          <p:nvPr/>
        </p:nvSpPr>
        <p:spPr bwMode="auto">
          <a:xfrm>
            <a:off x="4500563" y="4987925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0824" name="Rectangle 8"/>
          <p:cNvSpPr>
            <a:spLocks noChangeArrowheads="1"/>
          </p:cNvSpPr>
          <p:nvPr/>
        </p:nvSpPr>
        <p:spPr bwMode="auto">
          <a:xfrm>
            <a:off x="1990725" y="5559425"/>
            <a:ext cx="5397500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itchFamily="34" charset="0"/>
              </a:rPr>
              <a:t>较大记录从前面直接移动到后面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itchFamily="34" charset="0"/>
              </a:rPr>
              <a:t>较小记录从后面直接移动到前面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7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7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20" grpId="0" animBg="1"/>
      <p:bldP spid="1570821" grpId="0" animBg="1"/>
      <p:bldP spid="1570822" grpId="0" animBg="1"/>
      <p:bldP spid="1570823" grpId="0" animBg="1"/>
      <p:bldP spid="15708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ADD1C3B-0DC6-4A72-A9BD-B8835F927DD6}" type="slidenum">
              <a:rPr lang="zh-CN" altLang="en-US" b="1">
                <a:solidFill>
                  <a:srgbClr val="66CCFF"/>
                </a:solidFill>
              </a:rPr>
              <a:pPr/>
              <a:t>33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0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44550"/>
            <a:ext cx="8707437" cy="56276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/>
              <a:t>基本思想：</a:t>
            </a:r>
            <a:r>
              <a:rPr lang="zh-CN" altLang="en-US" sz="2800" dirty="0">
                <a:solidFill>
                  <a:schemeClr val="tx1"/>
                </a:solidFill>
              </a:rPr>
              <a:t>通过一趟排序将待排记录分割成独立的两部分，其中</a:t>
            </a:r>
            <a:r>
              <a:rPr lang="zh-CN" altLang="en-US" sz="2800" dirty="0"/>
              <a:t>一部分记录的关键字</a:t>
            </a:r>
            <a:r>
              <a:rPr lang="zh-CN" altLang="en-US" sz="2800" dirty="0">
                <a:solidFill>
                  <a:schemeClr val="tx1"/>
                </a:solidFill>
              </a:rPr>
              <a:t>均比</a:t>
            </a:r>
            <a:r>
              <a:rPr lang="zh-CN" altLang="en-US" sz="2800" dirty="0"/>
              <a:t>另一部分记录的关键字</a:t>
            </a:r>
            <a:r>
              <a:rPr lang="zh-CN" altLang="en-US" sz="2800" dirty="0">
                <a:solidFill>
                  <a:srgbClr val="00FFFF"/>
                </a:solidFill>
              </a:rPr>
              <a:t>小</a:t>
            </a:r>
            <a:r>
              <a:rPr lang="zh-CN" altLang="en-US" sz="2800" dirty="0">
                <a:solidFill>
                  <a:schemeClr val="tx1"/>
                </a:solidFill>
              </a:rPr>
              <a:t>。然后分别对这两部分记录继续进行排序，以达到整个序列有序。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/>
              <a:t>基本操作：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/>
              <a:t>	一趟快速排序：</a:t>
            </a:r>
            <a:r>
              <a:rPr lang="zh-CN" altLang="en-US" sz="2800" dirty="0">
                <a:solidFill>
                  <a:schemeClr val="tx1"/>
                </a:solidFill>
              </a:rPr>
              <a:t>首先选取一个记录（通常选取第一个记录）作为</a:t>
            </a:r>
            <a:r>
              <a:rPr lang="zh-CN" altLang="en-US" sz="2800" dirty="0">
                <a:solidFill>
                  <a:srgbClr val="66FF33"/>
                </a:solidFill>
              </a:rPr>
              <a:t>界点</a:t>
            </a:r>
            <a:r>
              <a:rPr lang="zh-CN" altLang="en-US" sz="2800" dirty="0">
                <a:solidFill>
                  <a:schemeClr val="tx1"/>
                </a:solidFill>
              </a:rPr>
              <a:t>，然后将</a:t>
            </a:r>
            <a:r>
              <a:rPr lang="zh-CN" altLang="en-US" sz="2800" dirty="0">
                <a:solidFill>
                  <a:srgbClr val="00FFFF"/>
                </a:solidFill>
              </a:rPr>
              <a:t>所有关键字中比它小的记录</a:t>
            </a:r>
            <a:r>
              <a:rPr lang="zh-CN" altLang="en-US" sz="2800" dirty="0">
                <a:solidFill>
                  <a:schemeClr val="tx1"/>
                </a:solidFill>
              </a:rPr>
              <a:t>都安置在它的位置</a:t>
            </a:r>
            <a:r>
              <a:rPr lang="zh-CN" altLang="en-US" sz="2800" dirty="0">
                <a:solidFill>
                  <a:srgbClr val="00FFFF"/>
                </a:solidFill>
              </a:rPr>
              <a:t>之前</a:t>
            </a:r>
            <a:r>
              <a:rPr lang="zh-CN" altLang="en-US" sz="2800" dirty="0">
                <a:solidFill>
                  <a:schemeClr val="tx1"/>
                </a:solidFill>
              </a:rPr>
              <a:t>，将</a:t>
            </a:r>
            <a:r>
              <a:rPr lang="zh-CN" altLang="en-US" sz="2800" dirty="0"/>
              <a:t>所有关键字比它大的记录</a:t>
            </a:r>
            <a:r>
              <a:rPr lang="zh-CN" altLang="en-US" sz="2800" dirty="0">
                <a:solidFill>
                  <a:schemeClr val="tx1"/>
                </a:solidFill>
              </a:rPr>
              <a:t>都放在它的位置</a:t>
            </a:r>
            <a:r>
              <a:rPr lang="zh-CN" altLang="en-US" sz="2800" dirty="0"/>
              <a:t>之后</a:t>
            </a:r>
            <a:r>
              <a:rPr lang="zh-CN" altLang="en-US" sz="2800" dirty="0">
                <a:solidFill>
                  <a:schemeClr val="tx1"/>
                </a:solidFill>
              </a:rPr>
              <a:t>。以该“</a:t>
            </a:r>
            <a:r>
              <a:rPr lang="zh-CN" altLang="en-US" sz="2800" dirty="0">
                <a:solidFill>
                  <a:srgbClr val="66FF33"/>
                </a:solidFill>
              </a:rPr>
              <a:t>界点</a:t>
            </a:r>
            <a:r>
              <a:rPr lang="zh-CN" altLang="en-US" sz="2800" dirty="0">
                <a:solidFill>
                  <a:schemeClr val="tx1"/>
                </a:solidFill>
              </a:rPr>
              <a:t>”记录最后所落的位置 </a:t>
            </a:r>
            <a:r>
              <a:rPr lang="en-US" altLang="zh-CN" sz="2800" dirty="0" err="1">
                <a:solidFill>
                  <a:srgbClr val="66FF33"/>
                </a:solidFill>
              </a:rPr>
              <a:t>i</a:t>
            </a:r>
            <a:r>
              <a:rPr lang="en-US" altLang="zh-CN" sz="2800" dirty="0">
                <a:solidFill>
                  <a:srgbClr val="66FF33"/>
                </a:solidFill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</a:rPr>
              <a:t>为分界</a:t>
            </a:r>
            <a:r>
              <a:rPr lang="zh-CN" altLang="en-US" sz="2800" dirty="0">
                <a:solidFill>
                  <a:schemeClr val="tx1"/>
                </a:solidFill>
              </a:rPr>
              <a:t>，将整个序列分成</a:t>
            </a:r>
            <a:r>
              <a:rPr lang="zh-CN" altLang="en-US" sz="2800" dirty="0">
                <a:solidFill>
                  <a:srgbClr val="66FF33"/>
                </a:solidFill>
              </a:rPr>
              <a:t>两个子序列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SzPct val="7000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/>
              <a:t>继续对</a:t>
            </a:r>
            <a:r>
              <a:rPr lang="zh-CN" altLang="en-US" sz="2800" dirty="0">
                <a:solidFill>
                  <a:srgbClr val="66FF33"/>
                </a:solidFill>
              </a:rPr>
              <a:t>两个子序列</a:t>
            </a:r>
            <a:r>
              <a:rPr lang="zh-CN" altLang="en-US" sz="2800" dirty="0"/>
              <a:t>进行快速排序，直至排序范围为</a:t>
            </a:r>
            <a:r>
              <a:rPr lang="en-US" altLang="zh-CN" sz="2800" dirty="0"/>
              <a:t>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08CB05A-AF13-4F17-8595-F99FD75B2756}" type="slidenum">
              <a:rPr lang="zh-CN" altLang="en-US" b="1">
                <a:solidFill>
                  <a:srgbClr val="66CCFF"/>
                </a:solidFill>
              </a:rPr>
              <a:pPr/>
              <a:t>34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0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963" y="715963"/>
            <a:ext cx="8707437" cy="37544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/>
              <a:t> 基本思想</a:t>
            </a:r>
          </a:p>
          <a:p>
            <a:pPr>
              <a:spcBef>
                <a:spcPct val="10000"/>
              </a:spcBef>
              <a:buNone/>
            </a:pPr>
            <a:r>
              <a:rPr lang="zh-CN" altLang="en-US" sz="3200" dirty="0">
                <a:latin typeface="宋体" pitchFamily="2" charset="-122"/>
              </a:rPr>
              <a:t>	选定一记录，以它的关键字作为</a:t>
            </a:r>
            <a:r>
              <a:rPr lang="zh-CN" altLang="en-US" sz="3200" dirty="0">
                <a:solidFill>
                  <a:schemeClr val="hlink"/>
                </a:solidFill>
                <a:latin typeface="Arial"/>
              </a:rPr>
              <a:t>“</a:t>
            </a:r>
            <a:r>
              <a:rPr lang="zh-CN" altLang="en-US" sz="3200" dirty="0">
                <a:solidFill>
                  <a:srgbClr val="00FFFF"/>
                </a:solidFill>
                <a:latin typeface="宋体" pitchFamily="2" charset="-122"/>
              </a:rPr>
              <a:t>界点</a:t>
            </a:r>
            <a:r>
              <a:rPr lang="zh-CN" altLang="en-US" sz="3200" dirty="0">
                <a:solidFill>
                  <a:schemeClr val="hlink"/>
                </a:solidFill>
                <a:latin typeface="Arial"/>
              </a:rPr>
              <a:t>”</a:t>
            </a:r>
            <a:r>
              <a:rPr lang="zh-CN" altLang="en-US" sz="3200" dirty="0">
                <a:latin typeface="宋体" pitchFamily="2" charset="-122"/>
              </a:rPr>
              <a:t>，</a:t>
            </a: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</a:rPr>
              <a:t>关键字小于</a:t>
            </a:r>
            <a:r>
              <a:rPr lang="zh-CN" altLang="en-US" sz="3200" dirty="0">
                <a:solidFill>
                  <a:srgbClr val="00FFFF"/>
                </a:solidFill>
                <a:latin typeface="宋体" pitchFamily="2" charset="-122"/>
              </a:rPr>
              <a:t>界点</a:t>
            </a:r>
            <a:r>
              <a:rPr lang="zh-CN" altLang="en-US" sz="3200" dirty="0">
                <a:latin typeface="宋体" pitchFamily="2" charset="-122"/>
              </a:rPr>
              <a:t>的记录移</a:t>
            </a: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</a:rPr>
              <a:t>至该记录之前；关键字大于</a:t>
            </a:r>
            <a:r>
              <a:rPr lang="zh-CN" altLang="en-US" sz="3200" dirty="0">
                <a:solidFill>
                  <a:srgbClr val="00FFFF"/>
                </a:solidFill>
                <a:latin typeface="宋体" pitchFamily="2" charset="-122"/>
              </a:rPr>
              <a:t>界点</a:t>
            </a:r>
            <a:r>
              <a:rPr lang="zh-CN" altLang="en-US" sz="3200" dirty="0">
                <a:latin typeface="宋体" pitchFamily="2" charset="-122"/>
              </a:rPr>
              <a:t>的记录</a:t>
            </a: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</a:rPr>
              <a:t>移至该记录之后。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chemeClr val="hlink"/>
                </a:solidFill>
                <a:latin typeface="宋体" pitchFamily="2" charset="-122"/>
              </a:rPr>
              <a:t>	</a:t>
            </a:r>
            <a:r>
              <a:rPr lang="zh-CN" altLang="en-US" sz="3200" dirty="0">
                <a:latin typeface="宋体" pitchFamily="2" charset="-122"/>
              </a:rPr>
              <a:t>记录序列 </a:t>
            </a:r>
            <a:r>
              <a:rPr lang="en-US" altLang="zh-CN" sz="3200" dirty="0"/>
              <a:t>R[s..t] </a:t>
            </a:r>
            <a:r>
              <a:rPr lang="zh-CN" altLang="en-US" sz="3200" dirty="0">
                <a:latin typeface="宋体" pitchFamily="2" charset="-122"/>
              </a:rPr>
              <a:t>被分割成两部分：</a:t>
            </a:r>
            <a:r>
              <a:rPr lang="en-US" altLang="zh-CN" sz="3200" dirty="0"/>
              <a:t>R[s..i-1]</a:t>
            </a:r>
            <a:r>
              <a:rPr lang="zh-CN" altLang="en-US" sz="3200" dirty="0"/>
              <a:t>和 </a:t>
            </a:r>
            <a:r>
              <a:rPr lang="en-US" altLang="zh-CN" sz="3200" dirty="0"/>
              <a:t>R[i+1..t]</a:t>
            </a:r>
            <a:r>
              <a:rPr lang="zh-CN" altLang="en-US" sz="3200" dirty="0"/>
              <a:t>；继续</a:t>
            </a:r>
            <a:r>
              <a:rPr lang="zh-CN" altLang="en-US" sz="3200" dirty="0">
                <a:latin typeface="宋体" pitchFamily="2" charset="-122"/>
              </a:rPr>
              <a:t>对</a:t>
            </a:r>
            <a:r>
              <a:rPr lang="en-US" altLang="zh-CN" sz="3200" dirty="0"/>
              <a:t>R</a:t>
            </a:r>
            <a:r>
              <a:rPr lang="zh-CN" altLang="en-US" sz="3200" dirty="0">
                <a:latin typeface="宋体" pitchFamily="2" charset="-122"/>
              </a:rPr>
              <a:t>前后两部分记录进行快速排序。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609733" name="Text Box 5"/>
          <p:cNvSpPr txBox="1">
            <a:spLocks noChangeArrowheads="1"/>
          </p:cNvSpPr>
          <p:nvPr/>
        </p:nvSpPr>
        <p:spPr bwMode="auto">
          <a:xfrm>
            <a:off x="885825" y="4484688"/>
            <a:ext cx="7473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无序序列</a:t>
            </a:r>
          </a:p>
        </p:txBody>
      </p:sp>
      <p:sp>
        <p:nvSpPr>
          <p:cNvPr id="1609734" name="AutoShape 6"/>
          <p:cNvSpPr>
            <a:spLocks noChangeArrowheads="1"/>
          </p:cNvSpPr>
          <p:nvPr/>
        </p:nvSpPr>
        <p:spPr bwMode="auto">
          <a:xfrm>
            <a:off x="4137025" y="5067300"/>
            <a:ext cx="987425" cy="47783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735" name="Text Box 7"/>
          <p:cNvSpPr txBox="1">
            <a:spLocks noChangeArrowheads="1"/>
          </p:cNvSpPr>
          <p:nvPr/>
        </p:nvSpPr>
        <p:spPr bwMode="auto">
          <a:xfrm>
            <a:off x="4829175" y="4979988"/>
            <a:ext cx="2176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一次划分</a:t>
            </a:r>
          </a:p>
        </p:txBody>
      </p:sp>
      <p:sp>
        <p:nvSpPr>
          <p:cNvPr id="1609736" name="Oval 8"/>
          <p:cNvSpPr>
            <a:spLocks noChangeArrowheads="1"/>
          </p:cNvSpPr>
          <p:nvPr/>
        </p:nvSpPr>
        <p:spPr bwMode="auto">
          <a:xfrm>
            <a:off x="4935538" y="5605463"/>
            <a:ext cx="900112" cy="493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dirty="0">
                <a:solidFill>
                  <a:srgbClr val="00FFFF"/>
                </a:solidFill>
                <a:latin typeface="宋体" pitchFamily="2" charset="-122"/>
              </a:rPr>
              <a:t>界点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09737" name="Text Box 9"/>
          <p:cNvSpPr txBox="1">
            <a:spLocks noChangeArrowheads="1"/>
          </p:cNvSpPr>
          <p:nvPr/>
        </p:nvSpPr>
        <p:spPr bwMode="auto">
          <a:xfrm>
            <a:off x="860425" y="5607050"/>
            <a:ext cx="3995738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无序子序列</a:t>
            </a:r>
            <a:r>
              <a:rPr lang="en-US" altLang="zh-CN"/>
              <a:t>1</a:t>
            </a:r>
          </a:p>
        </p:txBody>
      </p:sp>
      <p:sp>
        <p:nvSpPr>
          <p:cNvPr id="1609738" name="Text Box 10"/>
          <p:cNvSpPr txBox="1">
            <a:spLocks noChangeArrowheads="1"/>
          </p:cNvSpPr>
          <p:nvPr/>
        </p:nvSpPr>
        <p:spPr bwMode="auto">
          <a:xfrm>
            <a:off x="5946775" y="5600700"/>
            <a:ext cx="23939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无序子序列</a:t>
            </a:r>
            <a:r>
              <a:rPr lang="en-US" altLang="zh-CN"/>
              <a:t>2</a:t>
            </a:r>
          </a:p>
        </p:txBody>
      </p:sp>
      <p:sp>
        <p:nvSpPr>
          <p:cNvPr id="1609739" name="Text Box 11"/>
          <p:cNvSpPr txBox="1">
            <a:spLocks noChangeArrowheads="1"/>
          </p:cNvSpPr>
          <p:nvPr/>
        </p:nvSpPr>
        <p:spPr bwMode="auto">
          <a:xfrm>
            <a:off x="1870075" y="6138863"/>
            <a:ext cx="2176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快速排序</a:t>
            </a:r>
          </a:p>
        </p:txBody>
      </p:sp>
      <p:sp>
        <p:nvSpPr>
          <p:cNvPr id="1609740" name="Text Box 12"/>
          <p:cNvSpPr txBox="1">
            <a:spLocks noChangeArrowheads="1"/>
          </p:cNvSpPr>
          <p:nvPr/>
        </p:nvSpPr>
        <p:spPr bwMode="auto">
          <a:xfrm>
            <a:off x="6049963" y="6146800"/>
            <a:ext cx="2176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0" grpId="0" build="p"/>
      <p:bldP spid="1609733" grpId="0" animBg="1"/>
      <p:bldP spid="1609734" grpId="0" animBg="1"/>
      <p:bldP spid="1609735" grpId="0"/>
      <p:bldP spid="1609736" grpId="0" animBg="1"/>
      <p:bldP spid="1609737" grpId="0" animBg="1"/>
      <p:bldP spid="1609738" grpId="0" animBg="1"/>
      <p:bldP spid="1609739" grpId="0"/>
      <p:bldP spid="16097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675C319-051A-4D15-9D9E-9F4F112DEBCD}" type="slidenum">
              <a:rPr lang="zh-CN" altLang="en-US" b="1">
                <a:solidFill>
                  <a:srgbClr val="66CCFF"/>
                </a:solidFill>
              </a:rPr>
              <a:pPr/>
              <a:t>35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88" y="744538"/>
            <a:ext cx="8993187" cy="58880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3200" dirty="0"/>
              <a:t>具体算法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 dirty="0">
                <a:solidFill>
                  <a:srgbClr val="B50069"/>
                </a:solidFill>
              </a:rPr>
              <a:t>		</a:t>
            </a:r>
            <a:r>
              <a:rPr lang="zh-CN" altLang="en-US" sz="3200" dirty="0">
                <a:solidFill>
                  <a:schemeClr val="tx1"/>
                </a:solidFill>
              </a:rPr>
              <a:t>设两个指针 </a:t>
            </a:r>
            <a:r>
              <a:rPr lang="en-US" altLang="zh-CN" sz="3200" dirty="0">
                <a:solidFill>
                  <a:srgbClr val="00FFFF"/>
                </a:solidFill>
              </a:rPr>
              <a:t>low</a:t>
            </a:r>
            <a:r>
              <a:rPr lang="en-US" altLang="zh-CN" sz="3200" dirty="0">
                <a:solidFill>
                  <a:srgbClr val="66FF33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和 </a:t>
            </a:r>
            <a:r>
              <a:rPr lang="en-US" altLang="zh-CN" sz="3200" dirty="0">
                <a:solidFill>
                  <a:srgbClr val="FFFF66"/>
                </a:solidFill>
              </a:rPr>
              <a:t>high</a:t>
            </a:r>
            <a:r>
              <a:rPr lang="zh-CN" altLang="en-US" sz="3200" dirty="0">
                <a:solidFill>
                  <a:schemeClr val="tx1"/>
                </a:solidFill>
              </a:rPr>
              <a:t>，其初值分别指向数组的元素</a:t>
            </a:r>
            <a:r>
              <a:rPr lang="en-US" altLang="zh-CN" sz="3200" dirty="0">
                <a:solidFill>
                  <a:srgbClr val="FFFF66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和元素</a:t>
            </a:r>
            <a:r>
              <a:rPr lang="en-US" altLang="zh-CN" sz="3200" dirty="0">
                <a:solidFill>
                  <a:srgbClr val="FFFF66"/>
                </a:solidFill>
              </a:rPr>
              <a:t>n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  <a:p>
            <a:pPr>
              <a:spcBef>
                <a:spcPct val="1000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	选第 </a:t>
            </a:r>
            <a:r>
              <a:rPr lang="en-US" altLang="zh-CN" sz="3200" dirty="0">
                <a:solidFill>
                  <a:schemeClr val="tx1"/>
                </a:solidFill>
              </a:rPr>
              <a:t>1 </a:t>
            </a:r>
            <a:r>
              <a:rPr lang="zh-CN" altLang="en-US" sz="3200" dirty="0">
                <a:solidFill>
                  <a:schemeClr val="tx1"/>
                </a:solidFill>
              </a:rPr>
              <a:t>个记录为</a:t>
            </a:r>
            <a:r>
              <a:rPr lang="zh-CN" altLang="en-US" sz="3200" dirty="0">
                <a:solidFill>
                  <a:srgbClr val="00FFFF"/>
                </a:solidFill>
                <a:latin typeface="宋体" pitchFamily="2" charset="-122"/>
              </a:rPr>
              <a:t>界点</a:t>
            </a:r>
            <a:r>
              <a:rPr lang="zh-CN" altLang="en-US" sz="3200" dirty="0">
                <a:solidFill>
                  <a:schemeClr val="tx1"/>
                </a:solidFill>
              </a:rPr>
              <a:t>，关键字为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	将 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en-US" altLang="zh-CN" sz="3200" dirty="0">
                <a:solidFill>
                  <a:srgbClr val="66FF33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复制到 </a:t>
            </a:r>
            <a:r>
              <a:rPr lang="en-US" altLang="zh-CN" sz="3200" dirty="0">
                <a:solidFill>
                  <a:schemeClr val="tx1"/>
                </a:solidFill>
              </a:rPr>
              <a:t>r[0] </a:t>
            </a:r>
            <a:r>
              <a:rPr lang="zh-CN" altLang="en-US" sz="3200" dirty="0">
                <a:solidFill>
                  <a:schemeClr val="tx1"/>
                </a:solidFill>
              </a:rPr>
              <a:t>中，从 </a:t>
            </a:r>
            <a:r>
              <a:rPr lang="en-US" altLang="zh-CN" sz="3200" dirty="0"/>
              <a:t>high </a:t>
            </a:r>
            <a:r>
              <a:rPr lang="zh-CN" altLang="en-US" sz="3200" dirty="0">
                <a:solidFill>
                  <a:schemeClr val="tx1"/>
                </a:solidFill>
              </a:rPr>
              <a:t>所指的位置起 </a:t>
            </a:r>
            <a:r>
              <a:rPr lang="zh-CN" altLang="en-US" sz="3200" dirty="0"/>
              <a:t>向前 </a:t>
            </a:r>
            <a:r>
              <a:rPr lang="zh-CN" altLang="en-US" sz="3200" dirty="0">
                <a:solidFill>
                  <a:schemeClr val="tx1"/>
                </a:solidFill>
              </a:rPr>
              <a:t>搜索找到第一个关键字 </a:t>
            </a:r>
            <a:r>
              <a:rPr lang="zh-CN" altLang="en-US" sz="3200" dirty="0">
                <a:solidFill>
                  <a:srgbClr val="FFFF66"/>
                </a:solidFill>
              </a:rPr>
              <a:t>小于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zh-CN" altLang="en-US" sz="3200" dirty="0">
                <a:solidFill>
                  <a:schemeClr val="tx1"/>
                </a:solidFill>
              </a:rPr>
              <a:t>的记录，复制到 </a:t>
            </a:r>
            <a:r>
              <a:rPr lang="en-US" altLang="zh-CN" sz="3200" dirty="0">
                <a:solidFill>
                  <a:srgbClr val="00FFFF"/>
                </a:solidFill>
              </a:rPr>
              <a:t>low </a:t>
            </a:r>
            <a:r>
              <a:rPr lang="zh-CN" altLang="en-US" sz="3200" dirty="0">
                <a:solidFill>
                  <a:schemeClr val="tx1"/>
                </a:solidFill>
              </a:rPr>
              <a:t>所指位置中；然后从 </a:t>
            </a:r>
            <a:r>
              <a:rPr lang="en-US" altLang="zh-CN" sz="3200" dirty="0">
                <a:solidFill>
                  <a:srgbClr val="00FFFF"/>
                </a:solidFill>
              </a:rPr>
              <a:t>low </a:t>
            </a:r>
            <a:r>
              <a:rPr lang="zh-CN" altLang="en-US" sz="3200" dirty="0">
                <a:solidFill>
                  <a:schemeClr val="tx1"/>
                </a:solidFill>
              </a:rPr>
              <a:t>所指位置起</a:t>
            </a:r>
            <a:r>
              <a:rPr lang="zh-CN" altLang="en-US" sz="3200" dirty="0">
                <a:solidFill>
                  <a:srgbClr val="00FFFF"/>
                </a:solidFill>
              </a:rPr>
              <a:t>向后</a:t>
            </a:r>
            <a:r>
              <a:rPr lang="zh-CN" altLang="en-US" sz="3200" dirty="0">
                <a:solidFill>
                  <a:schemeClr val="tx1"/>
                </a:solidFill>
              </a:rPr>
              <a:t>搜索，找到第一个关键字 </a:t>
            </a:r>
            <a:r>
              <a:rPr lang="zh-CN" altLang="en-US" sz="3200" dirty="0">
                <a:solidFill>
                  <a:srgbClr val="FFFF66"/>
                </a:solidFill>
              </a:rPr>
              <a:t>大于 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zh-CN" altLang="en-US" sz="3200" dirty="0">
                <a:solidFill>
                  <a:schemeClr val="tx1"/>
                </a:solidFill>
              </a:rPr>
              <a:t>的记录，复制到</a:t>
            </a:r>
            <a:r>
              <a:rPr lang="en-US" altLang="zh-CN" sz="3200" dirty="0"/>
              <a:t>high</a:t>
            </a:r>
            <a:r>
              <a:rPr lang="zh-CN" altLang="en-US" sz="3200" dirty="0">
                <a:solidFill>
                  <a:schemeClr val="tx1"/>
                </a:solidFill>
              </a:rPr>
              <a:t>所指位置中。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	重复这两步直到 </a:t>
            </a:r>
            <a:r>
              <a:rPr lang="en-US" altLang="zh-CN" sz="3200" dirty="0">
                <a:solidFill>
                  <a:srgbClr val="00FFFF"/>
                </a:solidFill>
              </a:rPr>
              <a:t>low</a:t>
            </a:r>
            <a:r>
              <a:rPr lang="zh-CN" altLang="en-US" sz="3200" dirty="0">
                <a:solidFill>
                  <a:schemeClr val="tx1"/>
                </a:solidFill>
              </a:rPr>
              <a:t>＝</a:t>
            </a:r>
            <a:r>
              <a:rPr lang="en-US" altLang="zh-CN" sz="3200" dirty="0">
                <a:solidFill>
                  <a:srgbClr val="FFFF66"/>
                </a:solidFill>
              </a:rPr>
              <a:t>high </a:t>
            </a:r>
            <a:r>
              <a:rPr lang="zh-CN" altLang="en-US" sz="3200" dirty="0">
                <a:solidFill>
                  <a:schemeClr val="tx1"/>
                </a:solidFill>
              </a:rPr>
              <a:t>为止。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BD13185-E1A8-477A-8D89-314E07E12632}" type="slidenum">
              <a:rPr lang="zh-CN" altLang="en-US" b="1">
                <a:solidFill>
                  <a:srgbClr val="66CCFF"/>
                </a:solidFill>
              </a:rPr>
              <a:pPr/>
              <a:t>36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675" y="750888"/>
            <a:ext cx="8809038" cy="60213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一趟快速排序算法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Partition ( </a:t>
            </a:r>
            <a:r>
              <a:rPr lang="en-US" altLang="zh-CN" sz="2800" dirty="0" err="1">
                <a:solidFill>
                  <a:schemeClr val="tx1"/>
                </a:solidFill>
              </a:rPr>
              <a:t>SqList</a:t>
            </a:r>
            <a:r>
              <a:rPr lang="en-US" altLang="zh-CN" sz="2800" dirty="0">
                <a:solidFill>
                  <a:schemeClr val="tx1"/>
                </a:solidFill>
              </a:rPr>
              <a:t> &amp;L,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{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[0]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</a:rPr>
              <a:t>pivotkey</a:t>
            </a:r>
            <a:r>
              <a:rPr lang="en-US" altLang="zh-CN" sz="2800" dirty="0">
                <a:solidFill>
                  <a:schemeClr val="tx1"/>
                </a:solidFill>
              </a:rPr>
              <a:t>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].key;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66FF33"/>
                </a:solidFill>
              </a:rPr>
              <a:t>while</a:t>
            </a:r>
            <a:r>
              <a:rPr lang="en-US" altLang="zh-CN" sz="2800" dirty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rgbClr val="00FFFF"/>
                </a:solidFill>
              </a:rPr>
              <a:t> low</a:t>
            </a:r>
            <a:r>
              <a:rPr lang="en-US" altLang="zh-CN" sz="2800" dirty="0">
                <a:solidFill>
                  <a:schemeClr val="tx1"/>
                </a:solidFill>
              </a:rPr>
              <a:t> &lt; 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66FF33"/>
                </a:solidFill>
              </a:rPr>
              <a:t>{</a:t>
            </a:r>
            <a:r>
              <a:rPr lang="en-US" altLang="zh-CN" sz="2800" dirty="0">
                <a:solidFill>
                  <a:schemeClr val="tx1"/>
                </a:solidFill>
              </a:rPr>
              <a:t>  while (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 &amp;&amp;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].key&gt;=</a:t>
            </a:r>
            <a:r>
              <a:rPr lang="en-US" altLang="zh-CN" sz="2800" dirty="0" err="1">
                <a:solidFill>
                  <a:schemeClr val="tx1"/>
                </a:solidFill>
              </a:rPr>
              <a:t>pivotkey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-- 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while (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/>
              <a:t>high </a:t>
            </a:r>
            <a:r>
              <a:rPr lang="en-US" altLang="zh-CN" sz="2800" dirty="0">
                <a:solidFill>
                  <a:schemeClr val="tx1"/>
                </a:solidFill>
              </a:rPr>
              <a:t>&amp;&amp;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].key&lt;=</a:t>
            </a:r>
            <a:r>
              <a:rPr lang="en-US" altLang="zh-CN" sz="2800" dirty="0" err="1">
                <a:solidFill>
                  <a:schemeClr val="tx1"/>
                </a:solidFill>
              </a:rPr>
              <a:t>pivotkey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++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  </a:t>
            </a:r>
            <a:r>
              <a:rPr lang="en-US" altLang="zh-CN" sz="2800" dirty="0">
                <a:solidFill>
                  <a:srgbClr val="66FF33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[0];           	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latin typeface="宋体" pitchFamily="2" charset="-122"/>
              </a:rPr>
              <a:t>界点</a:t>
            </a:r>
            <a:r>
              <a:rPr lang="zh-CN" altLang="en-US" sz="2800" dirty="0">
                <a:solidFill>
                  <a:srgbClr val="00FFFF"/>
                </a:solidFill>
              </a:rPr>
              <a:t>记录到位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</a:rPr>
              <a:t>return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;			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</a:rPr>
              <a:t>返回</a:t>
            </a:r>
            <a:r>
              <a:rPr lang="zh-CN" altLang="en-US" sz="2800" dirty="0">
                <a:latin typeface="宋体" pitchFamily="2" charset="-122"/>
              </a:rPr>
              <a:t>界点</a:t>
            </a:r>
            <a:r>
              <a:rPr lang="zh-CN" altLang="en-US" sz="2800" dirty="0">
                <a:solidFill>
                  <a:srgbClr val="00FFFF"/>
                </a:solidFill>
              </a:rPr>
              <a:t>的位置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} </a:t>
            </a:r>
            <a:r>
              <a:rPr lang="en-US" altLang="zh-CN" sz="2800" dirty="0"/>
              <a:t>// Partition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F9B00C7-369E-4F7A-A9DE-6A25748F893A}" type="slidenum">
              <a:rPr lang="zh-CN" altLang="en-US" b="1">
                <a:solidFill>
                  <a:srgbClr val="66CCFF"/>
                </a:solidFill>
              </a:rPr>
              <a:pPr/>
              <a:t>37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1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36600"/>
            <a:ext cx="8461375" cy="72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一趟快速排序的过程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grpSp>
        <p:nvGrpSpPr>
          <p:cNvPr id="1513477" name="Group 5"/>
          <p:cNvGrpSpPr>
            <a:grpSpLocks/>
          </p:cNvGrpSpPr>
          <p:nvPr/>
        </p:nvGrpSpPr>
        <p:grpSpPr bwMode="auto">
          <a:xfrm>
            <a:off x="1854200" y="1739900"/>
            <a:ext cx="6781800" cy="889000"/>
            <a:chOff x="768" y="1744"/>
            <a:chExt cx="4272" cy="560"/>
          </a:xfrm>
        </p:grpSpPr>
        <p:grpSp>
          <p:nvGrpSpPr>
            <p:cNvPr id="1513478" name="Group 6"/>
            <p:cNvGrpSpPr>
              <a:grpSpLocks/>
            </p:cNvGrpSpPr>
            <p:nvPr/>
          </p:nvGrpSpPr>
          <p:grpSpPr bwMode="auto">
            <a:xfrm>
              <a:off x="768" y="1968"/>
              <a:ext cx="4272" cy="336"/>
              <a:chOff x="1200" y="2928"/>
              <a:chExt cx="4272" cy="336"/>
            </a:xfrm>
          </p:grpSpPr>
          <p:sp>
            <p:nvSpPr>
              <p:cNvPr id="1513479" name="Rectangle 7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400">
                  <a:solidFill>
                    <a:srgbClr val="00FFFF"/>
                  </a:solidFill>
                  <a:latin typeface="Arial" pitchFamily="34" charset="0"/>
                </a:endParaRPr>
              </a:p>
            </p:txBody>
          </p:sp>
          <p:sp>
            <p:nvSpPr>
              <p:cNvPr id="1513480" name="Line 8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1" name="Line 9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2" name="Line 10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3" name="Line 11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4" name="Line 12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5" name="Line 13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6" name="Line 14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7" name="Line 15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3488" name="Text Box 16"/>
            <p:cNvSpPr txBox="1">
              <a:spLocks noChangeArrowheads="1"/>
            </p:cNvSpPr>
            <p:nvPr/>
          </p:nvSpPr>
          <p:spPr bwMode="auto">
            <a:xfrm>
              <a:off x="904" y="1744"/>
              <a:ext cx="40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0      1      2     3      4     5     </a:t>
              </a:r>
              <a:r>
                <a:rPr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6     7     8</a:t>
              </a:r>
            </a:p>
          </p:txBody>
        </p:sp>
        <p:sp>
          <p:nvSpPr>
            <p:cNvPr id="1513489" name="Text Box 17"/>
            <p:cNvSpPr txBox="1">
              <a:spLocks noChangeArrowheads="1"/>
            </p:cNvSpPr>
            <p:nvPr/>
          </p:nvSpPr>
          <p:spPr bwMode="auto">
            <a:xfrm>
              <a:off x="1376" y="199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1513490" name="Text Box 18"/>
            <p:cNvSpPr txBox="1">
              <a:spLocks noChangeArrowheads="1"/>
            </p:cNvSpPr>
            <p:nvPr/>
          </p:nvSpPr>
          <p:spPr bwMode="auto">
            <a:xfrm>
              <a:off x="1840" y="1992"/>
              <a:ext cx="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1513491" name="Text Box 19"/>
            <p:cNvSpPr txBox="1">
              <a:spLocks noChangeArrowheads="1"/>
            </p:cNvSpPr>
            <p:nvPr/>
          </p:nvSpPr>
          <p:spPr bwMode="auto">
            <a:xfrm>
              <a:off x="2336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1513492" name="Text Box 20"/>
            <p:cNvSpPr txBox="1">
              <a:spLocks noChangeArrowheads="1"/>
            </p:cNvSpPr>
            <p:nvPr/>
          </p:nvSpPr>
          <p:spPr bwMode="auto">
            <a:xfrm>
              <a:off x="2816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1513493" name="Text Box 21"/>
            <p:cNvSpPr txBox="1">
              <a:spLocks noChangeArrowheads="1"/>
            </p:cNvSpPr>
            <p:nvPr/>
          </p:nvSpPr>
          <p:spPr bwMode="auto">
            <a:xfrm>
              <a:off x="3264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1513494" name="Text Box 22"/>
            <p:cNvSpPr txBox="1">
              <a:spLocks noChangeArrowheads="1"/>
            </p:cNvSpPr>
            <p:nvPr/>
          </p:nvSpPr>
          <p:spPr bwMode="auto">
            <a:xfrm>
              <a:off x="3728" y="199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1513495" name="Text Box 23"/>
            <p:cNvSpPr txBox="1">
              <a:spLocks noChangeArrowheads="1"/>
            </p:cNvSpPr>
            <p:nvPr/>
          </p:nvSpPr>
          <p:spPr bwMode="auto">
            <a:xfrm>
              <a:off x="4208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1513496" name="Text Box 24"/>
            <p:cNvSpPr txBox="1">
              <a:spLocks noChangeArrowheads="1"/>
            </p:cNvSpPr>
            <p:nvPr/>
          </p:nvSpPr>
          <p:spPr bwMode="auto">
            <a:xfrm>
              <a:off x="4664" y="199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1513497" name="Text Box 25"/>
          <p:cNvSpPr txBox="1">
            <a:spLocks noChangeArrowheads="1"/>
          </p:cNvSpPr>
          <p:nvPr/>
        </p:nvSpPr>
        <p:spPr bwMode="auto">
          <a:xfrm>
            <a:off x="327025" y="2105025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2" charset="-122"/>
              </a:rPr>
              <a:t>初始关键字</a:t>
            </a:r>
          </a:p>
        </p:txBody>
      </p:sp>
      <p:sp>
        <p:nvSpPr>
          <p:cNvPr id="1513498" name="Text Box 26"/>
          <p:cNvSpPr txBox="1">
            <a:spLocks noChangeArrowheads="1"/>
          </p:cNvSpPr>
          <p:nvPr/>
        </p:nvSpPr>
        <p:spPr bwMode="auto">
          <a:xfrm>
            <a:off x="2563813" y="1312863"/>
            <a:ext cx="240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pivotkey = 49</a:t>
            </a:r>
          </a:p>
        </p:txBody>
      </p:sp>
      <p:sp>
        <p:nvSpPr>
          <p:cNvPr id="1513499" name="Text Box 27"/>
          <p:cNvSpPr txBox="1">
            <a:spLocks noChangeArrowheads="1"/>
          </p:cNvSpPr>
          <p:nvPr/>
        </p:nvSpPr>
        <p:spPr bwMode="auto">
          <a:xfrm>
            <a:off x="2816225" y="2789238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low</a:t>
            </a:r>
          </a:p>
        </p:txBody>
      </p:sp>
      <p:sp>
        <p:nvSpPr>
          <p:cNvPr id="1513500" name="Text Box 28"/>
          <p:cNvSpPr txBox="1">
            <a:spLocks noChangeArrowheads="1"/>
          </p:cNvSpPr>
          <p:nvPr/>
        </p:nvSpPr>
        <p:spPr bwMode="auto">
          <a:xfrm>
            <a:off x="7908925" y="278765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high</a:t>
            </a:r>
          </a:p>
        </p:txBody>
      </p:sp>
      <p:sp>
        <p:nvSpPr>
          <p:cNvPr id="1513501" name="Line 29"/>
          <p:cNvSpPr>
            <a:spLocks noChangeShapeType="1"/>
          </p:cNvSpPr>
          <p:nvPr/>
        </p:nvSpPr>
        <p:spPr bwMode="auto">
          <a:xfrm flipV="1">
            <a:off x="3048000" y="2616200"/>
            <a:ext cx="0" cy="393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3502" name="Line 30"/>
          <p:cNvSpPr>
            <a:spLocks noChangeShapeType="1"/>
          </p:cNvSpPr>
          <p:nvPr/>
        </p:nvSpPr>
        <p:spPr bwMode="auto">
          <a:xfrm flipV="1">
            <a:off x="8293100" y="2616200"/>
            <a:ext cx="0" cy="393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3503" name="Group 31"/>
          <p:cNvGrpSpPr>
            <a:grpSpLocks/>
          </p:cNvGrpSpPr>
          <p:nvPr/>
        </p:nvGrpSpPr>
        <p:grpSpPr bwMode="auto">
          <a:xfrm>
            <a:off x="327025" y="3251200"/>
            <a:ext cx="8308975" cy="1506538"/>
            <a:chOff x="166" y="2272"/>
            <a:chExt cx="5234" cy="949"/>
          </a:xfrm>
        </p:grpSpPr>
        <p:grpSp>
          <p:nvGrpSpPr>
            <p:cNvPr id="1513504" name="Group 32"/>
            <p:cNvGrpSpPr>
              <a:grpSpLocks/>
            </p:cNvGrpSpPr>
            <p:nvPr/>
          </p:nvGrpSpPr>
          <p:grpSpPr bwMode="auto">
            <a:xfrm>
              <a:off x="1128" y="2272"/>
              <a:ext cx="4272" cy="560"/>
              <a:chOff x="768" y="1744"/>
              <a:chExt cx="4272" cy="560"/>
            </a:xfrm>
          </p:grpSpPr>
          <p:grpSp>
            <p:nvGrpSpPr>
              <p:cNvPr id="1513505" name="Group 33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350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pitchFamily="34" charset="0"/>
                  </a:endParaRPr>
                </a:p>
              </p:txBody>
            </p:sp>
            <p:sp>
              <p:nvSpPr>
                <p:cNvPr id="1513507" name="Line 35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0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09" name="Line 37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0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1" name="Line 39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2" name="Line 40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3" name="Line 41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4" name="Line 42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3515" name="Text Box 43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3516" name="Text Box 44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3517" name="Text Box 45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3518" name="Text Box 46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3519" name="Text Box 47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3520" name="Text Box 48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3521" name="Text Box 49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3522" name="Text Box 50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3523" name="Text Box 51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3524" name="Text Box 52"/>
            <p:cNvSpPr txBox="1">
              <a:spLocks noChangeArrowheads="1"/>
            </p:cNvSpPr>
            <p:nvPr/>
          </p:nvSpPr>
          <p:spPr bwMode="auto">
            <a:xfrm>
              <a:off x="166" y="2502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第一次交换</a:t>
              </a:r>
            </a:p>
          </p:txBody>
        </p:sp>
        <p:sp>
          <p:nvSpPr>
            <p:cNvPr id="1513525" name="Text Box 53"/>
            <p:cNvSpPr txBox="1">
              <a:spLocks noChangeArrowheads="1"/>
            </p:cNvSpPr>
            <p:nvPr/>
          </p:nvSpPr>
          <p:spPr bwMode="auto">
            <a:xfrm>
              <a:off x="1734" y="2933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3526" name="Text Box 54"/>
            <p:cNvSpPr txBox="1">
              <a:spLocks noChangeArrowheads="1"/>
            </p:cNvSpPr>
            <p:nvPr/>
          </p:nvSpPr>
          <p:spPr bwMode="auto">
            <a:xfrm>
              <a:off x="4550" y="2932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3527" name="Line 55"/>
            <p:cNvSpPr>
              <a:spLocks noChangeShapeType="1"/>
            </p:cNvSpPr>
            <p:nvPr/>
          </p:nvSpPr>
          <p:spPr bwMode="auto">
            <a:xfrm flipV="1">
              <a:off x="1880" y="2824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28" name="Line 56"/>
            <p:cNvSpPr>
              <a:spLocks noChangeShapeType="1"/>
            </p:cNvSpPr>
            <p:nvPr/>
          </p:nvSpPr>
          <p:spPr bwMode="auto">
            <a:xfrm flipV="1">
              <a:off x="4728" y="2824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29" name="Text Box 57"/>
            <p:cNvSpPr txBox="1">
              <a:spLocks noChangeArrowheads="1"/>
            </p:cNvSpPr>
            <p:nvPr/>
          </p:nvSpPr>
          <p:spPr bwMode="auto">
            <a:xfrm>
              <a:off x="1230" y="251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3530" name="Group 58"/>
          <p:cNvGrpSpPr>
            <a:grpSpLocks/>
          </p:cNvGrpSpPr>
          <p:nvPr/>
        </p:nvGrpSpPr>
        <p:grpSpPr bwMode="auto">
          <a:xfrm>
            <a:off x="327025" y="4686300"/>
            <a:ext cx="8308975" cy="1506538"/>
            <a:chOff x="206" y="2904"/>
            <a:chExt cx="5234" cy="949"/>
          </a:xfrm>
        </p:grpSpPr>
        <p:grpSp>
          <p:nvGrpSpPr>
            <p:cNvPr id="1513531" name="Group 59"/>
            <p:cNvGrpSpPr>
              <a:grpSpLocks/>
            </p:cNvGrpSpPr>
            <p:nvPr/>
          </p:nvGrpSpPr>
          <p:grpSpPr bwMode="auto">
            <a:xfrm>
              <a:off x="1168" y="2904"/>
              <a:ext cx="4272" cy="560"/>
              <a:chOff x="768" y="1744"/>
              <a:chExt cx="4272" cy="560"/>
            </a:xfrm>
          </p:grpSpPr>
          <p:grpSp>
            <p:nvGrpSpPr>
              <p:cNvPr id="1513532" name="Group 60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3533" name="Rectangle 61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pitchFamily="34" charset="0"/>
                  </a:endParaRPr>
                </a:p>
              </p:txBody>
            </p:sp>
            <p:sp>
              <p:nvSpPr>
                <p:cNvPr id="1513534" name="Line 62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5" name="Line 63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6" name="Line 64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7" name="Line 65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8" name="Line 66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9" name="Line 67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40" name="Line 68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41" name="Line 69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3542" name="Text Box 70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3543" name="Text Box 71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3544" name="Text Box 72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3545" name="Text Box 73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3546" name="Text Box 74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3547" name="Text Box 75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3548" name="Text Box 76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3549" name="Text Box 77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CC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3550" name="Text Box 78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3551" name="Text Box 79"/>
            <p:cNvSpPr txBox="1">
              <a:spLocks noChangeArrowheads="1"/>
            </p:cNvSpPr>
            <p:nvPr/>
          </p:nvSpPr>
          <p:spPr bwMode="auto">
            <a:xfrm>
              <a:off x="206" y="3134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第二次交换</a:t>
              </a:r>
            </a:p>
          </p:txBody>
        </p:sp>
        <p:sp>
          <p:nvSpPr>
            <p:cNvPr id="1513552" name="Text Box 80"/>
            <p:cNvSpPr txBox="1">
              <a:spLocks noChangeArrowheads="1"/>
            </p:cNvSpPr>
            <p:nvPr/>
          </p:nvSpPr>
          <p:spPr bwMode="auto">
            <a:xfrm>
              <a:off x="2742" y="3565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3553" name="Text Box 81"/>
            <p:cNvSpPr txBox="1">
              <a:spLocks noChangeArrowheads="1"/>
            </p:cNvSpPr>
            <p:nvPr/>
          </p:nvSpPr>
          <p:spPr bwMode="auto">
            <a:xfrm>
              <a:off x="4590" y="3564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3554" name="Line 82"/>
            <p:cNvSpPr>
              <a:spLocks noChangeShapeType="1"/>
            </p:cNvSpPr>
            <p:nvPr/>
          </p:nvSpPr>
          <p:spPr bwMode="auto">
            <a:xfrm flipV="1">
              <a:off x="2888" y="345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55" name="Line 83"/>
            <p:cNvSpPr>
              <a:spLocks noChangeShapeType="1"/>
            </p:cNvSpPr>
            <p:nvPr/>
          </p:nvSpPr>
          <p:spPr bwMode="auto">
            <a:xfrm flipV="1">
              <a:off x="4768" y="345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56" name="Text Box 84"/>
            <p:cNvSpPr txBox="1">
              <a:spLocks noChangeArrowheads="1"/>
            </p:cNvSpPr>
            <p:nvPr/>
          </p:nvSpPr>
          <p:spPr bwMode="auto">
            <a:xfrm>
              <a:off x="1270" y="3149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989850" y="365377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1978275" y="501962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1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9F33171-8197-4452-AF65-6DF5272CA244}" type="slidenum">
              <a:rPr lang="zh-CN" altLang="en-US" b="1">
                <a:solidFill>
                  <a:srgbClr val="66CCFF"/>
                </a:solidFill>
              </a:rPr>
              <a:pPr/>
              <a:t>38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79463"/>
            <a:ext cx="8461375" cy="72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一趟快速排序的过程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grpSp>
        <p:nvGrpSpPr>
          <p:cNvPr id="1515605" name="Group 85"/>
          <p:cNvGrpSpPr>
            <a:grpSpLocks/>
          </p:cNvGrpSpPr>
          <p:nvPr/>
        </p:nvGrpSpPr>
        <p:grpSpPr bwMode="auto">
          <a:xfrm>
            <a:off x="327025" y="1724025"/>
            <a:ext cx="8308975" cy="1506538"/>
            <a:chOff x="206" y="1120"/>
            <a:chExt cx="5234" cy="949"/>
          </a:xfrm>
        </p:grpSpPr>
        <p:grpSp>
          <p:nvGrpSpPr>
            <p:cNvPr id="1515606" name="Group 86"/>
            <p:cNvGrpSpPr>
              <a:grpSpLocks/>
            </p:cNvGrpSpPr>
            <p:nvPr/>
          </p:nvGrpSpPr>
          <p:grpSpPr bwMode="auto">
            <a:xfrm>
              <a:off x="1168" y="1120"/>
              <a:ext cx="4272" cy="560"/>
              <a:chOff x="768" y="1744"/>
              <a:chExt cx="4272" cy="560"/>
            </a:xfrm>
          </p:grpSpPr>
          <p:grpSp>
            <p:nvGrpSpPr>
              <p:cNvPr id="1515607" name="Group 87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5608" name="Rectangle 88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pitchFamily="34" charset="0"/>
                  </a:endParaRPr>
                </a:p>
              </p:txBody>
            </p:sp>
            <p:sp>
              <p:nvSpPr>
                <p:cNvPr id="1515609" name="Line 89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0" name="Line 90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1" name="Line 91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2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3" name="Line 93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4" name="Line 94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5" name="Line 95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6" name="Line 96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617" name="Text Box 97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5618" name="Text Box 98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5619" name="Text Box 99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5620" name="Text Box 100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CC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21" name="Text Box 101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22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5623" name="Text Box 103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24" name="Text Box 104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5625" name="Text Box 105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5626" name="Text Box 106"/>
            <p:cNvSpPr txBox="1">
              <a:spLocks noChangeArrowheads="1"/>
            </p:cNvSpPr>
            <p:nvPr/>
          </p:nvSpPr>
          <p:spPr bwMode="auto">
            <a:xfrm>
              <a:off x="206" y="1350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第三次交换</a:t>
              </a:r>
            </a:p>
          </p:txBody>
        </p:sp>
        <p:sp>
          <p:nvSpPr>
            <p:cNvPr id="1515627" name="Text Box 107"/>
            <p:cNvSpPr txBox="1">
              <a:spLocks noChangeArrowheads="1"/>
            </p:cNvSpPr>
            <p:nvPr/>
          </p:nvSpPr>
          <p:spPr bwMode="auto">
            <a:xfrm>
              <a:off x="2742" y="1781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5628" name="Text Box 108"/>
            <p:cNvSpPr txBox="1">
              <a:spLocks noChangeArrowheads="1"/>
            </p:cNvSpPr>
            <p:nvPr/>
          </p:nvSpPr>
          <p:spPr bwMode="auto">
            <a:xfrm>
              <a:off x="4110" y="1780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5629" name="Line 109"/>
            <p:cNvSpPr>
              <a:spLocks noChangeShapeType="1"/>
            </p:cNvSpPr>
            <p:nvPr/>
          </p:nvSpPr>
          <p:spPr bwMode="auto">
            <a:xfrm flipV="1">
              <a:off x="2888" y="167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30" name="Line 110"/>
            <p:cNvSpPr>
              <a:spLocks noChangeShapeType="1"/>
            </p:cNvSpPr>
            <p:nvPr/>
          </p:nvSpPr>
          <p:spPr bwMode="auto">
            <a:xfrm flipV="1">
              <a:off x="4288" y="167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31" name="Text Box 111"/>
            <p:cNvSpPr txBox="1">
              <a:spLocks noChangeArrowheads="1"/>
            </p:cNvSpPr>
            <p:nvPr/>
          </p:nvSpPr>
          <p:spPr bwMode="auto">
            <a:xfrm>
              <a:off x="1270" y="1365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5632" name="Group 112"/>
          <p:cNvGrpSpPr>
            <a:grpSpLocks/>
          </p:cNvGrpSpPr>
          <p:nvPr/>
        </p:nvGrpSpPr>
        <p:grpSpPr bwMode="auto">
          <a:xfrm>
            <a:off x="327025" y="3251200"/>
            <a:ext cx="8308975" cy="1506538"/>
            <a:chOff x="206" y="2040"/>
            <a:chExt cx="5234" cy="949"/>
          </a:xfrm>
        </p:grpSpPr>
        <p:grpSp>
          <p:nvGrpSpPr>
            <p:cNvPr id="1515633" name="Group 113"/>
            <p:cNvGrpSpPr>
              <a:grpSpLocks/>
            </p:cNvGrpSpPr>
            <p:nvPr/>
          </p:nvGrpSpPr>
          <p:grpSpPr bwMode="auto">
            <a:xfrm>
              <a:off x="1168" y="2040"/>
              <a:ext cx="4272" cy="560"/>
              <a:chOff x="768" y="1744"/>
              <a:chExt cx="4272" cy="560"/>
            </a:xfrm>
          </p:grpSpPr>
          <p:grpSp>
            <p:nvGrpSpPr>
              <p:cNvPr id="1515634" name="Group 114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563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pitchFamily="34" charset="0"/>
                  </a:endParaRPr>
                </a:p>
              </p:txBody>
            </p:sp>
            <p:sp>
              <p:nvSpPr>
                <p:cNvPr id="1515636" name="Line 116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37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38" name="Line 118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39" name="Line 119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0" name="Line 120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1" name="Line 121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2" name="Line 122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3" name="Line 123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644" name="Text Box 124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5645" name="Text Box 125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5646" name="Text Box 126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5647" name="Text Box 127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48" name="Text Box 128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49" name="Text Box 129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5650" name="Text Box 130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51" name="Text Box 131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5652" name="Text Box 132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5653" name="Text Box 133"/>
            <p:cNvSpPr txBox="1">
              <a:spLocks noChangeArrowheads="1"/>
            </p:cNvSpPr>
            <p:nvPr/>
          </p:nvSpPr>
          <p:spPr bwMode="auto">
            <a:xfrm>
              <a:off x="206" y="2270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第四次交换</a:t>
              </a:r>
            </a:p>
          </p:txBody>
        </p:sp>
        <p:sp>
          <p:nvSpPr>
            <p:cNvPr id="1515654" name="Text Box 134"/>
            <p:cNvSpPr txBox="1">
              <a:spLocks noChangeArrowheads="1"/>
            </p:cNvSpPr>
            <p:nvPr/>
          </p:nvSpPr>
          <p:spPr bwMode="auto">
            <a:xfrm>
              <a:off x="3222" y="2701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5655" name="Text Box 135"/>
            <p:cNvSpPr txBox="1">
              <a:spLocks noChangeArrowheads="1"/>
            </p:cNvSpPr>
            <p:nvPr/>
          </p:nvSpPr>
          <p:spPr bwMode="auto">
            <a:xfrm>
              <a:off x="4110" y="2700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5656" name="Line 136"/>
            <p:cNvSpPr>
              <a:spLocks noChangeShapeType="1"/>
            </p:cNvSpPr>
            <p:nvPr/>
          </p:nvSpPr>
          <p:spPr bwMode="auto">
            <a:xfrm flipV="1">
              <a:off x="3368" y="259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57" name="Line 137"/>
            <p:cNvSpPr>
              <a:spLocks noChangeShapeType="1"/>
            </p:cNvSpPr>
            <p:nvPr/>
          </p:nvSpPr>
          <p:spPr bwMode="auto">
            <a:xfrm flipV="1">
              <a:off x="4288" y="259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58" name="Text Box 138"/>
            <p:cNvSpPr txBox="1">
              <a:spLocks noChangeArrowheads="1"/>
            </p:cNvSpPr>
            <p:nvPr/>
          </p:nvSpPr>
          <p:spPr bwMode="auto">
            <a:xfrm>
              <a:off x="1270" y="2285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5659" name="Group 139"/>
          <p:cNvGrpSpPr>
            <a:grpSpLocks/>
          </p:cNvGrpSpPr>
          <p:nvPr/>
        </p:nvGrpSpPr>
        <p:grpSpPr bwMode="auto">
          <a:xfrm>
            <a:off x="327025" y="4684713"/>
            <a:ext cx="8308975" cy="1503362"/>
            <a:chOff x="206" y="2936"/>
            <a:chExt cx="5234" cy="947"/>
          </a:xfrm>
        </p:grpSpPr>
        <p:grpSp>
          <p:nvGrpSpPr>
            <p:cNvPr id="1515660" name="Group 140"/>
            <p:cNvGrpSpPr>
              <a:grpSpLocks/>
            </p:cNvGrpSpPr>
            <p:nvPr/>
          </p:nvGrpSpPr>
          <p:grpSpPr bwMode="auto">
            <a:xfrm>
              <a:off x="1168" y="2936"/>
              <a:ext cx="4272" cy="560"/>
              <a:chOff x="768" y="1744"/>
              <a:chExt cx="4272" cy="560"/>
            </a:xfrm>
          </p:grpSpPr>
          <p:grpSp>
            <p:nvGrpSpPr>
              <p:cNvPr id="1515661" name="Group 141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5662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pitchFamily="34" charset="0"/>
                  </a:endParaRPr>
                </a:p>
              </p:txBody>
            </p:sp>
            <p:sp>
              <p:nvSpPr>
                <p:cNvPr id="1515663" name="Line 143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4" name="Line 144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5" name="Line 145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6" name="Line 146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7" name="Line 147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8" name="Line 148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9" name="Line 149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70" name="Line 150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671" name="Text Box 151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5672" name="Text Box 152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5673" name="Text Box 153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5674" name="Text Box 154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75" name="Text Box 155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  <p:sp>
            <p:nvSpPr>
              <p:cNvPr id="1515676" name="Text Box 156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5677" name="Text Box 157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78" name="Text Box 158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5679" name="Text Box 159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5680" name="Text Box 160"/>
            <p:cNvSpPr txBox="1">
              <a:spLocks noChangeArrowheads="1"/>
            </p:cNvSpPr>
            <p:nvPr/>
          </p:nvSpPr>
          <p:spPr bwMode="auto">
            <a:xfrm>
              <a:off x="206" y="3166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第一趟完成</a:t>
              </a:r>
            </a:p>
          </p:txBody>
        </p:sp>
        <p:sp>
          <p:nvSpPr>
            <p:cNvPr id="1515681" name="Text Box 161"/>
            <p:cNvSpPr txBox="1">
              <a:spLocks noChangeArrowheads="1"/>
            </p:cNvSpPr>
            <p:nvPr/>
          </p:nvSpPr>
          <p:spPr bwMode="auto">
            <a:xfrm>
              <a:off x="3094" y="3671"/>
              <a:ext cx="1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5682" name="Text Box 162"/>
            <p:cNvSpPr txBox="1">
              <a:spLocks noChangeArrowheads="1"/>
            </p:cNvSpPr>
            <p:nvPr/>
          </p:nvSpPr>
          <p:spPr bwMode="auto">
            <a:xfrm>
              <a:off x="3334" y="3670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5683" name="Line 163"/>
            <p:cNvSpPr>
              <a:spLocks noChangeShapeType="1"/>
            </p:cNvSpPr>
            <p:nvPr/>
          </p:nvSpPr>
          <p:spPr bwMode="auto">
            <a:xfrm flipV="1">
              <a:off x="3240" y="349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84" name="Line 164"/>
            <p:cNvSpPr>
              <a:spLocks noChangeShapeType="1"/>
            </p:cNvSpPr>
            <p:nvPr/>
          </p:nvSpPr>
          <p:spPr bwMode="auto">
            <a:xfrm flipV="1">
              <a:off x="3512" y="349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85" name="Text Box 165"/>
            <p:cNvSpPr txBox="1">
              <a:spLocks noChangeArrowheads="1"/>
            </p:cNvSpPr>
            <p:nvPr/>
          </p:nvSpPr>
          <p:spPr bwMode="auto">
            <a:xfrm>
              <a:off x="1270" y="318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515686" name="Text Box 166"/>
          <p:cNvSpPr txBox="1">
            <a:spLocks noChangeArrowheads="1"/>
          </p:cNvSpPr>
          <p:nvPr/>
        </p:nvSpPr>
        <p:spPr bwMode="auto">
          <a:xfrm>
            <a:off x="2563813" y="1312863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pivotkey = 49</a:t>
            </a:r>
          </a:p>
        </p:txBody>
      </p:sp>
      <p:sp>
        <p:nvSpPr>
          <p:cNvPr id="1515687" name="AutoShape 167"/>
          <p:cNvSpPr>
            <a:spLocks/>
          </p:cNvSpPr>
          <p:nvPr/>
        </p:nvSpPr>
        <p:spPr bwMode="auto">
          <a:xfrm rot="5400000" flipH="1" flipV="1">
            <a:off x="3680619" y="4664869"/>
            <a:ext cx="320675" cy="2262187"/>
          </a:xfrm>
          <a:prstGeom prst="leftBrace">
            <a:avLst>
              <a:gd name="adj1" fmla="val 58787"/>
              <a:gd name="adj2" fmla="val 51731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88" name="Text Box 168"/>
          <p:cNvSpPr txBox="1">
            <a:spLocks noChangeArrowheads="1"/>
          </p:cNvSpPr>
          <p:nvPr/>
        </p:nvSpPr>
        <p:spPr bwMode="auto">
          <a:xfrm>
            <a:off x="2798763" y="5910263"/>
            <a:ext cx="2220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子序列</a:t>
            </a:r>
            <a:r>
              <a:rPr lang="en-US" altLang="zh-CN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15689" name="AutoShape 169"/>
          <p:cNvSpPr>
            <a:spLocks/>
          </p:cNvSpPr>
          <p:nvPr/>
        </p:nvSpPr>
        <p:spPr bwMode="auto">
          <a:xfrm rot="5400000" flipH="1" flipV="1">
            <a:off x="7037388" y="4394200"/>
            <a:ext cx="320675" cy="2784475"/>
          </a:xfrm>
          <a:prstGeom prst="leftBrace">
            <a:avLst>
              <a:gd name="adj1" fmla="val 72360"/>
              <a:gd name="adj2" fmla="val 51731"/>
            </a:avLst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90" name="Text Box 170"/>
          <p:cNvSpPr txBox="1">
            <a:spLocks noChangeArrowheads="1"/>
          </p:cNvSpPr>
          <p:nvPr/>
        </p:nvSpPr>
        <p:spPr bwMode="auto">
          <a:xfrm>
            <a:off x="6223000" y="5900738"/>
            <a:ext cx="222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子序列</a:t>
            </a:r>
            <a:r>
              <a:rPr lang="en-US" altLang="zh-CN" sz="2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2022650" y="2135525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92" name="Text Box 17"/>
          <p:cNvSpPr txBox="1">
            <a:spLocks noChangeArrowheads="1"/>
          </p:cNvSpPr>
          <p:nvPr/>
        </p:nvSpPr>
        <p:spPr bwMode="auto">
          <a:xfrm>
            <a:off x="2070875" y="3642200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93" name="Text Box 17"/>
          <p:cNvSpPr txBox="1">
            <a:spLocks noChangeArrowheads="1"/>
          </p:cNvSpPr>
          <p:nvPr/>
        </p:nvSpPr>
        <p:spPr bwMode="auto">
          <a:xfrm>
            <a:off x="2094025" y="5054350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1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7" grpId="0" animBg="1"/>
      <p:bldP spid="1515688" grpId="0"/>
      <p:bldP spid="1515689" grpId="0" animBg="1"/>
      <p:bldP spid="1515690" grpId="0"/>
      <p:bldP spid="91" grpId="0"/>
      <p:bldP spid="92" grpId="0"/>
      <p:bldP spid="9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E7679BF-DFDD-4BC3-8DCF-9432AE8B26A8}" type="slidenum">
              <a:rPr lang="zh-CN" altLang="en-US" b="1">
                <a:solidFill>
                  <a:srgbClr val="66CCFF"/>
                </a:solidFill>
              </a:rPr>
              <a:pPr/>
              <a:t>39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461375" cy="72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快速排序的过程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521668" name="Text Box 4"/>
          <p:cNvSpPr txBox="1">
            <a:spLocks noChangeArrowheads="1"/>
          </p:cNvSpPr>
          <p:nvPr/>
        </p:nvSpPr>
        <p:spPr bwMode="auto">
          <a:xfrm>
            <a:off x="34925" y="1544638"/>
            <a:ext cx="910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初始状态     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{ 49   38   65   97   76   13   27   </a:t>
            </a:r>
            <a:r>
              <a:rPr lang="en-US" altLang="zh-CN" sz="2400" u="sng" dirty="0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}</a:t>
            </a:r>
          </a:p>
        </p:txBody>
      </p:sp>
      <p:sp>
        <p:nvSpPr>
          <p:cNvPr id="1521669" name="Text Box 5"/>
          <p:cNvSpPr txBox="1">
            <a:spLocks noChangeArrowheads="1"/>
          </p:cNvSpPr>
          <p:nvPr/>
        </p:nvSpPr>
        <p:spPr bwMode="auto">
          <a:xfrm>
            <a:off x="36513" y="2141538"/>
            <a:ext cx="910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一趟快速排序后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{ 27   38   13 }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76   97   65  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}</a:t>
            </a:r>
          </a:p>
        </p:txBody>
      </p:sp>
      <p:sp>
        <p:nvSpPr>
          <p:cNvPr id="1521670" name="Text Box 6"/>
          <p:cNvSpPr txBox="1">
            <a:spLocks noChangeArrowheads="1"/>
          </p:cNvSpPr>
          <p:nvPr/>
        </p:nvSpPr>
        <p:spPr bwMode="auto">
          <a:xfrm>
            <a:off x="36513" y="2763838"/>
            <a:ext cx="525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分别进行快速排序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{ 13 }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38 }</a:t>
            </a:r>
          </a:p>
        </p:txBody>
      </p:sp>
      <p:sp>
        <p:nvSpPr>
          <p:cNvPr id="1521671" name="Text Box 7"/>
          <p:cNvSpPr txBox="1">
            <a:spLocks noChangeArrowheads="1"/>
          </p:cNvSpPr>
          <p:nvPr/>
        </p:nvSpPr>
        <p:spPr bwMode="auto">
          <a:xfrm>
            <a:off x="2879725" y="3286125"/>
            <a:ext cx="738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2" name="Text Box 8"/>
          <p:cNvSpPr txBox="1">
            <a:spLocks noChangeArrowheads="1"/>
          </p:cNvSpPr>
          <p:nvPr/>
        </p:nvSpPr>
        <p:spPr bwMode="auto">
          <a:xfrm>
            <a:off x="4386263" y="3286125"/>
            <a:ext cx="739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3" name="Text Box 9"/>
          <p:cNvSpPr txBox="1">
            <a:spLocks noChangeArrowheads="1"/>
          </p:cNvSpPr>
          <p:nvPr/>
        </p:nvSpPr>
        <p:spPr bwMode="auto">
          <a:xfrm>
            <a:off x="5729288" y="3233738"/>
            <a:ext cx="341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{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 65 }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76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97 }</a:t>
            </a:r>
          </a:p>
        </p:txBody>
      </p:sp>
      <p:sp>
        <p:nvSpPr>
          <p:cNvPr id="1521674" name="Text Box 10"/>
          <p:cNvSpPr txBox="1">
            <a:spLocks noChangeArrowheads="1"/>
          </p:cNvSpPr>
          <p:nvPr/>
        </p:nvSpPr>
        <p:spPr bwMode="auto">
          <a:xfrm>
            <a:off x="6029325" y="3754438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65 }</a:t>
            </a:r>
          </a:p>
        </p:txBody>
      </p:sp>
      <p:sp>
        <p:nvSpPr>
          <p:cNvPr id="1521675" name="Text Box 11"/>
          <p:cNvSpPr txBox="1">
            <a:spLocks noChangeArrowheads="1"/>
          </p:cNvSpPr>
          <p:nvPr/>
        </p:nvSpPr>
        <p:spPr bwMode="auto">
          <a:xfrm>
            <a:off x="6699250" y="4238625"/>
            <a:ext cx="79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6" name="Text Box 12"/>
          <p:cNvSpPr txBox="1">
            <a:spLocks noChangeArrowheads="1"/>
          </p:cNvSpPr>
          <p:nvPr/>
        </p:nvSpPr>
        <p:spPr bwMode="auto">
          <a:xfrm>
            <a:off x="8223250" y="3781425"/>
            <a:ext cx="723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7" name="Text Box 13"/>
          <p:cNvSpPr txBox="1">
            <a:spLocks noChangeArrowheads="1"/>
          </p:cNvSpPr>
          <p:nvPr/>
        </p:nvSpPr>
        <p:spPr bwMode="auto">
          <a:xfrm>
            <a:off x="36513" y="4706938"/>
            <a:ext cx="910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有序序列 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{ 13   27   38   49  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 65   76   97 }</a:t>
            </a:r>
          </a:p>
        </p:txBody>
      </p:sp>
      <p:sp>
        <p:nvSpPr>
          <p:cNvPr id="1521678" name="AutoShape 14"/>
          <p:cNvSpPr>
            <a:spLocks noChangeArrowheads="1"/>
          </p:cNvSpPr>
          <p:nvPr/>
        </p:nvSpPr>
        <p:spPr bwMode="auto">
          <a:xfrm>
            <a:off x="2730500" y="5280025"/>
            <a:ext cx="4610100" cy="1314450"/>
          </a:xfrm>
          <a:prstGeom prst="cloudCallout">
            <a:avLst>
              <a:gd name="adj1" fmla="val -83472"/>
              <a:gd name="adj2" fmla="val 4359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itchFamily="34" charset="0"/>
                <a:ea typeface="黑体" pitchFamily="2" charset="-122"/>
              </a:rPr>
              <a:t>整个快速排序过程可递归进行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2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2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2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669" grpId="0" autoUpdateAnimBg="0"/>
      <p:bldP spid="1521670" grpId="0" autoUpdateAnimBg="0"/>
      <p:bldP spid="1521671" grpId="0" autoUpdateAnimBg="0"/>
      <p:bldP spid="1521672" grpId="0" autoUpdateAnimBg="0"/>
      <p:bldP spid="1521673" grpId="0" autoUpdateAnimBg="0"/>
      <p:bldP spid="1521674" grpId="0" autoUpdateAnimBg="0"/>
      <p:bldP spid="1521675" grpId="0" autoUpdateAnimBg="0"/>
      <p:bldP spid="1521676" grpId="0" autoUpdateAnimBg="0"/>
      <p:bldP spid="1521677" grpId="0" autoUpdateAnimBg="0"/>
      <p:bldP spid="15216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CDBA64E-9501-4561-8844-019778973F95}" type="slidenum">
              <a:rPr lang="zh-CN" altLang="en-US" b="1">
                <a:solidFill>
                  <a:srgbClr val="66CCFF"/>
                </a:solidFill>
              </a:rPr>
              <a:pPr/>
              <a:t>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461375" cy="5400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FFFF"/>
                </a:solidFill>
              </a:rPr>
              <a:t>排序分类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FFFF66"/>
                </a:solidFill>
              </a:rPr>
              <a:t>按照排序记录所在的位置分</a:t>
            </a:r>
          </a:p>
          <a:p>
            <a:pPr lvl="2"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内部排序：</a:t>
            </a:r>
            <a:r>
              <a:rPr lang="zh-CN" altLang="en-US" sz="3200">
                <a:solidFill>
                  <a:schemeClr val="tx1"/>
                </a:solidFill>
              </a:rPr>
              <a:t>待排序记录存放在计算机随机存储器中（内存）进行排序过程。</a:t>
            </a:r>
          </a:p>
          <a:p>
            <a:pPr lvl="2"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外部排序：</a:t>
            </a:r>
            <a:r>
              <a:rPr lang="zh-CN" altLang="en-US" sz="3200">
                <a:solidFill>
                  <a:schemeClr val="tx1"/>
                </a:solidFill>
              </a:rPr>
              <a:t>待排序记录数量很大，内存无法一次容纳全部记录，在排序过程中尚需对外存进行访问的排序过程。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4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6887E3A-B947-4B23-B960-6BBE223B240B}" type="slidenum">
              <a:rPr lang="zh-CN" altLang="en-US" b="1">
                <a:solidFill>
                  <a:srgbClr val="66CCFF"/>
                </a:solidFill>
              </a:rPr>
              <a:pPr/>
              <a:t>40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540182" name="Text Box 86"/>
          <p:cNvSpPr txBox="1">
            <a:spLocks noChangeArrowheads="1"/>
          </p:cNvSpPr>
          <p:nvPr/>
        </p:nvSpPr>
        <p:spPr bwMode="auto">
          <a:xfrm>
            <a:off x="207963" y="760413"/>
            <a:ext cx="876141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void  </a:t>
            </a:r>
            <a:r>
              <a:rPr lang="en-US" altLang="zh-CN">
                <a:solidFill>
                  <a:srgbClr val="FFFF66"/>
                </a:solidFill>
                <a:latin typeface="宋体" pitchFamily="2" charset="-122"/>
              </a:rPr>
              <a:t>QSort</a:t>
            </a:r>
            <a:r>
              <a:rPr lang="en-US" altLang="zh-CN">
                <a:latin typeface="宋体" pitchFamily="2" charset="-122"/>
              </a:rPr>
              <a:t>( SqList &amp;L, int low, int high )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{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对表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L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中的子序列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L.r[low…high] 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作快速排序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itchFamily="2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宋体" pitchFamily="2" charset="-122"/>
              </a:rPr>
              <a:t>if</a:t>
            </a:r>
            <a:r>
              <a:rPr lang="en-US" altLang="zh-CN">
                <a:latin typeface="宋体" pitchFamily="2" charset="-122"/>
              </a:rPr>
              <a:t> ( low &lt; high )    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// 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长度大于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1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宋体" pitchFamily="2" charset="-122"/>
              </a:rPr>
              <a:t>{</a:t>
            </a:r>
            <a:r>
              <a:rPr lang="en-US" altLang="zh-CN">
                <a:latin typeface="宋体" pitchFamily="2" charset="-122"/>
              </a:rPr>
              <a:t>  pivotloc = Partition( L, low, high 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     // 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将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L.r[low…high] 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一分为二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itchFamily="2" charset="-122"/>
              </a:rPr>
              <a:t>     </a:t>
            </a:r>
            <a:r>
              <a:rPr lang="en-US" altLang="zh-CN">
                <a:solidFill>
                  <a:srgbClr val="FFFF66"/>
                </a:solidFill>
                <a:latin typeface="宋体" pitchFamily="2" charset="-122"/>
              </a:rPr>
              <a:t>QSort</a:t>
            </a:r>
            <a:r>
              <a:rPr lang="en-US" altLang="zh-CN">
                <a:latin typeface="宋体" pitchFamily="2" charset="-122"/>
              </a:rPr>
              <a:t>( L, low, pivotloc-1 );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     // 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对低子表递归排序，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pivotloc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是界点位置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66"/>
                </a:solidFill>
                <a:latin typeface="宋体" pitchFamily="2" charset="-122"/>
              </a:rPr>
              <a:t>     </a:t>
            </a:r>
            <a:r>
              <a:rPr lang="en-US" altLang="zh-CN">
                <a:solidFill>
                  <a:srgbClr val="FFFF66"/>
                </a:solidFill>
                <a:latin typeface="宋体" pitchFamily="2" charset="-122"/>
              </a:rPr>
              <a:t>QSort</a:t>
            </a:r>
            <a:r>
              <a:rPr lang="en-US" altLang="zh-CN">
                <a:latin typeface="宋体" pitchFamily="2" charset="-122"/>
              </a:rPr>
              <a:t>( L, pivotloc+1, high );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// 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对高子表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itchFamily="2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宋体" pitchFamily="2" charset="-122"/>
              </a:rPr>
              <a:t>}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}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//QSort</a:t>
            </a:r>
          </a:p>
        </p:txBody>
      </p:sp>
      <p:sp>
        <p:nvSpPr>
          <p:cNvPr id="1540183" name="Text Box 87"/>
          <p:cNvSpPr txBox="1">
            <a:spLocks noChangeArrowheads="1"/>
          </p:cNvSpPr>
          <p:nvPr/>
        </p:nvSpPr>
        <p:spPr bwMode="auto">
          <a:xfrm>
            <a:off x="209550" y="5111750"/>
            <a:ext cx="88915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void QuickSort( SqList &amp;L )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对顺序表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L</a:t>
            </a:r>
            <a:r>
              <a:rPr lang="zh-CN" altLang="en-US">
                <a:solidFill>
                  <a:srgbClr val="00FFFF"/>
                </a:solidFill>
                <a:latin typeface="宋体" pitchFamily="2" charset="-122"/>
              </a:rPr>
              <a:t>快速排序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{   </a:t>
            </a:r>
            <a:r>
              <a:rPr lang="en-US" altLang="zh-CN">
                <a:solidFill>
                  <a:srgbClr val="FFFF66"/>
                </a:solidFill>
                <a:latin typeface="宋体" pitchFamily="2" charset="-122"/>
              </a:rPr>
              <a:t>QSort</a:t>
            </a:r>
            <a:r>
              <a:rPr lang="en-US" altLang="zh-CN">
                <a:latin typeface="宋体" pitchFamily="2" charset="-122"/>
              </a:rPr>
              <a:t>( L, 1, L.length);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pitchFamily="2" charset="-122"/>
              </a:rPr>
              <a:t>} </a:t>
            </a:r>
            <a:r>
              <a:rPr lang="en-US" altLang="zh-CN">
                <a:solidFill>
                  <a:srgbClr val="00FFFF"/>
                </a:solidFill>
                <a:latin typeface="宋体" pitchFamily="2" charset="-122"/>
              </a:rPr>
              <a:t>//QuickSort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6B5BD3B-0EBB-498E-8A4C-8D85C99AB5DC}" type="slidenum">
              <a:rPr lang="zh-CN" altLang="en-US" b="1">
                <a:solidFill>
                  <a:srgbClr val="66CCFF"/>
                </a:solidFill>
              </a:rPr>
              <a:pPr/>
              <a:t>41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611779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>
              <a:buClr>
                <a:srgbClr val="FFFF00"/>
              </a:buClr>
              <a:buSzPct val="75000"/>
              <a:buFont typeface="Wingdings" pitchFamily="2" charset="2"/>
              <a:buChar char="l"/>
            </a:pPr>
            <a:r>
              <a:rPr lang="zh-CN" altLang="en-US" sz="3200" dirty="0"/>
              <a:t> 快速排序特点</a:t>
            </a:r>
          </a:p>
          <a:p>
            <a:pPr marL="363538" indent="-363538" algn="l"/>
            <a:r>
              <a:rPr lang="zh-CN" altLang="en-US" sz="3200" dirty="0"/>
              <a:t>	存储结构：顺序</a:t>
            </a:r>
          </a:p>
          <a:p>
            <a:pPr marL="363538" indent="-363538" algn="l"/>
            <a:r>
              <a:rPr lang="zh-CN" altLang="en-US" sz="3200" dirty="0"/>
              <a:t>	时间复杂度为</a:t>
            </a:r>
            <a:r>
              <a:rPr lang="en-US" altLang="zh-CN" sz="3200" dirty="0"/>
              <a:t>O( 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 )</a:t>
            </a:r>
          </a:p>
          <a:p>
            <a:pPr marL="363538" indent="-363538" algn="l"/>
            <a:r>
              <a:rPr lang="zh-CN" altLang="en-US" sz="3200" dirty="0"/>
              <a:t>	空间复杂度为</a:t>
            </a:r>
            <a:r>
              <a:rPr lang="en-US" altLang="zh-CN" sz="3200" dirty="0"/>
              <a:t>O( 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 )</a:t>
            </a:r>
          </a:p>
          <a:p>
            <a:pPr marL="363538" indent="-363538" algn="l"/>
            <a:r>
              <a:rPr lang="zh-CN" altLang="en-US" sz="3200" dirty="0"/>
              <a:t>	不稳定</a:t>
            </a:r>
            <a:endParaRPr lang="en-US" altLang="zh-CN" sz="3200" dirty="0">
              <a:latin typeface="宋体" pitchFamily="2" charset="-122"/>
            </a:endParaRPr>
          </a:p>
        </p:txBody>
      </p:sp>
      <p:sp>
        <p:nvSpPr>
          <p:cNvPr id="1611782" name="Text Box 6"/>
          <p:cNvSpPr txBox="1">
            <a:spLocks noChangeArrowheads="1"/>
          </p:cNvSpPr>
          <p:nvPr/>
        </p:nvSpPr>
        <p:spPr bwMode="auto">
          <a:xfrm>
            <a:off x="314325" y="3829050"/>
            <a:ext cx="8829675" cy="52322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FF00"/>
                </a:solidFill>
              </a:rPr>
              <a:t>   最坏情况：</a:t>
            </a:r>
            <a:r>
              <a:rPr lang="zh-CN" altLang="en-US" dirty="0"/>
              <a:t>每次划分选择</a:t>
            </a:r>
            <a:r>
              <a:rPr lang="zh-CN" altLang="en-US" dirty="0">
                <a:solidFill>
                  <a:srgbClr val="00FFFF"/>
                </a:solidFill>
                <a:latin typeface="宋体" pitchFamily="2" charset="-122"/>
              </a:rPr>
              <a:t>界点</a:t>
            </a:r>
            <a:r>
              <a:rPr lang="zh-CN" altLang="en-US" dirty="0"/>
              <a:t>是最小或最大元素</a:t>
            </a:r>
          </a:p>
        </p:txBody>
      </p:sp>
      <p:sp>
        <p:nvSpPr>
          <p:cNvPr id="1611783" name="Text Box 7"/>
          <p:cNvSpPr txBox="1">
            <a:spLocks noChangeArrowheads="1"/>
          </p:cNvSpPr>
          <p:nvPr/>
        </p:nvSpPr>
        <p:spPr bwMode="auto">
          <a:xfrm>
            <a:off x="314325" y="4438650"/>
            <a:ext cx="882967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              </a:t>
            </a:r>
            <a:r>
              <a:rPr lang="en-US" altLang="zh-CN">
                <a:solidFill>
                  <a:srgbClr val="FFFF00"/>
                </a:solidFill>
              </a:rPr>
              <a:t>13   [            …….                         ]</a:t>
            </a:r>
          </a:p>
        </p:txBody>
      </p:sp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314325" y="5210175"/>
            <a:ext cx="8829675" cy="5191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   最好情况（每次划分折半）：</a:t>
            </a:r>
            <a:endParaRPr lang="zh-CN" altLang="en-US" b="0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1611785" name="Rectangle 9"/>
          <p:cNvSpPr>
            <a:spLocks noChangeArrowheads="1"/>
          </p:cNvSpPr>
          <p:nvPr/>
        </p:nvSpPr>
        <p:spPr bwMode="auto">
          <a:xfrm>
            <a:off x="1076325" y="5824538"/>
            <a:ext cx="6019800" cy="519112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</a:rPr>
              <a:t>[      …..,          ]   </a:t>
            </a:r>
            <a:r>
              <a:rPr lang="en-US" altLang="zh-CN"/>
              <a:t>49  </a:t>
            </a:r>
            <a:r>
              <a:rPr lang="en-US" altLang="zh-CN">
                <a:solidFill>
                  <a:srgbClr val="FFFF00"/>
                </a:solidFill>
              </a:rPr>
              <a:t>[       ……           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82" grpId="0"/>
      <p:bldP spid="1611783" grpId="0"/>
      <p:bldP spid="1611784" grpId="0"/>
      <p:bldP spid="16117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快速排序</a:t>
            </a:r>
            <a:endParaRPr lang="zh-CN" altLang="en-US" dirty="0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855738"/>
            <a:ext cx="8642350" cy="5661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时间复杂度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最坏情况：每次划分选择</a:t>
            </a:r>
            <a:r>
              <a:rPr lang="en-US" altLang="zh-CN" sz="2800" dirty="0"/>
              <a:t>pivot</a:t>
            </a:r>
            <a:r>
              <a:rPr lang="zh-CN" altLang="en-US" sz="2800" dirty="0"/>
              <a:t>是最小或最大元素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最坏情况： 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最好情况（每次划分折半）： </a:t>
            </a:r>
            <a:r>
              <a:rPr lang="en-US" altLang="zh-CN" sz="2800" dirty="0"/>
              <a:t>O(nlog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平均时间复杂度为</a:t>
            </a:r>
            <a:r>
              <a:rPr lang="en-US" altLang="zh-CN" sz="2800" dirty="0"/>
              <a:t>O(nlog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空间复杂度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最坏情况：</a:t>
            </a:r>
            <a:r>
              <a:rPr lang="en-US" altLang="zh-CN" sz="2800" dirty="0"/>
              <a:t>O(n)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最好情况（每次划分折半）： </a:t>
            </a:r>
            <a:r>
              <a:rPr lang="en-US" altLang="zh-CN" sz="2800" dirty="0"/>
              <a:t>O(log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平均空间复杂度</a:t>
            </a:r>
            <a:r>
              <a:rPr lang="en-US" altLang="zh-CN" sz="2800" dirty="0"/>
              <a:t>O(log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稳定性</a:t>
            </a:r>
          </a:p>
        </p:txBody>
      </p:sp>
      <p:sp>
        <p:nvSpPr>
          <p:cNvPr id="5" name="矩形 4"/>
          <p:cNvSpPr/>
          <p:nvPr/>
        </p:nvSpPr>
        <p:spPr>
          <a:xfrm>
            <a:off x="989598" y="5799322"/>
            <a:ext cx="7957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{ 49   </a:t>
            </a:r>
            <a:r>
              <a:rPr lang="en-US" altLang="zh-CN" u="sng" dirty="0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  38   65   97   76   13   27 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9948" y="6241097"/>
            <a:ext cx="7957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{ 13   27   38   </a:t>
            </a:r>
            <a:r>
              <a:rPr lang="en-US" altLang="zh-CN" u="sng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   49   65   76   97 }</a:t>
            </a:r>
            <a:endParaRPr lang="zh-CN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3AD9189-983F-4D06-A640-AC6B79D998B8}" type="slidenum">
              <a:rPr lang="zh-CN" altLang="en-US" b="1">
                <a:solidFill>
                  <a:srgbClr val="66CCFF"/>
                </a:solidFill>
              </a:rPr>
              <a:pPr/>
              <a:t>43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</a:p>
        </p:txBody>
      </p:sp>
      <p:sp>
        <p:nvSpPr>
          <p:cNvPr id="1613827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110000"/>
              </a:lnSpc>
              <a:spcBef>
                <a:spcPct val="1000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选择排序基本思想</a:t>
            </a:r>
          </a:p>
          <a:p>
            <a:pPr marL="363538" indent="-363538" algn="l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3200"/>
              <a:t>	每趟排序在当前待排序序列中</a:t>
            </a:r>
            <a:r>
              <a:rPr lang="zh-CN" altLang="en-US" sz="3200">
                <a:solidFill>
                  <a:srgbClr val="FFFF00"/>
                </a:solidFill>
              </a:rPr>
              <a:t>选择</a:t>
            </a:r>
            <a:r>
              <a:rPr lang="zh-CN" altLang="en-US" sz="3200"/>
              <a:t>关键码</a:t>
            </a:r>
            <a:r>
              <a:rPr lang="zh-CN" altLang="en-US" sz="3200">
                <a:solidFill>
                  <a:srgbClr val="FFFF00"/>
                </a:solidFill>
              </a:rPr>
              <a:t>最小</a:t>
            </a:r>
            <a:r>
              <a:rPr lang="zh-CN" altLang="en-US" sz="3200"/>
              <a:t>的记录，添加到有序序列中。</a:t>
            </a:r>
            <a:endParaRPr lang="en-US" altLang="zh-CN" sz="3200"/>
          </a:p>
        </p:txBody>
      </p:sp>
      <p:grpSp>
        <p:nvGrpSpPr>
          <p:cNvPr id="1613830" name="Group 6"/>
          <p:cNvGrpSpPr>
            <a:grpSpLocks/>
          </p:cNvGrpSpPr>
          <p:nvPr/>
        </p:nvGrpSpPr>
        <p:grpSpPr bwMode="auto">
          <a:xfrm>
            <a:off x="971550" y="2933700"/>
            <a:ext cx="3151188" cy="900113"/>
            <a:chOff x="612" y="1848"/>
            <a:chExt cx="1985" cy="567"/>
          </a:xfrm>
        </p:grpSpPr>
        <p:sp>
          <p:nvSpPr>
            <p:cNvPr id="1613831" name="AutoShape 7"/>
            <p:cNvSpPr>
              <a:spLocks/>
            </p:cNvSpPr>
            <p:nvPr/>
          </p:nvSpPr>
          <p:spPr bwMode="auto">
            <a:xfrm rot="5400000">
              <a:off x="1491" y="1309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3832" name="Text Box 8"/>
            <p:cNvSpPr txBox="1">
              <a:spLocks noChangeArrowheads="1"/>
            </p:cNvSpPr>
            <p:nvPr/>
          </p:nvSpPr>
          <p:spPr bwMode="auto">
            <a:xfrm>
              <a:off x="1122" y="1848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pitchFamily="34" charset="0"/>
                </a:rPr>
                <a:t>有序序列</a:t>
              </a:r>
            </a:p>
          </p:txBody>
        </p:sp>
      </p:grpSp>
      <p:grpSp>
        <p:nvGrpSpPr>
          <p:cNvPr id="1613833" name="Group 9"/>
          <p:cNvGrpSpPr>
            <a:grpSpLocks/>
          </p:cNvGrpSpPr>
          <p:nvPr/>
        </p:nvGrpSpPr>
        <p:grpSpPr bwMode="auto">
          <a:xfrm>
            <a:off x="760413" y="3940175"/>
            <a:ext cx="7537450" cy="561975"/>
            <a:chOff x="479" y="2482"/>
            <a:chExt cx="4748" cy="354"/>
          </a:xfrm>
        </p:grpSpPr>
        <p:sp>
          <p:nvSpPr>
            <p:cNvPr id="1613834" name="Oval 10"/>
            <p:cNvSpPr>
              <a:spLocks noChangeArrowheads="1"/>
            </p:cNvSpPr>
            <p:nvPr/>
          </p:nvSpPr>
          <p:spPr bwMode="auto">
            <a:xfrm>
              <a:off x="47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35" name="Oval 11"/>
            <p:cNvSpPr>
              <a:spLocks noChangeArrowheads="1"/>
            </p:cNvSpPr>
            <p:nvPr/>
          </p:nvSpPr>
          <p:spPr bwMode="auto">
            <a:xfrm>
              <a:off x="91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36" name="Oval 12"/>
            <p:cNvSpPr>
              <a:spLocks noChangeArrowheads="1"/>
            </p:cNvSpPr>
            <p:nvPr/>
          </p:nvSpPr>
          <p:spPr bwMode="auto">
            <a:xfrm>
              <a:off x="245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613837" name="Oval 13"/>
            <p:cNvSpPr>
              <a:spLocks noChangeArrowheads="1"/>
            </p:cNvSpPr>
            <p:nvPr/>
          </p:nvSpPr>
          <p:spPr bwMode="auto">
            <a:xfrm>
              <a:off x="294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</a:t>
              </a:r>
            </a:p>
          </p:txBody>
        </p:sp>
        <p:sp>
          <p:nvSpPr>
            <p:cNvPr id="1613838" name="Oval 14"/>
            <p:cNvSpPr>
              <a:spLocks noChangeArrowheads="1"/>
            </p:cNvSpPr>
            <p:nvPr/>
          </p:nvSpPr>
          <p:spPr bwMode="auto">
            <a:xfrm>
              <a:off x="489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39" name="Oval 15"/>
            <p:cNvSpPr>
              <a:spLocks noChangeArrowheads="1"/>
            </p:cNvSpPr>
            <p:nvPr/>
          </p:nvSpPr>
          <p:spPr bwMode="auto">
            <a:xfrm>
              <a:off x="3996" y="250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k</a:t>
              </a:r>
              <a:endParaRPr lang="en-US" altLang="zh-CN" baseline="-25000">
                <a:solidFill>
                  <a:srgbClr val="FFFF00"/>
                </a:solidFill>
              </a:endParaRPr>
            </a:p>
          </p:txBody>
        </p:sp>
        <p:sp>
          <p:nvSpPr>
            <p:cNvPr id="1613840" name="Text Box 16"/>
            <p:cNvSpPr txBox="1">
              <a:spLocks noChangeArrowheads="1"/>
            </p:cNvSpPr>
            <p:nvPr/>
          </p:nvSpPr>
          <p:spPr bwMode="auto">
            <a:xfrm>
              <a:off x="1576" y="2529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1613841" name="Text Box 17"/>
            <p:cNvSpPr txBox="1">
              <a:spLocks noChangeArrowheads="1"/>
            </p:cNvSpPr>
            <p:nvPr/>
          </p:nvSpPr>
          <p:spPr bwMode="auto">
            <a:xfrm>
              <a:off x="4421" y="2500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pitchFamily="34" charset="0"/>
              </a:endParaRPr>
            </a:p>
          </p:txBody>
        </p:sp>
        <p:sp>
          <p:nvSpPr>
            <p:cNvPr id="1613842" name="Text Box 18"/>
            <p:cNvSpPr txBox="1">
              <a:spLocks noChangeArrowheads="1"/>
            </p:cNvSpPr>
            <p:nvPr/>
          </p:nvSpPr>
          <p:spPr bwMode="auto">
            <a:xfrm>
              <a:off x="3447" y="2529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pitchFamily="34" charset="0"/>
              </a:endParaRPr>
            </a:p>
          </p:txBody>
        </p:sp>
      </p:grpSp>
      <p:grpSp>
        <p:nvGrpSpPr>
          <p:cNvPr id="1613843" name="Group 19"/>
          <p:cNvGrpSpPr>
            <a:grpSpLocks/>
          </p:cNvGrpSpPr>
          <p:nvPr/>
        </p:nvGrpSpPr>
        <p:grpSpPr bwMode="auto">
          <a:xfrm>
            <a:off x="4887913" y="2963863"/>
            <a:ext cx="3151187" cy="900112"/>
            <a:chOff x="3079" y="1867"/>
            <a:chExt cx="1985" cy="567"/>
          </a:xfrm>
        </p:grpSpPr>
        <p:sp>
          <p:nvSpPr>
            <p:cNvPr id="1613844" name="AutoShape 20"/>
            <p:cNvSpPr>
              <a:spLocks/>
            </p:cNvSpPr>
            <p:nvPr/>
          </p:nvSpPr>
          <p:spPr bwMode="auto">
            <a:xfrm rot="5400000">
              <a:off x="3958" y="1328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3845" name="Text Box 21"/>
            <p:cNvSpPr txBox="1">
              <a:spLocks noChangeArrowheads="1"/>
            </p:cNvSpPr>
            <p:nvPr/>
          </p:nvSpPr>
          <p:spPr bwMode="auto">
            <a:xfrm>
              <a:off x="3589" y="1867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pitchFamily="34" charset="0"/>
                </a:rPr>
                <a:t>无序序列</a:t>
              </a:r>
            </a:p>
          </p:txBody>
        </p:sp>
      </p:grpSp>
      <p:grpSp>
        <p:nvGrpSpPr>
          <p:cNvPr id="1613846" name="Group 22"/>
          <p:cNvGrpSpPr>
            <a:grpSpLocks/>
          </p:cNvGrpSpPr>
          <p:nvPr/>
        </p:nvGrpSpPr>
        <p:grpSpPr bwMode="auto">
          <a:xfrm>
            <a:off x="768350" y="5529263"/>
            <a:ext cx="7497763" cy="561975"/>
            <a:chOff x="484" y="3483"/>
            <a:chExt cx="4723" cy="354"/>
          </a:xfrm>
        </p:grpSpPr>
        <p:sp>
          <p:nvSpPr>
            <p:cNvPr id="1613847" name="Oval 23"/>
            <p:cNvSpPr>
              <a:spLocks noChangeArrowheads="1"/>
            </p:cNvSpPr>
            <p:nvPr/>
          </p:nvSpPr>
          <p:spPr bwMode="auto">
            <a:xfrm>
              <a:off x="4871" y="350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48" name="Oval 24"/>
            <p:cNvSpPr>
              <a:spLocks noChangeArrowheads="1"/>
            </p:cNvSpPr>
            <p:nvPr/>
          </p:nvSpPr>
          <p:spPr bwMode="auto">
            <a:xfrm>
              <a:off x="3372" y="350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i+</a:t>
              </a:r>
              <a:r>
                <a:rPr lang="en-US" altLang="zh-CN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613849" name="Oval 25"/>
            <p:cNvSpPr>
              <a:spLocks noChangeArrowheads="1"/>
            </p:cNvSpPr>
            <p:nvPr/>
          </p:nvSpPr>
          <p:spPr bwMode="auto">
            <a:xfrm>
              <a:off x="484" y="348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50" name="Oval 26"/>
            <p:cNvSpPr>
              <a:spLocks noChangeArrowheads="1"/>
            </p:cNvSpPr>
            <p:nvPr/>
          </p:nvSpPr>
          <p:spPr bwMode="auto">
            <a:xfrm>
              <a:off x="924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51" name="Oval 27"/>
            <p:cNvSpPr>
              <a:spLocks noChangeArrowheads="1"/>
            </p:cNvSpPr>
            <p:nvPr/>
          </p:nvSpPr>
          <p:spPr bwMode="auto">
            <a:xfrm>
              <a:off x="2460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613852" name="Text Box 28"/>
            <p:cNvSpPr txBox="1">
              <a:spLocks noChangeArrowheads="1"/>
            </p:cNvSpPr>
            <p:nvPr/>
          </p:nvSpPr>
          <p:spPr bwMode="auto">
            <a:xfrm>
              <a:off x="1581" y="3530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1613853" name="Oval 29"/>
            <p:cNvSpPr>
              <a:spLocks noChangeArrowheads="1"/>
            </p:cNvSpPr>
            <p:nvPr/>
          </p:nvSpPr>
          <p:spPr bwMode="auto">
            <a:xfrm>
              <a:off x="2908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endParaRPr lang="en-US" altLang="zh-CN" baseline="-25000"/>
            </a:p>
          </p:txBody>
        </p:sp>
        <p:sp>
          <p:nvSpPr>
            <p:cNvPr id="1613854" name="Oval 30"/>
            <p:cNvSpPr>
              <a:spLocks noChangeArrowheads="1"/>
            </p:cNvSpPr>
            <p:nvPr/>
          </p:nvSpPr>
          <p:spPr bwMode="auto">
            <a:xfrm>
              <a:off x="4054" y="3493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</a:t>
              </a:r>
              <a:endParaRPr lang="en-US" altLang="zh-CN" baseline="-25000">
                <a:solidFill>
                  <a:srgbClr val="FFFF00"/>
                </a:solidFill>
              </a:endParaRPr>
            </a:p>
          </p:txBody>
        </p:sp>
        <p:sp>
          <p:nvSpPr>
            <p:cNvPr id="1613855" name="Text Box 31"/>
            <p:cNvSpPr txBox="1">
              <a:spLocks noChangeArrowheads="1"/>
            </p:cNvSpPr>
            <p:nvPr/>
          </p:nvSpPr>
          <p:spPr bwMode="auto">
            <a:xfrm>
              <a:off x="4499" y="3493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pitchFamily="34" charset="0"/>
              </a:endParaRPr>
            </a:p>
          </p:txBody>
        </p:sp>
        <p:sp>
          <p:nvSpPr>
            <p:cNvPr id="1613856" name="Text Box 32"/>
            <p:cNvSpPr txBox="1">
              <a:spLocks noChangeArrowheads="1"/>
            </p:cNvSpPr>
            <p:nvPr/>
          </p:nvSpPr>
          <p:spPr bwMode="auto">
            <a:xfrm>
              <a:off x="3702" y="3521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pitchFamily="34" charset="0"/>
              </a:endParaRPr>
            </a:p>
          </p:txBody>
        </p:sp>
      </p:grpSp>
      <p:grpSp>
        <p:nvGrpSpPr>
          <p:cNvPr id="1613857" name="Group 33"/>
          <p:cNvGrpSpPr>
            <a:grpSpLocks/>
          </p:cNvGrpSpPr>
          <p:nvPr/>
        </p:nvGrpSpPr>
        <p:grpSpPr bwMode="auto">
          <a:xfrm>
            <a:off x="4992688" y="4373563"/>
            <a:ext cx="1620837" cy="519112"/>
            <a:chOff x="3145" y="2755"/>
            <a:chExt cx="1021" cy="327"/>
          </a:xfrm>
        </p:grpSpPr>
        <p:grpSp>
          <p:nvGrpSpPr>
            <p:cNvPr id="1613858" name="Group 34"/>
            <p:cNvGrpSpPr>
              <a:grpSpLocks/>
            </p:cNvGrpSpPr>
            <p:nvPr/>
          </p:nvGrpSpPr>
          <p:grpSpPr bwMode="auto">
            <a:xfrm>
              <a:off x="3145" y="2839"/>
              <a:ext cx="1021" cy="227"/>
              <a:chOff x="3145" y="2839"/>
              <a:chExt cx="1021" cy="227"/>
            </a:xfrm>
          </p:grpSpPr>
          <p:sp>
            <p:nvSpPr>
              <p:cNvPr id="1613859" name="Line 35"/>
              <p:cNvSpPr>
                <a:spLocks noChangeShapeType="1"/>
              </p:cNvSpPr>
              <p:nvPr/>
            </p:nvSpPr>
            <p:spPr bwMode="auto">
              <a:xfrm>
                <a:off x="3145" y="3066"/>
                <a:ext cx="10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3860" name="Line 36"/>
              <p:cNvSpPr>
                <a:spLocks noChangeShapeType="1"/>
              </p:cNvSpPr>
              <p:nvPr/>
            </p:nvSpPr>
            <p:spPr bwMode="auto">
              <a:xfrm flipV="1">
                <a:off x="4166" y="283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3861" name="Line 37"/>
              <p:cNvSpPr>
                <a:spLocks noChangeShapeType="1"/>
              </p:cNvSpPr>
              <p:nvPr/>
            </p:nvSpPr>
            <p:spPr bwMode="auto">
              <a:xfrm flipV="1">
                <a:off x="3147" y="283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3862" name="Text Box 38"/>
            <p:cNvSpPr txBox="1">
              <a:spLocks noChangeArrowheads="1"/>
            </p:cNvSpPr>
            <p:nvPr/>
          </p:nvSpPr>
          <p:spPr bwMode="auto">
            <a:xfrm>
              <a:off x="3390" y="2755"/>
              <a:ext cx="567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pitchFamily="34" charset="0"/>
                </a:rPr>
                <a:t>交换</a:t>
              </a:r>
            </a:p>
          </p:txBody>
        </p:sp>
      </p:grpSp>
      <p:grpSp>
        <p:nvGrpSpPr>
          <p:cNvPr id="1613863" name="Group 39"/>
          <p:cNvGrpSpPr>
            <a:grpSpLocks/>
          </p:cNvGrpSpPr>
          <p:nvPr/>
        </p:nvGrpSpPr>
        <p:grpSpPr bwMode="auto">
          <a:xfrm>
            <a:off x="5832475" y="4495800"/>
            <a:ext cx="1620838" cy="847725"/>
            <a:chOff x="3674" y="2832"/>
            <a:chExt cx="1021" cy="534"/>
          </a:xfrm>
        </p:grpSpPr>
        <p:sp>
          <p:nvSpPr>
            <p:cNvPr id="1613864" name="Text Box 40"/>
            <p:cNvSpPr txBox="1">
              <a:spLocks noChangeArrowheads="1"/>
            </p:cNvSpPr>
            <p:nvPr/>
          </p:nvSpPr>
          <p:spPr bwMode="auto">
            <a:xfrm>
              <a:off x="3674" y="3039"/>
              <a:ext cx="1021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pitchFamily="34" charset="0"/>
                </a:rPr>
                <a:t>最小记录</a:t>
              </a:r>
            </a:p>
          </p:txBody>
        </p:sp>
        <p:sp>
          <p:nvSpPr>
            <p:cNvPr id="1613865" name="Line 41"/>
            <p:cNvSpPr>
              <a:spLocks noChangeShapeType="1"/>
            </p:cNvSpPr>
            <p:nvPr/>
          </p:nvSpPr>
          <p:spPr bwMode="auto">
            <a:xfrm flipV="1">
              <a:off x="4172" y="2832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1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1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1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E55E8DB-350A-4D19-94B9-B8158740124C}" type="slidenum">
              <a:rPr lang="zh-CN" altLang="en-US" b="1">
                <a:solidFill>
                  <a:srgbClr val="66CCFF"/>
                </a:solidFill>
              </a:rPr>
              <a:pPr/>
              <a:t>44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简单选择排序</a:t>
            </a:r>
          </a:p>
        </p:txBody>
      </p:sp>
      <p:sp>
        <p:nvSpPr>
          <p:cNvPr id="1574915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宋体" pitchFamily="2" charset="-122"/>
              </a:rPr>
              <a:t>    一趟简单选择排序：通过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en-US" altLang="zh-CN" sz="3200">
                <a:solidFill>
                  <a:srgbClr val="FFFF00"/>
                </a:solidFill>
                <a:latin typeface="宋体" pitchFamily="2" charset="-122"/>
              </a:rPr>
              <a:t>n-i </a:t>
            </a:r>
            <a:r>
              <a:rPr lang="zh-CN" altLang="en-US" sz="3200">
                <a:latin typeface="宋体" pitchFamily="2" charset="-122"/>
              </a:rPr>
              <a:t>次关键字间的比较，从 </a:t>
            </a:r>
            <a:r>
              <a:rPr lang="en-US" altLang="zh-CN" sz="3200">
                <a:solidFill>
                  <a:srgbClr val="FFFF00"/>
                </a:solidFill>
                <a:latin typeface="宋体" pitchFamily="2" charset="-122"/>
              </a:rPr>
              <a:t>n-i+1</a:t>
            </a:r>
            <a:r>
              <a:rPr lang="en-US" altLang="zh-CN" sz="3200">
                <a:latin typeface="宋体" pitchFamily="2" charset="-122"/>
              </a:rPr>
              <a:t> </a:t>
            </a:r>
            <a:r>
              <a:rPr lang="zh-CN" altLang="en-US" sz="3200">
                <a:latin typeface="宋体" pitchFamily="2" charset="-122"/>
              </a:rPr>
              <a:t>个记录中选出关键字最小的记录，并和第 </a:t>
            </a:r>
            <a:r>
              <a:rPr lang="en-US" altLang="zh-CN" sz="3200">
                <a:latin typeface="宋体" pitchFamily="2" charset="-122"/>
              </a:rPr>
              <a:t>i</a:t>
            </a:r>
            <a:r>
              <a:rPr lang="zh-CN" altLang="en-US" sz="3200">
                <a:latin typeface="宋体" pitchFamily="2" charset="-122"/>
              </a:rPr>
              <a:t>（</a:t>
            </a:r>
            <a:r>
              <a:rPr lang="en-US" altLang="zh-CN" sz="3200">
                <a:latin typeface="宋体" pitchFamily="2" charset="-122"/>
              </a:rPr>
              <a:t>1&lt;=i&lt;=n</a:t>
            </a:r>
            <a:r>
              <a:rPr lang="zh-CN" altLang="en-US" sz="3200">
                <a:latin typeface="宋体" pitchFamily="2" charset="-122"/>
              </a:rPr>
              <a:t>）个记录交换。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1574917" name="Text Box 5"/>
          <p:cNvSpPr txBox="1">
            <a:spLocks noChangeArrowheads="1"/>
          </p:cNvSpPr>
          <p:nvPr/>
        </p:nvSpPr>
        <p:spPr bwMode="auto">
          <a:xfrm>
            <a:off x="852488" y="2357438"/>
            <a:ext cx="739775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void  SelectSort( SqList &amp;L 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{  </a:t>
            </a:r>
            <a:r>
              <a:rPr lang="en-US" altLang="zh-CN" sz="320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for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( i=1; i &lt; L.length; ++i )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{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j = SelectMinKey( L, i 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   if ( i != j 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      L.r[i] &lt;=&gt; L.r[j];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} </a:t>
            </a:r>
            <a:r>
              <a:rPr lang="en-US" altLang="zh-CN" sz="32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//SelectSort</a:t>
            </a:r>
          </a:p>
        </p:txBody>
      </p:sp>
      <p:sp>
        <p:nvSpPr>
          <p:cNvPr id="1574918" name="Text Box 6"/>
          <p:cNvSpPr txBox="1">
            <a:spLocks noChangeArrowheads="1"/>
          </p:cNvSpPr>
          <p:nvPr/>
        </p:nvSpPr>
        <p:spPr bwMode="auto">
          <a:xfrm>
            <a:off x="185738" y="5903913"/>
            <a:ext cx="8783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宋体" pitchFamily="2" charset="-122"/>
              </a:rPr>
              <a:t>   对于</a:t>
            </a:r>
            <a:r>
              <a:rPr lang="en-US" altLang="zh-CN" sz="3200">
                <a:latin typeface="宋体" pitchFamily="2" charset="-122"/>
              </a:rPr>
              <a:t>n</a:t>
            </a:r>
            <a:r>
              <a:rPr lang="zh-CN" altLang="en-US" sz="3200">
                <a:latin typeface="宋体" pitchFamily="2" charset="-122"/>
              </a:rPr>
              <a:t>个关键字，要进行 </a:t>
            </a:r>
            <a:r>
              <a:rPr lang="en-US" altLang="zh-CN" sz="3200">
                <a:latin typeface="宋体" pitchFamily="2" charset="-122"/>
              </a:rPr>
              <a:t>n-1 </a:t>
            </a:r>
            <a:r>
              <a:rPr lang="zh-CN" altLang="en-US" sz="3200">
                <a:latin typeface="宋体" pitchFamily="2" charset="-122"/>
              </a:rPr>
              <a:t>趟选择排序。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7" grpId="0"/>
      <p:bldP spid="15749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44486C9-9893-450D-A66F-366AE6D84E42}" type="slidenum">
              <a:rPr lang="zh-CN" altLang="en-US" b="1">
                <a:solidFill>
                  <a:srgbClr val="66CCFF"/>
                </a:solidFill>
              </a:rPr>
              <a:pPr/>
              <a:t>45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简单选择排序</a:t>
            </a:r>
          </a:p>
        </p:txBody>
      </p:sp>
      <p:sp>
        <p:nvSpPr>
          <p:cNvPr id="1576963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宋体" pitchFamily="2" charset="-122"/>
              </a:rPr>
              <a:t>例：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1576967" name="Text Box 7"/>
          <p:cNvSpPr txBox="1">
            <a:spLocks noChangeArrowheads="1"/>
          </p:cNvSpPr>
          <p:nvPr/>
        </p:nvSpPr>
        <p:spPr bwMode="auto">
          <a:xfrm>
            <a:off x="3035300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/>
          </a:p>
        </p:txBody>
      </p:sp>
      <p:sp>
        <p:nvSpPr>
          <p:cNvPr id="1576968" name="Text Box 8"/>
          <p:cNvSpPr txBox="1">
            <a:spLocks noChangeArrowheads="1"/>
          </p:cNvSpPr>
          <p:nvPr/>
        </p:nvSpPr>
        <p:spPr bwMode="auto">
          <a:xfrm>
            <a:off x="2009775" y="898525"/>
            <a:ext cx="610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初始：   </a:t>
            </a:r>
            <a:r>
              <a:rPr lang="en-US" altLang="zh-CN" sz="2400"/>
              <a:t>[ 49     38     65     97     76     13     27 ]</a:t>
            </a:r>
          </a:p>
        </p:txBody>
      </p:sp>
      <p:grpSp>
        <p:nvGrpSpPr>
          <p:cNvPr id="1576987" name="Group 27"/>
          <p:cNvGrpSpPr>
            <a:grpSpLocks/>
          </p:cNvGrpSpPr>
          <p:nvPr/>
        </p:nvGrpSpPr>
        <p:grpSpPr bwMode="auto">
          <a:xfrm>
            <a:off x="6938963" y="1231900"/>
            <a:ext cx="268287" cy="598488"/>
            <a:chOff x="2320" y="767"/>
            <a:chExt cx="169" cy="377"/>
          </a:xfrm>
        </p:grpSpPr>
        <p:sp>
          <p:nvSpPr>
            <p:cNvPr id="1576988" name="Line 2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6989" name="Text Box 29"/>
            <p:cNvSpPr txBox="1">
              <a:spLocks noChangeArrowheads="1"/>
            </p:cNvSpPr>
            <p:nvPr/>
          </p:nvSpPr>
          <p:spPr bwMode="auto">
            <a:xfrm>
              <a:off x="2320" y="89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1576996" name="Text Box 36"/>
          <p:cNvSpPr txBox="1">
            <a:spLocks noChangeArrowheads="1"/>
          </p:cNvSpPr>
          <p:nvPr/>
        </p:nvSpPr>
        <p:spPr bwMode="auto">
          <a:xfrm>
            <a:off x="1255713" y="893763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i=1</a:t>
            </a:r>
          </a:p>
        </p:txBody>
      </p:sp>
      <p:sp>
        <p:nvSpPr>
          <p:cNvPr id="1576997" name="Text Box 37"/>
          <p:cNvSpPr txBox="1">
            <a:spLocks noChangeArrowheads="1"/>
          </p:cNvSpPr>
          <p:nvPr/>
        </p:nvSpPr>
        <p:spPr bwMode="auto">
          <a:xfrm>
            <a:off x="3406775" y="900113"/>
            <a:ext cx="4889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576998" name="Text Box 38"/>
          <p:cNvSpPr txBox="1">
            <a:spLocks noChangeArrowheads="1"/>
          </p:cNvSpPr>
          <p:nvPr/>
        </p:nvSpPr>
        <p:spPr bwMode="auto">
          <a:xfrm>
            <a:off x="6807200" y="865188"/>
            <a:ext cx="4889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</a:rPr>
              <a:t>49</a:t>
            </a:r>
          </a:p>
        </p:txBody>
      </p:sp>
      <p:sp>
        <p:nvSpPr>
          <p:cNvPr id="1576999" name="Text Box 39"/>
          <p:cNvSpPr txBox="1">
            <a:spLocks noChangeArrowheads="1"/>
          </p:cNvSpPr>
          <p:nvPr/>
        </p:nvSpPr>
        <p:spPr bwMode="auto">
          <a:xfrm>
            <a:off x="2011363" y="1781175"/>
            <a:ext cx="610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一趟：    </a:t>
            </a:r>
            <a:r>
              <a:rPr lang="en-US" altLang="zh-CN" sz="2400">
                <a:solidFill>
                  <a:srgbClr val="FFFF00"/>
                </a:solidFill>
              </a:rPr>
              <a:t>13</a:t>
            </a:r>
            <a:r>
              <a:rPr lang="en-US" altLang="zh-CN" sz="2400"/>
              <a:t>    [ 38     65     97     76     49     27 ]</a:t>
            </a:r>
          </a:p>
        </p:txBody>
      </p:sp>
      <p:sp>
        <p:nvSpPr>
          <p:cNvPr id="1577000" name="Text Box 40"/>
          <p:cNvSpPr txBox="1">
            <a:spLocks noChangeArrowheads="1"/>
          </p:cNvSpPr>
          <p:nvPr/>
        </p:nvSpPr>
        <p:spPr bwMode="auto">
          <a:xfrm>
            <a:off x="1273175" y="1749425"/>
            <a:ext cx="59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i=2</a:t>
            </a:r>
          </a:p>
        </p:txBody>
      </p:sp>
      <p:grpSp>
        <p:nvGrpSpPr>
          <p:cNvPr id="1577016" name="Group 56"/>
          <p:cNvGrpSpPr>
            <a:grpSpLocks/>
          </p:cNvGrpSpPr>
          <p:nvPr/>
        </p:nvGrpSpPr>
        <p:grpSpPr bwMode="auto">
          <a:xfrm>
            <a:off x="7597775" y="2208213"/>
            <a:ext cx="268288" cy="598487"/>
            <a:chOff x="2320" y="767"/>
            <a:chExt cx="169" cy="377"/>
          </a:xfrm>
        </p:grpSpPr>
        <p:sp>
          <p:nvSpPr>
            <p:cNvPr id="1577017" name="Line 5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18" name="Text Box 58"/>
            <p:cNvSpPr txBox="1">
              <a:spLocks noChangeArrowheads="1"/>
            </p:cNvSpPr>
            <p:nvPr/>
          </p:nvSpPr>
          <p:spPr bwMode="auto">
            <a:xfrm>
              <a:off x="2320" y="89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1577022" name="Text Box 62"/>
          <p:cNvSpPr txBox="1">
            <a:spLocks noChangeArrowheads="1"/>
          </p:cNvSpPr>
          <p:nvPr/>
        </p:nvSpPr>
        <p:spPr bwMode="auto">
          <a:xfrm>
            <a:off x="4017963" y="1790700"/>
            <a:ext cx="5683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27</a:t>
            </a:r>
          </a:p>
        </p:txBody>
      </p:sp>
      <p:sp>
        <p:nvSpPr>
          <p:cNvPr id="1577023" name="Text Box 63"/>
          <p:cNvSpPr txBox="1">
            <a:spLocks noChangeArrowheads="1"/>
          </p:cNvSpPr>
          <p:nvPr/>
        </p:nvSpPr>
        <p:spPr bwMode="auto">
          <a:xfrm>
            <a:off x="7383463" y="1828800"/>
            <a:ext cx="539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</a:rPr>
              <a:t>38</a:t>
            </a:r>
          </a:p>
        </p:txBody>
      </p:sp>
      <p:grpSp>
        <p:nvGrpSpPr>
          <p:cNvPr id="1577046" name="Group 86"/>
          <p:cNvGrpSpPr>
            <a:grpSpLocks/>
          </p:cNvGrpSpPr>
          <p:nvPr/>
        </p:nvGrpSpPr>
        <p:grpSpPr bwMode="auto">
          <a:xfrm>
            <a:off x="1976438" y="2806700"/>
            <a:ext cx="6183312" cy="679450"/>
            <a:chOff x="1245" y="1777"/>
            <a:chExt cx="3895" cy="428"/>
          </a:xfrm>
        </p:grpSpPr>
        <p:sp>
          <p:nvSpPr>
            <p:cNvPr id="1577025" name="Text Box 65"/>
            <p:cNvSpPr txBox="1">
              <a:spLocks noChangeArrowheads="1"/>
            </p:cNvSpPr>
            <p:nvPr/>
          </p:nvSpPr>
          <p:spPr bwMode="auto">
            <a:xfrm>
              <a:off x="1245" y="1777"/>
              <a:ext cx="3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二趟：    </a:t>
              </a:r>
              <a:r>
                <a:rPr lang="en-US" altLang="zh-CN" sz="2400">
                  <a:solidFill>
                    <a:srgbClr val="FFFF00"/>
                  </a:solidFill>
                </a:rPr>
                <a:t>13      27</a:t>
              </a:r>
              <a:r>
                <a:rPr lang="en-US" altLang="zh-CN" sz="2400"/>
                <a:t>    [ 65     97     76     49     38 ]</a:t>
              </a:r>
            </a:p>
          </p:txBody>
        </p:sp>
        <p:sp>
          <p:nvSpPr>
            <p:cNvPr id="1577026" name="Line 66"/>
            <p:cNvSpPr>
              <a:spLocks noChangeShapeType="1"/>
            </p:cNvSpPr>
            <p:nvPr/>
          </p:nvSpPr>
          <p:spPr bwMode="auto">
            <a:xfrm>
              <a:off x="4886" y="2061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27" name="Line 67"/>
            <p:cNvSpPr>
              <a:spLocks noChangeShapeType="1"/>
            </p:cNvSpPr>
            <p:nvPr/>
          </p:nvSpPr>
          <p:spPr bwMode="auto">
            <a:xfrm flipV="1">
              <a:off x="3133" y="2052"/>
              <a:ext cx="1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28" name="Line 68"/>
            <p:cNvSpPr>
              <a:spLocks noChangeShapeType="1"/>
            </p:cNvSpPr>
            <p:nvPr/>
          </p:nvSpPr>
          <p:spPr bwMode="auto">
            <a:xfrm>
              <a:off x="3135" y="2196"/>
              <a:ext cx="1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47" name="Group 87"/>
          <p:cNvGrpSpPr>
            <a:grpSpLocks/>
          </p:cNvGrpSpPr>
          <p:nvPr/>
        </p:nvGrpSpPr>
        <p:grpSpPr bwMode="auto">
          <a:xfrm>
            <a:off x="1979613" y="3598863"/>
            <a:ext cx="6183312" cy="625475"/>
            <a:chOff x="1247" y="2267"/>
            <a:chExt cx="3895" cy="394"/>
          </a:xfrm>
        </p:grpSpPr>
        <p:sp>
          <p:nvSpPr>
            <p:cNvPr id="1577030" name="Text Box 70"/>
            <p:cNvSpPr txBox="1">
              <a:spLocks noChangeArrowheads="1"/>
            </p:cNvSpPr>
            <p:nvPr/>
          </p:nvSpPr>
          <p:spPr bwMode="auto">
            <a:xfrm>
              <a:off x="1247" y="2267"/>
              <a:ext cx="3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三趟：    </a:t>
              </a:r>
              <a:r>
                <a:rPr lang="en-US" altLang="zh-CN" sz="2400">
                  <a:solidFill>
                    <a:srgbClr val="FFFF00"/>
                  </a:solidFill>
                </a:rPr>
                <a:t>13      27     38</a:t>
              </a:r>
              <a:r>
                <a:rPr lang="en-US" altLang="zh-CN" sz="2400"/>
                <a:t>    [ 97     76     49     65 ]</a:t>
              </a:r>
            </a:p>
          </p:txBody>
        </p:sp>
        <p:sp>
          <p:nvSpPr>
            <p:cNvPr id="1577031" name="Line 71"/>
            <p:cNvSpPr>
              <a:spLocks noChangeShapeType="1"/>
            </p:cNvSpPr>
            <p:nvPr/>
          </p:nvSpPr>
          <p:spPr bwMode="auto">
            <a:xfrm>
              <a:off x="4510" y="251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2" name="Line 72"/>
            <p:cNvSpPr>
              <a:spLocks noChangeShapeType="1"/>
            </p:cNvSpPr>
            <p:nvPr/>
          </p:nvSpPr>
          <p:spPr bwMode="auto">
            <a:xfrm flipV="1">
              <a:off x="3136" y="252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3" name="Line 73"/>
            <p:cNvSpPr>
              <a:spLocks noChangeShapeType="1"/>
            </p:cNvSpPr>
            <p:nvPr/>
          </p:nvSpPr>
          <p:spPr bwMode="auto">
            <a:xfrm>
              <a:off x="3145" y="2652"/>
              <a:ext cx="13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34" name="Group 74"/>
          <p:cNvGrpSpPr>
            <a:grpSpLocks/>
          </p:cNvGrpSpPr>
          <p:nvPr/>
        </p:nvGrpSpPr>
        <p:grpSpPr bwMode="auto">
          <a:xfrm>
            <a:off x="2092325" y="4376738"/>
            <a:ext cx="5183188" cy="539750"/>
            <a:chOff x="1154" y="2298"/>
            <a:chExt cx="3265" cy="340"/>
          </a:xfrm>
        </p:grpSpPr>
        <p:sp>
          <p:nvSpPr>
            <p:cNvPr id="1577035" name="Text Box 75"/>
            <p:cNvSpPr txBox="1">
              <a:spLocks noChangeArrowheads="1"/>
            </p:cNvSpPr>
            <p:nvPr/>
          </p:nvSpPr>
          <p:spPr bwMode="auto">
            <a:xfrm>
              <a:off x="1154" y="2298"/>
              <a:ext cx="3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四趟：    </a:t>
              </a:r>
              <a:r>
                <a:rPr lang="en-US" altLang="zh-CN" sz="2000">
                  <a:solidFill>
                    <a:srgbClr val="FFFF00"/>
                  </a:solidFill>
                </a:rPr>
                <a:t>13      27     38     49</a:t>
              </a:r>
              <a:r>
                <a:rPr lang="en-US" altLang="zh-CN" sz="2000"/>
                <a:t>    [ 76     97     65 ]</a:t>
              </a:r>
            </a:p>
          </p:txBody>
        </p:sp>
        <p:sp>
          <p:nvSpPr>
            <p:cNvPr id="1577036" name="Line 76"/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7" name="Line 77"/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8" name="Line 78"/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39" name="Group 79"/>
          <p:cNvGrpSpPr>
            <a:grpSpLocks/>
          </p:cNvGrpSpPr>
          <p:nvPr/>
        </p:nvGrpSpPr>
        <p:grpSpPr bwMode="auto">
          <a:xfrm>
            <a:off x="2078038" y="5019675"/>
            <a:ext cx="5183187" cy="539750"/>
            <a:chOff x="1139" y="2683"/>
            <a:chExt cx="3265" cy="340"/>
          </a:xfrm>
        </p:grpSpPr>
        <p:sp>
          <p:nvSpPr>
            <p:cNvPr id="1577040" name="Text Box 80"/>
            <p:cNvSpPr txBox="1">
              <a:spLocks noChangeArrowheads="1"/>
            </p:cNvSpPr>
            <p:nvPr/>
          </p:nvSpPr>
          <p:spPr bwMode="auto">
            <a:xfrm>
              <a:off x="1139" y="2683"/>
              <a:ext cx="3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五趟：    </a:t>
              </a:r>
              <a:r>
                <a:rPr lang="en-US" altLang="zh-CN" sz="2000">
                  <a:solidFill>
                    <a:srgbClr val="FFFF00"/>
                  </a:solidFill>
                </a:rPr>
                <a:t>13      27     38     49     65</a:t>
              </a:r>
              <a:r>
                <a:rPr lang="en-US" altLang="zh-CN" sz="2000"/>
                <a:t>    [ 97     76 ]</a:t>
              </a:r>
            </a:p>
          </p:txBody>
        </p:sp>
        <p:sp>
          <p:nvSpPr>
            <p:cNvPr id="1577041" name="Line 81"/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42" name="Line 82"/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43" name="Line 83"/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44" name="Text Box 84"/>
          <p:cNvSpPr txBox="1">
            <a:spLocks noChangeArrowheads="1"/>
          </p:cNvSpPr>
          <p:nvPr/>
        </p:nvSpPr>
        <p:spPr bwMode="auto">
          <a:xfrm>
            <a:off x="2063750" y="5632450"/>
            <a:ext cx="5183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六趟：    </a:t>
            </a:r>
            <a:r>
              <a:rPr lang="en-US" altLang="zh-CN" sz="2000">
                <a:solidFill>
                  <a:srgbClr val="FFFF00"/>
                </a:solidFill>
              </a:rPr>
              <a:t>13      27     38     49     65     76</a:t>
            </a:r>
            <a:r>
              <a:rPr lang="en-US" altLang="zh-CN" sz="2000"/>
              <a:t>    [ 97 ]</a:t>
            </a:r>
          </a:p>
        </p:txBody>
      </p:sp>
      <p:sp>
        <p:nvSpPr>
          <p:cNvPr id="1577045" name="Text Box 85"/>
          <p:cNvSpPr txBox="1">
            <a:spLocks noChangeArrowheads="1"/>
          </p:cNvSpPr>
          <p:nvPr/>
        </p:nvSpPr>
        <p:spPr bwMode="auto">
          <a:xfrm>
            <a:off x="1362075" y="6108700"/>
            <a:ext cx="659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排序结束：    </a:t>
            </a:r>
            <a:r>
              <a:rPr lang="en-US" altLang="zh-CN" sz="2400">
                <a:solidFill>
                  <a:srgbClr val="FFFF00"/>
                </a:solidFill>
              </a:rPr>
              <a:t>13      27     38     49     65     76      97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7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7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76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77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7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57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7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7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57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7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6" grpId="0" build="p" autoUpdateAnimBg="0"/>
      <p:bldP spid="1576997" grpId="0" animBg="1" autoUpdateAnimBg="0"/>
      <p:bldP spid="1576998" grpId="0" animBg="1" autoUpdateAnimBg="0"/>
      <p:bldP spid="1576999" grpId="0" build="p" autoUpdateAnimBg="0"/>
      <p:bldP spid="1577000" grpId="0" build="p" autoUpdateAnimBg="0"/>
      <p:bldP spid="1577022" grpId="0" animBg="1" autoUpdateAnimBg="0"/>
      <p:bldP spid="1577023" grpId="0" animBg="1" autoUpdateAnimBg="0"/>
      <p:bldP spid="1577044" grpId="0" build="p" autoUpdateAnimBg="0"/>
      <p:bldP spid="157704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413E1724-4343-4B44-913F-52CA3C783A3A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46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pitchFamily="34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简单选择排序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 简单选择排序算法的性能分析</a:t>
            </a:r>
            <a:endParaRPr lang="en-US" altLang="zh-CN" sz="3200">
              <a:solidFill>
                <a:srgbClr val="FFFF00"/>
              </a:solidFill>
              <a:latin typeface="宋体" pitchFamily="2" charset="-122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33375" y="2595563"/>
            <a:ext cx="4710113" cy="519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最坏情况：</a:t>
            </a:r>
            <a:r>
              <a:rPr lang="zh-CN" altLang="en-US"/>
              <a:t>3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-1)</a:t>
            </a:r>
            <a:r>
              <a:rPr lang="zh-CN" altLang="en-US"/>
              <a:t>次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347663" y="1593850"/>
            <a:ext cx="49450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/>
              <a:t>移动次数：</a:t>
            </a:r>
          </a:p>
          <a:p>
            <a:pPr algn="just"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最好情况（正序）：</a:t>
            </a:r>
            <a:r>
              <a:rPr lang="zh-CN" altLang="en-US"/>
              <a:t>0次</a:t>
            </a:r>
          </a:p>
        </p:txBody>
      </p:sp>
      <p:sp>
        <p:nvSpPr>
          <p:cNvPr id="1615880" name="Text Box 8"/>
          <p:cNvSpPr txBox="1">
            <a:spLocks noChangeArrowheads="1"/>
          </p:cNvSpPr>
          <p:nvPr/>
        </p:nvSpPr>
        <p:spPr bwMode="auto">
          <a:xfrm>
            <a:off x="357188" y="5375275"/>
            <a:ext cx="80772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</a:rPr>
              <a:t>空间性能：</a:t>
            </a:r>
            <a:r>
              <a:rPr lang="zh-CN" altLang="en-US" sz="3200"/>
              <a:t>需一个辅助空间。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</a:rPr>
              <a:t>稳定性：</a:t>
            </a:r>
            <a:r>
              <a:rPr lang="zh-CN" altLang="en-US" sz="3200"/>
              <a:t>是一种稳定的排序算法。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94350" y="1795463"/>
            <a:ext cx="3225800" cy="431800"/>
            <a:chOff x="3524" y="1266"/>
            <a:chExt cx="2032" cy="272"/>
          </a:xfrm>
        </p:grpSpPr>
        <p:sp>
          <p:nvSpPr>
            <p:cNvPr id="1615882" name="Oval 10"/>
            <p:cNvSpPr>
              <a:spLocks noChangeArrowheads="1"/>
            </p:cNvSpPr>
            <p:nvPr/>
          </p:nvSpPr>
          <p:spPr bwMode="auto">
            <a:xfrm>
              <a:off x="3524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  <p:sp>
          <p:nvSpPr>
            <p:cNvPr id="1615883" name="Oval 11"/>
            <p:cNvSpPr>
              <a:spLocks noChangeArrowheads="1"/>
            </p:cNvSpPr>
            <p:nvPr/>
          </p:nvSpPr>
          <p:spPr bwMode="auto">
            <a:xfrm>
              <a:off x="3956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5</a:t>
              </a:r>
            </a:p>
          </p:txBody>
        </p:sp>
        <p:sp>
          <p:nvSpPr>
            <p:cNvPr id="1615884" name="Oval 12"/>
            <p:cNvSpPr>
              <a:spLocks noChangeArrowheads="1"/>
            </p:cNvSpPr>
            <p:nvPr/>
          </p:nvSpPr>
          <p:spPr bwMode="auto">
            <a:xfrm>
              <a:off x="4404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  <p:sp>
          <p:nvSpPr>
            <p:cNvPr id="1615885" name="Oval 13"/>
            <p:cNvSpPr>
              <a:spLocks noChangeArrowheads="1"/>
            </p:cNvSpPr>
            <p:nvPr/>
          </p:nvSpPr>
          <p:spPr bwMode="auto">
            <a:xfrm>
              <a:off x="4842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3</a:t>
              </a:r>
            </a:p>
          </p:txBody>
        </p:sp>
        <p:sp>
          <p:nvSpPr>
            <p:cNvPr id="1615886" name="Oval 14"/>
            <p:cNvSpPr>
              <a:spLocks noChangeArrowheads="1"/>
            </p:cNvSpPr>
            <p:nvPr/>
          </p:nvSpPr>
          <p:spPr bwMode="auto">
            <a:xfrm>
              <a:off x="5284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615887" name="Oval 15"/>
          <p:cNvSpPr>
            <a:spLocks noChangeArrowheads="1"/>
          </p:cNvSpPr>
          <p:nvPr/>
        </p:nvSpPr>
        <p:spPr bwMode="auto">
          <a:xfrm>
            <a:off x="8382000" y="1792288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622925" y="2351088"/>
            <a:ext cx="3209925" cy="431800"/>
            <a:chOff x="3542" y="1706"/>
            <a:chExt cx="2022" cy="272"/>
          </a:xfrm>
        </p:grpSpPr>
        <p:sp>
          <p:nvSpPr>
            <p:cNvPr id="1615889" name="Oval 17"/>
            <p:cNvSpPr>
              <a:spLocks noChangeArrowheads="1"/>
            </p:cNvSpPr>
            <p:nvPr/>
          </p:nvSpPr>
          <p:spPr bwMode="auto">
            <a:xfrm>
              <a:off x="3964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5</a:t>
              </a:r>
            </a:p>
          </p:txBody>
        </p:sp>
        <p:sp>
          <p:nvSpPr>
            <p:cNvPr id="1615890" name="Oval 18"/>
            <p:cNvSpPr>
              <a:spLocks noChangeArrowheads="1"/>
            </p:cNvSpPr>
            <p:nvPr/>
          </p:nvSpPr>
          <p:spPr bwMode="auto">
            <a:xfrm>
              <a:off x="4412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  <p:sp>
          <p:nvSpPr>
            <p:cNvPr id="1615891" name="Oval 19"/>
            <p:cNvSpPr>
              <a:spLocks noChangeArrowheads="1"/>
            </p:cNvSpPr>
            <p:nvPr/>
          </p:nvSpPr>
          <p:spPr bwMode="auto">
            <a:xfrm>
              <a:off x="4850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3</a:t>
              </a:r>
            </a:p>
          </p:txBody>
        </p:sp>
        <p:sp>
          <p:nvSpPr>
            <p:cNvPr id="1615892" name="Oval 20"/>
            <p:cNvSpPr>
              <a:spLocks noChangeArrowheads="1"/>
            </p:cNvSpPr>
            <p:nvPr/>
          </p:nvSpPr>
          <p:spPr bwMode="auto">
            <a:xfrm>
              <a:off x="5292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  <p:sp>
          <p:nvSpPr>
            <p:cNvPr id="1615893" name="Oval 21"/>
            <p:cNvSpPr>
              <a:spLocks noChangeArrowheads="1"/>
            </p:cNvSpPr>
            <p:nvPr/>
          </p:nvSpPr>
          <p:spPr bwMode="auto">
            <a:xfrm>
              <a:off x="3542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615894" name="Oval 22"/>
          <p:cNvSpPr>
            <a:spLocks noChangeArrowheads="1"/>
          </p:cNvSpPr>
          <p:nvPr/>
        </p:nvSpPr>
        <p:spPr bwMode="auto">
          <a:xfrm>
            <a:off x="7002463" y="2351088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641975" y="2908300"/>
            <a:ext cx="3209925" cy="431800"/>
            <a:chOff x="3554" y="2167"/>
            <a:chExt cx="2022" cy="272"/>
          </a:xfrm>
        </p:grpSpPr>
        <p:sp>
          <p:nvSpPr>
            <p:cNvPr id="1615896" name="Oval 24"/>
            <p:cNvSpPr>
              <a:spLocks noChangeArrowheads="1"/>
            </p:cNvSpPr>
            <p:nvPr/>
          </p:nvSpPr>
          <p:spPr bwMode="auto">
            <a:xfrm>
              <a:off x="4454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5</a:t>
              </a:r>
            </a:p>
          </p:txBody>
        </p:sp>
        <p:sp>
          <p:nvSpPr>
            <p:cNvPr id="1615897" name="Oval 25"/>
            <p:cNvSpPr>
              <a:spLocks noChangeArrowheads="1"/>
            </p:cNvSpPr>
            <p:nvPr/>
          </p:nvSpPr>
          <p:spPr bwMode="auto">
            <a:xfrm>
              <a:off x="4862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3</a:t>
              </a:r>
            </a:p>
          </p:txBody>
        </p:sp>
        <p:sp>
          <p:nvSpPr>
            <p:cNvPr id="1615898" name="Oval 26"/>
            <p:cNvSpPr>
              <a:spLocks noChangeArrowheads="1"/>
            </p:cNvSpPr>
            <p:nvPr/>
          </p:nvSpPr>
          <p:spPr bwMode="auto">
            <a:xfrm>
              <a:off x="5304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  <p:sp>
          <p:nvSpPr>
            <p:cNvPr id="1615899" name="Oval 27"/>
            <p:cNvSpPr>
              <a:spLocks noChangeArrowheads="1"/>
            </p:cNvSpPr>
            <p:nvPr/>
          </p:nvSpPr>
          <p:spPr bwMode="auto">
            <a:xfrm>
              <a:off x="3554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1615900" name="Oval 28"/>
            <p:cNvSpPr>
              <a:spLocks noChangeArrowheads="1"/>
            </p:cNvSpPr>
            <p:nvPr/>
          </p:nvSpPr>
          <p:spPr bwMode="auto">
            <a:xfrm>
              <a:off x="4016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</p:grpSp>
      <p:sp>
        <p:nvSpPr>
          <p:cNvPr id="1615901" name="Oval 29"/>
          <p:cNvSpPr>
            <a:spLocks noChangeArrowheads="1"/>
          </p:cNvSpPr>
          <p:nvPr/>
        </p:nvSpPr>
        <p:spPr bwMode="auto">
          <a:xfrm>
            <a:off x="7721600" y="2913063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651500" y="3460750"/>
            <a:ext cx="3209925" cy="431800"/>
            <a:chOff x="3560" y="2585"/>
            <a:chExt cx="2022" cy="272"/>
          </a:xfrm>
        </p:grpSpPr>
        <p:sp>
          <p:nvSpPr>
            <p:cNvPr id="1615903" name="Oval 31"/>
            <p:cNvSpPr>
              <a:spLocks noChangeArrowheads="1"/>
            </p:cNvSpPr>
            <p:nvPr/>
          </p:nvSpPr>
          <p:spPr bwMode="auto">
            <a:xfrm>
              <a:off x="4868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5</a:t>
              </a:r>
            </a:p>
          </p:txBody>
        </p:sp>
        <p:sp>
          <p:nvSpPr>
            <p:cNvPr id="1615904" name="Oval 32"/>
            <p:cNvSpPr>
              <a:spLocks noChangeArrowheads="1"/>
            </p:cNvSpPr>
            <p:nvPr/>
          </p:nvSpPr>
          <p:spPr bwMode="auto">
            <a:xfrm>
              <a:off x="5310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  <p:sp>
          <p:nvSpPr>
            <p:cNvPr id="1615905" name="Oval 33"/>
            <p:cNvSpPr>
              <a:spLocks noChangeArrowheads="1"/>
            </p:cNvSpPr>
            <p:nvPr/>
          </p:nvSpPr>
          <p:spPr bwMode="auto">
            <a:xfrm>
              <a:off x="3560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1615906" name="Oval 34"/>
            <p:cNvSpPr>
              <a:spLocks noChangeArrowheads="1"/>
            </p:cNvSpPr>
            <p:nvPr/>
          </p:nvSpPr>
          <p:spPr bwMode="auto">
            <a:xfrm>
              <a:off x="4022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  <p:sp>
          <p:nvSpPr>
            <p:cNvPr id="1615907" name="Oval 35"/>
            <p:cNvSpPr>
              <a:spLocks noChangeArrowheads="1"/>
            </p:cNvSpPr>
            <p:nvPr/>
          </p:nvSpPr>
          <p:spPr bwMode="auto">
            <a:xfrm>
              <a:off x="4476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3</a:t>
              </a:r>
            </a:p>
          </p:txBody>
        </p:sp>
      </p:grpSp>
      <p:sp>
        <p:nvSpPr>
          <p:cNvPr id="1615908" name="Oval 36"/>
          <p:cNvSpPr>
            <a:spLocks noChangeArrowheads="1"/>
          </p:cNvSpPr>
          <p:nvPr/>
        </p:nvSpPr>
        <p:spPr bwMode="auto">
          <a:xfrm>
            <a:off x="8426450" y="3460750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659438" y="3995738"/>
            <a:ext cx="3209925" cy="444500"/>
            <a:chOff x="3565" y="2982"/>
            <a:chExt cx="2022" cy="280"/>
          </a:xfrm>
        </p:grpSpPr>
        <p:sp>
          <p:nvSpPr>
            <p:cNvPr id="1615910" name="Oval 38"/>
            <p:cNvSpPr>
              <a:spLocks noChangeArrowheads="1"/>
            </p:cNvSpPr>
            <p:nvPr/>
          </p:nvSpPr>
          <p:spPr bwMode="auto">
            <a:xfrm>
              <a:off x="5315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5</a:t>
              </a:r>
            </a:p>
          </p:txBody>
        </p:sp>
        <p:sp>
          <p:nvSpPr>
            <p:cNvPr id="1615911" name="Oval 39"/>
            <p:cNvSpPr>
              <a:spLocks noChangeArrowheads="1"/>
            </p:cNvSpPr>
            <p:nvPr/>
          </p:nvSpPr>
          <p:spPr bwMode="auto">
            <a:xfrm>
              <a:off x="3565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</a:t>
              </a:r>
            </a:p>
          </p:txBody>
        </p:sp>
        <p:sp>
          <p:nvSpPr>
            <p:cNvPr id="1615912" name="Oval 40"/>
            <p:cNvSpPr>
              <a:spLocks noChangeArrowheads="1"/>
            </p:cNvSpPr>
            <p:nvPr/>
          </p:nvSpPr>
          <p:spPr bwMode="auto">
            <a:xfrm>
              <a:off x="4027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  <p:sp>
          <p:nvSpPr>
            <p:cNvPr id="1615913" name="Oval 41"/>
            <p:cNvSpPr>
              <a:spLocks noChangeArrowheads="1"/>
            </p:cNvSpPr>
            <p:nvPr/>
          </p:nvSpPr>
          <p:spPr bwMode="auto">
            <a:xfrm>
              <a:off x="4481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3</a:t>
              </a:r>
            </a:p>
          </p:txBody>
        </p:sp>
        <p:sp>
          <p:nvSpPr>
            <p:cNvPr id="1615914" name="Oval 42"/>
            <p:cNvSpPr>
              <a:spLocks noChangeArrowheads="1"/>
            </p:cNvSpPr>
            <p:nvPr/>
          </p:nvSpPr>
          <p:spPr bwMode="auto">
            <a:xfrm>
              <a:off x="4913" y="2982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</a:t>
              </a:r>
            </a:p>
          </p:txBody>
        </p:sp>
      </p:grpSp>
      <p:sp>
        <p:nvSpPr>
          <p:cNvPr id="1615915" name="Rectangle 43"/>
          <p:cNvSpPr>
            <a:spLocks noChangeArrowheads="1"/>
          </p:cNvSpPr>
          <p:nvPr/>
        </p:nvSpPr>
        <p:spPr bwMode="auto">
          <a:xfrm>
            <a:off x="349250" y="3089275"/>
            <a:ext cx="1970088" cy="5191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itchFamily="34" charset="0"/>
              </a:rPr>
              <a:t>比较次数：</a:t>
            </a:r>
          </a:p>
        </p:txBody>
      </p:sp>
      <p:sp>
        <p:nvSpPr>
          <p:cNvPr id="1615938" name="Rectangle 66"/>
          <p:cNvSpPr>
            <a:spLocks noChangeArrowheads="1"/>
          </p:cNvSpPr>
          <p:nvPr/>
        </p:nvSpPr>
        <p:spPr bwMode="auto">
          <a:xfrm>
            <a:off x="3665538" y="3944938"/>
            <a:ext cx="12842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>
                <a:solidFill>
                  <a:srgbClr val="FFFF00"/>
                </a:solidFill>
                <a:latin typeface="Symbol" pitchFamily="18" charset="2"/>
                <a:ea typeface="华文行楷" pitchFamily="2" charset="-122"/>
              </a:rPr>
              <a:t>=</a:t>
            </a:r>
            <a:r>
              <a:rPr kumimoji="0" lang="en-US" altLang="zh-CN" i="1">
                <a:solidFill>
                  <a:srgbClr val="FFFF00"/>
                </a:solidFill>
                <a:latin typeface="Symbol" pitchFamily="18" charset="2"/>
                <a:ea typeface="华文行楷" pitchFamily="2" charset="-122"/>
              </a:rPr>
              <a:t>O </a:t>
            </a:r>
            <a:r>
              <a:rPr kumimoji="0" lang="en-US" altLang="zh-CN">
                <a:solidFill>
                  <a:srgbClr val="FFFF00"/>
                </a:solidFill>
                <a:latin typeface="Arial" pitchFamily="34" charset="0"/>
                <a:ea typeface="华文行楷" pitchFamily="2" charset="-122"/>
              </a:rPr>
              <a:t>(n</a:t>
            </a:r>
            <a:r>
              <a:rPr kumimoji="0" lang="en-US" altLang="zh-CN" baseline="30000">
                <a:solidFill>
                  <a:srgbClr val="FFFF00"/>
                </a:solidFill>
                <a:latin typeface="Arial" pitchFamily="34" charset="0"/>
                <a:ea typeface="华文行楷" pitchFamily="2" charset="-122"/>
              </a:rPr>
              <a:t>2</a:t>
            </a:r>
            <a:r>
              <a:rPr kumimoji="0" lang="en-US" altLang="zh-CN">
                <a:solidFill>
                  <a:srgbClr val="FFFF00"/>
                </a:solidFill>
                <a:latin typeface="Arial" pitchFamily="34" charset="0"/>
                <a:ea typeface="华文行楷" pitchFamily="2" charset="-122"/>
              </a:rPr>
              <a:t>)</a:t>
            </a:r>
            <a:endParaRPr kumimoji="0" lang="en-US" altLang="zh-CN" sz="1800">
              <a:solidFill>
                <a:srgbClr val="FFFF00"/>
              </a:solidFill>
              <a:latin typeface="Arial" pitchFamily="34" charset="0"/>
              <a:ea typeface="华文行楷" pitchFamily="2" charset="-122"/>
            </a:endParaRPr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076450" y="3760788"/>
            <a:ext cx="1719263" cy="874712"/>
            <a:chOff x="1308" y="2369"/>
            <a:chExt cx="1083" cy="551"/>
          </a:xfrm>
        </p:grpSpPr>
        <p:sp>
          <p:nvSpPr>
            <p:cNvPr id="54298" name="Line 47"/>
            <p:cNvSpPr>
              <a:spLocks noChangeShapeType="1"/>
            </p:cNvSpPr>
            <p:nvPr/>
          </p:nvSpPr>
          <p:spPr bwMode="auto">
            <a:xfrm>
              <a:off x="1480" y="2655"/>
              <a:ext cx="13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Rectangle 53"/>
            <p:cNvSpPr>
              <a:spLocks noChangeArrowheads="1"/>
            </p:cNvSpPr>
            <p:nvPr/>
          </p:nvSpPr>
          <p:spPr bwMode="auto">
            <a:xfrm>
              <a:off x="1490" y="265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ea typeface="华文行楷" pitchFamily="2" charset="-122"/>
                </a:rPr>
                <a:t>2</a:t>
              </a:r>
              <a:endParaRPr kumimoji="0" lang="en-US" altLang="zh-CN">
                <a:latin typeface="Arial" pitchFamily="34" charset="0"/>
                <a:ea typeface="华文行楷" pitchFamily="2" charset="-122"/>
              </a:endParaRPr>
            </a:p>
          </p:txBody>
        </p:sp>
        <p:sp>
          <p:nvSpPr>
            <p:cNvPr id="54300" name="Rectangle 54"/>
            <p:cNvSpPr>
              <a:spLocks noChangeArrowheads="1"/>
            </p:cNvSpPr>
            <p:nvPr/>
          </p:nvSpPr>
          <p:spPr bwMode="auto">
            <a:xfrm>
              <a:off x="1487" y="236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ea typeface="华文行楷" pitchFamily="2" charset="-122"/>
                </a:rPr>
                <a:t>1</a:t>
              </a:r>
              <a:endParaRPr kumimoji="0" lang="en-US" altLang="zh-CN">
                <a:latin typeface="Arial" pitchFamily="34" charset="0"/>
                <a:ea typeface="华文行楷" pitchFamily="2" charset="-122"/>
              </a:endParaRPr>
            </a:p>
          </p:txBody>
        </p:sp>
        <p:sp>
          <p:nvSpPr>
            <p:cNvPr id="54301" name="Rectangle 61"/>
            <p:cNvSpPr>
              <a:spLocks noChangeArrowheads="1"/>
            </p:cNvSpPr>
            <p:nvPr/>
          </p:nvSpPr>
          <p:spPr bwMode="auto">
            <a:xfrm>
              <a:off x="1626" y="2511"/>
              <a:ext cx="7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i="1">
                  <a:ea typeface="华文行楷" pitchFamily="2" charset="-122"/>
                </a:rPr>
                <a:t>n</a:t>
              </a:r>
              <a:r>
                <a:rPr kumimoji="0" lang="en-US" altLang="zh-CN">
                  <a:ea typeface="华文行楷" pitchFamily="2" charset="-122"/>
                </a:rPr>
                <a:t>(</a:t>
              </a:r>
              <a:r>
                <a:rPr kumimoji="0" lang="en-US" altLang="zh-CN" i="1">
                  <a:ea typeface="华文行楷" pitchFamily="2" charset="-122"/>
                </a:rPr>
                <a:t>n-1</a:t>
              </a:r>
              <a:r>
                <a:rPr kumimoji="0" lang="en-US" altLang="zh-CN">
                  <a:ea typeface="华文行楷" pitchFamily="2" charset="-122"/>
                </a:rPr>
                <a:t>)</a:t>
              </a:r>
              <a:endParaRPr kumimoji="0" lang="en-US" altLang="zh-CN" sz="1800">
                <a:latin typeface="Arial" pitchFamily="34" charset="0"/>
                <a:ea typeface="华文行楷" pitchFamily="2" charset="-122"/>
              </a:endParaRPr>
            </a:p>
          </p:txBody>
        </p:sp>
        <p:sp>
          <p:nvSpPr>
            <p:cNvPr id="54302" name="Rectangle 68"/>
            <p:cNvSpPr>
              <a:spLocks noChangeArrowheads="1"/>
            </p:cNvSpPr>
            <p:nvPr/>
          </p:nvSpPr>
          <p:spPr bwMode="auto">
            <a:xfrm>
              <a:off x="1308" y="24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1800">
                <a:latin typeface="Arial" pitchFamily="34" charset="0"/>
                <a:ea typeface="华文行楷" pitchFamily="2" charset="-122"/>
              </a:endParaRP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71525" y="3621088"/>
            <a:ext cx="1425575" cy="1006475"/>
            <a:chOff x="288" y="2317"/>
            <a:chExt cx="898" cy="634"/>
          </a:xfrm>
        </p:grpSpPr>
        <p:sp>
          <p:nvSpPr>
            <p:cNvPr id="54294" name="Rectangle 64"/>
            <p:cNvSpPr>
              <a:spLocks noChangeArrowheads="1"/>
            </p:cNvSpPr>
            <p:nvPr/>
          </p:nvSpPr>
          <p:spPr bwMode="auto">
            <a:xfrm>
              <a:off x="308" y="2317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ea typeface="华文行楷" pitchFamily="2" charset="-122"/>
                </a:rPr>
                <a:t>n-1</a:t>
              </a:r>
              <a:endParaRPr kumimoji="0" lang="en-US" altLang="zh-CN" sz="2400">
                <a:latin typeface="Arial" pitchFamily="34" charset="0"/>
                <a:ea typeface="华文行楷" pitchFamily="2" charset="-122"/>
              </a:endParaRPr>
            </a:p>
          </p:txBody>
        </p:sp>
        <p:sp>
          <p:nvSpPr>
            <p:cNvPr id="54295" name="Rectangle 65"/>
            <p:cNvSpPr>
              <a:spLocks noChangeArrowheads="1"/>
            </p:cNvSpPr>
            <p:nvPr/>
          </p:nvSpPr>
          <p:spPr bwMode="auto">
            <a:xfrm>
              <a:off x="288" y="2721"/>
              <a:ext cx="28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ea typeface="华文行楷" pitchFamily="2" charset="-122"/>
                </a:rPr>
                <a:t>i=1</a:t>
              </a:r>
              <a:endParaRPr kumimoji="0" lang="en-US" altLang="zh-CN" sz="2400">
                <a:latin typeface="Arial" pitchFamily="34" charset="0"/>
                <a:ea typeface="华文行楷" pitchFamily="2" charset="-122"/>
              </a:endParaRPr>
            </a:p>
          </p:txBody>
        </p:sp>
        <p:sp>
          <p:nvSpPr>
            <p:cNvPr id="54296" name="Rectangle 70"/>
            <p:cNvSpPr>
              <a:spLocks noChangeArrowheads="1"/>
            </p:cNvSpPr>
            <p:nvPr/>
          </p:nvSpPr>
          <p:spPr bwMode="auto">
            <a:xfrm>
              <a:off x="345" y="2485"/>
              <a:ext cx="17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3100">
                  <a:latin typeface="Symbol" pitchFamily="18" charset="2"/>
                  <a:ea typeface="华文行楷" pitchFamily="2" charset="-122"/>
                </a:rPr>
                <a:t>å</a:t>
              </a:r>
              <a:endParaRPr kumimoji="0" lang="en-US" altLang="zh-CN" sz="1800">
                <a:latin typeface="Arial" pitchFamily="34" charset="0"/>
                <a:ea typeface="华文行楷" pitchFamily="2" charset="-122"/>
              </a:endParaRPr>
            </a:p>
          </p:txBody>
        </p:sp>
        <p:sp>
          <p:nvSpPr>
            <p:cNvPr id="54297" name="Rectangle 74"/>
            <p:cNvSpPr>
              <a:spLocks noChangeArrowheads="1"/>
            </p:cNvSpPr>
            <p:nvPr/>
          </p:nvSpPr>
          <p:spPr bwMode="auto">
            <a:xfrm>
              <a:off x="422" y="2518"/>
              <a:ext cx="76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latin typeface="宋体" pitchFamily="2" charset="-122"/>
                </a:rPr>
                <a:t>（</a:t>
              </a:r>
              <a:r>
                <a:rPr kumimoji="0" lang="en-US" altLang="zh-CN">
                  <a:latin typeface="宋体" pitchFamily="2" charset="-122"/>
                </a:rPr>
                <a:t>n-i)</a:t>
              </a:r>
              <a:endParaRPr kumimoji="0" lang="en-US" altLang="zh-CN" sz="1800">
                <a:latin typeface="Arial" pitchFamily="34" charset="0"/>
                <a:ea typeface="华文行楷" pitchFamily="2" charset="-122"/>
              </a:endParaRPr>
            </a:p>
          </p:txBody>
        </p:sp>
      </p:grpSp>
      <p:sp>
        <p:nvSpPr>
          <p:cNvPr id="1615947" name="Text Box 75"/>
          <p:cNvSpPr txBox="1">
            <a:spLocks noChangeArrowheads="1"/>
          </p:cNvSpPr>
          <p:nvPr/>
        </p:nvSpPr>
        <p:spPr bwMode="auto">
          <a:xfrm>
            <a:off x="357188" y="4789488"/>
            <a:ext cx="7116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简单选择排序的时间复杂度为</a:t>
            </a:r>
            <a:r>
              <a:rPr lang="en-US" altLang="zh-CN" sz="3200" i="1">
                <a:solidFill>
                  <a:srgbClr val="FFFF00"/>
                </a:solidFill>
              </a:rPr>
              <a:t>O</a:t>
            </a:r>
            <a:r>
              <a:rPr lang="en-US" altLang="zh-CN" sz="3200">
                <a:solidFill>
                  <a:srgbClr val="FFFF00"/>
                </a:solidFill>
              </a:rPr>
              <a:t>(</a:t>
            </a:r>
            <a:r>
              <a:rPr lang="en-US" altLang="zh-CN" sz="3200" i="1">
                <a:solidFill>
                  <a:srgbClr val="FFFF00"/>
                </a:solidFill>
              </a:rPr>
              <a:t>n</a:t>
            </a:r>
            <a:r>
              <a:rPr lang="en-US" altLang="zh-CN" sz="3200" baseline="30000">
                <a:solidFill>
                  <a:srgbClr val="FFFF00"/>
                </a:solidFill>
              </a:rPr>
              <a:t>2</a:t>
            </a:r>
            <a:r>
              <a:rPr lang="en-US" altLang="zh-CN" sz="3200">
                <a:solidFill>
                  <a:srgbClr val="FFFF00"/>
                </a:solidFill>
              </a:rPr>
              <a:t>)</a:t>
            </a:r>
            <a:r>
              <a:rPr lang="zh-CN" altLang="en-US" sz="3200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1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1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1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1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80" grpId="0"/>
      <p:bldP spid="1615887" grpId="0" animBg="1"/>
      <p:bldP spid="1615894" grpId="0" animBg="1"/>
      <p:bldP spid="1615901" grpId="0" animBg="1"/>
      <p:bldP spid="1615908" grpId="0" animBg="1"/>
      <p:bldP spid="1615915" grpId="0"/>
      <p:bldP spid="1615938" grpId="0"/>
      <p:bldP spid="16159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1B5A4D7-3300-4107-B9FB-1A7DC8FA5114}" type="slidenum">
              <a:rPr lang="zh-CN" altLang="en-US" b="1">
                <a:solidFill>
                  <a:srgbClr val="66CCFF"/>
                </a:solidFill>
              </a:rPr>
              <a:pPr/>
              <a:t>47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10.4 </a:t>
            </a:r>
            <a:r>
              <a:rPr lang="zh-CN" altLang="en-US" i="0" dirty="0">
                <a:solidFill>
                  <a:srgbClr val="FFFF66"/>
                </a:solidFill>
              </a:rPr>
              <a:t>选择排序</a:t>
            </a:r>
            <a:r>
              <a:rPr lang="en-US" altLang="zh-CN" i="0" dirty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19715" name="Text Box 99"/>
          <p:cNvSpPr txBox="1">
            <a:spLocks noChangeArrowheads="1"/>
          </p:cNvSpPr>
          <p:nvPr/>
        </p:nvSpPr>
        <p:spPr bwMode="auto">
          <a:xfrm>
            <a:off x="354013" y="750888"/>
            <a:ext cx="8501062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en-US" altLang="zh-CN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对排序算法的改进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</a:rPr>
              <a:t>    改进的着眼点：</a:t>
            </a:r>
            <a:r>
              <a:rPr lang="zh-CN" altLang="en-US" sz="3200"/>
              <a:t>如何</a:t>
            </a:r>
            <a:r>
              <a:rPr lang="zh-CN" altLang="en-US" sz="3200">
                <a:solidFill>
                  <a:srgbClr val="FFFF00"/>
                </a:solidFill>
              </a:rPr>
              <a:t>减少</a:t>
            </a:r>
            <a:r>
              <a:rPr lang="zh-CN" altLang="en-US" sz="3200"/>
              <a:t>关键码之间的</a:t>
            </a:r>
            <a:r>
              <a:rPr lang="zh-CN" altLang="en-US" sz="3200">
                <a:solidFill>
                  <a:srgbClr val="FFFF00"/>
                </a:solidFill>
              </a:rPr>
              <a:t>比较</a:t>
            </a:r>
            <a:r>
              <a:rPr lang="zh-CN" altLang="en-US" sz="3200"/>
              <a:t>次数。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    若能利用每趟比较后的结果，也就是在找出键值最小记录的同时，也找出键值较小的记录，则可减少后面的选择中所用的比较次数，从而提高整个排序过程的效率。</a:t>
            </a:r>
            <a:endParaRPr lang="en-US" altLang="zh-CN" sz="3200"/>
          </a:p>
        </p:txBody>
      </p:sp>
      <p:sp>
        <p:nvSpPr>
          <p:cNvPr id="1519718" name="Text Box 102"/>
          <p:cNvSpPr txBox="1">
            <a:spLocks noChangeArrowheads="1"/>
          </p:cNvSpPr>
          <p:nvPr/>
        </p:nvSpPr>
        <p:spPr bwMode="auto">
          <a:xfrm>
            <a:off x="1768475" y="4752975"/>
            <a:ext cx="5289550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>
                <a:latin typeface="Arial" pitchFamily="34" charset="0"/>
              </a:rPr>
              <a:t>减少关键码间的比较次数</a:t>
            </a:r>
          </a:p>
        </p:txBody>
      </p:sp>
      <p:sp>
        <p:nvSpPr>
          <p:cNvPr id="1519719" name="AutoShape 103"/>
          <p:cNvSpPr>
            <a:spLocks noChangeArrowheads="1"/>
          </p:cNvSpPr>
          <p:nvPr/>
        </p:nvSpPr>
        <p:spPr bwMode="auto">
          <a:xfrm>
            <a:off x="4273550" y="5383213"/>
            <a:ext cx="314325" cy="495300"/>
          </a:xfrm>
          <a:prstGeom prst="downArrow">
            <a:avLst>
              <a:gd name="adj1" fmla="val 50000"/>
              <a:gd name="adj2" fmla="val 39394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19720" name="Text Box 104"/>
          <p:cNvSpPr txBox="1">
            <a:spLocks noChangeArrowheads="1"/>
          </p:cNvSpPr>
          <p:nvPr/>
        </p:nvSpPr>
        <p:spPr bwMode="auto">
          <a:xfrm>
            <a:off x="1771650" y="5911850"/>
            <a:ext cx="5349875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>
                <a:latin typeface="Arial" pitchFamily="34" charset="0"/>
              </a:rPr>
              <a:t>查找最小值的同时，找出较小值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718" grpId="0" animBg="1"/>
      <p:bldP spid="1519719" grpId="0" animBg="1"/>
      <p:bldP spid="15197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173FA616-CFF2-4675-AD11-4BBE9392FE9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48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pitchFamily="34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树形选择排序</a:t>
            </a:r>
          </a:p>
        </p:txBody>
      </p:sp>
      <p:sp>
        <p:nvSpPr>
          <p:cNvPr id="56324" name="Text Box 99"/>
          <p:cNvSpPr txBox="1">
            <a:spLocks noChangeArrowheads="1"/>
          </p:cNvSpPr>
          <p:nvPr/>
        </p:nvSpPr>
        <p:spPr bwMode="auto">
          <a:xfrm>
            <a:off x="354013" y="750888"/>
            <a:ext cx="85010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 锦标赛排序</a:t>
            </a:r>
          </a:p>
        </p:txBody>
      </p:sp>
      <p:grpSp>
        <p:nvGrpSpPr>
          <p:cNvPr id="2" name="组合 106"/>
          <p:cNvGrpSpPr>
            <a:grpSpLocks/>
          </p:cNvGrpSpPr>
          <p:nvPr/>
        </p:nvGrpSpPr>
        <p:grpSpPr bwMode="auto">
          <a:xfrm>
            <a:off x="2452688" y="1543050"/>
            <a:ext cx="1860550" cy="711200"/>
            <a:chOff x="4833257" y="1426933"/>
            <a:chExt cx="1860775" cy="711200"/>
          </a:xfrm>
        </p:grpSpPr>
        <p:sp>
          <p:nvSpPr>
            <p:cNvPr id="56400" name="Line 50"/>
            <p:cNvSpPr>
              <a:spLocks noChangeShapeType="1"/>
            </p:cNvSpPr>
            <p:nvPr/>
          </p:nvSpPr>
          <p:spPr bwMode="auto">
            <a:xfrm flipV="1">
              <a:off x="4833257" y="1714271"/>
              <a:ext cx="665388" cy="375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1" name="Line 51"/>
            <p:cNvSpPr>
              <a:spLocks noChangeShapeType="1"/>
            </p:cNvSpPr>
            <p:nvPr/>
          </p:nvSpPr>
          <p:spPr bwMode="auto">
            <a:xfrm>
              <a:off x="6024107" y="1785708"/>
              <a:ext cx="669925" cy="352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2" name="Oval 59"/>
            <p:cNvSpPr>
              <a:spLocks noChangeArrowheads="1"/>
            </p:cNvSpPr>
            <p:nvPr/>
          </p:nvSpPr>
          <p:spPr bwMode="auto">
            <a:xfrm>
              <a:off x="5514520" y="1426933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13</a:t>
              </a:r>
              <a:endParaRPr lang="zh-CN" altLang="en-US"/>
            </a:p>
          </p:txBody>
        </p:sp>
      </p:grpSp>
      <p:grpSp>
        <p:nvGrpSpPr>
          <p:cNvPr id="3" name="组合 105"/>
          <p:cNvGrpSpPr>
            <a:grpSpLocks/>
          </p:cNvGrpSpPr>
          <p:nvPr/>
        </p:nvGrpSpPr>
        <p:grpSpPr bwMode="auto">
          <a:xfrm>
            <a:off x="4106863" y="2025650"/>
            <a:ext cx="854075" cy="688975"/>
            <a:chOff x="6487885" y="1909533"/>
            <a:chExt cx="854074" cy="688524"/>
          </a:xfrm>
        </p:grpSpPr>
        <p:sp>
          <p:nvSpPr>
            <p:cNvPr id="56397" name="Line 52"/>
            <p:cNvSpPr>
              <a:spLocks noChangeShapeType="1"/>
            </p:cNvSpPr>
            <p:nvPr/>
          </p:nvSpPr>
          <p:spPr bwMode="auto">
            <a:xfrm>
              <a:off x="7060971" y="2305048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55"/>
            <p:cNvSpPr>
              <a:spLocks noChangeShapeType="1"/>
            </p:cNvSpPr>
            <p:nvPr/>
          </p:nvSpPr>
          <p:spPr bwMode="auto">
            <a:xfrm flipH="1">
              <a:off x="6487885" y="2352220"/>
              <a:ext cx="231773" cy="245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Oval 61"/>
            <p:cNvSpPr>
              <a:spLocks noChangeArrowheads="1"/>
            </p:cNvSpPr>
            <p:nvPr/>
          </p:nvSpPr>
          <p:spPr bwMode="auto">
            <a:xfrm>
              <a:off x="6614657" y="1909533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104"/>
          <p:cNvGrpSpPr>
            <a:grpSpLocks/>
          </p:cNvGrpSpPr>
          <p:nvPr/>
        </p:nvGrpSpPr>
        <p:grpSpPr bwMode="auto">
          <a:xfrm>
            <a:off x="1822450" y="2027238"/>
            <a:ext cx="858838" cy="712787"/>
            <a:chOff x="4202792" y="1911121"/>
            <a:chExt cx="859064" cy="712335"/>
          </a:xfrm>
        </p:grpSpPr>
        <p:sp>
          <p:nvSpPr>
            <p:cNvPr id="56394" name="Line 56"/>
            <p:cNvSpPr>
              <a:spLocks noChangeShapeType="1"/>
            </p:cNvSpPr>
            <p:nvPr/>
          </p:nvSpPr>
          <p:spPr bwMode="auto">
            <a:xfrm>
              <a:off x="4780868" y="2337706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57"/>
            <p:cNvSpPr>
              <a:spLocks noChangeShapeType="1"/>
            </p:cNvSpPr>
            <p:nvPr/>
          </p:nvSpPr>
          <p:spPr bwMode="auto">
            <a:xfrm flipH="1">
              <a:off x="4202792" y="2290534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Oval 71"/>
            <p:cNvSpPr>
              <a:spLocks noChangeArrowheads="1"/>
            </p:cNvSpPr>
            <p:nvPr/>
          </p:nvSpPr>
          <p:spPr bwMode="auto">
            <a:xfrm>
              <a:off x="4290557" y="1911121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100"/>
          <p:cNvGrpSpPr>
            <a:grpSpLocks/>
          </p:cNvGrpSpPr>
          <p:nvPr/>
        </p:nvGrpSpPr>
        <p:grpSpPr bwMode="auto">
          <a:xfrm>
            <a:off x="1289050" y="2635250"/>
            <a:ext cx="674688" cy="685800"/>
            <a:chOff x="3669845" y="2519134"/>
            <a:chExt cx="674235" cy="685800"/>
          </a:xfrm>
        </p:grpSpPr>
        <p:sp>
          <p:nvSpPr>
            <p:cNvPr id="56391" name="Line 53"/>
            <p:cNvSpPr>
              <a:spLocks noChangeShapeType="1"/>
            </p:cNvSpPr>
            <p:nvPr/>
          </p:nvSpPr>
          <p:spPr bwMode="auto">
            <a:xfrm flipH="1">
              <a:off x="3669845" y="29001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Line 54"/>
            <p:cNvSpPr>
              <a:spLocks noChangeShapeType="1"/>
            </p:cNvSpPr>
            <p:nvPr/>
          </p:nvSpPr>
          <p:spPr bwMode="auto">
            <a:xfrm flipH="1" flipV="1">
              <a:off x="4202792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3" name="Oval 73"/>
            <p:cNvSpPr>
              <a:spLocks noChangeArrowheads="1"/>
            </p:cNvSpPr>
            <p:nvPr/>
          </p:nvSpPr>
          <p:spPr bwMode="auto">
            <a:xfrm>
              <a:off x="375489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99"/>
          <p:cNvGrpSpPr>
            <a:grpSpLocks/>
          </p:cNvGrpSpPr>
          <p:nvPr/>
        </p:nvGrpSpPr>
        <p:grpSpPr bwMode="auto">
          <a:xfrm>
            <a:off x="938213" y="3306763"/>
            <a:ext cx="4906962" cy="530225"/>
            <a:chOff x="3319234" y="3190647"/>
            <a:chExt cx="4906736" cy="530225"/>
          </a:xfrm>
        </p:grpSpPr>
        <p:sp>
          <p:nvSpPr>
            <p:cNvPr id="56383" name="Oval 65"/>
            <p:cNvSpPr>
              <a:spLocks noChangeArrowheads="1"/>
            </p:cNvSpPr>
            <p:nvPr/>
          </p:nvSpPr>
          <p:spPr bwMode="auto">
            <a:xfrm>
              <a:off x="3319234" y="3206522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49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4" name="Oval 69"/>
            <p:cNvSpPr>
              <a:spLocks noChangeArrowheads="1"/>
            </p:cNvSpPr>
            <p:nvPr/>
          </p:nvSpPr>
          <p:spPr bwMode="auto">
            <a:xfrm>
              <a:off x="3982129" y="3206522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5" name="Oval 77"/>
            <p:cNvSpPr>
              <a:spLocks noChangeArrowheads="1"/>
            </p:cNvSpPr>
            <p:nvPr/>
          </p:nvSpPr>
          <p:spPr bwMode="auto">
            <a:xfrm>
              <a:off x="4615542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6" name="Oval 79"/>
            <p:cNvSpPr>
              <a:spLocks noChangeArrowheads="1"/>
            </p:cNvSpPr>
            <p:nvPr/>
          </p:nvSpPr>
          <p:spPr bwMode="auto">
            <a:xfrm>
              <a:off x="76687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u="sng">
                  <a:solidFill>
                    <a:schemeClr val="bg1"/>
                  </a:solidFill>
                </a:rPr>
                <a:t>49</a:t>
              </a:r>
              <a:endParaRPr lang="zh-CN" altLang="en-US" u="sng">
                <a:solidFill>
                  <a:schemeClr val="bg1"/>
                </a:solidFill>
              </a:endParaRPr>
            </a:p>
          </p:txBody>
        </p:sp>
        <p:sp>
          <p:nvSpPr>
            <p:cNvPr id="56387" name="Oval 81"/>
            <p:cNvSpPr>
              <a:spLocks noChangeArrowheads="1"/>
            </p:cNvSpPr>
            <p:nvPr/>
          </p:nvSpPr>
          <p:spPr bwMode="auto">
            <a:xfrm>
              <a:off x="5221740" y="3190647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97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8" name="Oval 83"/>
            <p:cNvSpPr>
              <a:spLocks noChangeArrowheads="1"/>
            </p:cNvSpPr>
            <p:nvPr/>
          </p:nvSpPr>
          <p:spPr bwMode="auto">
            <a:xfrm>
              <a:off x="58399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76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9" name="Oval 85"/>
            <p:cNvSpPr>
              <a:spLocks noChangeArrowheads="1"/>
            </p:cNvSpPr>
            <p:nvPr/>
          </p:nvSpPr>
          <p:spPr bwMode="auto">
            <a:xfrm>
              <a:off x="6432095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90" name="Oval 87"/>
            <p:cNvSpPr>
              <a:spLocks noChangeArrowheads="1"/>
            </p:cNvSpPr>
            <p:nvPr/>
          </p:nvSpPr>
          <p:spPr bwMode="auto">
            <a:xfrm>
              <a:off x="7036932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103"/>
          <p:cNvGrpSpPr>
            <a:grpSpLocks/>
          </p:cNvGrpSpPr>
          <p:nvPr/>
        </p:nvGrpSpPr>
        <p:grpSpPr bwMode="auto">
          <a:xfrm>
            <a:off x="4864100" y="2635250"/>
            <a:ext cx="622300" cy="762000"/>
            <a:chOff x="7244895" y="2519134"/>
            <a:chExt cx="622300" cy="762000"/>
          </a:xfrm>
        </p:grpSpPr>
        <p:sp>
          <p:nvSpPr>
            <p:cNvPr id="56380" name="Line 49"/>
            <p:cNvSpPr>
              <a:spLocks noChangeShapeType="1"/>
            </p:cNvSpPr>
            <p:nvPr/>
          </p:nvSpPr>
          <p:spPr bwMode="auto">
            <a:xfrm flipH="1">
              <a:off x="7257595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1" name="Oval 63"/>
            <p:cNvSpPr>
              <a:spLocks noChangeArrowheads="1"/>
            </p:cNvSpPr>
            <p:nvPr/>
          </p:nvSpPr>
          <p:spPr bwMode="auto">
            <a:xfrm>
              <a:off x="7244895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2" name="Line 89"/>
            <p:cNvSpPr>
              <a:spLocks noChangeShapeType="1"/>
            </p:cNvSpPr>
            <p:nvPr/>
          </p:nvSpPr>
          <p:spPr bwMode="auto">
            <a:xfrm flipH="1" flipV="1">
              <a:off x="7679870" y="2976334"/>
              <a:ext cx="187325" cy="26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01"/>
          <p:cNvGrpSpPr>
            <a:grpSpLocks/>
          </p:cNvGrpSpPr>
          <p:nvPr/>
        </p:nvGrpSpPr>
        <p:grpSpPr bwMode="auto">
          <a:xfrm>
            <a:off x="2541588" y="2636838"/>
            <a:ext cx="561975" cy="684212"/>
            <a:chOff x="4922382" y="2520721"/>
            <a:chExt cx="561749" cy="684213"/>
          </a:xfrm>
        </p:grpSpPr>
        <p:sp>
          <p:nvSpPr>
            <p:cNvPr id="56377" name="Line 58"/>
            <p:cNvSpPr>
              <a:spLocks noChangeShapeType="1"/>
            </p:cNvSpPr>
            <p:nvPr/>
          </p:nvSpPr>
          <p:spPr bwMode="auto">
            <a:xfrm flipH="1">
              <a:off x="4962978" y="2976334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8" name="Oval 75"/>
            <p:cNvSpPr>
              <a:spLocks noChangeArrowheads="1"/>
            </p:cNvSpPr>
            <p:nvPr/>
          </p:nvSpPr>
          <p:spPr bwMode="auto">
            <a:xfrm>
              <a:off x="4922382" y="2520721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79" name="Line 90"/>
            <p:cNvSpPr>
              <a:spLocks noChangeShapeType="1"/>
            </p:cNvSpPr>
            <p:nvPr/>
          </p:nvSpPr>
          <p:spPr bwMode="auto">
            <a:xfrm flipH="1" flipV="1">
              <a:off x="5342843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02"/>
          <p:cNvGrpSpPr>
            <a:grpSpLocks/>
          </p:cNvGrpSpPr>
          <p:nvPr/>
        </p:nvGrpSpPr>
        <p:grpSpPr bwMode="auto">
          <a:xfrm>
            <a:off x="3736975" y="2635250"/>
            <a:ext cx="555625" cy="762000"/>
            <a:chOff x="6117770" y="2519134"/>
            <a:chExt cx="555625" cy="762000"/>
          </a:xfrm>
        </p:grpSpPr>
        <p:sp>
          <p:nvSpPr>
            <p:cNvPr id="56374" name="Oval 67"/>
            <p:cNvSpPr>
              <a:spLocks noChangeArrowheads="1"/>
            </p:cNvSpPr>
            <p:nvPr/>
          </p:nvSpPr>
          <p:spPr bwMode="auto">
            <a:xfrm>
              <a:off x="611777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75" name="Line 91"/>
            <p:cNvSpPr>
              <a:spLocks noChangeShapeType="1"/>
            </p:cNvSpPr>
            <p:nvPr/>
          </p:nvSpPr>
          <p:spPr bwMode="auto">
            <a:xfrm flipH="1" flipV="1">
              <a:off x="6482895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92"/>
            <p:cNvSpPr>
              <a:spLocks noChangeShapeType="1"/>
            </p:cNvSpPr>
            <p:nvPr/>
          </p:nvSpPr>
          <p:spPr bwMode="auto">
            <a:xfrm flipH="1">
              <a:off x="6132057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Text Box 95"/>
          <p:cNvSpPr txBox="1">
            <a:spLocks noChangeArrowheads="1"/>
          </p:cNvSpPr>
          <p:nvPr/>
        </p:nvSpPr>
        <p:spPr bwMode="auto">
          <a:xfrm>
            <a:off x="6159500" y="2192338"/>
            <a:ext cx="2514600" cy="584200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</a:rPr>
              <a:t>输出：</a:t>
            </a:r>
            <a:r>
              <a:rPr lang="en-US" altLang="zh-CN" sz="3200"/>
              <a:t>13</a:t>
            </a:r>
            <a:endParaRPr lang="zh-CN" altLang="en-US" sz="3200"/>
          </a:p>
        </p:txBody>
      </p:sp>
      <p:grpSp>
        <p:nvGrpSpPr>
          <p:cNvPr id="11" name="组合 107"/>
          <p:cNvGrpSpPr>
            <a:grpSpLocks/>
          </p:cNvGrpSpPr>
          <p:nvPr/>
        </p:nvGrpSpPr>
        <p:grpSpPr bwMode="auto">
          <a:xfrm>
            <a:off x="2446338" y="4119563"/>
            <a:ext cx="1849437" cy="669925"/>
            <a:chOff x="4833257" y="1426933"/>
            <a:chExt cx="1850533" cy="670384"/>
          </a:xfrm>
        </p:grpSpPr>
        <p:sp>
          <p:nvSpPr>
            <p:cNvPr id="56371" name="Line 50"/>
            <p:cNvSpPr>
              <a:spLocks noChangeShapeType="1"/>
            </p:cNvSpPr>
            <p:nvPr/>
          </p:nvSpPr>
          <p:spPr bwMode="auto">
            <a:xfrm flipV="1">
              <a:off x="4833257" y="1714271"/>
              <a:ext cx="665388" cy="375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51"/>
            <p:cNvSpPr>
              <a:spLocks noChangeShapeType="1"/>
            </p:cNvSpPr>
            <p:nvPr/>
          </p:nvSpPr>
          <p:spPr bwMode="auto">
            <a:xfrm>
              <a:off x="6024107" y="1785709"/>
              <a:ext cx="659683" cy="311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Oval 59"/>
            <p:cNvSpPr>
              <a:spLocks noChangeArrowheads="1"/>
            </p:cNvSpPr>
            <p:nvPr/>
          </p:nvSpPr>
          <p:spPr bwMode="auto">
            <a:xfrm>
              <a:off x="5514520" y="1426933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27</a:t>
              </a:r>
              <a:endParaRPr lang="zh-CN" altLang="en-US"/>
            </a:p>
          </p:txBody>
        </p:sp>
      </p:grpSp>
      <p:grpSp>
        <p:nvGrpSpPr>
          <p:cNvPr id="12" name="组合 111"/>
          <p:cNvGrpSpPr>
            <a:grpSpLocks/>
          </p:cNvGrpSpPr>
          <p:nvPr/>
        </p:nvGrpSpPr>
        <p:grpSpPr bwMode="auto">
          <a:xfrm>
            <a:off x="4100513" y="4602163"/>
            <a:ext cx="854075" cy="688975"/>
            <a:chOff x="6487885" y="1909533"/>
            <a:chExt cx="854073" cy="688524"/>
          </a:xfrm>
        </p:grpSpPr>
        <p:sp>
          <p:nvSpPr>
            <p:cNvPr id="56368" name="Line 52"/>
            <p:cNvSpPr>
              <a:spLocks noChangeShapeType="1"/>
            </p:cNvSpPr>
            <p:nvPr/>
          </p:nvSpPr>
          <p:spPr bwMode="auto">
            <a:xfrm>
              <a:off x="7104703" y="2344058"/>
              <a:ext cx="237255" cy="246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55"/>
            <p:cNvSpPr>
              <a:spLocks noChangeShapeType="1"/>
            </p:cNvSpPr>
            <p:nvPr/>
          </p:nvSpPr>
          <p:spPr bwMode="auto">
            <a:xfrm flipH="1">
              <a:off x="6487885" y="2352220"/>
              <a:ext cx="231773" cy="245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Oval 61"/>
            <p:cNvSpPr>
              <a:spLocks noChangeArrowheads="1"/>
            </p:cNvSpPr>
            <p:nvPr/>
          </p:nvSpPr>
          <p:spPr bwMode="auto">
            <a:xfrm>
              <a:off x="6614657" y="1909533"/>
              <a:ext cx="555625" cy="5159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FFFF00"/>
                  </a:solidFill>
                </a:rPr>
                <a:t>27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组合 115"/>
          <p:cNvGrpSpPr>
            <a:grpSpLocks/>
          </p:cNvGrpSpPr>
          <p:nvPr/>
        </p:nvGrpSpPr>
        <p:grpSpPr bwMode="auto">
          <a:xfrm>
            <a:off x="1814513" y="4603750"/>
            <a:ext cx="860425" cy="712788"/>
            <a:chOff x="4202792" y="1911121"/>
            <a:chExt cx="859064" cy="712335"/>
          </a:xfrm>
        </p:grpSpPr>
        <p:sp>
          <p:nvSpPr>
            <p:cNvPr id="56365" name="Line 56"/>
            <p:cNvSpPr>
              <a:spLocks noChangeShapeType="1"/>
            </p:cNvSpPr>
            <p:nvPr/>
          </p:nvSpPr>
          <p:spPr bwMode="auto">
            <a:xfrm>
              <a:off x="4780868" y="2337706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57"/>
            <p:cNvSpPr>
              <a:spLocks noChangeShapeType="1"/>
            </p:cNvSpPr>
            <p:nvPr/>
          </p:nvSpPr>
          <p:spPr bwMode="auto">
            <a:xfrm flipH="1">
              <a:off x="4202792" y="2290534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Oval 71"/>
            <p:cNvSpPr>
              <a:spLocks noChangeArrowheads="1"/>
            </p:cNvSpPr>
            <p:nvPr/>
          </p:nvSpPr>
          <p:spPr bwMode="auto">
            <a:xfrm>
              <a:off x="4290557" y="1911121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19"/>
          <p:cNvGrpSpPr>
            <a:grpSpLocks/>
          </p:cNvGrpSpPr>
          <p:nvPr/>
        </p:nvGrpSpPr>
        <p:grpSpPr bwMode="auto">
          <a:xfrm>
            <a:off x="1282700" y="5211763"/>
            <a:ext cx="673100" cy="685800"/>
            <a:chOff x="3669845" y="2519134"/>
            <a:chExt cx="674235" cy="685800"/>
          </a:xfrm>
        </p:grpSpPr>
        <p:sp>
          <p:nvSpPr>
            <p:cNvPr id="56362" name="Line 53"/>
            <p:cNvSpPr>
              <a:spLocks noChangeShapeType="1"/>
            </p:cNvSpPr>
            <p:nvPr/>
          </p:nvSpPr>
          <p:spPr bwMode="auto">
            <a:xfrm flipH="1">
              <a:off x="3669845" y="29001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Line 54"/>
            <p:cNvSpPr>
              <a:spLocks noChangeShapeType="1"/>
            </p:cNvSpPr>
            <p:nvPr/>
          </p:nvSpPr>
          <p:spPr bwMode="auto">
            <a:xfrm flipH="1" flipV="1">
              <a:off x="4202792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Oval 73"/>
            <p:cNvSpPr>
              <a:spLocks noChangeArrowheads="1"/>
            </p:cNvSpPr>
            <p:nvPr/>
          </p:nvSpPr>
          <p:spPr bwMode="auto">
            <a:xfrm>
              <a:off x="375489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23"/>
          <p:cNvGrpSpPr>
            <a:grpSpLocks/>
          </p:cNvGrpSpPr>
          <p:nvPr/>
        </p:nvGrpSpPr>
        <p:grpSpPr bwMode="auto">
          <a:xfrm>
            <a:off x="931863" y="5883275"/>
            <a:ext cx="4906962" cy="530225"/>
            <a:chOff x="3319234" y="3190647"/>
            <a:chExt cx="4906736" cy="530225"/>
          </a:xfrm>
        </p:grpSpPr>
        <p:sp>
          <p:nvSpPr>
            <p:cNvPr id="56354" name="Oval 65"/>
            <p:cNvSpPr>
              <a:spLocks noChangeArrowheads="1"/>
            </p:cNvSpPr>
            <p:nvPr/>
          </p:nvSpPr>
          <p:spPr bwMode="auto">
            <a:xfrm>
              <a:off x="3319234" y="3206522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49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5" name="Oval 69"/>
            <p:cNvSpPr>
              <a:spLocks noChangeArrowheads="1"/>
            </p:cNvSpPr>
            <p:nvPr/>
          </p:nvSpPr>
          <p:spPr bwMode="auto">
            <a:xfrm>
              <a:off x="3982129" y="3206522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6" name="Oval 77"/>
            <p:cNvSpPr>
              <a:spLocks noChangeArrowheads="1"/>
            </p:cNvSpPr>
            <p:nvPr/>
          </p:nvSpPr>
          <p:spPr bwMode="auto">
            <a:xfrm>
              <a:off x="4615542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7" name="Oval 79"/>
            <p:cNvSpPr>
              <a:spLocks noChangeArrowheads="1"/>
            </p:cNvSpPr>
            <p:nvPr/>
          </p:nvSpPr>
          <p:spPr bwMode="auto">
            <a:xfrm>
              <a:off x="76687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u="sng">
                  <a:solidFill>
                    <a:schemeClr val="bg1"/>
                  </a:solidFill>
                </a:rPr>
                <a:t>49</a:t>
              </a:r>
              <a:endParaRPr lang="zh-CN" altLang="en-US" u="sng">
                <a:solidFill>
                  <a:schemeClr val="bg1"/>
                </a:solidFill>
              </a:endParaRPr>
            </a:p>
          </p:txBody>
        </p:sp>
        <p:sp>
          <p:nvSpPr>
            <p:cNvPr id="56358" name="Oval 81"/>
            <p:cNvSpPr>
              <a:spLocks noChangeArrowheads="1"/>
            </p:cNvSpPr>
            <p:nvPr/>
          </p:nvSpPr>
          <p:spPr bwMode="auto">
            <a:xfrm>
              <a:off x="5221740" y="3190647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97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9" name="Oval 83"/>
            <p:cNvSpPr>
              <a:spLocks noChangeArrowheads="1"/>
            </p:cNvSpPr>
            <p:nvPr/>
          </p:nvSpPr>
          <p:spPr bwMode="auto">
            <a:xfrm>
              <a:off x="58399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76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60" name="Oval 85"/>
            <p:cNvSpPr>
              <a:spLocks noChangeArrowheads="1"/>
            </p:cNvSpPr>
            <p:nvPr/>
          </p:nvSpPr>
          <p:spPr bwMode="auto">
            <a:xfrm>
              <a:off x="6432095" y="3204934"/>
              <a:ext cx="555625" cy="5159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/>
                <a:t>∞</a:t>
              </a:r>
              <a:endParaRPr lang="zh-CN" altLang="en-US" sz="3200"/>
            </a:p>
          </p:txBody>
        </p:sp>
        <p:sp>
          <p:nvSpPr>
            <p:cNvPr id="56361" name="Oval 87"/>
            <p:cNvSpPr>
              <a:spLocks noChangeArrowheads="1"/>
            </p:cNvSpPr>
            <p:nvPr/>
          </p:nvSpPr>
          <p:spPr bwMode="auto">
            <a:xfrm>
              <a:off x="7036932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32"/>
          <p:cNvGrpSpPr>
            <a:grpSpLocks/>
          </p:cNvGrpSpPr>
          <p:nvPr/>
        </p:nvGrpSpPr>
        <p:grpSpPr bwMode="auto">
          <a:xfrm>
            <a:off x="4857750" y="5211763"/>
            <a:ext cx="622300" cy="762000"/>
            <a:chOff x="7244895" y="2519134"/>
            <a:chExt cx="622300" cy="762000"/>
          </a:xfrm>
        </p:grpSpPr>
        <p:sp>
          <p:nvSpPr>
            <p:cNvPr id="56351" name="Line 49"/>
            <p:cNvSpPr>
              <a:spLocks noChangeShapeType="1"/>
            </p:cNvSpPr>
            <p:nvPr/>
          </p:nvSpPr>
          <p:spPr bwMode="auto">
            <a:xfrm flipH="1">
              <a:off x="7257595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Oval 63"/>
            <p:cNvSpPr>
              <a:spLocks noChangeArrowheads="1"/>
            </p:cNvSpPr>
            <p:nvPr/>
          </p:nvSpPr>
          <p:spPr bwMode="auto">
            <a:xfrm>
              <a:off x="7244895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3" name="Line 89"/>
            <p:cNvSpPr>
              <a:spLocks noChangeShapeType="1"/>
            </p:cNvSpPr>
            <p:nvPr/>
          </p:nvSpPr>
          <p:spPr bwMode="auto">
            <a:xfrm flipH="1" flipV="1">
              <a:off x="7679870" y="2976334"/>
              <a:ext cx="187325" cy="26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36"/>
          <p:cNvGrpSpPr>
            <a:grpSpLocks/>
          </p:cNvGrpSpPr>
          <p:nvPr/>
        </p:nvGrpSpPr>
        <p:grpSpPr bwMode="auto">
          <a:xfrm>
            <a:off x="2535238" y="5213350"/>
            <a:ext cx="561975" cy="684213"/>
            <a:chOff x="4922382" y="2520721"/>
            <a:chExt cx="561749" cy="684213"/>
          </a:xfrm>
        </p:grpSpPr>
        <p:sp>
          <p:nvSpPr>
            <p:cNvPr id="56348" name="Line 58"/>
            <p:cNvSpPr>
              <a:spLocks noChangeShapeType="1"/>
            </p:cNvSpPr>
            <p:nvPr/>
          </p:nvSpPr>
          <p:spPr bwMode="auto">
            <a:xfrm flipH="1">
              <a:off x="4962978" y="2976334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Oval 75"/>
            <p:cNvSpPr>
              <a:spLocks noChangeArrowheads="1"/>
            </p:cNvSpPr>
            <p:nvPr/>
          </p:nvSpPr>
          <p:spPr bwMode="auto">
            <a:xfrm>
              <a:off x="4922382" y="2520721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0" name="Line 90"/>
            <p:cNvSpPr>
              <a:spLocks noChangeShapeType="1"/>
            </p:cNvSpPr>
            <p:nvPr/>
          </p:nvSpPr>
          <p:spPr bwMode="auto">
            <a:xfrm flipH="1" flipV="1">
              <a:off x="5342843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40"/>
          <p:cNvGrpSpPr>
            <a:grpSpLocks/>
          </p:cNvGrpSpPr>
          <p:nvPr/>
        </p:nvGrpSpPr>
        <p:grpSpPr bwMode="auto">
          <a:xfrm>
            <a:off x="3730625" y="5211763"/>
            <a:ext cx="555625" cy="762000"/>
            <a:chOff x="6117770" y="2519134"/>
            <a:chExt cx="555625" cy="762000"/>
          </a:xfrm>
        </p:grpSpPr>
        <p:sp>
          <p:nvSpPr>
            <p:cNvPr id="56345" name="Oval 67"/>
            <p:cNvSpPr>
              <a:spLocks noChangeArrowheads="1"/>
            </p:cNvSpPr>
            <p:nvPr/>
          </p:nvSpPr>
          <p:spPr bwMode="auto">
            <a:xfrm>
              <a:off x="6117770" y="2519134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FFFF00"/>
                  </a:solidFill>
                </a:rPr>
                <a:t>76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6346" name="Line 91"/>
            <p:cNvSpPr>
              <a:spLocks noChangeShapeType="1"/>
            </p:cNvSpPr>
            <p:nvPr/>
          </p:nvSpPr>
          <p:spPr bwMode="auto">
            <a:xfrm flipH="1" flipV="1">
              <a:off x="6553161" y="2997201"/>
              <a:ext cx="71022" cy="2077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Line 92"/>
            <p:cNvSpPr>
              <a:spLocks noChangeShapeType="1"/>
            </p:cNvSpPr>
            <p:nvPr/>
          </p:nvSpPr>
          <p:spPr bwMode="auto">
            <a:xfrm flipH="1">
              <a:off x="6132057" y="3011716"/>
              <a:ext cx="101790" cy="269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" name="Text Box 95"/>
          <p:cNvSpPr txBox="1">
            <a:spLocks noChangeArrowheads="1"/>
          </p:cNvSpPr>
          <p:nvPr/>
        </p:nvSpPr>
        <p:spPr bwMode="auto">
          <a:xfrm>
            <a:off x="6080125" y="5173663"/>
            <a:ext cx="2514600" cy="585787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</a:rPr>
              <a:t>完全二叉树</a:t>
            </a:r>
          </a:p>
        </p:txBody>
      </p:sp>
      <p:sp>
        <p:nvSpPr>
          <p:cNvPr id="146" name="Text Box 95"/>
          <p:cNvSpPr txBox="1">
            <a:spLocks noChangeArrowheads="1"/>
          </p:cNvSpPr>
          <p:nvPr/>
        </p:nvSpPr>
        <p:spPr bwMode="auto">
          <a:xfrm>
            <a:off x="6210300" y="2692400"/>
            <a:ext cx="2514600" cy="1077913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输出：</a:t>
            </a:r>
            <a:r>
              <a:rPr lang="en-US" altLang="zh-CN" sz="3200"/>
              <a:t>27</a:t>
            </a:r>
          </a:p>
          <a:p>
            <a:pPr algn="l">
              <a:spcBef>
                <a:spcPct val="0"/>
              </a:spcBef>
            </a:pPr>
            <a:r>
              <a:rPr lang="en-US" altLang="zh-CN" sz="3200"/>
              <a:t>           ......</a:t>
            </a:r>
            <a:endParaRPr lang="zh-CN" altLang="en-US" sz="3200"/>
          </a:p>
        </p:txBody>
      </p:sp>
      <p:sp>
        <p:nvSpPr>
          <p:cNvPr id="147" name="矩形 146"/>
          <p:cNvSpPr>
            <a:spLocks noChangeArrowheads="1"/>
          </p:cNvSpPr>
          <p:nvPr/>
        </p:nvSpPr>
        <p:spPr bwMode="auto">
          <a:xfrm>
            <a:off x="754063" y="1408113"/>
            <a:ext cx="5327650" cy="1828800"/>
          </a:xfrm>
          <a:prstGeom prst="rect">
            <a:avLst/>
          </a:prstGeom>
          <a:noFill/>
          <a:ln w="9525" algn="ctr">
            <a:solidFill>
              <a:srgbClr val="FFFF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145" grpId="0" autoUpdateAnimBg="0"/>
      <p:bldP spid="146" grpId="0" autoUpdateAnimBg="0"/>
      <p:bldP spid="1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F86AAED-BFDE-47C3-B1CE-1511D003BEEA}" type="slidenum">
              <a:rPr lang="zh-CN" altLang="en-US" b="1">
                <a:solidFill>
                  <a:srgbClr val="66CCFF"/>
                </a:solidFill>
              </a:rPr>
              <a:pPr/>
              <a:t>49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83107" name="AutoShape 3"/>
          <p:cNvSpPr>
            <a:spLocks/>
          </p:cNvSpPr>
          <p:nvPr/>
        </p:nvSpPr>
        <p:spPr bwMode="auto">
          <a:xfrm>
            <a:off x="1006475" y="2798763"/>
            <a:ext cx="182563" cy="890587"/>
          </a:xfrm>
          <a:prstGeom prst="leftBrace">
            <a:avLst>
              <a:gd name="adj1" fmla="val 40652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3109" name="Text Box 5"/>
          <p:cNvSpPr txBox="1">
            <a:spLocks noChangeArrowheads="1"/>
          </p:cNvSpPr>
          <p:nvPr/>
        </p:nvSpPr>
        <p:spPr bwMode="auto">
          <a:xfrm>
            <a:off x="339725" y="765175"/>
            <a:ext cx="8618538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堆的定义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n 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个元素的序列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{k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>
                <a:latin typeface="Arial"/>
                <a:ea typeface="黑体" pitchFamily="2" charset="-122"/>
              </a:rPr>
              <a:t>……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，当且仅当满足以下关系时，称之为堆：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i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&lt;=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2i                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i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&gt;=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2i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i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&lt;=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2i+1               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i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&gt;=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>
                <a:latin typeface="黑体" pitchFamily="2" charset="-122"/>
                <a:ea typeface="黑体" pitchFamily="2" charset="-122"/>
              </a:rPr>
              <a:t>2i+1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             ( i=1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>
                <a:latin typeface="Arial"/>
                <a:ea typeface="黑体" pitchFamily="2" charset="-122"/>
              </a:rPr>
              <a:t>……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>
                <a:latin typeface="黑体" pitchFamily="2" charset="-122"/>
                <a:ea typeface="黑体" pitchFamily="2" charset="-122"/>
                <a:sym typeface="Symbol" pitchFamily="18" charset="2"/>
              </a:rPr>
              <a:t>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n/2</a:t>
            </a:r>
            <a:r>
              <a:rPr lang="zh-CN" altLang="en-US" sz="3200">
                <a:latin typeface="黑体" pitchFamily="2" charset="-122"/>
                <a:ea typeface="黑体" pitchFamily="2" charset="-122"/>
                <a:sym typeface="Symbol" pitchFamily="18" charset="2"/>
              </a:rPr>
              <a:t>」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83108" name="Text Box 4"/>
          <p:cNvSpPr txBox="1">
            <a:spLocks noChangeArrowheads="1"/>
          </p:cNvSpPr>
          <p:nvPr/>
        </p:nvSpPr>
        <p:spPr bwMode="auto">
          <a:xfrm>
            <a:off x="4670425" y="2941638"/>
            <a:ext cx="461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Arial" pitchFamily="34" charset="0"/>
                <a:ea typeface="黑体" pitchFamily="2" charset="-122"/>
              </a:rPr>
              <a:t>或</a:t>
            </a:r>
          </a:p>
        </p:txBody>
      </p:sp>
      <p:sp>
        <p:nvSpPr>
          <p:cNvPr id="1583112" name="Text Box 8"/>
          <p:cNvSpPr txBox="1">
            <a:spLocks noChangeArrowheads="1"/>
          </p:cNvSpPr>
          <p:nvPr/>
        </p:nvSpPr>
        <p:spPr bwMode="auto">
          <a:xfrm>
            <a:off x="693738" y="4230688"/>
            <a:ext cx="754856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堆是什么东西？</a:t>
            </a:r>
            <a:endParaRPr lang="en-US" altLang="zh-CN" sz="3200">
              <a:solidFill>
                <a:srgbClr val="FFFF00"/>
              </a:solidFill>
              <a:latin typeface="Tahoma" pitchFamily="34" charset="0"/>
              <a:ea typeface="黑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与二叉树的性质</a:t>
            </a:r>
            <a:r>
              <a:rPr lang="en-US" altLang="zh-CN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有什么关系？</a:t>
            </a:r>
            <a:endParaRPr lang="en-US" altLang="zh-CN" sz="3200">
              <a:solidFill>
                <a:srgbClr val="FFFF00"/>
              </a:solidFill>
              <a:latin typeface="Tahoma" pitchFamily="34" charset="0"/>
              <a:ea typeface="黑体" pitchFamily="2" charset="-122"/>
            </a:endParaRP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Tahoma" pitchFamily="34" charset="0"/>
                <a:ea typeface="黑体" pitchFamily="2" charset="-122"/>
              </a:rPr>
              <a:t>增加了限制条件的完全二叉树</a:t>
            </a: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Tahoma" pitchFamily="34" charset="0"/>
                <a:ea typeface="黑体" pitchFamily="2" charset="-122"/>
              </a:rPr>
              <a:t>采用一维数组存储</a:t>
            </a:r>
          </a:p>
        </p:txBody>
      </p:sp>
      <p:sp>
        <p:nvSpPr>
          <p:cNvPr id="1583110" name="AutoShape 6"/>
          <p:cNvSpPr>
            <a:spLocks/>
          </p:cNvSpPr>
          <p:nvPr/>
        </p:nvSpPr>
        <p:spPr bwMode="auto">
          <a:xfrm>
            <a:off x="5341938" y="2817813"/>
            <a:ext cx="177800" cy="900112"/>
          </a:xfrm>
          <a:prstGeom prst="leftBrace">
            <a:avLst>
              <a:gd name="adj1" fmla="val 42187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3113" name="Text Box 9"/>
          <p:cNvSpPr txBox="1">
            <a:spLocks noChangeArrowheads="1"/>
          </p:cNvSpPr>
          <p:nvPr/>
        </p:nvSpPr>
        <p:spPr bwMode="auto">
          <a:xfrm>
            <a:off x="7361238" y="2859088"/>
            <a:ext cx="1350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66"/>
                </a:solidFill>
              </a:rPr>
              <a:t>大根堆</a:t>
            </a:r>
          </a:p>
        </p:txBody>
      </p:sp>
      <p:sp>
        <p:nvSpPr>
          <p:cNvPr id="1583114" name="Text Box 10"/>
          <p:cNvSpPr txBox="1">
            <a:spLocks noChangeArrowheads="1"/>
          </p:cNvSpPr>
          <p:nvPr/>
        </p:nvSpPr>
        <p:spPr bwMode="auto">
          <a:xfrm>
            <a:off x="3025775" y="2924175"/>
            <a:ext cx="1350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66"/>
                </a:solidFill>
              </a:rPr>
              <a:t>小根堆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12" grpId="0" build="p" autoUpdateAnimBg="0"/>
      <p:bldP spid="1583113" grpId="0"/>
      <p:bldP spid="1583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AC0534A-48C2-489E-9CB9-66CCC48E6903}" type="slidenum">
              <a:rPr lang="zh-CN" altLang="en-US" b="1">
                <a:solidFill>
                  <a:srgbClr val="66CCFF"/>
                </a:solidFill>
              </a:rPr>
              <a:pPr/>
              <a:t>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280400" cy="5400675"/>
          </a:xfrm>
        </p:spPr>
        <p:txBody>
          <a:bodyPr/>
          <a:lstStyle/>
          <a:p>
            <a:r>
              <a:rPr lang="zh-CN" altLang="en-US" dirty="0">
                <a:solidFill>
                  <a:srgbClr val="00FFFF"/>
                </a:solidFill>
              </a:rPr>
              <a:t>排序分类</a:t>
            </a:r>
          </a:p>
          <a:p>
            <a:pPr lvl="1"/>
            <a:r>
              <a:rPr lang="zh-CN" altLang="en-US" dirty="0">
                <a:solidFill>
                  <a:srgbClr val="FFFF66"/>
                </a:solidFill>
              </a:rPr>
              <a:t>按照排序依据的原则分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插入排序</a:t>
            </a:r>
            <a:r>
              <a:rPr lang="zh-CN" altLang="en-US" sz="3200" dirty="0">
                <a:solidFill>
                  <a:schemeClr val="tx1"/>
                </a:solidFill>
              </a:rPr>
              <a:t>：直接插入排序、折半插入排序、</a:t>
            </a:r>
            <a:r>
              <a:rPr lang="zh-CN" altLang="en-US" sz="3200" dirty="0">
                <a:solidFill>
                  <a:srgbClr val="FFFF00"/>
                </a:solidFill>
              </a:rPr>
              <a:t>希尔排序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交换排序</a:t>
            </a:r>
            <a:r>
              <a:rPr lang="zh-CN" altLang="en-US" sz="3200" dirty="0">
                <a:solidFill>
                  <a:schemeClr val="tx1"/>
                </a:solidFill>
              </a:rPr>
              <a:t>：冒泡排序、</a:t>
            </a:r>
            <a:r>
              <a:rPr lang="zh-CN" altLang="en-US" sz="3200" dirty="0">
                <a:solidFill>
                  <a:srgbClr val="FFFF00"/>
                </a:solidFill>
              </a:rPr>
              <a:t>快速排序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选择排序</a:t>
            </a:r>
            <a:r>
              <a:rPr lang="zh-CN" altLang="en-US" sz="3200" dirty="0">
                <a:solidFill>
                  <a:schemeClr val="tx1"/>
                </a:solidFill>
              </a:rPr>
              <a:t>：简单选择排序、</a:t>
            </a:r>
            <a:r>
              <a:rPr lang="zh-CN" altLang="en-US" sz="3200" dirty="0">
                <a:solidFill>
                  <a:srgbClr val="FFFF00"/>
                </a:solidFill>
              </a:rPr>
              <a:t>堆排序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归并排序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rgbClr val="FFFF00"/>
                </a:solidFill>
              </a:rPr>
              <a:t>2-</a:t>
            </a:r>
            <a:r>
              <a:rPr lang="zh-CN" altLang="en-US" sz="3200" dirty="0">
                <a:solidFill>
                  <a:srgbClr val="FFFF00"/>
                </a:solidFill>
              </a:rPr>
              <a:t>路归并排序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基数排序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8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C25499D7-2E18-43C1-BA24-7BD180532A56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  <a:tabLst/>
                <a:defRPr/>
              </a:pPr>
              <a:t>50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panose="020B0604020202020204" pitchFamily="34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60420" name="AutoShape 3"/>
          <p:cNvSpPr>
            <a:spLocks/>
          </p:cNvSpPr>
          <p:nvPr/>
        </p:nvSpPr>
        <p:spPr bwMode="auto">
          <a:xfrm>
            <a:off x="1978025" y="2041525"/>
            <a:ext cx="182563" cy="890588"/>
          </a:xfrm>
          <a:prstGeom prst="leftBrace">
            <a:avLst>
              <a:gd name="adj1" fmla="val 40652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4598988" y="2184400"/>
            <a:ext cx="46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或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39725" y="765175"/>
            <a:ext cx="861853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堆的定义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个元素的序列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…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，当且仅当满足以下关系时，称之为堆：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2i     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2i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2i+1   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2i+1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 ( i=1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……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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n/2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」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</a:p>
        </p:txBody>
      </p:sp>
      <p:sp>
        <p:nvSpPr>
          <p:cNvPr id="60423" name="AutoShape 6"/>
          <p:cNvSpPr>
            <a:spLocks/>
          </p:cNvSpPr>
          <p:nvPr/>
        </p:nvSpPr>
        <p:spPr bwMode="auto">
          <a:xfrm>
            <a:off x="5441950" y="2060575"/>
            <a:ext cx="177800" cy="900113"/>
          </a:xfrm>
          <a:prstGeom prst="leftBrace">
            <a:avLst>
              <a:gd name="adj1" fmla="val 42188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5159" name="Text Box 7"/>
          <p:cNvSpPr txBox="1">
            <a:spLocks noChangeArrowheads="1"/>
          </p:cNvSpPr>
          <p:nvPr/>
        </p:nvSpPr>
        <p:spPr bwMode="auto">
          <a:xfrm>
            <a:off x="379413" y="3357563"/>
            <a:ext cx="85074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堆的含义表明，完全二叉树中所有非终端结点的值均不大于（或不小于）其左、右孩子结点的值。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      因此若序列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{ 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……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}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是堆，则堆顶元素必为序列中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个元素的最小值（或最大值）。</a:t>
            </a:r>
          </a:p>
        </p:txBody>
      </p:sp>
    </p:spTree>
    <p:extLst>
      <p:ext uri="{BB962C8B-B14F-4D97-AF65-F5344CB8AC3E}">
        <p14:creationId xmlns:p14="http://schemas.microsoft.com/office/powerpoint/2010/main" val="37669565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5388195-2713-4B7F-B616-24E8E2360000}" type="slidenum">
              <a:rPr lang="zh-CN" altLang="en-US" b="1">
                <a:solidFill>
                  <a:srgbClr val="66CCFF"/>
                </a:solidFill>
              </a:rPr>
              <a:pPr/>
              <a:t>51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87205" name="Text Box 5"/>
          <p:cNvSpPr txBox="1">
            <a:spLocks noChangeArrowheads="1"/>
          </p:cNvSpPr>
          <p:nvPr/>
        </p:nvSpPr>
        <p:spPr bwMode="auto">
          <a:xfrm>
            <a:off x="339725" y="765175"/>
            <a:ext cx="86185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堆的定义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7208" name="Text Box 8"/>
          <p:cNvSpPr txBox="1">
            <a:spLocks noChangeArrowheads="1"/>
          </p:cNvSpPr>
          <p:nvPr/>
        </p:nvSpPr>
        <p:spPr bwMode="auto">
          <a:xfrm>
            <a:off x="603250" y="1392238"/>
            <a:ext cx="818991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宋体" pitchFamily="2" charset="-122"/>
              </a:rPr>
              <a:t>堆是具有下列性质的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完全二叉树</a:t>
            </a:r>
            <a:r>
              <a:rPr lang="zh-CN" altLang="en-US" sz="3200">
                <a:latin typeface="宋体" pitchFamily="2" charset="-122"/>
              </a:rPr>
              <a:t>：每个结点的值都小于或等于其左右孩子结点的值（称为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小根堆</a:t>
            </a:r>
            <a:r>
              <a:rPr lang="zh-CN" altLang="en-US" sz="3200">
                <a:latin typeface="宋体" pitchFamily="2" charset="-122"/>
              </a:rPr>
              <a:t>），或每个结点的值都大于或等于其左右孩子结点的值（称为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大根堆</a:t>
            </a:r>
            <a:r>
              <a:rPr lang="zh-CN" altLang="en-US" sz="3200">
                <a:latin typeface="宋体" pitchFamily="2" charset="-122"/>
              </a:rPr>
              <a:t>）。</a:t>
            </a:r>
            <a:endParaRPr lang="zh-CN" altLang="en-US" sz="3200"/>
          </a:p>
        </p:txBody>
      </p:sp>
      <p:grpSp>
        <p:nvGrpSpPr>
          <p:cNvPr id="1587209" name="Group 9"/>
          <p:cNvGrpSpPr>
            <a:grpSpLocks/>
          </p:cNvGrpSpPr>
          <p:nvPr/>
        </p:nvGrpSpPr>
        <p:grpSpPr bwMode="auto">
          <a:xfrm>
            <a:off x="639763" y="3578225"/>
            <a:ext cx="3910012" cy="2973388"/>
            <a:chOff x="279" y="2302"/>
            <a:chExt cx="2463" cy="1873"/>
          </a:xfrm>
        </p:grpSpPr>
        <p:sp>
          <p:nvSpPr>
            <p:cNvPr id="1587210" name="Oval 10"/>
            <p:cNvSpPr>
              <a:spLocks noChangeArrowheads="1"/>
            </p:cNvSpPr>
            <p:nvPr/>
          </p:nvSpPr>
          <p:spPr bwMode="auto">
            <a:xfrm>
              <a:off x="1570" y="230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11" name="Text Box 11"/>
            <p:cNvSpPr txBox="1">
              <a:spLocks noChangeArrowheads="1"/>
            </p:cNvSpPr>
            <p:nvPr/>
          </p:nvSpPr>
          <p:spPr bwMode="auto">
            <a:xfrm>
              <a:off x="1545" y="2322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F4F999"/>
                  </a:solidFill>
                </a:rPr>
                <a:t>18</a:t>
              </a:r>
            </a:p>
          </p:txBody>
        </p:sp>
        <p:sp>
          <p:nvSpPr>
            <p:cNvPr id="1587212" name="Freeform 12"/>
            <p:cNvSpPr>
              <a:spLocks/>
            </p:cNvSpPr>
            <p:nvPr/>
          </p:nvSpPr>
          <p:spPr bwMode="auto">
            <a:xfrm>
              <a:off x="1261" y="2520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3" name="Freeform 13"/>
            <p:cNvSpPr>
              <a:spLocks/>
            </p:cNvSpPr>
            <p:nvPr/>
          </p:nvSpPr>
          <p:spPr bwMode="auto">
            <a:xfrm>
              <a:off x="767" y="2992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4" name="Line 14"/>
            <p:cNvSpPr>
              <a:spLocks noChangeShapeType="1"/>
            </p:cNvSpPr>
            <p:nvPr/>
          </p:nvSpPr>
          <p:spPr bwMode="auto">
            <a:xfrm>
              <a:off x="1261" y="2992"/>
              <a:ext cx="272" cy="29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5" name="Freeform 15"/>
            <p:cNvSpPr>
              <a:spLocks/>
            </p:cNvSpPr>
            <p:nvPr/>
          </p:nvSpPr>
          <p:spPr bwMode="auto">
            <a:xfrm>
              <a:off x="467" y="3513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6" name="Freeform 16"/>
            <p:cNvSpPr>
              <a:spLocks/>
            </p:cNvSpPr>
            <p:nvPr/>
          </p:nvSpPr>
          <p:spPr bwMode="auto">
            <a:xfrm>
              <a:off x="1334" y="3549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7" name="Freeform 17"/>
            <p:cNvSpPr>
              <a:spLocks/>
            </p:cNvSpPr>
            <p:nvPr/>
          </p:nvSpPr>
          <p:spPr bwMode="auto">
            <a:xfrm>
              <a:off x="847" y="3539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8" name="Freeform 18"/>
            <p:cNvSpPr>
              <a:spLocks/>
            </p:cNvSpPr>
            <p:nvPr/>
          </p:nvSpPr>
          <p:spPr bwMode="auto">
            <a:xfrm>
              <a:off x="1828" y="2520"/>
              <a:ext cx="343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9" name="Oval 19"/>
            <p:cNvSpPr>
              <a:spLocks noChangeArrowheads="1"/>
            </p:cNvSpPr>
            <p:nvPr/>
          </p:nvSpPr>
          <p:spPr bwMode="auto">
            <a:xfrm>
              <a:off x="1012" y="274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0" name="Text Box 20"/>
            <p:cNvSpPr txBox="1">
              <a:spLocks noChangeArrowheads="1"/>
            </p:cNvSpPr>
            <p:nvPr/>
          </p:nvSpPr>
          <p:spPr bwMode="auto">
            <a:xfrm>
              <a:off x="987" y="276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20</a:t>
              </a:r>
            </a:p>
          </p:txBody>
        </p:sp>
        <p:sp>
          <p:nvSpPr>
            <p:cNvPr id="1587221" name="Oval 21"/>
            <p:cNvSpPr>
              <a:spLocks noChangeArrowheads="1"/>
            </p:cNvSpPr>
            <p:nvPr/>
          </p:nvSpPr>
          <p:spPr bwMode="auto">
            <a:xfrm>
              <a:off x="2128" y="274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2" name="Text Box 22"/>
            <p:cNvSpPr txBox="1">
              <a:spLocks noChangeArrowheads="1"/>
            </p:cNvSpPr>
            <p:nvPr/>
          </p:nvSpPr>
          <p:spPr bwMode="auto">
            <a:xfrm>
              <a:off x="2103" y="2764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32</a:t>
              </a:r>
            </a:p>
          </p:txBody>
        </p:sp>
        <p:sp>
          <p:nvSpPr>
            <p:cNvPr id="1587223" name="Oval 23"/>
            <p:cNvSpPr>
              <a:spLocks noChangeArrowheads="1"/>
            </p:cNvSpPr>
            <p:nvPr/>
          </p:nvSpPr>
          <p:spPr bwMode="auto">
            <a:xfrm>
              <a:off x="1886" y="32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4" name="Text Box 24"/>
            <p:cNvSpPr txBox="1">
              <a:spLocks noChangeArrowheads="1"/>
            </p:cNvSpPr>
            <p:nvPr/>
          </p:nvSpPr>
          <p:spPr bwMode="auto">
            <a:xfrm>
              <a:off x="1861" y="330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36</a:t>
              </a:r>
            </a:p>
          </p:txBody>
        </p:sp>
        <p:sp>
          <p:nvSpPr>
            <p:cNvPr id="1587225" name="Oval 25"/>
            <p:cNvSpPr>
              <a:spLocks noChangeArrowheads="1"/>
            </p:cNvSpPr>
            <p:nvPr/>
          </p:nvSpPr>
          <p:spPr bwMode="auto">
            <a:xfrm>
              <a:off x="2427" y="32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6" name="Text Box 26"/>
            <p:cNvSpPr txBox="1">
              <a:spLocks noChangeArrowheads="1"/>
            </p:cNvSpPr>
            <p:nvPr/>
          </p:nvSpPr>
          <p:spPr bwMode="auto">
            <a:xfrm>
              <a:off x="2402" y="331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45</a:t>
              </a:r>
            </a:p>
          </p:txBody>
        </p:sp>
        <p:sp>
          <p:nvSpPr>
            <p:cNvPr id="1587227" name="Oval 27"/>
            <p:cNvSpPr>
              <a:spLocks noChangeArrowheads="1"/>
            </p:cNvSpPr>
            <p:nvPr/>
          </p:nvSpPr>
          <p:spPr bwMode="auto">
            <a:xfrm>
              <a:off x="1416" y="328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8" name="Text Box 28"/>
            <p:cNvSpPr txBox="1">
              <a:spLocks noChangeArrowheads="1"/>
            </p:cNvSpPr>
            <p:nvPr/>
          </p:nvSpPr>
          <p:spPr bwMode="auto">
            <a:xfrm>
              <a:off x="1391" y="330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25</a:t>
              </a:r>
            </a:p>
          </p:txBody>
        </p:sp>
        <p:sp>
          <p:nvSpPr>
            <p:cNvPr id="1587229" name="Oval 29"/>
            <p:cNvSpPr>
              <a:spLocks noChangeArrowheads="1"/>
            </p:cNvSpPr>
            <p:nvPr/>
          </p:nvSpPr>
          <p:spPr bwMode="auto">
            <a:xfrm>
              <a:off x="609" y="328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0" name="Text Box 30"/>
            <p:cNvSpPr txBox="1">
              <a:spLocks noChangeArrowheads="1"/>
            </p:cNvSpPr>
            <p:nvPr/>
          </p:nvSpPr>
          <p:spPr bwMode="auto">
            <a:xfrm>
              <a:off x="584" y="3301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38</a:t>
              </a:r>
            </a:p>
          </p:txBody>
        </p:sp>
        <p:sp>
          <p:nvSpPr>
            <p:cNvPr id="1587231" name="Oval 31"/>
            <p:cNvSpPr>
              <a:spLocks noChangeArrowheads="1"/>
            </p:cNvSpPr>
            <p:nvPr/>
          </p:nvSpPr>
          <p:spPr bwMode="auto">
            <a:xfrm>
              <a:off x="304" y="386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2" name="Text Box 32"/>
            <p:cNvSpPr txBox="1">
              <a:spLocks noChangeArrowheads="1"/>
            </p:cNvSpPr>
            <p:nvPr/>
          </p:nvSpPr>
          <p:spPr bwMode="auto">
            <a:xfrm>
              <a:off x="279" y="3881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50</a:t>
              </a:r>
            </a:p>
          </p:txBody>
        </p:sp>
        <p:sp>
          <p:nvSpPr>
            <p:cNvPr id="1587233" name="Oval 33"/>
            <p:cNvSpPr>
              <a:spLocks noChangeArrowheads="1"/>
            </p:cNvSpPr>
            <p:nvPr/>
          </p:nvSpPr>
          <p:spPr bwMode="auto">
            <a:xfrm>
              <a:off x="784" y="387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4" name="Text Box 34"/>
            <p:cNvSpPr txBox="1">
              <a:spLocks noChangeArrowheads="1"/>
            </p:cNvSpPr>
            <p:nvPr/>
          </p:nvSpPr>
          <p:spPr bwMode="auto">
            <a:xfrm>
              <a:off x="759" y="389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40</a:t>
              </a:r>
            </a:p>
          </p:txBody>
        </p:sp>
        <p:sp>
          <p:nvSpPr>
            <p:cNvPr id="1587235" name="Oval 35"/>
            <p:cNvSpPr>
              <a:spLocks noChangeArrowheads="1"/>
            </p:cNvSpPr>
            <p:nvPr/>
          </p:nvSpPr>
          <p:spPr bwMode="auto">
            <a:xfrm>
              <a:off x="1173" y="388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6" name="Text Box 36"/>
            <p:cNvSpPr txBox="1">
              <a:spLocks noChangeArrowheads="1"/>
            </p:cNvSpPr>
            <p:nvPr/>
          </p:nvSpPr>
          <p:spPr bwMode="auto">
            <a:xfrm>
              <a:off x="1148" y="390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87237" name="Freeform 37"/>
            <p:cNvSpPr>
              <a:spLocks/>
            </p:cNvSpPr>
            <p:nvPr/>
          </p:nvSpPr>
          <p:spPr bwMode="auto">
            <a:xfrm>
              <a:off x="2043" y="2982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38" name="Line 38"/>
            <p:cNvSpPr>
              <a:spLocks noChangeShapeType="1"/>
            </p:cNvSpPr>
            <p:nvPr/>
          </p:nvSpPr>
          <p:spPr bwMode="auto">
            <a:xfrm>
              <a:off x="2383" y="2992"/>
              <a:ext cx="142" cy="32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sp>
        <p:nvSpPr>
          <p:cNvPr id="1587239" name="Rectangle 39"/>
          <p:cNvSpPr>
            <a:spLocks noChangeArrowheads="1"/>
          </p:cNvSpPr>
          <p:nvPr/>
        </p:nvSpPr>
        <p:spPr bwMode="auto">
          <a:xfrm>
            <a:off x="5381625" y="4002088"/>
            <a:ext cx="34417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小根堆的根结点是所有结点的最小者。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较小结点靠近根结点，但不绝对。</a:t>
            </a:r>
          </a:p>
        </p:txBody>
      </p:sp>
      <p:sp>
        <p:nvSpPr>
          <p:cNvPr id="1587240" name="AutoShape 40"/>
          <p:cNvSpPr>
            <a:spLocks noChangeArrowheads="1"/>
          </p:cNvSpPr>
          <p:nvPr/>
        </p:nvSpPr>
        <p:spPr bwMode="auto">
          <a:xfrm>
            <a:off x="4576763" y="4676775"/>
            <a:ext cx="630237" cy="450850"/>
          </a:xfrm>
          <a:prstGeom prst="rightArrow">
            <a:avLst>
              <a:gd name="adj1" fmla="val 50000"/>
              <a:gd name="adj2" fmla="val 34947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9" grpId="0" animBg="1"/>
      <p:bldP spid="15872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91E3F95-B3BC-4193-BD43-16A8DEF3D2CF}" type="slidenum">
              <a:rPr lang="zh-CN" altLang="en-US" b="1">
                <a:solidFill>
                  <a:srgbClr val="66CCFF"/>
                </a:solidFill>
              </a:rPr>
              <a:pPr/>
              <a:t>52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89251" name="Text Box 3"/>
          <p:cNvSpPr txBox="1">
            <a:spLocks noChangeArrowheads="1"/>
          </p:cNvSpPr>
          <p:nvPr/>
        </p:nvSpPr>
        <p:spPr bwMode="auto">
          <a:xfrm>
            <a:off x="339725" y="765175"/>
            <a:ext cx="86185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堆的定义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9252" name="Text Box 4"/>
          <p:cNvSpPr txBox="1">
            <a:spLocks noChangeArrowheads="1"/>
          </p:cNvSpPr>
          <p:nvPr/>
        </p:nvSpPr>
        <p:spPr bwMode="auto">
          <a:xfrm>
            <a:off x="603250" y="1392238"/>
            <a:ext cx="818991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宋体" pitchFamily="2" charset="-122"/>
              </a:rPr>
              <a:t>堆是具有下列性质的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完全二叉树</a:t>
            </a:r>
            <a:r>
              <a:rPr lang="zh-CN" altLang="en-US" sz="3200">
                <a:latin typeface="宋体" pitchFamily="2" charset="-122"/>
              </a:rPr>
              <a:t>：每个结点的值都小于或等于其左右孩子结点的值（称为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小根堆</a:t>
            </a:r>
            <a:r>
              <a:rPr lang="zh-CN" altLang="en-US" sz="3200">
                <a:latin typeface="宋体" pitchFamily="2" charset="-122"/>
              </a:rPr>
              <a:t>），或每个结点的值都大于或等于其左右孩子结点的值（称为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大根堆</a:t>
            </a:r>
            <a:r>
              <a:rPr lang="zh-CN" altLang="en-US" sz="3200">
                <a:latin typeface="宋体" pitchFamily="2" charset="-122"/>
              </a:rPr>
              <a:t>）。</a:t>
            </a:r>
            <a:endParaRPr lang="zh-CN" altLang="en-US" sz="3200"/>
          </a:p>
        </p:txBody>
      </p:sp>
      <p:grpSp>
        <p:nvGrpSpPr>
          <p:cNvPr id="1589285" name="Group 37"/>
          <p:cNvGrpSpPr>
            <a:grpSpLocks/>
          </p:cNvGrpSpPr>
          <p:nvPr/>
        </p:nvGrpSpPr>
        <p:grpSpPr bwMode="auto">
          <a:xfrm>
            <a:off x="4783138" y="3578225"/>
            <a:ext cx="3878262" cy="2973388"/>
            <a:chOff x="2965" y="2330"/>
            <a:chExt cx="2443" cy="1873"/>
          </a:xfrm>
        </p:grpSpPr>
        <p:sp>
          <p:nvSpPr>
            <p:cNvPr id="1589286" name="Oval 38"/>
            <p:cNvSpPr>
              <a:spLocks noChangeArrowheads="1"/>
            </p:cNvSpPr>
            <p:nvPr/>
          </p:nvSpPr>
          <p:spPr bwMode="auto">
            <a:xfrm>
              <a:off x="4256" y="233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287" name="Text Box 39"/>
            <p:cNvSpPr txBox="1">
              <a:spLocks noChangeArrowheads="1"/>
            </p:cNvSpPr>
            <p:nvPr/>
          </p:nvSpPr>
          <p:spPr bwMode="auto">
            <a:xfrm>
              <a:off x="4231" y="235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50</a:t>
              </a:r>
            </a:p>
          </p:txBody>
        </p:sp>
        <p:sp>
          <p:nvSpPr>
            <p:cNvPr id="1589288" name="Freeform 40"/>
            <p:cNvSpPr>
              <a:spLocks/>
            </p:cNvSpPr>
            <p:nvPr/>
          </p:nvSpPr>
          <p:spPr bwMode="auto">
            <a:xfrm>
              <a:off x="3947" y="2548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89" name="Freeform 41"/>
            <p:cNvSpPr>
              <a:spLocks/>
            </p:cNvSpPr>
            <p:nvPr/>
          </p:nvSpPr>
          <p:spPr bwMode="auto">
            <a:xfrm>
              <a:off x="3453" y="3020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0" name="Line 42"/>
            <p:cNvSpPr>
              <a:spLocks noChangeShapeType="1"/>
            </p:cNvSpPr>
            <p:nvPr/>
          </p:nvSpPr>
          <p:spPr bwMode="auto">
            <a:xfrm>
              <a:off x="3947" y="3020"/>
              <a:ext cx="272" cy="29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1" name="Freeform 43"/>
            <p:cNvSpPr>
              <a:spLocks/>
            </p:cNvSpPr>
            <p:nvPr/>
          </p:nvSpPr>
          <p:spPr bwMode="auto">
            <a:xfrm>
              <a:off x="3153" y="3541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2" name="Freeform 44"/>
            <p:cNvSpPr>
              <a:spLocks/>
            </p:cNvSpPr>
            <p:nvPr/>
          </p:nvSpPr>
          <p:spPr bwMode="auto">
            <a:xfrm>
              <a:off x="4020" y="3577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3" name="Freeform 45"/>
            <p:cNvSpPr>
              <a:spLocks/>
            </p:cNvSpPr>
            <p:nvPr/>
          </p:nvSpPr>
          <p:spPr bwMode="auto">
            <a:xfrm>
              <a:off x="3533" y="3567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4" name="Freeform 46"/>
            <p:cNvSpPr>
              <a:spLocks/>
            </p:cNvSpPr>
            <p:nvPr/>
          </p:nvSpPr>
          <p:spPr bwMode="auto">
            <a:xfrm>
              <a:off x="4514" y="2548"/>
              <a:ext cx="322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5" name="Oval 47"/>
            <p:cNvSpPr>
              <a:spLocks noChangeArrowheads="1"/>
            </p:cNvSpPr>
            <p:nvPr/>
          </p:nvSpPr>
          <p:spPr bwMode="auto">
            <a:xfrm>
              <a:off x="3698" y="277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296" name="Text Box 48"/>
            <p:cNvSpPr txBox="1">
              <a:spLocks noChangeArrowheads="1"/>
            </p:cNvSpPr>
            <p:nvPr/>
          </p:nvSpPr>
          <p:spPr bwMode="auto">
            <a:xfrm>
              <a:off x="3673" y="2794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38</a:t>
              </a:r>
            </a:p>
          </p:txBody>
        </p:sp>
        <p:sp>
          <p:nvSpPr>
            <p:cNvPr id="1589297" name="Oval 49"/>
            <p:cNvSpPr>
              <a:spLocks noChangeArrowheads="1"/>
            </p:cNvSpPr>
            <p:nvPr/>
          </p:nvSpPr>
          <p:spPr bwMode="auto">
            <a:xfrm>
              <a:off x="4794" y="277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298" name="Text Box 50"/>
            <p:cNvSpPr txBox="1">
              <a:spLocks noChangeArrowheads="1"/>
            </p:cNvSpPr>
            <p:nvPr/>
          </p:nvSpPr>
          <p:spPr bwMode="auto">
            <a:xfrm>
              <a:off x="4769" y="2792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45</a:t>
              </a:r>
            </a:p>
          </p:txBody>
        </p:sp>
        <p:sp>
          <p:nvSpPr>
            <p:cNvPr id="1589299" name="Oval 51"/>
            <p:cNvSpPr>
              <a:spLocks noChangeArrowheads="1"/>
            </p:cNvSpPr>
            <p:nvPr/>
          </p:nvSpPr>
          <p:spPr bwMode="auto">
            <a:xfrm>
              <a:off x="4552" y="3317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0" name="Text Box 52"/>
            <p:cNvSpPr txBox="1">
              <a:spLocks noChangeArrowheads="1"/>
            </p:cNvSpPr>
            <p:nvPr/>
          </p:nvSpPr>
          <p:spPr bwMode="auto">
            <a:xfrm>
              <a:off x="4537" y="3337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40</a:t>
              </a:r>
            </a:p>
          </p:txBody>
        </p:sp>
        <p:sp>
          <p:nvSpPr>
            <p:cNvPr id="1589301" name="Oval 53"/>
            <p:cNvSpPr>
              <a:spLocks noChangeArrowheads="1"/>
            </p:cNvSpPr>
            <p:nvPr/>
          </p:nvSpPr>
          <p:spPr bwMode="auto">
            <a:xfrm>
              <a:off x="5093" y="332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2" name="Text Box 54"/>
            <p:cNvSpPr txBox="1">
              <a:spLocks noChangeArrowheads="1"/>
            </p:cNvSpPr>
            <p:nvPr/>
          </p:nvSpPr>
          <p:spPr bwMode="auto">
            <a:xfrm>
              <a:off x="5068" y="334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89303" name="Oval 55"/>
            <p:cNvSpPr>
              <a:spLocks noChangeArrowheads="1"/>
            </p:cNvSpPr>
            <p:nvPr/>
          </p:nvSpPr>
          <p:spPr bwMode="auto">
            <a:xfrm>
              <a:off x="4102" y="331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4" name="Text Box 56"/>
            <p:cNvSpPr txBox="1">
              <a:spLocks noChangeArrowheads="1"/>
            </p:cNvSpPr>
            <p:nvPr/>
          </p:nvSpPr>
          <p:spPr bwMode="auto">
            <a:xfrm>
              <a:off x="4077" y="333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36</a:t>
              </a:r>
            </a:p>
          </p:txBody>
        </p:sp>
        <p:sp>
          <p:nvSpPr>
            <p:cNvPr id="1589305" name="Oval 57"/>
            <p:cNvSpPr>
              <a:spLocks noChangeArrowheads="1"/>
            </p:cNvSpPr>
            <p:nvPr/>
          </p:nvSpPr>
          <p:spPr bwMode="auto">
            <a:xfrm>
              <a:off x="3295" y="330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6" name="Text Box 58"/>
            <p:cNvSpPr txBox="1">
              <a:spLocks noChangeArrowheads="1"/>
            </p:cNvSpPr>
            <p:nvPr/>
          </p:nvSpPr>
          <p:spPr bwMode="auto">
            <a:xfrm>
              <a:off x="3270" y="332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32</a:t>
              </a:r>
            </a:p>
          </p:txBody>
        </p:sp>
        <p:sp>
          <p:nvSpPr>
            <p:cNvPr id="1589307" name="Oval 59"/>
            <p:cNvSpPr>
              <a:spLocks noChangeArrowheads="1"/>
            </p:cNvSpPr>
            <p:nvPr/>
          </p:nvSpPr>
          <p:spPr bwMode="auto">
            <a:xfrm>
              <a:off x="2990" y="38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8" name="Text Box 60"/>
            <p:cNvSpPr txBox="1">
              <a:spLocks noChangeArrowheads="1"/>
            </p:cNvSpPr>
            <p:nvPr/>
          </p:nvSpPr>
          <p:spPr bwMode="auto">
            <a:xfrm>
              <a:off x="2965" y="390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20</a:t>
              </a:r>
            </a:p>
          </p:txBody>
        </p:sp>
        <p:sp>
          <p:nvSpPr>
            <p:cNvPr id="1589309" name="Oval 61"/>
            <p:cNvSpPr>
              <a:spLocks noChangeArrowheads="1"/>
            </p:cNvSpPr>
            <p:nvPr/>
          </p:nvSpPr>
          <p:spPr bwMode="auto">
            <a:xfrm>
              <a:off x="3470" y="38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10" name="Text Box 62"/>
            <p:cNvSpPr txBox="1">
              <a:spLocks noChangeArrowheads="1"/>
            </p:cNvSpPr>
            <p:nvPr/>
          </p:nvSpPr>
          <p:spPr bwMode="auto">
            <a:xfrm>
              <a:off x="3445" y="391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18</a:t>
              </a:r>
            </a:p>
          </p:txBody>
        </p:sp>
        <p:sp>
          <p:nvSpPr>
            <p:cNvPr id="1589311" name="Oval 63"/>
            <p:cNvSpPr>
              <a:spLocks noChangeArrowheads="1"/>
            </p:cNvSpPr>
            <p:nvPr/>
          </p:nvSpPr>
          <p:spPr bwMode="auto">
            <a:xfrm>
              <a:off x="3859" y="390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12" name="Text Box 64"/>
            <p:cNvSpPr txBox="1">
              <a:spLocks noChangeArrowheads="1"/>
            </p:cNvSpPr>
            <p:nvPr/>
          </p:nvSpPr>
          <p:spPr bwMode="auto">
            <a:xfrm>
              <a:off x="3834" y="392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89313" name="Freeform 65"/>
            <p:cNvSpPr>
              <a:spLocks/>
            </p:cNvSpPr>
            <p:nvPr/>
          </p:nvSpPr>
          <p:spPr bwMode="auto">
            <a:xfrm>
              <a:off x="4709" y="3010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314" name="Line 66"/>
            <p:cNvSpPr>
              <a:spLocks noChangeShapeType="1"/>
            </p:cNvSpPr>
            <p:nvPr/>
          </p:nvSpPr>
          <p:spPr bwMode="auto">
            <a:xfrm>
              <a:off x="5049" y="3020"/>
              <a:ext cx="142" cy="32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sp>
        <p:nvSpPr>
          <p:cNvPr id="1589315" name="Rectangle 67"/>
          <p:cNvSpPr>
            <a:spLocks noChangeArrowheads="1"/>
          </p:cNvSpPr>
          <p:nvPr/>
        </p:nvSpPr>
        <p:spPr bwMode="auto">
          <a:xfrm>
            <a:off x="801688" y="3894138"/>
            <a:ext cx="34417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大根堆的根结点是所有结点的最大者。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较大结点靠近根结点，但不绝对。</a:t>
            </a:r>
          </a:p>
        </p:txBody>
      </p:sp>
      <p:sp>
        <p:nvSpPr>
          <p:cNvPr id="1589316" name="AutoShape 68"/>
          <p:cNvSpPr>
            <a:spLocks noChangeArrowheads="1"/>
          </p:cNvSpPr>
          <p:nvPr/>
        </p:nvSpPr>
        <p:spPr bwMode="auto">
          <a:xfrm>
            <a:off x="4587875" y="4613275"/>
            <a:ext cx="584200" cy="360363"/>
          </a:xfrm>
          <a:prstGeom prst="leftArrow">
            <a:avLst>
              <a:gd name="adj1" fmla="val 50000"/>
              <a:gd name="adj2" fmla="val 40529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8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315" grpId="0" animBg="1"/>
      <p:bldP spid="15893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BABA815-0114-414B-AFED-73614A3F6A2D}" type="slidenum">
              <a:rPr lang="zh-CN" altLang="en-US" b="1">
                <a:solidFill>
                  <a:srgbClr val="66CCFF"/>
                </a:solidFill>
              </a:rPr>
              <a:pPr/>
              <a:t>53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91299" name="Text Box 3"/>
          <p:cNvSpPr txBox="1">
            <a:spLocks noChangeArrowheads="1"/>
          </p:cNvSpPr>
          <p:nvPr/>
        </p:nvSpPr>
        <p:spPr bwMode="auto">
          <a:xfrm>
            <a:off x="339725" y="765175"/>
            <a:ext cx="86185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堆与序列的关系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591301" name="Group 5"/>
          <p:cNvGrpSpPr>
            <a:grpSpLocks/>
          </p:cNvGrpSpPr>
          <p:nvPr/>
        </p:nvGrpSpPr>
        <p:grpSpPr bwMode="auto">
          <a:xfrm>
            <a:off x="908050" y="1603375"/>
            <a:ext cx="3878263" cy="2973388"/>
            <a:chOff x="2965" y="2330"/>
            <a:chExt cx="2443" cy="1873"/>
          </a:xfrm>
        </p:grpSpPr>
        <p:sp>
          <p:nvSpPr>
            <p:cNvPr id="1591302" name="Oval 6"/>
            <p:cNvSpPr>
              <a:spLocks noChangeArrowheads="1"/>
            </p:cNvSpPr>
            <p:nvPr/>
          </p:nvSpPr>
          <p:spPr bwMode="auto">
            <a:xfrm>
              <a:off x="4256" y="233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03" name="Text Box 7"/>
            <p:cNvSpPr txBox="1">
              <a:spLocks noChangeArrowheads="1"/>
            </p:cNvSpPr>
            <p:nvPr/>
          </p:nvSpPr>
          <p:spPr bwMode="auto">
            <a:xfrm>
              <a:off x="4231" y="235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50</a:t>
              </a:r>
            </a:p>
          </p:txBody>
        </p:sp>
        <p:sp>
          <p:nvSpPr>
            <p:cNvPr id="1591304" name="Freeform 8"/>
            <p:cNvSpPr>
              <a:spLocks/>
            </p:cNvSpPr>
            <p:nvPr/>
          </p:nvSpPr>
          <p:spPr bwMode="auto">
            <a:xfrm>
              <a:off x="3947" y="2548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5" name="Freeform 9"/>
            <p:cNvSpPr>
              <a:spLocks/>
            </p:cNvSpPr>
            <p:nvPr/>
          </p:nvSpPr>
          <p:spPr bwMode="auto">
            <a:xfrm>
              <a:off x="3453" y="3020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6" name="Line 10"/>
            <p:cNvSpPr>
              <a:spLocks noChangeShapeType="1"/>
            </p:cNvSpPr>
            <p:nvPr/>
          </p:nvSpPr>
          <p:spPr bwMode="auto">
            <a:xfrm>
              <a:off x="3947" y="3020"/>
              <a:ext cx="272" cy="29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7" name="Freeform 11"/>
            <p:cNvSpPr>
              <a:spLocks/>
            </p:cNvSpPr>
            <p:nvPr/>
          </p:nvSpPr>
          <p:spPr bwMode="auto">
            <a:xfrm>
              <a:off x="3153" y="3541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8" name="Freeform 12"/>
            <p:cNvSpPr>
              <a:spLocks/>
            </p:cNvSpPr>
            <p:nvPr/>
          </p:nvSpPr>
          <p:spPr bwMode="auto">
            <a:xfrm>
              <a:off x="4020" y="3577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9" name="Freeform 13"/>
            <p:cNvSpPr>
              <a:spLocks/>
            </p:cNvSpPr>
            <p:nvPr/>
          </p:nvSpPr>
          <p:spPr bwMode="auto">
            <a:xfrm>
              <a:off x="3533" y="3567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10" name="Freeform 14"/>
            <p:cNvSpPr>
              <a:spLocks/>
            </p:cNvSpPr>
            <p:nvPr/>
          </p:nvSpPr>
          <p:spPr bwMode="auto">
            <a:xfrm>
              <a:off x="4514" y="2548"/>
              <a:ext cx="322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11" name="Oval 15"/>
            <p:cNvSpPr>
              <a:spLocks noChangeArrowheads="1"/>
            </p:cNvSpPr>
            <p:nvPr/>
          </p:nvSpPr>
          <p:spPr bwMode="auto">
            <a:xfrm>
              <a:off x="3698" y="277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2" name="Text Box 16"/>
            <p:cNvSpPr txBox="1">
              <a:spLocks noChangeArrowheads="1"/>
            </p:cNvSpPr>
            <p:nvPr/>
          </p:nvSpPr>
          <p:spPr bwMode="auto">
            <a:xfrm>
              <a:off x="3673" y="2794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38</a:t>
              </a:r>
            </a:p>
          </p:txBody>
        </p:sp>
        <p:sp>
          <p:nvSpPr>
            <p:cNvPr id="1591313" name="Oval 17"/>
            <p:cNvSpPr>
              <a:spLocks noChangeArrowheads="1"/>
            </p:cNvSpPr>
            <p:nvPr/>
          </p:nvSpPr>
          <p:spPr bwMode="auto">
            <a:xfrm>
              <a:off x="4794" y="277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4" name="Text Box 18"/>
            <p:cNvSpPr txBox="1">
              <a:spLocks noChangeArrowheads="1"/>
            </p:cNvSpPr>
            <p:nvPr/>
          </p:nvSpPr>
          <p:spPr bwMode="auto">
            <a:xfrm>
              <a:off x="4769" y="2792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45</a:t>
              </a:r>
            </a:p>
          </p:txBody>
        </p:sp>
        <p:sp>
          <p:nvSpPr>
            <p:cNvPr id="1591315" name="Oval 19"/>
            <p:cNvSpPr>
              <a:spLocks noChangeArrowheads="1"/>
            </p:cNvSpPr>
            <p:nvPr/>
          </p:nvSpPr>
          <p:spPr bwMode="auto">
            <a:xfrm>
              <a:off x="4552" y="3317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6" name="Text Box 20"/>
            <p:cNvSpPr txBox="1">
              <a:spLocks noChangeArrowheads="1"/>
            </p:cNvSpPr>
            <p:nvPr/>
          </p:nvSpPr>
          <p:spPr bwMode="auto">
            <a:xfrm>
              <a:off x="4537" y="3337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40</a:t>
              </a:r>
            </a:p>
          </p:txBody>
        </p:sp>
        <p:sp>
          <p:nvSpPr>
            <p:cNvPr id="1591317" name="Oval 21"/>
            <p:cNvSpPr>
              <a:spLocks noChangeArrowheads="1"/>
            </p:cNvSpPr>
            <p:nvPr/>
          </p:nvSpPr>
          <p:spPr bwMode="auto">
            <a:xfrm>
              <a:off x="5093" y="332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8" name="Text Box 22"/>
            <p:cNvSpPr txBox="1">
              <a:spLocks noChangeArrowheads="1"/>
            </p:cNvSpPr>
            <p:nvPr/>
          </p:nvSpPr>
          <p:spPr bwMode="auto">
            <a:xfrm>
              <a:off x="5068" y="334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91319" name="Oval 23"/>
            <p:cNvSpPr>
              <a:spLocks noChangeArrowheads="1"/>
            </p:cNvSpPr>
            <p:nvPr/>
          </p:nvSpPr>
          <p:spPr bwMode="auto">
            <a:xfrm>
              <a:off x="4102" y="331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0" name="Text Box 24"/>
            <p:cNvSpPr txBox="1">
              <a:spLocks noChangeArrowheads="1"/>
            </p:cNvSpPr>
            <p:nvPr/>
          </p:nvSpPr>
          <p:spPr bwMode="auto">
            <a:xfrm>
              <a:off x="4077" y="333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36</a:t>
              </a:r>
            </a:p>
          </p:txBody>
        </p:sp>
        <p:sp>
          <p:nvSpPr>
            <p:cNvPr id="1591321" name="Oval 25"/>
            <p:cNvSpPr>
              <a:spLocks noChangeArrowheads="1"/>
            </p:cNvSpPr>
            <p:nvPr/>
          </p:nvSpPr>
          <p:spPr bwMode="auto">
            <a:xfrm>
              <a:off x="3295" y="330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2" name="Text Box 26"/>
            <p:cNvSpPr txBox="1">
              <a:spLocks noChangeArrowheads="1"/>
            </p:cNvSpPr>
            <p:nvPr/>
          </p:nvSpPr>
          <p:spPr bwMode="auto">
            <a:xfrm>
              <a:off x="3270" y="332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32</a:t>
              </a:r>
            </a:p>
          </p:txBody>
        </p:sp>
        <p:sp>
          <p:nvSpPr>
            <p:cNvPr id="1591323" name="Oval 27"/>
            <p:cNvSpPr>
              <a:spLocks noChangeArrowheads="1"/>
            </p:cNvSpPr>
            <p:nvPr/>
          </p:nvSpPr>
          <p:spPr bwMode="auto">
            <a:xfrm>
              <a:off x="2990" y="38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4" name="Text Box 28"/>
            <p:cNvSpPr txBox="1">
              <a:spLocks noChangeArrowheads="1"/>
            </p:cNvSpPr>
            <p:nvPr/>
          </p:nvSpPr>
          <p:spPr bwMode="auto">
            <a:xfrm>
              <a:off x="2965" y="390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20</a:t>
              </a:r>
            </a:p>
          </p:txBody>
        </p:sp>
        <p:sp>
          <p:nvSpPr>
            <p:cNvPr id="1591325" name="Oval 29"/>
            <p:cNvSpPr>
              <a:spLocks noChangeArrowheads="1"/>
            </p:cNvSpPr>
            <p:nvPr/>
          </p:nvSpPr>
          <p:spPr bwMode="auto">
            <a:xfrm>
              <a:off x="3470" y="38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6" name="Text Box 30"/>
            <p:cNvSpPr txBox="1">
              <a:spLocks noChangeArrowheads="1"/>
            </p:cNvSpPr>
            <p:nvPr/>
          </p:nvSpPr>
          <p:spPr bwMode="auto">
            <a:xfrm>
              <a:off x="3445" y="391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18</a:t>
              </a:r>
            </a:p>
          </p:txBody>
        </p:sp>
        <p:sp>
          <p:nvSpPr>
            <p:cNvPr id="1591327" name="Oval 31"/>
            <p:cNvSpPr>
              <a:spLocks noChangeArrowheads="1"/>
            </p:cNvSpPr>
            <p:nvPr/>
          </p:nvSpPr>
          <p:spPr bwMode="auto">
            <a:xfrm>
              <a:off x="3859" y="390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8" name="Text Box 32"/>
            <p:cNvSpPr txBox="1">
              <a:spLocks noChangeArrowheads="1"/>
            </p:cNvSpPr>
            <p:nvPr/>
          </p:nvSpPr>
          <p:spPr bwMode="auto">
            <a:xfrm>
              <a:off x="3834" y="392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91329" name="Freeform 33"/>
            <p:cNvSpPr>
              <a:spLocks/>
            </p:cNvSpPr>
            <p:nvPr/>
          </p:nvSpPr>
          <p:spPr bwMode="auto">
            <a:xfrm>
              <a:off x="4709" y="3010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30" name="Line 34"/>
            <p:cNvSpPr>
              <a:spLocks noChangeShapeType="1"/>
            </p:cNvSpPr>
            <p:nvPr/>
          </p:nvSpPr>
          <p:spPr bwMode="auto">
            <a:xfrm>
              <a:off x="5049" y="3020"/>
              <a:ext cx="142" cy="32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sp>
        <p:nvSpPr>
          <p:cNvPr id="1591333" name="Rectangle 37"/>
          <p:cNvSpPr>
            <a:spLocks noChangeArrowheads="1"/>
          </p:cNvSpPr>
          <p:nvPr/>
        </p:nvSpPr>
        <p:spPr bwMode="auto">
          <a:xfrm>
            <a:off x="522288" y="5981700"/>
            <a:ext cx="8324850" cy="5191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itchFamily="34" charset="0"/>
              </a:rPr>
              <a:t>将堆用顺序存储结构来存储，则堆对应一组序列。</a:t>
            </a:r>
          </a:p>
        </p:txBody>
      </p:sp>
      <p:grpSp>
        <p:nvGrpSpPr>
          <p:cNvPr id="1591334" name="Group 38"/>
          <p:cNvGrpSpPr>
            <a:grpSpLocks/>
          </p:cNvGrpSpPr>
          <p:nvPr/>
        </p:nvGrpSpPr>
        <p:grpSpPr bwMode="auto">
          <a:xfrm>
            <a:off x="1166813" y="4783138"/>
            <a:ext cx="7112000" cy="919162"/>
            <a:chOff x="735" y="3049"/>
            <a:chExt cx="4480" cy="579"/>
          </a:xfrm>
        </p:grpSpPr>
        <p:grpSp>
          <p:nvGrpSpPr>
            <p:cNvPr id="1591335" name="Group 39"/>
            <p:cNvGrpSpPr>
              <a:grpSpLocks/>
            </p:cNvGrpSpPr>
            <p:nvPr/>
          </p:nvGrpSpPr>
          <p:grpSpPr bwMode="auto">
            <a:xfrm>
              <a:off x="735" y="3332"/>
              <a:ext cx="4423" cy="296"/>
              <a:chOff x="527" y="3177"/>
              <a:chExt cx="4423" cy="296"/>
            </a:xfrm>
          </p:grpSpPr>
          <p:sp>
            <p:nvSpPr>
              <p:cNvPr id="1591336" name="Text Box 40"/>
              <p:cNvSpPr txBox="1">
                <a:spLocks noChangeArrowheads="1"/>
              </p:cNvSpPr>
              <p:nvPr/>
            </p:nvSpPr>
            <p:spPr bwMode="auto">
              <a:xfrm>
                <a:off x="527" y="3181"/>
                <a:ext cx="4423" cy="29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0000" tIns="0" rIns="0" bIns="0"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3200"/>
                  <a:t>50   38   45   32   36   40   28   20   18   28</a:t>
                </a:r>
              </a:p>
            </p:txBody>
          </p:sp>
          <p:sp>
            <p:nvSpPr>
              <p:cNvPr id="1591337" name="Line 41"/>
              <p:cNvSpPr>
                <a:spLocks noChangeShapeType="1"/>
              </p:cNvSpPr>
              <p:nvPr/>
            </p:nvSpPr>
            <p:spPr bwMode="auto">
              <a:xfrm>
                <a:off x="972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38" name="Line 42"/>
              <p:cNvSpPr>
                <a:spLocks noChangeShapeType="1"/>
              </p:cNvSpPr>
              <p:nvPr/>
            </p:nvSpPr>
            <p:spPr bwMode="auto">
              <a:xfrm>
                <a:off x="1407" y="318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39" name="Line 43"/>
              <p:cNvSpPr>
                <a:spLocks noChangeShapeType="1"/>
              </p:cNvSpPr>
              <p:nvPr/>
            </p:nvSpPr>
            <p:spPr bwMode="auto">
              <a:xfrm>
                <a:off x="1841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0" name="Line 44"/>
              <p:cNvSpPr>
                <a:spLocks noChangeShapeType="1"/>
              </p:cNvSpPr>
              <p:nvPr/>
            </p:nvSpPr>
            <p:spPr bwMode="auto">
              <a:xfrm>
                <a:off x="2306" y="318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1" name="Line 45"/>
              <p:cNvSpPr>
                <a:spLocks noChangeShapeType="1"/>
              </p:cNvSpPr>
              <p:nvPr/>
            </p:nvSpPr>
            <p:spPr bwMode="auto">
              <a:xfrm>
                <a:off x="2748" y="317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2" name="Line 46"/>
              <p:cNvSpPr>
                <a:spLocks noChangeShapeType="1"/>
              </p:cNvSpPr>
              <p:nvPr/>
            </p:nvSpPr>
            <p:spPr bwMode="auto">
              <a:xfrm>
                <a:off x="3193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3" name="Line 47"/>
              <p:cNvSpPr>
                <a:spLocks noChangeShapeType="1"/>
              </p:cNvSpPr>
              <p:nvPr/>
            </p:nvSpPr>
            <p:spPr bwMode="auto">
              <a:xfrm>
                <a:off x="3637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4" name="Line 48"/>
              <p:cNvSpPr>
                <a:spLocks noChangeShapeType="1"/>
              </p:cNvSpPr>
              <p:nvPr/>
            </p:nvSpPr>
            <p:spPr bwMode="auto">
              <a:xfrm>
                <a:off x="4092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5" name="Line 49"/>
              <p:cNvSpPr>
                <a:spLocks noChangeShapeType="1"/>
              </p:cNvSpPr>
              <p:nvPr/>
            </p:nvSpPr>
            <p:spPr bwMode="auto">
              <a:xfrm>
                <a:off x="4533" y="3177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91346" name="Text Box 50"/>
            <p:cNvSpPr txBox="1">
              <a:spLocks noChangeArrowheads="1"/>
            </p:cNvSpPr>
            <p:nvPr/>
          </p:nvSpPr>
          <p:spPr bwMode="auto">
            <a:xfrm>
              <a:off x="860" y="3049"/>
              <a:ext cx="4355" cy="26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>
                  <a:ea typeface="华文行楷" pitchFamily="2" charset="-122"/>
                </a:rPr>
                <a:t>1      2      3     4      5      6      7      8      9     10</a:t>
              </a:r>
            </a:p>
          </p:txBody>
        </p:sp>
      </p:grpSp>
      <p:grpSp>
        <p:nvGrpSpPr>
          <p:cNvPr id="1591347" name="Group 51"/>
          <p:cNvGrpSpPr>
            <a:grpSpLocks/>
          </p:cNvGrpSpPr>
          <p:nvPr/>
        </p:nvGrpSpPr>
        <p:grpSpPr bwMode="auto">
          <a:xfrm>
            <a:off x="5249863" y="3327400"/>
            <a:ext cx="2384425" cy="1169988"/>
            <a:chOff x="3307" y="2132"/>
            <a:chExt cx="1502" cy="737"/>
          </a:xfrm>
        </p:grpSpPr>
        <p:sp>
          <p:nvSpPr>
            <p:cNvPr id="1591348" name="Text Box 52"/>
            <p:cNvSpPr txBox="1">
              <a:spLocks noChangeArrowheads="1"/>
            </p:cNvSpPr>
            <p:nvPr/>
          </p:nvSpPr>
          <p:spPr bwMode="auto">
            <a:xfrm>
              <a:off x="3307" y="2132"/>
              <a:ext cx="1502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/>
                <a:t>采用顺序存储</a:t>
              </a:r>
            </a:p>
          </p:txBody>
        </p:sp>
        <p:sp>
          <p:nvSpPr>
            <p:cNvPr id="1591349" name="AutoShape 53"/>
            <p:cNvSpPr>
              <a:spLocks noChangeArrowheads="1"/>
            </p:cNvSpPr>
            <p:nvPr/>
          </p:nvSpPr>
          <p:spPr bwMode="auto">
            <a:xfrm>
              <a:off x="3914" y="2557"/>
              <a:ext cx="255" cy="312"/>
            </a:xfrm>
            <a:prstGeom prst="downArrow">
              <a:avLst>
                <a:gd name="adj1" fmla="val 50000"/>
                <a:gd name="adj2" fmla="val 30588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9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3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DE1F9B5-0553-44E8-8BCB-590B8AE873E3}" type="slidenum">
              <a:rPr lang="zh-CN" altLang="en-US" b="1">
                <a:solidFill>
                  <a:srgbClr val="66CCFF"/>
                </a:solidFill>
              </a:rPr>
              <a:pPr/>
              <a:t>54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93347" name="Text Box 3"/>
          <p:cNvSpPr txBox="1">
            <a:spLocks noChangeArrowheads="1"/>
          </p:cNvSpPr>
          <p:nvPr/>
        </p:nvSpPr>
        <p:spPr bwMode="auto">
          <a:xfrm>
            <a:off x="254000" y="722313"/>
            <a:ext cx="86185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堆排序</a:t>
            </a:r>
            <a:endParaRPr lang="en-US" altLang="zh-CN" sz="32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3395" name="Text Box 51"/>
          <p:cNvSpPr txBox="1">
            <a:spLocks noChangeArrowheads="1"/>
          </p:cNvSpPr>
          <p:nvPr/>
        </p:nvSpPr>
        <p:spPr bwMode="auto">
          <a:xfrm>
            <a:off x="457200" y="1322388"/>
            <a:ext cx="8461375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ClrTx/>
              <a:buSzPct val="85000"/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基本思想：</a:t>
            </a:r>
            <a:r>
              <a:rPr lang="zh-CN" altLang="en-US" sz="3200" dirty="0">
                <a:latin typeface="宋体" pitchFamily="2" charset="-122"/>
              </a:rPr>
              <a:t>首先将待排序的记录序列构造成一个堆，此时，选出了堆中所有记录的</a:t>
            </a:r>
            <a:r>
              <a:rPr lang="zh-CN" altLang="en-US" sz="3200" dirty="0">
                <a:solidFill>
                  <a:srgbClr val="00FFFF"/>
                </a:solidFill>
                <a:latin typeface="宋体" pitchFamily="2" charset="-122"/>
              </a:rPr>
              <a:t>最小者</a:t>
            </a:r>
            <a:r>
              <a:rPr lang="zh-CN" altLang="en-US" sz="3200" dirty="0">
                <a:latin typeface="宋体" pitchFamily="2" charset="-122"/>
              </a:rPr>
              <a:t>，然后将它从堆中移走，并将剩余的记录再调整成堆，这样又找出了</a:t>
            </a:r>
            <a:r>
              <a:rPr lang="zh-CN" altLang="en-US" sz="3200" dirty="0">
                <a:solidFill>
                  <a:srgbClr val="00FFFF"/>
                </a:solidFill>
                <a:latin typeface="宋体" pitchFamily="2" charset="-122"/>
              </a:rPr>
              <a:t>次小</a:t>
            </a:r>
            <a:r>
              <a:rPr lang="zh-CN" altLang="en-US" sz="3200" dirty="0">
                <a:latin typeface="宋体" pitchFamily="2" charset="-122"/>
              </a:rPr>
              <a:t>的记录，以此类推，直到堆中只有一个记录。</a:t>
            </a:r>
            <a:r>
              <a:rPr lang="zh-CN" altLang="en-US" sz="3200" dirty="0"/>
              <a:t> </a:t>
            </a:r>
            <a:endParaRPr lang="zh-CN" altLang="en-US" sz="3200" dirty="0">
              <a:solidFill>
                <a:srgbClr val="003366"/>
              </a:solidFill>
            </a:endParaRPr>
          </a:p>
        </p:txBody>
      </p:sp>
      <p:sp>
        <p:nvSpPr>
          <p:cNvPr id="1593397" name="Rectangle 53"/>
          <p:cNvSpPr>
            <a:spLocks noChangeArrowheads="1"/>
          </p:cNvSpPr>
          <p:nvPr/>
        </p:nvSpPr>
        <p:spPr bwMode="auto">
          <a:xfrm>
            <a:off x="403225" y="3935413"/>
            <a:ext cx="601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需解决的关键问题</a:t>
            </a:r>
            <a:r>
              <a:rPr lang="en-US" altLang="zh-CN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1593399" name="Text Box 55"/>
          <p:cNvSpPr txBox="1">
            <a:spLocks noChangeArrowheads="1"/>
          </p:cNvSpPr>
          <p:nvPr/>
        </p:nvSpPr>
        <p:spPr bwMode="auto">
          <a:xfrm>
            <a:off x="417513" y="4591050"/>
            <a:ext cx="8640762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ClrTx/>
              <a:buSzPct val="85000"/>
              <a:buFontTx/>
              <a:buNone/>
            </a:pPr>
            <a:r>
              <a:rPr lang="zh-CN" altLang="en-US" dirty="0">
                <a:latin typeface="宋体" pitchFamily="2" charset="-122"/>
              </a:rPr>
              <a:t>⑴ 如何由一个无序序列建成一个堆（即初始建堆）？</a:t>
            </a:r>
          </a:p>
          <a:p>
            <a:pPr algn="l" eaLnBrk="1" hangingPunct="1">
              <a:buClrTx/>
              <a:buSzPct val="85000"/>
              <a:buFontTx/>
              <a:buNone/>
            </a:pPr>
            <a:r>
              <a:rPr lang="zh-CN" altLang="en-US" dirty="0">
                <a:latin typeface="宋体" pitchFamily="2" charset="-122"/>
              </a:rPr>
              <a:t>⑵ 在堆顶记录输出后，如何调整剩余记录，使之成为一个新堆（即重建堆）？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97" grpId="0"/>
      <p:bldP spid="159339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 </a:t>
            </a:r>
            <a:fld id="{2111D682-65C9-47AC-96AD-7D5AD3622BBD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SzTx/>
                <a:buFont typeface="Monotype Sorts" pitchFamily="2" charset="2"/>
                <a:buNone/>
                <a:tabLst/>
                <a:defRPr/>
              </a:pPr>
              <a:t>55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panose="020B0604020202020204" pitchFamily="34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66564" name="Text Box 40"/>
          <p:cNvSpPr txBox="1">
            <a:spLocks noChangeArrowheads="1"/>
          </p:cNvSpPr>
          <p:nvPr/>
        </p:nvSpPr>
        <p:spPr bwMode="auto">
          <a:xfrm>
            <a:off x="374650" y="803275"/>
            <a:ext cx="84391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B5006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堆排序：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在输出堆顶的最小值之后，使得剩余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n-1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个元素的序列重又建成一个堆，则得到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个元素中的次小值。如此反复执行，得到有序序列。</a:t>
            </a:r>
          </a:p>
        </p:txBody>
      </p:sp>
      <p:sp>
        <p:nvSpPr>
          <p:cNvPr id="1525801" name="AutoShape 41"/>
          <p:cNvSpPr>
            <a:spLocks noChangeArrowheads="1"/>
          </p:cNvSpPr>
          <p:nvPr/>
        </p:nvSpPr>
        <p:spPr bwMode="auto">
          <a:xfrm>
            <a:off x="1296988" y="3335338"/>
            <a:ext cx="4206875" cy="1181100"/>
          </a:xfrm>
          <a:prstGeom prst="cloudCallout">
            <a:avLst>
              <a:gd name="adj1" fmla="val -37926"/>
              <a:gd name="adj2" fmla="val 10269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如何由一个无序序列建成一个堆？</a:t>
            </a:r>
          </a:p>
        </p:txBody>
      </p:sp>
      <p:sp>
        <p:nvSpPr>
          <p:cNvPr id="1525802" name="AutoShape 42"/>
          <p:cNvSpPr>
            <a:spLocks noChangeArrowheads="1"/>
          </p:cNvSpPr>
          <p:nvPr/>
        </p:nvSpPr>
        <p:spPr bwMode="auto">
          <a:xfrm>
            <a:off x="3656013" y="4300538"/>
            <a:ext cx="4597400" cy="1587500"/>
          </a:xfrm>
          <a:prstGeom prst="cloudCallout">
            <a:avLst>
              <a:gd name="adj1" fmla="val -46134"/>
              <a:gd name="adj2" fmla="val 8360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如何在输出堆顶元素之后调整剩余元素成为一个新的堆？</a:t>
            </a:r>
          </a:p>
        </p:txBody>
      </p:sp>
    </p:spTree>
    <p:extLst>
      <p:ext uri="{BB962C8B-B14F-4D97-AF65-F5344CB8AC3E}">
        <p14:creationId xmlns:p14="http://schemas.microsoft.com/office/powerpoint/2010/main" val="13438619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1" grpId="0" animBg="1" autoUpdateAnimBg="0"/>
      <p:bldP spid="152580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0095423-8A76-491F-8BEE-893BFEB46716}" type="slidenum">
              <a:rPr lang="zh-CN" altLang="en-US" b="1">
                <a:solidFill>
                  <a:srgbClr val="66CCFF"/>
                </a:solidFill>
              </a:rPr>
              <a:pPr/>
              <a:t>56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27814" name="Group 6"/>
          <p:cNvGrpSpPr>
            <a:grpSpLocks/>
          </p:cNvGrpSpPr>
          <p:nvPr/>
        </p:nvGrpSpPr>
        <p:grpSpPr bwMode="auto">
          <a:xfrm>
            <a:off x="1089025" y="2606675"/>
            <a:ext cx="2667000" cy="2311400"/>
            <a:chOff x="3148" y="2547"/>
            <a:chExt cx="1680" cy="1456"/>
          </a:xfrm>
        </p:grpSpPr>
        <p:sp>
          <p:nvSpPr>
            <p:cNvPr id="1527815" name="Line 7"/>
            <p:cNvSpPr>
              <a:spLocks noChangeShapeType="1"/>
            </p:cNvSpPr>
            <p:nvPr/>
          </p:nvSpPr>
          <p:spPr bwMode="auto">
            <a:xfrm>
              <a:off x="3772" y="318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6" name="Line 8"/>
            <p:cNvSpPr>
              <a:spLocks noChangeShapeType="1"/>
            </p:cNvSpPr>
            <p:nvPr/>
          </p:nvSpPr>
          <p:spPr bwMode="auto">
            <a:xfrm flipH="1">
              <a:off x="4246" y="313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7" name="Line 9"/>
            <p:cNvSpPr>
              <a:spLocks noChangeShapeType="1"/>
            </p:cNvSpPr>
            <p:nvPr/>
          </p:nvSpPr>
          <p:spPr bwMode="auto">
            <a:xfrm>
              <a:off x="4156" y="2899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8" name="Line 10"/>
            <p:cNvSpPr>
              <a:spLocks noChangeShapeType="1"/>
            </p:cNvSpPr>
            <p:nvPr/>
          </p:nvSpPr>
          <p:spPr bwMode="auto">
            <a:xfrm flipH="1">
              <a:off x="3244" y="2899"/>
              <a:ext cx="768" cy="105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9" name="Oval 11"/>
            <p:cNvSpPr>
              <a:spLocks noChangeArrowheads="1"/>
            </p:cNvSpPr>
            <p:nvPr/>
          </p:nvSpPr>
          <p:spPr bwMode="auto">
            <a:xfrm>
              <a:off x="3964" y="2755"/>
              <a:ext cx="288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0" name="Oval 12"/>
            <p:cNvSpPr>
              <a:spLocks noChangeArrowheads="1"/>
            </p:cNvSpPr>
            <p:nvPr/>
          </p:nvSpPr>
          <p:spPr bwMode="auto">
            <a:xfrm>
              <a:off x="3796" y="339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1" name="Oval 13"/>
            <p:cNvSpPr>
              <a:spLocks noChangeArrowheads="1"/>
            </p:cNvSpPr>
            <p:nvPr/>
          </p:nvSpPr>
          <p:spPr bwMode="auto">
            <a:xfrm>
              <a:off x="3388" y="337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2" name="Oval 14"/>
            <p:cNvSpPr>
              <a:spLocks noChangeArrowheads="1"/>
            </p:cNvSpPr>
            <p:nvPr/>
          </p:nvSpPr>
          <p:spPr bwMode="auto">
            <a:xfrm>
              <a:off x="3148" y="3763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3" name="Oval 15"/>
            <p:cNvSpPr>
              <a:spLocks noChangeArrowheads="1"/>
            </p:cNvSpPr>
            <p:nvPr/>
          </p:nvSpPr>
          <p:spPr bwMode="auto">
            <a:xfrm>
              <a:off x="3628" y="304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4" name="Oval 16"/>
            <p:cNvSpPr>
              <a:spLocks noChangeArrowheads="1"/>
            </p:cNvSpPr>
            <p:nvPr/>
          </p:nvSpPr>
          <p:spPr bwMode="auto">
            <a:xfrm>
              <a:off x="4300" y="304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5" name="Oval 17"/>
            <p:cNvSpPr>
              <a:spLocks noChangeArrowheads="1"/>
            </p:cNvSpPr>
            <p:nvPr/>
          </p:nvSpPr>
          <p:spPr bwMode="auto">
            <a:xfrm>
              <a:off x="4540" y="337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6" name="Oval 18"/>
            <p:cNvSpPr>
              <a:spLocks noChangeArrowheads="1"/>
            </p:cNvSpPr>
            <p:nvPr/>
          </p:nvSpPr>
          <p:spPr bwMode="auto">
            <a:xfrm>
              <a:off x="4108" y="337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7" name="Text Box 19"/>
            <p:cNvSpPr txBox="1">
              <a:spLocks noChangeArrowheads="1"/>
            </p:cNvSpPr>
            <p:nvPr/>
          </p:nvSpPr>
          <p:spPr bwMode="auto">
            <a:xfrm>
              <a:off x="4116" y="317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28" name="Text Box 20"/>
            <p:cNvSpPr txBox="1">
              <a:spLocks noChangeArrowheads="1"/>
            </p:cNvSpPr>
            <p:nvPr/>
          </p:nvSpPr>
          <p:spPr bwMode="auto">
            <a:xfrm>
              <a:off x="3676" y="283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29" name="Text Box 21"/>
            <p:cNvSpPr txBox="1">
              <a:spLocks noChangeArrowheads="1"/>
            </p:cNvSpPr>
            <p:nvPr/>
          </p:nvSpPr>
          <p:spPr bwMode="auto">
            <a:xfrm>
              <a:off x="4588" y="317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30" name="Text Box 22"/>
            <p:cNvSpPr txBox="1">
              <a:spLocks noChangeArrowheads="1"/>
            </p:cNvSpPr>
            <p:nvPr/>
          </p:nvSpPr>
          <p:spPr bwMode="auto">
            <a:xfrm>
              <a:off x="4348" y="283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31" name="Text Box 23"/>
            <p:cNvSpPr txBox="1">
              <a:spLocks noChangeArrowheads="1"/>
            </p:cNvSpPr>
            <p:nvPr/>
          </p:nvSpPr>
          <p:spPr bwMode="auto">
            <a:xfrm>
              <a:off x="4012" y="2547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32" name="Text Box 24"/>
            <p:cNvSpPr txBox="1">
              <a:spLocks noChangeArrowheads="1"/>
            </p:cNvSpPr>
            <p:nvPr/>
          </p:nvSpPr>
          <p:spPr bwMode="auto">
            <a:xfrm>
              <a:off x="3188" y="3555"/>
              <a:ext cx="1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527833" name="Text Box 25"/>
            <p:cNvSpPr txBox="1">
              <a:spLocks noChangeArrowheads="1"/>
            </p:cNvSpPr>
            <p:nvPr/>
          </p:nvSpPr>
          <p:spPr bwMode="auto">
            <a:xfrm>
              <a:off x="3428" y="317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34" name="Text Box 26"/>
            <p:cNvSpPr txBox="1">
              <a:spLocks noChangeArrowheads="1"/>
            </p:cNvSpPr>
            <p:nvPr/>
          </p:nvSpPr>
          <p:spPr bwMode="auto">
            <a:xfrm>
              <a:off x="3860" y="317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35" name="Group 27"/>
          <p:cNvGrpSpPr>
            <a:grpSpLocks/>
          </p:cNvGrpSpPr>
          <p:nvPr/>
        </p:nvGrpSpPr>
        <p:grpSpPr bwMode="auto">
          <a:xfrm>
            <a:off x="3829050" y="3297238"/>
            <a:ext cx="1717675" cy="752475"/>
            <a:chOff x="2520" y="2077"/>
            <a:chExt cx="1082" cy="474"/>
          </a:xfrm>
        </p:grpSpPr>
        <p:sp>
          <p:nvSpPr>
            <p:cNvPr id="1527836" name="Line 28"/>
            <p:cNvSpPr>
              <a:spLocks noChangeShapeType="1"/>
            </p:cNvSpPr>
            <p:nvPr/>
          </p:nvSpPr>
          <p:spPr bwMode="auto">
            <a:xfrm>
              <a:off x="2602" y="2551"/>
              <a:ext cx="9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837" name="Text Box 29"/>
            <p:cNvSpPr txBox="1">
              <a:spLocks noChangeArrowheads="1"/>
            </p:cNvSpPr>
            <p:nvPr/>
          </p:nvSpPr>
          <p:spPr bwMode="auto">
            <a:xfrm>
              <a:off x="2520" y="2077"/>
              <a:ext cx="108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用堆中最后一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个元素替代根</a:t>
              </a:r>
            </a:p>
          </p:txBody>
        </p:sp>
      </p:grpSp>
      <p:grpSp>
        <p:nvGrpSpPr>
          <p:cNvPr id="1527838" name="Group 30"/>
          <p:cNvGrpSpPr>
            <a:grpSpLocks/>
          </p:cNvGrpSpPr>
          <p:nvPr/>
        </p:nvGrpSpPr>
        <p:grpSpPr bwMode="auto">
          <a:xfrm>
            <a:off x="5470525" y="2911475"/>
            <a:ext cx="2286000" cy="1765300"/>
            <a:chOff x="3276" y="1075"/>
            <a:chExt cx="1440" cy="1112"/>
          </a:xfrm>
        </p:grpSpPr>
        <p:sp>
          <p:nvSpPr>
            <p:cNvPr id="1527839" name="Line 31"/>
            <p:cNvSpPr>
              <a:spLocks noChangeShapeType="1"/>
            </p:cNvSpPr>
            <p:nvPr/>
          </p:nvSpPr>
          <p:spPr bwMode="auto">
            <a:xfrm>
              <a:off x="3660" y="174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0" name="Line 32"/>
            <p:cNvSpPr>
              <a:spLocks noChangeShapeType="1"/>
            </p:cNvSpPr>
            <p:nvPr/>
          </p:nvSpPr>
          <p:spPr bwMode="auto">
            <a:xfrm flipH="1">
              <a:off x="4158" y="169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1" name="Line 33"/>
            <p:cNvSpPr>
              <a:spLocks noChangeShapeType="1"/>
            </p:cNvSpPr>
            <p:nvPr/>
          </p:nvSpPr>
          <p:spPr bwMode="auto">
            <a:xfrm>
              <a:off x="4084" y="1443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2" name="Line 34"/>
            <p:cNvSpPr>
              <a:spLocks noChangeShapeType="1"/>
            </p:cNvSpPr>
            <p:nvPr/>
          </p:nvSpPr>
          <p:spPr bwMode="auto">
            <a:xfrm flipH="1">
              <a:off x="3508" y="145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3" name="Oval 35"/>
            <p:cNvSpPr>
              <a:spLocks noChangeArrowheads="1"/>
            </p:cNvSpPr>
            <p:nvPr/>
          </p:nvSpPr>
          <p:spPr bwMode="auto">
            <a:xfrm>
              <a:off x="3684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4" name="Oval 36"/>
            <p:cNvSpPr>
              <a:spLocks noChangeArrowheads="1"/>
            </p:cNvSpPr>
            <p:nvPr/>
          </p:nvSpPr>
          <p:spPr bwMode="auto">
            <a:xfrm>
              <a:off x="327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5" name="Oval 37"/>
            <p:cNvSpPr>
              <a:spLocks noChangeArrowheads="1"/>
            </p:cNvSpPr>
            <p:nvPr/>
          </p:nvSpPr>
          <p:spPr bwMode="auto">
            <a:xfrm>
              <a:off x="3836" y="1275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6" name="Oval 38"/>
            <p:cNvSpPr>
              <a:spLocks noChangeArrowheads="1"/>
            </p:cNvSpPr>
            <p:nvPr/>
          </p:nvSpPr>
          <p:spPr bwMode="auto">
            <a:xfrm>
              <a:off x="3516" y="160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7" name="Oval 39"/>
            <p:cNvSpPr>
              <a:spLocks noChangeArrowheads="1"/>
            </p:cNvSpPr>
            <p:nvPr/>
          </p:nvSpPr>
          <p:spPr bwMode="auto">
            <a:xfrm>
              <a:off x="4188" y="160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8" name="Oval 40"/>
            <p:cNvSpPr>
              <a:spLocks noChangeArrowheads="1"/>
            </p:cNvSpPr>
            <p:nvPr/>
          </p:nvSpPr>
          <p:spPr bwMode="auto">
            <a:xfrm>
              <a:off x="4428" y="193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9" name="Oval 41"/>
            <p:cNvSpPr>
              <a:spLocks noChangeArrowheads="1"/>
            </p:cNvSpPr>
            <p:nvPr/>
          </p:nvSpPr>
          <p:spPr bwMode="auto">
            <a:xfrm>
              <a:off x="399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50" name="Text Box 42"/>
            <p:cNvSpPr txBox="1">
              <a:spLocks noChangeArrowheads="1"/>
            </p:cNvSpPr>
            <p:nvPr/>
          </p:nvSpPr>
          <p:spPr bwMode="auto">
            <a:xfrm>
              <a:off x="4004" y="173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51" name="Text Box 43"/>
            <p:cNvSpPr txBox="1">
              <a:spLocks noChangeArrowheads="1"/>
            </p:cNvSpPr>
            <p:nvPr/>
          </p:nvSpPr>
          <p:spPr bwMode="auto">
            <a:xfrm>
              <a:off x="3564" y="13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52" name="Text Box 44"/>
            <p:cNvSpPr txBox="1">
              <a:spLocks noChangeArrowheads="1"/>
            </p:cNvSpPr>
            <p:nvPr/>
          </p:nvSpPr>
          <p:spPr bwMode="auto">
            <a:xfrm>
              <a:off x="4476" y="173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53" name="Text Box 45"/>
            <p:cNvSpPr txBox="1">
              <a:spLocks noChangeArrowheads="1"/>
            </p:cNvSpPr>
            <p:nvPr/>
          </p:nvSpPr>
          <p:spPr bwMode="auto">
            <a:xfrm>
              <a:off x="4236" y="139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54" name="Text Box 46"/>
            <p:cNvSpPr txBox="1">
              <a:spLocks noChangeArrowheads="1"/>
            </p:cNvSpPr>
            <p:nvPr/>
          </p:nvSpPr>
          <p:spPr bwMode="auto">
            <a:xfrm>
              <a:off x="3884" y="107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55" name="Text Box 47"/>
            <p:cNvSpPr txBox="1">
              <a:spLocks noChangeArrowheads="1"/>
            </p:cNvSpPr>
            <p:nvPr/>
          </p:nvSpPr>
          <p:spPr bwMode="auto">
            <a:xfrm>
              <a:off x="3316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56" name="Text Box 48"/>
            <p:cNvSpPr txBox="1">
              <a:spLocks noChangeArrowheads="1"/>
            </p:cNvSpPr>
            <p:nvPr/>
          </p:nvSpPr>
          <p:spPr bwMode="auto">
            <a:xfrm>
              <a:off x="3748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57" name="Group 49"/>
          <p:cNvGrpSpPr>
            <a:grpSpLocks/>
          </p:cNvGrpSpPr>
          <p:nvPr/>
        </p:nvGrpSpPr>
        <p:grpSpPr bwMode="auto">
          <a:xfrm>
            <a:off x="717550" y="4697413"/>
            <a:ext cx="2286000" cy="1765300"/>
            <a:chOff x="3276" y="1075"/>
            <a:chExt cx="1440" cy="1112"/>
          </a:xfrm>
        </p:grpSpPr>
        <p:sp>
          <p:nvSpPr>
            <p:cNvPr id="1527858" name="Line 50"/>
            <p:cNvSpPr>
              <a:spLocks noChangeShapeType="1"/>
            </p:cNvSpPr>
            <p:nvPr/>
          </p:nvSpPr>
          <p:spPr bwMode="auto">
            <a:xfrm>
              <a:off x="3660" y="174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59" name="Line 51"/>
            <p:cNvSpPr>
              <a:spLocks noChangeShapeType="1"/>
            </p:cNvSpPr>
            <p:nvPr/>
          </p:nvSpPr>
          <p:spPr bwMode="auto">
            <a:xfrm flipH="1">
              <a:off x="4158" y="169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60" name="Line 52"/>
            <p:cNvSpPr>
              <a:spLocks noChangeShapeType="1"/>
            </p:cNvSpPr>
            <p:nvPr/>
          </p:nvSpPr>
          <p:spPr bwMode="auto">
            <a:xfrm>
              <a:off x="4084" y="1443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61" name="Line 53"/>
            <p:cNvSpPr>
              <a:spLocks noChangeShapeType="1"/>
            </p:cNvSpPr>
            <p:nvPr/>
          </p:nvSpPr>
          <p:spPr bwMode="auto">
            <a:xfrm flipH="1">
              <a:off x="3508" y="145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62" name="Oval 54"/>
            <p:cNvSpPr>
              <a:spLocks noChangeArrowheads="1"/>
            </p:cNvSpPr>
            <p:nvPr/>
          </p:nvSpPr>
          <p:spPr bwMode="auto">
            <a:xfrm>
              <a:off x="3684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3" name="Oval 55"/>
            <p:cNvSpPr>
              <a:spLocks noChangeArrowheads="1"/>
            </p:cNvSpPr>
            <p:nvPr/>
          </p:nvSpPr>
          <p:spPr bwMode="auto">
            <a:xfrm>
              <a:off x="327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4" name="Oval 56"/>
            <p:cNvSpPr>
              <a:spLocks noChangeArrowheads="1"/>
            </p:cNvSpPr>
            <p:nvPr/>
          </p:nvSpPr>
          <p:spPr bwMode="auto">
            <a:xfrm>
              <a:off x="3836" y="1275"/>
              <a:ext cx="288" cy="240"/>
            </a:xfrm>
            <a:prstGeom prst="ellipse">
              <a:avLst/>
            </a:prstGeom>
            <a:solidFill>
              <a:srgbClr val="C1CE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5" name="Oval 57"/>
            <p:cNvSpPr>
              <a:spLocks noChangeArrowheads="1"/>
            </p:cNvSpPr>
            <p:nvPr/>
          </p:nvSpPr>
          <p:spPr bwMode="auto">
            <a:xfrm>
              <a:off x="3516" y="160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6" name="Oval 58"/>
            <p:cNvSpPr>
              <a:spLocks noChangeArrowheads="1"/>
            </p:cNvSpPr>
            <p:nvPr/>
          </p:nvSpPr>
          <p:spPr bwMode="auto">
            <a:xfrm>
              <a:off x="4188" y="1603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7" name="Oval 59"/>
            <p:cNvSpPr>
              <a:spLocks noChangeArrowheads="1"/>
            </p:cNvSpPr>
            <p:nvPr/>
          </p:nvSpPr>
          <p:spPr bwMode="auto">
            <a:xfrm>
              <a:off x="4428" y="193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8" name="Oval 60"/>
            <p:cNvSpPr>
              <a:spLocks noChangeArrowheads="1"/>
            </p:cNvSpPr>
            <p:nvPr/>
          </p:nvSpPr>
          <p:spPr bwMode="auto">
            <a:xfrm>
              <a:off x="399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9" name="Text Box 61"/>
            <p:cNvSpPr txBox="1">
              <a:spLocks noChangeArrowheads="1"/>
            </p:cNvSpPr>
            <p:nvPr/>
          </p:nvSpPr>
          <p:spPr bwMode="auto">
            <a:xfrm>
              <a:off x="4004" y="173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70" name="Text Box 62"/>
            <p:cNvSpPr txBox="1">
              <a:spLocks noChangeArrowheads="1"/>
            </p:cNvSpPr>
            <p:nvPr/>
          </p:nvSpPr>
          <p:spPr bwMode="auto">
            <a:xfrm>
              <a:off x="3564" y="13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71" name="Text Box 63"/>
            <p:cNvSpPr txBox="1">
              <a:spLocks noChangeArrowheads="1"/>
            </p:cNvSpPr>
            <p:nvPr/>
          </p:nvSpPr>
          <p:spPr bwMode="auto">
            <a:xfrm>
              <a:off x="4476" y="173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72" name="Text Box 64"/>
            <p:cNvSpPr txBox="1">
              <a:spLocks noChangeArrowheads="1"/>
            </p:cNvSpPr>
            <p:nvPr/>
          </p:nvSpPr>
          <p:spPr bwMode="auto">
            <a:xfrm>
              <a:off x="4236" y="139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73" name="Text Box 65"/>
            <p:cNvSpPr txBox="1">
              <a:spLocks noChangeArrowheads="1"/>
            </p:cNvSpPr>
            <p:nvPr/>
          </p:nvSpPr>
          <p:spPr bwMode="auto">
            <a:xfrm>
              <a:off x="3884" y="107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74" name="Text Box 66"/>
            <p:cNvSpPr txBox="1">
              <a:spLocks noChangeArrowheads="1"/>
            </p:cNvSpPr>
            <p:nvPr/>
          </p:nvSpPr>
          <p:spPr bwMode="auto">
            <a:xfrm>
              <a:off x="3316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75" name="Text Box 67"/>
            <p:cNvSpPr txBox="1">
              <a:spLocks noChangeArrowheads="1"/>
            </p:cNvSpPr>
            <p:nvPr/>
          </p:nvSpPr>
          <p:spPr bwMode="auto">
            <a:xfrm>
              <a:off x="3748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76" name="Group 68"/>
          <p:cNvGrpSpPr>
            <a:grpSpLocks/>
          </p:cNvGrpSpPr>
          <p:nvPr/>
        </p:nvGrpSpPr>
        <p:grpSpPr bwMode="auto">
          <a:xfrm>
            <a:off x="3562350" y="4697413"/>
            <a:ext cx="2286000" cy="1765300"/>
            <a:chOff x="3276" y="1075"/>
            <a:chExt cx="1440" cy="1112"/>
          </a:xfrm>
        </p:grpSpPr>
        <p:sp>
          <p:nvSpPr>
            <p:cNvPr id="1527877" name="Line 69"/>
            <p:cNvSpPr>
              <a:spLocks noChangeShapeType="1"/>
            </p:cNvSpPr>
            <p:nvPr/>
          </p:nvSpPr>
          <p:spPr bwMode="auto">
            <a:xfrm>
              <a:off x="3660" y="174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78" name="Line 70"/>
            <p:cNvSpPr>
              <a:spLocks noChangeShapeType="1"/>
            </p:cNvSpPr>
            <p:nvPr/>
          </p:nvSpPr>
          <p:spPr bwMode="auto">
            <a:xfrm flipH="1">
              <a:off x="4158" y="169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79" name="Line 71"/>
            <p:cNvSpPr>
              <a:spLocks noChangeShapeType="1"/>
            </p:cNvSpPr>
            <p:nvPr/>
          </p:nvSpPr>
          <p:spPr bwMode="auto">
            <a:xfrm>
              <a:off x="4084" y="1443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80" name="Line 72"/>
            <p:cNvSpPr>
              <a:spLocks noChangeShapeType="1"/>
            </p:cNvSpPr>
            <p:nvPr/>
          </p:nvSpPr>
          <p:spPr bwMode="auto">
            <a:xfrm flipH="1">
              <a:off x="3508" y="145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81" name="Oval 73"/>
            <p:cNvSpPr>
              <a:spLocks noChangeArrowheads="1"/>
            </p:cNvSpPr>
            <p:nvPr/>
          </p:nvSpPr>
          <p:spPr bwMode="auto">
            <a:xfrm>
              <a:off x="3684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2" name="Oval 74"/>
            <p:cNvSpPr>
              <a:spLocks noChangeArrowheads="1"/>
            </p:cNvSpPr>
            <p:nvPr/>
          </p:nvSpPr>
          <p:spPr bwMode="auto">
            <a:xfrm>
              <a:off x="3276" y="1947"/>
              <a:ext cx="288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3" name="Oval 75"/>
            <p:cNvSpPr>
              <a:spLocks noChangeArrowheads="1"/>
            </p:cNvSpPr>
            <p:nvPr/>
          </p:nvSpPr>
          <p:spPr bwMode="auto">
            <a:xfrm>
              <a:off x="3836" y="1275"/>
              <a:ext cx="288" cy="240"/>
            </a:xfrm>
            <a:prstGeom prst="ellipse">
              <a:avLst/>
            </a:prstGeom>
            <a:solidFill>
              <a:srgbClr val="C1CE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4" name="Oval 76"/>
            <p:cNvSpPr>
              <a:spLocks noChangeArrowheads="1"/>
            </p:cNvSpPr>
            <p:nvPr/>
          </p:nvSpPr>
          <p:spPr bwMode="auto">
            <a:xfrm>
              <a:off x="3516" y="1603"/>
              <a:ext cx="288" cy="240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5" name="Oval 77"/>
            <p:cNvSpPr>
              <a:spLocks noChangeArrowheads="1"/>
            </p:cNvSpPr>
            <p:nvPr/>
          </p:nvSpPr>
          <p:spPr bwMode="auto">
            <a:xfrm>
              <a:off x="4188" y="1603"/>
              <a:ext cx="288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6" name="Oval 78"/>
            <p:cNvSpPr>
              <a:spLocks noChangeArrowheads="1"/>
            </p:cNvSpPr>
            <p:nvPr/>
          </p:nvSpPr>
          <p:spPr bwMode="auto">
            <a:xfrm>
              <a:off x="4428" y="1939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7" name="Oval 79"/>
            <p:cNvSpPr>
              <a:spLocks noChangeArrowheads="1"/>
            </p:cNvSpPr>
            <p:nvPr/>
          </p:nvSpPr>
          <p:spPr bwMode="auto">
            <a:xfrm>
              <a:off x="399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8" name="Text Box 80"/>
            <p:cNvSpPr txBox="1">
              <a:spLocks noChangeArrowheads="1"/>
            </p:cNvSpPr>
            <p:nvPr/>
          </p:nvSpPr>
          <p:spPr bwMode="auto">
            <a:xfrm>
              <a:off x="4004" y="173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89" name="Text Box 81"/>
            <p:cNvSpPr txBox="1">
              <a:spLocks noChangeArrowheads="1"/>
            </p:cNvSpPr>
            <p:nvPr/>
          </p:nvSpPr>
          <p:spPr bwMode="auto">
            <a:xfrm>
              <a:off x="3564" y="13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90" name="Text Box 82"/>
            <p:cNvSpPr txBox="1">
              <a:spLocks noChangeArrowheads="1"/>
            </p:cNvSpPr>
            <p:nvPr/>
          </p:nvSpPr>
          <p:spPr bwMode="auto">
            <a:xfrm>
              <a:off x="4476" y="173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91" name="Text Box 83"/>
            <p:cNvSpPr txBox="1">
              <a:spLocks noChangeArrowheads="1"/>
            </p:cNvSpPr>
            <p:nvPr/>
          </p:nvSpPr>
          <p:spPr bwMode="auto">
            <a:xfrm>
              <a:off x="4236" y="139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92" name="Text Box 84"/>
            <p:cNvSpPr txBox="1">
              <a:spLocks noChangeArrowheads="1"/>
            </p:cNvSpPr>
            <p:nvPr/>
          </p:nvSpPr>
          <p:spPr bwMode="auto">
            <a:xfrm>
              <a:off x="3884" y="107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93" name="Text Box 85"/>
            <p:cNvSpPr txBox="1">
              <a:spLocks noChangeArrowheads="1"/>
            </p:cNvSpPr>
            <p:nvPr/>
          </p:nvSpPr>
          <p:spPr bwMode="auto">
            <a:xfrm>
              <a:off x="3316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94" name="Text Box 86"/>
            <p:cNvSpPr txBox="1">
              <a:spLocks noChangeArrowheads="1"/>
            </p:cNvSpPr>
            <p:nvPr/>
          </p:nvSpPr>
          <p:spPr bwMode="auto">
            <a:xfrm>
              <a:off x="3748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95" name="Group 87"/>
          <p:cNvGrpSpPr>
            <a:grpSpLocks/>
          </p:cNvGrpSpPr>
          <p:nvPr/>
        </p:nvGrpSpPr>
        <p:grpSpPr bwMode="auto">
          <a:xfrm>
            <a:off x="6445250" y="4684713"/>
            <a:ext cx="1905000" cy="1765300"/>
            <a:chOff x="3852" y="2555"/>
            <a:chExt cx="1200" cy="1112"/>
          </a:xfrm>
        </p:grpSpPr>
        <p:sp>
          <p:nvSpPr>
            <p:cNvPr id="1527896" name="Line 88"/>
            <p:cNvSpPr>
              <a:spLocks noChangeShapeType="1"/>
            </p:cNvSpPr>
            <p:nvPr/>
          </p:nvSpPr>
          <p:spPr bwMode="auto">
            <a:xfrm>
              <a:off x="4236" y="322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97" name="Line 89"/>
            <p:cNvSpPr>
              <a:spLocks noChangeShapeType="1"/>
            </p:cNvSpPr>
            <p:nvPr/>
          </p:nvSpPr>
          <p:spPr bwMode="auto">
            <a:xfrm flipH="1">
              <a:off x="4734" y="317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98" name="Line 90"/>
            <p:cNvSpPr>
              <a:spLocks noChangeShapeType="1"/>
            </p:cNvSpPr>
            <p:nvPr/>
          </p:nvSpPr>
          <p:spPr bwMode="auto">
            <a:xfrm>
              <a:off x="4660" y="2923"/>
              <a:ext cx="185" cy="2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99" name="Line 91"/>
            <p:cNvSpPr>
              <a:spLocks noChangeShapeType="1"/>
            </p:cNvSpPr>
            <p:nvPr/>
          </p:nvSpPr>
          <p:spPr bwMode="auto">
            <a:xfrm flipH="1">
              <a:off x="4084" y="293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900" name="Oval 92"/>
            <p:cNvSpPr>
              <a:spLocks noChangeArrowheads="1"/>
            </p:cNvSpPr>
            <p:nvPr/>
          </p:nvSpPr>
          <p:spPr bwMode="auto">
            <a:xfrm>
              <a:off x="4260" y="342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1" name="Oval 93"/>
            <p:cNvSpPr>
              <a:spLocks noChangeArrowheads="1"/>
            </p:cNvSpPr>
            <p:nvPr/>
          </p:nvSpPr>
          <p:spPr bwMode="auto">
            <a:xfrm>
              <a:off x="3852" y="3427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2" name="Oval 94"/>
            <p:cNvSpPr>
              <a:spLocks noChangeArrowheads="1"/>
            </p:cNvSpPr>
            <p:nvPr/>
          </p:nvSpPr>
          <p:spPr bwMode="auto">
            <a:xfrm>
              <a:off x="4092" y="3083"/>
              <a:ext cx="288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3" name="Oval 95"/>
            <p:cNvSpPr>
              <a:spLocks noChangeArrowheads="1"/>
            </p:cNvSpPr>
            <p:nvPr/>
          </p:nvSpPr>
          <p:spPr bwMode="auto">
            <a:xfrm>
              <a:off x="4764" y="3083"/>
              <a:ext cx="288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4" name="Oval 96"/>
            <p:cNvSpPr>
              <a:spLocks noChangeArrowheads="1"/>
            </p:cNvSpPr>
            <p:nvPr/>
          </p:nvSpPr>
          <p:spPr bwMode="auto">
            <a:xfrm>
              <a:off x="4428" y="2755"/>
              <a:ext cx="288" cy="240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5" name="Oval 97"/>
            <p:cNvSpPr>
              <a:spLocks noChangeArrowheads="1"/>
            </p:cNvSpPr>
            <p:nvPr/>
          </p:nvSpPr>
          <p:spPr bwMode="auto">
            <a:xfrm>
              <a:off x="4572" y="342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6" name="Text Box 98"/>
            <p:cNvSpPr txBox="1">
              <a:spLocks noChangeArrowheads="1"/>
            </p:cNvSpPr>
            <p:nvPr/>
          </p:nvSpPr>
          <p:spPr bwMode="auto">
            <a:xfrm>
              <a:off x="4580" y="321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907" name="Text Box 99"/>
            <p:cNvSpPr txBox="1">
              <a:spLocks noChangeArrowheads="1"/>
            </p:cNvSpPr>
            <p:nvPr/>
          </p:nvSpPr>
          <p:spPr bwMode="auto">
            <a:xfrm>
              <a:off x="4140" y="287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908" name="Text Box 100"/>
            <p:cNvSpPr txBox="1">
              <a:spLocks noChangeArrowheads="1"/>
            </p:cNvSpPr>
            <p:nvPr/>
          </p:nvSpPr>
          <p:spPr bwMode="auto">
            <a:xfrm>
              <a:off x="4812" y="287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909" name="Text Box 101"/>
            <p:cNvSpPr txBox="1">
              <a:spLocks noChangeArrowheads="1"/>
            </p:cNvSpPr>
            <p:nvPr/>
          </p:nvSpPr>
          <p:spPr bwMode="auto">
            <a:xfrm>
              <a:off x="4460" y="255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910" name="Text Box 102"/>
            <p:cNvSpPr txBox="1">
              <a:spLocks noChangeArrowheads="1"/>
            </p:cNvSpPr>
            <p:nvPr/>
          </p:nvSpPr>
          <p:spPr bwMode="auto">
            <a:xfrm>
              <a:off x="3892" y="321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911" name="Text Box 103"/>
            <p:cNvSpPr txBox="1">
              <a:spLocks noChangeArrowheads="1"/>
            </p:cNvSpPr>
            <p:nvPr/>
          </p:nvSpPr>
          <p:spPr bwMode="auto">
            <a:xfrm>
              <a:off x="4324" y="321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1527912" name="Text Box 104"/>
          <p:cNvSpPr txBox="1">
            <a:spLocks noChangeArrowheads="1"/>
          </p:cNvSpPr>
          <p:nvPr/>
        </p:nvSpPr>
        <p:spPr bwMode="auto">
          <a:xfrm>
            <a:off x="250825" y="728663"/>
            <a:ext cx="86423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itchFamily="2" charset="-122"/>
              </a:rPr>
              <a:t>    </a:t>
            </a:r>
            <a:r>
              <a:rPr lang="zh-CN" altLang="en-US">
                <a:latin typeface="Tahoma" pitchFamily="34" charset="0"/>
              </a:rPr>
              <a:t>输出堆顶元素之后，以堆中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最后一个元素替代</a:t>
            </a:r>
            <a:r>
              <a:rPr lang="zh-CN" altLang="en-US">
                <a:latin typeface="Tahoma" pitchFamily="34" charset="0"/>
              </a:rPr>
              <a:t>之；然后将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根结点</a:t>
            </a:r>
            <a:r>
              <a:rPr lang="zh-CN" altLang="en-US">
                <a:latin typeface="Tahoma" pitchFamily="34" charset="0"/>
              </a:rPr>
              <a:t>值与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左</a:t>
            </a:r>
            <a:r>
              <a:rPr lang="zh-CN" altLang="en-US">
                <a:latin typeface="Tahoma" pitchFamily="34" charset="0"/>
              </a:rPr>
              <a:t>、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右子树的根结点</a:t>
            </a:r>
            <a:r>
              <a:rPr lang="zh-CN" altLang="en-US">
                <a:latin typeface="Tahoma" pitchFamily="34" charset="0"/>
              </a:rPr>
              <a:t>值进行比较，并与其中</a:t>
            </a:r>
            <a:r>
              <a:rPr lang="zh-CN" altLang="en-US">
                <a:solidFill>
                  <a:srgbClr val="00FFFF"/>
                </a:solidFill>
                <a:latin typeface="Tahoma" pitchFamily="34" charset="0"/>
              </a:rPr>
              <a:t>小</a:t>
            </a:r>
            <a:r>
              <a:rPr lang="zh-CN" altLang="en-US">
                <a:latin typeface="Tahoma" pitchFamily="34" charset="0"/>
              </a:rPr>
              <a:t>者进行交换；重复上述操作，直至叶子结点，将得到新的堆，称这个从堆顶至叶子的调整过程为“</a:t>
            </a:r>
            <a:r>
              <a:rPr lang="zh-CN" altLang="en-US">
                <a:solidFill>
                  <a:schemeClr val="hlink"/>
                </a:solidFill>
                <a:latin typeface="Tahoma" pitchFamily="34" charset="0"/>
              </a:rPr>
              <a:t>筛选</a:t>
            </a:r>
            <a:r>
              <a:rPr lang="zh-CN" altLang="en-US">
                <a:latin typeface="Tahoma" pitchFamily="34" charset="0"/>
              </a:rPr>
              <a:t>”。</a:t>
            </a:r>
          </a:p>
        </p:txBody>
      </p:sp>
      <p:grpSp>
        <p:nvGrpSpPr>
          <p:cNvPr id="1527913" name="Group 105"/>
          <p:cNvGrpSpPr>
            <a:grpSpLocks/>
          </p:cNvGrpSpPr>
          <p:nvPr/>
        </p:nvGrpSpPr>
        <p:grpSpPr bwMode="auto">
          <a:xfrm>
            <a:off x="7788275" y="3300413"/>
            <a:ext cx="706438" cy="723900"/>
            <a:chOff x="4906" y="2079"/>
            <a:chExt cx="445" cy="456"/>
          </a:xfrm>
        </p:grpSpPr>
        <p:sp>
          <p:nvSpPr>
            <p:cNvPr id="1527914" name="Line 106"/>
            <p:cNvSpPr>
              <a:spLocks noChangeShapeType="1"/>
            </p:cNvSpPr>
            <p:nvPr/>
          </p:nvSpPr>
          <p:spPr bwMode="auto">
            <a:xfrm>
              <a:off x="4960" y="2535"/>
              <a:ext cx="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915" name="Text Box 107"/>
            <p:cNvSpPr txBox="1">
              <a:spLocks noChangeArrowheads="1"/>
            </p:cNvSpPr>
            <p:nvPr/>
          </p:nvSpPr>
          <p:spPr bwMode="auto">
            <a:xfrm>
              <a:off x="4906" y="2079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66"/>
                  </a:solidFill>
                  <a:latin typeface="Tahoma" pitchFamily="34" charset="0"/>
                  <a:ea typeface="黑体" pitchFamily="2" charset="-122"/>
                </a:rPr>
                <a:t>进行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66"/>
                  </a:solidFill>
                  <a:latin typeface="Tahoma" pitchFamily="34" charset="0"/>
                  <a:ea typeface="黑体" pitchFamily="2" charset="-122"/>
                </a:rPr>
                <a:t>筛选</a:t>
              </a:r>
            </a:p>
          </p:txBody>
        </p:sp>
      </p:grpSp>
      <p:grpSp>
        <p:nvGrpSpPr>
          <p:cNvPr id="1527916" name="Group 108"/>
          <p:cNvGrpSpPr>
            <a:grpSpLocks/>
          </p:cNvGrpSpPr>
          <p:nvPr/>
        </p:nvGrpSpPr>
        <p:grpSpPr bwMode="auto">
          <a:xfrm>
            <a:off x="2930525" y="4975225"/>
            <a:ext cx="706438" cy="723900"/>
            <a:chOff x="4906" y="2079"/>
            <a:chExt cx="445" cy="456"/>
          </a:xfrm>
        </p:grpSpPr>
        <p:sp>
          <p:nvSpPr>
            <p:cNvPr id="1527917" name="Line 109"/>
            <p:cNvSpPr>
              <a:spLocks noChangeShapeType="1"/>
            </p:cNvSpPr>
            <p:nvPr/>
          </p:nvSpPr>
          <p:spPr bwMode="auto">
            <a:xfrm>
              <a:off x="4960" y="2535"/>
              <a:ext cx="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918" name="Text Box 110"/>
            <p:cNvSpPr txBox="1">
              <a:spLocks noChangeArrowheads="1"/>
            </p:cNvSpPr>
            <p:nvPr/>
          </p:nvSpPr>
          <p:spPr bwMode="auto">
            <a:xfrm>
              <a:off x="4906" y="2079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继续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筛选</a:t>
              </a:r>
            </a:p>
          </p:txBody>
        </p:sp>
      </p:grpSp>
      <p:grpSp>
        <p:nvGrpSpPr>
          <p:cNvPr id="1527919" name="Group 111"/>
          <p:cNvGrpSpPr>
            <a:grpSpLocks/>
          </p:cNvGrpSpPr>
          <p:nvPr/>
        </p:nvGrpSpPr>
        <p:grpSpPr bwMode="auto">
          <a:xfrm>
            <a:off x="5810250" y="4967288"/>
            <a:ext cx="706438" cy="723900"/>
            <a:chOff x="4906" y="2079"/>
            <a:chExt cx="445" cy="456"/>
          </a:xfrm>
        </p:grpSpPr>
        <p:sp>
          <p:nvSpPr>
            <p:cNvPr id="1527920" name="Line 112"/>
            <p:cNvSpPr>
              <a:spLocks noChangeShapeType="1"/>
            </p:cNvSpPr>
            <p:nvPr/>
          </p:nvSpPr>
          <p:spPr bwMode="auto">
            <a:xfrm>
              <a:off x="4960" y="2535"/>
              <a:ext cx="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921" name="Text Box 113"/>
            <p:cNvSpPr txBox="1">
              <a:spLocks noChangeArrowheads="1"/>
            </p:cNvSpPr>
            <p:nvPr/>
          </p:nvSpPr>
          <p:spPr bwMode="auto">
            <a:xfrm>
              <a:off x="4906" y="2079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继续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输出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2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2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2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F0D42C64-93A3-43AB-8B28-9DD34B0CDC99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57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pitchFamily="34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249238" y="712725"/>
            <a:ext cx="868997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RcdType</a:t>
            </a:r>
            <a:r>
              <a:rPr lang="en-US" altLang="zh-CN" dirty="0">
                <a:solidFill>
                  <a:srgbClr val="FFFF00"/>
                </a:solidFill>
              </a:rPr>
              <a:t> &amp;R[],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s,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m)</a:t>
            </a:r>
          </a:p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</a:rPr>
              <a:t>{  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sz="2400" dirty="0">
                <a:solidFill>
                  <a:srgbClr val="66FF33"/>
                </a:solidFill>
              </a:rPr>
              <a:t>// 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</a:rPr>
              <a:t>已知</a:t>
            </a:r>
            <a:r>
              <a:rPr lang="en-US" altLang="zh-CN" sz="2400" dirty="0">
                <a:solidFill>
                  <a:srgbClr val="66FF33"/>
                </a:solidFill>
              </a:rPr>
              <a:t>R[s..m]</a:t>
            </a:r>
            <a:r>
              <a:rPr lang="zh-CN" altLang="en-US" sz="2400" dirty="0">
                <a:solidFill>
                  <a:srgbClr val="66FF33"/>
                </a:solidFill>
              </a:rPr>
              <a:t>中记录的关键字除 </a:t>
            </a:r>
            <a:r>
              <a:rPr lang="en-US" altLang="zh-CN" sz="2400" dirty="0">
                <a:solidFill>
                  <a:srgbClr val="66FF33"/>
                </a:solidFill>
              </a:rPr>
              <a:t>R[s]</a:t>
            </a:r>
            <a:r>
              <a:rPr lang="zh-CN" altLang="en-US" sz="2400" dirty="0">
                <a:solidFill>
                  <a:srgbClr val="66FF33"/>
                </a:solidFill>
              </a:rPr>
              <a:t>外均 满足堆的特征，本函数自上而下调整 </a:t>
            </a:r>
            <a:r>
              <a:rPr lang="en-US" altLang="zh-CN" sz="2400" dirty="0">
                <a:solidFill>
                  <a:srgbClr val="66FF33"/>
                </a:solidFill>
              </a:rPr>
              <a:t>R[s]</a:t>
            </a:r>
            <a:r>
              <a:rPr lang="zh-CN" altLang="en-US" sz="2400" dirty="0">
                <a:solidFill>
                  <a:srgbClr val="66FF33"/>
                </a:solidFill>
              </a:rPr>
              <a:t>的关键字，使 </a:t>
            </a:r>
            <a:r>
              <a:rPr lang="en-US" altLang="zh-CN" sz="2400" dirty="0">
                <a:solidFill>
                  <a:srgbClr val="66FF33"/>
                </a:solidFill>
              </a:rPr>
              <a:t>R[s..m] </a:t>
            </a:r>
            <a:r>
              <a:rPr lang="zh-CN" altLang="en-US" sz="2400" dirty="0">
                <a:solidFill>
                  <a:srgbClr val="66FF33"/>
                </a:solidFill>
              </a:rPr>
              <a:t>也成为一个小根堆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en-US" altLang="zh-CN" sz="2400" dirty="0">
              <a:solidFill>
                <a:srgbClr val="66FF33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sz="2400" dirty="0">
              <a:solidFill>
                <a:srgbClr val="66FF33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840C26"/>
                </a:solidFill>
              </a:rPr>
              <a:t>        </a:t>
            </a: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/>
          </a:p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</a:rPr>
              <a:t>}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//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775" y="2442261"/>
            <a:ext cx="8610600" cy="362560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FFFF00"/>
                </a:solidFill>
              </a:rPr>
              <a:t>rc</a:t>
            </a:r>
            <a:r>
              <a:rPr lang="en-US" altLang="zh-CN" dirty="0">
                <a:solidFill>
                  <a:srgbClr val="FFFF00"/>
                </a:solidFill>
              </a:rPr>
              <a:t> = R[s];    // </a:t>
            </a:r>
            <a:r>
              <a:rPr lang="zh-CN" altLang="en-US" dirty="0">
                <a:solidFill>
                  <a:srgbClr val="FFFF00"/>
                </a:solidFill>
              </a:rPr>
              <a:t>暂存 </a:t>
            </a:r>
            <a:r>
              <a:rPr lang="en-US" altLang="zh-CN" dirty="0">
                <a:solidFill>
                  <a:srgbClr val="FFFF00"/>
                </a:solidFill>
              </a:rPr>
              <a:t>R[s] 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for ( j=2*s; j&lt;=m; </a:t>
            </a:r>
            <a:r>
              <a:rPr lang="en-US" altLang="zh-CN" u="sng" dirty="0">
                <a:solidFill>
                  <a:srgbClr val="FFFF00"/>
                </a:solidFill>
              </a:rPr>
              <a:t>j*=2</a:t>
            </a:r>
            <a:r>
              <a:rPr lang="en-US" altLang="zh-CN" dirty="0">
                <a:solidFill>
                  <a:srgbClr val="FFFF00"/>
                </a:solidFill>
              </a:rPr>
              <a:t> ) { </a:t>
            </a:r>
            <a:r>
              <a:rPr lang="en-US" altLang="zh-CN" sz="2400" dirty="0">
                <a:solidFill>
                  <a:srgbClr val="66FF33"/>
                </a:solidFill>
              </a:rPr>
              <a:t>// j </a:t>
            </a:r>
            <a:r>
              <a:rPr lang="zh-CN" altLang="en-US" sz="2400" dirty="0">
                <a:solidFill>
                  <a:srgbClr val="66FF33"/>
                </a:solidFill>
              </a:rPr>
              <a:t>初值指向左孩子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    if (j&lt;m &amp;&amp; LT(R[j+1], R[j])) ++j; </a:t>
            </a:r>
            <a:r>
              <a:rPr lang="en-US" altLang="zh-CN" sz="2400" dirty="0">
                <a:solidFill>
                  <a:srgbClr val="66FF33"/>
                </a:solidFill>
              </a:rPr>
              <a:t>//</a:t>
            </a:r>
            <a:r>
              <a:rPr lang="zh-CN" altLang="en-US" sz="2400" dirty="0">
                <a:solidFill>
                  <a:srgbClr val="66FF33"/>
                </a:solidFill>
              </a:rPr>
              <a:t>选择小的孩子节点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    if (LT(</a:t>
            </a:r>
            <a:r>
              <a:rPr lang="en-US" altLang="zh-CN" dirty="0" err="1">
                <a:solidFill>
                  <a:srgbClr val="FFFF00"/>
                </a:solidFill>
              </a:rPr>
              <a:t>rc</a:t>
            </a:r>
            <a:r>
              <a:rPr lang="en-US" altLang="zh-CN" dirty="0">
                <a:solidFill>
                  <a:srgbClr val="FFFF00"/>
                </a:solidFill>
              </a:rPr>
              <a:t>, R[j])) break; </a:t>
            </a:r>
            <a:r>
              <a:rPr lang="en-US" altLang="zh-CN" sz="2400" dirty="0">
                <a:solidFill>
                  <a:srgbClr val="66FF33"/>
                </a:solidFill>
              </a:rPr>
              <a:t>//</a:t>
            </a:r>
            <a:r>
              <a:rPr lang="zh-CN" altLang="en-US" sz="2400" dirty="0">
                <a:solidFill>
                  <a:srgbClr val="66FF33"/>
                </a:solidFill>
              </a:rPr>
              <a:t>孩子节点比</a:t>
            </a:r>
            <a:r>
              <a:rPr lang="en-US" altLang="zh-CN" sz="2400" dirty="0">
                <a:solidFill>
                  <a:srgbClr val="66FF33"/>
                </a:solidFill>
              </a:rPr>
              <a:t>R[s]</a:t>
            </a:r>
            <a:r>
              <a:rPr lang="zh-CN" altLang="en-US" sz="2400" dirty="0">
                <a:solidFill>
                  <a:srgbClr val="66FF33"/>
                </a:solidFill>
              </a:rPr>
              <a:t>小，才继续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    R[s] = R[j]; s = j; 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}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R[s] = </a:t>
            </a:r>
            <a:r>
              <a:rPr lang="en-US" altLang="zh-CN" dirty="0" err="1">
                <a:solidFill>
                  <a:srgbClr val="FFFF00"/>
                </a:solidFill>
              </a:rPr>
              <a:t>rc</a:t>
            </a:r>
            <a:r>
              <a:rPr lang="en-US" altLang="zh-CN" dirty="0">
                <a:solidFill>
                  <a:srgbClr val="FFFF00"/>
                </a:solidFill>
              </a:rPr>
              <a:t>;  // </a:t>
            </a:r>
            <a:r>
              <a:rPr lang="zh-CN" altLang="en-US" dirty="0">
                <a:solidFill>
                  <a:srgbClr val="FFFF00"/>
                </a:solidFill>
              </a:rPr>
              <a:t>将调整前的堆顶记录插入到 </a:t>
            </a:r>
            <a:r>
              <a:rPr lang="en-US" altLang="zh-CN" dirty="0">
                <a:solidFill>
                  <a:srgbClr val="FFFF00"/>
                </a:solidFill>
              </a:rPr>
              <a:t>s </a:t>
            </a:r>
            <a:r>
              <a:rPr lang="zh-CN" altLang="en-US" dirty="0">
                <a:solidFill>
                  <a:srgbClr val="FFFF00"/>
                </a:solidFill>
              </a:rPr>
              <a:t>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5" grpId="0" build="p"/>
      <p:bldP spid="6" grpId="0" build="p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E6913C9-DF11-49F5-AF47-FDFA271FCD91}" type="slidenum">
              <a:rPr lang="zh-CN" altLang="en-US" b="1">
                <a:solidFill>
                  <a:srgbClr val="66CCFF"/>
                </a:solidFill>
              </a:rPr>
              <a:pPr/>
              <a:t>58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29967" name="Group 111"/>
          <p:cNvGrpSpPr>
            <a:grpSpLocks/>
          </p:cNvGrpSpPr>
          <p:nvPr/>
        </p:nvGrpSpPr>
        <p:grpSpPr bwMode="auto">
          <a:xfrm>
            <a:off x="114300" y="979488"/>
            <a:ext cx="3059113" cy="2492375"/>
            <a:chOff x="2913" y="2718"/>
            <a:chExt cx="1362" cy="1195"/>
          </a:xfrm>
        </p:grpSpPr>
        <p:sp>
          <p:nvSpPr>
            <p:cNvPr id="1529968" name="Oval 112"/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29969" name="Oval 113"/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29970" name="Oval 114"/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29971" name="Oval 115"/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29972" name="Oval 116"/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29973" name="Oval 117"/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29974" name="Oval 118"/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29975" name="Oval 119"/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29976" name="Line 120"/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77" name="Line 121"/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78" name="Line 122"/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79" name="Line 123"/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80" name="Line 124"/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81" name="Line 125"/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82" name="Line 126"/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29983" name="Freeform 127"/>
          <p:cNvSpPr>
            <a:spLocks/>
          </p:cNvSpPr>
          <p:nvPr/>
        </p:nvSpPr>
        <p:spPr bwMode="auto">
          <a:xfrm>
            <a:off x="127000" y="1073150"/>
            <a:ext cx="1563688" cy="2016125"/>
          </a:xfrm>
          <a:custGeom>
            <a:avLst/>
            <a:gdLst/>
            <a:ahLst/>
            <a:cxnLst>
              <a:cxn ang="0">
                <a:pos x="696" y="0"/>
              </a:cxn>
              <a:cxn ang="0">
                <a:pos x="396" y="167"/>
              </a:cxn>
              <a:cxn ang="0">
                <a:pos x="140" y="423"/>
              </a:cxn>
              <a:cxn ang="0">
                <a:pos x="18" y="756"/>
              </a:cxn>
              <a:cxn ang="0">
                <a:pos x="29" y="967"/>
              </a:cxn>
            </a:cxnLst>
            <a:rect l="0" t="0" r="r" b="b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29984" name="Group 128"/>
          <p:cNvGrpSpPr>
            <a:grpSpLocks/>
          </p:cNvGrpSpPr>
          <p:nvPr/>
        </p:nvGrpSpPr>
        <p:grpSpPr bwMode="auto">
          <a:xfrm>
            <a:off x="3160713" y="1125538"/>
            <a:ext cx="2986087" cy="2754312"/>
            <a:chOff x="2576" y="569"/>
            <a:chExt cx="1362" cy="1501"/>
          </a:xfrm>
        </p:grpSpPr>
        <p:sp>
          <p:nvSpPr>
            <p:cNvPr id="1529985" name="Oval 129"/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29986" name="Oval 130"/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29987" name="Oval 131"/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29988" name="Oval 132"/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29989" name="Oval 133"/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29990" name="Oval 134"/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29991" name="Oval 135"/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29992" name="Oval 136"/>
            <p:cNvSpPr>
              <a:spLocks noChangeArrowheads="1"/>
            </p:cNvSpPr>
            <p:nvPr/>
          </p:nvSpPr>
          <p:spPr bwMode="auto">
            <a:xfrm>
              <a:off x="2576" y="156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29993" name="Line 137"/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4" name="Line 138"/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5" name="Line 139"/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6" name="Line 140"/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7" name="Line 141"/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8" name="Line 142"/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9" name="Text Box 143"/>
            <p:cNvSpPr txBox="1">
              <a:spLocks noChangeArrowheads="1"/>
            </p:cNvSpPr>
            <p:nvPr/>
          </p:nvSpPr>
          <p:spPr bwMode="auto">
            <a:xfrm>
              <a:off x="2709" y="1811"/>
              <a:ext cx="651" cy="259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</a:t>
              </a:r>
            </a:p>
          </p:txBody>
        </p:sp>
      </p:grpSp>
      <p:sp>
        <p:nvSpPr>
          <p:cNvPr id="1530000" name="Freeform 144"/>
          <p:cNvSpPr>
            <a:spLocks/>
          </p:cNvSpPr>
          <p:nvPr/>
        </p:nvSpPr>
        <p:spPr bwMode="auto">
          <a:xfrm>
            <a:off x="5092700" y="1196975"/>
            <a:ext cx="695325" cy="569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145"/>
              </a:cxn>
              <a:cxn ang="0">
                <a:pos x="311" y="311"/>
              </a:cxn>
            </a:cxnLst>
            <a:rect l="0" t="0" r="r" b="b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0001" name="Freeform 145"/>
          <p:cNvSpPr>
            <a:spLocks/>
          </p:cNvSpPr>
          <p:nvPr/>
        </p:nvSpPr>
        <p:spPr bwMode="auto">
          <a:xfrm>
            <a:off x="5822950" y="1841500"/>
            <a:ext cx="322263" cy="592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" y="133"/>
              </a:cxn>
              <a:cxn ang="0">
                <a:pos x="133" y="322"/>
              </a:cxn>
            </a:cxnLst>
            <a:rect l="0" t="0" r="r" b="b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02" name="Group 146"/>
          <p:cNvGrpSpPr>
            <a:grpSpLocks/>
          </p:cNvGrpSpPr>
          <p:nvPr/>
        </p:nvGrpSpPr>
        <p:grpSpPr bwMode="auto">
          <a:xfrm>
            <a:off x="6057900" y="1101725"/>
            <a:ext cx="2984500" cy="2754313"/>
            <a:chOff x="4139" y="554"/>
            <a:chExt cx="1362" cy="1501"/>
          </a:xfrm>
        </p:grpSpPr>
        <p:sp>
          <p:nvSpPr>
            <p:cNvPr id="1530003" name="Oval 147"/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30004" name="Oval 148"/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30005" name="Oval 149"/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30006" name="Oval 150"/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30007" name="Oval 151"/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30008" name="Oval 152"/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30009" name="Oval 153"/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30010" name="Oval 154"/>
            <p:cNvSpPr>
              <a:spLocks noChangeArrowheads="1"/>
            </p:cNvSpPr>
            <p:nvPr/>
          </p:nvSpPr>
          <p:spPr bwMode="auto">
            <a:xfrm>
              <a:off x="4139" y="154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30011" name="Line 155"/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2" name="Line 156"/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3" name="Line 157"/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4" name="Line 158"/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5" name="Line 159"/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6" name="Line 160"/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7" name="Text Box 161"/>
            <p:cNvSpPr txBox="1">
              <a:spLocks noChangeArrowheads="1"/>
            </p:cNvSpPr>
            <p:nvPr/>
          </p:nvSpPr>
          <p:spPr bwMode="auto">
            <a:xfrm>
              <a:off x="4272" y="1796"/>
              <a:ext cx="652" cy="259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</a:t>
              </a:r>
            </a:p>
          </p:txBody>
        </p:sp>
      </p:grpSp>
      <p:sp>
        <p:nvSpPr>
          <p:cNvPr id="1530018" name="Freeform 162"/>
          <p:cNvSpPr>
            <a:spLocks/>
          </p:cNvSpPr>
          <p:nvPr/>
        </p:nvSpPr>
        <p:spPr bwMode="auto">
          <a:xfrm>
            <a:off x="8034338" y="1190625"/>
            <a:ext cx="1019175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2" y="200"/>
              </a:cxn>
              <a:cxn ang="0">
                <a:pos x="456" y="689"/>
              </a:cxn>
            </a:cxnLst>
            <a:rect l="0" t="0" r="r" b="b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19" name="Group 163"/>
          <p:cNvGrpSpPr>
            <a:grpSpLocks/>
          </p:cNvGrpSpPr>
          <p:nvPr/>
        </p:nvGrpSpPr>
        <p:grpSpPr bwMode="auto">
          <a:xfrm>
            <a:off x="128588" y="3646488"/>
            <a:ext cx="3187700" cy="2665412"/>
            <a:chOff x="268" y="2472"/>
            <a:chExt cx="1362" cy="1507"/>
          </a:xfrm>
        </p:grpSpPr>
        <p:sp>
          <p:nvSpPr>
            <p:cNvPr id="1530020" name="Oval 164"/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30021" name="Oval 165"/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30022" name="Oval 166"/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30023" name="Oval 167"/>
            <p:cNvSpPr>
              <a:spLocks noChangeArrowheads="1"/>
            </p:cNvSpPr>
            <p:nvPr/>
          </p:nvSpPr>
          <p:spPr bwMode="auto">
            <a:xfrm>
              <a:off x="1418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30024" name="Oval 168"/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30025" name="Oval 169"/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30026" name="Oval 170"/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30027" name="Oval 171"/>
            <p:cNvSpPr>
              <a:spLocks noChangeArrowheads="1"/>
            </p:cNvSpPr>
            <p:nvPr/>
          </p:nvSpPr>
          <p:spPr bwMode="auto">
            <a:xfrm>
              <a:off x="268" y="346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30028" name="Line 172"/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29" name="Line 173"/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0" name="Line 174"/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1" name="Line 175"/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2" name="Line 176"/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3" name="Text Box 177"/>
            <p:cNvSpPr txBox="1">
              <a:spLocks noChangeArrowheads="1"/>
            </p:cNvSpPr>
            <p:nvPr/>
          </p:nvSpPr>
          <p:spPr bwMode="auto">
            <a:xfrm>
              <a:off x="401" y="3710"/>
              <a:ext cx="805" cy="269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13  27</a:t>
              </a:r>
            </a:p>
          </p:txBody>
        </p:sp>
      </p:grpSp>
      <p:sp>
        <p:nvSpPr>
          <p:cNvPr id="1530034" name="Freeform 178"/>
          <p:cNvSpPr>
            <a:spLocks/>
          </p:cNvSpPr>
          <p:nvPr/>
        </p:nvSpPr>
        <p:spPr bwMode="auto">
          <a:xfrm>
            <a:off x="1128713" y="3675063"/>
            <a:ext cx="701675" cy="530225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89" y="89"/>
              </a:cxn>
              <a:cxn ang="0">
                <a:pos x="0" y="300"/>
              </a:cxn>
            </a:cxnLst>
            <a:rect l="0" t="0" r="r" b="b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0035" name="Freeform 179"/>
          <p:cNvSpPr>
            <a:spLocks/>
          </p:cNvSpPr>
          <p:nvPr/>
        </p:nvSpPr>
        <p:spPr bwMode="auto">
          <a:xfrm>
            <a:off x="615950" y="4314825"/>
            <a:ext cx="388938" cy="519113"/>
          </a:xfrm>
          <a:custGeom>
            <a:avLst/>
            <a:gdLst/>
            <a:ahLst/>
            <a:cxnLst>
              <a:cxn ang="0">
                <a:pos x="166" y="4"/>
              </a:cxn>
              <a:cxn ang="0">
                <a:pos x="66" y="48"/>
              </a:cxn>
              <a:cxn ang="0">
                <a:pos x="0" y="293"/>
              </a:cxn>
            </a:cxnLst>
            <a:rect l="0" t="0" r="r" b="b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36" name="Group 180"/>
          <p:cNvGrpSpPr>
            <a:grpSpLocks/>
          </p:cNvGrpSpPr>
          <p:nvPr/>
        </p:nvGrpSpPr>
        <p:grpSpPr bwMode="auto">
          <a:xfrm>
            <a:off x="3359150" y="3989388"/>
            <a:ext cx="2162175" cy="2430462"/>
            <a:chOff x="1909" y="2513"/>
            <a:chExt cx="1362" cy="1531"/>
          </a:xfrm>
        </p:grpSpPr>
        <p:sp>
          <p:nvSpPr>
            <p:cNvPr id="1530037" name="Oval 181"/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0038" name="Oval 182"/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0039" name="Oval 183"/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0040" name="Oval 184"/>
            <p:cNvSpPr>
              <a:spLocks noChangeArrowheads="1"/>
            </p:cNvSpPr>
            <p:nvPr/>
          </p:nvSpPr>
          <p:spPr bwMode="auto">
            <a:xfrm>
              <a:off x="3059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0041" name="Oval 185"/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0042" name="Oval 186"/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0043" name="Oval 187"/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0044" name="Oval 188"/>
            <p:cNvSpPr>
              <a:spLocks noChangeArrowheads="1"/>
            </p:cNvSpPr>
            <p:nvPr/>
          </p:nvSpPr>
          <p:spPr bwMode="auto">
            <a:xfrm>
              <a:off x="1909" y="350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0045" name="Line 189"/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6" name="Line 190"/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7" name="Line 191"/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8" name="Line 192"/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9" name="Line 193"/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50" name="Text Box 194"/>
            <p:cNvSpPr txBox="1">
              <a:spLocks noChangeArrowheads="1"/>
            </p:cNvSpPr>
            <p:nvPr/>
          </p:nvSpPr>
          <p:spPr bwMode="auto">
            <a:xfrm>
              <a:off x="2042" y="3782"/>
              <a:ext cx="101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</a:t>
              </a:r>
            </a:p>
          </p:txBody>
        </p:sp>
      </p:grpSp>
      <p:sp>
        <p:nvSpPr>
          <p:cNvPr id="1530051" name="Freeform 195"/>
          <p:cNvSpPr>
            <a:spLocks/>
          </p:cNvSpPr>
          <p:nvPr/>
        </p:nvSpPr>
        <p:spPr bwMode="auto">
          <a:xfrm>
            <a:off x="4651375" y="4303713"/>
            <a:ext cx="193675" cy="758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" y="478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0052" name="Freeform 196"/>
          <p:cNvSpPr>
            <a:spLocks/>
          </p:cNvSpPr>
          <p:nvPr/>
        </p:nvSpPr>
        <p:spPr bwMode="auto">
          <a:xfrm>
            <a:off x="7491413" y="4110038"/>
            <a:ext cx="546100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3" y="111"/>
              </a:cxn>
              <a:cxn ang="0">
                <a:pos x="344" y="322"/>
              </a:cxn>
            </a:cxnLst>
            <a:rect l="0" t="0" r="r" b="b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53" name="Group 197"/>
          <p:cNvGrpSpPr>
            <a:grpSpLocks/>
          </p:cNvGrpSpPr>
          <p:nvPr/>
        </p:nvGrpSpPr>
        <p:grpSpPr bwMode="auto">
          <a:xfrm>
            <a:off x="6086475" y="4019550"/>
            <a:ext cx="2197100" cy="2430463"/>
            <a:chOff x="3627" y="2532"/>
            <a:chExt cx="1384" cy="1531"/>
          </a:xfrm>
        </p:grpSpPr>
        <p:sp>
          <p:nvSpPr>
            <p:cNvPr id="1530054" name="Oval 198"/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0055" name="Oval 199"/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0056" name="Oval 200"/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0057" name="Oval 201"/>
            <p:cNvSpPr>
              <a:spLocks noChangeArrowheads="1"/>
            </p:cNvSpPr>
            <p:nvPr/>
          </p:nvSpPr>
          <p:spPr bwMode="auto">
            <a:xfrm>
              <a:off x="4777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0058" name="Oval 202"/>
            <p:cNvSpPr>
              <a:spLocks noChangeArrowheads="1"/>
            </p:cNvSpPr>
            <p:nvPr/>
          </p:nvSpPr>
          <p:spPr bwMode="auto">
            <a:xfrm>
              <a:off x="4451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0059" name="Oval 203"/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0060" name="Oval 204"/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0061" name="Oval 205"/>
            <p:cNvSpPr>
              <a:spLocks noChangeArrowheads="1"/>
            </p:cNvSpPr>
            <p:nvPr/>
          </p:nvSpPr>
          <p:spPr bwMode="auto">
            <a:xfrm>
              <a:off x="3627" y="352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0062" name="Line 206"/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63" name="Line 207"/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64" name="Line 208"/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65" name="Text Box 209"/>
            <p:cNvSpPr txBox="1">
              <a:spLocks noChangeArrowheads="1"/>
            </p:cNvSpPr>
            <p:nvPr/>
          </p:nvSpPr>
          <p:spPr bwMode="auto">
            <a:xfrm>
              <a:off x="3760" y="3801"/>
              <a:ext cx="125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</a:t>
              </a:r>
            </a:p>
          </p:txBody>
        </p:sp>
        <p:sp>
          <p:nvSpPr>
            <p:cNvPr id="1530066" name="Line 210"/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2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2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2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983" grpId="0" animBg="1"/>
      <p:bldP spid="1530000" grpId="0" animBg="1"/>
      <p:bldP spid="1530001" grpId="0" animBg="1"/>
      <p:bldP spid="1530018" grpId="0" animBg="1"/>
      <p:bldP spid="1530034" grpId="0" animBg="1"/>
      <p:bldP spid="1530035" grpId="0" animBg="1"/>
      <p:bldP spid="1530051" grpId="0" animBg="1"/>
      <p:bldP spid="15300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0F066D5-A953-4494-90D9-BA8F7679AE67}" type="slidenum">
              <a:rPr lang="zh-CN" altLang="en-US" b="1">
                <a:solidFill>
                  <a:srgbClr val="66CCFF"/>
                </a:solidFill>
              </a:rPr>
              <a:pPr/>
              <a:t>59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32007" name="Group 103"/>
          <p:cNvGrpSpPr>
            <a:grpSpLocks/>
          </p:cNvGrpSpPr>
          <p:nvPr/>
        </p:nvGrpSpPr>
        <p:grpSpPr bwMode="auto">
          <a:xfrm>
            <a:off x="411163" y="1316038"/>
            <a:ext cx="2197100" cy="2430462"/>
            <a:chOff x="515" y="476"/>
            <a:chExt cx="1384" cy="1531"/>
          </a:xfrm>
        </p:grpSpPr>
        <p:sp>
          <p:nvSpPr>
            <p:cNvPr id="1532008" name="Oval 104"/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09" name="Oval 105"/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10" name="Oval 106"/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11" name="Oval 107"/>
            <p:cNvSpPr>
              <a:spLocks noChangeArrowheads="1"/>
            </p:cNvSpPr>
            <p:nvPr/>
          </p:nvSpPr>
          <p:spPr bwMode="auto">
            <a:xfrm>
              <a:off x="1665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12" name="Oval 108"/>
            <p:cNvSpPr>
              <a:spLocks noChangeArrowheads="1"/>
            </p:cNvSpPr>
            <p:nvPr/>
          </p:nvSpPr>
          <p:spPr bwMode="auto">
            <a:xfrm>
              <a:off x="1339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13" name="Oval 109"/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14" name="Oval 110"/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15" name="Oval 111"/>
            <p:cNvSpPr>
              <a:spLocks noChangeArrowheads="1"/>
            </p:cNvSpPr>
            <p:nvPr/>
          </p:nvSpPr>
          <p:spPr bwMode="auto">
            <a:xfrm>
              <a:off x="515" y="14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16" name="Line 112"/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17" name="Line 113"/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18" name="Line 114"/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19" name="Text Box 115"/>
            <p:cNvSpPr txBox="1">
              <a:spLocks noChangeArrowheads="1"/>
            </p:cNvSpPr>
            <p:nvPr/>
          </p:nvSpPr>
          <p:spPr bwMode="auto">
            <a:xfrm>
              <a:off x="648" y="1745"/>
              <a:ext cx="125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</a:t>
              </a:r>
            </a:p>
          </p:txBody>
        </p:sp>
        <p:sp>
          <p:nvSpPr>
            <p:cNvPr id="1532020" name="Line 116"/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2021" name="Line 117"/>
          <p:cNvSpPr>
            <a:spLocks noChangeShapeType="1"/>
          </p:cNvSpPr>
          <p:nvPr/>
        </p:nvSpPr>
        <p:spPr bwMode="auto">
          <a:xfrm flipH="1">
            <a:off x="1446213" y="1636713"/>
            <a:ext cx="246062" cy="7762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22" name="Group 118"/>
          <p:cNvGrpSpPr>
            <a:grpSpLocks/>
          </p:cNvGrpSpPr>
          <p:nvPr/>
        </p:nvGrpSpPr>
        <p:grpSpPr bwMode="auto">
          <a:xfrm>
            <a:off x="3033713" y="1274763"/>
            <a:ext cx="2578100" cy="2430462"/>
            <a:chOff x="2167" y="450"/>
            <a:chExt cx="1624" cy="1531"/>
          </a:xfrm>
        </p:grpSpPr>
        <p:sp>
          <p:nvSpPr>
            <p:cNvPr id="1532023" name="Oval 119"/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24" name="Oval 120"/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25" name="Oval 121"/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26" name="Oval 122"/>
            <p:cNvSpPr>
              <a:spLocks noChangeArrowheads="1"/>
            </p:cNvSpPr>
            <p:nvPr/>
          </p:nvSpPr>
          <p:spPr bwMode="auto">
            <a:xfrm>
              <a:off x="3317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27" name="Oval 123"/>
            <p:cNvSpPr>
              <a:spLocks noChangeArrowheads="1"/>
            </p:cNvSpPr>
            <p:nvPr/>
          </p:nvSpPr>
          <p:spPr bwMode="auto">
            <a:xfrm>
              <a:off x="2991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28" name="Oval 124"/>
            <p:cNvSpPr>
              <a:spLocks noChangeArrowheads="1"/>
            </p:cNvSpPr>
            <p:nvPr/>
          </p:nvSpPr>
          <p:spPr bwMode="auto">
            <a:xfrm>
              <a:off x="2665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29" name="Oval 125"/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30" name="Oval 126"/>
            <p:cNvSpPr>
              <a:spLocks noChangeArrowheads="1"/>
            </p:cNvSpPr>
            <p:nvPr/>
          </p:nvSpPr>
          <p:spPr bwMode="auto">
            <a:xfrm>
              <a:off x="2167" y="144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31" name="Line 127"/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32" name="Line 128"/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33" name="Text Box 129"/>
            <p:cNvSpPr txBox="1">
              <a:spLocks noChangeArrowheads="1"/>
            </p:cNvSpPr>
            <p:nvPr/>
          </p:nvSpPr>
          <p:spPr bwMode="auto">
            <a:xfrm>
              <a:off x="2300" y="1719"/>
              <a:ext cx="14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</a:t>
              </a:r>
            </a:p>
          </p:txBody>
        </p:sp>
        <p:sp>
          <p:nvSpPr>
            <p:cNvPr id="1532034" name="Line 130"/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2035" name="Freeform 131"/>
          <p:cNvSpPr>
            <a:spLocks/>
          </p:cNvSpPr>
          <p:nvPr/>
        </p:nvSpPr>
        <p:spPr bwMode="auto">
          <a:xfrm>
            <a:off x="3636963" y="1339850"/>
            <a:ext cx="546100" cy="528638"/>
          </a:xfrm>
          <a:custGeom>
            <a:avLst/>
            <a:gdLst/>
            <a:ahLst/>
            <a:cxnLst>
              <a:cxn ang="0">
                <a:pos x="344" y="0"/>
              </a:cxn>
              <a:cxn ang="0">
                <a:pos x="133" y="77"/>
              </a:cxn>
              <a:cxn ang="0">
                <a:pos x="0" y="333"/>
              </a:cxn>
            </a:cxnLst>
            <a:rect l="0" t="0" r="r" b="b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36" name="Group 132"/>
          <p:cNvGrpSpPr>
            <a:grpSpLocks/>
          </p:cNvGrpSpPr>
          <p:nvPr/>
        </p:nvGrpSpPr>
        <p:grpSpPr bwMode="auto">
          <a:xfrm>
            <a:off x="5867400" y="1268413"/>
            <a:ext cx="2578100" cy="2430462"/>
            <a:chOff x="3952" y="446"/>
            <a:chExt cx="1624" cy="1531"/>
          </a:xfrm>
        </p:grpSpPr>
        <p:sp>
          <p:nvSpPr>
            <p:cNvPr id="1532037" name="Oval 133"/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38" name="Oval 134"/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39" name="Oval 135"/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40" name="Oval 136"/>
            <p:cNvSpPr>
              <a:spLocks noChangeArrowheads="1"/>
            </p:cNvSpPr>
            <p:nvPr/>
          </p:nvSpPr>
          <p:spPr bwMode="auto">
            <a:xfrm>
              <a:off x="5102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41" name="Oval 137"/>
            <p:cNvSpPr>
              <a:spLocks noChangeArrowheads="1"/>
            </p:cNvSpPr>
            <p:nvPr/>
          </p:nvSpPr>
          <p:spPr bwMode="auto">
            <a:xfrm>
              <a:off x="4776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42" name="Oval 138"/>
            <p:cNvSpPr>
              <a:spLocks noChangeArrowheads="1"/>
            </p:cNvSpPr>
            <p:nvPr/>
          </p:nvSpPr>
          <p:spPr bwMode="auto">
            <a:xfrm>
              <a:off x="4450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43" name="Oval 139"/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44" name="Oval 140"/>
            <p:cNvSpPr>
              <a:spLocks noChangeArrowheads="1"/>
            </p:cNvSpPr>
            <p:nvPr/>
          </p:nvSpPr>
          <p:spPr bwMode="auto">
            <a:xfrm>
              <a:off x="3952" y="14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45" name="Line 141"/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46" name="Line 142"/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47" name="Text Box 143"/>
            <p:cNvSpPr txBox="1">
              <a:spLocks noChangeArrowheads="1"/>
            </p:cNvSpPr>
            <p:nvPr/>
          </p:nvSpPr>
          <p:spPr bwMode="auto">
            <a:xfrm>
              <a:off x="4085" y="1715"/>
              <a:ext cx="14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</a:t>
              </a:r>
            </a:p>
          </p:txBody>
        </p:sp>
        <p:sp>
          <p:nvSpPr>
            <p:cNvPr id="1532048" name="Line 144"/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2049" name="Freeform 145"/>
          <p:cNvSpPr>
            <a:spLocks/>
          </p:cNvSpPr>
          <p:nvPr/>
        </p:nvSpPr>
        <p:spPr bwMode="auto">
          <a:xfrm>
            <a:off x="6135688" y="1282700"/>
            <a:ext cx="898525" cy="1181100"/>
          </a:xfrm>
          <a:custGeom>
            <a:avLst/>
            <a:gdLst/>
            <a:ahLst/>
            <a:cxnLst>
              <a:cxn ang="0">
                <a:pos x="566" y="0"/>
              </a:cxn>
              <a:cxn ang="0">
                <a:pos x="111" y="200"/>
              </a:cxn>
              <a:cxn ang="0">
                <a:pos x="0" y="744"/>
              </a:cxn>
            </a:cxnLst>
            <a:rect l="0" t="0" r="r" b="b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50" name="Group 146"/>
          <p:cNvGrpSpPr>
            <a:grpSpLocks/>
          </p:cNvGrpSpPr>
          <p:nvPr/>
        </p:nvGrpSpPr>
        <p:grpSpPr bwMode="auto">
          <a:xfrm>
            <a:off x="71438" y="3895725"/>
            <a:ext cx="2895600" cy="2430463"/>
            <a:chOff x="58" y="2398"/>
            <a:chExt cx="1824" cy="1531"/>
          </a:xfrm>
        </p:grpSpPr>
        <p:sp>
          <p:nvSpPr>
            <p:cNvPr id="1532051" name="Oval 147"/>
            <p:cNvSpPr>
              <a:spLocks noChangeArrowheads="1"/>
            </p:cNvSpPr>
            <p:nvPr/>
          </p:nvSpPr>
          <p:spPr bwMode="auto">
            <a:xfrm>
              <a:off x="765" y="239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52" name="Oval 148"/>
            <p:cNvSpPr>
              <a:spLocks noChangeArrowheads="1"/>
            </p:cNvSpPr>
            <p:nvPr/>
          </p:nvSpPr>
          <p:spPr bwMode="auto">
            <a:xfrm>
              <a:off x="1083" y="272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53" name="Oval 149"/>
            <p:cNvSpPr>
              <a:spLocks noChangeArrowheads="1"/>
            </p:cNvSpPr>
            <p:nvPr/>
          </p:nvSpPr>
          <p:spPr bwMode="auto">
            <a:xfrm>
              <a:off x="423" y="272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54" name="Oval 150"/>
            <p:cNvSpPr>
              <a:spLocks noChangeArrowheads="1"/>
            </p:cNvSpPr>
            <p:nvPr/>
          </p:nvSpPr>
          <p:spPr bwMode="auto">
            <a:xfrm>
              <a:off x="1208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55" name="Oval 151"/>
            <p:cNvSpPr>
              <a:spLocks noChangeArrowheads="1"/>
            </p:cNvSpPr>
            <p:nvPr/>
          </p:nvSpPr>
          <p:spPr bwMode="auto">
            <a:xfrm>
              <a:off x="882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56" name="Oval 152"/>
            <p:cNvSpPr>
              <a:spLocks noChangeArrowheads="1"/>
            </p:cNvSpPr>
            <p:nvPr/>
          </p:nvSpPr>
          <p:spPr bwMode="auto">
            <a:xfrm>
              <a:off x="556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57" name="Oval 153"/>
            <p:cNvSpPr>
              <a:spLocks noChangeArrowheads="1"/>
            </p:cNvSpPr>
            <p:nvPr/>
          </p:nvSpPr>
          <p:spPr bwMode="auto">
            <a:xfrm>
              <a:off x="230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58" name="Oval 154"/>
            <p:cNvSpPr>
              <a:spLocks noChangeArrowheads="1"/>
            </p:cNvSpPr>
            <p:nvPr/>
          </p:nvSpPr>
          <p:spPr bwMode="auto">
            <a:xfrm>
              <a:off x="58" y="339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59" name="Line 155"/>
            <p:cNvSpPr>
              <a:spLocks noChangeShapeType="1"/>
            </p:cNvSpPr>
            <p:nvPr/>
          </p:nvSpPr>
          <p:spPr bwMode="auto">
            <a:xfrm flipH="1">
              <a:off x="623" y="256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60" name="Line 156"/>
            <p:cNvSpPr>
              <a:spLocks noChangeShapeType="1"/>
            </p:cNvSpPr>
            <p:nvPr/>
          </p:nvSpPr>
          <p:spPr bwMode="auto">
            <a:xfrm>
              <a:off x="945" y="2558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61" name="Text Box 157"/>
            <p:cNvSpPr txBox="1">
              <a:spLocks noChangeArrowheads="1"/>
            </p:cNvSpPr>
            <p:nvPr/>
          </p:nvSpPr>
          <p:spPr bwMode="auto">
            <a:xfrm>
              <a:off x="191" y="3667"/>
              <a:ext cx="16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</a:t>
              </a:r>
            </a:p>
          </p:txBody>
        </p:sp>
      </p:grpSp>
      <p:sp>
        <p:nvSpPr>
          <p:cNvPr id="1532062" name="Freeform 158"/>
          <p:cNvSpPr>
            <a:spLocks/>
          </p:cNvSpPr>
          <p:nvPr/>
        </p:nvSpPr>
        <p:spPr bwMode="auto">
          <a:xfrm>
            <a:off x="1538288" y="3957638"/>
            <a:ext cx="530225" cy="512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100"/>
              </a:cxn>
              <a:cxn ang="0">
                <a:pos x="334" y="323"/>
              </a:cxn>
            </a:cxnLst>
            <a:rect l="0" t="0" r="r" b="b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63" name="Group 159"/>
          <p:cNvGrpSpPr>
            <a:grpSpLocks/>
          </p:cNvGrpSpPr>
          <p:nvPr/>
        </p:nvGrpSpPr>
        <p:grpSpPr bwMode="auto">
          <a:xfrm>
            <a:off x="2924175" y="3908425"/>
            <a:ext cx="2895600" cy="2430463"/>
            <a:chOff x="1855" y="2406"/>
            <a:chExt cx="1824" cy="1531"/>
          </a:xfrm>
        </p:grpSpPr>
        <p:sp>
          <p:nvSpPr>
            <p:cNvPr id="1532064" name="Oval 160"/>
            <p:cNvSpPr>
              <a:spLocks noChangeArrowheads="1"/>
            </p:cNvSpPr>
            <p:nvPr/>
          </p:nvSpPr>
          <p:spPr bwMode="auto">
            <a:xfrm>
              <a:off x="2562" y="240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65" name="Oval 161"/>
            <p:cNvSpPr>
              <a:spLocks noChangeArrowheads="1"/>
            </p:cNvSpPr>
            <p:nvPr/>
          </p:nvSpPr>
          <p:spPr bwMode="auto">
            <a:xfrm>
              <a:off x="2880" y="273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66" name="Oval 162"/>
            <p:cNvSpPr>
              <a:spLocks noChangeArrowheads="1"/>
            </p:cNvSpPr>
            <p:nvPr/>
          </p:nvSpPr>
          <p:spPr bwMode="auto">
            <a:xfrm>
              <a:off x="2220" y="273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67" name="Oval 163"/>
            <p:cNvSpPr>
              <a:spLocks noChangeArrowheads="1"/>
            </p:cNvSpPr>
            <p:nvPr/>
          </p:nvSpPr>
          <p:spPr bwMode="auto">
            <a:xfrm>
              <a:off x="3005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68" name="Oval 164"/>
            <p:cNvSpPr>
              <a:spLocks noChangeArrowheads="1"/>
            </p:cNvSpPr>
            <p:nvPr/>
          </p:nvSpPr>
          <p:spPr bwMode="auto">
            <a:xfrm>
              <a:off x="2679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69" name="Oval 165"/>
            <p:cNvSpPr>
              <a:spLocks noChangeArrowheads="1"/>
            </p:cNvSpPr>
            <p:nvPr/>
          </p:nvSpPr>
          <p:spPr bwMode="auto">
            <a:xfrm>
              <a:off x="2353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70" name="Oval 166"/>
            <p:cNvSpPr>
              <a:spLocks noChangeArrowheads="1"/>
            </p:cNvSpPr>
            <p:nvPr/>
          </p:nvSpPr>
          <p:spPr bwMode="auto">
            <a:xfrm>
              <a:off x="2027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71" name="Oval 167"/>
            <p:cNvSpPr>
              <a:spLocks noChangeArrowheads="1"/>
            </p:cNvSpPr>
            <p:nvPr/>
          </p:nvSpPr>
          <p:spPr bwMode="auto">
            <a:xfrm>
              <a:off x="1855" y="34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72" name="Line 168"/>
            <p:cNvSpPr>
              <a:spLocks noChangeShapeType="1"/>
            </p:cNvSpPr>
            <p:nvPr/>
          </p:nvSpPr>
          <p:spPr bwMode="auto">
            <a:xfrm flipH="1">
              <a:off x="2420" y="257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73" name="Line 169"/>
            <p:cNvSpPr>
              <a:spLocks noChangeShapeType="1"/>
            </p:cNvSpPr>
            <p:nvPr/>
          </p:nvSpPr>
          <p:spPr bwMode="auto">
            <a:xfrm>
              <a:off x="2742" y="256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74" name="Text Box 170"/>
            <p:cNvSpPr txBox="1">
              <a:spLocks noChangeArrowheads="1"/>
            </p:cNvSpPr>
            <p:nvPr/>
          </p:nvSpPr>
          <p:spPr bwMode="auto">
            <a:xfrm>
              <a:off x="1988" y="3675"/>
              <a:ext cx="16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</a:t>
              </a:r>
            </a:p>
          </p:txBody>
        </p:sp>
      </p:grpSp>
      <p:sp>
        <p:nvSpPr>
          <p:cNvPr id="1532075" name="Freeform 171"/>
          <p:cNvSpPr>
            <a:spLocks/>
          </p:cNvSpPr>
          <p:nvPr/>
        </p:nvSpPr>
        <p:spPr bwMode="auto">
          <a:xfrm>
            <a:off x="4400550" y="3975100"/>
            <a:ext cx="512763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123"/>
              </a:cxn>
              <a:cxn ang="0">
                <a:pos x="323" y="323"/>
              </a:cxn>
            </a:cxnLst>
            <a:rect l="0" t="0" r="r" b="b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76" name="Group 172"/>
          <p:cNvGrpSpPr>
            <a:grpSpLocks/>
          </p:cNvGrpSpPr>
          <p:nvPr/>
        </p:nvGrpSpPr>
        <p:grpSpPr bwMode="auto">
          <a:xfrm>
            <a:off x="5740400" y="3919538"/>
            <a:ext cx="3276600" cy="2430462"/>
            <a:chOff x="3629" y="2413"/>
            <a:chExt cx="2064" cy="1531"/>
          </a:xfrm>
        </p:grpSpPr>
        <p:sp>
          <p:nvSpPr>
            <p:cNvPr id="1532077" name="Oval 173"/>
            <p:cNvSpPr>
              <a:spLocks noChangeArrowheads="1"/>
            </p:cNvSpPr>
            <p:nvPr/>
          </p:nvSpPr>
          <p:spPr bwMode="auto">
            <a:xfrm>
              <a:off x="4336" y="24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78" name="Oval 174"/>
            <p:cNvSpPr>
              <a:spLocks noChangeArrowheads="1"/>
            </p:cNvSpPr>
            <p:nvPr/>
          </p:nvSpPr>
          <p:spPr bwMode="auto">
            <a:xfrm>
              <a:off x="4654" y="274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79" name="Oval 175"/>
            <p:cNvSpPr>
              <a:spLocks noChangeArrowheads="1"/>
            </p:cNvSpPr>
            <p:nvPr/>
          </p:nvSpPr>
          <p:spPr bwMode="auto">
            <a:xfrm>
              <a:off x="3994" y="273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80" name="Oval 176"/>
            <p:cNvSpPr>
              <a:spLocks noChangeArrowheads="1"/>
            </p:cNvSpPr>
            <p:nvPr/>
          </p:nvSpPr>
          <p:spPr bwMode="auto">
            <a:xfrm>
              <a:off x="4779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81" name="Oval 177"/>
            <p:cNvSpPr>
              <a:spLocks noChangeArrowheads="1"/>
            </p:cNvSpPr>
            <p:nvPr/>
          </p:nvSpPr>
          <p:spPr bwMode="auto">
            <a:xfrm>
              <a:off x="4453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82" name="Oval 178"/>
            <p:cNvSpPr>
              <a:spLocks noChangeArrowheads="1"/>
            </p:cNvSpPr>
            <p:nvPr/>
          </p:nvSpPr>
          <p:spPr bwMode="auto">
            <a:xfrm>
              <a:off x="4127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83" name="Oval 179"/>
            <p:cNvSpPr>
              <a:spLocks noChangeArrowheads="1"/>
            </p:cNvSpPr>
            <p:nvPr/>
          </p:nvSpPr>
          <p:spPr bwMode="auto">
            <a:xfrm>
              <a:off x="3801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84" name="Oval 180"/>
            <p:cNvSpPr>
              <a:spLocks noChangeArrowheads="1"/>
            </p:cNvSpPr>
            <p:nvPr/>
          </p:nvSpPr>
          <p:spPr bwMode="auto">
            <a:xfrm>
              <a:off x="3629" y="340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85" name="Line 181"/>
            <p:cNvSpPr>
              <a:spLocks noChangeShapeType="1"/>
            </p:cNvSpPr>
            <p:nvPr/>
          </p:nvSpPr>
          <p:spPr bwMode="auto">
            <a:xfrm flipH="1">
              <a:off x="4194" y="2584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86" name="Text Box 182"/>
            <p:cNvSpPr txBox="1">
              <a:spLocks noChangeArrowheads="1"/>
            </p:cNvSpPr>
            <p:nvPr/>
          </p:nvSpPr>
          <p:spPr bwMode="auto">
            <a:xfrm>
              <a:off x="3762" y="3682"/>
              <a:ext cx="193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13  27  38  49 50  65</a:t>
              </a:r>
            </a:p>
          </p:txBody>
        </p:sp>
      </p:grpSp>
      <p:sp>
        <p:nvSpPr>
          <p:cNvPr id="1532087" name="Freeform 183"/>
          <p:cNvSpPr>
            <a:spLocks/>
          </p:cNvSpPr>
          <p:nvPr/>
        </p:nvSpPr>
        <p:spPr bwMode="auto">
          <a:xfrm>
            <a:off x="6351588" y="3989388"/>
            <a:ext cx="511175" cy="476250"/>
          </a:xfrm>
          <a:custGeom>
            <a:avLst/>
            <a:gdLst/>
            <a:ahLst/>
            <a:cxnLst>
              <a:cxn ang="0">
                <a:pos x="322" y="0"/>
              </a:cxn>
              <a:cxn ang="0">
                <a:pos x="78" y="111"/>
              </a:cxn>
              <a:cxn ang="0">
                <a:pos x="0" y="300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021" grpId="0" animBg="1"/>
      <p:bldP spid="1532035" grpId="0" animBg="1"/>
      <p:bldP spid="1532049" grpId="0" animBg="1"/>
      <p:bldP spid="1532062" grpId="0" animBg="1"/>
      <p:bldP spid="1532075" grpId="0" animBg="1"/>
      <p:bldP spid="15320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A259D5B-6A62-442D-8AF7-4DD3ADE11F94}" type="slidenum">
              <a:rPr lang="zh-CN" altLang="en-US" b="1">
                <a:solidFill>
                  <a:srgbClr val="66CCFF"/>
                </a:solidFill>
              </a:rPr>
              <a:pPr/>
              <a:t>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461375" cy="5400675"/>
          </a:xfrm>
        </p:spPr>
        <p:txBody>
          <a:bodyPr/>
          <a:lstStyle/>
          <a:p>
            <a:r>
              <a:rPr lang="zh-CN" altLang="en-US" dirty="0">
                <a:solidFill>
                  <a:srgbClr val="00FFFF"/>
                </a:solidFill>
              </a:rPr>
              <a:t>排序分类</a:t>
            </a:r>
          </a:p>
          <a:p>
            <a:pPr lvl="1"/>
            <a:r>
              <a:rPr lang="zh-CN" altLang="zh-CN" dirty="0">
                <a:solidFill>
                  <a:srgbClr val="00FFFF"/>
                </a:solidFill>
              </a:rPr>
              <a:t>排序基本操作</a:t>
            </a:r>
            <a:endParaRPr lang="zh-CN" altLang="en-US" dirty="0">
              <a:solidFill>
                <a:srgbClr val="00FFFF"/>
              </a:solidFill>
            </a:endParaRPr>
          </a:p>
          <a:p>
            <a:pPr lvl="2"/>
            <a:r>
              <a:rPr lang="zh-CN" altLang="en-US" dirty="0"/>
              <a:t>比较两个关键字大小。</a:t>
            </a:r>
          </a:p>
          <a:p>
            <a:pPr lvl="2"/>
            <a:r>
              <a:rPr lang="zh-CN" altLang="en-US" dirty="0"/>
              <a:t>将记录从一个位置移动到另一个位置。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按排序所需工作量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简单的排序方法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T(n)=O(n²)</a:t>
            </a:r>
          </a:p>
          <a:p>
            <a:pPr lvl="2"/>
            <a:r>
              <a:rPr lang="zh-CN" altLang="zh-CN" sz="3200" dirty="0">
                <a:solidFill>
                  <a:srgbClr val="00FF00"/>
                </a:solidFill>
              </a:rPr>
              <a:t>先进的排序方法</a:t>
            </a:r>
            <a:r>
              <a:rPr lang="zh-CN" altLang="zh-CN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T(n)=O(</a:t>
            </a:r>
            <a:r>
              <a:rPr lang="en-US" altLang="zh-CN" sz="3200" dirty="0" err="1">
                <a:solidFill>
                  <a:schemeClr val="tx1"/>
                </a:solidFill>
              </a:rPr>
              <a:t>nlogn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zh-CN" altLang="zh-CN" sz="3200" dirty="0">
                <a:solidFill>
                  <a:srgbClr val="00FF00"/>
                </a:solidFill>
              </a:rPr>
              <a:t>基数排序</a:t>
            </a:r>
            <a:r>
              <a:rPr lang="zh-CN" altLang="zh-CN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T(n)=O(</a:t>
            </a:r>
            <a:r>
              <a:rPr lang="en-US" altLang="zh-CN" sz="3200" dirty="0" err="1">
                <a:solidFill>
                  <a:schemeClr val="tx1"/>
                </a:solidFill>
              </a:rPr>
              <a:t>d.n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zh-CN" altLang="en-US" dirty="0"/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E366FD7-3438-4A82-BB5E-4D1F5FC4822F}" type="slidenum">
              <a:rPr lang="zh-CN" altLang="en-US" b="1">
                <a:solidFill>
                  <a:srgbClr val="66CCFF"/>
                </a:solidFill>
              </a:rPr>
              <a:pPr/>
              <a:t>60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34036" name="Group 84"/>
          <p:cNvGrpSpPr>
            <a:grpSpLocks/>
          </p:cNvGrpSpPr>
          <p:nvPr/>
        </p:nvGrpSpPr>
        <p:grpSpPr bwMode="auto">
          <a:xfrm>
            <a:off x="928688" y="1443038"/>
            <a:ext cx="3276600" cy="2430462"/>
            <a:chOff x="585" y="468"/>
            <a:chExt cx="2064" cy="1531"/>
          </a:xfrm>
        </p:grpSpPr>
        <p:sp>
          <p:nvSpPr>
            <p:cNvPr id="1534037" name="Oval 85"/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4038" name="Oval 86"/>
            <p:cNvSpPr>
              <a:spLocks noChangeArrowheads="1"/>
            </p:cNvSpPr>
            <p:nvPr/>
          </p:nvSpPr>
          <p:spPr bwMode="auto">
            <a:xfrm>
              <a:off x="1610" y="7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4039" name="Oval 87"/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4040" name="Oval 88"/>
            <p:cNvSpPr>
              <a:spLocks noChangeArrowheads="1"/>
            </p:cNvSpPr>
            <p:nvPr/>
          </p:nvSpPr>
          <p:spPr bwMode="auto">
            <a:xfrm>
              <a:off x="1735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4041" name="Oval 89"/>
            <p:cNvSpPr>
              <a:spLocks noChangeArrowheads="1"/>
            </p:cNvSpPr>
            <p:nvPr/>
          </p:nvSpPr>
          <p:spPr bwMode="auto">
            <a:xfrm>
              <a:off x="1409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4042" name="Oval 90"/>
            <p:cNvSpPr>
              <a:spLocks noChangeArrowheads="1"/>
            </p:cNvSpPr>
            <p:nvPr/>
          </p:nvSpPr>
          <p:spPr bwMode="auto">
            <a:xfrm>
              <a:off x="1083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4043" name="Oval 91"/>
            <p:cNvSpPr>
              <a:spLocks noChangeArrowheads="1"/>
            </p:cNvSpPr>
            <p:nvPr/>
          </p:nvSpPr>
          <p:spPr bwMode="auto">
            <a:xfrm>
              <a:off x="757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4044" name="Oval 92"/>
            <p:cNvSpPr>
              <a:spLocks noChangeArrowheads="1"/>
            </p:cNvSpPr>
            <p:nvPr/>
          </p:nvSpPr>
          <p:spPr bwMode="auto">
            <a:xfrm>
              <a:off x="585" y="14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4045" name="Line 93"/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4046" name="Text Box 94"/>
            <p:cNvSpPr txBox="1">
              <a:spLocks noChangeArrowheads="1"/>
            </p:cNvSpPr>
            <p:nvPr/>
          </p:nvSpPr>
          <p:spPr bwMode="auto">
            <a:xfrm>
              <a:off x="718" y="1737"/>
              <a:ext cx="193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13  27  38  49 50  65</a:t>
              </a:r>
            </a:p>
          </p:txBody>
        </p:sp>
      </p:grpSp>
      <p:sp>
        <p:nvSpPr>
          <p:cNvPr id="1534047" name="Freeform 95"/>
          <p:cNvSpPr>
            <a:spLocks/>
          </p:cNvSpPr>
          <p:nvPr/>
        </p:nvSpPr>
        <p:spPr bwMode="auto">
          <a:xfrm>
            <a:off x="1539875" y="1498600"/>
            <a:ext cx="511175" cy="476250"/>
          </a:xfrm>
          <a:custGeom>
            <a:avLst/>
            <a:gdLst/>
            <a:ahLst/>
            <a:cxnLst>
              <a:cxn ang="0">
                <a:pos x="322" y="0"/>
              </a:cxn>
              <a:cxn ang="0">
                <a:pos x="78" y="111"/>
              </a:cxn>
              <a:cxn ang="0">
                <a:pos x="0" y="300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4048" name="Group 96"/>
          <p:cNvGrpSpPr>
            <a:grpSpLocks/>
          </p:cNvGrpSpPr>
          <p:nvPr/>
        </p:nvGrpSpPr>
        <p:grpSpPr bwMode="auto">
          <a:xfrm>
            <a:off x="4732338" y="1454150"/>
            <a:ext cx="3446462" cy="2413000"/>
            <a:chOff x="2981" y="475"/>
            <a:chExt cx="2171" cy="1520"/>
          </a:xfrm>
        </p:grpSpPr>
        <p:sp>
          <p:nvSpPr>
            <p:cNvPr id="1534049" name="Oval 97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4050" name="Oval 98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4051" name="Oval 99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4052" name="Oval 100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4053" name="Oval 101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4054" name="Oval 102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4055" name="Oval 103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4056" name="Oval 104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4057" name="Text Box 105"/>
            <p:cNvSpPr txBox="1">
              <a:spLocks noChangeArrowheads="1"/>
            </p:cNvSpPr>
            <p:nvPr/>
          </p:nvSpPr>
          <p:spPr bwMode="auto">
            <a:xfrm>
              <a:off x="2981" y="1733"/>
              <a:ext cx="217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13  27  38  49 50  65  76</a:t>
              </a:r>
            </a:p>
          </p:txBody>
        </p:sp>
      </p:grpSp>
      <p:grpSp>
        <p:nvGrpSpPr>
          <p:cNvPr id="1534058" name="Group 106"/>
          <p:cNvGrpSpPr>
            <a:grpSpLocks/>
          </p:cNvGrpSpPr>
          <p:nvPr/>
        </p:nvGrpSpPr>
        <p:grpSpPr bwMode="auto">
          <a:xfrm>
            <a:off x="2106613" y="4040188"/>
            <a:ext cx="4551362" cy="2482850"/>
            <a:chOff x="2981" y="475"/>
            <a:chExt cx="1689" cy="1518"/>
          </a:xfrm>
        </p:grpSpPr>
        <p:sp>
          <p:nvSpPr>
            <p:cNvPr id="1534059" name="Oval 107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34060" name="Oval 108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34061" name="Oval 109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34062" name="Oval 110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34063" name="Oval 111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34064" name="Oval 112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34065" name="Oval 113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34066" name="Oval 114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34067" name="Text Box 115"/>
            <p:cNvSpPr txBox="1">
              <a:spLocks noChangeArrowheads="1"/>
            </p:cNvSpPr>
            <p:nvPr/>
          </p:nvSpPr>
          <p:spPr bwMode="auto">
            <a:xfrm>
              <a:off x="2981" y="1702"/>
              <a:ext cx="1689" cy="291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13  27  38  49 50  65  76  97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04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7EE90417-FCC6-4124-8E6C-2E8EB607FB24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61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pitchFamily="34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374650" y="1109663"/>
            <a:ext cx="8437563" cy="442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buClrTx/>
              <a:buFontTx/>
              <a:buNone/>
              <a:defRPr/>
            </a:pPr>
            <a:r>
              <a:rPr lang="zh-CN" altLang="en-US" sz="3200" dirty="0">
                <a:latin typeface="+mn-ea"/>
                <a:ea typeface="+mn-ea"/>
              </a:rPr>
              <a:t>    </a:t>
            </a:r>
            <a:r>
              <a:rPr lang="zh-CN" altLang="en-US" sz="3200" dirty="0">
                <a:latin typeface="Tahoma" pitchFamily="34" charset="0"/>
              </a:rPr>
              <a:t>从堆顶至叶子的调整过程称为“</a:t>
            </a:r>
            <a:r>
              <a:rPr lang="zh-CN" altLang="en-US" sz="3200" dirty="0">
                <a:solidFill>
                  <a:srgbClr val="FFFF00"/>
                </a:solidFill>
                <a:latin typeface="Tahoma" pitchFamily="34" charset="0"/>
              </a:rPr>
              <a:t>筛选</a:t>
            </a:r>
            <a:r>
              <a:rPr lang="zh-CN" altLang="en-US" sz="3200" dirty="0">
                <a:latin typeface="Tahoma" pitchFamily="34" charset="0"/>
              </a:rPr>
              <a:t>”。</a:t>
            </a:r>
            <a:endParaRPr lang="en-US" altLang="zh-CN" sz="3200" dirty="0">
              <a:latin typeface="Tahoma" pitchFamily="34" charset="0"/>
            </a:endParaRPr>
          </a:p>
          <a:p>
            <a:pPr algn="l" eaLnBrk="1" hangingPunct="1">
              <a:lnSpc>
                <a:spcPct val="120000"/>
              </a:lnSpc>
              <a:buClrTx/>
              <a:buFontTx/>
              <a:buNone/>
              <a:defRPr/>
            </a:pPr>
            <a:r>
              <a:rPr lang="zh-CN" altLang="en-US" sz="3200" dirty="0">
                <a:latin typeface="宋体" pitchFamily="2" charset="-122"/>
              </a:rPr>
              <a:t>    对一个无序序列建堆的过程，就是一个反复“</a:t>
            </a: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筛选</a:t>
            </a:r>
            <a:r>
              <a:rPr lang="zh-CN" altLang="en-US" sz="3200" dirty="0">
                <a:latin typeface="宋体" pitchFamily="2" charset="-122"/>
              </a:rPr>
              <a:t>”的过程。</a:t>
            </a:r>
          </a:p>
          <a:p>
            <a:pPr algn="l" eaLnBrk="1" hangingPunct="1">
              <a:lnSpc>
                <a:spcPct val="120000"/>
              </a:lnSpc>
              <a:buClrTx/>
              <a:buFontTx/>
              <a:buNone/>
              <a:defRPr/>
            </a:pPr>
            <a:r>
              <a:rPr lang="zh-CN" altLang="en-US" sz="3200" dirty="0">
                <a:latin typeface="宋体" pitchFamily="2" charset="-122"/>
              </a:rPr>
              <a:t>    堆是一个完全二叉树，最后一个非终端结点是第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宋体" pitchFamily="2" charset="-122"/>
              </a:rPr>
              <a:t>n/2</a:t>
            </a:r>
            <a:r>
              <a:rPr lang="zh-CN" altLang="en-US" sz="3200" dirty="0">
                <a:latin typeface="宋体" pitchFamily="2" charset="-122"/>
              </a:rPr>
              <a:t>」个元素，</a:t>
            </a: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初始建堆</a:t>
            </a:r>
            <a:r>
              <a:rPr lang="zh-CN" altLang="en-US" sz="3200" dirty="0">
                <a:latin typeface="宋体" pitchFamily="2" charset="-122"/>
              </a:rPr>
              <a:t>时，筛选只需从第 </a:t>
            </a: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宋体" pitchFamily="2" charset="-122"/>
              </a:rPr>
              <a:t>n/2</a:t>
            </a:r>
            <a:r>
              <a:rPr lang="zh-CN" altLang="en-US" sz="3200" dirty="0">
                <a:latin typeface="宋体" pitchFamily="2" charset="-122"/>
              </a:rPr>
              <a:t>」个元素开始，逐步从后向前进行。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051" y="5523058"/>
            <a:ext cx="7086600" cy="1298817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for (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=n/2;  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&gt;0;   --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)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           </a:t>
            </a:r>
            <a:r>
              <a:rPr lang="en-US" altLang="zh-CN" dirty="0" err="1">
                <a:solidFill>
                  <a:srgbClr val="FFFF00"/>
                </a:solidFill>
              </a:rPr>
              <a:t>HeapAdjust</a:t>
            </a:r>
            <a:r>
              <a:rPr lang="en-US" altLang="zh-CN" dirty="0">
                <a:solidFill>
                  <a:srgbClr val="FFFF00"/>
                </a:solidFill>
              </a:rPr>
              <a:t> ( R,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, n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5" grpId="0" build="p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39" name="Line 35"/>
          <p:cNvSpPr>
            <a:spLocks noChangeShapeType="1"/>
          </p:cNvSpPr>
          <p:nvPr/>
        </p:nvSpPr>
        <p:spPr bwMode="auto">
          <a:xfrm flipH="1">
            <a:off x="2895600" y="2422525"/>
            <a:ext cx="2019300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0" name="Line 36"/>
          <p:cNvSpPr>
            <a:spLocks noChangeShapeType="1"/>
          </p:cNvSpPr>
          <p:nvPr/>
        </p:nvSpPr>
        <p:spPr bwMode="auto">
          <a:xfrm>
            <a:off x="5257800" y="2422525"/>
            <a:ext cx="2103438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1" name="Line 37"/>
          <p:cNvSpPr>
            <a:spLocks noChangeShapeType="1"/>
          </p:cNvSpPr>
          <p:nvPr/>
        </p:nvSpPr>
        <p:spPr bwMode="auto">
          <a:xfrm flipH="1">
            <a:off x="1476375" y="3246438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2" name="Line 38"/>
          <p:cNvSpPr>
            <a:spLocks noChangeShapeType="1"/>
          </p:cNvSpPr>
          <p:nvPr/>
        </p:nvSpPr>
        <p:spPr bwMode="auto">
          <a:xfrm>
            <a:off x="3124200" y="3181350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3" name="Line 39"/>
          <p:cNvSpPr>
            <a:spLocks noChangeShapeType="1"/>
          </p:cNvSpPr>
          <p:nvPr/>
        </p:nvSpPr>
        <p:spPr bwMode="auto">
          <a:xfrm flipH="1">
            <a:off x="6084888" y="3246438"/>
            <a:ext cx="1012825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4" name="Line 40"/>
          <p:cNvSpPr>
            <a:spLocks noChangeShapeType="1"/>
          </p:cNvSpPr>
          <p:nvPr/>
        </p:nvSpPr>
        <p:spPr bwMode="auto">
          <a:xfrm>
            <a:off x="7391400" y="3246438"/>
            <a:ext cx="1068388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5" name="Line 41"/>
          <p:cNvSpPr>
            <a:spLocks noChangeShapeType="1"/>
          </p:cNvSpPr>
          <p:nvPr/>
        </p:nvSpPr>
        <p:spPr bwMode="auto">
          <a:xfrm flipH="1">
            <a:off x="827088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6" name="Line 42"/>
          <p:cNvSpPr>
            <a:spLocks noChangeShapeType="1"/>
          </p:cNvSpPr>
          <p:nvPr/>
        </p:nvSpPr>
        <p:spPr bwMode="auto">
          <a:xfrm>
            <a:off x="1547813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7" name="Line 43"/>
          <p:cNvSpPr>
            <a:spLocks noChangeShapeType="1"/>
          </p:cNvSpPr>
          <p:nvPr/>
        </p:nvSpPr>
        <p:spPr bwMode="auto">
          <a:xfrm flipH="1">
            <a:off x="3563938" y="4005263"/>
            <a:ext cx="7207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00"/>
                </a:solidFill>
              </a:rPr>
              <a:t>10.4 </a:t>
            </a:r>
            <a:r>
              <a:rPr lang="zh-CN" altLang="en-US" i="0" dirty="0">
                <a:solidFill>
                  <a:srgbClr val="FFFF00"/>
                </a:solidFill>
              </a:rPr>
              <a:t>选择排序</a:t>
            </a:r>
            <a:r>
              <a:rPr lang="en-US" altLang="zh-CN" i="0" dirty="0">
                <a:solidFill>
                  <a:srgbClr val="FFFF00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00"/>
                </a:solidFill>
              </a:rPr>
              <a:t>堆排序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0729" name="Oval 25"/>
          <p:cNvSpPr>
            <a:spLocks noChangeArrowheads="1"/>
          </p:cNvSpPr>
          <p:nvPr/>
        </p:nvSpPr>
        <p:spPr bwMode="auto">
          <a:xfrm>
            <a:off x="4648200" y="2133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40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0" name="Oval 26"/>
          <p:cNvSpPr>
            <a:spLocks noChangeArrowheads="1"/>
          </p:cNvSpPr>
          <p:nvPr/>
        </p:nvSpPr>
        <p:spPr bwMode="auto">
          <a:xfrm>
            <a:off x="2556075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55</a:t>
            </a:r>
          </a:p>
        </p:txBody>
      </p:sp>
      <p:sp>
        <p:nvSpPr>
          <p:cNvPr id="200731" name="Oval 27"/>
          <p:cNvSpPr>
            <a:spLocks noChangeArrowheads="1"/>
          </p:cNvSpPr>
          <p:nvPr/>
        </p:nvSpPr>
        <p:spPr bwMode="auto">
          <a:xfrm>
            <a:off x="68580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49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2" name="Oval 28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73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3" name="Oval 29"/>
          <p:cNvSpPr>
            <a:spLocks noChangeArrowheads="1"/>
          </p:cNvSpPr>
          <p:nvPr/>
        </p:nvSpPr>
        <p:spPr bwMode="auto">
          <a:xfrm>
            <a:off x="475525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81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4" name="Oval 3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64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35" name="Oval 31"/>
          <p:cNvSpPr>
            <a:spLocks noChangeArrowheads="1"/>
          </p:cNvSpPr>
          <p:nvPr/>
        </p:nvSpPr>
        <p:spPr bwMode="auto">
          <a:xfrm>
            <a:off x="317725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36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6" name="Oval 32"/>
          <p:cNvSpPr>
            <a:spLocks noChangeArrowheads="1"/>
          </p:cNvSpPr>
          <p:nvPr/>
        </p:nvSpPr>
        <p:spPr bwMode="auto">
          <a:xfrm>
            <a:off x="39325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12</a:t>
            </a:r>
          </a:p>
        </p:txBody>
      </p:sp>
      <p:sp>
        <p:nvSpPr>
          <p:cNvPr id="200737" name="Oval 33"/>
          <p:cNvSpPr>
            <a:spLocks noChangeArrowheads="1"/>
          </p:cNvSpPr>
          <p:nvPr/>
        </p:nvSpPr>
        <p:spPr bwMode="auto">
          <a:xfrm>
            <a:off x="5726575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dirty="0">
                <a:ea typeface="宋体" charset="-122"/>
              </a:rPr>
              <a:t>27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200738" name="Oval 34"/>
          <p:cNvSpPr>
            <a:spLocks noChangeArrowheads="1"/>
          </p:cNvSpPr>
          <p:nvPr/>
        </p:nvSpPr>
        <p:spPr bwMode="auto">
          <a:xfrm>
            <a:off x="7984600" y="37733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98</a:t>
            </a:r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3065463" y="3573463"/>
            <a:ext cx="1651000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9" name="Oval 45"/>
          <p:cNvSpPr>
            <a:spLocks noChangeArrowheads="1"/>
          </p:cNvSpPr>
          <p:nvPr/>
        </p:nvSpPr>
        <p:spPr bwMode="auto">
          <a:xfrm>
            <a:off x="3188825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12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50" name="Oval 46"/>
          <p:cNvSpPr>
            <a:spLocks noChangeArrowheads="1"/>
          </p:cNvSpPr>
          <p:nvPr/>
        </p:nvSpPr>
        <p:spPr bwMode="auto">
          <a:xfrm>
            <a:off x="3944075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36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51" name="Rectangle 47"/>
          <p:cNvSpPr>
            <a:spLocks noChangeArrowheads="1"/>
          </p:cNvSpPr>
          <p:nvPr/>
        </p:nvSpPr>
        <p:spPr bwMode="auto">
          <a:xfrm>
            <a:off x="395288" y="3573463"/>
            <a:ext cx="2263775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52" name="Oval 48"/>
          <p:cNvSpPr>
            <a:spLocks noChangeArrowheads="1"/>
          </p:cNvSpPr>
          <p:nvPr/>
        </p:nvSpPr>
        <p:spPr bwMode="auto">
          <a:xfrm>
            <a:off x="1219200" y="3669175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81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3" name="Oval 49"/>
          <p:cNvSpPr>
            <a:spLocks noChangeArrowheads="1"/>
          </p:cNvSpPr>
          <p:nvPr/>
        </p:nvSpPr>
        <p:spPr bwMode="auto">
          <a:xfrm>
            <a:off x="487100" y="4431175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73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5537200" y="2819400"/>
            <a:ext cx="3302000" cy="1676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55" name="Oval 51"/>
          <p:cNvSpPr>
            <a:spLocks noChangeArrowheads="1"/>
          </p:cNvSpPr>
          <p:nvPr/>
        </p:nvSpPr>
        <p:spPr bwMode="auto">
          <a:xfrm>
            <a:off x="7996175" y="37502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49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6" name="Oval 52"/>
          <p:cNvSpPr>
            <a:spLocks noChangeArrowheads="1"/>
          </p:cNvSpPr>
          <p:nvPr/>
        </p:nvSpPr>
        <p:spPr bwMode="auto">
          <a:xfrm>
            <a:off x="6869575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98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7" name="Rectangle 53"/>
          <p:cNvSpPr>
            <a:spLocks noChangeArrowheads="1"/>
          </p:cNvSpPr>
          <p:nvPr/>
        </p:nvSpPr>
        <p:spPr bwMode="auto">
          <a:xfrm>
            <a:off x="179388" y="1844675"/>
            <a:ext cx="8785225" cy="37449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58" name="Oval 54"/>
          <p:cNvSpPr>
            <a:spLocks noChangeArrowheads="1"/>
          </p:cNvSpPr>
          <p:nvPr/>
        </p:nvSpPr>
        <p:spPr bwMode="auto">
          <a:xfrm>
            <a:off x="2556075" y="287245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81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59" name="Oval 55"/>
          <p:cNvSpPr>
            <a:spLocks noChangeArrowheads="1"/>
          </p:cNvSpPr>
          <p:nvPr/>
        </p:nvSpPr>
        <p:spPr bwMode="auto">
          <a:xfrm>
            <a:off x="1196050" y="3669175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73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0" name="Oval 56"/>
          <p:cNvSpPr>
            <a:spLocks noChangeArrowheads="1"/>
          </p:cNvSpPr>
          <p:nvPr/>
        </p:nvSpPr>
        <p:spPr bwMode="auto">
          <a:xfrm>
            <a:off x="463950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ea typeface="宋体" charset="-122"/>
              </a:rPr>
              <a:t>55</a:t>
            </a:r>
            <a:endParaRPr lang="en-US" altLang="zh-CN" sz="240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1" name="Oval 57"/>
          <p:cNvSpPr>
            <a:spLocks noChangeArrowheads="1"/>
          </p:cNvSpPr>
          <p:nvPr/>
        </p:nvSpPr>
        <p:spPr bwMode="auto">
          <a:xfrm>
            <a:off x="4671350" y="2133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98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2" name="Oval 58"/>
          <p:cNvSpPr>
            <a:spLocks noChangeArrowheads="1"/>
          </p:cNvSpPr>
          <p:nvPr/>
        </p:nvSpPr>
        <p:spPr bwMode="auto">
          <a:xfrm>
            <a:off x="6871625" y="287245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49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3" name="Oval 59"/>
          <p:cNvSpPr>
            <a:spLocks noChangeArrowheads="1"/>
          </p:cNvSpPr>
          <p:nvPr/>
        </p:nvSpPr>
        <p:spPr bwMode="auto">
          <a:xfrm>
            <a:off x="8007750" y="3761775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40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4" name="Oval 6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64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67" name="Oval 63"/>
          <p:cNvSpPr>
            <a:spLocks noChangeArrowheads="1"/>
          </p:cNvSpPr>
          <p:nvPr/>
        </p:nvSpPr>
        <p:spPr bwMode="auto">
          <a:xfrm>
            <a:off x="573815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27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68" name="Rectangle 64"/>
          <p:cNvSpPr>
            <a:spLocks noChangeArrowheads="1"/>
          </p:cNvSpPr>
          <p:nvPr/>
        </p:nvSpPr>
        <p:spPr bwMode="auto">
          <a:xfrm>
            <a:off x="323850" y="2708275"/>
            <a:ext cx="4464050" cy="26654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8" grpId="0" animBg="1"/>
      <p:bldP spid="200749" grpId="0" animBg="1" autoUpdateAnimBg="0"/>
      <p:bldP spid="200750" grpId="0" animBg="1" autoUpdateAnimBg="0"/>
      <p:bldP spid="200751" grpId="0" animBg="1"/>
      <p:bldP spid="200752" grpId="0" animBg="1" autoUpdateAnimBg="0"/>
      <p:bldP spid="200753" grpId="0" animBg="1" autoUpdateAnimBg="0"/>
      <p:bldP spid="200754" grpId="0" animBg="1"/>
      <p:bldP spid="200755" grpId="0" animBg="1" autoUpdateAnimBg="0"/>
      <p:bldP spid="200756" grpId="0" animBg="1" autoUpdateAnimBg="0"/>
      <p:bldP spid="200757" grpId="0" animBg="1"/>
      <p:bldP spid="200758" grpId="0" animBg="1" autoUpdateAnimBg="0"/>
      <p:bldP spid="200759" grpId="0" animBg="1" autoUpdateAnimBg="0"/>
      <p:bldP spid="200760" grpId="0" animBg="1" autoUpdateAnimBg="0"/>
      <p:bldP spid="200761" grpId="0" animBg="1" autoUpdateAnimBg="0"/>
      <p:bldP spid="200762" grpId="0" animBg="1" autoUpdateAnimBg="0"/>
      <p:bldP spid="200763" grpId="0" animBg="1" autoUpdateAnimBg="0"/>
      <p:bldP spid="20076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9253-3729-4522-863C-3DFEEF2E4DD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717631"/>
            <a:ext cx="8642350" cy="5386320"/>
          </a:xfrm>
        </p:spPr>
        <p:txBody>
          <a:bodyPr/>
          <a:lstStyle/>
          <a:p>
            <a:r>
              <a:rPr lang="zh-CN" altLang="en-US" sz="2800" dirty="0"/>
              <a:t>对深度为 </a:t>
            </a:r>
            <a:r>
              <a:rPr lang="en-US" altLang="zh-CN" sz="2800" dirty="0"/>
              <a:t>k </a:t>
            </a:r>
            <a:r>
              <a:rPr lang="zh-CN" altLang="en-US" sz="2800" dirty="0"/>
              <a:t>的堆，“筛选”所需进行的关键字比较的次数至多为</a:t>
            </a:r>
            <a:r>
              <a:rPr lang="en-US" altLang="zh-CN" sz="2800" dirty="0"/>
              <a:t>2(k-1)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建立</a:t>
            </a:r>
            <a:r>
              <a:rPr lang="en-US" altLang="zh-CN" sz="2800" dirty="0"/>
              <a:t>n </a:t>
            </a:r>
            <a:r>
              <a:rPr lang="zh-CN" altLang="en-US" sz="2800" dirty="0"/>
              <a:t>个关键字</a:t>
            </a:r>
            <a:r>
              <a:rPr lang="zh-CN" altLang="en-US" sz="2800" dirty="0">
                <a:sym typeface="Symbol" pitchFamily="18" charset="2"/>
              </a:rPr>
              <a:t>的堆，</a:t>
            </a:r>
            <a:r>
              <a:rPr lang="zh-CN" altLang="en-US" sz="2800" dirty="0"/>
              <a:t>深度为</a:t>
            </a:r>
            <a:r>
              <a:rPr lang="en-US" altLang="zh-CN" sz="2800" dirty="0"/>
              <a:t>h (h=</a:t>
            </a:r>
            <a:r>
              <a:rPr lang="en-US" altLang="zh-CN" sz="2800" dirty="0">
                <a:sym typeface="Symbol" pitchFamily="18" charset="2"/>
              </a:rPr>
              <a:t></a:t>
            </a:r>
            <a:r>
              <a:rPr lang="en-US" altLang="zh-CN" sz="2800" dirty="0"/>
              <a:t>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</a:t>
            </a:r>
            <a:r>
              <a:rPr lang="en-US" altLang="zh-CN" sz="2800" dirty="0">
                <a:sym typeface="Symbol" pitchFamily="18" charset="2"/>
              </a:rPr>
              <a:t>+1)</a:t>
            </a:r>
            <a:endParaRPr lang="zh-CN" altLang="en-US" sz="2800" dirty="0"/>
          </a:p>
          <a:p>
            <a:pPr lvl="1"/>
            <a:r>
              <a:rPr lang="zh-CN" altLang="en-US" sz="2800" dirty="0"/>
              <a:t>建立初始堆需要对</a:t>
            </a:r>
            <a:r>
              <a:rPr lang="zh-CN" altLang="en-US" sz="2800" dirty="0">
                <a:sym typeface="Symbol" pitchFamily="18" charset="2"/>
              </a:rPr>
              <a:t></a:t>
            </a:r>
            <a:r>
              <a:rPr lang="en-US" altLang="zh-CN" sz="2800" dirty="0"/>
              <a:t>n/2</a:t>
            </a:r>
            <a:r>
              <a:rPr lang="en-US" altLang="zh-CN" sz="2800" dirty="0">
                <a:sym typeface="Symbol" pitchFamily="18" charset="2"/>
              </a:rPr>
              <a:t> </a:t>
            </a:r>
            <a:r>
              <a:rPr lang="zh-CN" altLang="en-US" sz="2800" dirty="0">
                <a:sym typeface="Symbol" pitchFamily="18" charset="2"/>
              </a:rPr>
              <a:t>个元素进行调整</a:t>
            </a:r>
            <a:endParaRPr lang="zh-CN" altLang="en-US" sz="2800" dirty="0"/>
          </a:p>
          <a:p>
            <a:pPr lvl="1"/>
            <a:r>
              <a:rPr lang="zh-CN" altLang="en-US" sz="2800" dirty="0"/>
              <a:t>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层节点至多为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i-1</a:t>
            </a:r>
            <a:r>
              <a:rPr lang="zh-CN" altLang="en-US" sz="2800" dirty="0"/>
              <a:t>个，以它为根的子树深度最大为</a:t>
            </a:r>
            <a:r>
              <a:rPr lang="en-US" altLang="zh-CN" sz="2800" dirty="0"/>
              <a:t>h-i+1, </a:t>
            </a:r>
            <a:r>
              <a:rPr lang="zh-CN" altLang="en-US" sz="2800" dirty="0"/>
              <a:t>“筛选”所需比较次数为 </a:t>
            </a:r>
            <a:r>
              <a:rPr lang="en-US" altLang="zh-CN" sz="2800" dirty="0"/>
              <a:t>2*(h-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</a:p>
          <a:p>
            <a:pPr marL="342900" lvl="1" indent="-342900"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FFFF00"/>
                </a:solidFill>
                <a:cs typeface="+mn-cs"/>
              </a:rPr>
              <a:t>所以，建立</a:t>
            </a:r>
            <a:r>
              <a:rPr lang="en-US" altLang="zh-CN" sz="2800" dirty="0">
                <a:solidFill>
                  <a:srgbClr val="FFFF00"/>
                </a:solidFill>
                <a:cs typeface="+mn-cs"/>
              </a:rPr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个关键字的堆，</a:t>
            </a:r>
            <a:r>
              <a:rPr lang="zh-CN" altLang="en-US" sz="2800" dirty="0">
                <a:solidFill>
                  <a:srgbClr val="FFFF00"/>
                </a:solidFill>
                <a:cs typeface="+mn-cs"/>
              </a:rPr>
              <a:t>所需进行的关键字比较的次数不超过</a:t>
            </a:r>
            <a:endParaRPr lang="en-US" altLang="zh-CN" sz="2800" dirty="0">
              <a:solidFill>
                <a:srgbClr val="FFFF00"/>
              </a:solidFill>
              <a:cs typeface="+mn-cs"/>
            </a:endParaRPr>
          </a:p>
          <a:p>
            <a:endParaRPr lang="en-US" altLang="zh-CN" sz="2400" dirty="0"/>
          </a:p>
        </p:txBody>
      </p:sp>
      <p:graphicFrame>
        <p:nvGraphicFramePr>
          <p:cNvPr id="190473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64355" y="4505293"/>
          <a:ext cx="43195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355" y="4505293"/>
                        <a:ext cx="4319587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1974093" y="5709944"/>
          <a:ext cx="36385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5" imgW="1600200" imgH="406080" progId="Equation.DSMT4">
                  <p:embed/>
                </p:oleObj>
              </mc:Choice>
              <mc:Fallback>
                <p:oleObj name="Equation" r:id="rId5" imgW="160020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093" y="5709944"/>
                        <a:ext cx="363855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29146" y="5914068"/>
          <a:ext cx="10080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7" imgW="279360" imgH="152280" progId="Equation.DSMT4">
                  <p:embed/>
                </p:oleObj>
              </mc:Choice>
              <mc:Fallback>
                <p:oleObj name="Equation" r:id="rId7" imgW="279360" imgH="15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146" y="5914068"/>
                        <a:ext cx="10080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i="0" dirty="0">
                <a:solidFill>
                  <a:srgbClr val="FFFF00"/>
                </a:solidFill>
              </a:rPr>
              <a:t>10.4 </a:t>
            </a:r>
            <a:r>
              <a:rPr lang="zh-CN" altLang="en-US" i="0" dirty="0">
                <a:solidFill>
                  <a:srgbClr val="FFFF00"/>
                </a:solidFill>
              </a:rPr>
              <a:t>选择排序</a:t>
            </a:r>
            <a:r>
              <a:rPr lang="en-US" altLang="zh-CN" i="0" dirty="0">
                <a:solidFill>
                  <a:srgbClr val="FFFF00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00"/>
                </a:solidFill>
              </a:rPr>
              <a:t>堆排序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7788"/>
            <a:ext cx="2133600" cy="457200"/>
          </a:xfrm>
          <a:prstGeom prst="rect">
            <a:avLst/>
          </a:prstGeom>
        </p:spPr>
        <p:txBody>
          <a:bodyPr/>
          <a:lstStyle/>
          <a:p>
            <a:fld id="{ACA1046D-E546-4C94-87D7-6DE13FBCD9E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00"/>
                </a:solidFill>
              </a:rPr>
              <a:t>10.4 </a:t>
            </a:r>
            <a:r>
              <a:rPr lang="zh-CN" altLang="en-US" i="0" dirty="0">
                <a:solidFill>
                  <a:srgbClr val="FFFF00"/>
                </a:solidFill>
              </a:rPr>
              <a:t>选择排序</a:t>
            </a:r>
            <a:r>
              <a:rPr lang="en-US" altLang="zh-CN" i="0" dirty="0">
                <a:solidFill>
                  <a:srgbClr val="FFFF00"/>
                </a:solidFill>
                <a:latin typeface="Arial"/>
              </a:rPr>
              <a:t>—</a:t>
            </a:r>
            <a:r>
              <a:rPr lang="zh-CN" altLang="en-US" i="0" dirty="0">
                <a:solidFill>
                  <a:srgbClr val="FFFF00"/>
                </a:solidFill>
              </a:rPr>
              <a:t>堆排序</a:t>
            </a:r>
            <a:endParaRPr lang="zh-CN" altLang="zh-CN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调整“堆顶” </a:t>
            </a:r>
            <a:r>
              <a:rPr lang="en-US" altLang="zh-CN" dirty="0"/>
              <a:t>n-1 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总共进行的关键字比较的次数不超过</a:t>
            </a:r>
          </a:p>
          <a:p>
            <a:pPr lvl="1"/>
            <a:r>
              <a:rPr lang="en-US" altLang="zh-CN" dirty="0"/>
              <a:t>2 (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(n-1)</a:t>
            </a:r>
            <a:r>
              <a:rPr lang="en-US" altLang="zh-CN" dirty="0">
                <a:sym typeface="Symbol" pitchFamily="18" charset="2"/>
              </a:rPr>
              <a:t></a:t>
            </a:r>
            <a:r>
              <a:rPr lang="en-US" altLang="zh-CN" dirty="0"/>
              <a:t>+ 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(n-2)</a:t>
            </a:r>
            <a:r>
              <a:rPr lang="en-US" altLang="zh-CN" dirty="0">
                <a:sym typeface="Symbol" pitchFamily="18" charset="2"/>
              </a:rPr>
              <a:t></a:t>
            </a:r>
            <a:r>
              <a:rPr lang="en-US" altLang="zh-CN" dirty="0"/>
              <a:t>+ …+log</a:t>
            </a:r>
            <a:r>
              <a:rPr lang="en-US" altLang="zh-CN" baseline="-25000" dirty="0"/>
              <a:t>2</a:t>
            </a:r>
            <a:r>
              <a:rPr lang="en-US" altLang="zh-CN" dirty="0"/>
              <a:t>2) &lt; 2n(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en-US" altLang="zh-CN" dirty="0">
                <a:sym typeface="Symbol" pitchFamily="18" charset="2"/>
              </a:rPr>
              <a:t>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因此，堆排序的</a:t>
            </a:r>
            <a:r>
              <a:rPr lang="zh-CN" altLang="en-US" dirty="0">
                <a:solidFill>
                  <a:srgbClr val="00FFFF"/>
                </a:solidFill>
              </a:rPr>
              <a:t>最坏</a:t>
            </a:r>
            <a:r>
              <a:rPr lang="zh-CN" altLang="en-US" dirty="0"/>
              <a:t>时间复杂度为</a:t>
            </a:r>
            <a:r>
              <a:rPr lang="en-US" altLang="zh-CN" dirty="0">
                <a:solidFill>
                  <a:srgbClr val="66FF33"/>
                </a:solidFill>
              </a:rPr>
              <a:t>O(</a:t>
            </a:r>
            <a:r>
              <a:rPr lang="en-US" altLang="zh-CN" dirty="0" err="1">
                <a:solidFill>
                  <a:srgbClr val="66FF33"/>
                </a:solidFill>
              </a:rPr>
              <a:t>nlogn</a:t>
            </a:r>
            <a:r>
              <a:rPr lang="en-US" altLang="zh-CN" dirty="0">
                <a:solidFill>
                  <a:srgbClr val="66FF33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DA9757C-4F47-4186-BCF8-D25341DDDDBE}" type="slidenum">
              <a:rPr lang="zh-CN" altLang="en-US" b="1">
                <a:solidFill>
                  <a:srgbClr val="66CCFF"/>
                </a:solidFill>
              </a:rPr>
              <a:pPr/>
              <a:t>65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10.5 </a:t>
            </a:r>
            <a:r>
              <a:rPr lang="zh-CN" altLang="en-US" i="0">
                <a:solidFill>
                  <a:srgbClr val="FFFF66"/>
                </a:solidFill>
              </a:rPr>
              <a:t>归并排序</a:t>
            </a:r>
          </a:p>
        </p:txBody>
      </p:sp>
      <p:sp>
        <p:nvSpPr>
          <p:cNvPr id="1579011" name="Text Box 3"/>
          <p:cNvSpPr txBox="1">
            <a:spLocks noChangeArrowheads="1"/>
          </p:cNvSpPr>
          <p:nvPr/>
        </p:nvSpPr>
        <p:spPr bwMode="auto">
          <a:xfrm>
            <a:off x="492125" y="766763"/>
            <a:ext cx="8437563" cy="56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5000"/>
              <a:buFont typeface="Wingdings" pitchFamily="2" charset="2"/>
              <a:buChar char="l"/>
            </a:pP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 归并</a:t>
            </a:r>
            <a:endParaRPr lang="zh-CN" altLang="en-US" sz="3200" dirty="0">
              <a:latin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5000"/>
              <a:buFont typeface="Wingdings" pitchFamily="2" charset="2"/>
              <a:buNone/>
            </a:pPr>
            <a:r>
              <a:rPr lang="zh-CN" altLang="en-US" sz="3200" dirty="0">
                <a:latin typeface="宋体" pitchFamily="2" charset="-122"/>
              </a:rPr>
              <a:t>  将两个或两个以上的有序表组合成一个新的有序表。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  </a:t>
            </a:r>
            <a:r>
              <a:rPr lang="en-US" altLang="zh-CN" sz="3200" dirty="0">
                <a:solidFill>
                  <a:srgbClr val="FFFF00"/>
                </a:solidFill>
                <a:latin typeface="宋体" pitchFamily="2" charset="-122"/>
              </a:rPr>
              <a:t>2-</a:t>
            </a: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</a:rPr>
              <a:t>路归并排序</a:t>
            </a:r>
            <a:r>
              <a:rPr lang="zh-CN" altLang="en-US" sz="3200" dirty="0">
                <a:latin typeface="宋体" pitchFamily="2" charset="-122"/>
              </a:rPr>
              <a:t>：设初始序列含有 </a:t>
            </a:r>
            <a:r>
              <a:rPr lang="en-US" altLang="zh-CN" sz="3200" dirty="0">
                <a:latin typeface="宋体" pitchFamily="2" charset="-122"/>
              </a:rPr>
              <a:t>n </a:t>
            </a:r>
            <a:r>
              <a:rPr lang="zh-CN" altLang="zh-CN" sz="3200" dirty="0">
                <a:latin typeface="宋体" pitchFamily="2" charset="-122"/>
              </a:rPr>
              <a:t>个记录则可看成</a:t>
            </a:r>
            <a:r>
              <a:rPr lang="zh-CN" altLang="en-US" sz="3200" dirty="0">
                <a:latin typeface="宋体" pitchFamily="2" charset="-122"/>
              </a:rPr>
              <a:t> </a:t>
            </a:r>
            <a:r>
              <a:rPr lang="en-US" altLang="zh-CN" sz="3200" dirty="0">
                <a:latin typeface="宋体" pitchFamily="2" charset="-122"/>
              </a:rPr>
              <a:t>n </a:t>
            </a:r>
            <a:r>
              <a:rPr lang="zh-CN" altLang="zh-CN" sz="3200" dirty="0">
                <a:latin typeface="宋体" pitchFamily="2" charset="-122"/>
              </a:rPr>
              <a:t>个有序子序列，每个子序列长度为</a:t>
            </a:r>
            <a:r>
              <a:rPr lang="en-US" altLang="zh-CN" sz="3200" dirty="0">
                <a:latin typeface="宋体" pitchFamily="2" charset="-122"/>
              </a:rPr>
              <a:t> </a:t>
            </a:r>
            <a:r>
              <a:rPr lang="zh-CN" altLang="zh-CN" sz="3200" dirty="0">
                <a:latin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</a:rPr>
              <a:t>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latin typeface="宋体" pitchFamily="2" charset="-122"/>
              </a:rPr>
              <a:t>  </a:t>
            </a:r>
            <a:r>
              <a:rPr lang="zh-CN" altLang="zh-CN" sz="3200" dirty="0">
                <a:latin typeface="宋体" pitchFamily="2" charset="-122"/>
              </a:rPr>
              <a:t>两两合并，得到</a:t>
            </a:r>
            <a:r>
              <a:rPr lang="zh-CN" altLang="en-US" sz="3200" dirty="0">
                <a:latin typeface="宋体" pitchFamily="2" charset="-122"/>
              </a:rPr>
              <a:t>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宋体" pitchFamily="2" charset="-122"/>
                <a:sym typeface="Symbol" pitchFamily="18" charset="2"/>
              </a:rPr>
              <a:t>n/2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个长度为</a:t>
            </a: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2</a:t>
            </a: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或</a:t>
            </a:r>
            <a:r>
              <a:rPr lang="en-US" altLang="zh-CN" sz="3200" dirty="0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3200" dirty="0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的有序子序列</a:t>
            </a: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 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再两两合并，……如此重复，直至得到一个长度为</a:t>
            </a: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latin typeface="宋体" pitchFamily="2" charset="-122"/>
                <a:sym typeface="Symbol" pitchFamily="18" charset="2"/>
              </a:rPr>
              <a:t>n </a:t>
            </a:r>
            <a:r>
              <a:rPr lang="zh-CN" altLang="zh-CN" sz="3200" dirty="0">
                <a:latin typeface="宋体" pitchFamily="2" charset="-122"/>
                <a:sym typeface="Symbol" pitchFamily="18" charset="2"/>
              </a:rPr>
              <a:t>的有序序列为止</a:t>
            </a:r>
            <a:r>
              <a:rPr lang="zh-CN" altLang="en-US" sz="3200" dirty="0">
                <a:latin typeface="宋体" pitchFamily="2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70B5B9E-A869-4F7D-939A-C1B14CC0AAC8}" type="slidenum">
              <a:rPr lang="zh-CN" altLang="en-US" b="1">
                <a:solidFill>
                  <a:srgbClr val="66CCFF"/>
                </a:solidFill>
              </a:rPr>
              <a:pPr/>
              <a:t>66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10.5 </a:t>
            </a:r>
            <a:r>
              <a:rPr lang="zh-CN" altLang="en-US" i="0">
                <a:solidFill>
                  <a:srgbClr val="FFFF66"/>
                </a:solidFill>
              </a:rPr>
              <a:t>归并排序</a:t>
            </a:r>
          </a:p>
        </p:txBody>
      </p:sp>
      <p:sp>
        <p:nvSpPr>
          <p:cNvPr id="1581059" name="Text Box 3"/>
          <p:cNvSpPr txBox="1">
            <a:spLocks noChangeArrowheads="1"/>
          </p:cNvSpPr>
          <p:nvPr/>
        </p:nvSpPr>
        <p:spPr bwMode="auto">
          <a:xfrm>
            <a:off x="706438" y="981075"/>
            <a:ext cx="8016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例</a:t>
            </a:r>
          </a:p>
        </p:txBody>
      </p:sp>
      <p:sp>
        <p:nvSpPr>
          <p:cNvPr id="1581060" name="Text Box 4"/>
          <p:cNvSpPr txBox="1">
            <a:spLocks noChangeArrowheads="1"/>
          </p:cNvSpPr>
          <p:nvPr/>
        </p:nvSpPr>
        <p:spPr bwMode="auto">
          <a:xfrm>
            <a:off x="1119188" y="2108200"/>
            <a:ext cx="725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初始关键字：    </a:t>
            </a:r>
            <a:r>
              <a:rPr lang="en-US" altLang="zh-CN" sz="2400"/>
              <a:t>[49]   [38]   [65]   [97]   [76]   [13]   [27]</a:t>
            </a:r>
          </a:p>
        </p:txBody>
      </p:sp>
      <p:grpSp>
        <p:nvGrpSpPr>
          <p:cNvPr id="1581061" name="Group 5"/>
          <p:cNvGrpSpPr>
            <a:grpSpLocks/>
          </p:cNvGrpSpPr>
          <p:nvPr/>
        </p:nvGrpSpPr>
        <p:grpSpPr bwMode="auto">
          <a:xfrm>
            <a:off x="3714750" y="2511425"/>
            <a:ext cx="3654425" cy="254000"/>
            <a:chOff x="2340" y="1582"/>
            <a:chExt cx="2302" cy="160"/>
          </a:xfrm>
        </p:grpSpPr>
        <p:grpSp>
          <p:nvGrpSpPr>
            <p:cNvPr id="1581062" name="Group 6"/>
            <p:cNvGrpSpPr>
              <a:grpSpLocks/>
            </p:cNvGrpSpPr>
            <p:nvPr/>
          </p:nvGrpSpPr>
          <p:grpSpPr bwMode="auto">
            <a:xfrm>
              <a:off x="2340" y="1582"/>
              <a:ext cx="440" cy="138"/>
              <a:chOff x="2466" y="763"/>
              <a:chExt cx="409" cy="115"/>
            </a:xfrm>
          </p:grpSpPr>
          <p:sp>
            <p:nvSpPr>
              <p:cNvPr id="1581063" name="Line 7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4" name="Line 8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5" name="Line 9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81066" name="Group 10"/>
            <p:cNvGrpSpPr>
              <a:grpSpLocks/>
            </p:cNvGrpSpPr>
            <p:nvPr/>
          </p:nvGrpSpPr>
          <p:grpSpPr bwMode="auto">
            <a:xfrm>
              <a:off x="3256" y="1604"/>
              <a:ext cx="440" cy="138"/>
              <a:chOff x="2466" y="763"/>
              <a:chExt cx="409" cy="115"/>
            </a:xfrm>
          </p:grpSpPr>
          <p:sp>
            <p:nvSpPr>
              <p:cNvPr id="1581067" name="Line 11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8" name="Line 12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9" name="Line 13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81070" name="Group 14"/>
            <p:cNvGrpSpPr>
              <a:grpSpLocks/>
            </p:cNvGrpSpPr>
            <p:nvPr/>
          </p:nvGrpSpPr>
          <p:grpSpPr bwMode="auto">
            <a:xfrm>
              <a:off x="4202" y="1604"/>
              <a:ext cx="440" cy="138"/>
              <a:chOff x="2466" y="763"/>
              <a:chExt cx="409" cy="115"/>
            </a:xfrm>
          </p:grpSpPr>
          <p:sp>
            <p:nvSpPr>
              <p:cNvPr id="1581071" name="Line 15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2" name="Line 16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3" name="Line 17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81074" name="Text Box 18"/>
          <p:cNvSpPr txBox="1">
            <a:spLocks noChangeArrowheads="1"/>
          </p:cNvSpPr>
          <p:nvPr/>
        </p:nvSpPr>
        <p:spPr bwMode="auto">
          <a:xfrm>
            <a:off x="1122363" y="3036888"/>
            <a:ext cx="725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一趟归并后：    </a:t>
            </a:r>
            <a:r>
              <a:rPr lang="en-US" altLang="zh-CN" sz="2400"/>
              <a:t>[38      49]   [65     97]   [13      76]   [27]</a:t>
            </a:r>
          </a:p>
        </p:txBody>
      </p:sp>
      <p:grpSp>
        <p:nvGrpSpPr>
          <p:cNvPr id="1581075" name="Group 19"/>
          <p:cNvGrpSpPr>
            <a:grpSpLocks/>
          </p:cNvGrpSpPr>
          <p:nvPr/>
        </p:nvGrpSpPr>
        <p:grpSpPr bwMode="auto">
          <a:xfrm>
            <a:off x="4173538" y="3473450"/>
            <a:ext cx="3890962" cy="169863"/>
            <a:chOff x="2629" y="2188"/>
            <a:chExt cx="2451" cy="107"/>
          </a:xfrm>
        </p:grpSpPr>
        <p:grpSp>
          <p:nvGrpSpPr>
            <p:cNvPr id="1581076" name="Group 20"/>
            <p:cNvGrpSpPr>
              <a:grpSpLocks/>
            </p:cNvGrpSpPr>
            <p:nvPr/>
          </p:nvGrpSpPr>
          <p:grpSpPr bwMode="auto">
            <a:xfrm>
              <a:off x="2629" y="2188"/>
              <a:ext cx="778" cy="100"/>
              <a:chOff x="2656" y="1378"/>
              <a:chExt cx="778" cy="100"/>
            </a:xfrm>
          </p:grpSpPr>
          <p:sp>
            <p:nvSpPr>
              <p:cNvPr id="1581077" name="Line 21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8" name="Line 22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9" name="Line 23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81080" name="Group 24"/>
            <p:cNvGrpSpPr>
              <a:grpSpLocks/>
            </p:cNvGrpSpPr>
            <p:nvPr/>
          </p:nvGrpSpPr>
          <p:grpSpPr bwMode="auto">
            <a:xfrm>
              <a:off x="4302" y="2195"/>
              <a:ext cx="778" cy="100"/>
              <a:chOff x="2656" y="1378"/>
              <a:chExt cx="778" cy="100"/>
            </a:xfrm>
          </p:grpSpPr>
          <p:sp>
            <p:nvSpPr>
              <p:cNvPr id="1581081" name="Line 25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82" name="Line 26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83" name="Line 27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81084" name="Text Box 28"/>
          <p:cNvSpPr txBox="1">
            <a:spLocks noChangeArrowheads="1"/>
          </p:cNvSpPr>
          <p:nvPr/>
        </p:nvSpPr>
        <p:spPr bwMode="auto">
          <a:xfrm>
            <a:off x="1063625" y="3981450"/>
            <a:ext cx="730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二趟归并后：    </a:t>
            </a:r>
            <a:r>
              <a:rPr lang="en-US" altLang="zh-CN" sz="2400"/>
              <a:t>[38       49    65       97]   [13      27     76]</a:t>
            </a:r>
          </a:p>
        </p:txBody>
      </p:sp>
      <p:grpSp>
        <p:nvGrpSpPr>
          <p:cNvPr id="1581085" name="Group 29"/>
          <p:cNvGrpSpPr>
            <a:grpSpLocks/>
          </p:cNvGrpSpPr>
          <p:nvPr/>
        </p:nvGrpSpPr>
        <p:grpSpPr bwMode="auto">
          <a:xfrm>
            <a:off x="4692650" y="4446588"/>
            <a:ext cx="2652713" cy="161925"/>
            <a:chOff x="3019" y="1973"/>
            <a:chExt cx="1379" cy="111"/>
          </a:xfrm>
        </p:grpSpPr>
        <p:sp>
          <p:nvSpPr>
            <p:cNvPr id="1581086" name="Line 30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1087" name="Line 31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1088" name="Line 32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1089" name="Text Box 33"/>
          <p:cNvSpPr txBox="1">
            <a:spLocks noChangeArrowheads="1"/>
          </p:cNvSpPr>
          <p:nvPr/>
        </p:nvSpPr>
        <p:spPr bwMode="auto">
          <a:xfrm>
            <a:off x="1074738" y="4891088"/>
            <a:ext cx="725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三趟归并后：    </a:t>
            </a:r>
            <a:r>
              <a:rPr lang="en-US" altLang="zh-CN" sz="2400"/>
              <a:t>[13       27    38       49     65      76     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8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8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8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8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60" grpId="0" build="p" autoUpdateAnimBg="0"/>
      <p:bldP spid="1581074" grpId="0" build="p" autoUpdateAnimBg="0"/>
      <p:bldP spid="1581084" grpId="0" build="p" autoUpdateAnimBg="0"/>
      <p:bldP spid="158108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23B6364-8AD6-4D47-800D-264FFA73C060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67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10.5 </a:t>
            </a:r>
            <a:r>
              <a:rPr lang="zh-CN" altLang="en-US" i="0">
                <a:solidFill>
                  <a:srgbClr val="FFFF66"/>
                </a:solidFill>
              </a:rPr>
              <a:t>归并排序</a:t>
            </a:r>
          </a:p>
        </p:txBody>
      </p:sp>
      <p:sp>
        <p:nvSpPr>
          <p:cNvPr id="1579011" name="Text Box 3"/>
          <p:cNvSpPr txBox="1">
            <a:spLocks noChangeArrowheads="1"/>
          </p:cNvSpPr>
          <p:nvPr/>
        </p:nvSpPr>
        <p:spPr bwMode="auto">
          <a:xfrm>
            <a:off x="331788" y="766763"/>
            <a:ext cx="8597900" cy="385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FFFF00"/>
              </a:buClr>
              <a:buSzPct val="80000"/>
              <a:buFont typeface="Wingdings" pitchFamily="2" charset="2"/>
              <a:buChar char="l"/>
            </a:pPr>
            <a:r>
              <a:rPr lang="en-US" altLang="zh-CN" sz="3600" dirty="0"/>
              <a:t>  </a:t>
            </a:r>
            <a:r>
              <a:rPr lang="zh-CN" altLang="en-US" sz="3600" dirty="0"/>
              <a:t>特点</a:t>
            </a:r>
            <a:endParaRPr lang="en-US" altLang="zh-CN" sz="3600" dirty="0"/>
          </a:p>
          <a:p>
            <a:pPr algn="l"/>
            <a:r>
              <a:rPr lang="zh-CN" altLang="en-US" sz="3600" dirty="0"/>
              <a:t>    空间代价：</a:t>
            </a:r>
            <a:r>
              <a:rPr lang="en-US" altLang="zh-CN" sz="3600" dirty="0"/>
              <a:t>O( </a:t>
            </a:r>
            <a:r>
              <a:rPr lang="en-US" altLang="zh-CN" sz="3600" i="1" dirty="0"/>
              <a:t>n </a:t>
            </a:r>
            <a:r>
              <a:rPr lang="en-US" altLang="zh-CN" sz="3600" dirty="0"/>
              <a:t>) </a:t>
            </a:r>
          </a:p>
          <a:p>
            <a:pPr algn="l"/>
            <a:r>
              <a:rPr lang="zh-CN" altLang="en-US" sz="3600" dirty="0"/>
              <a:t>    总时间代价：</a:t>
            </a:r>
            <a:r>
              <a:rPr lang="en-US" altLang="zh-CN" sz="3600" dirty="0"/>
              <a:t>O( </a:t>
            </a:r>
            <a:r>
              <a:rPr lang="en-US" altLang="zh-CN" sz="3600" i="1" dirty="0" err="1"/>
              <a:t>n</a:t>
            </a:r>
            <a:r>
              <a:rPr lang="en-US" altLang="zh-CN" sz="3600" dirty="0" err="1"/>
              <a:t>log</a:t>
            </a:r>
            <a:r>
              <a:rPr lang="en-US" altLang="zh-CN" sz="3600" dirty="0"/>
              <a:t> </a:t>
            </a:r>
            <a:r>
              <a:rPr lang="en-US" altLang="zh-CN" sz="3600" i="1" dirty="0"/>
              <a:t>n </a:t>
            </a:r>
            <a:r>
              <a:rPr lang="en-US" altLang="zh-CN" sz="3600" dirty="0"/>
              <a:t>) </a:t>
            </a:r>
          </a:p>
          <a:p>
            <a:pPr algn="l"/>
            <a:r>
              <a:rPr lang="zh-CN" altLang="en-US" sz="3600" dirty="0"/>
              <a:t>    </a:t>
            </a:r>
            <a:r>
              <a:rPr lang="en-US" altLang="zh-CN" sz="3600" dirty="0"/>
              <a:t>	</a:t>
            </a:r>
            <a:r>
              <a:rPr lang="zh-CN" altLang="en-US" sz="3600" dirty="0"/>
              <a:t>不依赖于原始数据，最大、最小以及平均时间代价均为</a:t>
            </a:r>
            <a:r>
              <a:rPr lang="en-US" altLang="zh-CN" sz="3600" dirty="0"/>
              <a:t>O( </a:t>
            </a:r>
            <a:r>
              <a:rPr lang="en-US" altLang="zh-CN" sz="3600" i="1" dirty="0" err="1"/>
              <a:t>n</a:t>
            </a:r>
            <a:r>
              <a:rPr lang="en-US" altLang="zh-CN" sz="3600" dirty="0" err="1"/>
              <a:t>log</a:t>
            </a:r>
            <a:r>
              <a:rPr lang="en-US" altLang="zh-CN" sz="3600" dirty="0"/>
              <a:t> </a:t>
            </a:r>
            <a:r>
              <a:rPr lang="en-US" altLang="zh-CN" sz="3600" i="1" dirty="0"/>
              <a:t>n </a:t>
            </a:r>
            <a:r>
              <a:rPr lang="en-US" altLang="zh-CN" sz="3600" dirty="0"/>
              <a:t>)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/>
            <a:r>
              <a:rPr lang="en-US" altLang="zh-CN" sz="3600" dirty="0"/>
              <a:t>    </a:t>
            </a:r>
            <a:r>
              <a:rPr lang="zh-CN" altLang="en-US" sz="3600" dirty="0"/>
              <a:t>稳定性：稳定排序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B82D4EF6-4F87-401B-98C3-8C101ACC58BE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68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195263" y="815975"/>
            <a:ext cx="8648700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>
              <a:spcBef>
                <a:spcPts val="600"/>
              </a:spcBef>
              <a:buClr>
                <a:srgbClr val="FFFF00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基本特点</a:t>
            </a:r>
          </a:p>
          <a:p>
            <a:pPr algn="l">
              <a:spcBef>
                <a:spcPts val="600"/>
              </a:spcBef>
              <a:defRPr/>
            </a:pPr>
            <a:r>
              <a:rPr lang="zh-CN" altLang="en-US" sz="3200" dirty="0"/>
              <a:t>    关键字之间不需要进行比较。</a:t>
            </a:r>
          </a:p>
          <a:p>
            <a:pPr marL="363538" indent="-363538" algn="l">
              <a:spcBef>
                <a:spcPts val="600"/>
              </a:spcBef>
              <a:buClr>
                <a:srgbClr val="FFFF00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基本思想</a:t>
            </a:r>
          </a:p>
          <a:p>
            <a:pPr marL="363538" indent="-363538" algn="l">
              <a:spcBef>
                <a:spcPts val="600"/>
              </a:spcBef>
              <a:defRPr/>
            </a:pPr>
            <a:r>
              <a:rPr lang="zh-CN" altLang="en-US" sz="3200" dirty="0"/>
              <a:t>	对</a:t>
            </a:r>
            <a:r>
              <a:rPr lang="zh-CN" altLang="en-US" sz="3200" dirty="0">
                <a:solidFill>
                  <a:srgbClr val="00FFFF"/>
                </a:solidFill>
              </a:rPr>
              <a:t>单关键字</a:t>
            </a:r>
            <a:r>
              <a:rPr lang="zh-CN" altLang="en-US" sz="3200" dirty="0"/>
              <a:t>构成进行分解为  </a:t>
            </a:r>
            <a:r>
              <a:rPr lang="en-US" altLang="zh-CN" sz="3200" dirty="0"/>
              <a:t>k = 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dirty="0">
                <a:latin typeface="Arial" pitchFamily="34" charset="0"/>
              </a:rPr>
              <a:t>…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d</a:t>
            </a:r>
            <a:endParaRPr lang="zh-CN" altLang="en-US" sz="3200" dirty="0"/>
          </a:p>
          <a:p>
            <a:pPr marL="363538" indent="-363538" algn="l">
              <a:spcBef>
                <a:spcPts val="600"/>
              </a:spcBef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借助</a:t>
            </a:r>
            <a:r>
              <a:rPr lang="zh-CN" altLang="en-US" sz="3200" dirty="0">
                <a:solidFill>
                  <a:srgbClr val="FFFF66"/>
                </a:solidFill>
              </a:rPr>
              <a:t>多关键字排序</a:t>
            </a:r>
            <a:r>
              <a:rPr lang="zh-CN" altLang="en-US" sz="3200" dirty="0"/>
              <a:t>的方法对</a:t>
            </a:r>
            <a:r>
              <a:rPr lang="zh-CN" altLang="en-US" sz="3200" dirty="0">
                <a:solidFill>
                  <a:srgbClr val="FFFF00"/>
                </a:solidFill>
              </a:rPr>
              <a:t>单</a:t>
            </a:r>
            <a:r>
              <a:rPr lang="zh-CN" altLang="en-US" sz="3200" dirty="0"/>
              <a:t>关键字排序。</a:t>
            </a:r>
          </a:p>
          <a:p>
            <a:pPr marL="363538" indent="-363538" algn="l">
              <a:spcBef>
                <a:spcPts val="600"/>
              </a:spcBef>
              <a:defRPr/>
            </a:pPr>
            <a:r>
              <a:rPr lang="zh-CN" altLang="en-US" sz="3200" dirty="0"/>
              <a:t>	</a:t>
            </a:r>
            <a:r>
              <a:rPr lang="zh-CN" altLang="en-US" sz="3200" dirty="0">
                <a:solidFill>
                  <a:srgbClr val="FFFF00"/>
                </a:solidFill>
              </a:rPr>
              <a:t>多关键字排序分类</a:t>
            </a:r>
          </a:p>
          <a:p>
            <a:pPr marL="796925" indent="-363538" algn="l"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最高位优先</a:t>
            </a:r>
            <a:r>
              <a:rPr lang="zh-CN" altLang="en-US" sz="3200" dirty="0"/>
              <a:t>（</a:t>
            </a:r>
            <a:r>
              <a:rPr lang="en-US" altLang="zh-CN" sz="3200" dirty="0"/>
              <a:t>MSD</a:t>
            </a:r>
            <a:r>
              <a:rPr lang="zh-CN" altLang="en-US" sz="3200" dirty="0"/>
              <a:t>：</a:t>
            </a:r>
            <a:r>
              <a:rPr lang="en-US" altLang="zh-CN" sz="3200" dirty="0"/>
              <a:t>Most Significant Digit first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796925" indent="-363538" algn="l">
              <a:spcBef>
                <a:spcPts val="60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最低位优先</a:t>
            </a:r>
            <a:r>
              <a:rPr lang="zh-CN" altLang="en-US" sz="3200" dirty="0"/>
              <a:t>（</a:t>
            </a:r>
            <a:r>
              <a:rPr lang="en-US" altLang="zh-CN" sz="3200" dirty="0"/>
              <a:t>LSD</a:t>
            </a:r>
            <a:r>
              <a:rPr lang="zh-CN" altLang="en-US" sz="3200" dirty="0"/>
              <a:t>：</a:t>
            </a:r>
            <a:r>
              <a:rPr lang="en-US" altLang="zh-CN" sz="3200" dirty="0"/>
              <a:t>Least Significant Digit first</a:t>
            </a:r>
            <a:r>
              <a:rPr lang="zh-CN" altLang="en-US" sz="3200" dirty="0"/>
              <a:t>）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8A7D584D-B7C3-4882-B37C-09F97F67887D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69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20675" y="908050"/>
            <a:ext cx="8572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 algn="l">
              <a:lnSpc>
                <a:spcPct val="110000"/>
              </a:lnSpc>
              <a:spcBef>
                <a:spcPct val="0"/>
              </a:spcBef>
              <a:buClr>
                <a:srgbClr val="FFFF66"/>
              </a:buClr>
              <a:buSzPct val="75000"/>
              <a:buFont typeface="Wingdings" pitchFamily="2" charset="2"/>
              <a:buNone/>
            </a:pPr>
            <a:r>
              <a:rPr lang="zh-CN" altLang="en-US" sz="3200"/>
              <a:t>例：对</a:t>
            </a:r>
            <a:r>
              <a:rPr lang="en-US" altLang="zh-CN" sz="3200"/>
              <a:t>52</a:t>
            </a:r>
            <a:r>
              <a:rPr lang="zh-CN" altLang="en-US" sz="3200"/>
              <a:t>张扑克牌排序</a:t>
            </a:r>
          </a:p>
        </p:txBody>
      </p:sp>
      <p:sp>
        <p:nvSpPr>
          <p:cNvPr id="1538153" name="Text Box 105"/>
          <p:cNvSpPr txBox="1">
            <a:spLocks noChangeArrowheads="1"/>
          </p:cNvSpPr>
          <p:nvPr/>
        </p:nvSpPr>
        <p:spPr bwMode="auto">
          <a:xfrm>
            <a:off x="217488" y="4005263"/>
            <a:ext cx="865505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 algn="l">
              <a:lnSpc>
                <a:spcPct val="110000"/>
              </a:lnSpc>
              <a:spcBef>
                <a:spcPts val="600"/>
              </a:spcBef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排序方法</a:t>
            </a:r>
          </a:p>
          <a:p>
            <a:pPr marL="900113" lvl="1" indent="-271463" algn="l">
              <a:lnSpc>
                <a:spcPct val="110000"/>
              </a:lnSpc>
              <a:spcBef>
                <a:spcPts val="600"/>
              </a:spcBef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先按花色分类，再按面值分类</a:t>
            </a:r>
            <a:r>
              <a:rPr lang="en-US" altLang="zh-CN"/>
              <a:t>——</a:t>
            </a:r>
            <a:r>
              <a:rPr lang="zh-CN" altLang="en-US"/>
              <a:t>最高位优先</a:t>
            </a:r>
          </a:p>
          <a:p>
            <a:pPr marL="900113" lvl="1" indent="-271463" algn="l">
              <a:lnSpc>
                <a:spcPct val="110000"/>
              </a:lnSpc>
              <a:spcBef>
                <a:spcPts val="600"/>
              </a:spcBef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先按面值分类，再按花色分类</a:t>
            </a:r>
            <a:r>
              <a:rPr lang="en-US" altLang="zh-CN"/>
              <a:t>——</a:t>
            </a:r>
            <a:r>
              <a:rPr lang="zh-CN" altLang="en-US"/>
              <a:t>最低位优先</a:t>
            </a:r>
          </a:p>
        </p:txBody>
      </p:sp>
      <p:sp>
        <p:nvSpPr>
          <p:cNvPr id="80902" name="Rectangle 7"/>
          <p:cNvSpPr>
            <a:spLocks noChangeArrowheads="1"/>
          </p:cNvSpPr>
          <p:nvPr/>
        </p:nvSpPr>
        <p:spPr bwMode="auto">
          <a:xfrm>
            <a:off x="598488" y="1582738"/>
            <a:ext cx="7964487" cy="2357437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      &lt; ♣,2&gt;  &lt; ♣,3&gt; … &lt; ♣,K&gt; &lt; ♣,A&gt; 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♠,2&gt;  &lt; ♠,3&gt;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♠,A&gt;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5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8D0346E-0236-4C18-B566-FDE8C9932F31}" type="slidenum">
              <a:rPr lang="zh-CN" altLang="en-US" b="1">
                <a:solidFill>
                  <a:srgbClr val="66CCFF"/>
                </a:solidFill>
              </a:rPr>
              <a:pPr/>
              <a:t>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675" y="708025"/>
            <a:ext cx="8685213" cy="39608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评价排序的性能</a:t>
            </a:r>
            <a:r>
              <a:rPr lang="en-US" altLang="zh-CN" sz="3200"/>
              <a:t>——</a:t>
            </a:r>
            <a:r>
              <a:rPr lang="zh-CN" altLang="en-US" sz="3200">
                <a:solidFill>
                  <a:srgbClr val="00FFFF"/>
                </a:solidFill>
              </a:rPr>
              <a:t>稳定性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00FFFF"/>
                </a:solidFill>
              </a:rPr>
              <a:t>稳定的排序方法：</a:t>
            </a:r>
            <a:r>
              <a:rPr lang="zh-CN" altLang="en-US"/>
              <a:t>设在排序前的序列中记录 </a:t>
            </a:r>
            <a:r>
              <a:rPr lang="en-US" altLang="zh-CN"/>
              <a:t>R</a:t>
            </a:r>
            <a:r>
              <a:rPr lang="en-US" altLang="zh-CN" baseline="-25000"/>
              <a:t>i </a:t>
            </a:r>
            <a:r>
              <a:rPr lang="zh-CN" altLang="en-US"/>
              <a:t>领先于 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zh-CN" altLang="en-US"/>
              <a:t>（即 </a:t>
            </a:r>
            <a:r>
              <a:rPr lang="en-US" altLang="zh-CN"/>
              <a:t>i&lt;j </a:t>
            </a:r>
            <a:r>
              <a:rPr lang="zh-CN" altLang="en-US"/>
              <a:t>），且 </a:t>
            </a:r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对应的关键字为 </a:t>
            </a:r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en-US" altLang="zh-CN" baseline="-25000"/>
              <a:t>j</a:t>
            </a:r>
            <a:r>
              <a:rPr lang="zh-CN" altLang="en-US"/>
              <a:t>，如果 </a:t>
            </a:r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K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并且在排序后的序列中 </a:t>
            </a:r>
            <a:r>
              <a:rPr lang="en-US" altLang="zh-CN"/>
              <a:t>R</a:t>
            </a:r>
            <a:r>
              <a:rPr lang="en-US" altLang="zh-CN" baseline="-25000"/>
              <a:t>i </a:t>
            </a:r>
            <a:r>
              <a:rPr lang="zh-CN" altLang="en-US"/>
              <a:t>仍领先于 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zh-CN" altLang="en-US"/>
              <a:t>，称所用方法是稳定的。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00FFFF"/>
                </a:solidFill>
              </a:rPr>
              <a:t>不稳定的排序方法：</a:t>
            </a:r>
            <a:r>
              <a:rPr lang="zh-CN" altLang="en-US"/>
              <a:t>排序后的序列中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zh-CN" altLang="en-US"/>
              <a:t>领先于</a:t>
            </a:r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zh-CN" altLang="en-US"/>
              <a:t>。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720725" y="5051425"/>
            <a:ext cx="79914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</a:rPr>
              <a:t>待排序列：</a:t>
            </a:r>
            <a:r>
              <a:rPr lang="en-US" altLang="zh-CN">
                <a:solidFill>
                  <a:srgbClr val="00FFFF"/>
                </a:solidFill>
                <a:latin typeface="Arial" pitchFamily="34" charset="0"/>
              </a:rPr>
              <a:t>49,</a:t>
            </a:r>
            <a:r>
              <a:rPr lang="en-US" altLang="zh-CN">
                <a:solidFill>
                  <a:srgbClr val="FFFF00"/>
                </a:solidFill>
                <a:latin typeface="Arial" pitchFamily="34" charset="0"/>
              </a:rPr>
              <a:t>38,65,97,76,13,27,</a:t>
            </a:r>
            <a:r>
              <a:rPr lang="en-US" altLang="zh-CN" u="sng">
                <a:solidFill>
                  <a:srgbClr val="00FFFF"/>
                </a:solidFill>
                <a:latin typeface="Arial" pitchFamily="34" charset="0"/>
              </a:rPr>
              <a:t>49</a:t>
            </a:r>
            <a:r>
              <a:rPr lang="en-US" altLang="zh-CN">
                <a:solidFill>
                  <a:srgbClr val="00FFFF"/>
                </a:solidFill>
                <a:latin typeface="Arial" pitchFamily="34" charset="0"/>
              </a:rPr>
              <a:t> </a:t>
            </a:r>
          </a:p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</a:rPr>
              <a:t>排序后</a:t>
            </a:r>
            <a:r>
              <a:rPr lang="en-US" altLang="zh-CN">
                <a:solidFill>
                  <a:srgbClr val="FFFF00"/>
                </a:solidFill>
                <a:latin typeface="Arial" pitchFamily="34" charset="0"/>
              </a:rPr>
              <a:t>:      13,27,38,</a:t>
            </a:r>
            <a:r>
              <a:rPr lang="en-US" altLang="zh-CN">
                <a:solidFill>
                  <a:srgbClr val="00FFFF"/>
                </a:solidFill>
                <a:latin typeface="Arial" pitchFamily="34" charset="0"/>
              </a:rPr>
              <a:t>49,</a:t>
            </a:r>
            <a:r>
              <a:rPr lang="en-US" altLang="zh-CN" u="sng">
                <a:solidFill>
                  <a:srgbClr val="00FFFF"/>
                </a:solidFill>
                <a:latin typeface="Arial" pitchFamily="34" charset="0"/>
              </a:rPr>
              <a:t>49</a:t>
            </a:r>
            <a:r>
              <a:rPr lang="en-US" altLang="zh-CN">
                <a:solidFill>
                  <a:srgbClr val="00FFFF"/>
                </a:solidFill>
                <a:latin typeface="Arial" pitchFamily="34" charset="0"/>
              </a:rPr>
              <a:t>,</a:t>
            </a:r>
            <a:r>
              <a:rPr lang="en-US" altLang="zh-CN">
                <a:solidFill>
                  <a:srgbClr val="FFFF00"/>
                </a:solidFill>
                <a:latin typeface="Arial" pitchFamily="34" charset="0"/>
              </a:rPr>
              <a:t>65,76,97 </a:t>
            </a:r>
            <a:r>
              <a:rPr lang="en-US" altLang="zh-CN">
                <a:latin typeface="Arial" pitchFamily="34" charset="0"/>
              </a:rPr>
              <a:t>— </a:t>
            </a:r>
            <a:r>
              <a:rPr lang="zh-CN" altLang="en-US">
                <a:latin typeface="Arial" pitchFamily="34" charset="0"/>
              </a:rPr>
              <a:t>稳定</a:t>
            </a:r>
          </a:p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</a:rPr>
              <a:t>排序后</a:t>
            </a:r>
            <a:r>
              <a:rPr lang="en-US" altLang="zh-CN">
                <a:solidFill>
                  <a:srgbClr val="FFFF00"/>
                </a:solidFill>
                <a:latin typeface="Arial" pitchFamily="34" charset="0"/>
              </a:rPr>
              <a:t>:      13,27,38,</a:t>
            </a:r>
            <a:r>
              <a:rPr lang="en-US" altLang="zh-CN" u="sng">
                <a:solidFill>
                  <a:srgbClr val="00FFFF"/>
                </a:solidFill>
                <a:latin typeface="Arial" pitchFamily="34" charset="0"/>
              </a:rPr>
              <a:t>49</a:t>
            </a:r>
            <a:r>
              <a:rPr lang="en-US" altLang="zh-CN">
                <a:solidFill>
                  <a:srgbClr val="00FFFF"/>
                </a:solidFill>
                <a:latin typeface="Arial" pitchFamily="34" charset="0"/>
              </a:rPr>
              <a:t>,49,</a:t>
            </a:r>
            <a:r>
              <a:rPr lang="en-US" altLang="zh-CN">
                <a:solidFill>
                  <a:srgbClr val="FFFF00"/>
                </a:solidFill>
                <a:latin typeface="Arial" pitchFamily="34" charset="0"/>
              </a:rPr>
              <a:t>65,76,97 </a:t>
            </a:r>
            <a:r>
              <a:rPr lang="en-US" altLang="zh-CN">
                <a:latin typeface="Arial" pitchFamily="34" charset="0"/>
              </a:rPr>
              <a:t>— </a:t>
            </a:r>
            <a:r>
              <a:rPr lang="zh-CN" altLang="en-US">
                <a:latin typeface="Arial" pitchFamily="34" charset="0"/>
              </a:rPr>
              <a:t>不稳定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6" grpId="0" build="p" bldLvl="2"/>
      <p:bldP spid="150630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5290F541-4D1F-4DFE-8CF6-6A0D54156C14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algn="l">
              <a:spcBef>
                <a:spcPct val="0"/>
              </a:spcBef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 sz="3200"/>
              <a:t>最高位优先：</a:t>
            </a:r>
            <a:r>
              <a:rPr lang="zh-CN" altLang="en-US" sz="3200">
                <a:solidFill>
                  <a:srgbClr val="FFFF00"/>
                </a:solidFill>
              </a:rPr>
              <a:t>按花色分堆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14388" y="1543050"/>
            <a:ext cx="1008062" cy="1225550"/>
            <a:chOff x="3016" y="1706"/>
            <a:chExt cx="635" cy="772"/>
          </a:xfrm>
        </p:grpSpPr>
        <p:sp>
          <p:nvSpPr>
            <p:cNvPr id="82130" name="AutoShape 1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1" name="Rectangle 1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32" name="Text Box 1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2825" y="1622425"/>
            <a:ext cx="1008063" cy="1225550"/>
            <a:chOff x="3016" y="1706"/>
            <a:chExt cx="635" cy="772"/>
          </a:xfrm>
        </p:grpSpPr>
        <p:sp>
          <p:nvSpPr>
            <p:cNvPr id="82127" name="AutoShape 2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8" name="Rectangle 2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9" name="Text Box 2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11263" y="1700213"/>
            <a:ext cx="1008062" cy="1225550"/>
            <a:chOff x="3016" y="1706"/>
            <a:chExt cx="635" cy="772"/>
          </a:xfrm>
        </p:grpSpPr>
        <p:sp>
          <p:nvSpPr>
            <p:cNvPr id="82124" name="AutoShape 2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5" name="Rectangle 2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6" name="Text Box 2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409700" y="1778000"/>
            <a:ext cx="1008063" cy="1225550"/>
            <a:chOff x="3016" y="1706"/>
            <a:chExt cx="635" cy="772"/>
          </a:xfrm>
        </p:grpSpPr>
        <p:sp>
          <p:nvSpPr>
            <p:cNvPr id="82121" name="AutoShape 2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2" name="Rectangle 3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3" name="Text Box 3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608138" y="1855788"/>
            <a:ext cx="1008062" cy="1225550"/>
            <a:chOff x="3016" y="1706"/>
            <a:chExt cx="635" cy="772"/>
          </a:xfrm>
        </p:grpSpPr>
        <p:sp>
          <p:nvSpPr>
            <p:cNvPr id="82118" name="AutoShape 3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9" name="Rectangle 3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0" name="Text Box 3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806575" y="1974850"/>
            <a:ext cx="935038" cy="1185863"/>
            <a:chOff x="3016" y="1706"/>
            <a:chExt cx="635" cy="794"/>
          </a:xfrm>
        </p:grpSpPr>
        <p:sp>
          <p:nvSpPr>
            <p:cNvPr id="82115" name="AutoShape 3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6" name="Rectangle 38"/>
            <p:cNvSpPr>
              <a:spLocks noChangeArrowheads="1"/>
            </p:cNvSpPr>
            <p:nvPr/>
          </p:nvSpPr>
          <p:spPr bwMode="auto">
            <a:xfrm>
              <a:off x="3379" y="1706"/>
              <a:ext cx="252" cy="348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17" name="Text Box 39"/>
            <p:cNvSpPr txBox="1">
              <a:spLocks noChangeArrowheads="1"/>
            </p:cNvSpPr>
            <p:nvPr/>
          </p:nvSpPr>
          <p:spPr bwMode="auto">
            <a:xfrm>
              <a:off x="3061" y="2152"/>
              <a:ext cx="227" cy="348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001838" y="1968500"/>
            <a:ext cx="1008062" cy="1225550"/>
            <a:chOff x="3016" y="1706"/>
            <a:chExt cx="635" cy="772"/>
          </a:xfrm>
        </p:grpSpPr>
        <p:sp>
          <p:nvSpPr>
            <p:cNvPr id="82112" name="AutoShape 4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3" name="Rectangle 4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14" name="Text Box 4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130425" y="2008188"/>
            <a:ext cx="1008063" cy="1225550"/>
            <a:chOff x="3016" y="1706"/>
            <a:chExt cx="635" cy="772"/>
          </a:xfrm>
        </p:grpSpPr>
        <p:sp>
          <p:nvSpPr>
            <p:cNvPr id="82109" name="AutoShape 4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0" name="Rectangle 4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11" name="Text Box 4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2328863" y="2085975"/>
            <a:ext cx="1008062" cy="1163638"/>
            <a:chOff x="2880" y="1797"/>
            <a:chExt cx="635" cy="733"/>
          </a:xfrm>
        </p:grpSpPr>
        <p:sp>
          <p:nvSpPr>
            <p:cNvPr id="82106" name="AutoShape 49"/>
            <p:cNvSpPr>
              <a:spLocks noChangeArrowheads="1"/>
            </p:cNvSpPr>
            <p:nvPr/>
          </p:nvSpPr>
          <p:spPr bwMode="auto">
            <a:xfrm>
              <a:off x="2880" y="188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7" name="Rectangle 50"/>
            <p:cNvSpPr>
              <a:spLocks noChangeArrowheads="1"/>
            </p:cNvSpPr>
            <p:nvPr/>
          </p:nvSpPr>
          <p:spPr bwMode="auto">
            <a:xfrm>
              <a:off x="3243" y="1797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08" name="Text Box 51"/>
            <p:cNvSpPr txBox="1">
              <a:spLocks noChangeArrowheads="1"/>
            </p:cNvSpPr>
            <p:nvPr/>
          </p:nvSpPr>
          <p:spPr bwMode="auto">
            <a:xfrm>
              <a:off x="2925" y="2242"/>
              <a:ext cx="454" cy="288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10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2527300" y="2101850"/>
            <a:ext cx="1008063" cy="1225550"/>
            <a:chOff x="3016" y="1706"/>
            <a:chExt cx="635" cy="772"/>
          </a:xfrm>
        </p:grpSpPr>
        <p:sp>
          <p:nvSpPr>
            <p:cNvPr id="82103" name="AutoShape 5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4" name="Rectangle 5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05" name="Text Box 5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2725738" y="2179638"/>
            <a:ext cx="1008062" cy="1225550"/>
            <a:chOff x="3016" y="1706"/>
            <a:chExt cx="635" cy="772"/>
          </a:xfrm>
        </p:grpSpPr>
        <p:sp>
          <p:nvSpPr>
            <p:cNvPr id="82100" name="AutoShape 5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1" name="Rectangle 58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02" name="Text Box 59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2922588" y="2257425"/>
            <a:ext cx="1008062" cy="1225550"/>
            <a:chOff x="3016" y="1706"/>
            <a:chExt cx="635" cy="772"/>
          </a:xfrm>
        </p:grpSpPr>
        <p:sp>
          <p:nvSpPr>
            <p:cNvPr id="82097" name="AutoShape 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28575" cap="sq" algn="ctr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8" name="Rectangle 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099" name="Text Box 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1319213" y="3471863"/>
            <a:ext cx="2443162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梅花：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54" name="Rectangle 70"/>
          <p:cNvSpPr>
            <a:spLocks noChangeArrowheads="1"/>
          </p:cNvSpPr>
          <p:nvPr/>
        </p:nvSpPr>
        <p:spPr bwMode="auto">
          <a:xfrm>
            <a:off x="5711825" y="3484563"/>
            <a:ext cx="2443163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方块：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1419225" y="6078538"/>
            <a:ext cx="2443163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红桃：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56" name="Rectangle 72"/>
          <p:cNvSpPr>
            <a:spLocks noChangeArrowheads="1"/>
          </p:cNvSpPr>
          <p:nvPr/>
        </p:nvSpPr>
        <p:spPr bwMode="auto">
          <a:xfrm>
            <a:off x="5740400" y="6078538"/>
            <a:ext cx="2443163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4) </a:t>
            </a:r>
            <a:r>
              <a:rPr lang="zh-CN" altLang="en-US"/>
              <a:t>黑桃：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700088" y="3932238"/>
            <a:ext cx="1008062" cy="1225550"/>
            <a:chOff x="295" y="2704"/>
            <a:chExt cx="635" cy="772"/>
          </a:xfrm>
        </p:grpSpPr>
        <p:sp>
          <p:nvSpPr>
            <p:cNvPr id="82094" name="AutoShape 176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5" name="Rectangle 177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96" name="Text Box 178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16" name="Group 179"/>
          <p:cNvGrpSpPr>
            <a:grpSpLocks/>
          </p:cNvGrpSpPr>
          <p:nvPr/>
        </p:nvGrpSpPr>
        <p:grpSpPr bwMode="auto">
          <a:xfrm>
            <a:off x="881063" y="4065588"/>
            <a:ext cx="1008062" cy="1225550"/>
            <a:chOff x="295" y="2704"/>
            <a:chExt cx="635" cy="772"/>
          </a:xfrm>
        </p:grpSpPr>
        <p:sp>
          <p:nvSpPr>
            <p:cNvPr id="82091" name="AutoShape 180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2" name="Rectangle 181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93" name="Text Box 182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7" name="Group 183"/>
          <p:cNvGrpSpPr>
            <a:grpSpLocks/>
          </p:cNvGrpSpPr>
          <p:nvPr/>
        </p:nvGrpSpPr>
        <p:grpSpPr bwMode="auto">
          <a:xfrm>
            <a:off x="1060450" y="4197350"/>
            <a:ext cx="1008063" cy="1225550"/>
            <a:chOff x="295" y="2704"/>
            <a:chExt cx="635" cy="772"/>
          </a:xfrm>
        </p:grpSpPr>
        <p:sp>
          <p:nvSpPr>
            <p:cNvPr id="82088" name="AutoShape 184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9" name="Rectangle 185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90" name="Text Box 186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18" name="Group 187"/>
          <p:cNvGrpSpPr>
            <a:grpSpLocks/>
          </p:cNvGrpSpPr>
          <p:nvPr/>
        </p:nvGrpSpPr>
        <p:grpSpPr bwMode="auto">
          <a:xfrm>
            <a:off x="1239838" y="4329113"/>
            <a:ext cx="1008062" cy="1225550"/>
            <a:chOff x="295" y="2704"/>
            <a:chExt cx="635" cy="772"/>
          </a:xfrm>
        </p:grpSpPr>
        <p:sp>
          <p:nvSpPr>
            <p:cNvPr id="82085" name="AutoShape 188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6" name="Rectangle 189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87" name="Text Box 190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9" name="Group 191"/>
          <p:cNvGrpSpPr>
            <a:grpSpLocks/>
          </p:cNvGrpSpPr>
          <p:nvPr/>
        </p:nvGrpSpPr>
        <p:grpSpPr bwMode="auto">
          <a:xfrm>
            <a:off x="1420813" y="4460875"/>
            <a:ext cx="1008062" cy="1225550"/>
            <a:chOff x="295" y="2704"/>
            <a:chExt cx="635" cy="772"/>
          </a:xfrm>
        </p:grpSpPr>
        <p:sp>
          <p:nvSpPr>
            <p:cNvPr id="82082" name="AutoShape 192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3" name="Rectangle 193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84" name="Text Box 194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20" name="Group 195"/>
          <p:cNvGrpSpPr>
            <a:grpSpLocks/>
          </p:cNvGrpSpPr>
          <p:nvPr/>
        </p:nvGrpSpPr>
        <p:grpSpPr bwMode="auto">
          <a:xfrm>
            <a:off x="1600200" y="4592638"/>
            <a:ext cx="1008063" cy="1225550"/>
            <a:chOff x="295" y="2704"/>
            <a:chExt cx="635" cy="772"/>
          </a:xfrm>
        </p:grpSpPr>
        <p:sp>
          <p:nvSpPr>
            <p:cNvPr id="82079" name="AutoShape 196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0" name="Rectangle 197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81" name="Text Box 198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21" name="Group 199"/>
          <p:cNvGrpSpPr>
            <a:grpSpLocks/>
          </p:cNvGrpSpPr>
          <p:nvPr/>
        </p:nvGrpSpPr>
        <p:grpSpPr bwMode="auto">
          <a:xfrm>
            <a:off x="1779588" y="4724400"/>
            <a:ext cx="1008062" cy="1225550"/>
            <a:chOff x="295" y="2704"/>
            <a:chExt cx="635" cy="772"/>
          </a:xfrm>
        </p:grpSpPr>
        <p:sp>
          <p:nvSpPr>
            <p:cNvPr id="82076" name="AutoShape 200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7" name="Rectangle 201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78" name="Text Box 202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22" name="Group 203"/>
          <p:cNvGrpSpPr>
            <a:grpSpLocks/>
          </p:cNvGrpSpPr>
          <p:nvPr/>
        </p:nvGrpSpPr>
        <p:grpSpPr bwMode="auto">
          <a:xfrm>
            <a:off x="2066925" y="4652963"/>
            <a:ext cx="1008063" cy="1225550"/>
            <a:chOff x="295" y="2704"/>
            <a:chExt cx="635" cy="772"/>
          </a:xfrm>
        </p:grpSpPr>
        <p:sp>
          <p:nvSpPr>
            <p:cNvPr id="82073" name="AutoShape 204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4" name="Rectangle 205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75" name="Text Box 206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23" name="Group 207"/>
          <p:cNvGrpSpPr>
            <a:grpSpLocks/>
          </p:cNvGrpSpPr>
          <p:nvPr/>
        </p:nvGrpSpPr>
        <p:grpSpPr bwMode="auto">
          <a:xfrm>
            <a:off x="2282825" y="4508500"/>
            <a:ext cx="1008063" cy="1225550"/>
            <a:chOff x="295" y="2704"/>
            <a:chExt cx="635" cy="772"/>
          </a:xfrm>
        </p:grpSpPr>
        <p:sp>
          <p:nvSpPr>
            <p:cNvPr id="82070" name="AutoShape 208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1" name="Rectangle 209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72" name="Text Box 210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24" name="Group 211"/>
          <p:cNvGrpSpPr>
            <a:grpSpLocks/>
          </p:cNvGrpSpPr>
          <p:nvPr/>
        </p:nvGrpSpPr>
        <p:grpSpPr bwMode="auto">
          <a:xfrm>
            <a:off x="2500313" y="4437063"/>
            <a:ext cx="1008062" cy="1225550"/>
            <a:chOff x="295" y="2704"/>
            <a:chExt cx="635" cy="772"/>
          </a:xfrm>
        </p:grpSpPr>
        <p:sp>
          <p:nvSpPr>
            <p:cNvPr id="82067" name="AutoShape 212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8" name="Rectangle 213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9" name="Text Box 214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25" name="Group 215"/>
          <p:cNvGrpSpPr>
            <a:grpSpLocks/>
          </p:cNvGrpSpPr>
          <p:nvPr/>
        </p:nvGrpSpPr>
        <p:grpSpPr bwMode="auto">
          <a:xfrm>
            <a:off x="2716213" y="4581525"/>
            <a:ext cx="1008062" cy="1225550"/>
            <a:chOff x="4254" y="3294"/>
            <a:chExt cx="635" cy="772"/>
          </a:xfrm>
        </p:grpSpPr>
        <p:sp>
          <p:nvSpPr>
            <p:cNvPr id="82064" name="AutoShape 216"/>
            <p:cNvSpPr>
              <a:spLocks noChangeArrowheads="1"/>
            </p:cNvSpPr>
            <p:nvPr/>
          </p:nvSpPr>
          <p:spPr bwMode="auto">
            <a:xfrm>
              <a:off x="4254" y="338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5" name="Rectangle 217"/>
            <p:cNvSpPr>
              <a:spLocks noChangeArrowheads="1"/>
            </p:cNvSpPr>
            <p:nvPr/>
          </p:nvSpPr>
          <p:spPr bwMode="auto">
            <a:xfrm>
              <a:off x="4617" y="329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6" name="Text Box 218"/>
            <p:cNvSpPr txBox="1">
              <a:spLocks noChangeArrowheads="1"/>
            </p:cNvSpPr>
            <p:nvPr/>
          </p:nvSpPr>
          <p:spPr bwMode="auto">
            <a:xfrm>
              <a:off x="4299" y="3739"/>
              <a:ext cx="53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26" name="Group 219"/>
          <p:cNvGrpSpPr>
            <a:grpSpLocks/>
          </p:cNvGrpSpPr>
          <p:nvPr/>
        </p:nvGrpSpPr>
        <p:grpSpPr bwMode="auto">
          <a:xfrm>
            <a:off x="2859088" y="4724400"/>
            <a:ext cx="1008062" cy="1225550"/>
            <a:chOff x="295" y="2704"/>
            <a:chExt cx="635" cy="772"/>
          </a:xfrm>
        </p:grpSpPr>
        <p:sp>
          <p:nvSpPr>
            <p:cNvPr id="82061" name="AutoShape 220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2" name="Rectangle 221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3" name="Text Box 222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27" name="Group 223"/>
          <p:cNvGrpSpPr>
            <a:grpSpLocks/>
          </p:cNvGrpSpPr>
          <p:nvPr/>
        </p:nvGrpSpPr>
        <p:grpSpPr bwMode="auto">
          <a:xfrm>
            <a:off x="3074988" y="4868863"/>
            <a:ext cx="1008062" cy="1225550"/>
            <a:chOff x="295" y="2704"/>
            <a:chExt cx="635" cy="772"/>
          </a:xfrm>
        </p:grpSpPr>
        <p:sp>
          <p:nvSpPr>
            <p:cNvPr id="82058" name="AutoShape 224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9" name="Rectangle 225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0" name="Text Box 226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28" name="Group 227"/>
          <p:cNvGrpSpPr>
            <a:grpSpLocks/>
          </p:cNvGrpSpPr>
          <p:nvPr/>
        </p:nvGrpSpPr>
        <p:grpSpPr bwMode="auto">
          <a:xfrm>
            <a:off x="4949825" y="4133850"/>
            <a:ext cx="1008063" cy="1223963"/>
            <a:chOff x="3016" y="1706"/>
            <a:chExt cx="635" cy="772"/>
          </a:xfrm>
        </p:grpSpPr>
        <p:sp>
          <p:nvSpPr>
            <p:cNvPr id="82055" name="AutoShape 22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6" name="Rectangle 22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57" name="Text Box 23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29" name="Group 231"/>
          <p:cNvGrpSpPr>
            <a:grpSpLocks/>
          </p:cNvGrpSpPr>
          <p:nvPr/>
        </p:nvGrpSpPr>
        <p:grpSpPr bwMode="auto">
          <a:xfrm>
            <a:off x="5021263" y="4278313"/>
            <a:ext cx="1008062" cy="1223962"/>
            <a:chOff x="3016" y="1706"/>
            <a:chExt cx="635" cy="772"/>
          </a:xfrm>
        </p:grpSpPr>
        <p:sp>
          <p:nvSpPr>
            <p:cNvPr id="82052" name="AutoShape 23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3" name="Rectangle 23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54" name="Text Box 23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30" name="Group 235"/>
          <p:cNvGrpSpPr>
            <a:grpSpLocks/>
          </p:cNvGrpSpPr>
          <p:nvPr/>
        </p:nvGrpSpPr>
        <p:grpSpPr bwMode="auto">
          <a:xfrm>
            <a:off x="5165725" y="4494213"/>
            <a:ext cx="1008063" cy="1223962"/>
            <a:chOff x="3016" y="1706"/>
            <a:chExt cx="635" cy="772"/>
          </a:xfrm>
        </p:grpSpPr>
        <p:sp>
          <p:nvSpPr>
            <p:cNvPr id="82049" name="AutoShape 236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0" name="Rectangle 237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51" name="Text Box 238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1" name="Group 239"/>
          <p:cNvGrpSpPr>
            <a:grpSpLocks/>
          </p:cNvGrpSpPr>
          <p:nvPr/>
        </p:nvGrpSpPr>
        <p:grpSpPr bwMode="auto">
          <a:xfrm>
            <a:off x="5381625" y="4422775"/>
            <a:ext cx="1008063" cy="1223963"/>
            <a:chOff x="3016" y="1706"/>
            <a:chExt cx="635" cy="772"/>
          </a:xfrm>
        </p:grpSpPr>
        <p:sp>
          <p:nvSpPr>
            <p:cNvPr id="82046" name="AutoShape 24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7" name="Rectangle 24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48" name="Text Box 24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32" name="Group 243"/>
          <p:cNvGrpSpPr>
            <a:grpSpLocks/>
          </p:cNvGrpSpPr>
          <p:nvPr/>
        </p:nvGrpSpPr>
        <p:grpSpPr bwMode="auto">
          <a:xfrm>
            <a:off x="5668963" y="4351338"/>
            <a:ext cx="1008062" cy="1223962"/>
            <a:chOff x="3016" y="1706"/>
            <a:chExt cx="635" cy="772"/>
          </a:xfrm>
        </p:grpSpPr>
        <p:sp>
          <p:nvSpPr>
            <p:cNvPr id="82043" name="AutoShape 24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4" name="Rectangle 24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45" name="Text Box 24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33" name="Group 247"/>
          <p:cNvGrpSpPr>
            <a:grpSpLocks/>
          </p:cNvGrpSpPr>
          <p:nvPr/>
        </p:nvGrpSpPr>
        <p:grpSpPr bwMode="auto">
          <a:xfrm>
            <a:off x="5884863" y="4351338"/>
            <a:ext cx="1008062" cy="1223962"/>
            <a:chOff x="3016" y="1706"/>
            <a:chExt cx="635" cy="772"/>
          </a:xfrm>
        </p:grpSpPr>
        <p:sp>
          <p:nvSpPr>
            <p:cNvPr id="82040" name="AutoShape 24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1" name="Rectangle 24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42" name="Text Box 25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34" name="Group 251"/>
          <p:cNvGrpSpPr>
            <a:grpSpLocks/>
          </p:cNvGrpSpPr>
          <p:nvPr/>
        </p:nvGrpSpPr>
        <p:grpSpPr bwMode="auto">
          <a:xfrm>
            <a:off x="6100763" y="4567238"/>
            <a:ext cx="1008062" cy="1223962"/>
            <a:chOff x="3016" y="1706"/>
            <a:chExt cx="635" cy="772"/>
          </a:xfrm>
        </p:grpSpPr>
        <p:sp>
          <p:nvSpPr>
            <p:cNvPr id="82037" name="AutoShape 25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8" name="Rectangle 25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9" name="Text Box 25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35" name="Group 255"/>
          <p:cNvGrpSpPr>
            <a:grpSpLocks/>
          </p:cNvGrpSpPr>
          <p:nvPr/>
        </p:nvGrpSpPr>
        <p:grpSpPr bwMode="auto">
          <a:xfrm>
            <a:off x="6316663" y="4783138"/>
            <a:ext cx="1008062" cy="1223962"/>
            <a:chOff x="3016" y="1706"/>
            <a:chExt cx="635" cy="772"/>
          </a:xfrm>
        </p:grpSpPr>
        <p:sp>
          <p:nvSpPr>
            <p:cNvPr id="82034" name="AutoShape 256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5" name="Rectangle 257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6" name="Text Box 258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36" name="Group 259"/>
          <p:cNvGrpSpPr>
            <a:grpSpLocks/>
          </p:cNvGrpSpPr>
          <p:nvPr/>
        </p:nvGrpSpPr>
        <p:grpSpPr bwMode="auto">
          <a:xfrm>
            <a:off x="6532563" y="4665663"/>
            <a:ext cx="1008062" cy="1223962"/>
            <a:chOff x="3016" y="1706"/>
            <a:chExt cx="635" cy="772"/>
          </a:xfrm>
        </p:grpSpPr>
        <p:sp>
          <p:nvSpPr>
            <p:cNvPr id="82031" name="AutoShape 26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2" name="Rectangle 26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3" name="Text Box 26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37" name="Group 263"/>
          <p:cNvGrpSpPr>
            <a:grpSpLocks/>
          </p:cNvGrpSpPr>
          <p:nvPr/>
        </p:nvGrpSpPr>
        <p:grpSpPr bwMode="auto">
          <a:xfrm>
            <a:off x="6748463" y="4810125"/>
            <a:ext cx="1008062" cy="1223963"/>
            <a:chOff x="3016" y="1706"/>
            <a:chExt cx="635" cy="772"/>
          </a:xfrm>
        </p:grpSpPr>
        <p:sp>
          <p:nvSpPr>
            <p:cNvPr id="82028" name="AutoShape 26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9" name="Rectangle 26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0" name="Text Box 26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38" name="Group 267"/>
          <p:cNvGrpSpPr>
            <a:grpSpLocks/>
          </p:cNvGrpSpPr>
          <p:nvPr/>
        </p:nvGrpSpPr>
        <p:grpSpPr bwMode="auto">
          <a:xfrm>
            <a:off x="6964367" y="4665663"/>
            <a:ext cx="1008063" cy="1223962"/>
            <a:chOff x="2880" y="2795"/>
            <a:chExt cx="635" cy="772"/>
          </a:xfrm>
        </p:grpSpPr>
        <p:sp>
          <p:nvSpPr>
            <p:cNvPr id="82025" name="AutoShape 268"/>
            <p:cNvSpPr>
              <a:spLocks noChangeArrowheads="1"/>
            </p:cNvSpPr>
            <p:nvPr/>
          </p:nvSpPr>
          <p:spPr bwMode="auto">
            <a:xfrm>
              <a:off x="2880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6" name="Rectangle 269"/>
            <p:cNvSpPr>
              <a:spLocks noChangeArrowheads="1"/>
            </p:cNvSpPr>
            <p:nvPr/>
          </p:nvSpPr>
          <p:spPr bwMode="auto">
            <a:xfrm>
              <a:off x="3243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27" name="Text Box 270"/>
            <p:cNvSpPr txBox="1">
              <a:spLocks noChangeArrowheads="1"/>
            </p:cNvSpPr>
            <p:nvPr/>
          </p:nvSpPr>
          <p:spPr bwMode="auto">
            <a:xfrm>
              <a:off x="2925" y="3240"/>
              <a:ext cx="499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39" name="Group 271"/>
          <p:cNvGrpSpPr>
            <a:grpSpLocks/>
          </p:cNvGrpSpPr>
          <p:nvPr/>
        </p:nvGrpSpPr>
        <p:grpSpPr bwMode="auto">
          <a:xfrm>
            <a:off x="7108825" y="4594225"/>
            <a:ext cx="1008063" cy="1223963"/>
            <a:chOff x="3016" y="1706"/>
            <a:chExt cx="635" cy="772"/>
          </a:xfrm>
        </p:grpSpPr>
        <p:sp>
          <p:nvSpPr>
            <p:cNvPr id="82022" name="AutoShape 27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3" name="Rectangle 27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24" name="Text Box 27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40" name="Group 275"/>
          <p:cNvGrpSpPr>
            <a:grpSpLocks/>
          </p:cNvGrpSpPr>
          <p:nvPr/>
        </p:nvGrpSpPr>
        <p:grpSpPr bwMode="auto">
          <a:xfrm>
            <a:off x="7324725" y="4522788"/>
            <a:ext cx="1008063" cy="1223962"/>
            <a:chOff x="3016" y="1706"/>
            <a:chExt cx="635" cy="772"/>
          </a:xfrm>
        </p:grpSpPr>
        <p:sp>
          <p:nvSpPr>
            <p:cNvPr id="82019" name="AutoShape 276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0" name="Rectangle 277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21" name="Text Box 278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41" name="Group 279"/>
          <p:cNvGrpSpPr>
            <a:grpSpLocks/>
          </p:cNvGrpSpPr>
          <p:nvPr/>
        </p:nvGrpSpPr>
        <p:grpSpPr bwMode="auto">
          <a:xfrm>
            <a:off x="4452938" y="1544638"/>
            <a:ext cx="1042987" cy="1225550"/>
            <a:chOff x="0" y="2387"/>
            <a:chExt cx="657" cy="772"/>
          </a:xfrm>
        </p:grpSpPr>
        <p:sp>
          <p:nvSpPr>
            <p:cNvPr id="82016" name="AutoShape 280"/>
            <p:cNvSpPr>
              <a:spLocks noChangeArrowheads="1"/>
            </p:cNvSpPr>
            <p:nvPr/>
          </p:nvSpPr>
          <p:spPr bwMode="auto">
            <a:xfrm>
              <a:off x="0" y="247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7" name="Rectangle 281"/>
            <p:cNvSpPr>
              <a:spLocks noChangeArrowheads="1"/>
            </p:cNvSpPr>
            <p:nvPr/>
          </p:nvSpPr>
          <p:spPr bwMode="auto">
            <a:xfrm>
              <a:off x="406" y="2387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18" name="Text Box 282"/>
            <p:cNvSpPr txBox="1">
              <a:spLocks noChangeArrowheads="1"/>
            </p:cNvSpPr>
            <p:nvPr/>
          </p:nvSpPr>
          <p:spPr bwMode="auto">
            <a:xfrm>
              <a:off x="203" y="2832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42" name="Group 283"/>
          <p:cNvGrpSpPr>
            <a:grpSpLocks/>
          </p:cNvGrpSpPr>
          <p:nvPr/>
        </p:nvGrpSpPr>
        <p:grpSpPr bwMode="auto">
          <a:xfrm>
            <a:off x="4632325" y="1616075"/>
            <a:ext cx="1008063" cy="1225550"/>
            <a:chOff x="476" y="3158"/>
            <a:chExt cx="635" cy="772"/>
          </a:xfrm>
        </p:grpSpPr>
        <p:sp>
          <p:nvSpPr>
            <p:cNvPr id="82013" name="AutoShape 284"/>
            <p:cNvSpPr>
              <a:spLocks noChangeArrowheads="1"/>
            </p:cNvSpPr>
            <p:nvPr/>
          </p:nvSpPr>
          <p:spPr bwMode="auto">
            <a:xfrm>
              <a:off x="476" y="3249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4" name="Rectangle 285"/>
            <p:cNvSpPr>
              <a:spLocks noChangeArrowheads="1"/>
            </p:cNvSpPr>
            <p:nvPr/>
          </p:nvSpPr>
          <p:spPr bwMode="auto">
            <a:xfrm>
              <a:off x="839" y="3158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15" name="Text Box 286"/>
            <p:cNvSpPr txBox="1">
              <a:spLocks noChangeArrowheads="1"/>
            </p:cNvSpPr>
            <p:nvPr/>
          </p:nvSpPr>
          <p:spPr bwMode="auto">
            <a:xfrm>
              <a:off x="521" y="3603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43" name="Group 287"/>
          <p:cNvGrpSpPr>
            <a:grpSpLocks/>
          </p:cNvGrpSpPr>
          <p:nvPr/>
        </p:nvGrpSpPr>
        <p:grpSpPr bwMode="auto">
          <a:xfrm>
            <a:off x="4848225" y="1689100"/>
            <a:ext cx="1008063" cy="1225550"/>
            <a:chOff x="919" y="2218"/>
            <a:chExt cx="635" cy="772"/>
          </a:xfrm>
        </p:grpSpPr>
        <p:sp>
          <p:nvSpPr>
            <p:cNvPr id="82010" name="AutoShape 288"/>
            <p:cNvSpPr>
              <a:spLocks noChangeArrowheads="1"/>
            </p:cNvSpPr>
            <p:nvPr/>
          </p:nvSpPr>
          <p:spPr bwMode="auto">
            <a:xfrm>
              <a:off x="919" y="2309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1" name="Rectangle 289"/>
            <p:cNvSpPr>
              <a:spLocks noChangeArrowheads="1"/>
            </p:cNvSpPr>
            <p:nvPr/>
          </p:nvSpPr>
          <p:spPr bwMode="auto">
            <a:xfrm>
              <a:off x="1282" y="2218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12" name="Text Box 290"/>
            <p:cNvSpPr txBox="1">
              <a:spLocks noChangeArrowheads="1"/>
            </p:cNvSpPr>
            <p:nvPr/>
          </p:nvSpPr>
          <p:spPr bwMode="auto">
            <a:xfrm>
              <a:off x="964" y="2663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44" name="Group 291"/>
          <p:cNvGrpSpPr>
            <a:grpSpLocks/>
          </p:cNvGrpSpPr>
          <p:nvPr/>
        </p:nvGrpSpPr>
        <p:grpSpPr bwMode="auto">
          <a:xfrm>
            <a:off x="5137150" y="1760538"/>
            <a:ext cx="1008063" cy="1225550"/>
            <a:chOff x="1066" y="2931"/>
            <a:chExt cx="635" cy="772"/>
          </a:xfrm>
        </p:grpSpPr>
        <p:sp>
          <p:nvSpPr>
            <p:cNvPr id="82007" name="AutoShape 292"/>
            <p:cNvSpPr>
              <a:spLocks noChangeArrowheads="1"/>
            </p:cNvSpPr>
            <p:nvPr/>
          </p:nvSpPr>
          <p:spPr bwMode="auto">
            <a:xfrm>
              <a:off x="1066" y="3022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08" name="Rectangle 293"/>
            <p:cNvSpPr>
              <a:spLocks noChangeArrowheads="1"/>
            </p:cNvSpPr>
            <p:nvPr/>
          </p:nvSpPr>
          <p:spPr bwMode="auto">
            <a:xfrm>
              <a:off x="1429" y="2931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9" name="Text Box 294"/>
            <p:cNvSpPr txBox="1">
              <a:spLocks noChangeArrowheads="1"/>
            </p:cNvSpPr>
            <p:nvPr/>
          </p:nvSpPr>
          <p:spPr bwMode="auto">
            <a:xfrm>
              <a:off x="1111" y="3376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45" name="Group 295"/>
          <p:cNvGrpSpPr>
            <a:grpSpLocks/>
          </p:cNvGrpSpPr>
          <p:nvPr/>
        </p:nvGrpSpPr>
        <p:grpSpPr bwMode="auto">
          <a:xfrm>
            <a:off x="5353050" y="1760538"/>
            <a:ext cx="1008063" cy="1225550"/>
            <a:chOff x="1383" y="2387"/>
            <a:chExt cx="635" cy="772"/>
          </a:xfrm>
        </p:grpSpPr>
        <p:sp>
          <p:nvSpPr>
            <p:cNvPr id="82004" name="AutoShape 296"/>
            <p:cNvSpPr>
              <a:spLocks noChangeArrowheads="1"/>
            </p:cNvSpPr>
            <p:nvPr/>
          </p:nvSpPr>
          <p:spPr bwMode="auto">
            <a:xfrm>
              <a:off x="1383" y="247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05" name="Rectangle 297"/>
            <p:cNvSpPr>
              <a:spLocks noChangeArrowheads="1"/>
            </p:cNvSpPr>
            <p:nvPr/>
          </p:nvSpPr>
          <p:spPr bwMode="auto">
            <a:xfrm>
              <a:off x="1746" y="2387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6" name="Text Box 298"/>
            <p:cNvSpPr txBox="1">
              <a:spLocks noChangeArrowheads="1"/>
            </p:cNvSpPr>
            <p:nvPr/>
          </p:nvSpPr>
          <p:spPr bwMode="auto">
            <a:xfrm>
              <a:off x="1428" y="2832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46" name="Group 299"/>
          <p:cNvGrpSpPr>
            <a:grpSpLocks/>
          </p:cNvGrpSpPr>
          <p:nvPr/>
        </p:nvGrpSpPr>
        <p:grpSpPr bwMode="auto">
          <a:xfrm>
            <a:off x="5568950" y="1689100"/>
            <a:ext cx="935038" cy="1214438"/>
            <a:chOff x="1655" y="2614"/>
            <a:chExt cx="589" cy="765"/>
          </a:xfrm>
        </p:grpSpPr>
        <p:sp>
          <p:nvSpPr>
            <p:cNvPr id="82001" name="AutoShape 300"/>
            <p:cNvSpPr>
              <a:spLocks noChangeArrowheads="1"/>
            </p:cNvSpPr>
            <p:nvPr/>
          </p:nvSpPr>
          <p:spPr bwMode="auto">
            <a:xfrm>
              <a:off x="1655" y="2703"/>
              <a:ext cx="589" cy="62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02" name="Rectangle 301"/>
            <p:cNvSpPr>
              <a:spLocks noChangeArrowheads="1"/>
            </p:cNvSpPr>
            <p:nvPr/>
          </p:nvSpPr>
          <p:spPr bwMode="auto">
            <a:xfrm>
              <a:off x="1992" y="2614"/>
              <a:ext cx="233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3" name="Text Box 302"/>
            <p:cNvSpPr txBox="1">
              <a:spLocks noChangeArrowheads="1"/>
            </p:cNvSpPr>
            <p:nvPr/>
          </p:nvSpPr>
          <p:spPr bwMode="auto">
            <a:xfrm>
              <a:off x="1697" y="3053"/>
              <a:ext cx="210" cy="326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47" name="Group 303"/>
          <p:cNvGrpSpPr>
            <a:grpSpLocks/>
          </p:cNvGrpSpPr>
          <p:nvPr/>
        </p:nvGrpSpPr>
        <p:grpSpPr bwMode="auto">
          <a:xfrm>
            <a:off x="5711825" y="2047875"/>
            <a:ext cx="1008063" cy="1225550"/>
            <a:chOff x="2064" y="2750"/>
            <a:chExt cx="635" cy="772"/>
          </a:xfrm>
        </p:grpSpPr>
        <p:sp>
          <p:nvSpPr>
            <p:cNvPr id="81998" name="AutoShape 304"/>
            <p:cNvSpPr>
              <a:spLocks noChangeArrowheads="1"/>
            </p:cNvSpPr>
            <p:nvPr/>
          </p:nvSpPr>
          <p:spPr bwMode="auto">
            <a:xfrm>
              <a:off x="206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9" name="Rectangle 305"/>
            <p:cNvSpPr>
              <a:spLocks noChangeArrowheads="1"/>
            </p:cNvSpPr>
            <p:nvPr/>
          </p:nvSpPr>
          <p:spPr bwMode="auto">
            <a:xfrm>
              <a:off x="242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0" name="Text Box 306"/>
            <p:cNvSpPr txBox="1">
              <a:spLocks noChangeArrowheads="1"/>
            </p:cNvSpPr>
            <p:nvPr/>
          </p:nvSpPr>
          <p:spPr bwMode="auto">
            <a:xfrm>
              <a:off x="210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48" name="Group 307"/>
          <p:cNvGrpSpPr>
            <a:grpSpLocks/>
          </p:cNvGrpSpPr>
          <p:nvPr/>
        </p:nvGrpSpPr>
        <p:grpSpPr bwMode="auto">
          <a:xfrm>
            <a:off x="6072188" y="1976438"/>
            <a:ext cx="1008062" cy="1225550"/>
            <a:chOff x="2290" y="2840"/>
            <a:chExt cx="635" cy="772"/>
          </a:xfrm>
        </p:grpSpPr>
        <p:sp>
          <p:nvSpPr>
            <p:cNvPr id="81995" name="AutoShape 308"/>
            <p:cNvSpPr>
              <a:spLocks noChangeArrowheads="1"/>
            </p:cNvSpPr>
            <p:nvPr/>
          </p:nvSpPr>
          <p:spPr bwMode="auto">
            <a:xfrm>
              <a:off x="2290" y="293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6" name="Rectangle 309"/>
            <p:cNvSpPr>
              <a:spLocks noChangeArrowheads="1"/>
            </p:cNvSpPr>
            <p:nvPr/>
          </p:nvSpPr>
          <p:spPr bwMode="auto">
            <a:xfrm>
              <a:off x="2653" y="284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97" name="Text Box 310"/>
            <p:cNvSpPr txBox="1">
              <a:spLocks noChangeArrowheads="1"/>
            </p:cNvSpPr>
            <p:nvPr/>
          </p:nvSpPr>
          <p:spPr bwMode="auto">
            <a:xfrm>
              <a:off x="2335" y="328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49" name="Group 311"/>
          <p:cNvGrpSpPr>
            <a:grpSpLocks/>
          </p:cNvGrpSpPr>
          <p:nvPr/>
        </p:nvGrpSpPr>
        <p:grpSpPr bwMode="auto">
          <a:xfrm>
            <a:off x="6361113" y="1689100"/>
            <a:ext cx="1008062" cy="1163638"/>
            <a:chOff x="2789" y="2976"/>
            <a:chExt cx="635" cy="733"/>
          </a:xfrm>
        </p:grpSpPr>
        <p:sp>
          <p:nvSpPr>
            <p:cNvPr id="81992" name="AutoShape 312"/>
            <p:cNvSpPr>
              <a:spLocks noChangeArrowheads="1"/>
            </p:cNvSpPr>
            <p:nvPr/>
          </p:nvSpPr>
          <p:spPr bwMode="auto">
            <a:xfrm>
              <a:off x="2789" y="306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3" name="Rectangle 313"/>
            <p:cNvSpPr>
              <a:spLocks noChangeArrowheads="1"/>
            </p:cNvSpPr>
            <p:nvPr/>
          </p:nvSpPr>
          <p:spPr bwMode="auto">
            <a:xfrm>
              <a:off x="3152" y="297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94" name="Text Box 314"/>
            <p:cNvSpPr txBox="1">
              <a:spLocks noChangeArrowheads="1"/>
            </p:cNvSpPr>
            <p:nvPr/>
          </p:nvSpPr>
          <p:spPr bwMode="auto">
            <a:xfrm>
              <a:off x="2834" y="3421"/>
              <a:ext cx="454" cy="288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10</a:t>
              </a:r>
            </a:p>
          </p:txBody>
        </p:sp>
      </p:grpSp>
      <p:grpSp>
        <p:nvGrpSpPr>
          <p:cNvPr id="50" name="Group 315"/>
          <p:cNvGrpSpPr>
            <a:grpSpLocks/>
          </p:cNvGrpSpPr>
          <p:nvPr/>
        </p:nvGrpSpPr>
        <p:grpSpPr bwMode="auto">
          <a:xfrm>
            <a:off x="6503988" y="1760538"/>
            <a:ext cx="1008062" cy="1225550"/>
            <a:chOff x="3424" y="2976"/>
            <a:chExt cx="635" cy="772"/>
          </a:xfrm>
        </p:grpSpPr>
        <p:sp>
          <p:nvSpPr>
            <p:cNvPr id="81989" name="AutoShape 316"/>
            <p:cNvSpPr>
              <a:spLocks noChangeArrowheads="1"/>
            </p:cNvSpPr>
            <p:nvPr/>
          </p:nvSpPr>
          <p:spPr bwMode="auto">
            <a:xfrm>
              <a:off x="3424" y="306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0" name="Rectangle 317"/>
            <p:cNvSpPr>
              <a:spLocks noChangeArrowheads="1"/>
            </p:cNvSpPr>
            <p:nvPr/>
          </p:nvSpPr>
          <p:spPr bwMode="auto">
            <a:xfrm>
              <a:off x="3787" y="297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91" name="Text Box 318"/>
            <p:cNvSpPr txBox="1">
              <a:spLocks noChangeArrowheads="1"/>
            </p:cNvSpPr>
            <p:nvPr/>
          </p:nvSpPr>
          <p:spPr bwMode="auto">
            <a:xfrm>
              <a:off x="3469" y="342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51" name="Group 319"/>
          <p:cNvGrpSpPr>
            <a:grpSpLocks/>
          </p:cNvGrpSpPr>
          <p:nvPr/>
        </p:nvGrpSpPr>
        <p:grpSpPr bwMode="auto">
          <a:xfrm>
            <a:off x="6577013" y="1976438"/>
            <a:ext cx="1008062" cy="1225550"/>
            <a:chOff x="3878" y="2840"/>
            <a:chExt cx="635" cy="772"/>
          </a:xfrm>
        </p:grpSpPr>
        <p:sp>
          <p:nvSpPr>
            <p:cNvPr id="81986" name="AutoShape 320"/>
            <p:cNvSpPr>
              <a:spLocks noChangeArrowheads="1"/>
            </p:cNvSpPr>
            <p:nvPr/>
          </p:nvSpPr>
          <p:spPr bwMode="auto">
            <a:xfrm>
              <a:off x="3878" y="293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87" name="Rectangle 321"/>
            <p:cNvSpPr>
              <a:spLocks noChangeArrowheads="1"/>
            </p:cNvSpPr>
            <p:nvPr/>
          </p:nvSpPr>
          <p:spPr bwMode="auto">
            <a:xfrm>
              <a:off x="4241" y="284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88" name="Text Box 322"/>
            <p:cNvSpPr txBox="1">
              <a:spLocks noChangeArrowheads="1"/>
            </p:cNvSpPr>
            <p:nvPr/>
          </p:nvSpPr>
          <p:spPr bwMode="auto">
            <a:xfrm>
              <a:off x="3923" y="328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52" name="Group 323"/>
          <p:cNvGrpSpPr>
            <a:grpSpLocks/>
          </p:cNvGrpSpPr>
          <p:nvPr/>
        </p:nvGrpSpPr>
        <p:grpSpPr bwMode="auto">
          <a:xfrm>
            <a:off x="6864350" y="2074602"/>
            <a:ext cx="1008063" cy="1225550"/>
            <a:chOff x="4241" y="2795"/>
            <a:chExt cx="635" cy="772"/>
          </a:xfrm>
        </p:grpSpPr>
        <p:sp>
          <p:nvSpPr>
            <p:cNvPr id="81983" name="AutoShape 324"/>
            <p:cNvSpPr>
              <a:spLocks noChangeArrowheads="1"/>
            </p:cNvSpPr>
            <p:nvPr/>
          </p:nvSpPr>
          <p:spPr bwMode="auto">
            <a:xfrm>
              <a:off x="4241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84" name="Rectangle 325"/>
            <p:cNvSpPr>
              <a:spLocks noChangeArrowheads="1"/>
            </p:cNvSpPr>
            <p:nvPr/>
          </p:nvSpPr>
          <p:spPr bwMode="auto">
            <a:xfrm>
              <a:off x="4604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85" name="Text Box 326"/>
            <p:cNvSpPr txBox="1">
              <a:spLocks noChangeArrowheads="1"/>
            </p:cNvSpPr>
            <p:nvPr/>
          </p:nvSpPr>
          <p:spPr bwMode="auto">
            <a:xfrm>
              <a:off x="4286" y="3240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57" name="Group 327"/>
          <p:cNvGrpSpPr>
            <a:grpSpLocks/>
          </p:cNvGrpSpPr>
          <p:nvPr/>
        </p:nvGrpSpPr>
        <p:grpSpPr bwMode="auto">
          <a:xfrm>
            <a:off x="7080250" y="2263775"/>
            <a:ext cx="1008063" cy="1225550"/>
            <a:chOff x="4604" y="2750"/>
            <a:chExt cx="635" cy="772"/>
          </a:xfrm>
        </p:grpSpPr>
        <p:sp>
          <p:nvSpPr>
            <p:cNvPr id="81980" name="AutoShape 328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81" name="Rectangle 329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82" name="Text Box 330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"/>
                            </p:stCondLst>
                            <p:childTnLst>
                              <p:par>
                                <p:cTn id="1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0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500"/>
                            </p:stCondLst>
                            <p:childTnLst>
                              <p:par>
                                <p:cTn id="1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500"/>
                            </p:stCondLst>
                            <p:childTnLst>
                              <p:par>
                                <p:cTn id="2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50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0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AB48669-A8C6-4961-B490-21A564F91FD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>
              <a:spcBef>
                <a:spcPct val="10000"/>
              </a:spcBef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 sz="3200"/>
              <a:t>最高位优先：每一堆</a:t>
            </a:r>
            <a:r>
              <a:rPr lang="zh-CN" altLang="en-US" sz="3200">
                <a:solidFill>
                  <a:srgbClr val="FFFF00"/>
                </a:solidFill>
              </a:rPr>
              <a:t>按面值从小到大排列</a:t>
            </a:r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466725" y="1771650"/>
            <a:ext cx="1008063" cy="1225550"/>
            <a:chOff x="3016" y="1706"/>
            <a:chExt cx="635" cy="772"/>
          </a:xfrm>
        </p:grpSpPr>
        <p:sp>
          <p:nvSpPr>
            <p:cNvPr id="83015" name="AutoShape 2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6" name="Rectangle 2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17" name="Text Box 2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" name="Group 273"/>
          <p:cNvGrpSpPr>
            <a:grpSpLocks/>
          </p:cNvGrpSpPr>
          <p:nvPr/>
        </p:nvGrpSpPr>
        <p:grpSpPr bwMode="auto">
          <a:xfrm>
            <a:off x="682625" y="1914525"/>
            <a:ext cx="1008063" cy="1225550"/>
            <a:chOff x="3016" y="1706"/>
            <a:chExt cx="635" cy="772"/>
          </a:xfrm>
        </p:grpSpPr>
        <p:sp>
          <p:nvSpPr>
            <p:cNvPr id="83012" name="AutoShape 27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3" name="Rectangle 27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14" name="Text Box 27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13" name="Text Box 272"/>
          <p:cNvSpPr txBox="1">
            <a:spLocks noChangeArrowheads="1"/>
          </p:cNvSpPr>
          <p:nvPr/>
        </p:nvSpPr>
        <p:spPr bwMode="auto">
          <a:xfrm>
            <a:off x="1042988" y="2274888"/>
            <a:ext cx="1008062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5" name="Group 264"/>
          <p:cNvGrpSpPr>
            <a:grpSpLocks/>
          </p:cNvGrpSpPr>
          <p:nvPr/>
        </p:nvGrpSpPr>
        <p:grpSpPr bwMode="auto">
          <a:xfrm>
            <a:off x="1547813" y="1773238"/>
            <a:ext cx="1008062" cy="1225550"/>
            <a:chOff x="3016" y="1706"/>
            <a:chExt cx="635" cy="772"/>
          </a:xfrm>
        </p:grpSpPr>
        <p:sp>
          <p:nvSpPr>
            <p:cNvPr id="83009" name="AutoShape 26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0" name="Rectangle 26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11" name="Text Box 26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6" name="Group 268"/>
          <p:cNvGrpSpPr>
            <a:grpSpLocks/>
          </p:cNvGrpSpPr>
          <p:nvPr/>
        </p:nvGrpSpPr>
        <p:grpSpPr bwMode="auto">
          <a:xfrm>
            <a:off x="1763713" y="1917700"/>
            <a:ext cx="1008062" cy="1225550"/>
            <a:chOff x="3016" y="1706"/>
            <a:chExt cx="635" cy="772"/>
          </a:xfrm>
        </p:grpSpPr>
        <p:sp>
          <p:nvSpPr>
            <p:cNvPr id="83006" name="AutoShape 26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7" name="Rectangle 27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08" name="Text Box 27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7" name="Group 285"/>
          <p:cNvGrpSpPr>
            <a:grpSpLocks/>
          </p:cNvGrpSpPr>
          <p:nvPr/>
        </p:nvGrpSpPr>
        <p:grpSpPr bwMode="auto">
          <a:xfrm>
            <a:off x="2195513" y="2276475"/>
            <a:ext cx="1008062" cy="1225550"/>
            <a:chOff x="4604" y="2750"/>
            <a:chExt cx="635" cy="772"/>
          </a:xfrm>
        </p:grpSpPr>
        <p:sp>
          <p:nvSpPr>
            <p:cNvPr id="83003" name="AutoShape 286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4" name="Rectangle 287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3005" name="Text Box 288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8" name="Group 289"/>
          <p:cNvGrpSpPr>
            <a:grpSpLocks/>
          </p:cNvGrpSpPr>
          <p:nvPr/>
        </p:nvGrpSpPr>
        <p:grpSpPr bwMode="auto">
          <a:xfrm>
            <a:off x="2484438" y="2347913"/>
            <a:ext cx="1008062" cy="1225550"/>
            <a:chOff x="4604" y="2750"/>
            <a:chExt cx="635" cy="772"/>
          </a:xfrm>
        </p:grpSpPr>
        <p:sp>
          <p:nvSpPr>
            <p:cNvPr id="83000" name="AutoShape 290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1" name="Rectangle 291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3002" name="Text Box 292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30" name="Text Box 301"/>
          <p:cNvSpPr txBox="1">
            <a:spLocks noChangeArrowheads="1"/>
          </p:cNvSpPr>
          <p:nvPr/>
        </p:nvSpPr>
        <p:spPr bwMode="auto">
          <a:xfrm>
            <a:off x="2916238" y="2852738"/>
            <a:ext cx="1008062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9" name="Group 281"/>
          <p:cNvGrpSpPr>
            <a:grpSpLocks/>
          </p:cNvGrpSpPr>
          <p:nvPr/>
        </p:nvGrpSpPr>
        <p:grpSpPr bwMode="auto">
          <a:xfrm>
            <a:off x="3348038" y="2563813"/>
            <a:ext cx="1008062" cy="1225550"/>
            <a:chOff x="4604" y="2750"/>
            <a:chExt cx="635" cy="772"/>
          </a:xfrm>
        </p:grpSpPr>
        <p:sp>
          <p:nvSpPr>
            <p:cNvPr id="82997" name="AutoShape 282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8" name="Rectangle 283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999" name="Text Box 284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0" name="Group 277"/>
          <p:cNvGrpSpPr>
            <a:grpSpLocks/>
          </p:cNvGrpSpPr>
          <p:nvPr/>
        </p:nvGrpSpPr>
        <p:grpSpPr bwMode="auto">
          <a:xfrm>
            <a:off x="3779838" y="2420938"/>
            <a:ext cx="1008062" cy="1225550"/>
            <a:chOff x="4241" y="2795"/>
            <a:chExt cx="635" cy="772"/>
          </a:xfrm>
        </p:grpSpPr>
        <p:sp>
          <p:nvSpPr>
            <p:cNvPr id="82994" name="AutoShape 278"/>
            <p:cNvSpPr>
              <a:spLocks noChangeArrowheads="1"/>
            </p:cNvSpPr>
            <p:nvPr/>
          </p:nvSpPr>
          <p:spPr bwMode="auto">
            <a:xfrm>
              <a:off x="4241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5" name="Rectangle 279"/>
            <p:cNvSpPr>
              <a:spLocks noChangeArrowheads="1"/>
            </p:cNvSpPr>
            <p:nvPr/>
          </p:nvSpPr>
          <p:spPr bwMode="auto">
            <a:xfrm>
              <a:off x="4604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996" name="Text Box 280"/>
            <p:cNvSpPr txBox="1">
              <a:spLocks noChangeArrowheads="1"/>
            </p:cNvSpPr>
            <p:nvPr/>
          </p:nvSpPr>
          <p:spPr bwMode="auto">
            <a:xfrm>
              <a:off x="4286" y="3240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1" name="Group 302"/>
          <p:cNvGrpSpPr>
            <a:grpSpLocks/>
          </p:cNvGrpSpPr>
          <p:nvPr/>
        </p:nvGrpSpPr>
        <p:grpSpPr bwMode="auto">
          <a:xfrm>
            <a:off x="3995738" y="2852738"/>
            <a:ext cx="1008062" cy="1225550"/>
            <a:chOff x="295" y="2704"/>
            <a:chExt cx="635" cy="772"/>
          </a:xfrm>
        </p:grpSpPr>
        <p:sp>
          <p:nvSpPr>
            <p:cNvPr id="82991" name="AutoShape 303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2" name="Rectangle 304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93" name="Text Box 305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2" name="Group 306"/>
          <p:cNvGrpSpPr>
            <a:grpSpLocks/>
          </p:cNvGrpSpPr>
          <p:nvPr/>
        </p:nvGrpSpPr>
        <p:grpSpPr bwMode="auto">
          <a:xfrm>
            <a:off x="4211638" y="2997200"/>
            <a:ext cx="1008062" cy="1225550"/>
            <a:chOff x="295" y="2704"/>
            <a:chExt cx="635" cy="772"/>
          </a:xfrm>
        </p:grpSpPr>
        <p:sp>
          <p:nvSpPr>
            <p:cNvPr id="82988" name="AutoShape 307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9" name="Rectangle 308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90" name="Text Box 309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47" name="Text Box 318"/>
          <p:cNvSpPr txBox="1">
            <a:spLocks noChangeArrowheads="1"/>
          </p:cNvSpPr>
          <p:nvPr/>
        </p:nvSpPr>
        <p:spPr bwMode="auto">
          <a:xfrm>
            <a:off x="4643438" y="3429000"/>
            <a:ext cx="1008062" cy="5191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4" name="Group 310"/>
          <p:cNvGrpSpPr>
            <a:grpSpLocks/>
          </p:cNvGrpSpPr>
          <p:nvPr/>
        </p:nvGrpSpPr>
        <p:grpSpPr bwMode="auto">
          <a:xfrm>
            <a:off x="5148263" y="2779713"/>
            <a:ext cx="1008062" cy="1225550"/>
            <a:chOff x="295" y="2704"/>
            <a:chExt cx="635" cy="772"/>
          </a:xfrm>
        </p:grpSpPr>
        <p:sp>
          <p:nvSpPr>
            <p:cNvPr id="82985" name="AutoShape 311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6" name="Rectangle 312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87" name="Text Box 313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5" name="Group 314"/>
          <p:cNvGrpSpPr>
            <a:grpSpLocks/>
          </p:cNvGrpSpPr>
          <p:nvPr/>
        </p:nvGrpSpPr>
        <p:grpSpPr bwMode="auto">
          <a:xfrm>
            <a:off x="5364163" y="2924175"/>
            <a:ext cx="1008062" cy="1225550"/>
            <a:chOff x="295" y="2704"/>
            <a:chExt cx="635" cy="772"/>
          </a:xfrm>
        </p:grpSpPr>
        <p:sp>
          <p:nvSpPr>
            <p:cNvPr id="82982" name="AutoShape 315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3" name="Rectangle 316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84" name="Text Box 317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6" name="Group 319"/>
          <p:cNvGrpSpPr>
            <a:grpSpLocks/>
          </p:cNvGrpSpPr>
          <p:nvPr/>
        </p:nvGrpSpPr>
        <p:grpSpPr bwMode="auto">
          <a:xfrm>
            <a:off x="5795963" y="3214688"/>
            <a:ext cx="1008062" cy="1223962"/>
            <a:chOff x="3016" y="1706"/>
            <a:chExt cx="635" cy="772"/>
          </a:xfrm>
        </p:grpSpPr>
        <p:sp>
          <p:nvSpPr>
            <p:cNvPr id="82979" name="AutoShape 32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0" name="Rectangle 32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81" name="Text Box 32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7" name="Group 323"/>
          <p:cNvGrpSpPr>
            <a:grpSpLocks/>
          </p:cNvGrpSpPr>
          <p:nvPr/>
        </p:nvGrpSpPr>
        <p:grpSpPr bwMode="auto">
          <a:xfrm>
            <a:off x="6227763" y="3070225"/>
            <a:ext cx="1008062" cy="1223963"/>
            <a:chOff x="2880" y="2795"/>
            <a:chExt cx="635" cy="772"/>
          </a:xfrm>
        </p:grpSpPr>
        <p:sp>
          <p:nvSpPr>
            <p:cNvPr id="82976" name="AutoShape 324"/>
            <p:cNvSpPr>
              <a:spLocks noChangeArrowheads="1"/>
            </p:cNvSpPr>
            <p:nvPr/>
          </p:nvSpPr>
          <p:spPr bwMode="auto">
            <a:xfrm>
              <a:off x="2880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7" name="Rectangle 325"/>
            <p:cNvSpPr>
              <a:spLocks noChangeArrowheads="1"/>
            </p:cNvSpPr>
            <p:nvPr/>
          </p:nvSpPr>
          <p:spPr bwMode="auto">
            <a:xfrm>
              <a:off x="3243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78" name="Text Box 326"/>
            <p:cNvSpPr txBox="1">
              <a:spLocks noChangeArrowheads="1"/>
            </p:cNvSpPr>
            <p:nvPr/>
          </p:nvSpPr>
          <p:spPr bwMode="auto">
            <a:xfrm>
              <a:off x="2925" y="3240"/>
              <a:ext cx="499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64" name="Text Box 335"/>
          <p:cNvSpPr txBox="1">
            <a:spLocks noChangeArrowheads="1"/>
          </p:cNvSpPr>
          <p:nvPr/>
        </p:nvSpPr>
        <p:spPr bwMode="auto">
          <a:xfrm>
            <a:off x="6588125" y="3430588"/>
            <a:ext cx="1008063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8" name="Group 327"/>
          <p:cNvGrpSpPr>
            <a:grpSpLocks/>
          </p:cNvGrpSpPr>
          <p:nvPr/>
        </p:nvGrpSpPr>
        <p:grpSpPr bwMode="auto">
          <a:xfrm>
            <a:off x="6875463" y="2998788"/>
            <a:ext cx="1008062" cy="1223962"/>
            <a:chOff x="3016" y="1706"/>
            <a:chExt cx="635" cy="772"/>
          </a:xfrm>
        </p:grpSpPr>
        <p:sp>
          <p:nvSpPr>
            <p:cNvPr id="82973" name="AutoShape 32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4" name="Rectangle 32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75" name="Text Box 33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9" name="Group 331"/>
          <p:cNvGrpSpPr>
            <a:grpSpLocks/>
          </p:cNvGrpSpPr>
          <p:nvPr/>
        </p:nvGrpSpPr>
        <p:grpSpPr bwMode="auto">
          <a:xfrm>
            <a:off x="7451725" y="2925763"/>
            <a:ext cx="1008063" cy="1223962"/>
            <a:chOff x="3016" y="1706"/>
            <a:chExt cx="635" cy="772"/>
          </a:xfrm>
        </p:grpSpPr>
        <p:sp>
          <p:nvSpPr>
            <p:cNvPr id="82970" name="AutoShape 33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1" name="Rectangle 33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72" name="Text Box 33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sp>
        <p:nvSpPr>
          <p:cNvPr id="73" name="Rectangle 336"/>
          <p:cNvSpPr>
            <a:spLocks noChangeArrowheads="1"/>
          </p:cNvSpPr>
          <p:nvPr/>
        </p:nvSpPr>
        <p:spPr bwMode="auto">
          <a:xfrm>
            <a:off x="1489075" y="4537075"/>
            <a:ext cx="6534150" cy="207486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/>
              <a:t>&lt; ♣,2&gt;  &lt; ♣,3&gt; … &lt; ♣,K&gt; &lt; ♣,A&gt; 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♠,2&gt;  &lt; ♠,3&gt;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♠,A&gt;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/>
      <p:bldP spid="47" grpId="0"/>
      <p:bldP spid="64" grpId="0"/>
      <p:bldP spid="7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81E873C-D457-44F0-88E5-3A255AD21D14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 sz="3200"/>
              <a:t>最低位优先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9775" y="4005263"/>
            <a:ext cx="6711950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FF00"/>
                </a:solidFill>
                <a:latin typeface="Arial" pitchFamily="34" charset="0"/>
              </a:rPr>
              <a:t>收集（按面值有序）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1118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 ♣,2&gt;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♠,2&gt;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51050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♣,3&gt;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♠,3&gt;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0703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&lt;♠,K&gt;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&lt;♣,K&gt;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8400" y="2913063"/>
            <a:ext cx="1511300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19925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&lt;♠,A&gt;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&lt;♣,A&gt;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15888" y="4584700"/>
            <a:ext cx="8883650" cy="15811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68313" y="1484313"/>
            <a:ext cx="4854575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1) </a:t>
            </a:r>
            <a:r>
              <a:rPr lang="zh-CN" altLang="en-US">
                <a:solidFill>
                  <a:srgbClr val="FFFF00"/>
                </a:solidFill>
              </a:rPr>
              <a:t>按照面值分配（分成</a:t>
            </a:r>
            <a:r>
              <a:rPr lang="en-US" altLang="zh-CN">
                <a:solidFill>
                  <a:srgbClr val="FFFF00"/>
                </a:solidFill>
              </a:rPr>
              <a:t>13</a:t>
            </a:r>
            <a:r>
              <a:rPr lang="zh-CN" altLang="en-US">
                <a:solidFill>
                  <a:srgbClr val="FFFF00"/>
                </a:solidFill>
              </a:rPr>
              <a:t>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build="p" animBg="1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66B99C52-2D13-4ECF-8896-EAA7FFF90F18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7963" y="2522538"/>
            <a:ext cx="450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>
              <a:spcBef>
                <a:spcPct val="10000"/>
              </a:spcBef>
            </a:pPr>
            <a:r>
              <a:rPr lang="en-US" altLang="zh-CN">
                <a:solidFill>
                  <a:srgbClr val="FFFF00"/>
                </a:solidFill>
                <a:latin typeface="Arial" pitchFamily="34" charset="0"/>
              </a:rPr>
              <a:t>2) </a:t>
            </a:r>
            <a:r>
              <a:rPr lang="zh-CN" altLang="en-US">
                <a:solidFill>
                  <a:srgbClr val="FFFF00"/>
                </a:solidFill>
              </a:rPr>
              <a:t>按花色</a:t>
            </a:r>
            <a:r>
              <a:rPr lang="zh-CN" altLang="en-US">
                <a:solidFill>
                  <a:srgbClr val="FFFF00"/>
                </a:solidFill>
                <a:latin typeface="Arial" pitchFamily="34" charset="0"/>
              </a:rPr>
              <a:t>分配</a:t>
            </a:r>
            <a:r>
              <a:rPr lang="zh-CN" altLang="en-US">
                <a:solidFill>
                  <a:srgbClr val="FFFF00"/>
                </a:solidFill>
              </a:rPr>
              <a:t>（分成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rgbClr val="FFFF00"/>
                </a:solidFill>
              </a:rPr>
              <a:t>组）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71550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♣,2&gt;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♣,3&gt;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♣,K&gt;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 A&gt;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90838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♦,2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♦,3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♦,K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♦,A</a:t>
            </a:r>
            <a:r>
              <a:rPr lang="en-US" altLang="zh-CN" dirty="0"/>
              <a:t>&gt;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11713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♥,2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♥,3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♥,K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♥,A</a:t>
            </a:r>
            <a:r>
              <a:rPr lang="en-US" altLang="zh-CN" dirty="0"/>
              <a:t>&gt;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732588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&lt;♠,2&gt;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&lt;♠,3&gt;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&lt;♠,K&gt;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&lt;♠,A&gt;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0825" y="6153150"/>
            <a:ext cx="5899150" cy="519113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收集（按花色有序）：得到正确序列</a:t>
            </a:r>
          </a:p>
        </p:txBody>
      </p:sp>
      <p:sp>
        <p:nvSpPr>
          <p:cNvPr id="85005" name="Text Box 14"/>
          <p:cNvSpPr txBox="1">
            <a:spLocks noChangeArrowheads="1"/>
          </p:cNvSpPr>
          <p:nvPr/>
        </p:nvSpPr>
        <p:spPr bwMode="auto">
          <a:xfrm>
            <a:off x="4843463" y="2741613"/>
            <a:ext cx="4176713" cy="519112"/>
          </a:xfrm>
          <a:prstGeom prst="rect">
            <a:avLst/>
          </a:prstGeom>
          <a:noFill/>
          <a:ln w="2857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按照上述顺序放入</a:t>
            </a:r>
            <a:r>
              <a:rPr lang="en-US" altLang="zh-CN" dirty="0"/>
              <a:t>4</a:t>
            </a:r>
            <a:r>
              <a:rPr lang="zh-CN" altLang="en-US" dirty="0"/>
              <a:t>组中</a:t>
            </a:r>
          </a:p>
        </p:txBody>
      </p:sp>
      <p:sp>
        <p:nvSpPr>
          <p:cNvPr id="85003" name="Rectangle 13"/>
          <p:cNvSpPr>
            <a:spLocks noChangeArrowheads="1"/>
          </p:cNvSpPr>
          <p:nvPr/>
        </p:nvSpPr>
        <p:spPr bwMode="auto">
          <a:xfrm>
            <a:off x="87313" y="825500"/>
            <a:ext cx="8882062" cy="15811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8500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441E2D0-E46F-4A34-8AD4-680BE2CD3521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sz="3200"/>
              <a:t>Initial list</a:t>
            </a:r>
            <a:r>
              <a:rPr lang="zh-CN" altLang="en-US" sz="3200"/>
              <a:t>：</a:t>
            </a:r>
            <a:r>
              <a:rPr lang="en-US" altLang="zh-CN" sz="3200"/>
              <a:t>46 91 85 15 92 35 31 22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583406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2049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660558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197643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274796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73771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3562350" y="1604963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42910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Rectangle 12"/>
          <p:cNvSpPr>
            <a:spLocks noChangeArrowheads="1"/>
          </p:cNvSpPr>
          <p:nvPr/>
        </p:nvSpPr>
        <p:spPr bwMode="auto">
          <a:xfrm>
            <a:off x="506253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30" name="Text Box 13"/>
          <p:cNvSpPr txBox="1">
            <a:spLocks noChangeArrowheads="1"/>
          </p:cNvSpPr>
          <p:nvPr/>
        </p:nvSpPr>
        <p:spPr bwMode="auto">
          <a:xfrm>
            <a:off x="12652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86031" name="Text Box 14"/>
          <p:cNvSpPr txBox="1">
            <a:spLocks noChangeArrowheads="1"/>
          </p:cNvSpPr>
          <p:nvPr/>
        </p:nvSpPr>
        <p:spPr bwMode="auto">
          <a:xfrm>
            <a:off x="20462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86032" name="Text Box 15"/>
          <p:cNvSpPr txBox="1">
            <a:spLocks noChangeArrowheads="1"/>
          </p:cNvSpPr>
          <p:nvPr/>
        </p:nvSpPr>
        <p:spPr bwMode="auto">
          <a:xfrm>
            <a:off x="28273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86033" name="Text Box 16"/>
          <p:cNvSpPr txBox="1">
            <a:spLocks noChangeArrowheads="1"/>
          </p:cNvSpPr>
          <p:nvPr/>
        </p:nvSpPr>
        <p:spPr bwMode="auto">
          <a:xfrm>
            <a:off x="36083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3</a:t>
            </a:r>
          </a:p>
        </p:txBody>
      </p:sp>
      <p:sp>
        <p:nvSpPr>
          <p:cNvPr id="86034" name="Text Box 17"/>
          <p:cNvSpPr txBox="1">
            <a:spLocks noChangeArrowheads="1"/>
          </p:cNvSpPr>
          <p:nvPr/>
        </p:nvSpPr>
        <p:spPr bwMode="auto">
          <a:xfrm>
            <a:off x="43894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4</a:t>
            </a:r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>
            <a:off x="51704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>
            <a:off x="59515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67325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5136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86039" name="Rectangle 22"/>
          <p:cNvSpPr>
            <a:spLocks noChangeArrowheads="1"/>
          </p:cNvSpPr>
          <p:nvPr/>
        </p:nvSpPr>
        <p:spPr bwMode="auto">
          <a:xfrm>
            <a:off x="818038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8316913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628184" name="Text Box 24"/>
          <p:cNvSpPr txBox="1">
            <a:spLocks noChangeArrowheads="1"/>
          </p:cNvSpPr>
          <p:nvPr/>
        </p:nvSpPr>
        <p:spPr bwMode="auto">
          <a:xfrm>
            <a:off x="1992313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91</a:t>
            </a:r>
          </a:p>
        </p:txBody>
      </p:sp>
      <p:sp>
        <p:nvSpPr>
          <p:cNvPr id="1628185" name="Text Box 25"/>
          <p:cNvSpPr txBox="1">
            <a:spLocks noChangeArrowheads="1"/>
          </p:cNvSpPr>
          <p:nvPr/>
        </p:nvSpPr>
        <p:spPr bwMode="auto">
          <a:xfrm>
            <a:off x="5818188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46</a:t>
            </a:r>
          </a:p>
        </p:txBody>
      </p:sp>
      <p:sp>
        <p:nvSpPr>
          <p:cNvPr id="1628186" name="Text Box 26"/>
          <p:cNvSpPr txBox="1">
            <a:spLocks noChangeArrowheads="1"/>
          </p:cNvSpPr>
          <p:nvPr/>
        </p:nvSpPr>
        <p:spPr bwMode="auto">
          <a:xfrm>
            <a:off x="5056188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85</a:t>
            </a:r>
          </a:p>
        </p:txBody>
      </p:sp>
      <p:sp>
        <p:nvSpPr>
          <p:cNvPr id="1628187" name="Text Box 27"/>
          <p:cNvSpPr txBox="1">
            <a:spLocks noChangeArrowheads="1"/>
          </p:cNvSpPr>
          <p:nvPr/>
        </p:nvSpPr>
        <p:spPr bwMode="auto">
          <a:xfrm>
            <a:off x="5056188" y="2105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628188" name="Text Box 28"/>
          <p:cNvSpPr txBox="1">
            <a:spLocks noChangeArrowheads="1"/>
          </p:cNvSpPr>
          <p:nvPr/>
        </p:nvSpPr>
        <p:spPr bwMode="auto">
          <a:xfrm>
            <a:off x="2770188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92</a:t>
            </a:r>
          </a:p>
        </p:txBody>
      </p:sp>
      <p:sp>
        <p:nvSpPr>
          <p:cNvPr id="1628189" name="Text Box 29"/>
          <p:cNvSpPr txBox="1">
            <a:spLocks noChangeArrowheads="1"/>
          </p:cNvSpPr>
          <p:nvPr/>
        </p:nvSpPr>
        <p:spPr bwMode="auto">
          <a:xfrm>
            <a:off x="5056188" y="1724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1628190" name="Text Box 30"/>
          <p:cNvSpPr txBox="1">
            <a:spLocks noChangeArrowheads="1"/>
          </p:cNvSpPr>
          <p:nvPr/>
        </p:nvSpPr>
        <p:spPr bwMode="auto">
          <a:xfrm>
            <a:off x="2008188" y="2105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1628191" name="Text Box 31"/>
          <p:cNvSpPr txBox="1">
            <a:spLocks noChangeArrowheads="1"/>
          </p:cNvSpPr>
          <p:nvPr/>
        </p:nvSpPr>
        <p:spPr bwMode="auto">
          <a:xfrm>
            <a:off x="2770188" y="2105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22</a:t>
            </a:r>
          </a:p>
        </p:txBody>
      </p:sp>
      <p:sp>
        <p:nvSpPr>
          <p:cNvPr id="1628192" name="Rectangle 32"/>
          <p:cNvSpPr>
            <a:spLocks noChangeArrowheads="1"/>
          </p:cNvSpPr>
          <p:nvPr/>
        </p:nvSpPr>
        <p:spPr bwMode="auto">
          <a:xfrm>
            <a:off x="1095375" y="3498850"/>
            <a:ext cx="777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收集：</a:t>
            </a:r>
            <a:r>
              <a:rPr lang="en-US" altLang="zh-CN" sz="3200">
                <a:solidFill>
                  <a:srgbClr val="FFFF00"/>
                </a:solidFill>
                <a:latin typeface="宋体" pitchFamily="2" charset="-122"/>
              </a:rPr>
              <a:t>91 31 92 22 85 15 35 46</a:t>
            </a:r>
          </a:p>
        </p:txBody>
      </p:sp>
      <p:sp>
        <p:nvSpPr>
          <p:cNvPr id="86050" name="Rectangle 33"/>
          <p:cNvSpPr>
            <a:spLocks noChangeArrowheads="1"/>
          </p:cNvSpPr>
          <p:nvPr/>
        </p:nvSpPr>
        <p:spPr bwMode="auto">
          <a:xfrm>
            <a:off x="583406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1" name="Rectangle 34"/>
          <p:cNvSpPr>
            <a:spLocks noChangeArrowheads="1"/>
          </p:cNvSpPr>
          <p:nvPr/>
        </p:nvSpPr>
        <p:spPr bwMode="auto">
          <a:xfrm>
            <a:off x="12049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2" name="Rectangle 35"/>
          <p:cNvSpPr>
            <a:spLocks noChangeArrowheads="1"/>
          </p:cNvSpPr>
          <p:nvPr/>
        </p:nvSpPr>
        <p:spPr bwMode="auto">
          <a:xfrm>
            <a:off x="66055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Rectangle 36"/>
          <p:cNvSpPr>
            <a:spLocks noChangeArrowheads="1"/>
          </p:cNvSpPr>
          <p:nvPr/>
        </p:nvSpPr>
        <p:spPr bwMode="auto">
          <a:xfrm>
            <a:off x="197643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4" name="Rectangle 37"/>
          <p:cNvSpPr>
            <a:spLocks noChangeArrowheads="1"/>
          </p:cNvSpPr>
          <p:nvPr/>
        </p:nvSpPr>
        <p:spPr bwMode="auto">
          <a:xfrm>
            <a:off x="274796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5" name="Rectangle 38"/>
          <p:cNvSpPr>
            <a:spLocks noChangeArrowheads="1"/>
          </p:cNvSpPr>
          <p:nvPr/>
        </p:nvSpPr>
        <p:spPr bwMode="auto">
          <a:xfrm>
            <a:off x="73771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6" name="Rectangle 39"/>
          <p:cNvSpPr>
            <a:spLocks noChangeArrowheads="1"/>
          </p:cNvSpPr>
          <p:nvPr/>
        </p:nvSpPr>
        <p:spPr bwMode="auto">
          <a:xfrm>
            <a:off x="35194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7" name="Rectangle 40"/>
          <p:cNvSpPr>
            <a:spLocks noChangeArrowheads="1"/>
          </p:cNvSpPr>
          <p:nvPr/>
        </p:nvSpPr>
        <p:spPr bwMode="auto">
          <a:xfrm>
            <a:off x="42910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8" name="Rectangle 41"/>
          <p:cNvSpPr>
            <a:spLocks noChangeArrowheads="1"/>
          </p:cNvSpPr>
          <p:nvPr/>
        </p:nvSpPr>
        <p:spPr bwMode="auto">
          <a:xfrm>
            <a:off x="506253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9" name="Text Box 42"/>
          <p:cNvSpPr txBox="1">
            <a:spLocks noChangeArrowheads="1"/>
          </p:cNvSpPr>
          <p:nvPr/>
        </p:nvSpPr>
        <p:spPr bwMode="auto">
          <a:xfrm>
            <a:off x="12652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86060" name="Text Box 43"/>
          <p:cNvSpPr txBox="1">
            <a:spLocks noChangeArrowheads="1"/>
          </p:cNvSpPr>
          <p:nvPr/>
        </p:nvSpPr>
        <p:spPr bwMode="auto">
          <a:xfrm>
            <a:off x="20462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86061" name="Text Box 44"/>
          <p:cNvSpPr txBox="1">
            <a:spLocks noChangeArrowheads="1"/>
          </p:cNvSpPr>
          <p:nvPr/>
        </p:nvSpPr>
        <p:spPr bwMode="auto">
          <a:xfrm>
            <a:off x="28273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86062" name="Text Box 45"/>
          <p:cNvSpPr txBox="1">
            <a:spLocks noChangeArrowheads="1"/>
          </p:cNvSpPr>
          <p:nvPr/>
        </p:nvSpPr>
        <p:spPr bwMode="auto">
          <a:xfrm>
            <a:off x="36083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3</a:t>
            </a:r>
          </a:p>
        </p:txBody>
      </p:sp>
      <p:sp>
        <p:nvSpPr>
          <p:cNvPr id="86063" name="Text Box 46"/>
          <p:cNvSpPr txBox="1">
            <a:spLocks noChangeArrowheads="1"/>
          </p:cNvSpPr>
          <p:nvPr/>
        </p:nvSpPr>
        <p:spPr bwMode="auto">
          <a:xfrm>
            <a:off x="43894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4</a:t>
            </a:r>
          </a:p>
        </p:txBody>
      </p:sp>
      <p:sp>
        <p:nvSpPr>
          <p:cNvPr id="86064" name="Text Box 47"/>
          <p:cNvSpPr txBox="1">
            <a:spLocks noChangeArrowheads="1"/>
          </p:cNvSpPr>
          <p:nvPr/>
        </p:nvSpPr>
        <p:spPr bwMode="auto">
          <a:xfrm>
            <a:off x="51704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86065" name="Text Box 48"/>
          <p:cNvSpPr txBox="1">
            <a:spLocks noChangeArrowheads="1"/>
          </p:cNvSpPr>
          <p:nvPr/>
        </p:nvSpPr>
        <p:spPr bwMode="auto">
          <a:xfrm>
            <a:off x="59515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86066" name="Text Box 49"/>
          <p:cNvSpPr txBox="1">
            <a:spLocks noChangeArrowheads="1"/>
          </p:cNvSpPr>
          <p:nvPr/>
        </p:nvSpPr>
        <p:spPr bwMode="auto">
          <a:xfrm>
            <a:off x="67325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86067" name="Text Box 50"/>
          <p:cNvSpPr txBox="1">
            <a:spLocks noChangeArrowheads="1"/>
          </p:cNvSpPr>
          <p:nvPr/>
        </p:nvSpPr>
        <p:spPr bwMode="auto">
          <a:xfrm>
            <a:off x="75136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86068" name="Rectangle 51"/>
          <p:cNvSpPr>
            <a:spLocks noChangeArrowheads="1"/>
          </p:cNvSpPr>
          <p:nvPr/>
        </p:nvSpPr>
        <p:spPr bwMode="auto">
          <a:xfrm>
            <a:off x="81803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69" name="Text Box 52"/>
          <p:cNvSpPr txBox="1">
            <a:spLocks noChangeArrowheads="1"/>
          </p:cNvSpPr>
          <p:nvPr/>
        </p:nvSpPr>
        <p:spPr bwMode="auto">
          <a:xfrm>
            <a:off x="8316913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628213" name="Text Box 53"/>
          <p:cNvSpPr txBox="1">
            <a:spLocks noChangeArrowheads="1"/>
          </p:cNvSpPr>
          <p:nvPr/>
        </p:nvSpPr>
        <p:spPr bwMode="auto">
          <a:xfrm>
            <a:off x="81867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91</a:t>
            </a:r>
          </a:p>
        </p:txBody>
      </p:sp>
      <p:sp>
        <p:nvSpPr>
          <p:cNvPr id="1628214" name="Text Box 54"/>
          <p:cNvSpPr txBox="1">
            <a:spLocks noChangeArrowheads="1"/>
          </p:cNvSpPr>
          <p:nvPr/>
        </p:nvSpPr>
        <p:spPr bwMode="auto">
          <a:xfrm>
            <a:off x="35385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1628215" name="Text Box 55"/>
          <p:cNvSpPr txBox="1">
            <a:spLocks noChangeArrowheads="1"/>
          </p:cNvSpPr>
          <p:nvPr/>
        </p:nvSpPr>
        <p:spPr bwMode="auto">
          <a:xfrm>
            <a:off x="8186738" y="48720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92</a:t>
            </a:r>
          </a:p>
        </p:txBody>
      </p:sp>
      <p:sp>
        <p:nvSpPr>
          <p:cNvPr id="1628216" name="Text Box 56"/>
          <p:cNvSpPr txBox="1">
            <a:spLocks noChangeArrowheads="1"/>
          </p:cNvSpPr>
          <p:nvPr/>
        </p:nvSpPr>
        <p:spPr bwMode="auto">
          <a:xfrm>
            <a:off x="27765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22</a:t>
            </a:r>
          </a:p>
        </p:txBody>
      </p:sp>
      <p:sp>
        <p:nvSpPr>
          <p:cNvPr id="1628217" name="Text Box 57"/>
          <p:cNvSpPr txBox="1">
            <a:spLocks noChangeArrowheads="1"/>
          </p:cNvSpPr>
          <p:nvPr/>
        </p:nvSpPr>
        <p:spPr bwMode="auto">
          <a:xfrm>
            <a:off x="73485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85</a:t>
            </a:r>
          </a:p>
        </p:txBody>
      </p:sp>
      <p:sp>
        <p:nvSpPr>
          <p:cNvPr id="1628218" name="Text Box 58"/>
          <p:cNvSpPr txBox="1">
            <a:spLocks noChangeArrowheads="1"/>
          </p:cNvSpPr>
          <p:nvPr/>
        </p:nvSpPr>
        <p:spPr bwMode="auto">
          <a:xfrm>
            <a:off x="1998663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628219" name="Text Box 59"/>
          <p:cNvSpPr txBox="1">
            <a:spLocks noChangeArrowheads="1"/>
          </p:cNvSpPr>
          <p:nvPr/>
        </p:nvSpPr>
        <p:spPr bwMode="auto">
          <a:xfrm>
            <a:off x="3538538" y="47958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1628220" name="Text Box 60"/>
          <p:cNvSpPr txBox="1">
            <a:spLocks noChangeArrowheads="1"/>
          </p:cNvSpPr>
          <p:nvPr/>
        </p:nvSpPr>
        <p:spPr bwMode="auto">
          <a:xfrm>
            <a:off x="4300538" y="52530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46</a:t>
            </a:r>
          </a:p>
        </p:txBody>
      </p:sp>
      <p:sp>
        <p:nvSpPr>
          <p:cNvPr id="1628221" name="Rectangle 61"/>
          <p:cNvSpPr>
            <a:spLocks noChangeArrowheads="1"/>
          </p:cNvSpPr>
          <p:nvPr/>
        </p:nvSpPr>
        <p:spPr bwMode="auto">
          <a:xfrm>
            <a:off x="1052513" y="6124575"/>
            <a:ext cx="7694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宋体" pitchFamily="2" charset="-122"/>
              </a:rPr>
              <a:t>收集：</a:t>
            </a:r>
            <a:r>
              <a:rPr lang="en-US" altLang="zh-CN" sz="3200">
                <a:solidFill>
                  <a:srgbClr val="FFFF00"/>
                </a:solidFill>
                <a:latin typeface="宋体" pitchFamily="2" charset="-122"/>
              </a:rPr>
              <a:t>15 22 31 35 46 85 91 92</a:t>
            </a:r>
          </a:p>
        </p:txBody>
      </p:sp>
      <p:sp>
        <p:nvSpPr>
          <p:cNvPr id="1628222" name="Text Box 62"/>
          <p:cNvSpPr txBox="1">
            <a:spLocks noChangeArrowheads="1"/>
          </p:cNvSpPr>
          <p:nvPr/>
        </p:nvSpPr>
        <p:spPr bwMode="auto">
          <a:xfrm flipH="1">
            <a:off x="395288" y="1471613"/>
            <a:ext cx="611187" cy="220345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分配</a:t>
            </a:r>
            <a:r>
              <a:rPr lang="en-US" altLang="zh-CN"/>
              <a:t>(</a:t>
            </a:r>
            <a:r>
              <a:rPr lang="zh-CN" altLang="en-US"/>
              <a:t>按个位</a:t>
            </a:r>
            <a:r>
              <a:rPr lang="en-US" altLang="zh-CN"/>
              <a:t>)</a:t>
            </a:r>
            <a:endParaRPr lang="en-US" altLang="zh-CN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28223" name="Text Box 63"/>
          <p:cNvSpPr txBox="1">
            <a:spLocks noChangeArrowheads="1"/>
          </p:cNvSpPr>
          <p:nvPr/>
        </p:nvSpPr>
        <p:spPr bwMode="auto">
          <a:xfrm flipH="1">
            <a:off x="395288" y="4090988"/>
            <a:ext cx="611187" cy="230505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分配</a:t>
            </a:r>
            <a:r>
              <a:rPr lang="en-US" altLang="zh-CN"/>
              <a:t>(</a:t>
            </a:r>
            <a:r>
              <a:rPr lang="zh-CN" altLang="en-US"/>
              <a:t>按十位</a:t>
            </a:r>
            <a:r>
              <a:rPr lang="en-US" altLang="zh-CN"/>
              <a:t>)</a:t>
            </a:r>
            <a:endParaRPr lang="en-US" altLang="zh-CN" sz="32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2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2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2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2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2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2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2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2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2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2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2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2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4" grpId="0" autoUpdateAnimBg="0"/>
      <p:bldP spid="1628185" grpId="0" autoUpdateAnimBg="0"/>
      <p:bldP spid="1628186" grpId="0" autoUpdateAnimBg="0"/>
      <p:bldP spid="1628187" grpId="0" autoUpdateAnimBg="0"/>
      <p:bldP spid="1628188" grpId="0" autoUpdateAnimBg="0"/>
      <p:bldP spid="1628189" grpId="0" autoUpdateAnimBg="0"/>
      <p:bldP spid="1628190" grpId="0" autoUpdateAnimBg="0"/>
      <p:bldP spid="1628191" grpId="0" autoUpdateAnimBg="0"/>
      <p:bldP spid="1628192" grpId="0" autoUpdateAnimBg="0"/>
      <p:bldP spid="1628213" grpId="0" autoUpdateAnimBg="0"/>
      <p:bldP spid="1628214" grpId="0" autoUpdateAnimBg="0"/>
      <p:bldP spid="1628215" grpId="0" autoUpdateAnimBg="0"/>
      <p:bldP spid="1628216" grpId="0" autoUpdateAnimBg="0"/>
      <p:bldP spid="1628217" grpId="0" autoUpdateAnimBg="0"/>
      <p:bldP spid="1628218" grpId="0" autoUpdateAnimBg="0"/>
      <p:bldP spid="1628219" grpId="0" autoUpdateAnimBg="0"/>
      <p:bldP spid="1628220" grpId="0" autoUpdateAnimBg="0"/>
      <p:bldP spid="1628221" grpId="0" autoUpdateAnimBg="0"/>
      <p:bldP spid="1628222" grpId="0" autoUpdateAnimBg="0"/>
      <p:bldP spid="162822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5531124-964C-45E2-ACBF-A75B04A1F3E5}" type="slidenum">
              <a:rPr lang="zh-CN" altLang="en-US" b="1">
                <a:solidFill>
                  <a:srgbClr val="66CCFF"/>
                </a:solidFill>
              </a:rPr>
              <a:pPr/>
              <a:t>75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1630211" name="Text Box 3"/>
          <p:cNvSpPr txBox="1">
            <a:spLocks noChangeArrowheads="1"/>
          </p:cNvSpPr>
          <p:nvPr/>
        </p:nvSpPr>
        <p:spPr bwMode="auto">
          <a:xfrm>
            <a:off x="263525" y="779463"/>
            <a:ext cx="8572500" cy="583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/>
            <a:r>
              <a:rPr lang="en-US" altLang="zh-CN" sz="3200"/>
              <a:t>typedef sturct {</a:t>
            </a:r>
          </a:p>
          <a:p>
            <a:pPr marL="363538" indent="-363538" algn="l"/>
            <a:r>
              <a:rPr lang="en-US" altLang="zh-CN" sz="3200"/>
              <a:t>    KeyType   key[ MAX_NUM_KEY ]; </a:t>
            </a:r>
          </a:p>
          <a:p>
            <a:pPr marL="363538" indent="-363538" algn="l"/>
            <a:r>
              <a:rPr lang="en-US" altLang="zh-CN" sz="3200"/>
              <a:t>    int next;</a:t>
            </a:r>
          </a:p>
          <a:p>
            <a:pPr marL="363538" indent="-363538" algn="l"/>
            <a:r>
              <a:rPr lang="en-US" altLang="zh-CN" sz="3200"/>
              <a:t>} SLCell;</a:t>
            </a:r>
          </a:p>
          <a:p>
            <a:pPr marL="363538" indent="-363538" algn="l"/>
            <a:r>
              <a:rPr lang="en-US" altLang="zh-CN" sz="3200"/>
              <a:t>typedef sturct {</a:t>
            </a:r>
          </a:p>
          <a:p>
            <a:pPr marL="363538" indent="-363538" algn="l"/>
            <a:r>
              <a:rPr lang="en-US" altLang="zh-CN" sz="3200"/>
              <a:t>    SLCell r[ MAXSIZE ]</a:t>
            </a:r>
          </a:p>
          <a:p>
            <a:pPr marL="363538" indent="-363538" algn="l"/>
            <a:r>
              <a:rPr lang="en-US" altLang="zh-CN" sz="3200"/>
              <a:t>    int bitnum;    </a:t>
            </a:r>
            <a:r>
              <a:rPr lang="en-US" altLang="zh-CN" sz="3200">
                <a:solidFill>
                  <a:srgbClr val="FFFF00"/>
                </a:solidFill>
              </a:rPr>
              <a:t>//</a:t>
            </a:r>
            <a:r>
              <a:rPr lang="zh-CN" altLang="en-US" sz="3200">
                <a:solidFill>
                  <a:srgbClr val="FFFF00"/>
                </a:solidFill>
              </a:rPr>
              <a:t>关键字位数</a:t>
            </a:r>
          </a:p>
          <a:p>
            <a:pPr marL="363538" indent="-363538" algn="l"/>
            <a:r>
              <a:rPr lang="zh-CN" altLang="en-US" sz="3200"/>
              <a:t>    </a:t>
            </a:r>
            <a:r>
              <a:rPr lang="en-US" altLang="zh-CN" sz="3200"/>
              <a:t>int rednum;  </a:t>
            </a:r>
            <a:r>
              <a:rPr lang="en-US" altLang="zh-CN" sz="3200">
                <a:solidFill>
                  <a:srgbClr val="FFFF00"/>
                </a:solidFill>
              </a:rPr>
              <a:t>//</a:t>
            </a:r>
            <a:r>
              <a:rPr lang="zh-CN" altLang="en-US" sz="3200">
                <a:solidFill>
                  <a:srgbClr val="FFFF00"/>
                </a:solidFill>
              </a:rPr>
              <a:t>记录个数</a:t>
            </a:r>
          </a:p>
          <a:p>
            <a:pPr marL="363538" indent="-363538" algn="l"/>
            <a:r>
              <a:rPr lang="en-US" altLang="zh-CN" sz="3200"/>
              <a:t>} SLList;</a:t>
            </a:r>
          </a:p>
          <a:p>
            <a:pPr marL="363538" indent="-363538" algn="l"/>
            <a:r>
              <a:rPr lang="en-US" altLang="zh-CN" sz="3200"/>
              <a:t>typedef int ArrType[ RADIX ]</a:t>
            </a:r>
          </a:p>
        </p:txBody>
      </p:sp>
    </p:spTree>
    <p:extLst>
      <p:ext uri="{BB962C8B-B14F-4D97-AF65-F5344CB8AC3E}">
        <p14:creationId xmlns:p14="http://schemas.microsoft.com/office/powerpoint/2010/main" val="38599266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2323EE3F-CBE2-43CF-ABDC-28707BB49563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66"/>
                </a:solidFill>
              </a:rPr>
              <a:t>61</a:t>
            </a:r>
            <a:r>
              <a:rPr lang="en-US" altLang="zh-CN"/>
              <a:t>4</a:t>
            </a:r>
            <a:r>
              <a:rPr lang="en-US" altLang="zh-CN">
                <a:solidFill>
                  <a:srgbClr val="FFFF66"/>
                </a:solidFill>
              </a:rPr>
              <a:t>  73</a:t>
            </a:r>
            <a:r>
              <a:rPr lang="en-US" altLang="zh-CN"/>
              <a:t>8</a:t>
            </a:r>
            <a:r>
              <a:rPr lang="en-US" altLang="zh-CN">
                <a:solidFill>
                  <a:srgbClr val="FFFF66"/>
                </a:solidFill>
              </a:rPr>
              <a:t>  92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48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63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  10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21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53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79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30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636417" name="Text Box 65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收集：</a:t>
            </a:r>
            <a:r>
              <a:rPr lang="en-US" altLang="zh-CN">
                <a:solidFill>
                  <a:srgbClr val="FFFF66"/>
                </a:solidFill>
              </a:rPr>
              <a:t>530  790  921  101  614  485  215  306  637  738</a:t>
            </a:r>
          </a:p>
        </p:txBody>
      </p:sp>
      <p:sp>
        <p:nvSpPr>
          <p:cNvPr id="1636418" name="Text Box 66"/>
          <p:cNvSpPr txBox="1">
            <a:spLocks noChangeArrowheads="1"/>
          </p:cNvSpPr>
          <p:nvPr/>
        </p:nvSpPr>
        <p:spPr bwMode="auto">
          <a:xfrm>
            <a:off x="387350" y="1477963"/>
            <a:ext cx="66167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第一次分配和收集：</a:t>
            </a:r>
            <a:r>
              <a:rPr lang="zh-CN" altLang="en-US" sz="3200">
                <a:solidFill>
                  <a:srgbClr val="00FFFF"/>
                </a:solidFill>
              </a:rPr>
              <a:t>个位</a:t>
            </a:r>
          </a:p>
        </p:txBody>
      </p:sp>
      <p:sp>
        <p:nvSpPr>
          <p:cNvPr id="87060" name="Text Box 109"/>
          <p:cNvSpPr txBox="1">
            <a:spLocks noChangeArrowheads="1"/>
          </p:cNvSpPr>
          <p:nvPr/>
        </p:nvSpPr>
        <p:spPr bwMode="auto">
          <a:xfrm>
            <a:off x="409575" y="28082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尾指针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e0       e1      e2      e3        e4       e5     e6        e7      e8       e9</a:t>
            </a:r>
          </a:p>
        </p:txBody>
      </p:sp>
      <p:sp>
        <p:nvSpPr>
          <p:cNvPr id="87061" name="Line 111"/>
          <p:cNvSpPr>
            <a:spLocks noChangeShapeType="1"/>
          </p:cNvSpPr>
          <p:nvPr/>
        </p:nvSpPr>
        <p:spPr bwMode="auto">
          <a:xfrm>
            <a:off x="1844675" y="5456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5" name="Line 115"/>
          <p:cNvSpPr>
            <a:spLocks noChangeShapeType="1"/>
          </p:cNvSpPr>
          <p:nvPr/>
        </p:nvSpPr>
        <p:spPr bwMode="auto">
          <a:xfrm>
            <a:off x="10937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6" name="Line 117"/>
          <p:cNvSpPr>
            <a:spLocks noChangeShapeType="1"/>
          </p:cNvSpPr>
          <p:nvPr/>
        </p:nvSpPr>
        <p:spPr bwMode="auto">
          <a:xfrm>
            <a:off x="2640013" y="5437188"/>
            <a:ext cx="6350" cy="2174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0" name="Line 121"/>
          <p:cNvSpPr>
            <a:spLocks noChangeShapeType="1"/>
          </p:cNvSpPr>
          <p:nvPr/>
        </p:nvSpPr>
        <p:spPr bwMode="auto">
          <a:xfrm>
            <a:off x="19097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1" name="Line 123"/>
          <p:cNvSpPr>
            <a:spLocks noChangeShapeType="1"/>
          </p:cNvSpPr>
          <p:nvPr/>
        </p:nvSpPr>
        <p:spPr bwMode="auto">
          <a:xfrm>
            <a:off x="3397250" y="5443538"/>
            <a:ext cx="0" cy="1984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5" name="Line 127"/>
          <p:cNvSpPr>
            <a:spLocks noChangeShapeType="1"/>
          </p:cNvSpPr>
          <p:nvPr/>
        </p:nvSpPr>
        <p:spPr bwMode="auto">
          <a:xfrm>
            <a:off x="26336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6" name="Line 129"/>
          <p:cNvSpPr>
            <a:spLocks noChangeShapeType="1"/>
          </p:cNvSpPr>
          <p:nvPr/>
        </p:nvSpPr>
        <p:spPr bwMode="auto">
          <a:xfrm>
            <a:off x="4235450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0" name="Line 133"/>
          <p:cNvSpPr>
            <a:spLocks noChangeShapeType="1"/>
          </p:cNvSpPr>
          <p:nvPr/>
        </p:nvSpPr>
        <p:spPr bwMode="auto">
          <a:xfrm>
            <a:off x="33845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1" name="Line 135"/>
          <p:cNvSpPr>
            <a:spLocks noChangeShapeType="1"/>
          </p:cNvSpPr>
          <p:nvPr/>
        </p:nvSpPr>
        <p:spPr bwMode="auto">
          <a:xfrm>
            <a:off x="5065713" y="5430838"/>
            <a:ext cx="0" cy="211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5" name="Line 139"/>
          <p:cNvSpPr>
            <a:spLocks noChangeShapeType="1"/>
          </p:cNvSpPr>
          <p:nvPr/>
        </p:nvSpPr>
        <p:spPr bwMode="auto">
          <a:xfrm>
            <a:off x="428942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6" name="Line 141"/>
          <p:cNvSpPr>
            <a:spLocks noChangeShapeType="1"/>
          </p:cNvSpPr>
          <p:nvPr/>
        </p:nvSpPr>
        <p:spPr bwMode="auto">
          <a:xfrm>
            <a:off x="5919788" y="5456238"/>
            <a:ext cx="0" cy="185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0" name="Line 145"/>
          <p:cNvSpPr>
            <a:spLocks noChangeShapeType="1"/>
          </p:cNvSpPr>
          <p:nvPr/>
        </p:nvSpPr>
        <p:spPr bwMode="auto">
          <a:xfrm>
            <a:off x="50815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1" name="Line 147"/>
          <p:cNvSpPr>
            <a:spLocks noChangeShapeType="1"/>
          </p:cNvSpPr>
          <p:nvPr/>
        </p:nvSpPr>
        <p:spPr bwMode="auto">
          <a:xfrm>
            <a:off x="66881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5" name="Line 151"/>
          <p:cNvSpPr>
            <a:spLocks noChangeShapeType="1"/>
          </p:cNvSpPr>
          <p:nvPr/>
        </p:nvSpPr>
        <p:spPr bwMode="auto">
          <a:xfrm>
            <a:off x="582930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6" name="Line 153"/>
          <p:cNvSpPr>
            <a:spLocks noChangeShapeType="1"/>
          </p:cNvSpPr>
          <p:nvPr/>
        </p:nvSpPr>
        <p:spPr bwMode="auto">
          <a:xfrm>
            <a:off x="7464425" y="5418138"/>
            <a:ext cx="0" cy="2238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0" name="Line 157"/>
          <p:cNvSpPr>
            <a:spLocks noChangeShapeType="1"/>
          </p:cNvSpPr>
          <p:nvPr/>
        </p:nvSpPr>
        <p:spPr bwMode="auto">
          <a:xfrm>
            <a:off x="664527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1" name="Line 159"/>
          <p:cNvSpPr>
            <a:spLocks noChangeShapeType="1"/>
          </p:cNvSpPr>
          <p:nvPr/>
        </p:nvSpPr>
        <p:spPr bwMode="auto">
          <a:xfrm>
            <a:off x="82756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5" name="Line 163"/>
          <p:cNvSpPr>
            <a:spLocks noChangeShapeType="1"/>
          </p:cNvSpPr>
          <p:nvPr/>
        </p:nvSpPr>
        <p:spPr bwMode="auto">
          <a:xfrm>
            <a:off x="74358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6525" name="Text Box 173"/>
          <p:cNvSpPr txBox="1">
            <a:spLocks noChangeArrowheads="1"/>
          </p:cNvSpPr>
          <p:nvPr/>
        </p:nvSpPr>
        <p:spPr bwMode="auto">
          <a:xfrm>
            <a:off x="328613" y="2147888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66"/>
                </a:solidFill>
              </a:rPr>
              <a:t>61</a:t>
            </a:r>
            <a:r>
              <a:rPr lang="en-US" altLang="zh-CN"/>
              <a:t>4</a:t>
            </a:r>
            <a:r>
              <a:rPr lang="en-US" altLang="zh-CN">
                <a:solidFill>
                  <a:srgbClr val="FFFF66"/>
                </a:solidFill>
              </a:rPr>
              <a:t>  73</a:t>
            </a:r>
            <a:r>
              <a:rPr lang="en-US" altLang="zh-CN"/>
              <a:t>8</a:t>
            </a:r>
            <a:r>
              <a:rPr lang="en-US" altLang="zh-CN">
                <a:solidFill>
                  <a:srgbClr val="FFFF66"/>
                </a:solidFill>
              </a:rPr>
              <a:t>  92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48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63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  10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21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53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79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30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636527" name="Text Box 175"/>
          <p:cNvSpPr txBox="1">
            <a:spLocks noChangeArrowheads="1"/>
          </p:cNvSpPr>
          <p:nvPr/>
        </p:nvSpPr>
        <p:spPr bwMode="auto">
          <a:xfrm>
            <a:off x="3901394" y="4545013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614</a:t>
            </a:r>
          </a:p>
        </p:txBody>
      </p:sp>
      <p:sp>
        <p:nvSpPr>
          <p:cNvPr id="1636528" name="Text Box 176"/>
          <p:cNvSpPr txBox="1">
            <a:spLocks noChangeArrowheads="1"/>
          </p:cNvSpPr>
          <p:nvPr/>
        </p:nvSpPr>
        <p:spPr bwMode="auto">
          <a:xfrm>
            <a:off x="7126921" y="4564063"/>
            <a:ext cx="6111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738</a:t>
            </a:r>
          </a:p>
        </p:txBody>
      </p:sp>
      <p:sp>
        <p:nvSpPr>
          <p:cNvPr id="1636529" name="Text Box 177"/>
          <p:cNvSpPr txBox="1">
            <a:spLocks noChangeArrowheads="1"/>
          </p:cNvSpPr>
          <p:nvPr/>
        </p:nvSpPr>
        <p:spPr bwMode="auto">
          <a:xfrm>
            <a:off x="1509392" y="4572000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921</a:t>
            </a:r>
          </a:p>
        </p:txBody>
      </p:sp>
      <p:sp>
        <p:nvSpPr>
          <p:cNvPr id="1636530" name="Text Box 178"/>
          <p:cNvSpPr txBox="1">
            <a:spLocks noChangeArrowheads="1"/>
          </p:cNvSpPr>
          <p:nvPr/>
        </p:nvSpPr>
        <p:spPr bwMode="auto">
          <a:xfrm>
            <a:off x="4755448" y="4557713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485</a:t>
            </a:r>
          </a:p>
        </p:txBody>
      </p:sp>
      <p:sp>
        <p:nvSpPr>
          <p:cNvPr id="1636531" name="Text Box 179"/>
          <p:cNvSpPr txBox="1">
            <a:spLocks noChangeArrowheads="1"/>
          </p:cNvSpPr>
          <p:nvPr/>
        </p:nvSpPr>
        <p:spPr bwMode="auto">
          <a:xfrm>
            <a:off x="6376094" y="4586288"/>
            <a:ext cx="6111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637</a:t>
            </a:r>
          </a:p>
        </p:txBody>
      </p:sp>
      <p:sp>
        <p:nvSpPr>
          <p:cNvPr id="1636532" name="Text Box 180"/>
          <p:cNvSpPr txBox="1">
            <a:spLocks noChangeArrowheads="1"/>
          </p:cNvSpPr>
          <p:nvPr/>
        </p:nvSpPr>
        <p:spPr bwMode="auto">
          <a:xfrm>
            <a:off x="1509391" y="4208463"/>
            <a:ext cx="6111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101</a:t>
            </a:r>
          </a:p>
        </p:txBody>
      </p:sp>
      <p:sp>
        <p:nvSpPr>
          <p:cNvPr id="1636533" name="Text Box 181"/>
          <p:cNvSpPr txBox="1">
            <a:spLocks noChangeArrowheads="1"/>
          </p:cNvSpPr>
          <p:nvPr/>
        </p:nvSpPr>
        <p:spPr bwMode="auto">
          <a:xfrm>
            <a:off x="4755448" y="4190738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215</a:t>
            </a:r>
          </a:p>
        </p:txBody>
      </p:sp>
      <p:sp>
        <p:nvSpPr>
          <p:cNvPr id="1636534" name="Text Box 182"/>
          <p:cNvSpPr txBox="1">
            <a:spLocks noChangeArrowheads="1"/>
          </p:cNvSpPr>
          <p:nvPr/>
        </p:nvSpPr>
        <p:spPr bwMode="auto">
          <a:xfrm>
            <a:off x="709614" y="4565650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530</a:t>
            </a:r>
          </a:p>
        </p:txBody>
      </p:sp>
      <p:sp>
        <p:nvSpPr>
          <p:cNvPr id="1636535" name="Text Box 183"/>
          <p:cNvSpPr txBox="1">
            <a:spLocks noChangeArrowheads="1"/>
          </p:cNvSpPr>
          <p:nvPr/>
        </p:nvSpPr>
        <p:spPr bwMode="auto">
          <a:xfrm>
            <a:off x="709614" y="4202113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790</a:t>
            </a:r>
          </a:p>
        </p:txBody>
      </p:sp>
      <p:sp>
        <p:nvSpPr>
          <p:cNvPr id="1636536" name="Text Box 184"/>
          <p:cNvSpPr txBox="1">
            <a:spLocks noChangeArrowheads="1"/>
          </p:cNvSpPr>
          <p:nvPr/>
        </p:nvSpPr>
        <p:spPr bwMode="auto">
          <a:xfrm>
            <a:off x="5586474" y="4579938"/>
            <a:ext cx="6111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306</a:t>
            </a:r>
          </a:p>
        </p:txBody>
      </p:sp>
      <p:sp>
        <p:nvSpPr>
          <p:cNvPr id="76" name="Line 157"/>
          <p:cNvSpPr>
            <a:spLocks noChangeShapeType="1"/>
          </p:cNvSpPr>
          <p:nvPr/>
        </p:nvSpPr>
        <p:spPr bwMode="auto">
          <a:xfrm>
            <a:off x="8279275" y="3553163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376775" y="5194663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f0       f1      f2      f3        f4       f5        f6        f7      f8       f9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026263" y="3536950"/>
            <a:ext cx="7254137" cy="2106612"/>
            <a:chOff x="1026263" y="3536950"/>
            <a:chExt cx="7254137" cy="2106612"/>
          </a:xfrm>
        </p:grpSpPr>
        <p:sp>
          <p:nvSpPr>
            <p:cNvPr id="87062" name="Line 112"/>
            <p:cNvSpPr>
              <a:spLocks noChangeShapeType="1"/>
            </p:cNvSpPr>
            <p:nvPr/>
          </p:nvSpPr>
          <p:spPr bwMode="auto">
            <a:xfrm flipH="1">
              <a:off x="1404938" y="56292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7" name="Line 118"/>
            <p:cNvSpPr>
              <a:spLocks noChangeShapeType="1"/>
            </p:cNvSpPr>
            <p:nvPr/>
          </p:nvSpPr>
          <p:spPr bwMode="auto">
            <a:xfrm flipH="1">
              <a:off x="220662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2" name="Line 124"/>
            <p:cNvSpPr>
              <a:spLocks noChangeShapeType="1"/>
            </p:cNvSpPr>
            <p:nvPr/>
          </p:nvSpPr>
          <p:spPr bwMode="auto">
            <a:xfrm flipH="1">
              <a:off x="3014663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Line 130"/>
            <p:cNvSpPr>
              <a:spLocks noChangeShapeType="1"/>
            </p:cNvSpPr>
            <p:nvPr/>
          </p:nvSpPr>
          <p:spPr bwMode="auto">
            <a:xfrm flipH="1">
              <a:off x="3808413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2" name="Line 136"/>
            <p:cNvSpPr>
              <a:spLocks noChangeShapeType="1"/>
            </p:cNvSpPr>
            <p:nvPr/>
          </p:nvSpPr>
          <p:spPr bwMode="auto">
            <a:xfrm flipH="1">
              <a:off x="462597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7" name="Line 142"/>
            <p:cNvSpPr>
              <a:spLocks noChangeShapeType="1"/>
            </p:cNvSpPr>
            <p:nvPr/>
          </p:nvSpPr>
          <p:spPr bwMode="auto">
            <a:xfrm flipH="1">
              <a:off x="5467350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2" name="Line 148"/>
            <p:cNvSpPr>
              <a:spLocks noChangeShapeType="1"/>
            </p:cNvSpPr>
            <p:nvPr/>
          </p:nvSpPr>
          <p:spPr bwMode="auto">
            <a:xfrm flipH="1">
              <a:off x="6273800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7" name="Line 154"/>
            <p:cNvSpPr>
              <a:spLocks noChangeShapeType="1"/>
            </p:cNvSpPr>
            <p:nvPr/>
          </p:nvSpPr>
          <p:spPr bwMode="auto">
            <a:xfrm flipH="1">
              <a:off x="7043738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2" name="Line 160"/>
            <p:cNvSpPr>
              <a:spLocks noChangeShapeType="1"/>
            </p:cNvSpPr>
            <p:nvPr/>
          </p:nvSpPr>
          <p:spPr bwMode="auto">
            <a:xfrm flipH="1">
              <a:off x="7861300" y="5641975"/>
              <a:ext cx="4191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081088" y="3536950"/>
              <a:ext cx="6780212" cy="2105025"/>
              <a:chOff x="1081088" y="3536950"/>
              <a:chExt cx="6780212" cy="2105025"/>
            </a:xfrm>
          </p:grpSpPr>
          <p:sp>
            <p:nvSpPr>
              <p:cNvPr id="87063" name="Line 113"/>
              <p:cNvSpPr>
                <a:spLocks noChangeShapeType="1"/>
              </p:cNvSpPr>
              <p:nvPr/>
            </p:nvSpPr>
            <p:spPr bwMode="auto">
              <a:xfrm flipV="1">
                <a:off x="1417638" y="35385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4" name="Line 114"/>
              <p:cNvSpPr>
                <a:spLocks noChangeShapeType="1"/>
              </p:cNvSpPr>
              <p:nvPr/>
            </p:nvSpPr>
            <p:spPr bwMode="auto">
              <a:xfrm flipH="1">
                <a:off x="1081088" y="3536950"/>
                <a:ext cx="3476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8" name="Line 119"/>
              <p:cNvSpPr>
                <a:spLocks noChangeShapeType="1"/>
              </p:cNvSpPr>
              <p:nvPr/>
            </p:nvSpPr>
            <p:spPr bwMode="auto">
              <a:xfrm flipV="1">
                <a:off x="2232025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9" name="Line 120"/>
              <p:cNvSpPr>
                <a:spLocks noChangeShapeType="1"/>
              </p:cNvSpPr>
              <p:nvPr/>
            </p:nvSpPr>
            <p:spPr bwMode="auto">
              <a:xfrm flipH="1">
                <a:off x="1909763" y="3551238"/>
                <a:ext cx="34607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3" name="Line 125"/>
              <p:cNvSpPr>
                <a:spLocks noChangeShapeType="1"/>
              </p:cNvSpPr>
              <p:nvPr/>
            </p:nvSpPr>
            <p:spPr bwMode="auto">
              <a:xfrm flipV="1">
                <a:off x="302260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4" name="Line 126"/>
              <p:cNvSpPr>
                <a:spLocks noChangeShapeType="1"/>
              </p:cNvSpPr>
              <p:nvPr/>
            </p:nvSpPr>
            <p:spPr bwMode="auto">
              <a:xfrm flipH="1">
                <a:off x="2627313" y="3551238"/>
                <a:ext cx="3857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8" name="Line 131"/>
              <p:cNvSpPr>
                <a:spLocks noChangeShapeType="1"/>
              </p:cNvSpPr>
              <p:nvPr/>
            </p:nvSpPr>
            <p:spPr bwMode="auto">
              <a:xfrm flipV="1">
                <a:off x="3814763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9" name="Line 132"/>
              <p:cNvSpPr>
                <a:spLocks noChangeShapeType="1"/>
              </p:cNvSpPr>
              <p:nvPr/>
            </p:nvSpPr>
            <p:spPr bwMode="auto">
              <a:xfrm flipH="1">
                <a:off x="3378200" y="3551238"/>
                <a:ext cx="42862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3" name="Line 137"/>
              <p:cNvSpPr>
                <a:spLocks noChangeShapeType="1"/>
              </p:cNvSpPr>
              <p:nvPr/>
            </p:nvSpPr>
            <p:spPr bwMode="auto">
              <a:xfrm flipV="1">
                <a:off x="4638675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4" name="Line 138"/>
              <p:cNvSpPr>
                <a:spLocks noChangeShapeType="1"/>
              </p:cNvSpPr>
              <p:nvPr/>
            </p:nvSpPr>
            <p:spPr bwMode="auto">
              <a:xfrm flipH="1">
                <a:off x="4289425" y="3551238"/>
                <a:ext cx="3476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8" name="Line 143"/>
              <p:cNvSpPr>
                <a:spLocks noChangeShapeType="1"/>
              </p:cNvSpPr>
              <p:nvPr/>
            </p:nvSpPr>
            <p:spPr bwMode="auto">
              <a:xfrm flipV="1">
                <a:off x="546735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9" name="Line 144"/>
              <p:cNvSpPr>
                <a:spLocks noChangeShapeType="1"/>
              </p:cNvSpPr>
              <p:nvPr/>
            </p:nvSpPr>
            <p:spPr bwMode="auto">
              <a:xfrm flipH="1">
                <a:off x="5068888" y="3551238"/>
                <a:ext cx="40957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3" name="Line 149"/>
              <p:cNvSpPr>
                <a:spLocks noChangeShapeType="1"/>
              </p:cNvSpPr>
              <p:nvPr/>
            </p:nvSpPr>
            <p:spPr bwMode="auto">
              <a:xfrm flipV="1">
                <a:off x="627380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4" name="Line 150"/>
              <p:cNvSpPr>
                <a:spLocks noChangeShapeType="1"/>
              </p:cNvSpPr>
              <p:nvPr/>
            </p:nvSpPr>
            <p:spPr bwMode="auto">
              <a:xfrm flipH="1">
                <a:off x="5829300" y="3551238"/>
                <a:ext cx="4492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8" name="Line 155"/>
              <p:cNvSpPr>
                <a:spLocks noChangeShapeType="1"/>
              </p:cNvSpPr>
              <p:nvPr/>
            </p:nvSpPr>
            <p:spPr bwMode="auto">
              <a:xfrm flipV="1">
                <a:off x="7050088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9" name="Line 156"/>
              <p:cNvSpPr>
                <a:spLocks noChangeShapeType="1"/>
              </p:cNvSpPr>
              <p:nvPr/>
            </p:nvSpPr>
            <p:spPr bwMode="auto">
              <a:xfrm flipH="1">
                <a:off x="6645275" y="3551238"/>
                <a:ext cx="39052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3" name="Line 161"/>
              <p:cNvSpPr>
                <a:spLocks noChangeShapeType="1"/>
              </p:cNvSpPr>
              <p:nvPr/>
            </p:nvSpPr>
            <p:spPr bwMode="auto">
              <a:xfrm flipV="1">
                <a:off x="786130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4" name="Line 162"/>
              <p:cNvSpPr>
                <a:spLocks noChangeShapeType="1"/>
              </p:cNvSpPr>
              <p:nvPr/>
            </p:nvSpPr>
            <p:spPr bwMode="auto">
              <a:xfrm flipH="1">
                <a:off x="7435850" y="3551238"/>
                <a:ext cx="4238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>
              <a:off x="1026263" y="5416738"/>
              <a:ext cx="0" cy="1603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704851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8017218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7122159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6371332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581711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750685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3896631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3097977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2299325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1504629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6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6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3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417" grpId="0"/>
      <p:bldP spid="1636418" grpId="0"/>
      <p:bldP spid="1636525" grpId="0"/>
      <p:bldP spid="1636527" grpId="0"/>
      <p:bldP spid="1636528" grpId="0"/>
      <p:bldP spid="1636529" grpId="0"/>
      <p:bldP spid="1636530" grpId="0"/>
      <p:bldP spid="1636531" grpId="0"/>
      <p:bldP spid="1636532" grpId="0"/>
      <p:bldP spid="1636533" grpId="0"/>
      <p:bldP spid="1636534" grpId="0"/>
      <p:bldP spid="1636535" grpId="0"/>
      <p:bldP spid="163653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376775" y="5171513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f0       f1      f2      f3        f4       f5        f6        f7      f8       f9</a:t>
            </a:r>
          </a:p>
        </p:txBody>
      </p:sp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37CB041-9899-4106-A2FB-7CAED74D2459}" type="slidenum">
              <a:rPr lang="zh-CN" altLang="en-US" b="1">
                <a:solidFill>
                  <a:srgbClr val="66CCFF"/>
                </a:solidFill>
              </a:rPr>
              <a:pPr/>
              <a:t>77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1640451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00"/>
                </a:solidFill>
              </a:rPr>
              <a:t>614  738  921  485  637  101  215  530  790  306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40452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收集：</a:t>
            </a:r>
            <a:r>
              <a:rPr lang="en-US" altLang="zh-CN">
                <a:solidFill>
                  <a:srgbClr val="FFFF66"/>
                </a:solidFill>
              </a:rPr>
              <a:t>101  306  614  215  921  530  637  738  485  790</a:t>
            </a:r>
          </a:p>
        </p:txBody>
      </p:sp>
      <p:sp>
        <p:nvSpPr>
          <p:cNvPr id="1640453" name="Text Box 5"/>
          <p:cNvSpPr txBox="1">
            <a:spLocks noChangeArrowheads="1"/>
          </p:cNvSpPr>
          <p:nvPr/>
        </p:nvSpPr>
        <p:spPr bwMode="auto">
          <a:xfrm>
            <a:off x="387350" y="1477963"/>
            <a:ext cx="66167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第二次分配和收集：</a:t>
            </a:r>
            <a:r>
              <a:rPr lang="zh-CN" altLang="en-US" sz="3200">
                <a:solidFill>
                  <a:srgbClr val="00FFFF"/>
                </a:solidFill>
              </a:rPr>
              <a:t>十位</a:t>
            </a:r>
          </a:p>
        </p:txBody>
      </p:sp>
      <p:sp>
        <p:nvSpPr>
          <p:cNvPr id="1640454" name="Rectangle 6"/>
          <p:cNvSpPr>
            <a:spLocks noChangeArrowheads="1"/>
          </p:cNvSpPr>
          <p:nvPr/>
        </p:nvSpPr>
        <p:spPr bwMode="auto">
          <a:xfrm>
            <a:off x="700088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306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101</a:t>
            </a:r>
          </a:p>
        </p:txBody>
      </p:sp>
      <p:sp>
        <p:nvSpPr>
          <p:cNvPr id="1640455" name="Text Box 7"/>
          <p:cNvSpPr txBox="1">
            <a:spLocks noChangeArrowheads="1"/>
          </p:cNvSpPr>
          <p:nvPr/>
        </p:nvSpPr>
        <p:spPr bwMode="auto">
          <a:xfrm>
            <a:off x="409575" y="28082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尾指针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</a:t>
            </a:r>
            <a:r>
              <a:rPr lang="en-US" altLang="zh-CN" sz="2400" dirty="0">
                <a:solidFill>
                  <a:srgbClr val="FFFF66"/>
                </a:solidFill>
              </a:rPr>
              <a:t>e0        e1      e2      e3        e4       e5      e6       e7       e8       e9</a:t>
            </a:r>
          </a:p>
        </p:txBody>
      </p:sp>
      <p:sp>
        <p:nvSpPr>
          <p:cNvPr id="1640456" name="Line 8"/>
          <p:cNvSpPr>
            <a:spLocks noChangeShapeType="1"/>
          </p:cNvSpPr>
          <p:nvPr/>
        </p:nvSpPr>
        <p:spPr bwMode="auto">
          <a:xfrm>
            <a:off x="1844675" y="5456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0" name="Line 12"/>
          <p:cNvSpPr>
            <a:spLocks noChangeShapeType="1"/>
          </p:cNvSpPr>
          <p:nvPr/>
        </p:nvSpPr>
        <p:spPr bwMode="auto">
          <a:xfrm>
            <a:off x="10937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1" name="Line 13"/>
          <p:cNvSpPr>
            <a:spLocks noChangeShapeType="1"/>
          </p:cNvSpPr>
          <p:nvPr/>
        </p:nvSpPr>
        <p:spPr bwMode="auto">
          <a:xfrm>
            <a:off x="2640013" y="5437188"/>
            <a:ext cx="6350" cy="2174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5" name="Line 17"/>
          <p:cNvSpPr>
            <a:spLocks noChangeShapeType="1"/>
          </p:cNvSpPr>
          <p:nvPr/>
        </p:nvSpPr>
        <p:spPr bwMode="auto">
          <a:xfrm>
            <a:off x="19097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6" name="Line 18"/>
          <p:cNvSpPr>
            <a:spLocks noChangeShapeType="1"/>
          </p:cNvSpPr>
          <p:nvPr/>
        </p:nvSpPr>
        <p:spPr bwMode="auto">
          <a:xfrm>
            <a:off x="3397250" y="5443538"/>
            <a:ext cx="0" cy="1984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0" name="Line 22"/>
          <p:cNvSpPr>
            <a:spLocks noChangeShapeType="1"/>
          </p:cNvSpPr>
          <p:nvPr/>
        </p:nvSpPr>
        <p:spPr bwMode="auto">
          <a:xfrm>
            <a:off x="26336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1" name="Line 23"/>
          <p:cNvSpPr>
            <a:spLocks noChangeShapeType="1"/>
          </p:cNvSpPr>
          <p:nvPr/>
        </p:nvSpPr>
        <p:spPr bwMode="auto">
          <a:xfrm>
            <a:off x="4235450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5" name="Line 27"/>
          <p:cNvSpPr>
            <a:spLocks noChangeShapeType="1"/>
          </p:cNvSpPr>
          <p:nvPr/>
        </p:nvSpPr>
        <p:spPr bwMode="auto">
          <a:xfrm>
            <a:off x="33845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6" name="Line 28"/>
          <p:cNvSpPr>
            <a:spLocks noChangeShapeType="1"/>
          </p:cNvSpPr>
          <p:nvPr/>
        </p:nvSpPr>
        <p:spPr bwMode="auto">
          <a:xfrm>
            <a:off x="5065713" y="5430838"/>
            <a:ext cx="0" cy="211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0" name="Line 32"/>
          <p:cNvSpPr>
            <a:spLocks noChangeShapeType="1"/>
          </p:cNvSpPr>
          <p:nvPr/>
        </p:nvSpPr>
        <p:spPr bwMode="auto">
          <a:xfrm>
            <a:off x="428942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1" name="Line 33"/>
          <p:cNvSpPr>
            <a:spLocks noChangeShapeType="1"/>
          </p:cNvSpPr>
          <p:nvPr/>
        </p:nvSpPr>
        <p:spPr bwMode="auto">
          <a:xfrm>
            <a:off x="5919788" y="5456238"/>
            <a:ext cx="0" cy="185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5" name="Line 37"/>
          <p:cNvSpPr>
            <a:spLocks noChangeShapeType="1"/>
          </p:cNvSpPr>
          <p:nvPr/>
        </p:nvSpPr>
        <p:spPr bwMode="auto">
          <a:xfrm>
            <a:off x="50815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6" name="Line 38"/>
          <p:cNvSpPr>
            <a:spLocks noChangeShapeType="1"/>
          </p:cNvSpPr>
          <p:nvPr/>
        </p:nvSpPr>
        <p:spPr bwMode="auto">
          <a:xfrm>
            <a:off x="66881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0" name="Line 42"/>
          <p:cNvSpPr>
            <a:spLocks noChangeShapeType="1"/>
          </p:cNvSpPr>
          <p:nvPr/>
        </p:nvSpPr>
        <p:spPr bwMode="auto">
          <a:xfrm>
            <a:off x="582930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1" name="Line 43"/>
          <p:cNvSpPr>
            <a:spLocks noChangeShapeType="1"/>
          </p:cNvSpPr>
          <p:nvPr/>
        </p:nvSpPr>
        <p:spPr bwMode="auto">
          <a:xfrm>
            <a:off x="7464425" y="5418138"/>
            <a:ext cx="0" cy="2238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5" name="Line 47"/>
          <p:cNvSpPr>
            <a:spLocks noChangeShapeType="1"/>
          </p:cNvSpPr>
          <p:nvPr/>
        </p:nvSpPr>
        <p:spPr bwMode="auto">
          <a:xfrm>
            <a:off x="664527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6" name="Line 48"/>
          <p:cNvSpPr>
            <a:spLocks noChangeShapeType="1"/>
          </p:cNvSpPr>
          <p:nvPr/>
        </p:nvSpPr>
        <p:spPr bwMode="auto">
          <a:xfrm>
            <a:off x="82756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1081088" y="3536950"/>
            <a:ext cx="7199312" cy="2106612"/>
            <a:chOff x="1081088" y="3536950"/>
            <a:chExt cx="7199312" cy="2106612"/>
          </a:xfrm>
        </p:grpSpPr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 flipH="1">
              <a:off x="1404938" y="56292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1417638" y="35385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H="1">
              <a:off x="1081088" y="3536950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 flipH="1">
              <a:off x="220662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223202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H="1">
              <a:off x="1909763" y="3551238"/>
              <a:ext cx="3460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H="1">
              <a:off x="3014663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 flipV="1">
              <a:off x="30226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 flipH="1">
              <a:off x="2627313" y="3551238"/>
              <a:ext cx="3857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2" name="Line 24"/>
            <p:cNvSpPr>
              <a:spLocks noChangeShapeType="1"/>
            </p:cNvSpPr>
            <p:nvPr/>
          </p:nvSpPr>
          <p:spPr bwMode="auto">
            <a:xfrm flipH="1">
              <a:off x="3808413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3" name="Line 25"/>
            <p:cNvSpPr>
              <a:spLocks noChangeShapeType="1"/>
            </p:cNvSpPr>
            <p:nvPr/>
          </p:nvSpPr>
          <p:spPr bwMode="auto">
            <a:xfrm flipV="1">
              <a:off x="3814763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4" name="Line 26"/>
            <p:cNvSpPr>
              <a:spLocks noChangeShapeType="1"/>
            </p:cNvSpPr>
            <p:nvPr/>
          </p:nvSpPr>
          <p:spPr bwMode="auto">
            <a:xfrm flipH="1">
              <a:off x="3378200" y="3551238"/>
              <a:ext cx="4286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7" name="Line 29"/>
            <p:cNvSpPr>
              <a:spLocks noChangeShapeType="1"/>
            </p:cNvSpPr>
            <p:nvPr/>
          </p:nvSpPr>
          <p:spPr bwMode="auto">
            <a:xfrm flipH="1">
              <a:off x="462597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8" name="Line 30"/>
            <p:cNvSpPr>
              <a:spLocks noChangeShapeType="1"/>
            </p:cNvSpPr>
            <p:nvPr/>
          </p:nvSpPr>
          <p:spPr bwMode="auto">
            <a:xfrm flipV="1">
              <a:off x="463867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9" name="Line 31"/>
            <p:cNvSpPr>
              <a:spLocks noChangeShapeType="1"/>
            </p:cNvSpPr>
            <p:nvPr/>
          </p:nvSpPr>
          <p:spPr bwMode="auto">
            <a:xfrm flipH="1">
              <a:off x="4289425" y="3551238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2" name="Line 34"/>
            <p:cNvSpPr>
              <a:spLocks noChangeShapeType="1"/>
            </p:cNvSpPr>
            <p:nvPr/>
          </p:nvSpPr>
          <p:spPr bwMode="auto">
            <a:xfrm flipH="1">
              <a:off x="5467350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3" name="Line 35"/>
            <p:cNvSpPr>
              <a:spLocks noChangeShapeType="1"/>
            </p:cNvSpPr>
            <p:nvPr/>
          </p:nvSpPr>
          <p:spPr bwMode="auto">
            <a:xfrm flipV="1">
              <a:off x="546735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4" name="Line 36"/>
            <p:cNvSpPr>
              <a:spLocks noChangeShapeType="1"/>
            </p:cNvSpPr>
            <p:nvPr/>
          </p:nvSpPr>
          <p:spPr bwMode="auto">
            <a:xfrm flipH="1">
              <a:off x="5068888" y="3551238"/>
              <a:ext cx="4095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7" name="Line 39"/>
            <p:cNvSpPr>
              <a:spLocks noChangeShapeType="1"/>
            </p:cNvSpPr>
            <p:nvPr/>
          </p:nvSpPr>
          <p:spPr bwMode="auto">
            <a:xfrm flipH="1">
              <a:off x="6273800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8" name="Line 40"/>
            <p:cNvSpPr>
              <a:spLocks noChangeShapeType="1"/>
            </p:cNvSpPr>
            <p:nvPr/>
          </p:nvSpPr>
          <p:spPr bwMode="auto">
            <a:xfrm flipV="1">
              <a:off x="62738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9" name="Line 41"/>
            <p:cNvSpPr>
              <a:spLocks noChangeShapeType="1"/>
            </p:cNvSpPr>
            <p:nvPr/>
          </p:nvSpPr>
          <p:spPr bwMode="auto">
            <a:xfrm flipH="1">
              <a:off x="5829300" y="3551238"/>
              <a:ext cx="4492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2" name="Line 44"/>
            <p:cNvSpPr>
              <a:spLocks noChangeShapeType="1"/>
            </p:cNvSpPr>
            <p:nvPr/>
          </p:nvSpPr>
          <p:spPr bwMode="auto">
            <a:xfrm flipH="1">
              <a:off x="7043738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3" name="Line 45"/>
            <p:cNvSpPr>
              <a:spLocks noChangeShapeType="1"/>
            </p:cNvSpPr>
            <p:nvPr/>
          </p:nvSpPr>
          <p:spPr bwMode="auto">
            <a:xfrm flipV="1">
              <a:off x="7050088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4" name="Line 46"/>
            <p:cNvSpPr>
              <a:spLocks noChangeShapeType="1"/>
            </p:cNvSpPr>
            <p:nvPr/>
          </p:nvSpPr>
          <p:spPr bwMode="auto">
            <a:xfrm flipH="1">
              <a:off x="6645275" y="3551238"/>
              <a:ext cx="3905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7" name="Line 49"/>
            <p:cNvSpPr>
              <a:spLocks noChangeShapeType="1"/>
            </p:cNvSpPr>
            <p:nvPr/>
          </p:nvSpPr>
          <p:spPr bwMode="auto">
            <a:xfrm flipH="1">
              <a:off x="7861300" y="5641975"/>
              <a:ext cx="4191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8" name="Line 50"/>
            <p:cNvSpPr>
              <a:spLocks noChangeShapeType="1"/>
            </p:cNvSpPr>
            <p:nvPr/>
          </p:nvSpPr>
          <p:spPr bwMode="auto">
            <a:xfrm flipV="1">
              <a:off x="78613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9" name="Line 51"/>
            <p:cNvSpPr>
              <a:spLocks noChangeShapeType="1"/>
            </p:cNvSpPr>
            <p:nvPr/>
          </p:nvSpPr>
          <p:spPr bwMode="auto">
            <a:xfrm flipH="1">
              <a:off x="7435850" y="3551238"/>
              <a:ext cx="4238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500" name="Line 52"/>
          <p:cNvSpPr>
            <a:spLocks noChangeShapeType="1"/>
          </p:cNvSpPr>
          <p:nvPr/>
        </p:nvSpPr>
        <p:spPr bwMode="auto">
          <a:xfrm>
            <a:off x="74358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01" name="Rectangle 53"/>
          <p:cNvSpPr>
            <a:spLocks noChangeArrowheads="1"/>
          </p:cNvSpPr>
          <p:nvPr/>
        </p:nvSpPr>
        <p:spPr bwMode="auto">
          <a:xfrm>
            <a:off x="1522413" y="37290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215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614</a:t>
            </a:r>
          </a:p>
        </p:txBody>
      </p:sp>
      <p:sp>
        <p:nvSpPr>
          <p:cNvPr id="1640502" name="Rectangle 54"/>
          <p:cNvSpPr>
            <a:spLocks noChangeArrowheads="1"/>
          </p:cNvSpPr>
          <p:nvPr/>
        </p:nvSpPr>
        <p:spPr bwMode="auto">
          <a:xfrm>
            <a:off x="2330450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921</a:t>
            </a:r>
          </a:p>
        </p:txBody>
      </p:sp>
      <p:sp>
        <p:nvSpPr>
          <p:cNvPr id="1640503" name="Rectangle 55"/>
          <p:cNvSpPr>
            <a:spLocks noChangeArrowheads="1"/>
          </p:cNvSpPr>
          <p:nvPr/>
        </p:nvSpPr>
        <p:spPr bwMode="auto">
          <a:xfrm>
            <a:off x="3106738" y="37163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738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637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530</a:t>
            </a:r>
          </a:p>
        </p:txBody>
      </p:sp>
      <p:sp>
        <p:nvSpPr>
          <p:cNvPr id="1640504" name="Rectangle 56"/>
          <p:cNvSpPr>
            <a:spLocks noChangeArrowheads="1"/>
          </p:cNvSpPr>
          <p:nvPr/>
        </p:nvSpPr>
        <p:spPr bwMode="auto">
          <a:xfrm>
            <a:off x="3919538" y="371157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5" name="Rectangle 57"/>
          <p:cNvSpPr>
            <a:spLocks noChangeArrowheads="1"/>
          </p:cNvSpPr>
          <p:nvPr/>
        </p:nvSpPr>
        <p:spPr bwMode="auto">
          <a:xfrm>
            <a:off x="47498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6" name="Rectangle 58"/>
          <p:cNvSpPr>
            <a:spLocks noChangeArrowheads="1"/>
          </p:cNvSpPr>
          <p:nvPr/>
        </p:nvSpPr>
        <p:spPr bwMode="auto">
          <a:xfrm>
            <a:off x="55753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7" name="Rectangle 59"/>
          <p:cNvSpPr>
            <a:spLocks noChangeArrowheads="1"/>
          </p:cNvSpPr>
          <p:nvPr/>
        </p:nvSpPr>
        <p:spPr bwMode="auto">
          <a:xfrm>
            <a:off x="6364288" y="3725863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8" name="Rectangle 60"/>
          <p:cNvSpPr>
            <a:spLocks noChangeArrowheads="1"/>
          </p:cNvSpPr>
          <p:nvPr/>
        </p:nvSpPr>
        <p:spPr bwMode="auto">
          <a:xfrm>
            <a:off x="7146925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485</a:t>
            </a:r>
          </a:p>
        </p:txBody>
      </p:sp>
      <p:sp>
        <p:nvSpPr>
          <p:cNvPr id="1640509" name="Rectangle 61"/>
          <p:cNvSpPr>
            <a:spLocks noChangeArrowheads="1"/>
          </p:cNvSpPr>
          <p:nvPr/>
        </p:nvSpPr>
        <p:spPr bwMode="auto">
          <a:xfrm>
            <a:off x="7954963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790</a:t>
            </a:r>
          </a:p>
        </p:txBody>
      </p:sp>
      <p:sp>
        <p:nvSpPr>
          <p:cNvPr id="1640510" name="Text Box 62"/>
          <p:cNvSpPr txBox="1">
            <a:spLocks noChangeArrowheads="1"/>
          </p:cNvSpPr>
          <p:nvPr/>
        </p:nvSpPr>
        <p:spPr bwMode="auto">
          <a:xfrm>
            <a:off x="328613" y="2147888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66"/>
                </a:solidFill>
              </a:rPr>
              <a:t>5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0  7</a:t>
            </a:r>
            <a:r>
              <a:rPr lang="en-US" altLang="zh-CN"/>
              <a:t>9</a:t>
            </a:r>
            <a:r>
              <a:rPr lang="en-US" altLang="zh-CN">
                <a:solidFill>
                  <a:srgbClr val="FFFF66"/>
                </a:solidFill>
              </a:rPr>
              <a:t>0  9</a:t>
            </a:r>
            <a:r>
              <a:rPr lang="en-US" altLang="zh-CN"/>
              <a:t>2</a:t>
            </a:r>
            <a:r>
              <a:rPr lang="en-US" altLang="zh-CN">
                <a:solidFill>
                  <a:srgbClr val="FFFF66"/>
                </a:solidFill>
              </a:rPr>
              <a:t>1  1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1  6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4  4</a:t>
            </a:r>
            <a:r>
              <a:rPr lang="en-US" altLang="zh-CN"/>
              <a:t>8</a:t>
            </a:r>
            <a:r>
              <a:rPr lang="en-US" altLang="zh-CN">
                <a:solidFill>
                  <a:srgbClr val="FFFF66"/>
                </a:solidFill>
              </a:rPr>
              <a:t>5  2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5  3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6  6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7  7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8</a:t>
            </a:r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8295170" y="3553167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>
            <a:off x="1026263" y="54167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0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0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0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0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2" grpId="0"/>
      <p:bldP spid="1640453" grpId="0"/>
      <p:bldP spid="16405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160EC24-FDE5-4BBA-AA1F-BFC0835E0086}" type="slidenum">
              <a:rPr lang="zh-CN" altLang="en-US" b="1">
                <a:solidFill>
                  <a:srgbClr val="66CCFF"/>
                </a:solidFill>
              </a:rPr>
              <a:pPr/>
              <a:t>78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1642499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00"/>
                </a:solidFill>
              </a:rPr>
              <a:t>614  738  921  485  637  101  215  530  790  306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42500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收集：</a:t>
            </a:r>
            <a:r>
              <a:rPr lang="en-US" altLang="zh-CN">
                <a:solidFill>
                  <a:srgbClr val="FFFF66"/>
                </a:solidFill>
              </a:rPr>
              <a:t>101  215  306  485  530  614  637  738  790  921</a:t>
            </a:r>
          </a:p>
        </p:txBody>
      </p:sp>
      <p:sp>
        <p:nvSpPr>
          <p:cNvPr id="1642501" name="Text Box 5"/>
          <p:cNvSpPr txBox="1">
            <a:spLocks noChangeArrowheads="1"/>
          </p:cNvSpPr>
          <p:nvPr/>
        </p:nvSpPr>
        <p:spPr bwMode="auto">
          <a:xfrm>
            <a:off x="387350" y="1477963"/>
            <a:ext cx="66167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第三次分配和收集：</a:t>
            </a:r>
            <a:r>
              <a:rPr lang="zh-CN" altLang="en-US" sz="3200">
                <a:solidFill>
                  <a:srgbClr val="00FFFF"/>
                </a:solidFill>
              </a:rPr>
              <a:t>百位</a:t>
            </a:r>
          </a:p>
        </p:txBody>
      </p:sp>
      <p:sp>
        <p:nvSpPr>
          <p:cNvPr id="1642502" name="Rectangle 6"/>
          <p:cNvSpPr>
            <a:spLocks noChangeArrowheads="1"/>
          </p:cNvSpPr>
          <p:nvPr/>
        </p:nvSpPr>
        <p:spPr bwMode="auto">
          <a:xfrm>
            <a:off x="700088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2503" name="Text Box 7"/>
          <p:cNvSpPr txBox="1">
            <a:spLocks noChangeArrowheads="1"/>
          </p:cNvSpPr>
          <p:nvPr/>
        </p:nvSpPr>
        <p:spPr bwMode="auto">
          <a:xfrm>
            <a:off x="409575" y="28082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尾指针</a:t>
            </a:r>
            <a:endParaRPr lang="en-US" altLang="zh-CN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</a:t>
            </a:r>
            <a:r>
              <a:rPr lang="en-US" altLang="zh-CN" sz="2400" dirty="0">
                <a:solidFill>
                  <a:srgbClr val="FFFF66"/>
                </a:solidFill>
              </a:rPr>
              <a:t>e0        e1      e2      e3        e4       e5      e6       e7       e8       e9</a:t>
            </a:r>
          </a:p>
        </p:txBody>
      </p:sp>
      <p:sp>
        <p:nvSpPr>
          <p:cNvPr id="1642504" name="Line 8"/>
          <p:cNvSpPr>
            <a:spLocks noChangeShapeType="1"/>
          </p:cNvSpPr>
          <p:nvPr/>
        </p:nvSpPr>
        <p:spPr bwMode="auto">
          <a:xfrm>
            <a:off x="1844675" y="5456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08" name="Line 12"/>
          <p:cNvSpPr>
            <a:spLocks noChangeShapeType="1"/>
          </p:cNvSpPr>
          <p:nvPr/>
        </p:nvSpPr>
        <p:spPr bwMode="auto">
          <a:xfrm>
            <a:off x="10937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09" name="Line 13"/>
          <p:cNvSpPr>
            <a:spLocks noChangeShapeType="1"/>
          </p:cNvSpPr>
          <p:nvPr/>
        </p:nvSpPr>
        <p:spPr bwMode="auto">
          <a:xfrm>
            <a:off x="2640013" y="5437188"/>
            <a:ext cx="6350" cy="2174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3" name="Line 17"/>
          <p:cNvSpPr>
            <a:spLocks noChangeShapeType="1"/>
          </p:cNvSpPr>
          <p:nvPr/>
        </p:nvSpPr>
        <p:spPr bwMode="auto">
          <a:xfrm>
            <a:off x="19097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4" name="Line 18"/>
          <p:cNvSpPr>
            <a:spLocks noChangeShapeType="1"/>
          </p:cNvSpPr>
          <p:nvPr/>
        </p:nvSpPr>
        <p:spPr bwMode="auto">
          <a:xfrm>
            <a:off x="3397250" y="5443538"/>
            <a:ext cx="0" cy="1984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8" name="Line 22"/>
          <p:cNvSpPr>
            <a:spLocks noChangeShapeType="1"/>
          </p:cNvSpPr>
          <p:nvPr/>
        </p:nvSpPr>
        <p:spPr bwMode="auto">
          <a:xfrm>
            <a:off x="26336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9" name="Line 23"/>
          <p:cNvSpPr>
            <a:spLocks noChangeShapeType="1"/>
          </p:cNvSpPr>
          <p:nvPr/>
        </p:nvSpPr>
        <p:spPr bwMode="auto">
          <a:xfrm>
            <a:off x="4235450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3" name="Line 27"/>
          <p:cNvSpPr>
            <a:spLocks noChangeShapeType="1"/>
          </p:cNvSpPr>
          <p:nvPr/>
        </p:nvSpPr>
        <p:spPr bwMode="auto">
          <a:xfrm>
            <a:off x="33845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4" name="Line 28"/>
          <p:cNvSpPr>
            <a:spLocks noChangeShapeType="1"/>
          </p:cNvSpPr>
          <p:nvPr/>
        </p:nvSpPr>
        <p:spPr bwMode="auto">
          <a:xfrm>
            <a:off x="5065713" y="5430838"/>
            <a:ext cx="0" cy="211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8" name="Line 32"/>
          <p:cNvSpPr>
            <a:spLocks noChangeShapeType="1"/>
          </p:cNvSpPr>
          <p:nvPr/>
        </p:nvSpPr>
        <p:spPr bwMode="auto">
          <a:xfrm>
            <a:off x="428942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9" name="Line 33"/>
          <p:cNvSpPr>
            <a:spLocks noChangeShapeType="1"/>
          </p:cNvSpPr>
          <p:nvPr/>
        </p:nvSpPr>
        <p:spPr bwMode="auto">
          <a:xfrm>
            <a:off x="5919788" y="5456238"/>
            <a:ext cx="0" cy="185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3" name="Line 37"/>
          <p:cNvSpPr>
            <a:spLocks noChangeShapeType="1"/>
          </p:cNvSpPr>
          <p:nvPr/>
        </p:nvSpPr>
        <p:spPr bwMode="auto">
          <a:xfrm>
            <a:off x="50815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4" name="Line 38"/>
          <p:cNvSpPr>
            <a:spLocks noChangeShapeType="1"/>
          </p:cNvSpPr>
          <p:nvPr/>
        </p:nvSpPr>
        <p:spPr bwMode="auto">
          <a:xfrm>
            <a:off x="66881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8" name="Line 42"/>
          <p:cNvSpPr>
            <a:spLocks noChangeShapeType="1"/>
          </p:cNvSpPr>
          <p:nvPr/>
        </p:nvSpPr>
        <p:spPr bwMode="auto">
          <a:xfrm>
            <a:off x="582930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9" name="Line 43"/>
          <p:cNvSpPr>
            <a:spLocks noChangeShapeType="1"/>
          </p:cNvSpPr>
          <p:nvPr/>
        </p:nvSpPr>
        <p:spPr bwMode="auto">
          <a:xfrm>
            <a:off x="7464425" y="5418138"/>
            <a:ext cx="0" cy="2238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43" name="Line 47"/>
          <p:cNvSpPr>
            <a:spLocks noChangeShapeType="1"/>
          </p:cNvSpPr>
          <p:nvPr/>
        </p:nvSpPr>
        <p:spPr bwMode="auto">
          <a:xfrm>
            <a:off x="664527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44" name="Line 48"/>
          <p:cNvSpPr>
            <a:spLocks noChangeShapeType="1"/>
          </p:cNvSpPr>
          <p:nvPr/>
        </p:nvSpPr>
        <p:spPr bwMode="auto">
          <a:xfrm>
            <a:off x="82756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1081088" y="3536950"/>
            <a:ext cx="7199312" cy="2106612"/>
            <a:chOff x="1081088" y="3536950"/>
            <a:chExt cx="7199312" cy="2106612"/>
          </a:xfrm>
        </p:grpSpPr>
        <p:sp>
          <p:nvSpPr>
            <p:cNvPr id="1642505" name="Line 9"/>
            <p:cNvSpPr>
              <a:spLocks noChangeShapeType="1"/>
            </p:cNvSpPr>
            <p:nvPr/>
          </p:nvSpPr>
          <p:spPr bwMode="auto">
            <a:xfrm flipH="1">
              <a:off x="1404938" y="56292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06" name="Line 10"/>
            <p:cNvSpPr>
              <a:spLocks noChangeShapeType="1"/>
            </p:cNvSpPr>
            <p:nvPr/>
          </p:nvSpPr>
          <p:spPr bwMode="auto">
            <a:xfrm flipV="1">
              <a:off x="1417638" y="35385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07" name="Line 11"/>
            <p:cNvSpPr>
              <a:spLocks noChangeShapeType="1"/>
            </p:cNvSpPr>
            <p:nvPr/>
          </p:nvSpPr>
          <p:spPr bwMode="auto">
            <a:xfrm flipH="1">
              <a:off x="1081088" y="3536950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0" name="Line 14"/>
            <p:cNvSpPr>
              <a:spLocks noChangeShapeType="1"/>
            </p:cNvSpPr>
            <p:nvPr/>
          </p:nvSpPr>
          <p:spPr bwMode="auto">
            <a:xfrm flipH="1">
              <a:off x="220662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1" name="Line 15"/>
            <p:cNvSpPr>
              <a:spLocks noChangeShapeType="1"/>
            </p:cNvSpPr>
            <p:nvPr/>
          </p:nvSpPr>
          <p:spPr bwMode="auto">
            <a:xfrm flipV="1">
              <a:off x="223202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2" name="Line 16"/>
            <p:cNvSpPr>
              <a:spLocks noChangeShapeType="1"/>
            </p:cNvSpPr>
            <p:nvPr/>
          </p:nvSpPr>
          <p:spPr bwMode="auto">
            <a:xfrm flipH="1">
              <a:off x="1909763" y="3551238"/>
              <a:ext cx="3460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5" name="Line 19"/>
            <p:cNvSpPr>
              <a:spLocks noChangeShapeType="1"/>
            </p:cNvSpPr>
            <p:nvPr/>
          </p:nvSpPr>
          <p:spPr bwMode="auto">
            <a:xfrm flipH="1">
              <a:off x="3014663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6" name="Line 20"/>
            <p:cNvSpPr>
              <a:spLocks noChangeShapeType="1"/>
            </p:cNvSpPr>
            <p:nvPr/>
          </p:nvSpPr>
          <p:spPr bwMode="auto">
            <a:xfrm flipV="1">
              <a:off x="30226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7" name="Line 21"/>
            <p:cNvSpPr>
              <a:spLocks noChangeShapeType="1"/>
            </p:cNvSpPr>
            <p:nvPr/>
          </p:nvSpPr>
          <p:spPr bwMode="auto">
            <a:xfrm flipH="1">
              <a:off x="2627313" y="3551238"/>
              <a:ext cx="3857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0" name="Line 24"/>
            <p:cNvSpPr>
              <a:spLocks noChangeShapeType="1"/>
            </p:cNvSpPr>
            <p:nvPr/>
          </p:nvSpPr>
          <p:spPr bwMode="auto">
            <a:xfrm flipH="1">
              <a:off x="3808413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1" name="Line 25"/>
            <p:cNvSpPr>
              <a:spLocks noChangeShapeType="1"/>
            </p:cNvSpPr>
            <p:nvPr/>
          </p:nvSpPr>
          <p:spPr bwMode="auto">
            <a:xfrm flipV="1">
              <a:off x="3814763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2" name="Line 26"/>
            <p:cNvSpPr>
              <a:spLocks noChangeShapeType="1"/>
            </p:cNvSpPr>
            <p:nvPr/>
          </p:nvSpPr>
          <p:spPr bwMode="auto">
            <a:xfrm flipH="1">
              <a:off x="3378200" y="3551238"/>
              <a:ext cx="4286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5" name="Line 29"/>
            <p:cNvSpPr>
              <a:spLocks noChangeShapeType="1"/>
            </p:cNvSpPr>
            <p:nvPr/>
          </p:nvSpPr>
          <p:spPr bwMode="auto">
            <a:xfrm flipH="1">
              <a:off x="462597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6" name="Line 30"/>
            <p:cNvSpPr>
              <a:spLocks noChangeShapeType="1"/>
            </p:cNvSpPr>
            <p:nvPr/>
          </p:nvSpPr>
          <p:spPr bwMode="auto">
            <a:xfrm flipV="1">
              <a:off x="463867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7" name="Line 31"/>
            <p:cNvSpPr>
              <a:spLocks noChangeShapeType="1"/>
            </p:cNvSpPr>
            <p:nvPr/>
          </p:nvSpPr>
          <p:spPr bwMode="auto">
            <a:xfrm flipH="1">
              <a:off x="4289425" y="3551238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0" name="Line 34"/>
            <p:cNvSpPr>
              <a:spLocks noChangeShapeType="1"/>
            </p:cNvSpPr>
            <p:nvPr/>
          </p:nvSpPr>
          <p:spPr bwMode="auto">
            <a:xfrm flipH="1">
              <a:off x="5467350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1" name="Line 35"/>
            <p:cNvSpPr>
              <a:spLocks noChangeShapeType="1"/>
            </p:cNvSpPr>
            <p:nvPr/>
          </p:nvSpPr>
          <p:spPr bwMode="auto">
            <a:xfrm flipV="1">
              <a:off x="546735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2" name="Line 36"/>
            <p:cNvSpPr>
              <a:spLocks noChangeShapeType="1"/>
            </p:cNvSpPr>
            <p:nvPr/>
          </p:nvSpPr>
          <p:spPr bwMode="auto">
            <a:xfrm flipH="1">
              <a:off x="5068888" y="3551238"/>
              <a:ext cx="4095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5" name="Line 39"/>
            <p:cNvSpPr>
              <a:spLocks noChangeShapeType="1"/>
            </p:cNvSpPr>
            <p:nvPr/>
          </p:nvSpPr>
          <p:spPr bwMode="auto">
            <a:xfrm flipH="1">
              <a:off x="6273800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6" name="Line 40"/>
            <p:cNvSpPr>
              <a:spLocks noChangeShapeType="1"/>
            </p:cNvSpPr>
            <p:nvPr/>
          </p:nvSpPr>
          <p:spPr bwMode="auto">
            <a:xfrm flipV="1">
              <a:off x="62738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7" name="Line 41"/>
            <p:cNvSpPr>
              <a:spLocks noChangeShapeType="1"/>
            </p:cNvSpPr>
            <p:nvPr/>
          </p:nvSpPr>
          <p:spPr bwMode="auto">
            <a:xfrm flipH="1">
              <a:off x="5829300" y="3551238"/>
              <a:ext cx="4492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0" name="Line 44"/>
            <p:cNvSpPr>
              <a:spLocks noChangeShapeType="1"/>
            </p:cNvSpPr>
            <p:nvPr/>
          </p:nvSpPr>
          <p:spPr bwMode="auto">
            <a:xfrm flipH="1">
              <a:off x="7043738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1" name="Line 45"/>
            <p:cNvSpPr>
              <a:spLocks noChangeShapeType="1"/>
            </p:cNvSpPr>
            <p:nvPr/>
          </p:nvSpPr>
          <p:spPr bwMode="auto">
            <a:xfrm flipV="1">
              <a:off x="7050088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2" name="Line 46"/>
            <p:cNvSpPr>
              <a:spLocks noChangeShapeType="1"/>
            </p:cNvSpPr>
            <p:nvPr/>
          </p:nvSpPr>
          <p:spPr bwMode="auto">
            <a:xfrm flipH="1">
              <a:off x="6645275" y="3551238"/>
              <a:ext cx="3905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5" name="Line 49"/>
            <p:cNvSpPr>
              <a:spLocks noChangeShapeType="1"/>
            </p:cNvSpPr>
            <p:nvPr/>
          </p:nvSpPr>
          <p:spPr bwMode="auto">
            <a:xfrm flipH="1">
              <a:off x="7861300" y="5641975"/>
              <a:ext cx="4191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6" name="Line 50"/>
            <p:cNvSpPr>
              <a:spLocks noChangeShapeType="1"/>
            </p:cNvSpPr>
            <p:nvPr/>
          </p:nvSpPr>
          <p:spPr bwMode="auto">
            <a:xfrm flipV="1">
              <a:off x="78613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7" name="Line 51"/>
            <p:cNvSpPr>
              <a:spLocks noChangeShapeType="1"/>
            </p:cNvSpPr>
            <p:nvPr/>
          </p:nvSpPr>
          <p:spPr bwMode="auto">
            <a:xfrm flipH="1">
              <a:off x="7435850" y="3551238"/>
              <a:ext cx="4238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2548" name="Line 52"/>
          <p:cNvSpPr>
            <a:spLocks noChangeShapeType="1"/>
          </p:cNvSpPr>
          <p:nvPr/>
        </p:nvSpPr>
        <p:spPr bwMode="auto">
          <a:xfrm>
            <a:off x="74358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49" name="Rectangle 53"/>
          <p:cNvSpPr>
            <a:spLocks noChangeArrowheads="1"/>
          </p:cNvSpPr>
          <p:nvPr/>
        </p:nvSpPr>
        <p:spPr bwMode="auto">
          <a:xfrm>
            <a:off x="1522413" y="37290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101</a:t>
            </a:r>
          </a:p>
        </p:txBody>
      </p:sp>
      <p:sp>
        <p:nvSpPr>
          <p:cNvPr id="1642550" name="Rectangle 54"/>
          <p:cNvSpPr>
            <a:spLocks noChangeArrowheads="1"/>
          </p:cNvSpPr>
          <p:nvPr/>
        </p:nvSpPr>
        <p:spPr bwMode="auto">
          <a:xfrm>
            <a:off x="2330450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215</a:t>
            </a:r>
          </a:p>
        </p:txBody>
      </p:sp>
      <p:sp>
        <p:nvSpPr>
          <p:cNvPr id="1642551" name="Rectangle 55"/>
          <p:cNvSpPr>
            <a:spLocks noChangeArrowheads="1"/>
          </p:cNvSpPr>
          <p:nvPr/>
        </p:nvSpPr>
        <p:spPr bwMode="auto">
          <a:xfrm>
            <a:off x="3106738" y="37163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306</a:t>
            </a:r>
          </a:p>
        </p:txBody>
      </p:sp>
      <p:sp>
        <p:nvSpPr>
          <p:cNvPr id="1642552" name="Rectangle 56"/>
          <p:cNvSpPr>
            <a:spLocks noChangeArrowheads="1"/>
          </p:cNvSpPr>
          <p:nvPr/>
        </p:nvSpPr>
        <p:spPr bwMode="auto">
          <a:xfrm>
            <a:off x="3919538" y="371157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485</a:t>
            </a:r>
          </a:p>
        </p:txBody>
      </p:sp>
      <p:sp>
        <p:nvSpPr>
          <p:cNvPr id="1642553" name="Rectangle 57"/>
          <p:cNvSpPr>
            <a:spLocks noChangeArrowheads="1"/>
          </p:cNvSpPr>
          <p:nvPr/>
        </p:nvSpPr>
        <p:spPr bwMode="auto">
          <a:xfrm>
            <a:off x="47498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530</a:t>
            </a:r>
          </a:p>
        </p:txBody>
      </p:sp>
      <p:sp>
        <p:nvSpPr>
          <p:cNvPr id="1642554" name="Rectangle 58"/>
          <p:cNvSpPr>
            <a:spLocks noChangeArrowheads="1"/>
          </p:cNvSpPr>
          <p:nvPr/>
        </p:nvSpPr>
        <p:spPr bwMode="auto">
          <a:xfrm>
            <a:off x="55753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637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614</a:t>
            </a:r>
          </a:p>
        </p:txBody>
      </p:sp>
      <p:sp>
        <p:nvSpPr>
          <p:cNvPr id="1642555" name="Rectangle 59"/>
          <p:cNvSpPr>
            <a:spLocks noChangeArrowheads="1"/>
          </p:cNvSpPr>
          <p:nvPr/>
        </p:nvSpPr>
        <p:spPr bwMode="auto">
          <a:xfrm>
            <a:off x="6364288" y="3725863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790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738</a:t>
            </a:r>
          </a:p>
        </p:txBody>
      </p:sp>
      <p:sp>
        <p:nvSpPr>
          <p:cNvPr id="1642556" name="Rectangle 60"/>
          <p:cNvSpPr>
            <a:spLocks noChangeArrowheads="1"/>
          </p:cNvSpPr>
          <p:nvPr/>
        </p:nvSpPr>
        <p:spPr bwMode="auto">
          <a:xfrm>
            <a:off x="7146925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2557" name="Rectangle 61"/>
          <p:cNvSpPr>
            <a:spLocks noChangeArrowheads="1"/>
          </p:cNvSpPr>
          <p:nvPr/>
        </p:nvSpPr>
        <p:spPr bwMode="auto">
          <a:xfrm>
            <a:off x="7954963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921</a:t>
            </a:r>
          </a:p>
        </p:txBody>
      </p:sp>
      <p:sp>
        <p:nvSpPr>
          <p:cNvPr id="1642558" name="Text Box 62"/>
          <p:cNvSpPr txBox="1">
            <a:spLocks noChangeArrowheads="1"/>
          </p:cNvSpPr>
          <p:nvPr/>
        </p:nvSpPr>
        <p:spPr bwMode="auto">
          <a:xfrm>
            <a:off x="328613" y="2147888"/>
            <a:ext cx="85725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 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01  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06  </a:t>
            </a:r>
            <a:r>
              <a:rPr lang="en-US" altLang="zh-CN"/>
              <a:t>6</a:t>
            </a:r>
            <a:r>
              <a:rPr lang="en-US" altLang="zh-CN">
                <a:solidFill>
                  <a:srgbClr val="FFFF66"/>
                </a:solidFill>
              </a:rPr>
              <a:t>14  </a:t>
            </a:r>
            <a:r>
              <a:rPr lang="en-US" altLang="zh-CN"/>
              <a:t>2</a:t>
            </a:r>
            <a:r>
              <a:rPr lang="en-US" altLang="zh-CN">
                <a:solidFill>
                  <a:srgbClr val="FFFF66"/>
                </a:solidFill>
              </a:rPr>
              <a:t>15  </a:t>
            </a:r>
            <a:r>
              <a:rPr lang="en-US" altLang="zh-CN"/>
              <a:t>9</a:t>
            </a:r>
            <a:r>
              <a:rPr lang="en-US" altLang="zh-CN">
                <a:solidFill>
                  <a:srgbClr val="FFFF66"/>
                </a:solidFill>
              </a:rPr>
              <a:t>21  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30  </a:t>
            </a:r>
            <a:r>
              <a:rPr lang="en-US" altLang="zh-CN"/>
              <a:t>6</a:t>
            </a:r>
            <a:r>
              <a:rPr lang="en-US" altLang="zh-CN">
                <a:solidFill>
                  <a:srgbClr val="FFFF66"/>
                </a:solidFill>
              </a:rPr>
              <a:t>37  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38  </a:t>
            </a:r>
            <a:r>
              <a:rPr lang="en-US" altLang="zh-CN"/>
              <a:t>4</a:t>
            </a:r>
            <a:r>
              <a:rPr lang="en-US" altLang="zh-CN">
                <a:solidFill>
                  <a:srgbClr val="FFFF66"/>
                </a:solidFill>
              </a:rPr>
              <a:t>85  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90</a:t>
            </a:r>
            <a:endParaRPr lang="zh-CN" altLang="en-US">
              <a:solidFill>
                <a:srgbClr val="FFFF66"/>
              </a:solidFill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8329931" y="3553167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376775" y="52293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f0       f1      f2      f3        f4       f5        f6        f7      f8       f9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2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2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2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2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00" grpId="0"/>
      <p:bldP spid="1642501" grpId="0"/>
      <p:bldP spid="164255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982AD357-5DAC-4337-BFC2-A84DB1590D0F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79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263525" y="882650"/>
            <a:ext cx="8675688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 algn="l"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 sz="3600" dirty="0">
                <a:solidFill>
                  <a:srgbClr val="FFFF66"/>
                </a:solidFill>
              </a:rPr>
              <a:t>基数排序的特点</a:t>
            </a:r>
          </a:p>
          <a:p>
            <a:pPr marL="449263" indent="-449263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关键字包含多位  </a:t>
            </a:r>
            <a:r>
              <a:rPr lang="en-US" altLang="zh-CN" sz="3200" dirty="0"/>
              <a:t>k = 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dirty="0">
                <a:latin typeface="Arial" pitchFamily="34" charset="0"/>
              </a:rPr>
              <a:t>…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d</a:t>
            </a:r>
            <a:endParaRPr lang="en-US" altLang="zh-CN" sz="3200" baseline="-25000" dirty="0"/>
          </a:p>
          <a:p>
            <a:pPr marL="449263" lvl="1" indent="-449263" algn="l"/>
            <a:r>
              <a:rPr lang="en-US" altLang="zh-CN" sz="3200" dirty="0"/>
              <a:t>	</a:t>
            </a:r>
            <a:r>
              <a:rPr lang="zh-CN" altLang="en-US" sz="3200" dirty="0"/>
              <a:t>基数为 </a:t>
            </a:r>
            <a:r>
              <a:rPr lang="en-US" altLang="zh-CN" sz="3200" dirty="0"/>
              <a:t>r</a:t>
            </a:r>
            <a:r>
              <a:rPr lang="zh-CN" altLang="en-US" sz="3200" dirty="0"/>
              <a:t>（关键字分量有 </a:t>
            </a:r>
            <a:r>
              <a:rPr lang="en-US" altLang="zh-CN" sz="3200" dirty="0"/>
              <a:t>r </a:t>
            </a:r>
            <a:r>
              <a:rPr lang="zh-CN" altLang="en-US" sz="3200" dirty="0"/>
              <a:t>种不同取值）</a:t>
            </a:r>
            <a:r>
              <a:rPr lang="en-US" altLang="zh-CN" sz="3200" dirty="0"/>
              <a:t> </a:t>
            </a:r>
          </a:p>
          <a:p>
            <a:pPr marL="449263" indent="-449263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最低位优先基本步骤：分配、收集</a:t>
            </a:r>
            <a:endParaRPr lang="en-US" altLang="zh-CN" sz="3200" dirty="0"/>
          </a:p>
          <a:p>
            <a:pPr marL="449263" indent="-449263" algn="l"/>
            <a:r>
              <a:rPr lang="en-US" altLang="zh-CN" sz="3200" dirty="0"/>
              <a:t>	</a:t>
            </a:r>
            <a:r>
              <a:rPr lang="zh-CN" altLang="en-US" sz="3200" dirty="0"/>
              <a:t>一趟分配的时间复杂度：</a:t>
            </a:r>
            <a:r>
              <a:rPr lang="en-US" altLang="zh-CN" sz="3200" dirty="0"/>
              <a:t>O( n )</a:t>
            </a:r>
          </a:p>
          <a:p>
            <a:pPr marL="449263" indent="-449263" algn="l"/>
            <a:r>
              <a:rPr lang="en-US" altLang="zh-CN" sz="3200" dirty="0"/>
              <a:t>	</a:t>
            </a:r>
            <a:r>
              <a:rPr lang="zh-CN" altLang="en-US" sz="3200" dirty="0"/>
              <a:t>一趟收集的时间复杂度：</a:t>
            </a:r>
            <a:r>
              <a:rPr lang="en-US" altLang="zh-CN" sz="3200" dirty="0"/>
              <a:t>O( r )</a:t>
            </a:r>
            <a:endParaRPr lang="zh-CN" altLang="en-US" sz="3200" dirty="0"/>
          </a:p>
          <a:p>
            <a:pPr marL="449263" indent="-449263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总的时间复杂度 </a:t>
            </a:r>
            <a:r>
              <a:rPr lang="en-US" altLang="zh-CN" sz="3200" dirty="0"/>
              <a:t>O( d </a:t>
            </a:r>
            <a:r>
              <a:rPr lang="en-US" altLang="zh-CN" sz="3200" dirty="0">
                <a:latin typeface="Arial" pitchFamily="34" charset="0"/>
              </a:rPr>
              <a:t>·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n+r</a:t>
            </a:r>
            <a:r>
              <a:rPr lang="en-US" altLang="zh-CN" sz="3200" dirty="0"/>
              <a:t>) )</a:t>
            </a:r>
          </a:p>
          <a:p>
            <a:pPr marL="449263" indent="-449263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空间复杂度 </a:t>
            </a:r>
            <a:r>
              <a:rPr lang="en-US" altLang="zh-CN" sz="3200" dirty="0"/>
              <a:t>O( n+2*r ) </a:t>
            </a:r>
          </a:p>
          <a:p>
            <a:pPr marL="449263" indent="-449263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79883C1-DAA7-453C-A553-68C1DE0AED7E}" type="slidenum">
              <a:rPr lang="zh-CN" altLang="en-US" b="1">
                <a:solidFill>
                  <a:srgbClr val="66CCFF"/>
                </a:solidFill>
              </a:rPr>
              <a:pPr/>
              <a:t>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675" y="708025"/>
            <a:ext cx="8685213" cy="36718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稳定排序的应用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/>
              <a:t>	例：股票交易系统。考虑一种股票交易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/>
              <a:t>	1) </a:t>
            </a:r>
            <a:r>
              <a:rPr lang="zh-CN" altLang="en-US" sz="3200"/>
              <a:t>顾客委托：</a:t>
            </a:r>
            <a:r>
              <a:rPr lang="zh-CN" altLang="en-US" sz="3200">
                <a:solidFill>
                  <a:schemeClr val="tx1"/>
                </a:solidFill>
                <a:latin typeface="宋体" pitchFamily="2" charset="-122"/>
              </a:rPr>
              <a:t>股票编码、价格、数量、买</a:t>
            </a:r>
            <a:r>
              <a:rPr lang="en-US" altLang="zh-CN" sz="3200">
                <a:solidFill>
                  <a:schemeClr val="tx1"/>
                </a:solidFill>
                <a:cs typeface="Arial" pitchFamily="34" charset="0"/>
              </a:rPr>
              <a:t>/</a:t>
            </a:r>
            <a:r>
              <a:rPr lang="zh-CN" altLang="en-US" sz="3200">
                <a:solidFill>
                  <a:schemeClr val="tx1"/>
                </a:solidFill>
                <a:latin typeface="宋体" pitchFamily="2" charset="-122"/>
              </a:rPr>
              <a:t>卖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200"/>
              <a:t>	</a:t>
            </a:r>
            <a:r>
              <a:rPr lang="en-US" altLang="zh-CN" sz="3200"/>
              <a:t>2) </a:t>
            </a:r>
            <a:r>
              <a:rPr lang="zh-CN" altLang="en-US" sz="3200"/>
              <a:t>交易原则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宋体" pitchFamily="2" charset="-122"/>
              <a:buNone/>
            </a:pPr>
            <a:r>
              <a:rPr lang="en-US" altLang="zh-CN">
                <a:cs typeface="Times New Roman" pitchFamily="18" charset="0"/>
              </a:rPr>
              <a:t>- </a:t>
            </a:r>
            <a:r>
              <a:rPr lang="zh-CN" altLang="en-US"/>
              <a:t>价格高者先成交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宋体" pitchFamily="2" charset="-122"/>
              <a:buNone/>
            </a:pPr>
            <a:r>
              <a:rPr lang="en-US" altLang="zh-CN">
                <a:cs typeface="Times New Roman" pitchFamily="18" charset="0"/>
              </a:rPr>
              <a:t>- </a:t>
            </a:r>
            <a:r>
              <a:rPr lang="zh-CN" altLang="en-US"/>
              <a:t>价格相同，按时间顺序成交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  <p:sp>
        <p:nvSpPr>
          <p:cNvPr id="1596421" name="Text Box 5"/>
          <p:cNvSpPr txBox="1">
            <a:spLocks noChangeArrowheads="1"/>
          </p:cNvSpPr>
          <p:nvPr/>
        </p:nvSpPr>
        <p:spPr bwMode="auto">
          <a:xfrm>
            <a:off x="300038" y="5500688"/>
            <a:ext cx="8843962" cy="10668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宋体" pitchFamily="2" charset="-122"/>
              </a:rPr>
              <a:t> 按</a:t>
            </a:r>
            <a:r>
              <a:rPr lang="zh-CN" altLang="en-US" sz="3200" dirty="0"/>
              <a:t>价格排序</a:t>
            </a:r>
            <a:endParaRPr lang="zh-CN" altLang="en-US" sz="3200" dirty="0">
              <a:latin typeface="宋体" pitchFamily="2" charset="-122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宋体" pitchFamily="2" charset="-122"/>
              </a:rPr>
              <a:t>  </a:t>
            </a:r>
            <a:r>
              <a:rPr lang="en-US" altLang="zh-CN" sz="3200" dirty="0">
                <a:latin typeface="宋体" pitchFamily="2" charset="-122"/>
              </a:rPr>
              <a:t>((06,10.5),</a:t>
            </a:r>
            <a:r>
              <a:rPr lang="en-US" altLang="zh-CN" sz="3200" dirty="0">
                <a:solidFill>
                  <a:srgbClr val="FFFF66"/>
                </a:solidFill>
                <a:latin typeface="宋体" pitchFamily="2" charset="-122"/>
              </a:rPr>
              <a:t>(09,10)</a:t>
            </a:r>
            <a:r>
              <a:rPr lang="en-US" altLang="zh-CN" sz="3200" dirty="0">
                <a:latin typeface="宋体" pitchFamily="2" charset="-122"/>
              </a:rPr>
              <a:t>,</a:t>
            </a:r>
            <a:r>
              <a:rPr lang="en-US" altLang="zh-CN" sz="3200" dirty="0">
                <a:solidFill>
                  <a:srgbClr val="FFFF66"/>
                </a:solidFill>
                <a:latin typeface="宋体" pitchFamily="2" charset="-122"/>
              </a:rPr>
              <a:t>(051,10)</a:t>
            </a:r>
            <a:r>
              <a:rPr lang="en-US" altLang="zh-CN" sz="3200" dirty="0">
                <a:latin typeface="宋体" pitchFamily="2" charset="-122"/>
              </a:rPr>
              <a:t>,(033,9.8))</a:t>
            </a:r>
          </a:p>
        </p:txBody>
      </p:sp>
      <p:sp>
        <p:nvSpPr>
          <p:cNvPr id="1596422" name="Text Box 6"/>
          <p:cNvSpPr txBox="1">
            <a:spLocks noChangeArrowheads="1"/>
          </p:cNvSpPr>
          <p:nvPr/>
        </p:nvSpPr>
        <p:spPr bwMode="auto">
          <a:xfrm>
            <a:off x="300038" y="4386263"/>
            <a:ext cx="8843962" cy="156966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 dirty="0"/>
              <a:t>  委托</a:t>
            </a:r>
            <a:r>
              <a:rPr lang="zh-CN" altLang="en-US" sz="3200" dirty="0">
                <a:latin typeface="宋体" pitchFamily="2" charset="-122"/>
              </a:rPr>
              <a:t>队列 </a:t>
            </a:r>
            <a:br>
              <a:rPr lang="en-US" altLang="zh-CN" sz="3200" dirty="0">
                <a:latin typeface="宋体" pitchFamily="2" charset="-122"/>
              </a:rPr>
            </a:br>
            <a:r>
              <a:rPr lang="zh-CN" altLang="en-US" sz="3200" dirty="0">
                <a:latin typeface="宋体" pitchFamily="2" charset="-122"/>
              </a:rPr>
              <a:t>  </a:t>
            </a:r>
            <a:r>
              <a:rPr lang="en-US" altLang="zh-CN" sz="3200" dirty="0">
                <a:latin typeface="宋体" pitchFamily="2" charset="-122"/>
              </a:rPr>
              <a:t>(</a:t>
            </a:r>
            <a:r>
              <a:rPr lang="en-US" altLang="zh-CN" sz="3200" dirty="0">
                <a:solidFill>
                  <a:srgbClr val="FFFF66"/>
                </a:solidFill>
                <a:latin typeface="宋体" pitchFamily="2" charset="-122"/>
              </a:rPr>
              <a:t>(09,10),</a:t>
            </a:r>
            <a:r>
              <a:rPr lang="en-US" altLang="zh-CN" sz="3200" dirty="0">
                <a:latin typeface="宋体" pitchFamily="2" charset="-122"/>
              </a:rPr>
              <a:t>(06,10.5),(033,9.8)</a:t>
            </a:r>
            <a:r>
              <a:rPr lang="en-US" altLang="zh-CN" sz="3200" dirty="0">
                <a:solidFill>
                  <a:srgbClr val="FFFF66"/>
                </a:solidFill>
                <a:latin typeface="宋体" pitchFamily="2" charset="-122"/>
              </a:rPr>
              <a:t>,(051,10)</a:t>
            </a:r>
            <a:r>
              <a:rPr lang="en-US" altLang="zh-CN" sz="3200" dirty="0">
                <a:latin typeface="宋体" pitchFamily="2" charset="-122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21" grpId="0" autoUpdateAnimBg="0"/>
      <p:bldP spid="159642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C2AD1D8E-FB44-478D-AE12-60037E3CD332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80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10.7 </a:t>
            </a:r>
            <a:r>
              <a:rPr lang="zh-CN" altLang="en-US" i="0">
                <a:solidFill>
                  <a:srgbClr val="FFFF66"/>
                </a:solidFill>
              </a:rPr>
              <a:t>内部排序方法的比较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263525" y="779463"/>
            <a:ext cx="857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 algn="l">
              <a:buClr>
                <a:srgbClr val="FFFF66"/>
              </a:buClr>
              <a:buSzPct val="75000"/>
              <a:buFont typeface="Wingdings" pitchFamily="2" charset="2"/>
              <a:buChar char="l"/>
            </a:pPr>
            <a:r>
              <a:rPr lang="zh-CN" altLang="en-US" sz="3200">
                <a:solidFill>
                  <a:srgbClr val="FFFF66"/>
                </a:solidFill>
              </a:rPr>
              <a:t> 排序算法小结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0663" y="1381125"/>
          <a:ext cx="8718335" cy="5184778"/>
        </p:xfrm>
        <a:graphic>
          <a:graphicData uri="http://schemas.openxmlformats.org/drawingml/2006/table">
            <a:tbl>
              <a:tblPr/>
              <a:tblGrid>
                <a:gridCol w="43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折半插入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O(n+r)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F01116CD-57CA-467E-B749-1182C4D15599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81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10.7 </a:t>
            </a:r>
            <a:r>
              <a:rPr lang="zh-CN" altLang="en-US" i="0">
                <a:solidFill>
                  <a:srgbClr val="FFFF66"/>
                </a:solidFill>
              </a:rPr>
              <a:t>内部排序方法的比较</a:t>
            </a:r>
          </a:p>
        </p:txBody>
      </p:sp>
      <p:sp>
        <p:nvSpPr>
          <p:cNvPr id="1619971" name="Text Box 3"/>
          <p:cNvSpPr txBox="1">
            <a:spLocks noChangeArrowheads="1"/>
          </p:cNvSpPr>
          <p:nvPr/>
        </p:nvSpPr>
        <p:spPr bwMode="auto">
          <a:xfrm>
            <a:off x="141288" y="782638"/>
            <a:ext cx="8782050" cy="57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Font typeface="Wingdings" pitchFamily="2" charset="2"/>
              <a:buAutoNum type="arabicPeriod"/>
            </a:pPr>
            <a:r>
              <a:rPr lang="zh-CN" altLang="en-US" sz="3200" dirty="0"/>
              <a:t>简单的排序算法（直接排序、折半排序、冒泡法）的最好时间复杂度都为</a:t>
            </a:r>
            <a:r>
              <a:rPr lang="en-US" altLang="zh-CN" sz="3200" dirty="0"/>
              <a:t>O(n)</a:t>
            </a:r>
            <a:r>
              <a:rPr lang="zh-CN" altLang="en-US" sz="3200" dirty="0"/>
              <a:t>，</a:t>
            </a:r>
            <a:r>
              <a:rPr lang="en-US" altLang="zh-CN" sz="3200" dirty="0"/>
              <a:t> </a:t>
            </a:r>
            <a:r>
              <a:rPr lang="zh-CN" altLang="en-US" sz="3200" dirty="0"/>
              <a:t>该类算法的输入在接近有序时的效率比较高。</a:t>
            </a:r>
            <a:endParaRPr lang="en-US" altLang="zh-CN" sz="3200" dirty="0"/>
          </a:p>
          <a:p>
            <a:pPr marL="533400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Font typeface="Wingdings" pitchFamily="2" charset="2"/>
              <a:buAutoNum type="arabicPeriod"/>
            </a:pPr>
            <a:r>
              <a:rPr lang="zh-CN" altLang="en-US" sz="3200" dirty="0"/>
              <a:t>三种平均时间复杂度为 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 </a:t>
            </a:r>
            <a:r>
              <a:rPr lang="zh-CN" altLang="en-US" sz="3200" dirty="0"/>
              <a:t>的算法中</a:t>
            </a:r>
          </a:p>
          <a:p>
            <a:pPr marL="990600" lvl="1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SzPct val="80000"/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</a:rPr>
              <a:t>快速排序</a:t>
            </a:r>
            <a:r>
              <a:rPr lang="zh-CN" altLang="en-US" sz="3200" dirty="0"/>
              <a:t>平均效率高，但最坏时间复杂度为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  <a:r>
              <a:rPr lang="zh-CN" altLang="en-US" sz="3200" dirty="0"/>
              <a:t>，且空间复杂度为</a:t>
            </a:r>
            <a:r>
              <a:rPr lang="en-US" altLang="zh-CN" sz="3200" dirty="0"/>
              <a:t>O(log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990600" lvl="1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SzPct val="80000"/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</a:rPr>
              <a:t>堆排序</a:t>
            </a:r>
            <a:r>
              <a:rPr lang="zh-CN" altLang="en-US" sz="3200" dirty="0"/>
              <a:t>最坏时间复杂度为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r>
              <a:rPr lang="zh-CN" altLang="en-US" sz="3200" dirty="0"/>
              <a:t>，且空间复杂度仅为 </a:t>
            </a:r>
            <a:r>
              <a:rPr lang="en-US" altLang="zh-CN" sz="3200" dirty="0"/>
              <a:t>O(1)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990600" lvl="1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SzPct val="80000"/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</a:rPr>
              <a:t>归并排序</a:t>
            </a:r>
            <a:r>
              <a:rPr lang="zh-CN" altLang="en-US" sz="3200" dirty="0"/>
              <a:t>最坏时间复杂度为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r>
              <a:rPr lang="zh-CN" altLang="en-US" sz="3200" dirty="0"/>
              <a:t>，且是稳定算法，但空间复杂度为 </a:t>
            </a:r>
            <a:r>
              <a:rPr lang="en-US" altLang="zh-CN" sz="3200" dirty="0"/>
              <a:t>O(n)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F0E0364C-8052-43D0-9D89-32D7479BA9C8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82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10.7 </a:t>
            </a:r>
            <a:r>
              <a:rPr lang="zh-CN" altLang="en-US" i="0">
                <a:solidFill>
                  <a:srgbClr val="FFFF66"/>
                </a:solidFill>
              </a:rPr>
              <a:t>内部排序方法的比较</a:t>
            </a:r>
          </a:p>
        </p:txBody>
      </p:sp>
      <p:sp>
        <p:nvSpPr>
          <p:cNvPr id="1619971" name="Text Box 3"/>
          <p:cNvSpPr txBox="1">
            <a:spLocks noChangeArrowheads="1"/>
          </p:cNvSpPr>
          <p:nvPr/>
        </p:nvSpPr>
        <p:spPr bwMode="auto">
          <a:xfrm>
            <a:off x="141288" y="782638"/>
            <a:ext cx="8782050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algn="l">
              <a:spcBef>
                <a:spcPts val="3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不同的排序方法适应的环境和要求 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若 </a:t>
            </a:r>
            <a:r>
              <a:rPr lang="en-US" altLang="zh-CN" sz="3200" dirty="0"/>
              <a:t>n </a:t>
            </a:r>
            <a:r>
              <a:rPr lang="zh-CN" altLang="en-US" sz="3200" dirty="0"/>
              <a:t>较小，可采用直接插入或简单选择排序 </a:t>
            </a:r>
          </a:p>
          <a:p>
            <a:pPr marL="803275" lvl="1" indent="-346075" algn="l">
              <a:spcBef>
                <a:spcPts val="300"/>
              </a:spcBef>
              <a:buClr>
                <a:srgbClr val="FFFF00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3200" dirty="0"/>
              <a:t>当规模较小时，直接插入排序较好，它比选择排序有更少的比较次数，且稳定；</a:t>
            </a:r>
          </a:p>
          <a:p>
            <a:pPr marL="803275" lvl="1" indent="-346075" algn="l">
              <a:spcBef>
                <a:spcPts val="300"/>
              </a:spcBef>
              <a:buClr>
                <a:srgbClr val="FFFF00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3200" dirty="0"/>
              <a:t>当规模较大时，因为简单选择移动的记录数少于直接插入，所以宜选用简单选择排序。 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若初始状态基本有序，则应选用直接插入、冒泡排序；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若 </a:t>
            </a:r>
            <a:r>
              <a:rPr lang="en-US" altLang="zh-CN" sz="3200" dirty="0"/>
              <a:t>n </a:t>
            </a:r>
            <a:r>
              <a:rPr lang="zh-CN" altLang="en-US" sz="3200" dirty="0"/>
              <a:t>较大，应采用时间复杂度为 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 </a:t>
            </a:r>
            <a:r>
              <a:rPr lang="zh-CN" altLang="en-US" sz="3200" dirty="0"/>
              <a:t>的方法：快速排序、堆排序或归并排序。 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特殊的基数排序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9264155-E257-4378-B80E-09CDA32F1C67}" type="slidenum">
              <a:rPr lang="zh-CN" altLang="en-US" b="1">
                <a:solidFill>
                  <a:srgbClr val="66CCFF"/>
                </a:solidFill>
              </a:rPr>
              <a:pPr/>
              <a:t>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6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8450" y="822325"/>
            <a:ext cx="8559800" cy="3175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#define  MAXSIZE  20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顺序表的最大长度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typedef int KeyType</a:t>
            </a:r>
            <a:r>
              <a:rPr lang="zh-CN" altLang="en-US" sz="3200">
                <a:solidFill>
                  <a:schemeClr val="tx1"/>
                </a:solidFill>
              </a:rPr>
              <a:t>；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定义关键字类型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typedef struct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{  KeyType   key;           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关键字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InfoType   otherinfo;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其他数据项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} RedType;		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记录类型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  <p:sp>
        <p:nvSpPr>
          <p:cNvPr id="1564677" name="Text Box 5"/>
          <p:cNvSpPr txBox="1">
            <a:spLocks noChangeArrowheads="1"/>
          </p:cNvSpPr>
          <p:nvPr/>
        </p:nvSpPr>
        <p:spPr bwMode="auto">
          <a:xfrm>
            <a:off x="690563" y="3919538"/>
            <a:ext cx="7666037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typedef struct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Arial" pitchFamily="34" charset="0"/>
              </a:rPr>
              <a:t>{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 RedType  r[ MAXSIZE + 1 ]; 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 // r[0]</a:t>
            </a:r>
            <a:r>
              <a:rPr lang="zh-CN" altLang="en-US" sz="32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闲置或作哨兵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int  length;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Arial" pitchFamily="34" charset="0"/>
              </a:rPr>
              <a:t>}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SqList;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6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9819</TotalTime>
  <Words>8598</Words>
  <Application>Microsoft Office PowerPoint</Application>
  <PresentationFormat>全屏显示(4:3)</PresentationFormat>
  <Paragraphs>1624</Paragraphs>
  <Slides>82</Slides>
  <Notes>56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6" baseType="lpstr">
      <vt:lpstr>Monotype Sorts</vt:lpstr>
      <vt:lpstr>黑体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个人主页 (标准)</vt:lpstr>
      <vt:lpstr>1_个人主页 (标准)</vt:lpstr>
      <vt:lpstr>Equation</vt:lpstr>
      <vt:lpstr>PowerPoint 演示文稿</vt:lpstr>
      <vt:lpstr>10.1 排序概述</vt:lpstr>
      <vt:lpstr>10.1 排序概述</vt:lpstr>
      <vt:lpstr>10.1 排序概述</vt:lpstr>
      <vt:lpstr>10.1 排序概述</vt:lpstr>
      <vt:lpstr>10.1 排序概述</vt:lpstr>
      <vt:lpstr>10.1 排序概述</vt:lpstr>
      <vt:lpstr>10.1 排序概述</vt:lpstr>
      <vt:lpstr>10.1 排序概述</vt:lpstr>
      <vt:lpstr>10.2 插入排序—直接插入排序</vt:lpstr>
      <vt:lpstr>10.2 插入排序—直接插入排序</vt:lpstr>
      <vt:lpstr>10.2 插入排序—直接插入排序</vt:lpstr>
      <vt:lpstr>10.2 插入排序—直接插入排序</vt:lpstr>
      <vt:lpstr>10.2 插入排序—直接插入排序</vt:lpstr>
      <vt:lpstr>10.2 插入排序—直接插入排序</vt:lpstr>
      <vt:lpstr>10.2 插入排序—折半插入排序</vt:lpstr>
      <vt:lpstr>10.2 插入排序—折半插入排序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</vt:lpstr>
      <vt:lpstr>10.3 交换排序—起泡排序</vt:lpstr>
      <vt:lpstr>10.3 交换排序—起泡排序</vt:lpstr>
      <vt:lpstr>10.3 交换排序—起泡排序</vt:lpstr>
      <vt:lpstr>10.3 交换排序—起泡排序</vt:lpstr>
      <vt:lpstr>10.3 交换排序—起泡排序</vt:lpstr>
      <vt:lpstr>10.3 交换排序—起泡排序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10.4 选择排序</vt:lpstr>
      <vt:lpstr>10.4 选择排序—简单选择排序</vt:lpstr>
      <vt:lpstr>10.4 选择排序—简单选择排序</vt:lpstr>
      <vt:lpstr>10.4 选择排序—简单选择排序</vt:lpstr>
      <vt:lpstr>10.4 选择排序—堆排序</vt:lpstr>
      <vt:lpstr>10.4 选择排序—树形选择排序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10.5 归并排序</vt:lpstr>
      <vt:lpstr>10.5 归并排序</vt:lpstr>
      <vt:lpstr>10.5 归并排序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10.7 内部排序方法的比较</vt:lpstr>
      <vt:lpstr>10.7 内部排序方法的比较</vt:lpstr>
      <vt:lpstr>10.7 内部排序方法的比较</vt:lpstr>
    </vt:vector>
  </TitlesOfParts>
  <Manager/>
  <Company>计算机科学工程系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C语言概述</dc:title>
  <dc:creator>王树武</dc:creator>
  <cp:lastModifiedBy>webuser</cp:lastModifiedBy>
  <cp:revision>655</cp:revision>
  <cp:lastPrinted>2023-11-16T17:25:44Z</cp:lastPrinted>
  <dcterms:created xsi:type="dcterms:W3CDTF">2000-02-03T08:31:38Z</dcterms:created>
  <dcterms:modified xsi:type="dcterms:W3CDTF">2023-11-16T17:47:21Z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</Properties>
</file>