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516" r:id="rId2"/>
  </p:sldMasterIdLst>
  <p:notesMasterIdLst>
    <p:notesMasterId r:id="rId75"/>
  </p:notesMasterIdLst>
  <p:handoutMasterIdLst>
    <p:handoutMasterId r:id="rId76"/>
  </p:handoutMasterIdLst>
  <p:sldIdLst>
    <p:sldId id="594" r:id="rId3"/>
    <p:sldId id="586" r:id="rId4"/>
    <p:sldId id="502" r:id="rId5"/>
    <p:sldId id="331" r:id="rId6"/>
    <p:sldId id="467" r:id="rId7"/>
    <p:sldId id="333" r:id="rId8"/>
    <p:sldId id="456" r:id="rId9"/>
    <p:sldId id="577" r:id="rId10"/>
    <p:sldId id="334" r:id="rId11"/>
    <p:sldId id="464" r:id="rId12"/>
    <p:sldId id="460" r:id="rId13"/>
    <p:sldId id="497" r:id="rId14"/>
    <p:sldId id="337" r:id="rId15"/>
    <p:sldId id="336" r:id="rId16"/>
    <p:sldId id="466" r:id="rId17"/>
    <p:sldId id="338" r:id="rId18"/>
    <p:sldId id="340" r:id="rId19"/>
    <p:sldId id="339" r:id="rId20"/>
    <p:sldId id="341" r:id="rId21"/>
    <p:sldId id="342" r:id="rId22"/>
    <p:sldId id="505" r:id="rId23"/>
    <p:sldId id="506" r:id="rId24"/>
    <p:sldId id="507" r:id="rId25"/>
    <p:sldId id="508" r:id="rId26"/>
    <p:sldId id="509" r:id="rId27"/>
    <p:sldId id="345" r:id="rId28"/>
    <p:sldId id="560" r:id="rId29"/>
    <p:sldId id="558" r:id="rId30"/>
    <p:sldId id="559" r:id="rId31"/>
    <p:sldId id="513" r:id="rId32"/>
    <p:sldId id="514" r:id="rId33"/>
    <p:sldId id="469" r:id="rId34"/>
    <p:sldId id="595" r:id="rId35"/>
    <p:sldId id="587" r:id="rId36"/>
    <p:sldId id="351" r:id="rId37"/>
    <p:sldId id="352" r:id="rId38"/>
    <p:sldId id="354" r:id="rId39"/>
    <p:sldId id="273" r:id="rId40"/>
    <p:sldId id="590" r:id="rId41"/>
    <p:sldId id="485" r:id="rId42"/>
    <p:sldId id="574" r:id="rId43"/>
    <p:sldId id="575" r:id="rId44"/>
    <p:sldId id="356" r:id="rId45"/>
    <p:sldId id="355" r:id="rId46"/>
    <p:sldId id="357" r:id="rId47"/>
    <p:sldId id="358" r:id="rId48"/>
    <p:sldId id="359" r:id="rId49"/>
    <p:sldId id="360" r:id="rId50"/>
    <p:sldId id="361" r:id="rId51"/>
    <p:sldId id="363" r:id="rId52"/>
    <p:sldId id="519" r:id="rId53"/>
    <p:sldId id="498" r:id="rId54"/>
    <p:sldId id="516" r:id="rId55"/>
    <p:sldId id="499" r:id="rId56"/>
    <p:sldId id="528" r:id="rId57"/>
    <p:sldId id="517" r:id="rId58"/>
    <p:sldId id="366" r:id="rId59"/>
    <p:sldId id="367" r:id="rId60"/>
    <p:sldId id="368" r:id="rId61"/>
    <p:sldId id="369" r:id="rId62"/>
    <p:sldId id="370" r:id="rId63"/>
    <p:sldId id="592" r:id="rId64"/>
    <p:sldId id="371" r:id="rId65"/>
    <p:sldId id="372" r:id="rId66"/>
    <p:sldId id="374" r:id="rId67"/>
    <p:sldId id="375" r:id="rId68"/>
    <p:sldId id="376" r:id="rId69"/>
    <p:sldId id="377" r:id="rId70"/>
    <p:sldId id="378" r:id="rId71"/>
    <p:sldId id="380" r:id="rId72"/>
    <p:sldId id="596" r:id="rId73"/>
    <p:sldId id="589" r:id="rId7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F"/>
    <a:srgbClr val="993366"/>
    <a:srgbClr val="CC0000"/>
    <a:srgbClr val="AF1D1D"/>
    <a:srgbClr val="D72323"/>
    <a:srgbClr val="99FF33"/>
    <a:srgbClr val="CC7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3053" autoAdjust="0"/>
    <p:restoredTop sz="62451" autoAdjust="0"/>
  </p:normalViewPr>
  <p:slideViewPr>
    <p:cSldViewPr>
      <p:cViewPr varScale="1">
        <p:scale>
          <a:sx n="43" d="100"/>
          <a:sy n="43" d="100"/>
        </p:scale>
        <p:origin x="1248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2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E903AF2-2AD0-41D9-8935-E661315C6E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BBE0771-4452-41CA-A700-9A3176AA7EA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95A4DF39-DBDA-4457-89A0-D0D2DF3C46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89129CA7-18D0-4494-AFAF-460DB1570FB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7E6F758-F6F1-48CA-836C-8272236788E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ABD76BF-CAAC-44F9-A9D2-E29EE4DA50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7C9C22F-BA33-43A6-966B-7DD1299023C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607E5E8-60A8-4E44-A3F7-F4390A842AA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C6FB3B3-F0F3-4046-BE3A-360272D7E07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1833BC0-DCC9-4EB1-AB7E-6FADAA9908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F5A42A3-5C49-4B02-B0D3-FD5EC837E2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E4E57DD-3447-455E-9529-3606FF997E3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20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B1C17BB4-6BB8-436D-AE44-5F14707B6A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3E4ED28-39B4-40B9-BC62-C59E10C3DFAF}" type="slidenum">
              <a:rPr lang="en-US" altLang="zh-CN" sz="1200" smtClean="0"/>
              <a:pPr>
                <a:spcBef>
                  <a:spcPct val="0"/>
                </a:spcBef>
              </a:pPr>
              <a:t>2</a:t>
            </a:fld>
            <a:endParaRPr lang="en-US" altLang="zh-CN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2A12856-E685-4886-8F84-BAD8F40750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F1B1414C-3938-492E-A9CC-1E6AFBDCE6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498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）为了求</a:t>
            </a:r>
            <a:r>
              <a:rPr lang="en-US" altLang="zh-CN" dirty="0"/>
              <a:t>ab</a:t>
            </a:r>
            <a:r>
              <a:rPr lang="zh-CN" altLang="en-US" dirty="0"/>
              <a:t>的逆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0924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7945094A-95B8-4B8C-BB78-DB2DA5376E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686DD694-7779-4F38-8044-BE4F9A95E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10.4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设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是群，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，使得等式 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i="1" baseline="30000" dirty="0">
                <a:latin typeface="Arial" panose="020B0604020202020204" pitchFamily="34" charset="0"/>
              </a:rPr>
              <a:t>k</a:t>
            </a:r>
            <a:r>
              <a:rPr lang="en-US" altLang="zh-CN" dirty="0">
                <a:latin typeface="Arial" panose="020B0604020202020204" pitchFamily="34" charset="0"/>
              </a:rPr>
              <a:t>=</a:t>
            </a:r>
            <a:r>
              <a:rPr lang="en-US" altLang="zh-CN" i="1" dirty="0">
                <a:latin typeface="Arial" panose="020B0604020202020204" pitchFamily="34" charset="0"/>
              </a:rPr>
              <a:t>e </a:t>
            </a:r>
            <a:r>
              <a:rPr lang="zh-CN" altLang="en-US" dirty="0">
                <a:latin typeface="Arial" panose="020B0604020202020204" pitchFamily="34" charset="0"/>
              </a:rPr>
              <a:t>成立的最小正整数</a:t>
            </a:r>
            <a:r>
              <a:rPr lang="en-US" altLang="zh-CN" i="1" dirty="0">
                <a:latin typeface="Arial" panose="020B0604020202020204" pitchFamily="34" charset="0"/>
              </a:rPr>
              <a:t>k </a:t>
            </a:r>
            <a:r>
              <a:rPr lang="zh-CN" altLang="en-US" dirty="0">
                <a:latin typeface="Arial" panose="020B0604020202020204" pitchFamily="34" charset="0"/>
              </a:rPr>
              <a:t>称为</a:t>
            </a:r>
            <a:r>
              <a:rPr lang="en-US" altLang="zh-CN" i="1" dirty="0">
                <a:latin typeface="Arial" panose="020B0604020202020204" pitchFamily="34" charset="0"/>
              </a:rPr>
              <a:t>a </a:t>
            </a:r>
            <a:r>
              <a:rPr lang="zh-CN" altLang="en-US" dirty="0">
                <a:latin typeface="Arial" panose="020B0604020202020204" pitchFamily="34" charset="0"/>
              </a:rPr>
              <a:t>的阶，记作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|=</a:t>
            </a:r>
            <a:r>
              <a:rPr lang="en-US" altLang="zh-CN" i="1" dirty="0">
                <a:latin typeface="Arial" panose="020B0604020202020204" pitchFamily="34" charset="0"/>
              </a:rPr>
              <a:t>k</a:t>
            </a:r>
            <a:r>
              <a:rPr lang="zh-CN" altLang="en-US" dirty="0">
                <a:latin typeface="Arial" panose="020B0604020202020204" pitchFamily="34" charset="0"/>
              </a:rPr>
              <a:t>，称 </a:t>
            </a:r>
            <a:r>
              <a:rPr lang="en-US" altLang="zh-CN" i="1" dirty="0">
                <a:latin typeface="Arial" panose="020B0604020202020204" pitchFamily="34" charset="0"/>
              </a:rPr>
              <a:t>a </a:t>
            </a:r>
            <a:r>
              <a:rPr lang="zh-CN" altLang="en-US" dirty="0">
                <a:latin typeface="Arial" panose="020B0604020202020204" pitchFamily="34" charset="0"/>
              </a:rPr>
              <a:t>为 </a:t>
            </a:r>
            <a:r>
              <a:rPr lang="en-US" altLang="zh-CN" i="1" dirty="0">
                <a:solidFill>
                  <a:srgbClr val="A50021"/>
                </a:solidFill>
                <a:latin typeface="Arial" panose="020B0604020202020204" pitchFamily="34" charset="0"/>
              </a:rPr>
              <a:t>k 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阶元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endParaRPr lang="en-US" altLang="zh-CN" i="1" dirty="0">
              <a:latin typeface="Arial" panose="020B0604020202020204" pitchFamily="34" charset="0"/>
            </a:endParaRPr>
          </a:p>
          <a:p>
            <a:r>
              <a:rPr lang="en-US" altLang="zh-CN" i="1" dirty="0">
                <a:latin typeface="Arial" panose="020B0604020202020204" pitchFamily="34" charset="0"/>
              </a:rPr>
              <a:t>r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en-US" altLang="zh-CN" i="1" dirty="0">
                <a:latin typeface="Arial" panose="020B0604020202020204" pitchFamily="34" charset="0"/>
              </a:rPr>
              <a:t>k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表示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zh-CN" altLang="en-US" dirty="0">
                <a:latin typeface="Arial" panose="020B0604020202020204" pitchFamily="34" charset="0"/>
              </a:rPr>
              <a:t>整除</a:t>
            </a:r>
            <a:r>
              <a:rPr lang="en-US" altLang="zh-CN" dirty="0">
                <a:latin typeface="Arial" panose="020B0604020202020204" pitchFamily="34" charset="0"/>
              </a:rPr>
              <a:t>k, </a:t>
            </a:r>
            <a:r>
              <a:rPr lang="zh-CN" altLang="en-US" dirty="0">
                <a:latin typeface="Arial" panose="020B0604020202020204" pitchFamily="34" charset="0"/>
              </a:rPr>
              <a:t>即</a:t>
            </a:r>
            <a:r>
              <a:rPr lang="en-US" altLang="zh-CN" dirty="0">
                <a:latin typeface="Arial" panose="020B0604020202020204" pitchFamily="34" charset="0"/>
              </a:rPr>
              <a:t>k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zh-CN" altLang="en-US" dirty="0">
                <a:latin typeface="Arial" panose="020B0604020202020204" pitchFamily="34" charset="0"/>
              </a:rPr>
              <a:t>的若干倍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a|b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（“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|”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整除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符号），读作“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整除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b”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或“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能被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整除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”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为被除数，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为除数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66139787-990C-4767-98A2-E3143C9B9C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3523405-2BBD-4624-8E60-9BF8344E8A16}" type="slidenum">
              <a:rPr lang="en-US" altLang="zh-CN" smtClean="0">
                <a:latin typeface="Arial" panose="020B0604020202020204" pitchFamily="34" charset="0"/>
              </a:rPr>
              <a:pPr/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/>
              <a:t>k&gt;=r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 = </a:t>
            </a:r>
            <a:r>
              <a:rPr lang="en-US" altLang="zh-CN" i="1" dirty="0"/>
              <a:t>r</a:t>
            </a:r>
            <a:r>
              <a:rPr lang="en-US" altLang="zh-CN" i="1" dirty="0">
                <a:latin typeface="Arial" panose="020B0604020202020204" pitchFamily="34" charset="0"/>
              </a:rPr>
              <a:t> </a:t>
            </a:r>
            <a:r>
              <a:rPr lang="zh-CN" altLang="en-US" i="1" dirty="0">
                <a:latin typeface="Arial" panose="020B0604020202020204" pitchFamily="34" charset="0"/>
              </a:rPr>
              <a:t>表示使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i="1" baseline="30000" dirty="0" err="1">
                <a:latin typeface="Arial" panose="020B0604020202020204" pitchFamily="34" charset="0"/>
              </a:rPr>
              <a:t>r</a:t>
            </a:r>
            <a:r>
              <a:rPr lang="en-US" altLang="zh-CN" dirty="0">
                <a:latin typeface="Arial" panose="020B0604020202020204" pitchFamily="34" charset="0"/>
              </a:rPr>
              <a:t>=</a:t>
            </a:r>
            <a:r>
              <a:rPr lang="en-US" altLang="zh-CN" i="1" dirty="0">
                <a:latin typeface="Arial" panose="020B0604020202020204" pitchFamily="34" charset="0"/>
              </a:rPr>
              <a:t>e</a:t>
            </a:r>
            <a:r>
              <a:rPr lang="zh-CN" altLang="en-US" i="1" dirty="0">
                <a:latin typeface="Arial" panose="020B0604020202020204" pitchFamily="34" charset="0"/>
              </a:rPr>
              <a:t>成立的</a:t>
            </a:r>
            <a:r>
              <a:rPr lang="en-US" altLang="zh-CN" i="1" dirty="0">
                <a:latin typeface="Arial" panose="020B0604020202020204" pitchFamily="34" charset="0"/>
              </a:rPr>
              <a:t>r</a:t>
            </a:r>
            <a:r>
              <a:rPr lang="zh-CN" altLang="en-US" i="1" dirty="0">
                <a:latin typeface="Arial" panose="020B0604020202020204" pitchFamily="34" charset="0"/>
              </a:rPr>
              <a:t>是最小正整数，故</a:t>
            </a:r>
            <a:r>
              <a:rPr lang="en-US" altLang="zh-CN" i="1" dirty="0" err="1">
                <a:latin typeface="Arial" panose="020B0604020202020204" pitchFamily="34" charset="0"/>
              </a:rPr>
              <a:t>i</a:t>
            </a:r>
            <a:r>
              <a:rPr lang="zh-CN" altLang="en-US" i="1" dirty="0">
                <a:latin typeface="Arial" panose="020B0604020202020204" pitchFamily="34" charset="0"/>
              </a:rPr>
              <a:t>只能为</a:t>
            </a:r>
            <a:r>
              <a:rPr lang="en-US" altLang="zh-CN" i="1" dirty="0">
                <a:latin typeface="Arial" panose="020B0604020202020204" pitchFamily="34" charset="0"/>
              </a:rPr>
              <a:t>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578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92384337-482E-40C2-81E1-521F990BD1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723B9A7A-6110-4303-A8D6-78EA44D1E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10.2</a:t>
            </a:r>
            <a:r>
              <a:rPr lang="en-US" altLang="zh-CN" dirty="0">
                <a:latin typeface="Arial" panose="020B0604020202020204" pitchFamily="34" charset="0"/>
              </a:rPr>
              <a:t>  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为群，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且 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| = </a:t>
            </a:r>
            <a:r>
              <a:rPr lang="en-US" altLang="zh-CN" i="1" dirty="0">
                <a:latin typeface="Arial" panose="020B0604020202020204" pitchFamily="34" charset="0"/>
              </a:rPr>
              <a:t>r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r>
              <a:rPr lang="zh-CN" altLang="en-US" dirty="0">
                <a:latin typeface="Arial" panose="020B0604020202020204" pitchFamily="34" charset="0"/>
              </a:rPr>
              <a:t>设</a:t>
            </a:r>
            <a:r>
              <a:rPr lang="en-US" altLang="zh-CN" i="1" dirty="0">
                <a:latin typeface="Arial" panose="020B0604020202020204" pitchFamily="34" charset="0"/>
              </a:rPr>
              <a:t>k</a:t>
            </a:r>
            <a:r>
              <a:rPr lang="zh-CN" altLang="en-US" dirty="0">
                <a:latin typeface="Arial" panose="020B0604020202020204" pitchFamily="34" charset="0"/>
              </a:rPr>
              <a:t>是整数，则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(1) 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i="1" baseline="30000" dirty="0">
                <a:latin typeface="Arial" panose="020B0604020202020204" pitchFamily="34" charset="0"/>
              </a:rPr>
              <a:t>k </a:t>
            </a:r>
            <a:r>
              <a:rPr lang="en-US" altLang="zh-CN" dirty="0">
                <a:latin typeface="Arial" panose="020B0604020202020204" pitchFamily="34" charset="0"/>
              </a:rPr>
              <a:t>= </a:t>
            </a:r>
            <a:r>
              <a:rPr lang="en-US" altLang="zh-CN" i="1" dirty="0">
                <a:latin typeface="Arial" panose="020B0604020202020204" pitchFamily="34" charset="0"/>
              </a:rPr>
              <a:t>e</a:t>
            </a:r>
            <a:r>
              <a:rPr lang="zh-CN" altLang="en-US" dirty="0">
                <a:latin typeface="Arial" panose="020B0604020202020204" pitchFamily="34" charset="0"/>
              </a:rPr>
              <a:t>当且仅当</a:t>
            </a:r>
            <a:r>
              <a:rPr lang="en-US" altLang="zh-CN" i="1" dirty="0">
                <a:latin typeface="Arial" panose="020B0604020202020204" pitchFamily="34" charset="0"/>
              </a:rPr>
              <a:t>r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en-US" altLang="zh-CN" i="1" dirty="0">
                <a:latin typeface="Arial" panose="020B0604020202020204" pitchFamily="34" charset="0"/>
              </a:rPr>
              <a:t>k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第一步的证明是在“</a:t>
            </a:r>
            <a:r>
              <a:rPr lang="en-US" altLang="zh-CN" i="1" dirty="0">
                <a:solidFill>
                  <a:srgbClr val="0066FF"/>
                </a:solidFill>
                <a:latin typeface="Arial" panose="020B0604020202020204" pitchFamily="34" charset="0"/>
              </a:rPr>
              <a:t>a</a:t>
            </a:r>
            <a:r>
              <a:rPr lang="en-US" altLang="zh-CN" baseline="30000" dirty="0">
                <a:solidFill>
                  <a:srgbClr val="00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是</a:t>
            </a:r>
            <a:r>
              <a:rPr lang="en-US" altLang="zh-CN" i="1" dirty="0">
                <a:solidFill>
                  <a:srgbClr val="0066FF"/>
                </a:solidFill>
                <a:latin typeface="Arial" panose="020B0604020202020204" pitchFamily="34" charset="0"/>
              </a:rPr>
              <a:t>a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的逆元”的默认下，得出“元素的阶”</a:t>
            </a:r>
            <a:r>
              <a:rPr lang="en-US" altLang="zh-CN" dirty="0">
                <a:solidFill>
                  <a:srgbClr val="0066FF"/>
                </a:solidFill>
                <a:latin typeface="Arial" panose="020B0604020202020204" pitchFamily="34" charset="0"/>
              </a:rPr>
              <a:t> r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是“其逆元的阶”</a:t>
            </a:r>
            <a:r>
              <a:rPr lang="en-US" altLang="zh-CN" dirty="0">
                <a:solidFill>
                  <a:srgbClr val="0066FF"/>
                </a:solidFill>
                <a:latin typeface="Arial" panose="020B0604020202020204" pitchFamily="34" charset="0"/>
              </a:rPr>
              <a:t>t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的倍数</a:t>
            </a:r>
            <a:endParaRPr lang="en-US" altLang="zh-CN" dirty="0">
              <a:solidFill>
                <a:srgbClr val="0066FF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由此，在第二步的证明中（蓝色字体）直接应用，把</a:t>
            </a:r>
            <a:r>
              <a:rPr lang="en-US" altLang="zh-CN" i="1" dirty="0">
                <a:solidFill>
                  <a:srgbClr val="0066FF"/>
                </a:solidFill>
                <a:latin typeface="Arial" panose="020B0604020202020204" pitchFamily="34" charset="0"/>
              </a:rPr>
              <a:t>a</a:t>
            </a:r>
            <a:r>
              <a:rPr lang="en-US" altLang="zh-CN" baseline="30000" dirty="0">
                <a:solidFill>
                  <a:srgbClr val="00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视为元素，其逆元为</a:t>
            </a:r>
            <a:r>
              <a:rPr lang="en-US" altLang="zh-CN" dirty="0">
                <a:solidFill>
                  <a:srgbClr val="0066FF"/>
                </a:solidFill>
                <a:latin typeface="Arial" panose="020B0604020202020204" pitchFamily="34" charset="0"/>
              </a:rPr>
              <a:t>a,</a:t>
            </a:r>
          </a:p>
          <a:p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则“元素的阶”</a:t>
            </a:r>
            <a:r>
              <a:rPr lang="en-US" altLang="zh-CN" dirty="0">
                <a:solidFill>
                  <a:srgbClr val="0066FF"/>
                </a:solidFill>
                <a:latin typeface="Arial" panose="020B0604020202020204" pitchFamily="34" charset="0"/>
              </a:rPr>
              <a:t> t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是“其逆元的阶”</a:t>
            </a:r>
            <a:r>
              <a:rPr lang="en-US" altLang="zh-CN" dirty="0">
                <a:solidFill>
                  <a:srgbClr val="0066FF"/>
                </a:solidFill>
                <a:latin typeface="Arial" panose="020B0604020202020204" pitchFamily="34" charset="0"/>
              </a:rPr>
              <a:t>r</a:t>
            </a:r>
            <a:r>
              <a:rPr lang="zh-CN" altLang="en-US" dirty="0">
                <a:solidFill>
                  <a:srgbClr val="0066FF"/>
                </a:solidFill>
                <a:latin typeface="Arial" panose="020B0604020202020204" pitchFamily="34" charset="0"/>
              </a:rPr>
              <a:t>的倍数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82A6168D-5725-4352-A35F-E58221251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CE50734-514C-45B9-A50D-EDAB2F772756}" type="slidenum">
              <a:rPr lang="en-US" altLang="zh-CN" smtClean="0">
                <a:latin typeface="Arial" panose="020B0604020202020204" pitchFamily="34" charset="0"/>
              </a:rPr>
              <a:pPr/>
              <a:t>23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DAA4D5EC-B5C1-415E-B34B-C86847BB12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8E794F0-A5DB-4377-B31F-920D7C7D224A}" type="slidenum">
              <a:rPr lang="en-US" altLang="zh-CN" sz="1200" smtClean="0"/>
              <a:pPr>
                <a:spcBef>
                  <a:spcPct val="0"/>
                </a:spcBef>
              </a:pPr>
              <a:t>24</a:t>
            </a:fld>
            <a:endParaRPr lang="en-US" altLang="zh-CN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F89A0C7-AD6A-47F7-B8EE-1F9766B8EC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448CEED-3B95-47A5-9A05-D356FAE37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10.2</a:t>
            </a:r>
            <a:r>
              <a:rPr lang="en-US" altLang="zh-CN" dirty="0">
                <a:latin typeface="Arial" panose="020B0604020202020204" pitchFamily="34" charset="0"/>
              </a:rPr>
              <a:t>  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为群，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且 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| = </a:t>
            </a:r>
            <a:r>
              <a:rPr lang="en-US" altLang="zh-CN" i="1" dirty="0">
                <a:latin typeface="Arial" panose="020B0604020202020204" pitchFamily="34" charset="0"/>
              </a:rPr>
              <a:t>r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r>
              <a:rPr lang="zh-CN" altLang="en-US" dirty="0">
                <a:latin typeface="Arial" panose="020B0604020202020204" pitchFamily="34" charset="0"/>
              </a:rPr>
              <a:t>设</a:t>
            </a:r>
            <a:r>
              <a:rPr lang="en-US" altLang="zh-CN" i="1" dirty="0">
                <a:latin typeface="Arial" panose="020B0604020202020204" pitchFamily="34" charset="0"/>
              </a:rPr>
              <a:t>k</a:t>
            </a:r>
            <a:r>
              <a:rPr lang="zh-CN" altLang="en-US" dirty="0">
                <a:latin typeface="Arial" panose="020B0604020202020204" pitchFamily="34" charset="0"/>
              </a:rPr>
              <a:t>是整数，则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(1) 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i="1" baseline="30000" dirty="0">
                <a:latin typeface="Arial" panose="020B0604020202020204" pitchFamily="34" charset="0"/>
              </a:rPr>
              <a:t>k </a:t>
            </a:r>
            <a:r>
              <a:rPr lang="en-US" altLang="zh-CN" dirty="0">
                <a:latin typeface="Arial" panose="020B0604020202020204" pitchFamily="34" charset="0"/>
              </a:rPr>
              <a:t>= </a:t>
            </a:r>
            <a:r>
              <a:rPr lang="en-US" altLang="zh-CN" i="1" dirty="0">
                <a:latin typeface="Arial" panose="020B0604020202020204" pitchFamily="34" charset="0"/>
              </a:rPr>
              <a:t>e</a:t>
            </a:r>
            <a:r>
              <a:rPr lang="zh-CN" altLang="en-US" dirty="0">
                <a:latin typeface="Arial" panose="020B0604020202020204" pitchFamily="34" charset="0"/>
              </a:rPr>
              <a:t>当且仅当</a:t>
            </a:r>
            <a:r>
              <a:rPr lang="en-US" altLang="zh-CN" i="1" dirty="0">
                <a:latin typeface="Arial" panose="020B0604020202020204" pitchFamily="34" charset="0"/>
              </a:rPr>
              <a:t>r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en-US" altLang="zh-CN" i="1" dirty="0">
                <a:latin typeface="Arial" panose="020B0604020202020204" pitchFamily="34" charset="0"/>
              </a:rPr>
              <a:t>k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</a:p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思路是：</a:t>
            </a:r>
            <a:r>
              <a:rPr lang="en-US" altLang="zh-CN" dirty="0">
                <a:latin typeface="Arial" panose="020B0604020202020204" pitchFamily="34" charset="0"/>
              </a:rPr>
              <a:t>r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t</a:t>
            </a:r>
            <a:r>
              <a:rPr lang="zh-CN" altLang="en-US" dirty="0">
                <a:latin typeface="Arial" panose="020B0604020202020204" pitchFamily="34" charset="0"/>
              </a:rPr>
              <a:t>互为整数倍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48F7F5A2-9AD2-46FF-AB25-E8094020CF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CCD4E19A-BE3E-4810-AB12-E535162B5E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10.2</a:t>
            </a:r>
            <a:r>
              <a:rPr lang="en-US" altLang="zh-CN" dirty="0">
                <a:latin typeface="Arial" panose="020B0604020202020204" pitchFamily="34" charset="0"/>
              </a:rPr>
              <a:t>  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为群，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且 </a:t>
            </a:r>
            <a:r>
              <a:rPr lang="en-US" altLang="zh-CN" dirty="0">
                <a:latin typeface="Arial" panose="020B0604020202020204" pitchFamily="34" charset="0"/>
              </a:rPr>
              <a:t>|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dirty="0">
                <a:latin typeface="Arial" panose="020B0604020202020204" pitchFamily="34" charset="0"/>
              </a:rPr>
              <a:t>| = </a:t>
            </a:r>
            <a:r>
              <a:rPr lang="en-US" altLang="zh-CN" i="1" dirty="0">
                <a:latin typeface="Arial" panose="020B0604020202020204" pitchFamily="34" charset="0"/>
              </a:rPr>
              <a:t>r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r>
              <a:rPr lang="zh-CN" altLang="en-US" dirty="0">
                <a:latin typeface="Arial" panose="020B0604020202020204" pitchFamily="34" charset="0"/>
              </a:rPr>
              <a:t>设</a:t>
            </a:r>
            <a:r>
              <a:rPr lang="en-US" altLang="zh-CN" i="1" dirty="0">
                <a:latin typeface="Arial" panose="020B0604020202020204" pitchFamily="34" charset="0"/>
              </a:rPr>
              <a:t>k</a:t>
            </a:r>
            <a:r>
              <a:rPr lang="zh-CN" altLang="en-US" dirty="0">
                <a:latin typeface="Arial" panose="020B0604020202020204" pitchFamily="34" charset="0"/>
              </a:rPr>
              <a:t>是整数，则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Arial" panose="020B0604020202020204" pitchFamily="34" charset="0"/>
              </a:rPr>
              <a:t>(1) </a:t>
            </a:r>
            <a:r>
              <a:rPr lang="en-US" altLang="zh-CN" i="1" dirty="0">
                <a:latin typeface="Arial" panose="020B0604020202020204" pitchFamily="34" charset="0"/>
              </a:rPr>
              <a:t>a</a:t>
            </a:r>
            <a:r>
              <a:rPr lang="en-US" altLang="zh-CN" i="1" baseline="30000" dirty="0">
                <a:latin typeface="Arial" panose="020B0604020202020204" pitchFamily="34" charset="0"/>
              </a:rPr>
              <a:t>k </a:t>
            </a:r>
            <a:r>
              <a:rPr lang="en-US" altLang="zh-CN" dirty="0">
                <a:latin typeface="Arial" panose="020B0604020202020204" pitchFamily="34" charset="0"/>
              </a:rPr>
              <a:t>= </a:t>
            </a:r>
            <a:r>
              <a:rPr lang="en-US" altLang="zh-CN" i="1" dirty="0">
                <a:latin typeface="Arial" panose="020B0604020202020204" pitchFamily="34" charset="0"/>
              </a:rPr>
              <a:t>e</a:t>
            </a:r>
            <a:r>
              <a:rPr lang="zh-CN" altLang="en-US" dirty="0">
                <a:latin typeface="Arial" panose="020B0604020202020204" pitchFamily="34" charset="0"/>
              </a:rPr>
              <a:t>当且仅当</a:t>
            </a:r>
            <a:r>
              <a:rPr lang="en-US" altLang="zh-CN" i="1" dirty="0">
                <a:latin typeface="Arial" panose="020B0604020202020204" pitchFamily="34" charset="0"/>
              </a:rPr>
              <a:t>r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en-US" altLang="zh-CN" i="1" dirty="0">
                <a:latin typeface="Arial" panose="020B0604020202020204" pitchFamily="34" charset="0"/>
              </a:rPr>
              <a:t>k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</a:p>
          <a:p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|</a:t>
            </a:r>
            <a:r>
              <a:rPr lang="en-US" altLang="zh-CN" i="1" dirty="0">
                <a:solidFill>
                  <a:srgbClr val="FF0000"/>
                </a:solidFill>
              </a:rPr>
              <a:t>b</a:t>
            </a:r>
            <a:r>
              <a:rPr lang="en-US" altLang="zh-CN" baseline="30000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FF0000"/>
                </a:solidFill>
              </a:rPr>
              <a:t>1</a:t>
            </a:r>
            <a:r>
              <a:rPr lang="en-US" altLang="zh-CN" i="1" dirty="0">
                <a:solidFill>
                  <a:srgbClr val="FF0000"/>
                </a:solidFill>
              </a:rPr>
              <a:t>ab|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1293BBA5-F591-4238-9131-E863BB0E33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FBA7D82-DC0E-4AAF-B654-D486034EBCB1}" type="slidenum">
              <a:rPr lang="en-US" altLang="zh-CN" smtClean="0">
                <a:latin typeface="Arial" panose="020B0604020202020204" pitchFamily="34" charset="0"/>
              </a:rPr>
              <a:pPr/>
              <a:t>25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3EEF82A7-3C61-4CC8-A886-176CA57404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F6057C34-B69D-4FB6-BC9E-BC4770AED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DC468E50-197A-4EC2-AF3A-0AA92D4140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1F11911-7220-44B8-A0E5-109B7D26F2CD}" type="slidenum">
              <a:rPr lang="en-US" altLang="zh-CN" smtClean="0">
                <a:latin typeface="Arial" panose="020B0604020202020204" pitchFamily="34" charset="0"/>
              </a:rPr>
              <a:pPr/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1902098F-FE28-4678-8B21-AF3E4ED3AD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EA3DD07D-1A26-445B-8BBD-0D189F46E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证明思路：只有单位元的阶为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1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首先找到阶等于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的元素的特征：</a:t>
            </a:r>
            <a:r>
              <a:rPr lang="zh-CN" altLang="en-US" dirty="0">
                <a:latin typeface="Arial" panose="020B0604020202020204" pitchFamily="34" charset="0"/>
              </a:rPr>
              <a:t>“阶等于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”的元素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D72323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a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-1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进而找到阶大于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的元素的特征。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如果</a:t>
            </a:r>
            <a:r>
              <a:rPr lang="en-US" altLang="zh-CN" i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中没有阶大于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的元素，</a:t>
            </a:r>
            <a:r>
              <a:rPr lang="zh-CN" altLang="en-US" dirty="0">
                <a:latin typeface="Arial" panose="020B0604020202020204" pitchFamily="34" charset="0"/>
              </a:rPr>
              <a:t>则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中阶大于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en-US" dirty="0">
                <a:latin typeface="Arial" panose="020B0604020202020204" pitchFamily="34" charset="0"/>
              </a:rPr>
              <a:t>的元素是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，也是偶数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baseline="30000" dirty="0">
                <a:solidFill>
                  <a:srgbClr val="0066FF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可以对照着</a:t>
            </a:r>
            <a:r>
              <a:rPr lang="en-US" altLang="zh-CN" dirty="0"/>
              <a:t>&lt;Z</a:t>
            </a:r>
            <a:r>
              <a:rPr lang="en-US" altLang="zh-CN" baseline="-25000" dirty="0"/>
              <a:t>6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&gt;</a:t>
            </a:r>
            <a:r>
              <a:rPr lang="zh-CN" altLang="en-US" dirty="0"/>
              <a:t>这个实例来理解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0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阶元，</a:t>
            </a:r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是</a:t>
            </a:r>
            <a:r>
              <a:rPr lang="en-US" altLang="zh-CN" dirty="0"/>
              <a:t>6</a:t>
            </a:r>
            <a:r>
              <a:rPr lang="zh-CN" altLang="en-US" dirty="0"/>
              <a:t>阶元，</a:t>
            </a:r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是</a:t>
            </a:r>
            <a:r>
              <a:rPr lang="en-US" altLang="zh-CN" dirty="0"/>
              <a:t>3</a:t>
            </a:r>
            <a:r>
              <a:rPr lang="zh-CN" altLang="en-US" dirty="0"/>
              <a:t>阶元，</a:t>
            </a:r>
            <a:r>
              <a:rPr lang="en-US" altLang="zh-CN" dirty="0"/>
              <a:t>3</a:t>
            </a:r>
            <a:r>
              <a:rPr lang="zh-CN" altLang="en-US" dirty="0"/>
              <a:t>是</a:t>
            </a:r>
            <a:r>
              <a:rPr lang="en-US" altLang="zh-CN" dirty="0"/>
              <a:t>2</a:t>
            </a:r>
            <a:r>
              <a:rPr lang="zh-CN" altLang="en-US" dirty="0"/>
              <a:t>阶元。</a:t>
            </a: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延伸：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有限群</a:t>
            </a:r>
            <a:r>
              <a:rPr lang="en-US" altLang="zh-CN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的阶数是偶数，则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在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里阶等于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元素的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个数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一定 是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奇数。 </a:t>
            </a:r>
            <a:endParaRPr lang="en-US" altLang="zh-C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解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由于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里阶大于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元素的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个数是偶数。但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只有一个 阶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是 </a:t>
            </a:r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的元素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就是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单位元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。于是由于</a:t>
            </a:r>
            <a:r>
              <a:rPr lang="en-US" altLang="zh-CN" dirty="0">
                <a:latin typeface="Arial" panose="020B0604020202020204" pitchFamily="34" charset="0"/>
              </a:rPr>
              <a:t>G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的阶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是偶数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得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里阶等于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元素的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个数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一定 是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奇数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8F784129-91BE-49BC-A857-123648F605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429BEAE-463A-41BA-8934-74784F8938F9}" type="slidenum">
              <a:rPr lang="en-US" altLang="zh-CN" smtClean="0">
                <a:latin typeface="Arial" panose="020B0604020202020204" pitchFamily="34" charset="0"/>
              </a:rPr>
              <a:pPr/>
              <a:t>28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D347324A-3024-4B6A-9927-E6C65D8993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247644A1-3F89-4011-8324-FBADA2CF95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先证出：</a:t>
            </a:r>
            <a:r>
              <a:rPr lang="en-US" altLang="zh-CN" dirty="0"/>
              <a:t>(</a:t>
            </a:r>
            <a:r>
              <a:rPr lang="en-US" altLang="zh-CN" i="1" dirty="0"/>
              <a:t>ab</a:t>
            </a:r>
            <a:r>
              <a:rPr lang="en-US" altLang="zh-CN" dirty="0"/>
              <a:t>)</a:t>
            </a:r>
            <a:r>
              <a:rPr lang="en-US" altLang="zh-CN" i="1" baseline="30000" dirty="0"/>
              <a:t>t </a:t>
            </a:r>
            <a:r>
              <a:rPr lang="en-US" altLang="zh-CN" dirty="0"/>
              <a:t>= </a:t>
            </a:r>
            <a:r>
              <a:rPr lang="en-US" altLang="zh-CN" i="1" dirty="0"/>
              <a:t>e</a:t>
            </a:r>
            <a:r>
              <a:rPr lang="zh-CN" altLang="en-US" dirty="0"/>
              <a:t>，从而可知，</a:t>
            </a:r>
            <a:r>
              <a:rPr lang="en-US" altLang="zh-CN" i="1" dirty="0"/>
              <a:t>r </a:t>
            </a:r>
            <a:r>
              <a:rPr lang="en-US" altLang="zh-CN" dirty="0"/>
              <a:t>| </a:t>
            </a:r>
            <a:r>
              <a:rPr lang="en-US" altLang="zh-CN" i="1" dirty="0"/>
              <a:t>t</a:t>
            </a:r>
            <a:r>
              <a:rPr lang="en-US" altLang="zh-CN" dirty="0"/>
              <a:t>. 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再同理证</a:t>
            </a:r>
            <a:r>
              <a:rPr lang="en-US" altLang="zh-CN" i="1" dirty="0"/>
              <a:t>t </a:t>
            </a:r>
            <a:r>
              <a:rPr lang="en-US" altLang="zh-CN" dirty="0"/>
              <a:t>| </a:t>
            </a:r>
            <a:r>
              <a:rPr lang="en-US" altLang="zh-CN" i="1" dirty="0"/>
              <a:t>r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课堂练习：写出同理可证部分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B1AF7A47-75CC-4C0B-95F1-EB20C98863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5276CCA-6F10-45D7-A98A-A9A1CD029BAE}" type="slidenum">
              <a:rPr lang="en-US" altLang="zh-CN" smtClean="0">
                <a:latin typeface="Arial" panose="020B0604020202020204" pitchFamily="34" charset="0"/>
              </a:rPr>
              <a:pPr/>
              <a:t>29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AAC86FE-20B1-4F73-A115-AD94002BC0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63CDB3-908C-4E97-946B-F2C346BBF35F}" type="slidenum">
              <a:rPr lang="en-US" altLang="zh-CN" sz="1200" smtClean="0"/>
              <a:pPr>
                <a:spcBef>
                  <a:spcPct val="0"/>
                </a:spcBef>
              </a:pPr>
              <a:t>3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1970A86-68F1-4216-B2C7-B869468A9A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3882542-EE28-4F4C-8F9A-D8A2754A6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4691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8A788E4E-F269-4BD3-ADED-FC7E2EE42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583DE5BA-D9B1-4A35-A226-F99A1F838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单位元是空集</a:t>
            </a:r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6CF34404-E42C-4528-BDF4-A43A54B013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355B7DF-5FFA-4207-94DC-2A048411944D}" type="slidenum">
              <a:rPr lang="en-US" altLang="zh-CN" smtClean="0">
                <a:latin typeface="Arial" panose="020B0604020202020204" pitchFamily="34" charset="0"/>
              </a:rPr>
              <a:pPr/>
              <a:t>31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78AF066C-CCEA-4D17-8A1C-FA33E30586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E9B7A874-6FA8-4268-AB01-D0EC8FD74C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定理</a:t>
            </a:r>
            <a:r>
              <a:rPr lang="en-US" altLang="zh-CN" dirty="0">
                <a:latin typeface="Arial" panose="020B0604020202020204" pitchFamily="34" charset="0"/>
              </a:rPr>
              <a:t>9.3 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设</a:t>
            </a:r>
            <a:r>
              <a:rPr lang="zh-CN" altLang="fr-FR" dirty="0">
                <a:latin typeface="Arial" panose="020B0604020202020204" pitchFamily="34" charset="0"/>
              </a:rPr>
              <a:t>◦</a:t>
            </a:r>
            <a:r>
              <a:rPr lang="zh-CN" altLang="en-US" dirty="0">
                <a:latin typeface="Arial" panose="020B0604020202020204" pitchFamily="34" charset="0"/>
              </a:rPr>
              <a:t>为</a:t>
            </a:r>
            <a:r>
              <a:rPr lang="en-US" altLang="zh-CN" i="1" dirty="0">
                <a:latin typeface="Arial" panose="020B0604020202020204" pitchFamily="34" charset="0"/>
              </a:rPr>
              <a:t>S</a:t>
            </a:r>
            <a:r>
              <a:rPr lang="zh-CN" altLang="en-US" dirty="0">
                <a:latin typeface="Arial" panose="020B0604020202020204" pitchFamily="34" charset="0"/>
              </a:rPr>
              <a:t>上的二元运算</a:t>
            </a:r>
            <a:r>
              <a:rPr lang="en-US" altLang="zh-CN" dirty="0">
                <a:latin typeface="Arial" panose="020B0604020202020204" pitchFamily="34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和</a:t>
            </a:r>
            <a:r>
              <a:rPr lang="zh-CN" altLang="en-US" i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分别为</a:t>
            </a:r>
            <a:r>
              <a:rPr lang="zh-CN" altLang="fr-FR" dirty="0">
                <a:latin typeface="Arial" panose="020B0604020202020204" pitchFamily="34" charset="0"/>
              </a:rPr>
              <a:t>◦运算的单位元和零元。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           </a:t>
            </a:r>
            <a:r>
              <a:rPr lang="zh-CN" altLang="fr-FR" dirty="0">
                <a:latin typeface="Arial" panose="020B0604020202020204" pitchFamily="34" charset="0"/>
              </a:rPr>
              <a:t>如果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| </a:t>
            </a:r>
            <a:r>
              <a:rPr lang="en-US" altLang="zh-CN" i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| &gt; 1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，则 </a:t>
            </a:r>
            <a:r>
              <a:rPr lang="en-US" altLang="zh-CN" i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e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 </a:t>
            </a:r>
            <a:r>
              <a:rPr lang="en-US" altLang="zh-CN" i="1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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。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422B9E8E-8CA5-44FD-B16C-B03A6E71C7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D57FC1C-B086-4006-9136-0E9DB6A42059}" type="slidenum">
              <a:rPr lang="en-US" altLang="zh-CN" smtClean="0">
                <a:latin typeface="Arial" panose="020B0604020202020204" pitchFamily="34" charset="0"/>
              </a:rPr>
              <a:pPr/>
              <a:t>32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8AAC86FE-20B1-4F73-A115-AD94002BC0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C63CDB3-908C-4E97-946B-F2C346BBF35F}" type="slidenum">
              <a:rPr lang="en-US" altLang="zh-CN" sz="1200" smtClean="0"/>
              <a:pPr>
                <a:spcBef>
                  <a:spcPct val="0"/>
                </a:spcBef>
              </a:pPr>
              <a:t>33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1970A86-68F1-4216-B2C7-B869468A9A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3882542-EE28-4F4C-8F9A-D8A2754A6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952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BCB16C18-3B36-431A-8635-064E594E8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06CA66C-C098-4A50-B90B-9D3404A25CCA}" type="slidenum">
              <a:rPr lang="en-US" altLang="zh-CN" sz="1200" smtClean="0"/>
              <a:pPr>
                <a:spcBef>
                  <a:spcPct val="0"/>
                </a:spcBef>
              </a:pPr>
              <a:t>34</a:t>
            </a:fld>
            <a:endParaRPr lang="en-US" altLang="zh-CN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2EEB6D3-A2E2-4459-8E62-62FEEB44F3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862BAEBE-3779-46FA-97F0-05914D3087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子群就是群的子代数</a:t>
            </a:r>
            <a:endParaRPr lang="en-US" altLang="zh-CN" dirty="0"/>
          </a:p>
          <a:p>
            <a:r>
              <a:rPr lang="en-US" altLang="zh-CN" dirty="0">
                <a:solidFill>
                  <a:srgbClr val="A50021"/>
                </a:solidFill>
              </a:rPr>
              <a:t>【</a:t>
            </a: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9.8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V</a:t>
            </a:r>
            <a:r>
              <a:rPr lang="en-US" altLang="zh-CN" dirty="0"/>
              <a:t>=&lt;</a:t>
            </a:r>
            <a:r>
              <a:rPr lang="en-US" altLang="zh-CN" i="1" dirty="0"/>
              <a:t>S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&gt;</a:t>
            </a:r>
            <a:r>
              <a:rPr lang="zh-CN" altLang="en-US" dirty="0"/>
              <a:t>是代数系统，</a:t>
            </a:r>
            <a:r>
              <a:rPr lang="en-US" altLang="zh-CN" i="1" dirty="0"/>
              <a:t>B</a:t>
            </a:r>
            <a:r>
              <a:rPr lang="zh-CN" altLang="en-US" dirty="0"/>
              <a:t>是</a:t>
            </a:r>
            <a:r>
              <a:rPr lang="en-US" altLang="zh-CN" i="1" dirty="0"/>
              <a:t>S</a:t>
            </a:r>
            <a:r>
              <a:rPr lang="zh-CN" altLang="en-US" dirty="0"/>
              <a:t>的非空子集，如果</a:t>
            </a:r>
            <a:r>
              <a:rPr lang="en-US" altLang="zh-CN" i="1" dirty="0"/>
              <a:t>B</a:t>
            </a:r>
            <a:r>
              <a:rPr lang="zh-CN" altLang="en-US" dirty="0"/>
              <a:t>对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k</a:t>
            </a:r>
            <a:r>
              <a:rPr lang="en-US" altLang="zh-CN" baseline="-25000" dirty="0"/>
              <a:t> </a:t>
            </a:r>
            <a:r>
              <a:rPr lang="zh-CN" altLang="en-US" dirty="0"/>
              <a:t>都是封闭的，且</a:t>
            </a:r>
            <a:r>
              <a:rPr lang="en-US" altLang="zh-CN" i="1" dirty="0"/>
              <a:t>B</a:t>
            </a:r>
            <a:r>
              <a:rPr lang="zh-CN" altLang="en-US" dirty="0"/>
              <a:t>和</a:t>
            </a:r>
            <a:r>
              <a:rPr lang="en-US" altLang="zh-CN" i="1" dirty="0"/>
              <a:t>S</a:t>
            </a:r>
            <a:r>
              <a:rPr lang="zh-CN" altLang="en-US" dirty="0"/>
              <a:t>含有相同的代数常数，则称</a:t>
            </a:r>
            <a:r>
              <a:rPr lang="en-US" altLang="zh-CN" dirty="0"/>
              <a:t>&lt;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 err="1"/>
              <a:t>f</a:t>
            </a:r>
            <a:r>
              <a:rPr lang="en-US" altLang="zh-CN" i="1" baseline="-25000" dirty="0" err="1"/>
              <a:t>k</a:t>
            </a:r>
            <a:r>
              <a:rPr lang="en-US" altLang="zh-CN" dirty="0"/>
              <a:t>&gt;</a:t>
            </a:r>
            <a:r>
              <a:rPr lang="zh-CN" altLang="en-US" dirty="0"/>
              <a:t>是</a:t>
            </a:r>
            <a:r>
              <a:rPr lang="en-US" altLang="zh-CN" i="1" dirty="0"/>
              <a:t>V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子代数系统</a:t>
            </a:r>
            <a:r>
              <a:rPr lang="zh-CN" altLang="en-US" dirty="0"/>
              <a:t>，简称子代数</a:t>
            </a:r>
            <a:r>
              <a:rPr lang="en-US" altLang="zh-CN" dirty="0"/>
              <a:t>. 】</a:t>
            </a:r>
          </a:p>
          <a:p>
            <a:r>
              <a:rPr lang="zh-CN" altLang="en-US" dirty="0"/>
              <a:t>有了子群的概念之后，思考一个问题：一个有限群</a:t>
            </a:r>
            <a:r>
              <a:rPr lang="en-US" altLang="zh-CN" dirty="0"/>
              <a:t>G</a:t>
            </a:r>
            <a:r>
              <a:rPr lang="zh-CN" altLang="en-US" dirty="0"/>
              <a:t>的所有子群数量是多少？</a:t>
            </a:r>
            <a:endParaRPr lang="en-US" altLang="zh-CN" dirty="0"/>
          </a:p>
          <a:p>
            <a:r>
              <a:rPr lang="zh-CN" altLang="en-US" dirty="0"/>
              <a:t>子群数和子集数相等吗？</a:t>
            </a:r>
            <a:endParaRPr lang="en-US" altLang="zh-CN" dirty="0"/>
          </a:p>
          <a:p>
            <a:r>
              <a:rPr lang="zh-CN" altLang="en-US" dirty="0"/>
              <a:t>不相等</a:t>
            </a:r>
            <a:endParaRPr lang="en-US" altLang="zh-CN" dirty="0"/>
          </a:p>
          <a:p>
            <a:r>
              <a:rPr lang="zh-CN" altLang="en-US" dirty="0"/>
              <a:t>子群数</a:t>
            </a:r>
            <a:r>
              <a:rPr lang="en-US" altLang="zh-CN" dirty="0"/>
              <a:t>&lt;</a:t>
            </a:r>
            <a:r>
              <a:rPr lang="zh-CN" altLang="en-US" dirty="0"/>
              <a:t>子集数</a:t>
            </a:r>
            <a:endParaRPr lang="en-US" altLang="zh-CN" dirty="0"/>
          </a:p>
          <a:p>
            <a:r>
              <a:rPr lang="zh-CN" altLang="en-US" dirty="0"/>
              <a:t>因为要求</a:t>
            </a:r>
            <a:r>
              <a:rPr lang="en-US" altLang="zh-CN" dirty="0"/>
              <a:t>e</a:t>
            </a:r>
            <a:r>
              <a:rPr lang="zh-CN" altLang="en-US" dirty="0"/>
              <a:t>在其中，且还要符合群的其他条件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035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>
            <a:extLst>
              <a:ext uri="{FF2B5EF4-FFF2-40B4-BE49-F238E27FC236}">
                <a16:creationId xmlns:a16="http://schemas.microsoft.com/office/drawing/2014/main" id="{32E8D0A7-D83E-48F8-8C78-9C7D2C556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备注占位符 2">
            <a:extLst>
              <a:ext uri="{FF2B5EF4-FFF2-40B4-BE49-F238E27FC236}">
                <a16:creationId xmlns:a16="http://schemas.microsoft.com/office/drawing/2014/main" id="{BF96A79B-4483-4477-B1DB-B6EDA2F73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写在黑板上，为了下一个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slide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对比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68612" name="灯片编号占位符 3">
            <a:extLst>
              <a:ext uri="{FF2B5EF4-FFF2-40B4-BE49-F238E27FC236}">
                <a16:creationId xmlns:a16="http://schemas.microsoft.com/office/drawing/2014/main" id="{C18EB05A-B574-4570-A3D3-FDB3A48401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2FC4650-7249-4196-8EA9-5EF3189E3B4B}" type="slidenum">
              <a:rPr lang="en-US" altLang="zh-CN" smtClean="0">
                <a:latin typeface="Arial" panose="020B0604020202020204" pitchFamily="34" charset="0"/>
              </a:rPr>
              <a:pPr/>
              <a:t>36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>
            <a:extLst>
              <a:ext uri="{FF2B5EF4-FFF2-40B4-BE49-F238E27FC236}">
                <a16:creationId xmlns:a16="http://schemas.microsoft.com/office/drawing/2014/main" id="{1C97352E-C2C8-4F32-89FC-9AAE8C6976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备注占位符 2">
            <a:extLst>
              <a:ext uri="{FF2B5EF4-FFF2-40B4-BE49-F238E27FC236}">
                <a16:creationId xmlns:a16="http://schemas.microsoft.com/office/drawing/2014/main" id="{DB26B9D8-2B06-4526-AD6E-051A50FAE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2000" dirty="0"/>
              <a:t>必要性显然</a:t>
            </a:r>
            <a:r>
              <a:rPr lang="en-US" altLang="zh-CN" sz="2000" dirty="0"/>
              <a:t>. </a:t>
            </a:r>
            <a:r>
              <a:rPr lang="zh-CN" altLang="en-US" sz="2000" dirty="0"/>
              <a:t>即：若</a:t>
            </a:r>
            <a:r>
              <a:rPr lang="en-US" altLang="zh-CN" i="1" dirty="0"/>
              <a:t>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</a:t>
            </a:r>
            <a:r>
              <a:rPr lang="en-US" altLang="zh-CN" dirty="0"/>
              <a:t> </a:t>
            </a:r>
            <a:r>
              <a:rPr lang="zh-CN" altLang="en-US" dirty="0"/>
              <a:t>则 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H</a:t>
            </a:r>
            <a:r>
              <a:rPr lang="zh-CN" altLang="en-US" dirty="0"/>
              <a:t>有</a:t>
            </a:r>
            <a:r>
              <a:rPr lang="en-US" altLang="zh-CN" i="1" dirty="0">
                <a:solidFill>
                  <a:schemeClr val="accent2"/>
                </a:solidFill>
              </a:rPr>
              <a:t>ab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</a:rPr>
              <a:t>∈</a:t>
            </a:r>
            <a:r>
              <a:rPr lang="en-US" altLang="zh-CN" i="1" dirty="0">
                <a:solidFill>
                  <a:schemeClr val="accent2"/>
                </a:solidFill>
              </a:rPr>
              <a:t>H</a:t>
            </a:r>
            <a:r>
              <a:rPr lang="en-US" altLang="zh-CN" dirty="0"/>
              <a:t>. </a:t>
            </a:r>
          </a:p>
          <a:p>
            <a:r>
              <a:rPr lang="zh-CN" altLang="en-US" sz="2000" dirty="0">
                <a:solidFill>
                  <a:srgbClr val="00B050"/>
                </a:solidFill>
              </a:rPr>
              <a:t>根据子群判定定理</a:t>
            </a:r>
            <a:r>
              <a:rPr lang="en-US" altLang="zh-CN" sz="2000" dirty="0">
                <a:solidFill>
                  <a:srgbClr val="00B050"/>
                </a:solidFill>
              </a:rPr>
              <a:t>1</a:t>
            </a:r>
            <a:r>
              <a:rPr lang="zh-CN" altLang="en-US" sz="2000" dirty="0">
                <a:solidFill>
                  <a:srgbClr val="00B050"/>
                </a:solidFill>
              </a:rPr>
              <a:t>，</a:t>
            </a:r>
            <a:r>
              <a:rPr lang="zh-CN" altLang="en-US" dirty="0">
                <a:latin typeface="Arial" panose="020B0604020202020204" pitchFamily="34" charset="0"/>
              </a:rPr>
              <a:t>充分性依次证单位元，逆元，封闭</a:t>
            </a:r>
          </a:p>
        </p:txBody>
      </p:sp>
      <p:sp>
        <p:nvSpPr>
          <p:cNvPr id="76804" name="灯片编号占位符 3">
            <a:extLst>
              <a:ext uri="{FF2B5EF4-FFF2-40B4-BE49-F238E27FC236}">
                <a16:creationId xmlns:a16="http://schemas.microsoft.com/office/drawing/2014/main" id="{035E2CC4-9DC1-4922-8F54-596681E309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1B5D048-4438-42CE-964B-2B93058BFAA4}" type="slidenum">
              <a:rPr lang="en-US" altLang="zh-CN" smtClean="0">
                <a:latin typeface="Arial" panose="020B0604020202020204" pitchFamily="34" charset="0"/>
              </a:rPr>
              <a:pPr/>
              <a:t>37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85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572BC6F7-4664-43A6-BA6B-08D456B692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EE1A15E-17BF-4D28-A3EA-4ABAA260D8F4}" type="slidenum">
              <a:rPr lang="en-US" altLang="zh-CN" sz="1200" smtClean="0"/>
              <a:pPr>
                <a:spcBef>
                  <a:spcPct val="0"/>
                </a:spcBef>
              </a:pPr>
              <a:t>38</a:t>
            </a:fld>
            <a:endParaRPr lang="en-US" altLang="zh-CN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CC2551C1-7137-498E-A4F0-2CBE38FAC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76ADC7AE-629C-48C4-94D4-7128DF349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和判定定理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（写在黑板上）相比，少了第二个条件：任何元素都有逆元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因此，只要证出这个条件，就可以应用判定定理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完成证明了。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（和教材上的证明过程不完全相同）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B050"/>
                </a:solidFill>
                <a:latin typeface="Arial" panose="020B0604020202020204" pitchFamily="34" charset="0"/>
              </a:rPr>
              <a:t>根据子群判定定理</a:t>
            </a: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  <a:r>
              <a:rPr lang="zh-CN" altLang="en-US" sz="2800" dirty="0">
                <a:solidFill>
                  <a:srgbClr val="00B050"/>
                </a:solidFill>
                <a:latin typeface="Arial" panose="020B0604020202020204" pitchFamily="34" charset="0"/>
              </a:rPr>
              <a:t>，</a:t>
            </a:r>
            <a:endParaRPr lang="en-US" altLang="zh-CN" sz="28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B050"/>
                </a:solidFill>
                <a:latin typeface="Arial" panose="020B0604020202020204" pitchFamily="34" charset="0"/>
              </a:rPr>
              <a:t>只需证明“</a:t>
            </a:r>
            <a:r>
              <a:rPr lang="zh-CN" altLang="en-US" sz="2800" dirty="0">
                <a:solidFill>
                  <a:srgbClr val="00B05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solidFill>
                  <a:srgbClr val="00B050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800" dirty="0" err="1">
                <a:solidFill>
                  <a:srgbClr val="00B050"/>
                </a:solidFill>
                <a:latin typeface="Arial" panose="020B0604020202020204" pitchFamily="34" charset="0"/>
              </a:rPr>
              <a:t>∈</a:t>
            </a:r>
            <a:r>
              <a:rPr lang="en-US" altLang="zh-CN" sz="2800" i="1" dirty="0" err="1">
                <a:solidFill>
                  <a:srgbClr val="00B050"/>
                </a:solidFill>
                <a:latin typeface="Arial" panose="020B0604020202020204" pitchFamily="34" charset="0"/>
              </a:rPr>
              <a:t>H</a:t>
            </a:r>
            <a:r>
              <a:rPr lang="zh-CN" altLang="en-US" sz="2800" dirty="0">
                <a:solidFill>
                  <a:srgbClr val="00B050"/>
                </a:solidFill>
                <a:latin typeface="Arial" panose="020B0604020202020204" pitchFamily="34" charset="0"/>
              </a:rPr>
              <a:t>有</a:t>
            </a:r>
            <a:r>
              <a:rPr lang="en-US" altLang="zh-CN" sz="2800" i="1" dirty="0">
                <a:solidFill>
                  <a:srgbClr val="00B050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800" baseline="30000" dirty="0">
                <a:solidFill>
                  <a:srgbClr val="00B05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800" baseline="30000" dirty="0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</a:rPr>
              <a:t>∈</a:t>
            </a:r>
            <a:r>
              <a:rPr lang="en-US" altLang="zh-CN" sz="2800" i="1" dirty="0">
                <a:solidFill>
                  <a:srgbClr val="00B050"/>
                </a:solidFill>
                <a:latin typeface="Arial" panose="020B0604020202020204" pitchFamily="34" charset="0"/>
              </a:rPr>
              <a:t>H</a:t>
            </a:r>
            <a:r>
              <a:rPr lang="zh-CN" altLang="en-US" sz="2800" i="1" dirty="0">
                <a:solidFill>
                  <a:srgbClr val="00B050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</a:rPr>
              <a:t>.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</a:pPr>
            <a:r>
              <a:rPr lang="zh-CN" altLang="en-US" sz="2800" dirty="0">
                <a:solidFill>
                  <a:srgbClr val="0066FF"/>
                </a:solidFill>
                <a:latin typeface="Arial" panose="020B0604020202020204" pitchFamily="34" charset="0"/>
              </a:rPr>
              <a:t>而为了证</a:t>
            </a:r>
            <a:r>
              <a:rPr lang="zh-CN" altLang="en-US" sz="2800" dirty="0">
                <a:solidFill>
                  <a:srgbClr val="00B050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800" dirty="0">
                <a:solidFill>
                  <a:srgbClr val="00B05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solidFill>
                  <a:srgbClr val="00B050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800" dirty="0" err="1">
                <a:solidFill>
                  <a:srgbClr val="00B050"/>
                </a:solidFill>
                <a:latin typeface="Arial" panose="020B0604020202020204" pitchFamily="34" charset="0"/>
              </a:rPr>
              <a:t>∈</a:t>
            </a:r>
            <a:r>
              <a:rPr lang="en-US" altLang="zh-CN" sz="2800" i="1" dirty="0" err="1">
                <a:solidFill>
                  <a:srgbClr val="00B050"/>
                </a:solidFill>
                <a:latin typeface="Arial" panose="020B0604020202020204" pitchFamily="34" charset="0"/>
              </a:rPr>
              <a:t>H</a:t>
            </a:r>
            <a:r>
              <a:rPr lang="zh-CN" altLang="en-US" sz="2800" dirty="0">
                <a:solidFill>
                  <a:srgbClr val="00B050"/>
                </a:solidFill>
                <a:latin typeface="Arial" panose="020B0604020202020204" pitchFamily="34" charset="0"/>
              </a:rPr>
              <a:t>有</a:t>
            </a:r>
            <a:r>
              <a:rPr lang="en-US" altLang="zh-CN" sz="2800" i="1" dirty="0">
                <a:solidFill>
                  <a:srgbClr val="00B050"/>
                </a:solidFill>
                <a:latin typeface="Arial" panose="020B0604020202020204" pitchFamily="34" charset="0"/>
              </a:rPr>
              <a:t>a</a:t>
            </a:r>
            <a:r>
              <a:rPr lang="en-US" altLang="zh-CN" sz="2800" baseline="30000" dirty="0">
                <a:solidFill>
                  <a:srgbClr val="00B05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800" baseline="30000" dirty="0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800" dirty="0">
                <a:solidFill>
                  <a:srgbClr val="00B050"/>
                </a:solidFill>
                <a:latin typeface="Arial" panose="020B0604020202020204" pitchFamily="34" charset="0"/>
              </a:rPr>
              <a:t>∈</a:t>
            </a:r>
            <a:r>
              <a:rPr lang="en-US" altLang="zh-CN" sz="2800" i="1" dirty="0">
                <a:solidFill>
                  <a:srgbClr val="00B050"/>
                </a:solidFill>
                <a:latin typeface="Arial" panose="020B0604020202020204" pitchFamily="34" charset="0"/>
              </a:rPr>
              <a:t>H</a:t>
            </a:r>
            <a:r>
              <a:rPr lang="zh-CN" altLang="en-US" sz="2800" i="1" dirty="0">
                <a:solidFill>
                  <a:srgbClr val="00B050"/>
                </a:solidFill>
                <a:latin typeface="Arial" panose="020B0604020202020204" pitchFamily="34" charset="0"/>
              </a:rPr>
              <a:t>”，需要先找到单位元</a:t>
            </a:r>
            <a:endParaRPr lang="en-US" altLang="zh-CN" sz="2800" dirty="0">
              <a:solidFill>
                <a:srgbClr val="0066FF"/>
              </a:solidFill>
              <a:latin typeface="Arial" panose="020B0604020202020204" pitchFamily="34" charset="0"/>
            </a:endParaRPr>
          </a:p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1B469DFE-7E6E-4068-83F6-B32B4D1AC7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35D7C9D7-5499-478B-AE5C-FCBDB9DE2D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&lt;Z</a:t>
            </a:r>
            <a:r>
              <a:rPr lang="en-US" altLang="zh-CN" baseline="30000" dirty="0">
                <a:solidFill>
                  <a:schemeClr val="accent2"/>
                </a:solidFill>
                <a:latin typeface="Arial" panose="020B0604020202020204" pitchFamily="34" charset="0"/>
              </a:rPr>
              <a:t>+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,+&gt;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没有单位元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</a:rPr>
              <a:t>&lt;N,+&gt;</a:t>
            </a:r>
            <a:r>
              <a:rPr lang="zh-CN" altLang="en-US" dirty="0">
                <a:latin typeface="Arial" panose="020B0604020202020204" pitchFamily="34" charset="0"/>
              </a:rPr>
              <a:t>的单位元是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，而只有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有逆元，</a:t>
            </a:r>
            <a:r>
              <a:rPr lang="en-US" altLang="zh-CN" dirty="0">
                <a:latin typeface="Arial" panose="020B0604020202020204" pitchFamily="34" charset="0"/>
              </a:rPr>
              <a:t>0+0=0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40012106-39ED-4D90-BA9F-D7B3949998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7C06C2A-29A0-49D3-952F-D067F70E0C12}" type="slidenum">
              <a:rPr lang="en-US" altLang="zh-CN" smtClean="0">
                <a:latin typeface="Arial" panose="020B0604020202020204" pitchFamily="34" charset="0"/>
              </a:rPr>
              <a:pPr/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856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E6B82F00-6D49-4483-87E2-9A7234665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&lt;0&gt;</a:t>
            </a:r>
            <a:r>
              <a:rPr lang="en-US" altLang="zh-CN" sz="20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={0} </a:t>
            </a:r>
            <a:endParaRPr lang="en-US" altLang="zh-CN" sz="20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&lt;60&gt;</a:t>
            </a:r>
            <a:r>
              <a:rPr lang="en-US" altLang="zh-CN" sz="2000" b="1" dirty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={0,60,120,180,240,300}</a:t>
            </a:r>
            <a:endParaRPr lang="en-US" altLang="zh-CN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&lt;120&gt;</a:t>
            </a:r>
            <a:r>
              <a:rPr lang="en-US" altLang="zh-CN" sz="20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={0,120,240}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&lt;180&gt;</a:t>
            </a:r>
            <a:r>
              <a:rPr lang="en-US" altLang="zh-CN" sz="20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={0,180} 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000" b="1" dirty="0">
                <a:solidFill>
                  <a:srgbClr val="000000"/>
                </a:solidFill>
                <a:latin typeface="Arial Narrow" panose="020B0606020202030204" pitchFamily="34" charset="0"/>
              </a:rPr>
              <a:t>&lt;240&gt;</a:t>
            </a:r>
            <a:r>
              <a:rPr lang="en-US" altLang="zh-CN" sz="20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={0,120,240} </a:t>
            </a:r>
            <a:endParaRPr lang="en-US" altLang="zh-CN" sz="2000" b="1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</a:pPr>
            <a:r>
              <a:rPr lang="en-US" altLang="zh-CN" sz="2000" b="1" dirty="0">
                <a:solidFill>
                  <a:srgbClr val="FF0000"/>
                </a:solidFill>
                <a:latin typeface="Arial Narrow" panose="020B0606020202030204" pitchFamily="34" charset="0"/>
              </a:rPr>
              <a:t>&lt;300&gt;</a:t>
            </a:r>
            <a:r>
              <a:rPr lang="en-US" altLang="zh-CN" sz="2000" b="1" dirty="0">
                <a:solidFill>
                  <a:srgbClr val="FF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={0, 60,120,180,240,300} </a:t>
            </a:r>
            <a:endParaRPr lang="en-US" altLang="zh-CN" sz="20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8D62CCB5-65EB-445A-A858-0006F355A7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315E5309-0E94-4B40-AD36-D357ADD04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10.6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（判定定理二）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</a:rPr>
              <a:t>     设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为群，</a:t>
            </a:r>
            <a:r>
              <a:rPr lang="en-US" altLang="zh-CN" i="1" dirty="0">
                <a:latin typeface="Arial" panose="020B0604020202020204" pitchFamily="34" charset="0"/>
              </a:rPr>
              <a:t>H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非空子集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r>
              <a:rPr lang="en-US" altLang="zh-CN" i="1" dirty="0">
                <a:latin typeface="Arial" panose="020B0604020202020204" pitchFamily="34" charset="0"/>
              </a:rPr>
              <a:t>H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的子群当且仅当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,</a:t>
            </a:r>
            <a:r>
              <a:rPr lang="en-US" altLang="zh-CN" i="1" dirty="0" err="1">
                <a:latin typeface="Arial" panose="020B0604020202020204" pitchFamily="34" charset="0"/>
              </a:rPr>
              <a:t>b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H</a:t>
            </a:r>
            <a:r>
              <a:rPr lang="zh-CN" altLang="en-US" dirty="0">
                <a:latin typeface="Arial" panose="020B0604020202020204" pitchFamily="34" charset="0"/>
              </a:rPr>
              <a:t>有</a:t>
            </a:r>
            <a:r>
              <a:rPr lang="en-US" altLang="zh-CN" i="1" dirty="0">
                <a:solidFill>
                  <a:schemeClr val="accent2"/>
                </a:solidFill>
                <a:latin typeface="Arial" panose="020B0604020202020204" pitchFamily="34" charset="0"/>
              </a:rPr>
              <a:t>ab</a:t>
            </a:r>
            <a:r>
              <a:rPr lang="en-US" altLang="zh-CN" baseline="30000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∈</a:t>
            </a:r>
            <a:r>
              <a:rPr lang="en-US" altLang="zh-CN" i="1" dirty="0">
                <a:solidFill>
                  <a:schemeClr val="accent2"/>
                </a:solidFill>
                <a:latin typeface="Arial" panose="020B0604020202020204" pitchFamily="34" charset="0"/>
              </a:rPr>
              <a:t>H</a:t>
            </a:r>
            <a:r>
              <a:rPr lang="en-US" altLang="zh-CN" dirty="0">
                <a:latin typeface="Arial" panose="020B0604020202020204" pitchFamily="34" charset="0"/>
              </a:rPr>
              <a:t>. 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C72028A8-26FD-45DE-A6A0-F2EEBE0416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0DDF488-B77A-49FD-93DC-603112BEF7EA}" type="slidenum">
              <a:rPr lang="en-US" altLang="zh-CN" smtClean="0">
                <a:latin typeface="Arial" panose="020B0604020202020204" pitchFamily="34" charset="0"/>
              </a:rPr>
              <a:pPr/>
              <a:t>43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3144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幻灯片图像占位符 1">
            <a:extLst>
              <a:ext uri="{FF2B5EF4-FFF2-40B4-BE49-F238E27FC236}">
                <a16:creationId xmlns:a16="http://schemas.microsoft.com/office/drawing/2014/main" id="{79832058-2668-41C1-98D4-5C289BB6BB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备注占位符 2">
            <a:extLst>
              <a:ext uri="{FF2B5EF4-FFF2-40B4-BE49-F238E27FC236}">
                <a16:creationId xmlns:a16="http://schemas.microsoft.com/office/drawing/2014/main" id="{DDC5161E-32BD-4A28-BE55-4F6AC4320C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C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是与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G</a:t>
            </a: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中所有的元素都可交换的元素构成的集合</a:t>
            </a:r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i="1" dirty="0">
                <a:solidFill>
                  <a:srgbClr val="A50021"/>
                </a:solidFill>
                <a:latin typeface="Arial" panose="020B0604020202020204" pitchFamily="34" charset="0"/>
              </a:rPr>
              <a:t>，则其逆也属于</a:t>
            </a:r>
            <a:r>
              <a:rPr lang="en-US" altLang="zh-CN" i="1" dirty="0">
                <a:solidFill>
                  <a:srgbClr val="A50021"/>
                </a:solidFill>
                <a:latin typeface="Arial" panose="020B0604020202020204" pitchFamily="34" charset="0"/>
              </a:rPr>
              <a:t>G</a:t>
            </a:r>
            <a:endParaRPr lang="en-US" altLang="zh-CN" dirty="0">
              <a:solidFill>
                <a:srgbClr val="A50021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10.6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（判定定理二）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</a:rPr>
              <a:t>     设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为群，</a:t>
            </a:r>
            <a:r>
              <a:rPr lang="en-US" altLang="zh-CN" i="1" dirty="0">
                <a:latin typeface="Arial" panose="020B0604020202020204" pitchFamily="34" charset="0"/>
              </a:rPr>
              <a:t>H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非空子集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r>
              <a:rPr lang="en-US" altLang="zh-CN" i="1" dirty="0">
                <a:latin typeface="Arial" panose="020B0604020202020204" pitchFamily="34" charset="0"/>
              </a:rPr>
              <a:t>H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的子群当且仅当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,</a:t>
            </a:r>
            <a:r>
              <a:rPr lang="en-US" altLang="zh-CN" i="1" dirty="0" err="1">
                <a:latin typeface="Arial" panose="020B0604020202020204" pitchFamily="34" charset="0"/>
              </a:rPr>
              <a:t>b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H</a:t>
            </a:r>
            <a:r>
              <a:rPr lang="zh-CN" altLang="en-US" dirty="0">
                <a:latin typeface="Arial" panose="020B0604020202020204" pitchFamily="34" charset="0"/>
              </a:rPr>
              <a:t>有</a:t>
            </a:r>
            <a:r>
              <a:rPr lang="en-US" altLang="zh-CN" i="1" dirty="0">
                <a:solidFill>
                  <a:schemeClr val="accent2"/>
                </a:solidFill>
                <a:latin typeface="Arial" panose="020B0604020202020204" pitchFamily="34" charset="0"/>
              </a:rPr>
              <a:t>ab</a:t>
            </a:r>
            <a:r>
              <a:rPr lang="en-US" altLang="zh-CN" baseline="30000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∈</a:t>
            </a:r>
            <a:r>
              <a:rPr lang="en-US" altLang="zh-CN" i="1" dirty="0">
                <a:solidFill>
                  <a:schemeClr val="accent2"/>
                </a:solidFill>
                <a:latin typeface="Arial" panose="020B0604020202020204" pitchFamily="34" charset="0"/>
              </a:rPr>
              <a:t>H</a:t>
            </a:r>
            <a:r>
              <a:rPr lang="en-US" altLang="zh-CN" dirty="0">
                <a:latin typeface="Arial" panose="020B0604020202020204" pitchFamily="34" charset="0"/>
              </a:rPr>
              <a:t>. 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81924" name="灯片编号占位符 3">
            <a:extLst>
              <a:ext uri="{FF2B5EF4-FFF2-40B4-BE49-F238E27FC236}">
                <a16:creationId xmlns:a16="http://schemas.microsoft.com/office/drawing/2014/main" id="{E8FEE967-8ED3-462F-B86C-981EBEACFA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52A4411-764D-40DC-A43F-EA48E0EA0DD5}" type="slidenum">
              <a:rPr lang="en-US" altLang="zh-CN" smtClean="0">
                <a:latin typeface="Arial" panose="020B0604020202020204" pitchFamily="34" charset="0"/>
              </a:rPr>
              <a:pPr/>
              <a:t>45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10.6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（判定定理二）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Arial" panose="020B0604020202020204" pitchFamily="34" charset="0"/>
              </a:rPr>
              <a:t>     设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为群，</a:t>
            </a:r>
            <a:r>
              <a:rPr lang="en-US" altLang="zh-CN" i="1" dirty="0">
                <a:latin typeface="Arial" panose="020B0604020202020204" pitchFamily="34" charset="0"/>
              </a:rPr>
              <a:t>H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的</a:t>
            </a:r>
            <a:r>
              <a:rPr lang="zh-CN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非空子集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r>
              <a:rPr lang="en-US" altLang="zh-CN" i="1" dirty="0">
                <a:latin typeface="Arial" panose="020B0604020202020204" pitchFamily="34" charset="0"/>
              </a:rPr>
              <a:t>H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的子群当且仅当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,</a:t>
            </a:r>
            <a:r>
              <a:rPr lang="en-US" altLang="zh-CN" i="1" dirty="0" err="1">
                <a:latin typeface="Arial" panose="020B0604020202020204" pitchFamily="34" charset="0"/>
              </a:rPr>
              <a:t>b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H</a:t>
            </a:r>
            <a:r>
              <a:rPr lang="zh-CN" altLang="en-US" dirty="0">
                <a:latin typeface="Arial" panose="020B0604020202020204" pitchFamily="34" charset="0"/>
              </a:rPr>
              <a:t>有</a:t>
            </a:r>
            <a:r>
              <a:rPr lang="en-US" altLang="zh-CN" i="1" dirty="0">
                <a:solidFill>
                  <a:schemeClr val="accent2"/>
                </a:solidFill>
                <a:latin typeface="Arial" panose="020B0604020202020204" pitchFamily="34" charset="0"/>
              </a:rPr>
              <a:t>ab</a:t>
            </a:r>
            <a:r>
              <a:rPr lang="en-US" altLang="zh-CN" baseline="30000" dirty="0">
                <a:solidFill>
                  <a:schemeClr val="accent2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chemeClr val="accent2"/>
                </a:solidFill>
                <a:latin typeface="Arial" panose="020B0604020202020204" pitchFamily="34" charset="0"/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</a:rPr>
              <a:t>∈</a:t>
            </a:r>
            <a:r>
              <a:rPr lang="en-US" altLang="zh-CN" i="1" dirty="0">
                <a:solidFill>
                  <a:schemeClr val="accent2"/>
                </a:solidFill>
                <a:latin typeface="Arial" panose="020B0604020202020204" pitchFamily="34" charset="0"/>
              </a:rPr>
              <a:t>H</a:t>
            </a:r>
            <a:r>
              <a:rPr lang="en-US" altLang="zh-CN" dirty="0">
                <a:latin typeface="Arial" panose="020B0604020202020204" pitchFamily="34" charset="0"/>
              </a:rPr>
              <a:t>. 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42034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/>
              <a:t>H</a:t>
            </a:r>
            <a:r>
              <a:rPr lang="en-US" altLang="zh-CN" dirty="0"/>
              <a:t>,</a:t>
            </a:r>
            <a:r>
              <a:rPr lang="en-US" altLang="zh-CN" i="1" dirty="0"/>
              <a:t>K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的子群，因为</a:t>
            </a:r>
            <a:r>
              <a:rPr lang="zh-CN" altLang="en-US" sz="2000" kern="0" dirty="0">
                <a:solidFill>
                  <a:srgbClr val="FF0000"/>
                </a:solidFill>
                <a:sym typeface="Symbol" panose="05050102010706020507" pitchFamily="18" charset="2"/>
              </a:rPr>
              <a:t>群的幺元是子群的幺元</a:t>
            </a:r>
            <a:endParaRPr lang="en-US" altLang="zh-CN" sz="2000" kern="0" dirty="0">
              <a:solidFill>
                <a:srgbClr val="FF0000"/>
              </a:solidFill>
            </a:endParaRPr>
          </a:p>
          <a:p>
            <a:r>
              <a:rPr lang="zh-CN" altLang="en-US" i="1" dirty="0"/>
              <a:t>故，</a:t>
            </a:r>
            <a:r>
              <a:rPr lang="en-US" altLang="zh-CN" i="1" dirty="0"/>
              <a:t>H</a:t>
            </a:r>
            <a:r>
              <a:rPr lang="en-US" altLang="zh-CN" dirty="0"/>
              <a:t>,</a:t>
            </a:r>
            <a:r>
              <a:rPr lang="en-US" altLang="zh-CN" i="1" dirty="0"/>
              <a:t>K,G</a:t>
            </a:r>
            <a:r>
              <a:rPr lang="zh-CN" altLang="en-US" i="1" dirty="0"/>
              <a:t>的幺元都是</a:t>
            </a:r>
            <a:r>
              <a:rPr lang="en-US" altLang="zh-CN" i="1" dirty="0"/>
              <a:t>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>
                <a:solidFill>
                  <a:srgbClr val="0066FF"/>
                </a:solidFill>
              </a:rPr>
              <a:t>k</a:t>
            </a:r>
            <a:r>
              <a:rPr lang="en-US" altLang="zh-CN" dirty="0">
                <a:solidFill>
                  <a:srgbClr val="0066FF"/>
                </a:solidFill>
              </a:rPr>
              <a:t>=ek=</a:t>
            </a:r>
            <a:r>
              <a:rPr lang="zh-CN" altLang="en-US" dirty="0">
                <a:solidFill>
                  <a:srgbClr val="0066FF"/>
                </a:solidFill>
              </a:rPr>
              <a:t>（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i="0" dirty="0">
                <a:solidFill>
                  <a:srgbClr val="0066FF"/>
                </a:solidFill>
              </a:rPr>
              <a:t>)</a:t>
            </a:r>
            <a:r>
              <a:rPr lang="en-US" altLang="zh-CN" i="1" dirty="0">
                <a:solidFill>
                  <a:srgbClr val="0066FF"/>
                </a:solidFill>
              </a:rPr>
              <a:t>k</a:t>
            </a:r>
            <a:r>
              <a:rPr lang="en-US" altLang="zh-CN" dirty="0">
                <a:solidFill>
                  <a:srgbClr val="0066FF"/>
                </a:solidFill>
              </a:rPr>
              <a:t>=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 err="1">
                <a:solidFill>
                  <a:srgbClr val="0066FF"/>
                </a:solidFill>
              </a:rPr>
              <a:t>hk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endParaRPr lang="en-US" altLang="zh-CN" i="1" dirty="0"/>
          </a:p>
          <a:p>
            <a:r>
              <a:rPr lang="zh-CN" altLang="en-US" i="1" dirty="0"/>
              <a:t>证明思路：存在</a:t>
            </a:r>
            <a:r>
              <a:rPr lang="en-US" altLang="zh-CN" i="1" dirty="0" err="1"/>
              <a:t>h</a:t>
            </a:r>
            <a:r>
              <a:rPr lang="en-US" altLang="zh-CN" dirty="0" err="1"/>
              <a:t>∈</a:t>
            </a:r>
            <a:r>
              <a:rPr lang="en-US" altLang="zh-CN" i="1" dirty="0" err="1"/>
              <a:t>H</a:t>
            </a:r>
            <a:r>
              <a:rPr lang="en-US" altLang="zh-CN" dirty="0" err="1"/>
              <a:t>∪</a:t>
            </a:r>
            <a:r>
              <a:rPr lang="en-US" altLang="zh-CN" i="1" dirty="0" err="1"/>
              <a:t>K</a:t>
            </a:r>
            <a:r>
              <a:rPr lang="zh-CN" altLang="en-US" i="1" dirty="0"/>
              <a:t>且</a:t>
            </a:r>
            <a:r>
              <a:rPr lang="en-US" altLang="zh-CN" i="1" dirty="0" err="1"/>
              <a:t>k</a:t>
            </a:r>
            <a:r>
              <a:rPr lang="en-US" altLang="zh-CN" dirty="0" err="1"/>
              <a:t>∈</a:t>
            </a:r>
            <a:r>
              <a:rPr lang="en-US" altLang="zh-CN" i="1" dirty="0" err="1"/>
              <a:t>H</a:t>
            </a:r>
            <a:r>
              <a:rPr lang="en-US" altLang="zh-CN" dirty="0" err="1"/>
              <a:t>∪</a:t>
            </a:r>
            <a:r>
              <a:rPr lang="en-US" altLang="zh-CN" i="1" dirty="0" err="1"/>
              <a:t>K</a:t>
            </a:r>
            <a:endParaRPr lang="en-US" altLang="zh-CN" i="1" dirty="0"/>
          </a:p>
          <a:p>
            <a:r>
              <a:rPr lang="zh-CN" altLang="en-US" i="1" dirty="0"/>
              <a:t>但是</a:t>
            </a:r>
            <a:r>
              <a:rPr lang="en-US" altLang="zh-CN" i="1" dirty="0" err="1"/>
              <a:t>hk</a:t>
            </a:r>
            <a:r>
              <a:rPr lang="en-US" altLang="zh-CN" dirty="0" err="1">
                <a:sym typeface="Symbol" panose="05050102010706020507" pitchFamily="18" charset="2"/>
              </a:rPr>
              <a:t></a:t>
            </a:r>
            <a:r>
              <a:rPr lang="en-US" altLang="zh-CN" i="1" dirty="0" err="1"/>
              <a:t>H</a:t>
            </a:r>
            <a:r>
              <a:rPr lang="en-US" altLang="zh-CN" dirty="0" err="1"/>
              <a:t>∪</a:t>
            </a:r>
            <a:r>
              <a:rPr lang="en-US" altLang="zh-CN" i="1" dirty="0" err="1"/>
              <a:t>K</a:t>
            </a:r>
            <a:r>
              <a:rPr lang="en-US" altLang="zh-CN" i="1" dirty="0"/>
              <a:t> </a:t>
            </a:r>
            <a:r>
              <a:rPr lang="zh-CN" altLang="en-US" i="1" dirty="0"/>
              <a:t>不满足封闭性</a:t>
            </a:r>
            <a:endParaRPr lang="en-US" altLang="zh-CN" i="1" dirty="0"/>
          </a:p>
          <a:p>
            <a:r>
              <a:rPr lang="zh-CN" altLang="en-US" dirty="0"/>
              <a:t>故</a:t>
            </a:r>
            <a:r>
              <a:rPr lang="en-US" altLang="zh-CN" i="1" dirty="0"/>
              <a:t>H</a:t>
            </a:r>
            <a:r>
              <a:rPr lang="en-US" altLang="zh-CN" dirty="0"/>
              <a:t>∪</a:t>
            </a:r>
            <a:r>
              <a:rPr lang="en-US" altLang="zh-CN" i="1" dirty="0"/>
              <a:t>K</a:t>
            </a:r>
            <a:r>
              <a:rPr lang="zh-CN" altLang="en-US" i="1" dirty="0"/>
              <a:t>不是群，从而推出矛盾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0027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zh-CN" altLang="en-US" dirty="0"/>
              <a:t>的所有子群，且是偏序关系</a:t>
            </a:r>
            <a:endParaRPr lang="en-US" altLang="zh-CN" dirty="0"/>
          </a:p>
          <a:p>
            <a:r>
              <a:rPr lang="zh-CN" altLang="en-US" dirty="0"/>
              <a:t>偏序关系</a:t>
            </a:r>
            <a:r>
              <a:rPr lang="en-US" altLang="zh-CN" dirty="0"/>
              <a:t>R={ &lt;&lt;e&gt;,&lt;a&gt;&gt; , &lt;&lt;e&gt;,&lt;b&gt;&gt; , &lt;&lt;e&gt;,&lt;c&gt;&gt; , &lt;&lt;a&gt;,G&gt; , &lt;&lt;b&gt;,G&gt; , &lt;&lt;c&gt;,G&gt; } ∪I </a:t>
            </a:r>
            <a:r>
              <a:rPr lang="en-US" altLang="zh-CN" sz="1200" i="1" dirty="0"/>
              <a:t>L</a:t>
            </a:r>
            <a:r>
              <a:rPr lang="en-US" altLang="zh-CN" sz="1200" dirty="0"/>
              <a:t>(</a:t>
            </a:r>
            <a:r>
              <a:rPr lang="en-US" altLang="zh-CN" sz="1200" i="1" dirty="0"/>
              <a:t>G</a:t>
            </a:r>
            <a:r>
              <a:rPr lang="en-US" altLang="zh-CN" sz="1200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7111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下面考虑群的分解，首先定义陪集</a:t>
            </a:r>
            <a:endParaRPr lang="en-US" altLang="zh-CN" dirty="0"/>
          </a:p>
          <a:p>
            <a:r>
              <a:rPr lang="zh-CN" altLang="en-US" dirty="0"/>
              <a:t>群</a:t>
            </a:r>
            <a:r>
              <a:rPr lang="en-US" altLang="zh-CN" dirty="0"/>
              <a:t>G</a:t>
            </a:r>
            <a:r>
              <a:rPr lang="zh-CN" altLang="en-US" dirty="0"/>
              <a:t>的任意子群</a:t>
            </a:r>
            <a:r>
              <a:rPr lang="en-US" altLang="zh-CN" dirty="0"/>
              <a:t>H</a:t>
            </a:r>
            <a:r>
              <a:rPr lang="zh-CN" altLang="en-US" dirty="0"/>
              <a:t>将群分解为</a:t>
            </a:r>
            <a:r>
              <a:rPr lang="en-US" altLang="zh-CN" dirty="0"/>
              <a:t>H</a:t>
            </a:r>
            <a:r>
              <a:rPr lang="zh-CN" altLang="en-US" dirty="0"/>
              <a:t>在</a:t>
            </a:r>
            <a:r>
              <a:rPr lang="en-US" altLang="zh-CN" dirty="0"/>
              <a:t>G</a:t>
            </a:r>
            <a:r>
              <a:rPr lang="zh-CN" altLang="en-US" dirty="0"/>
              <a:t>中的陪集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56264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/>
              <a:t>Ha</a:t>
            </a:r>
            <a:r>
              <a:rPr lang="en-US" altLang="zh-CN" dirty="0"/>
              <a:t>={</a:t>
            </a:r>
            <a:r>
              <a:rPr lang="en-US" altLang="zh-CN" i="1" dirty="0"/>
              <a:t>ha </a:t>
            </a:r>
            <a:r>
              <a:rPr lang="en-US" altLang="zh-CN" dirty="0"/>
              <a:t>| </a:t>
            </a:r>
            <a:r>
              <a:rPr lang="en-US" altLang="zh-CN" i="1" dirty="0" err="1"/>
              <a:t>h</a:t>
            </a:r>
            <a:r>
              <a:rPr lang="en-US" altLang="zh-CN" dirty="0" err="1"/>
              <a:t>∈</a:t>
            </a:r>
            <a:r>
              <a:rPr lang="en-US" altLang="zh-CN" i="1" dirty="0" err="1"/>
              <a:t>H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H</a:t>
            </a:r>
            <a:r>
              <a:rPr lang="zh-CN" altLang="en-US" dirty="0"/>
              <a:t>中的所有点的横纵坐标分别向右向上平移</a:t>
            </a:r>
            <a:r>
              <a:rPr lang="en-US" altLang="zh-CN" i="1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baseline="-25000" dirty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344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不是群，因为不是每个元素都有逆元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12564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10.6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为群，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，令</a:t>
            </a:r>
            <a:r>
              <a:rPr lang="en-US" altLang="zh-CN" i="1" dirty="0"/>
              <a:t>H</a:t>
            </a:r>
            <a:r>
              <a:rPr lang="en-US" altLang="zh-CN" dirty="0"/>
              <a:t>={</a:t>
            </a:r>
            <a:r>
              <a:rPr lang="en-US" altLang="zh-CN" i="1" dirty="0" err="1"/>
              <a:t>a</a:t>
            </a:r>
            <a:r>
              <a:rPr lang="en-US" altLang="zh-CN" i="1" baseline="30000" dirty="0" err="1"/>
              <a:t>k</a:t>
            </a:r>
            <a:r>
              <a:rPr lang="en-US" altLang="zh-CN" dirty="0"/>
              <a:t>| </a:t>
            </a:r>
            <a:r>
              <a:rPr lang="en-US" altLang="zh-CN" i="1" dirty="0" err="1"/>
              <a:t>k</a:t>
            </a:r>
            <a:r>
              <a:rPr lang="en-US" altLang="zh-CN" dirty="0" err="1"/>
              <a:t>∈Z</a:t>
            </a:r>
            <a:r>
              <a:rPr lang="en-US" altLang="zh-CN" dirty="0"/>
              <a:t>}</a:t>
            </a:r>
            <a:r>
              <a:rPr lang="zh-CN" altLang="en-US" dirty="0"/>
              <a:t>，则</a:t>
            </a:r>
            <a:r>
              <a:rPr lang="en-US" altLang="zh-CN" i="1" dirty="0"/>
              <a:t>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的子群，称为由 </a:t>
            </a:r>
            <a:r>
              <a:rPr lang="en-US" altLang="zh-CN" i="1" dirty="0"/>
              <a:t>a </a:t>
            </a:r>
            <a:r>
              <a:rPr lang="zh-CN" altLang="en-US" dirty="0">
                <a:solidFill>
                  <a:srgbClr val="A50021"/>
                </a:solidFill>
              </a:rPr>
              <a:t>生成的子群</a:t>
            </a:r>
            <a:r>
              <a:rPr lang="zh-CN" altLang="en-US" dirty="0"/>
              <a:t>，记作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&gt;.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0297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基于最初的一个进行变换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986974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对于在</a:t>
            </a:r>
            <a:r>
              <a:rPr lang="en-US" altLang="zh-CN" dirty="0"/>
              <a:t>H</a:t>
            </a:r>
            <a:r>
              <a:rPr lang="zh-CN" altLang="en-US" dirty="0"/>
              <a:t>中的元素</a:t>
            </a:r>
            <a:r>
              <a:rPr lang="en-US" altLang="zh-CN" dirty="0"/>
              <a:t>a</a:t>
            </a:r>
            <a:r>
              <a:rPr lang="zh-CN" altLang="en-US" dirty="0"/>
              <a:t>，左乘或右乘</a:t>
            </a:r>
            <a:r>
              <a:rPr lang="en-US" altLang="zh-CN" dirty="0"/>
              <a:t>a</a:t>
            </a:r>
            <a:r>
              <a:rPr lang="zh-CN" altLang="en-US" dirty="0"/>
              <a:t>运算之后仍在</a:t>
            </a:r>
            <a:r>
              <a:rPr lang="en-US" altLang="zh-CN" dirty="0"/>
              <a:t>H</a:t>
            </a:r>
            <a:r>
              <a:rPr lang="zh-CN" altLang="en-US" dirty="0"/>
              <a:t>中</a:t>
            </a:r>
            <a:endParaRPr lang="en-US" altLang="zh-CN" dirty="0"/>
          </a:p>
          <a:p>
            <a:r>
              <a:rPr lang="zh-CN" altLang="en-US" dirty="0"/>
              <a:t>对于不在</a:t>
            </a:r>
            <a:r>
              <a:rPr lang="en-US" altLang="zh-CN" dirty="0"/>
              <a:t>H</a:t>
            </a:r>
            <a:r>
              <a:rPr lang="zh-CN" altLang="en-US" dirty="0"/>
              <a:t>中的元素</a:t>
            </a:r>
            <a:r>
              <a:rPr lang="en-US" altLang="zh-CN" dirty="0"/>
              <a:t>a</a:t>
            </a:r>
            <a:r>
              <a:rPr lang="zh-CN" altLang="en-US" dirty="0"/>
              <a:t>，左乘或右乘</a:t>
            </a:r>
            <a:r>
              <a:rPr lang="en-US" altLang="zh-CN" dirty="0"/>
              <a:t>a</a:t>
            </a:r>
            <a:r>
              <a:rPr lang="zh-CN" altLang="en-US" dirty="0"/>
              <a:t>运算之后就不在</a:t>
            </a:r>
            <a:r>
              <a:rPr lang="en-US" altLang="zh-CN" dirty="0"/>
              <a:t>H</a:t>
            </a:r>
            <a:r>
              <a:rPr lang="zh-CN" altLang="en-US" dirty="0"/>
              <a:t>中了</a:t>
            </a:r>
            <a:endParaRPr lang="en-US" altLang="zh-CN" dirty="0"/>
          </a:p>
          <a:p>
            <a:r>
              <a:rPr lang="zh-CN" altLang="en-US" dirty="0"/>
              <a:t>会产生多个和</a:t>
            </a:r>
            <a:r>
              <a:rPr lang="en-US" altLang="zh-CN" dirty="0"/>
              <a:t>H</a:t>
            </a:r>
            <a:r>
              <a:rPr lang="zh-CN" altLang="en-US" dirty="0"/>
              <a:t>基数相同的集合，也就是陪集，每个陪集是独立的，互相不交</a:t>
            </a:r>
            <a:endParaRPr lang="en-US" altLang="zh-CN" dirty="0"/>
          </a:p>
          <a:p>
            <a:r>
              <a:rPr lang="en-US" altLang="zh-CN" dirty="0"/>
              <a:t>H</a:t>
            </a:r>
            <a:r>
              <a:rPr lang="zh-CN" altLang="en-US" dirty="0"/>
              <a:t>本身也算一个特殊的陪集，有的资料上不算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53633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>
            <a:extLst>
              <a:ext uri="{FF2B5EF4-FFF2-40B4-BE49-F238E27FC236}">
                <a16:creationId xmlns:a16="http://schemas.microsoft.com/office/drawing/2014/main" id="{A4C97FA7-D86C-43D8-B0F6-C84FBDD0CD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>
            <a:extLst>
              <a:ext uri="{FF2B5EF4-FFF2-40B4-BE49-F238E27FC236}">
                <a16:creationId xmlns:a16="http://schemas.microsoft.com/office/drawing/2014/main" id="{C8E9C80A-8868-40E2-8F77-13808595B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10.9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设</a:t>
            </a:r>
            <a:r>
              <a:rPr lang="en-US" altLang="zh-CN" i="1" dirty="0">
                <a:latin typeface="Arial" panose="020B0604020202020204" pitchFamily="34" charset="0"/>
              </a:rPr>
              <a:t>H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的子群，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G</a:t>
            </a:r>
            <a:r>
              <a:rPr lang="en-US" altLang="zh-CN" dirty="0">
                <a:latin typeface="Arial" panose="020B0604020202020204" pitchFamily="34" charset="0"/>
              </a:rPr>
              <a:t>.</a:t>
            </a:r>
            <a:r>
              <a:rPr lang="zh-CN" altLang="en-US" dirty="0">
                <a:latin typeface="Arial" panose="020B0604020202020204" pitchFamily="34" charset="0"/>
              </a:rPr>
              <a:t>令</a:t>
            </a:r>
            <a:r>
              <a:rPr lang="en-US" altLang="zh-CN" i="1" dirty="0">
                <a:latin typeface="Arial" panose="020B0604020202020204" pitchFamily="34" charset="0"/>
              </a:rPr>
              <a:t>Ha</a:t>
            </a:r>
            <a:r>
              <a:rPr lang="en-US" altLang="zh-CN" dirty="0">
                <a:latin typeface="Arial" panose="020B0604020202020204" pitchFamily="34" charset="0"/>
              </a:rPr>
              <a:t>={</a:t>
            </a:r>
            <a:r>
              <a:rPr lang="en-US" altLang="zh-CN" i="1" dirty="0">
                <a:latin typeface="Arial" panose="020B0604020202020204" pitchFamily="34" charset="0"/>
              </a:rPr>
              <a:t>ha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en-US" altLang="zh-CN" i="1" dirty="0" err="1">
                <a:latin typeface="Arial" panose="020B0604020202020204" pitchFamily="34" charset="0"/>
              </a:rPr>
              <a:t>h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H</a:t>
            </a:r>
            <a:r>
              <a:rPr lang="en-US" altLang="zh-CN" dirty="0">
                <a:latin typeface="Arial" panose="020B0604020202020204" pitchFamily="34" charset="0"/>
              </a:rPr>
              <a:t>}</a:t>
            </a:r>
            <a:r>
              <a:rPr lang="zh-CN" altLang="en-US" dirty="0"/>
              <a:t>称</a:t>
            </a:r>
            <a:r>
              <a:rPr lang="en-US" altLang="zh-CN" i="1" dirty="0"/>
              <a:t>Ha</a:t>
            </a:r>
            <a:r>
              <a:rPr lang="zh-CN" altLang="en-US" dirty="0"/>
              <a:t>是子群</a:t>
            </a:r>
            <a:r>
              <a:rPr lang="en-US" altLang="zh-CN" i="1" dirty="0"/>
              <a:t>H</a:t>
            </a:r>
            <a:r>
              <a:rPr lang="zh-CN" altLang="en-US" dirty="0"/>
              <a:t>在</a:t>
            </a:r>
            <a:r>
              <a:rPr lang="en-US" altLang="zh-CN" i="1" dirty="0"/>
              <a:t>G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A50021"/>
                </a:solidFill>
              </a:rPr>
              <a:t>右陪集</a:t>
            </a:r>
            <a:r>
              <a:rPr lang="en-US" altLang="zh-CN" dirty="0"/>
              <a:t>. </a:t>
            </a:r>
          </a:p>
          <a:p>
            <a:r>
              <a:rPr lang="en-US" altLang="zh-CN" dirty="0">
                <a:latin typeface="Arial" panose="020B0604020202020204" pitchFamily="34" charset="0"/>
              </a:rPr>
              <a:t>(2)</a:t>
            </a:r>
            <a:r>
              <a:rPr lang="zh-CN" altLang="en-US" dirty="0">
                <a:latin typeface="Arial" panose="020B0604020202020204" pitchFamily="34" charset="0"/>
              </a:rPr>
              <a:t>因为</a:t>
            </a:r>
            <a:r>
              <a:rPr lang="en-US" altLang="zh-CN" dirty="0">
                <a:latin typeface="Arial" panose="020B0604020202020204" pitchFamily="34" charset="0"/>
              </a:rPr>
              <a:t>H</a:t>
            </a:r>
            <a:r>
              <a:rPr lang="zh-CN" altLang="en-US" dirty="0">
                <a:latin typeface="Arial" panose="020B0604020202020204" pitchFamily="34" charset="0"/>
              </a:rPr>
              <a:t>中的单位元的存在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en-US" altLang="zh-CN" i="1" dirty="0"/>
              <a:t>h=</a:t>
            </a:r>
            <a:r>
              <a:rPr lang="en-US" altLang="zh-CN" i="1" dirty="0" err="1"/>
              <a:t>e</a:t>
            </a:r>
            <a:r>
              <a:rPr lang="en-US" altLang="zh-CN" dirty="0" err="1"/>
              <a:t>∈</a:t>
            </a:r>
            <a:r>
              <a:rPr lang="en-US" altLang="zh-CN" i="1" dirty="0" err="1"/>
              <a:t>H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，必定任意的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与</a:t>
            </a:r>
            <a:r>
              <a:rPr lang="en-US" altLang="zh-CN" dirty="0">
                <a:latin typeface="Arial" panose="020B0604020202020204" pitchFamily="34" charset="0"/>
              </a:rPr>
              <a:t>e</a:t>
            </a:r>
            <a:r>
              <a:rPr lang="zh-CN" altLang="en-US" dirty="0">
                <a:latin typeface="Arial" panose="020B0604020202020204" pitchFamily="34" charset="0"/>
              </a:rPr>
              <a:t>运算的结果都是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A3B93A13-B954-4261-9087-70B5B8430C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8B0A93D-482D-4E39-9A87-5950A71D7B67}" type="slidenum">
              <a:rPr lang="en-US" altLang="zh-CN" smtClean="0">
                <a:latin typeface="Arial" panose="020B0604020202020204" pitchFamily="34" charset="0"/>
              </a:rPr>
              <a:pPr/>
              <a:t>57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en-US" altLang="zh-CN" dirty="0"/>
              <a:t>10.9 </a:t>
            </a:r>
            <a:r>
              <a:rPr lang="zh-CN" altLang="en-US" dirty="0"/>
              <a:t>设</a:t>
            </a:r>
            <a:r>
              <a:rPr lang="en-US" altLang="zh-CN" dirty="0"/>
              <a:t>H</a:t>
            </a:r>
            <a:r>
              <a:rPr lang="zh-CN" altLang="en-US" dirty="0"/>
              <a:t>是</a:t>
            </a:r>
            <a:r>
              <a:rPr lang="en-US" altLang="zh-CN" dirty="0"/>
              <a:t>G</a:t>
            </a:r>
            <a:r>
              <a:rPr lang="zh-CN" altLang="en-US" dirty="0"/>
              <a:t>的子群，</a:t>
            </a:r>
            <a:r>
              <a:rPr lang="en-US" altLang="zh-CN" dirty="0" err="1"/>
              <a:t>a∈G</a:t>
            </a:r>
            <a:r>
              <a:rPr lang="en-US" altLang="zh-CN" dirty="0"/>
              <a:t>.</a:t>
            </a:r>
            <a:r>
              <a:rPr lang="zh-CN" altLang="en-US" dirty="0"/>
              <a:t>令</a:t>
            </a:r>
            <a:r>
              <a:rPr lang="en-US" altLang="zh-CN" dirty="0"/>
              <a:t>Ha={ha | </a:t>
            </a:r>
            <a:r>
              <a:rPr lang="en-US" altLang="zh-CN" dirty="0" err="1"/>
              <a:t>h∈H</a:t>
            </a:r>
            <a:r>
              <a:rPr lang="en-US" altLang="zh-CN" dirty="0"/>
              <a:t>}</a:t>
            </a:r>
            <a:r>
              <a:rPr lang="zh-CN" altLang="en-US" dirty="0"/>
              <a:t>称</a:t>
            </a:r>
            <a:r>
              <a:rPr lang="en-US" altLang="zh-CN" dirty="0"/>
              <a:t>Ha</a:t>
            </a:r>
            <a:r>
              <a:rPr lang="zh-CN" altLang="en-US" dirty="0"/>
              <a:t>是子群</a:t>
            </a:r>
            <a:r>
              <a:rPr lang="en-US" altLang="zh-CN" dirty="0"/>
              <a:t>H</a:t>
            </a:r>
            <a:r>
              <a:rPr lang="zh-CN" altLang="en-US" dirty="0"/>
              <a:t>在</a:t>
            </a:r>
            <a:r>
              <a:rPr lang="en-US" altLang="zh-CN" dirty="0"/>
              <a:t>G</a:t>
            </a:r>
            <a:r>
              <a:rPr lang="zh-CN" altLang="en-US" dirty="0"/>
              <a:t>中的右陪集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Hb={</a:t>
            </a:r>
            <a:r>
              <a:rPr lang="en-US" altLang="zh-CN" dirty="0" err="1"/>
              <a:t>hb</a:t>
            </a:r>
            <a:r>
              <a:rPr lang="en-US" altLang="zh-CN" dirty="0"/>
              <a:t> | </a:t>
            </a:r>
            <a:r>
              <a:rPr lang="en-US" altLang="zh-CN" dirty="0" err="1"/>
              <a:t>h∈H</a:t>
            </a:r>
            <a:r>
              <a:rPr lang="en-US" altLang="zh-CN" dirty="0"/>
              <a:t>}</a:t>
            </a:r>
            <a:endParaRPr lang="en-US" altLang="zh-CN" i="1" dirty="0"/>
          </a:p>
          <a:p>
            <a:r>
              <a:rPr lang="zh-CN" altLang="en-US" i="0" dirty="0"/>
              <a:t>若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Hb</a:t>
            </a:r>
            <a:r>
              <a:rPr lang="en-US" altLang="zh-CN" i="1" dirty="0"/>
              <a:t> </a:t>
            </a:r>
            <a:r>
              <a:rPr lang="zh-CN" altLang="en-US" i="0" dirty="0"/>
              <a:t>，则</a:t>
            </a:r>
            <a:r>
              <a:rPr lang="en-US" altLang="zh-CN" dirty="0"/>
              <a:t>H</a:t>
            </a:r>
            <a:r>
              <a:rPr lang="zh-CN" altLang="en-US" dirty="0"/>
              <a:t>中一定有一个</a:t>
            </a:r>
            <a:r>
              <a:rPr lang="en-US" altLang="zh-CN" dirty="0"/>
              <a:t>h,</a:t>
            </a:r>
            <a:r>
              <a:rPr lang="zh-CN" altLang="en-US" dirty="0"/>
              <a:t>使得</a:t>
            </a:r>
            <a:r>
              <a:rPr lang="en-US" altLang="zh-CN" dirty="0" err="1"/>
              <a:t>hb</a:t>
            </a:r>
            <a:r>
              <a:rPr lang="en-US" altLang="zh-CN" dirty="0"/>
              <a:t>=a</a:t>
            </a:r>
            <a:r>
              <a:rPr lang="zh-CN" altLang="en-US" dirty="0"/>
              <a:t>，而这个</a:t>
            </a:r>
            <a:r>
              <a:rPr lang="en-US" altLang="zh-CN" dirty="0"/>
              <a:t>h</a:t>
            </a:r>
            <a:r>
              <a:rPr lang="zh-CN" altLang="en-US" dirty="0"/>
              <a:t>就是</a:t>
            </a:r>
            <a:r>
              <a:rPr lang="en-US" altLang="zh-CN" i="1" dirty="0"/>
              <a:t>ab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2349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>
            <a:extLst>
              <a:ext uri="{FF2B5EF4-FFF2-40B4-BE49-F238E27FC236}">
                <a16:creationId xmlns:a16="http://schemas.microsoft.com/office/drawing/2014/main" id="{3BA8DFEB-2E19-4D65-AB3E-4183A31D3D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备注占位符 2">
            <a:extLst>
              <a:ext uri="{FF2B5EF4-FFF2-40B4-BE49-F238E27FC236}">
                <a16:creationId xmlns:a16="http://schemas.microsoft.com/office/drawing/2014/main" id="{A38E48C2-BF9C-4725-B69F-70AB2621B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10.9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pitchFamily="34" charset="0"/>
              </a:rPr>
              <a:t>设</a:t>
            </a:r>
            <a:r>
              <a:rPr lang="en-US" altLang="zh-CN" i="1" dirty="0">
                <a:latin typeface="Arial" panose="020B0604020202020204" pitchFamily="34" charset="0"/>
              </a:rPr>
              <a:t>H</a:t>
            </a:r>
            <a:r>
              <a:rPr lang="zh-CN" altLang="en-US" dirty="0">
                <a:latin typeface="Arial" panose="020B0604020202020204" pitchFamily="34" charset="0"/>
              </a:rPr>
              <a:t>是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的子群，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G</a:t>
            </a:r>
            <a:r>
              <a:rPr lang="en-US" altLang="zh-CN" dirty="0">
                <a:latin typeface="Arial" panose="020B0604020202020204" pitchFamily="34" charset="0"/>
              </a:rPr>
              <a:t>. </a:t>
            </a:r>
            <a:r>
              <a:rPr lang="zh-CN" altLang="en-US" dirty="0">
                <a:latin typeface="Arial" panose="020B0604020202020204" pitchFamily="34" charset="0"/>
              </a:rPr>
              <a:t>令</a:t>
            </a:r>
            <a:r>
              <a:rPr lang="en-US" altLang="zh-CN" i="1" dirty="0">
                <a:latin typeface="Arial" panose="020B0604020202020204" pitchFamily="34" charset="0"/>
              </a:rPr>
              <a:t>Ha</a:t>
            </a:r>
            <a:r>
              <a:rPr lang="en-US" altLang="zh-CN" dirty="0">
                <a:latin typeface="Arial" panose="020B0604020202020204" pitchFamily="34" charset="0"/>
              </a:rPr>
              <a:t>={</a:t>
            </a:r>
            <a:r>
              <a:rPr lang="en-US" altLang="zh-CN" i="1" dirty="0">
                <a:latin typeface="Arial" panose="020B0604020202020204" pitchFamily="34" charset="0"/>
              </a:rPr>
              <a:t>ha </a:t>
            </a:r>
            <a:r>
              <a:rPr lang="en-US" altLang="zh-CN" dirty="0">
                <a:latin typeface="Arial" panose="020B0604020202020204" pitchFamily="34" charset="0"/>
              </a:rPr>
              <a:t>| </a:t>
            </a:r>
            <a:r>
              <a:rPr lang="en-US" altLang="zh-CN" i="1" dirty="0" err="1">
                <a:latin typeface="Arial" panose="020B0604020202020204" pitchFamily="34" charset="0"/>
              </a:rPr>
              <a:t>h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H</a:t>
            </a:r>
            <a:r>
              <a:rPr lang="en-US" altLang="zh-CN" dirty="0">
                <a:latin typeface="Arial" panose="020B0604020202020204" pitchFamily="34" charset="0"/>
              </a:rPr>
              <a:t>}</a:t>
            </a:r>
          </a:p>
          <a:p>
            <a:r>
              <a:rPr lang="zh-CN" altLang="en-US" dirty="0">
                <a:latin typeface="Arial" panose="020B0604020202020204" pitchFamily="34" charset="0"/>
              </a:rPr>
              <a:t>解题思路是：先做到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和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取得联系，即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用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表示，</a:t>
            </a: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zh-CN" altLang="en-US" dirty="0">
                <a:latin typeface="Arial" panose="020B0604020202020204" pitchFamily="34" charset="0"/>
              </a:rPr>
              <a:t>用</a:t>
            </a:r>
            <a:r>
              <a:rPr lang="en-US" altLang="zh-CN" dirty="0">
                <a:latin typeface="Arial" panose="020B0604020202020204" pitchFamily="34" charset="0"/>
              </a:rPr>
              <a:t>a</a:t>
            </a:r>
            <a:r>
              <a:rPr lang="zh-CN" altLang="en-US" dirty="0">
                <a:latin typeface="Arial" panose="020B0604020202020204" pitchFamily="34" charset="0"/>
              </a:rPr>
              <a:t>表示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8308" name="灯片编号占位符 3">
            <a:extLst>
              <a:ext uri="{FF2B5EF4-FFF2-40B4-BE49-F238E27FC236}">
                <a16:creationId xmlns:a16="http://schemas.microsoft.com/office/drawing/2014/main" id="{2108C4CE-1A0D-4950-89B0-B5A428B90E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60C4EFD-F8B2-4203-AE54-481BAABFD241}" type="slidenum">
              <a:rPr lang="en-US" altLang="zh-CN" smtClean="0">
                <a:latin typeface="Arial" panose="020B0604020202020204" pitchFamily="34" charset="0"/>
              </a:rPr>
              <a:pPr/>
              <a:t>59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zh-CN" altLang="en-US" dirty="0">
                <a:solidFill>
                  <a:srgbClr val="A50021"/>
                </a:solidFill>
              </a:rPr>
              <a:t>可以理解为：子群</a:t>
            </a:r>
            <a:r>
              <a:rPr lang="en-US" altLang="zh-CN" dirty="0">
                <a:solidFill>
                  <a:srgbClr val="A50021"/>
                </a:solidFill>
              </a:rPr>
              <a:t>H</a:t>
            </a:r>
            <a:r>
              <a:rPr lang="zh-CN" altLang="en-US" dirty="0">
                <a:solidFill>
                  <a:srgbClr val="A50021"/>
                </a:solidFill>
              </a:rPr>
              <a:t>确定了一个等价关系</a:t>
            </a:r>
            <a:r>
              <a:rPr lang="en-US" altLang="zh-CN" dirty="0">
                <a:solidFill>
                  <a:srgbClr val="A50021"/>
                </a:solidFill>
              </a:rPr>
              <a:t>R</a:t>
            </a:r>
            <a:r>
              <a:rPr lang="zh-CN" altLang="en-US" dirty="0">
                <a:solidFill>
                  <a:srgbClr val="A50021"/>
                </a:solidFill>
              </a:rPr>
              <a:t>，这个</a:t>
            </a:r>
            <a:r>
              <a:rPr lang="en-US" altLang="zh-CN" dirty="0">
                <a:solidFill>
                  <a:srgbClr val="A50021"/>
                </a:solidFill>
              </a:rPr>
              <a:t>R</a:t>
            </a:r>
            <a:r>
              <a:rPr lang="zh-CN" altLang="en-US" dirty="0">
                <a:solidFill>
                  <a:srgbClr val="A50021"/>
                </a:solidFill>
              </a:rPr>
              <a:t>对应一个划分，即，这个</a:t>
            </a:r>
            <a:r>
              <a:rPr lang="en-US" altLang="zh-CN" dirty="0">
                <a:solidFill>
                  <a:srgbClr val="A50021"/>
                </a:solidFill>
              </a:rPr>
              <a:t>H</a:t>
            </a:r>
            <a:r>
              <a:rPr lang="zh-CN" altLang="en-US" dirty="0">
                <a:solidFill>
                  <a:srgbClr val="A50021"/>
                </a:solidFill>
              </a:rPr>
              <a:t>可以导出这个划分，就是</a:t>
            </a:r>
            <a:r>
              <a:rPr lang="en-US" altLang="zh-CN" dirty="0">
                <a:solidFill>
                  <a:srgbClr val="A50021"/>
                </a:solidFill>
              </a:rPr>
              <a:t>G</a:t>
            </a:r>
            <a:r>
              <a:rPr lang="zh-CN" altLang="en-US" dirty="0">
                <a:solidFill>
                  <a:srgbClr val="A50021"/>
                </a:solidFill>
              </a:rPr>
              <a:t>的（关于子群</a:t>
            </a:r>
            <a:r>
              <a:rPr lang="en-US" altLang="zh-CN" dirty="0">
                <a:solidFill>
                  <a:srgbClr val="A50021"/>
                </a:solidFill>
              </a:rPr>
              <a:t>H</a:t>
            </a:r>
            <a:r>
              <a:rPr lang="zh-CN" altLang="en-US" dirty="0">
                <a:solidFill>
                  <a:srgbClr val="A50021"/>
                </a:solidFill>
              </a:rPr>
              <a:t>的）陪集分解</a:t>
            </a:r>
            <a:endParaRPr lang="en-US" altLang="zh-CN" dirty="0">
              <a:solidFill>
                <a:srgbClr val="A50021"/>
              </a:solidFill>
            </a:endParaRPr>
          </a:p>
          <a:p>
            <a:pPr marL="457200" indent="-457200"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7.16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为非空集合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zh-CN" altLang="en-US" dirty="0"/>
              <a:t>，令</a:t>
            </a:r>
          </a:p>
          <a:p>
            <a:pPr marL="457200" indent="-457200" eaLnBrk="1" hangingPunct="1"/>
            <a:r>
              <a:rPr lang="zh-CN" altLang="en-US" dirty="0"/>
              <a:t>                       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en-US" altLang="zh-CN" i="1" baseline="-25000" dirty="0"/>
              <a:t>R</a:t>
            </a:r>
            <a:r>
              <a:rPr lang="en-US" altLang="zh-CN" i="1" dirty="0"/>
              <a:t> </a:t>
            </a:r>
            <a:r>
              <a:rPr lang="en-US" altLang="zh-CN" dirty="0"/>
              <a:t>= {</a:t>
            </a:r>
            <a:r>
              <a:rPr lang="en-US" altLang="zh-CN" i="1" dirty="0"/>
              <a:t>y </a:t>
            </a:r>
            <a:r>
              <a:rPr lang="en-US" altLang="zh-CN" dirty="0"/>
              <a:t>| 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xRy</a:t>
            </a:r>
            <a:r>
              <a:rPr lang="en-US" altLang="zh-CN" dirty="0"/>
              <a:t>}</a:t>
            </a:r>
          </a:p>
          <a:p>
            <a:pPr marL="457200" indent="-457200" eaLnBrk="1" hangingPunct="1"/>
            <a:r>
              <a:rPr lang="zh-CN" altLang="en-US" dirty="0"/>
              <a:t>称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en-US" altLang="zh-CN" i="1" baseline="-25000" dirty="0"/>
              <a:t>R </a:t>
            </a:r>
            <a:r>
              <a:rPr lang="zh-CN" altLang="en-US" dirty="0"/>
              <a:t>为</a:t>
            </a:r>
            <a:r>
              <a:rPr lang="en-US" altLang="zh-CN" i="1" dirty="0"/>
              <a:t>x</a:t>
            </a:r>
            <a:r>
              <a:rPr lang="zh-CN" altLang="en-US" dirty="0"/>
              <a:t>关于</a:t>
            </a:r>
            <a:r>
              <a:rPr lang="en-US" altLang="zh-CN" i="1" dirty="0"/>
              <a:t>R</a:t>
            </a:r>
            <a:r>
              <a:rPr lang="zh-CN" altLang="en-US" dirty="0"/>
              <a:t>的等价类</a:t>
            </a:r>
            <a:r>
              <a:rPr lang="en-US" altLang="zh-CN" dirty="0"/>
              <a:t>, </a:t>
            </a:r>
            <a:r>
              <a:rPr lang="zh-CN" altLang="en-US" dirty="0"/>
              <a:t>简称为</a:t>
            </a:r>
            <a:r>
              <a:rPr lang="en-US" altLang="zh-CN" i="1" dirty="0"/>
              <a:t>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等价类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1433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>
            <a:extLst>
              <a:ext uri="{FF2B5EF4-FFF2-40B4-BE49-F238E27FC236}">
                <a16:creationId xmlns:a16="http://schemas.microsoft.com/office/drawing/2014/main" id="{83E52247-8CEB-481F-B2E3-C9E50EC76A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备注占位符 2">
            <a:extLst>
              <a:ext uri="{FF2B5EF4-FFF2-40B4-BE49-F238E27FC236}">
                <a16:creationId xmlns:a16="http://schemas.microsoft.com/office/drawing/2014/main" id="{E1728836-4A1B-461B-90E0-3F2FE3C30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  <a:latin typeface="Arial" panose="020B0604020202020204" pitchFamily="34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Arial" panose="020B0604020202020204" pitchFamily="34" charset="0"/>
              </a:rPr>
              <a:t>10.9</a:t>
            </a:r>
            <a:r>
              <a:rPr lang="en-US" altLang="zh-CN" dirty="0">
                <a:latin typeface="Arial" panose="020B0604020202020204" pitchFamily="34" charset="0"/>
              </a:rPr>
              <a:t>  </a:t>
            </a:r>
            <a:r>
              <a:rPr lang="zh-CN" altLang="en-US" dirty="0">
                <a:latin typeface="Arial" panose="020B0604020202020204" pitchFamily="34" charset="0"/>
              </a:rPr>
              <a:t>设</a:t>
            </a:r>
            <a:r>
              <a:rPr lang="en-US" altLang="zh-CN" i="1" dirty="0">
                <a:latin typeface="Arial" panose="020B0604020202020204" pitchFamily="34" charset="0"/>
              </a:rPr>
              <a:t>H</a:t>
            </a:r>
            <a:r>
              <a:rPr lang="zh-CN" altLang="en-US" dirty="0">
                <a:latin typeface="Arial" panose="020B0604020202020204" pitchFamily="34" charset="0"/>
              </a:rPr>
              <a:t>是群</a:t>
            </a:r>
            <a:r>
              <a:rPr lang="en-US" altLang="zh-CN" i="1" dirty="0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的子群，则</a:t>
            </a:r>
            <a:r>
              <a:rPr lang="zh-CN" altLang="en-US" dirty="0">
                <a:latin typeface="Arial" panose="020B0604020202020204" pitchFamily="34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,</a:t>
            </a:r>
            <a:r>
              <a:rPr lang="en-US" altLang="zh-CN" i="1" dirty="0" err="1">
                <a:latin typeface="Arial" panose="020B0604020202020204" pitchFamily="34" charset="0"/>
              </a:rPr>
              <a:t>b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G</a:t>
            </a:r>
            <a:r>
              <a:rPr lang="zh-CN" altLang="en-US" dirty="0">
                <a:latin typeface="Arial" panose="020B0604020202020204" pitchFamily="34" charset="0"/>
              </a:rPr>
              <a:t>有</a:t>
            </a:r>
            <a:br>
              <a:rPr lang="zh-CN" altLang="en-US" dirty="0">
                <a:latin typeface="Arial" panose="020B0604020202020204" pitchFamily="34" charset="0"/>
              </a:rPr>
            </a:br>
            <a:r>
              <a:rPr lang="en-US" altLang="zh-CN" i="1" dirty="0" err="1">
                <a:latin typeface="Arial" panose="020B0604020202020204" pitchFamily="34" charset="0"/>
              </a:rPr>
              <a:t>a</a:t>
            </a:r>
            <a:r>
              <a:rPr lang="en-US" altLang="zh-CN" dirty="0" err="1">
                <a:latin typeface="Arial" panose="020B0604020202020204" pitchFamily="34" charset="0"/>
              </a:rPr>
              <a:t>∈</a:t>
            </a:r>
            <a:r>
              <a:rPr lang="en-US" altLang="zh-CN" i="1" dirty="0" err="1">
                <a:latin typeface="Arial" panose="020B0604020202020204" pitchFamily="34" charset="0"/>
              </a:rPr>
              <a:t>Hb</a:t>
            </a:r>
            <a:r>
              <a:rPr lang="en-US" altLang="zh-CN" i="1" dirty="0">
                <a:latin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i="1" dirty="0">
                <a:latin typeface="Arial" panose="020B0604020202020204" pitchFamily="34" charset="0"/>
              </a:rPr>
              <a:t>ab</a:t>
            </a:r>
            <a:r>
              <a:rPr lang="en-US" altLang="zh-CN" baseline="30000" dirty="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Arial" panose="020B0604020202020204" pitchFamily="34" charset="0"/>
              </a:rPr>
              <a:t>1</a:t>
            </a:r>
            <a:r>
              <a:rPr lang="en-US" altLang="zh-CN" dirty="0">
                <a:latin typeface="Arial" panose="020B0604020202020204" pitchFamily="34" charset="0"/>
              </a:rPr>
              <a:t>∈</a:t>
            </a:r>
            <a:r>
              <a:rPr lang="en-US" altLang="zh-CN" i="1" dirty="0">
                <a:latin typeface="Arial" panose="020B0604020202020204" pitchFamily="34" charset="0"/>
              </a:rPr>
              <a:t>H </a:t>
            </a:r>
            <a:r>
              <a:rPr lang="en-US" altLang="zh-CN" dirty="0">
                <a:latin typeface="Arial" panose="020B0604020202020204" pitchFamily="34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Arial" panose="020B0604020202020204" pitchFamily="34" charset="0"/>
              </a:rPr>
              <a:t> </a:t>
            </a:r>
            <a:r>
              <a:rPr lang="en-US" altLang="zh-CN" i="1" dirty="0">
                <a:latin typeface="Arial" panose="020B0604020202020204" pitchFamily="34" charset="0"/>
              </a:rPr>
              <a:t>Ha</a:t>
            </a:r>
            <a:r>
              <a:rPr lang="en-US" altLang="zh-CN" dirty="0">
                <a:latin typeface="Arial" panose="020B0604020202020204" pitchFamily="34" charset="0"/>
              </a:rPr>
              <a:t>=</a:t>
            </a:r>
            <a:r>
              <a:rPr lang="en-US" altLang="zh-CN" i="1" dirty="0">
                <a:latin typeface="Arial" panose="020B0604020202020204" pitchFamily="34" charset="0"/>
              </a:rPr>
              <a:t>Hb</a:t>
            </a:r>
          </a:p>
          <a:p>
            <a:endParaRPr lang="en-US" altLang="zh-CN" i="1" dirty="0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endParaRPr lang="en-US" altLang="zh-CN" i="1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1380" name="灯片编号占位符 3">
            <a:extLst>
              <a:ext uri="{FF2B5EF4-FFF2-40B4-BE49-F238E27FC236}">
                <a16:creationId xmlns:a16="http://schemas.microsoft.com/office/drawing/2014/main" id="{ACD77F2C-288F-45DA-A727-C9AA39D1E6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5D42F7B-52B8-41F0-9217-0DAA9F7F58BD}" type="slidenum">
              <a:rPr lang="en-US" altLang="zh-CN" smtClean="0">
                <a:latin typeface="Arial" panose="020B0604020202020204" pitchFamily="34" charset="0"/>
              </a:rPr>
              <a:pPr/>
              <a:t>61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>
            <a:extLst>
              <a:ext uri="{FF2B5EF4-FFF2-40B4-BE49-F238E27FC236}">
                <a16:creationId xmlns:a16="http://schemas.microsoft.com/office/drawing/2014/main" id="{3176F5FE-197E-49F3-807B-F106BE5FB0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>
            <a:extLst>
              <a:ext uri="{FF2B5EF4-FFF2-40B4-BE49-F238E27FC236}">
                <a16:creationId xmlns:a16="http://schemas.microsoft.com/office/drawing/2014/main" id="{216A92AC-12D0-41B5-94F1-482B25B41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或者</a:t>
            </a:r>
            <a:r>
              <a:rPr lang="en-US" altLang="zh-CN" dirty="0">
                <a:latin typeface="Arial" panose="020B0604020202020204" pitchFamily="34" charset="0"/>
              </a:rPr>
              <a:t>ab</a:t>
            </a:r>
            <a:r>
              <a:rPr lang="zh-CN" altLang="en-US" dirty="0">
                <a:latin typeface="Arial" panose="020B0604020202020204" pitchFamily="34" charset="0"/>
              </a:rPr>
              <a:t>在同一个分块中，或者分在两个分块中。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428" name="灯片编号占位符 3">
            <a:extLst>
              <a:ext uri="{FF2B5EF4-FFF2-40B4-BE49-F238E27FC236}">
                <a16:creationId xmlns:a16="http://schemas.microsoft.com/office/drawing/2014/main" id="{A5416B9E-37EF-45F5-871E-7C1543D0A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3B62C85-1444-4534-87F5-8D8297ED49D4}" type="slidenum">
              <a:rPr lang="en-US" altLang="zh-CN" smtClean="0">
                <a:latin typeface="Arial" panose="020B0604020202020204" pitchFamily="34" charset="0"/>
              </a:rPr>
              <a:pPr/>
              <a:t>62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790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>
            <a:extLst>
              <a:ext uri="{FF2B5EF4-FFF2-40B4-BE49-F238E27FC236}">
                <a16:creationId xmlns:a16="http://schemas.microsoft.com/office/drawing/2014/main" id="{3176F5FE-197E-49F3-807B-F106BE5FB0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备注占位符 2">
            <a:extLst>
              <a:ext uri="{FF2B5EF4-FFF2-40B4-BE49-F238E27FC236}">
                <a16:creationId xmlns:a16="http://schemas.microsoft.com/office/drawing/2014/main" id="{216A92AC-12D0-41B5-94F1-482B25B41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等势</a:t>
            </a:r>
            <a:endParaRPr lang="en-US" altLang="zh-CN" dirty="0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8.8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是集合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如果存在着从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的双射函数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就称</a:t>
            </a:r>
          </a:p>
          <a:p>
            <a:pPr eaLnBrk="1" hangingPunct="1"/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等势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记作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≈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不与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等势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则记作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≉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03428" name="灯片编号占位符 3">
            <a:extLst>
              <a:ext uri="{FF2B5EF4-FFF2-40B4-BE49-F238E27FC236}">
                <a16:creationId xmlns:a16="http://schemas.microsoft.com/office/drawing/2014/main" id="{A5416B9E-37EF-45F5-871E-7C1543D0A5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3B62C85-1444-4534-87F5-8D8297ED49D4}" type="slidenum">
              <a:rPr lang="en-US" altLang="zh-CN" smtClean="0">
                <a:latin typeface="Arial" panose="020B0604020202020204" pitchFamily="34" charset="0"/>
              </a:rPr>
              <a:pPr/>
              <a:t>63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2962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可以简记为：子群的阶是群阶的因子</a:t>
            </a:r>
            <a:endParaRPr lang="en-US" altLang="zh-CN" dirty="0"/>
          </a:p>
          <a:p>
            <a:r>
              <a:rPr lang="zh-CN" altLang="en-US" dirty="0"/>
              <a:t>这里强调是有限群</a:t>
            </a:r>
            <a:endParaRPr lang="en-US" altLang="zh-CN" dirty="0"/>
          </a:p>
          <a:p>
            <a:r>
              <a:rPr lang="zh-CN" altLang="en-US" dirty="0"/>
              <a:t>这个定理可以大幅减少可能的子群数量</a:t>
            </a:r>
            <a:endParaRPr lang="en-US" altLang="zh-CN" dirty="0"/>
          </a:p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知道了每个子群都对应了大群阶的一个因子，那么大群阶的因子都会反过来对应一个子群吗？循环群是成立的，并且这种对应是一一的。但并不是所有的群都成立：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那么，哪些阶的子群一定存在呢？希罗第一定理给出了答案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9984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4416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此推论即：</a:t>
            </a:r>
            <a:r>
              <a:rPr lang="en-US" altLang="zh-CN" i="1" dirty="0"/>
              <a:t>G</a:t>
            </a:r>
            <a:r>
              <a:rPr lang="zh-CN" altLang="en-US" dirty="0"/>
              <a:t>中元素的阶是</a:t>
            </a:r>
            <a:r>
              <a:rPr lang="en-US" altLang="zh-CN" dirty="0"/>
              <a:t>n</a:t>
            </a:r>
            <a:r>
              <a:rPr lang="zh-CN" altLang="en-US" dirty="0"/>
              <a:t>的因子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生成子群的元素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的阶就是生成子群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的阶</a:t>
            </a:r>
            <a:endParaRPr lang="en-US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A50021"/>
                </a:solidFill>
              </a:rPr>
              <a:t>n</a:t>
            </a:r>
            <a:r>
              <a:rPr lang="zh-CN" altLang="en-US" dirty="0">
                <a:solidFill>
                  <a:srgbClr val="A50021"/>
                </a:solidFill>
              </a:rPr>
              <a:t>是</a:t>
            </a:r>
            <a:r>
              <a:rPr lang="en-US" altLang="zh-CN" dirty="0">
                <a:solidFill>
                  <a:srgbClr val="A50021"/>
                </a:solidFill>
              </a:rPr>
              <a:t>r</a:t>
            </a:r>
            <a:r>
              <a:rPr lang="zh-CN" altLang="en-US" dirty="0">
                <a:solidFill>
                  <a:srgbClr val="A50021"/>
                </a:solidFill>
              </a:rPr>
              <a:t>的整数倍</a:t>
            </a:r>
            <a:endParaRPr lang="en-US" altLang="zh-CN" dirty="0">
              <a:solidFill>
                <a:srgbClr val="A50021"/>
              </a:solidFill>
            </a:endParaRPr>
          </a:p>
          <a:p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10.4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是群，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，使得等式 </a:t>
            </a:r>
            <a:r>
              <a:rPr lang="en-US" altLang="zh-CN" i="1" dirty="0" err="1"/>
              <a:t>a</a:t>
            </a:r>
            <a:r>
              <a:rPr lang="en-US" altLang="zh-CN" i="1" baseline="30000" dirty="0" err="1"/>
              <a:t>k</a:t>
            </a:r>
            <a:r>
              <a:rPr lang="en-US" altLang="zh-CN" dirty="0"/>
              <a:t>=</a:t>
            </a:r>
            <a:r>
              <a:rPr lang="en-US" altLang="zh-CN" i="1" dirty="0"/>
              <a:t>e </a:t>
            </a:r>
            <a:r>
              <a:rPr lang="zh-CN" altLang="en-US" dirty="0"/>
              <a:t>成立的最小正整数</a:t>
            </a:r>
            <a:r>
              <a:rPr lang="en-US" altLang="zh-CN" i="1" dirty="0"/>
              <a:t>k </a:t>
            </a:r>
            <a:r>
              <a:rPr lang="zh-CN" altLang="en-US" dirty="0"/>
              <a:t>称为</a:t>
            </a:r>
            <a:r>
              <a:rPr lang="en-US" altLang="zh-CN" i="1" dirty="0"/>
              <a:t>a </a:t>
            </a:r>
            <a:r>
              <a:rPr lang="zh-CN" altLang="en-US" dirty="0"/>
              <a:t>的阶，记作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|=</a:t>
            </a:r>
            <a:r>
              <a:rPr lang="en-US" altLang="zh-CN" i="1" dirty="0"/>
              <a:t>k</a:t>
            </a:r>
            <a:r>
              <a:rPr lang="zh-CN" altLang="en-US" dirty="0"/>
              <a:t>，称 </a:t>
            </a:r>
            <a:r>
              <a:rPr lang="en-US" altLang="zh-CN" i="1" dirty="0"/>
              <a:t>a </a:t>
            </a:r>
            <a:r>
              <a:rPr lang="zh-CN" altLang="en-US" dirty="0"/>
              <a:t>为 </a:t>
            </a:r>
            <a:r>
              <a:rPr lang="en-US" altLang="zh-CN" i="1" dirty="0">
                <a:solidFill>
                  <a:srgbClr val="A50021"/>
                </a:solidFill>
              </a:rPr>
              <a:t>k </a:t>
            </a:r>
            <a:r>
              <a:rPr lang="zh-CN" altLang="en-US" dirty="0">
                <a:solidFill>
                  <a:srgbClr val="A50021"/>
                </a:solidFill>
              </a:rPr>
              <a:t>阶元</a:t>
            </a:r>
            <a:r>
              <a:rPr lang="en-US" altLang="zh-CN" dirty="0"/>
              <a:t>.</a:t>
            </a:r>
            <a:endParaRPr lang="en-US" altLang="zh-CN" i="1" dirty="0"/>
          </a:p>
          <a:p>
            <a:r>
              <a:rPr lang="en-US" altLang="zh-CN" i="1" dirty="0" err="1"/>
              <a:t>a</a:t>
            </a:r>
            <a:r>
              <a:rPr lang="en-US" altLang="zh-CN" i="1" baseline="30000" dirty="0" err="1"/>
              <a:t>r</a:t>
            </a:r>
            <a:r>
              <a:rPr lang="en-US" altLang="zh-CN" dirty="0"/>
              <a:t>=e</a:t>
            </a: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10.2</a:t>
            </a:r>
            <a:r>
              <a:rPr lang="en-US" altLang="zh-CN" dirty="0"/>
              <a:t>  </a:t>
            </a:r>
            <a:r>
              <a:rPr lang="en-US" altLang="zh-CN" i="1" dirty="0"/>
              <a:t>G</a:t>
            </a:r>
            <a:r>
              <a:rPr lang="zh-CN" altLang="en-US" dirty="0"/>
              <a:t>为群，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且 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 = </a:t>
            </a:r>
            <a:r>
              <a:rPr lang="en-US" altLang="zh-CN" i="1" dirty="0"/>
              <a:t>r</a:t>
            </a:r>
            <a:r>
              <a:rPr lang="en-US" altLang="zh-CN" dirty="0"/>
              <a:t>. </a:t>
            </a:r>
            <a:r>
              <a:rPr lang="zh-CN" altLang="en-US" dirty="0"/>
              <a:t>设</a:t>
            </a:r>
            <a:r>
              <a:rPr lang="en-US" altLang="zh-CN" i="1" dirty="0"/>
              <a:t>k</a:t>
            </a:r>
            <a:r>
              <a:rPr lang="zh-CN" altLang="en-US" dirty="0"/>
              <a:t>是整数，则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(1) </a:t>
            </a:r>
            <a:r>
              <a:rPr lang="en-US" altLang="zh-CN" i="1" dirty="0" err="1"/>
              <a:t>a</a:t>
            </a:r>
            <a:r>
              <a:rPr lang="en-US" altLang="zh-CN" i="1" baseline="30000" dirty="0" err="1"/>
              <a:t>k</a:t>
            </a:r>
            <a:r>
              <a:rPr lang="en-US" altLang="zh-CN" i="1" baseline="30000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e</a:t>
            </a:r>
            <a:r>
              <a:rPr lang="zh-CN" altLang="en-US" dirty="0"/>
              <a:t>当且仅当</a:t>
            </a:r>
            <a:r>
              <a:rPr lang="en-US" altLang="zh-CN" i="1" dirty="0"/>
              <a:t>r </a:t>
            </a:r>
            <a:r>
              <a:rPr lang="en-US" altLang="zh-CN" dirty="0"/>
              <a:t>| </a:t>
            </a:r>
            <a:r>
              <a:rPr lang="en-US" altLang="zh-CN" i="1" dirty="0"/>
              <a:t>k</a:t>
            </a:r>
            <a:r>
              <a:rPr lang="en-US" altLang="zh-CN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10.6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为群，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，令</a:t>
            </a:r>
            <a:r>
              <a:rPr lang="en-US" altLang="zh-CN" i="1" dirty="0"/>
              <a:t>H</a:t>
            </a:r>
            <a:r>
              <a:rPr lang="en-US" altLang="zh-CN" dirty="0"/>
              <a:t>={</a:t>
            </a:r>
            <a:r>
              <a:rPr lang="en-US" altLang="zh-CN" i="1" dirty="0" err="1"/>
              <a:t>a</a:t>
            </a:r>
            <a:r>
              <a:rPr lang="en-US" altLang="zh-CN" i="1" baseline="30000" dirty="0" err="1"/>
              <a:t>k</a:t>
            </a:r>
            <a:r>
              <a:rPr lang="en-US" altLang="zh-CN" dirty="0"/>
              <a:t>| </a:t>
            </a:r>
            <a:r>
              <a:rPr lang="en-US" altLang="zh-CN" i="1" dirty="0" err="1"/>
              <a:t>k</a:t>
            </a:r>
            <a:r>
              <a:rPr lang="en-US" altLang="zh-CN" dirty="0" err="1"/>
              <a:t>∈Z</a:t>
            </a:r>
            <a:r>
              <a:rPr lang="en-US" altLang="zh-CN" dirty="0"/>
              <a:t>}</a:t>
            </a:r>
            <a:r>
              <a:rPr lang="zh-CN" altLang="en-US" dirty="0"/>
              <a:t>，则</a:t>
            </a:r>
            <a:r>
              <a:rPr lang="en-US" altLang="zh-CN" i="1" dirty="0"/>
              <a:t>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的子群，称为由 </a:t>
            </a:r>
            <a:r>
              <a:rPr lang="en-US" altLang="zh-CN" i="1" dirty="0"/>
              <a:t>a </a:t>
            </a:r>
            <a:r>
              <a:rPr lang="zh-CN" altLang="en-US" dirty="0">
                <a:solidFill>
                  <a:srgbClr val="A50021"/>
                </a:solidFill>
              </a:rPr>
              <a:t>生成的子群</a:t>
            </a:r>
            <a:r>
              <a:rPr lang="zh-CN" altLang="en-US" dirty="0"/>
              <a:t>，记作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&gt;.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8686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10.12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Lagrange</a:t>
            </a:r>
            <a:r>
              <a:rPr lang="zh-CN" altLang="en-US" dirty="0"/>
              <a:t>）设</a:t>
            </a:r>
            <a:r>
              <a:rPr lang="en-US" altLang="zh-CN" i="1" dirty="0"/>
              <a:t>G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chemeClr val="accent2"/>
                </a:solidFill>
              </a:rPr>
              <a:t>有限群</a:t>
            </a:r>
            <a:r>
              <a:rPr lang="zh-CN" altLang="en-US" dirty="0"/>
              <a:t>，</a:t>
            </a:r>
            <a:r>
              <a:rPr lang="en-US" altLang="zh-CN" i="1" dirty="0"/>
              <a:t>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的子群，则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          </a:t>
            </a:r>
            <a:r>
              <a:rPr lang="en-US" altLang="zh-CN" dirty="0"/>
              <a:t>|</a:t>
            </a:r>
            <a:r>
              <a:rPr lang="en-US" altLang="zh-CN" i="1" dirty="0"/>
              <a:t>G</a:t>
            </a:r>
            <a:r>
              <a:rPr lang="en-US" altLang="zh-CN" dirty="0"/>
              <a:t>| = |</a:t>
            </a:r>
            <a:r>
              <a:rPr lang="en-US" altLang="zh-CN" i="1" dirty="0"/>
              <a:t>H</a:t>
            </a:r>
            <a:r>
              <a:rPr lang="en-US" altLang="zh-CN" dirty="0"/>
              <a:t>|·[</a:t>
            </a:r>
            <a:r>
              <a:rPr lang="en-US" altLang="zh-CN" i="1" dirty="0"/>
              <a:t>G</a:t>
            </a:r>
            <a:r>
              <a:rPr lang="en-US" altLang="zh-CN" dirty="0"/>
              <a:t>:</a:t>
            </a:r>
            <a:r>
              <a:rPr lang="en-US" altLang="zh-CN" i="1" dirty="0"/>
              <a:t>H</a:t>
            </a:r>
            <a:r>
              <a:rPr lang="en-US" altLang="zh-CN" dirty="0"/>
              <a:t>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A5002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A50021"/>
                </a:solidFill>
              </a:rPr>
              <a:t>推论</a:t>
            </a:r>
            <a:r>
              <a:rPr lang="en-US" altLang="zh-CN" dirty="0">
                <a:solidFill>
                  <a:srgbClr val="A50021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是</a:t>
            </a:r>
            <a:r>
              <a:rPr lang="en-US" altLang="zh-CN" i="1" dirty="0"/>
              <a:t>n</a:t>
            </a:r>
            <a:r>
              <a:rPr lang="zh-CN" altLang="en-US" dirty="0"/>
              <a:t>阶群，则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</a:t>
            </a:r>
            <a:r>
              <a:rPr lang="zh-CN" altLang="en-US" dirty="0"/>
              <a:t>是</a:t>
            </a:r>
            <a:r>
              <a:rPr lang="en-US" altLang="zh-CN" i="1" dirty="0"/>
              <a:t>n</a:t>
            </a:r>
            <a:r>
              <a:rPr lang="zh-CN" altLang="en-US" dirty="0"/>
              <a:t>的因子，且有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e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不是素数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生成子群的元素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的阶就是生成子群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的阶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i="1" dirty="0"/>
              <a:t>G</a:t>
            </a:r>
            <a:r>
              <a:rPr lang="zh-CN" altLang="en-US" sz="2800" dirty="0"/>
              <a:t>是</a:t>
            </a:r>
            <a:r>
              <a:rPr lang="zh-CN" altLang="en-US" sz="2800" dirty="0">
                <a:solidFill>
                  <a:srgbClr val="A50021"/>
                </a:solidFill>
              </a:rPr>
              <a:t>循环群</a:t>
            </a:r>
            <a:r>
              <a:rPr lang="zh-CN" altLang="en-US" sz="2800" dirty="0"/>
              <a:t>，记作</a:t>
            </a:r>
            <a:r>
              <a:rPr lang="en-US" altLang="zh-CN" sz="2800" i="1" dirty="0"/>
              <a:t>G</a:t>
            </a:r>
            <a:r>
              <a:rPr lang="en-US" altLang="zh-CN" sz="2800" dirty="0"/>
              <a:t>=&lt;</a:t>
            </a:r>
            <a:r>
              <a:rPr lang="en-US" altLang="zh-CN" sz="2800" i="1" dirty="0"/>
              <a:t>a</a:t>
            </a:r>
            <a:r>
              <a:rPr lang="en-US" altLang="zh-CN" sz="2800" dirty="0"/>
              <a:t>&gt;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，下一节会给出此定义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/>
              <a:t>由</a:t>
            </a:r>
            <a:r>
              <a:rPr lang="zh-CN" altLang="en-US" sz="2800" dirty="0">
                <a:solidFill>
                  <a:srgbClr val="C00000"/>
                </a:solidFill>
              </a:rPr>
              <a:t>推论</a:t>
            </a:r>
            <a:r>
              <a:rPr lang="en-US" altLang="zh-CN" sz="2800" dirty="0">
                <a:solidFill>
                  <a:srgbClr val="C00000"/>
                </a:solidFill>
              </a:rPr>
              <a:t>2</a:t>
            </a:r>
            <a:r>
              <a:rPr lang="zh-CN" altLang="en-US" sz="2800" dirty="0"/>
              <a:t>知素数阶群都是循环群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633834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i="1" dirty="0"/>
              <a:t>a</a:t>
            </a:r>
            <a:r>
              <a:rPr lang="en-US" altLang="zh-CN" i="1" baseline="30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= e</a:t>
            </a:r>
            <a:r>
              <a:rPr lang="zh-CN" altLang="en-US" dirty="0"/>
              <a:t>，</a:t>
            </a:r>
            <a:r>
              <a:rPr lang="en-US" altLang="zh-CN" i="1" dirty="0"/>
              <a:t>a</a:t>
            </a:r>
            <a:r>
              <a:rPr lang="en-US" altLang="zh-CN" i="1" baseline="30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 = e</a:t>
            </a:r>
            <a:r>
              <a:rPr lang="zh-CN" altLang="en-US" dirty="0"/>
              <a:t>，也就是或者元素是</a:t>
            </a:r>
            <a:r>
              <a:rPr lang="en-US" altLang="zh-CN" dirty="0"/>
              <a:t>e,</a:t>
            </a:r>
            <a:r>
              <a:rPr lang="zh-CN" altLang="en-US" dirty="0"/>
              <a:t>或者</a:t>
            </a:r>
            <a:r>
              <a:rPr lang="en-US" altLang="zh-CN" dirty="0"/>
              <a:t>a</a:t>
            </a:r>
            <a:r>
              <a:rPr lang="zh-CN" altLang="en-US" dirty="0"/>
              <a:t>以自己为逆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比如：克莱因四元群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这张的证明是为下一张中的蓝色字体部分服务的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6992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A50021"/>
                </a:solidFill>
              </a:rPr>
              <a:t>推论</a:t>
            </a:r>
            <a:r>
              <a:rPr lang="en-US" altLang="zh-CN" dirty="0">
                <a:solidFill>
                  <a:srgbClr val="A50021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是</a:t>
            </a:r>
            <a:r>
              <a:rPr lang="en-US" altLang="zh-CN" i="1" dirty="0"/>
              <a:t>n</a:t>
            </a:r>
            <a:r>
              <a:rPr lang="zh-CN" altLang="en-US" dirty="0"/>
              <a:t>阶群，则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</a:t>
            </a:r>
            <a:r>
              <a:rPr lang="zh-CN" altLang="en-US" dirty="0"/>
              <a:t>是</a:t>
            </a:r>
            <a:r>
              <a:rPr lang="en-US" altLang="zh-CN" i="1" dirty="0"/>
              <a:t>n</a:t>
            </a:r>
            <a:r>
              <a:rPr lang="zh-CN" altLang="en-US" dirty="0"/>
              <a:t>的因子，且有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e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即：</a:t>
            </a:r>
            <a:r>
              <a:rPr lang="en-US" altLang="zh-CN" i="1" dirty="0"/>
              <a:t>G</a:t>
            </a:r>
            <a:r>
              <a:rPr lang="zh-CN" altLang="en-US" dirty="0"/>
              <a:t>中元素的阶只能是</a:t>
            </a:r>
            <a:r>
              <a:rPr lang="en-US" altLang="zh-CN" dirty="0"/>
              <a:t>n</a:t>
            </a:r>
            <a:r>
              <a:rPr lang="zh-CN" altLang="en-US" dirty="0"/>
              <a:t>的因子</a:t>
            </a:r>
            <a:endParaRPr lang="en-US" altLang="zh-CN" dirty="0"/>
          </a:p>
          <a:p>
            <a:r>
              <a:rPr lang="en-US" altLang="zh-CN" dirty="0"/>
              <a:t>H</a:t>
            </a:r>
            <a:r>
              <a:rPr lang="zh-CN" altLang="en-US" dirty="0"/>
              <a:t>是克莱因四元群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17926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48682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FCE6C845-449D-43FC-973A-13B3DFC291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BBFB2E-F86A-4690-84CF-0B5C8C2DBEEE}" type="slidenum">
              <a:rPr lang="en-US" altLang="zh-CN" sz="1200" smtClean="0"/>
              <a:pPr>
                <a:spcBef>
                  <a:spcPct val="0"/>
                </a:spcBef>
              </a:pPr>
              <a:t>72</a:t>
            </a:fld>
            <a:endParaRPr lang="en-US" altLang="zh-CN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1AB81663-CA9E-480D-87AD-67A3AAD6ED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9B691A35-E7DF-49EA-827C-B88879E44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5CFE73A6-C955-48A0-ABF1-CAE0B47FF7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7E32C966-83A2-4CA8-9057-6BF46A23A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这个定义是在</a:t>
            </a:r>
            <a:r>
              <a:rPr lang="en-US" altLang="zh-CN" dirty="0">
                <a:latin typeface="Arial" panose="020B0604020202020204" pitchFamily="34" charset="0"/>
              </a:rPr>
              <a:t>1884</a:t>
            </a:r>
            <a:r>
              <a:rPr lang="zh-CN" altLang="en-US" dirty="0">
                <a:latin typeface="Arial" panose="020B0604020202020204" pitchFamily="34" charset="0"/>
              </a:rPr>
              <a:t>年被菲利克斯</a:t>
            </a:r>
            <a:r>
              <a:rPr lang="en-US" altLang="zh-CN" dirty="0">
                <a:latin typeface="Arial" panose="020B0604020202020204" pitchFamily="34" charset="0"/>
              </a:rPr>
              <a:t>·</a:t>
            </a:r>
            <a:r>
              <a:rPr lang="zh-CN" altLang="en-US" dirty="0">
                <a:latin typeface="Arial" panose="020B0604020202020204" pitchFamily="34" charset="0"/>
              </a:rPr>
              <a:t>克莱因命名的</a:t>
            </a: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28DB8320-4931-473C-B6D5-489CEF578B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A85E200-F7B2-42B5-A278-F056B71EAA34}" type="slidenum">
              <a:rPr lang="en-US" altLang="zh-CN" smtClean="0">
                <a:latin typeface="Arial" panose="020B0604020202020204" pitchFamily="34" charset="0"/>
              </a:rPr>
              <a:pPr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矩阵乘法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一般不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满足交换律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除了有些特殊的方阵之间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的乘法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212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</a:rPr>
              <a:t>Z</a:t>
            </a:r>
            <a:r>
              <a:rPr lang="en-US" altLang="zh-CN" baseline="-25000" dirty="0">
                <a:solidFill>
                  <a:srgbClr val="000000"/>
                </a:solidFill>
              </a:rPr>
              <a:t>3</a:t>
            </a:r>
            <a:r>
              <a:rPr lang="zh-CN" altLang="en-US" dirty="0"/>
              <a:t>单位元是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E4E57DD-3447-455E-9529-3606FF997E3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556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108A58DC-8B05-4371-BA2B-45D3F9DC3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725E8C47-24B6-4EAD-A429-524BC2353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这里强调是最小正整数</a:t>
            </a:r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BB25B780-A9D2-4BB7-87A4-77957C683E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2C470C3-B0C0-433A-B1E2-13C36E62B5C8}" type="slidenum">
              <a:rPr lang="en-US" altLang="zh-CN" smtClean="0">
                <a:latin typeface="Arial" panose="020B0604020202020204" pitchFamily="34" charset="0"/>
              </a:rPr>
              <a:pPr/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62C930-6769-426C-A19B-516BEAD848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C5A1B94-4570-4A6F-BCC3-17EF0126AC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CABB9-F8E3-4034-BE23-B418B6CA89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0DF4A-2FDF-4221-813B-4A0678B43D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0980960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C495EA2-E6BA-4965-8CCA-9723A9B93E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D5E8C3E-3CFB-4961-9250-9585F1EEC9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4F03A01-E3F8-43F8-BD60-FFB4A03321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E8DDF7-1A97-44E5-8081-724E0C135F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9542910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8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8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0FA5034-0392-4CC5-933B-E28D9985E3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A950125-285B-4B67-B3C4-267683982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E4520DA-A837-4BEC-9824-C4BCA42C2F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5F992-C10C-4619-844D-607B6342CC7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81986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270000"/>
            <a:ext cx="3924300" cy="2335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270000"/>
            <a:ext cx="3924300" cy="2335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66738" y="3757613"/>
            <a:ext cx="3924300" cy="2335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3438" y="3757613"/>
            <a:ext cx="3924300" cy="2335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28E311-1143-47E2-9AE4-4BC61BC6C1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F011CB-0BBA-479E-89A7-AD7DC40D19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EB19F8-EA45-493E-B7A3-3E86C09D68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6D585-8E6B-4686-A633-8F70234126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881563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5788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20A66CC-25FB-4658-8007-746BD31F62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15AC425C-7572-418C-8056-E7BCE616AB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F612B6B2-72C8-42BC-A599-E419349CC5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DECDE-51E2-4198-B7AA-03CD55F6F4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329535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3438" y="1270000"/>
            <a:ext cx="3924300" cy="4822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80D9817-0DA1-4234-B25C-1840DC83CC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B6D238D-D9F8-4173-B19F-CED8806D83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005899A-BFDF-4110-9A96-7ED8E2E729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44EEF-C91B-46D2-B409-E9D3529D97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4342858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70000"/>
            <a:ext cx="3924300" cy="4822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8384100-7B15-46BE-8994-2149C143AC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18F44E-FFED-43E7-A6F0-14921A98BD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D34EE77-E08F-4D0A-8442-471745513C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45EF5-B1F4-4032-B33C-F329EB8B0F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5100283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3438" y="1270000"/>
            <a:ext cx="3924300" cy="4822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EDA9E69-D814-4676-A8E1-820EBCEB06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A54A64F-9CAD-412F-A0A0-3B2BF2D489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80803DC-AA40-4140-B4E3-99720FCB30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80CFC-E57D-4A91-AF42-C498B41E76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3710171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270000"/>
            <a:ext cx="8001000" cy="482282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59126AE-FB8C-44A7-9AAF-5DBE1E9830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8ACF9B2-9BCA-4DFA-A40D-A6D8C2556D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D7D0DAE-6008-4F9B-BEC0-8277B8B6E6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413FF-2E5B-4188-A102-728B91EA3E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3104087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7477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3438" y="1270000"/>
            <a:ext cx="3924300" cy="2335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3438" y="3757613"/>
            <a:ext cx="3924300" cy="23352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2AF0F4-1F58-4CD8-A2EA-B44BB63C03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68A12A9-2C73-4B37-A2B7-85EB28B352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45A14CF-5A05-4513-B709-27374973C3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18A43-2C7A-4DB3-9E20-E682B126C0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565757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int">
            <a:extLst>
              <a:ext uri="{FF2B5EF4-FFF2-40B4-BE49-F238E27FC236}">
                <a16:creationId xmlns:a16="http://schemas.microsoft.com/office/drawing/2014/main" id="{DF3309B8-56E4-44EC-8343-F1A59A3322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C0C0C0"/>
              </a:clrFrom>
              <a:clrTo>
                <a:srgbClr val="C0C0C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08200"/>
            <a:ext cx="82296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1978AE04-EA94-4651-A30D-D877764E468B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7848600" y="188913"/>
          <a:ext cx="12954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3" imgW="2539683" imgH="2539683" progId="Photoshop.Image.6">
                  <p:embed/>
                </p:oleObj>
              </mc:Choice>
              <mc:Fallback>
                <p:oleObj name="Image" r:id="rId3" imgW="2539683" imgH="2539683" progId="Photoshop.Image.6">
                  <p:embed/>
                  <p:pic>
                    <p:nvPicPr>
                      <p:cNvPr id="5" name="Object 8">
                        <a:extLst>
                          <a:ext uri="{FF2B5EF4-FFF2-40B4-BE49-F238E27FC236}">
                            <a16:creationId xmlns:a16="http://schemas.microsoft.com/office/drawing/2014/main" id="{1978AE04-EA94-4651-A30D-D877764E46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88913"/>
                        <a:ext cx="12954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4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55650"/>
            <a:ext cx="7772400" cy="13716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700463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3882D4C-DEF4-46DE-BDBB-450C573F8C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7C7BC41-A869-4A95-82EA-CFEE5FC2CD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24DEC7-2E17-4F7F-9823-3D95AC3E7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29ABC-5CA7-4156-B357-59B817EBA2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649557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CAB3CB-5721-4A1B-A225-EA2A97C6B9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4913A8A-5672-4CF6-9A75-767FE8D259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2943938-DE10-42BD-90BF-60DE3FF5E0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E22B0-F95E-46E9-83C8-6162D835A57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107231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49865D5-7033-4F75-B3B0-04CBA31553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CFCF38F-EA68-424D-BCB0-3BE29B9016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ED6DC1C-D4F6-48EC-AF09-FF9FC516C5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1318F-30AC-4B76-A30C-DE6CDEC2E4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426597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0DCD009-09F2-4370-BC1C-692E6ABE6B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280981E-D5FA-43F7-AE9B-DE0DAC9CF1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B2343ED-F959-4F4C-9DF1-7105345563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3765D2-2298-4B3A-9250-81A32E8134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8722488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790954-CA07-4EF2-9EA4-C4E2017DCC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E5C8E1C-E67D-4120-BF42-8BF345C399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F0479EEA-48C5-4155-8DDD-217113C149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54DA4-94D6-4EFC-99BC-27E9A44F99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660853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1B1FE-A304-4526-B19C-A5BB1A2784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C04AA2-8353-431E-85E1-59A8E0AACF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AE826A-A52A-4678-999A-DB2D577A87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A16652-E869-4C6D-97BB-4185F9E20C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7374054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2C19D86-C6B5-4F60-B4B4-91750661A2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A61A639-7848-4026-A6C8-EADF3575E8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6641A1D9-404B-4058-8CF5-740DDF7E2C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CE9FE-1B20-4CF0-A5F8-B30707C6DC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0061759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7E2F92E8-744B-49D1-8A9E-E3206C33D6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94AE5002-7591-4817-B6AA-F709281C01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CC4D706-6ADC-4D9F-8DEB-22F9D4ADCE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EC63C-281E-4084-937D-EAAEAFA089E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439821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CF67B78-D1D2-4C97-A418-CE12635909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B6397C0-C5B8-46CE-ADF4-42001211BD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BC7F6321-F63B-4190-91D7-372CFED182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15965-386D-4C27-8B3F-64EA172B82E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9377655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869335-73CF-4C1D-99CA-9ABAE516A6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0547F038-AAFE-4026-AE78-06348D30BB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AADB8C25-CC99-4EB0-9B99-4157BDA0F0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336D4-E681-4726-A139-FE1710B873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603282"/>
      </p:ext>
    </p:extLst>
  </p:cSld>
  <p:clrMapOvr>
    <a:masterClrMapping/>
  </p:clrMapOvr>
  <p:transition>
    <p:zoom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DE43266-39C7-4A7B-A9FC-0B844B6863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F6BBCD5-8583-45FF-9982-EC09638CCB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C9349DF-05BF-4B72-A438-531C6F4F29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FC353-4DD9-429B-880B-65F3188D8C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880850"/>
      </p:ext>
    </p:extLst>
  </p:cSld>
  <p:clrMapOvr>
    <a:masterClrMapping/>
  </p:clrMapOvr>
  <p:transition>
    <p:zoom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880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880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985908-7A85-4676-826E-081DB0CCB7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AC6527B-0F49-4810-8EB6-08C987876C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10183C7F-42BB-4542-A379-1259674F0E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24F979-4DDE-448C-834E-83143FB4D6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059979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684EBEA-9561-49A5-ABC3-74C8D7D685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2BC5CA7-86B8-4CE5-A5A0-99D4B2F71B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B92F9D0-DAAC-4079-AB3F-EE740EC3F6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B955E-4FF6-4AFF-A007-63A3A692F7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3574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70000"/>
            <a:ext cx="3924300" cy="4822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156A75-6659-445E-9DC6-DAFD48F5A9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1467AEB-FB94-43A4-9055-C0C673F0BB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0C25BF0-7EF3-4C97-B88C-375676C5D0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C032F-A64D-48B5-80B2-7D55BCF557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241525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3854C3-007D-468F-86BD-9B22E04FC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62B98-2B3E-4022-BFDF-64596A824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4224A0-E90B-4C0E-9B43-860A334708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39BC8-8766-4C47-A9DF-2126CD811B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874838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98E1FAB-53BC-41AA-8DBB-23CE994006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2A13744-B805-4D66-9260-6E8316E5F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D07F0DB-4008-4E87-A898-295A1FF20A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E55B5-5CD3-4C5A-B14D-87CE73159D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4610480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F23B5EA-17C6-44F2-ACB4-B18EACBF61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9D65E11-75AA-4E00-A9EF-B3CA6ACFE6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86EB4A28-D5A3-48B1-BC3B-044754C3B8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AF015-3E0B-41BD-8174-9D461C812D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692187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A0E226-D61A-480F-880B-78441210E6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DF774F9-EDE2-49A8-AF35-FD19F707AF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0A698239-B5AE-41E1-95A4-F2FFBCACDB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C0CB1-842E-40A8-98B1-7FDA378955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4295342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23C7ACC-E9CA-4EBA-9B1E-186627B281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37932FA-8DC6-4581-A7EA-051260ED3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F013166-7263-4330-B67A-93044D845F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2B108-7EB4-4B5C-9DE3-761317E1B7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239052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E4A4D1D-78D9-4FC1-9546-26CEC8922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0C7B1D3E-5B42-4CA4-A207-449B710BC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70000"/>
            <a:ext cx="8001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B49316FE-D245-4B61-A94F-DEA93D2F6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1A3B430F-0D16-4D36-9722-D8FF60D22F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825154A3-052E-4B05-84BB-0C4F79C5AA6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9F8208E3-E1FA-47DC-81CE-D5589CC7E3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600" name="Rectangle 8">
            <a:extLst>
              <a:ext uri="{FF2B5EF4-FFF2-40B4-BE49-F238E27FC236}">
                <a16:creationId xmlns:a16="http://schemas.microsoft.com/office/drawing/2014/main" id="{2C8D89BC-1A63-4EDD-B845-97A594D886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5255AB7-689B-4857-AC60-932163620D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5" r:id="rId1"/>
    <p:sldLayoutId id="2147484488" r:id="rId2"/>
    <p:sldLayoutId id="2147484489" r:id="rId3"/>
    <p:sldLayoutId id="2147484490" r:id="rId4"/>
    <p:sldLayoutId id="2147484491" r:id="rId5"/>
    <p:sldLayoutId id="2147484492" r:id="rId6"/>
    <p:sldLayoutId id="2147484493" r:id="rId7"/>
    <p:sldLayoutId id="2147484494" r:id="rId8"/>
    <p:sldLayoutId id="2147484495" r:id="rId9"/>
    <p:sldLayoutId id="2147484496" r:id="rId10"/>
    <p:sldLayoutId id="2147484497" r:id="rId11"/>
    <p:sldLayoutId id="2147484498" r:id="rId12"/>
    <p:sldLayoutId id="2147484499" r:id="rId13"/>
    <p:sldLayoutId id="2147484500" r:id="rId14"/>
    <p:sldLayoutId id="2147484501" r:id="rId15"/>
    <p:sldLayoutId id="2147484502" r:id="rId16"/>
    <p:sldLayoutId id="2147484503" r:id="rId17"/>
    <p:sldLayoutId id="2147484504" r:id="rId18"/>
  </p:sldLayoutIdLst>
  <p:transition>
    <p:zo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D4669A1-8336-4A54-98BF-426365352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63907" name="Rectangle 3">
            <a:extLst>
              <a:ext uri="{FF2B5EF4-FFF2-40B4-BE49-F238E27FC236}">
                <a16:creationId xmlns:a16="http://schemas.microsoft.com/office/drawing/2014/main" id="{F9007AFB-7C36-4496-A7A4-EFA64E2166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70000"/>
            <a:ext cx="8001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424FD8C6-6BE7-4C75-85C2-7EB54E5AF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3" name="Line 5">
            <a:extLst>
              <a:ext uri="{FF2B5EF4-FFF2-40B4-BE49-F238E27FC236}">
                <a16:creationId xmlns:a16="http://schemas.microsoft.com/office/drawing/2014/main" id="{3CDFF26A-00CE-4703-9E7B-38C53FA362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3910" name="Rectangle 6">
            <a:extLst>
              <a:ext uri="{FF2B5EF4-FFF2-40B4-BE49-F238E27FC236}">
                <a16:creationId xmlns:a16="http://schemas.microsoft.com/office/drawing/2014/main" id="{25F42A30-D4FE-480B-BC77-A73A17423DC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3911" name="Rectangle 7">
            <a:extLst>
              <a:ext uri="{FF2B5EF4-FFF2-40B4-BE49-F238E27FC236}">
                <a16:creationId xmlns:a16="http://schemas.microsoft.com/office/drawing/2014/main" id="{3D31207F-CC32-4F4E-9476-A914D7B8C2A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3912" name="Rectangle 8">
            <a:extLst>
              <a:ext uri="{FF2B5EF4-FFF2-40B4-BE49-F238E27FC236}">
                <a16:creationId xmlns:a16="http://schemas.microsoft.com/office/drawing/2014/main" id="{93A3E236-A9EC-47A1-8155-B96012F74E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1D280A6-528E-43B3-8CDC-98225B9475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65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7" r:id="rId1"/>
    <p:sldLayoutId id="2147484518" r:id="rId2"/>
    <p:sldLayoutId id="2147484519" r:id="rId3"/>
    <p:sldLayoutId id="2147484520" r:id="rId4"/>
    <p:sldLayoutId id="2147484521" r:id="rId5"/>
    <p:sldLayoutId id="2147484522" r:id="rId6"/>
    <p:sldLayoutId id="2147484523" r:id="rId7"/>
    <p:sldLayoutId id="2147484524" r:id="rId8"/>
    <p:sldLayoutId id="2147484525" r:id="rId9"/>
    <p:sldLayoutId id="2147484526" r:id="rId10"/>
    <p:sldLayoutId id="2147484527" r:id="rId11"/>
  </p:sldLayoutIdLst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6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6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3907" grpId="0" build="p" bldLvl="2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39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390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39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390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39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390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39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390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390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6390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3000" b="1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b="1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imgsrc.baidu.com/baike/pic/item/e865a6994d8d681b6e068c85.jpg" TargetMode="External"/><Relationship Id="rId2" Type="http://schemas.openxmlformats.org/officeDocument/2006/relationships/hyperlink" Target="http://baike.baidu.com/view/6180.htm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imgsrc.baidu.com/baike/pic/item/adee30ddbcb038ca8d1029b4.jpg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>
            <a:extLst>
              <a:ext uri="{FF2B5EF4-FFF2-40B4-BE49-F238E27FC236}">
                <a16:creationId xmlns:a16="http://schemas.microsoft.com/office/drawing/2014/main" id="{3B465568-2603-4D17-A759-4D9B13E4C7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3D04C0-9D02-415C-9B02-E72B94E5B65E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800943D-3D43-4FDA-9282-2E3DA17FD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63" y="1484784"/>
            <a:ext cx="8398073" cy="439248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CE3DB67-F91B-440D-93DE-B9811715D2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691680" y="440730"/>
            <a:ext cx="5254352" cy="858490"/>
          </a:xfrm>
        </p:spPr>
        <p:txBody>
          <a:bodyPr/>
          <a:lstStyle/>
          <a:p>
            <a:pPr eaLnBrk="1" hangingPunct="1"/>
            <a:r>
              <a:rPr lang="zh-CN" altLang="en-US" sz="3800" dirty="0"/>
              <a:t>第三部分 代数结构</a:t>
            </a: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94BEF257-E0C3-45FA-8D53-3833917E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8C0380-5189-4F16-8D19-D024398CF13F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569BF0A-6C24-4C7B-9F2B-2426C0D70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276718D-5864-408E-A6E6-5173F5390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7749678" cy="4822825"/>
          </a:xfrm>
        </p:spPr>
        <p:txBody>
          <a:bodyPr/>
          <a:lstStyle/>
          <a:p>
            <a:pPr eaLnBrk="1" hangingPunct="1"/>
            <a:r>
              <a:rPr lang="zh-CN" altLang="en-US" sz="2900" dirty="0"/>
              <a:t>设 </a:t>
            </a:r>
            <a:r>
              <a:rPr lang="en-US" altLang="zh-CN" sz="2900" i="1" dirty="0"/>
              <a:t>R</a:t>
            </a:r>
            <a:r>
              <a:rPr lang="en-US" altLang="zh-CN" sz="2900" dirty="0"/>
              <a:t>={0</a:t>
            </a:r>
            <a:r>
              <a:rPr lang="en-US" altLang="zh-CN" sz="2900" baseline="30000" dirty="0"/>
              <a:t>°</a:t>
            </a:r>
            <a:r>
              <a:rPr lang="en-US" altLang="zh-CN" sz="2900" dirty="0"/>
              <a:t>, 60</a:t>
            </a:r>
            <a:r>
              <a:rPr lang="en-US" altLang="zh-CN" sz="2900" baseline="30000" dirty="0"/>
              <a:t>°</a:t>
            </a:r>
            <a:r>
              <a:rPr lang="en-US" altLang="zh-CN" sz="2900" dirty="0"/>
              <a:t>, 120</a:t>
            </a:r>
            <a:r>
              <a:rPr lang="en-US" altLang="zh-CN" sz="2900" baseline="30000" dirty="0"/>
              <a:t>°</a:t>
            </a:r>
            <a:r>
              <a:rPr lang="en-US" altLang="zh-CN" sz="2900" dirty="0"/>
              <a:t>, 180</a:t>
            </a:r>
            <a:r>
              <a:rPr lang="en-US" altLang="zh-CN" sz="2900" baseline="30000" dirty="0"/>
              <a:t>°</a:t>
            </a:r>
            <a:r>
              <a:rPr lang="en-US" altLang="zh-CN" sz="2900" dirty="0"/>
              <a:t>, 240</a:t>
            </a:r>
            <a:r>
              <a:rPr lang="en-US" altLang="zh-CN" sz="2900" baseline="30000" dirty="0"/>
              <a:t>°</a:t>
            </a:r>
            <a:r>
              <a:rPr lang="en-US" altLang="zh-CN" sz="2900" dirty="0"/>
              <a:t>, 300</a:t>
            </a:r>
            <a:r>
              <a:rPr lang="en-US" altLang="zh-CN" sz="2900" baseline="30000" dirty="0"/>
              <a:t>°</a:t>
            </a:r>
            <a:r>
              <a:rPr lang="en-US" altLang="zh-CN" sz="2900" dirty="0"/>
              <a:t>} </a:t>
            </a:r>
            <a:r>
              <a:rPr lang="zh-CN" altLang="en-US" sz="2900" dirty="0"/>
              <a:t>， </a:t>
            </a:r>
            <a:r>
              <a:rPr lang="zh-CN" altLang="en-US" sz="2900" dirty="0">
                <a:sym typeface="Symbol" panose="05050102010706020507" pitchFamily="18" charset="2"/>
              </a:rPr>
              <a:t>*</a:t>
            </a:r>
            <a:r>
              <a:rPr lang="zh-CN" altLang="en-US" sz="2900" dirty="0"/>
              <a:t>是 </a:t>
            </a:r>
            <a:r>
              <a:rPr lang="en-US" altLang="zh-CN" sz="2900" i="1" dirty="0"/>
              <a:t>R </a:t>
            </a:r>
            <a:r>
              <a:rPr lang="zh-CN" altLang="en-US" sz="2900" dirty="0"/>
              <a:t>上的二元运算，</a:t>
            </a:r>
            <a:r>
              <a:rPr lang="en-US" altLang="zh-CN" sz="2900" i="1" dirty="0"/>
              <a:t>a</a:t>
            </a:r>
            <a:r>
              <a:rPr lang="en-US" altLang="zh-CN" sz="2900" dirty="0"/>
              <a:t> </a:t>
            </a:r>
            <a:r>
              <a:rPr lang="zh-CN" altLang="en-US" sz="2900" dirty="0">
                <a:sym typeface="Symbol" panose="05050102010706020507" pitchFamily="18" charset="2"/>
              </a:rPr>
              <a:t>*</a:t>
            </a:r>
            <a:r>
              <a:rPr lang="en-US" altLang="zh-CN" sz="2900" dirty="0"/>
              <a:t> </a:t>
            </a:r>
            <a:r>
              <a:rPr lang="en-US" altLang="zh-CN" sz="2900" i="1" dirty="0"/>
              <a:t>b</a:t>
            </a:r>
            <a:r>
              <a:rPr lang="zh-CN" altLang="en-US" sz="2900" dirty="0"/>
              <a:t>表示平面图形连续旋转 </a:t>
            </a:r>
            <a:r>
              <a:rPr lang="en-US" altLang="zh-CN" sz="2900" i="1" dirty="0"/>
              <a:t>a</a:t>
            </a:r>
            <a:r>
              <a:rPr lang="en-US" altLang="zh-CN" sz="2900" dirty="0"/>
              <a:t> </a:t>
            </a:r>
            <a:r>
              <a:rPr lang="zh-CN" altLang="en-US" sz="2900" dirty="0"/>
              <a:t>和 </a:t>
            </a:r>
            <a:r>
              <a:rPr lang="en-US" altLang="zh-CN" sz="2900" dirty="0"/>
              <a:t>b </a:t>
            </a:r>
            <a:r>
              <a:rPr lang="zh-CN" altLang="en-US" sz="2900" dirty="0"/>
              <a:t>得到的总旋转角度。并规定旋转 </a:t>
            </a:r>
            <a:r>
              <a:rPr lang="en-US" altLang="zh-CN" sz="2900" dirty="0"/>
              <a:t>360</a:t>
            </a:r>
            <a:r>
              <a:rPr lang="en-US" altLang="zh-CN" sz="2900" baseline="30000" dirty="0"/>
              <a:t>°</a:t>
            </a:r>
            <a:r>
              <a:rPr lang="zh-CN" altLang="en-US" sz="2900" dirty="0"/>
              <a:t>等于原来的状态。</a:t>
            </a:r>
          </a:p>
          <a:p>
            <a:pPr eaLnBrk="1" hangingPunct="1"/>
            <a:r>
              <a:rPr lang="zh-CN" altLang="en-US" sz="2900" dirty="0"/>
              <a:t>试验证</a:t>
            </a:r>
            <a:r>
              <a:rPr lang="en-US" altLang="zh-CN" sz="2900" dirty="0"/>
              <a:t>&lt;</a:t>
            </a:r>
            <a:r>
              <a:rPr lang="en-US" altLang="zh-CN" sz="2900" i="1" dirty="0"/>
              <a:t>R</a:t>
            </a:r>
            <a:r>
              <a:rPr lang="en-US" altLang="zh-CN" sz="2900" dirty="0"/>
              <a:t>, </a:t>
            </a:r>
            <a:r>
              <a:rPr lang="zh-CN" altLang="en-US" sz="2900" dirty="0">
                <a:sym typeface="Symbol" panose="05050102010706020507" pitchFamily="18" charset="2"/>
              </a:rPr>
              <a:t>*</a:t>
            </a:r>
            <a:r>
              <a:rPr lang="en-US" altLang="zh-CN" sz="2900" dirty="0"/>
              <a:t> &gt;</a:t>
            </a:r>
            <a:r>
              <a:rPr lang="zh-CN" altLang="en-US" sz="2900" dirty="0"/>
              <a:t>是一个群。</a:t>
            </a:r>
          </a:p>
        </p:txBody>
      </p:sp>
      <p:grpSp>
        <p:nvGrpSpPr>
          <p:cNvPr id="2" name="Group 167">
            <a:extLst>
              <a:ext uri="{FF2B5EF4-FFF2-40B4-BE49-F238E27FC236}">
                <a16:creationId xmlns:a16="http://schemas.microsoft.com/office/drawing/2014/main" id="{19B37ADC-F299-4814-AA16-AF1B6DCE7A44}"/>
              </a:ext>
            </a:extLst>
          </p:cNvPr>
          <p:cNvGrpSpPr>
            <a:grpSpLocks/>
          </p:cNvGrpSpPr>
          <p:nvPr/>
        </p:nvGrpSpPr>
        <p:grpSpPr bwMode="auto">
          <a:xfrm>
            <a:off x="5245100" y="4014788"/>
            <a:ext cx="2581275" cy="1927225"/>
            <a:chOff x="3304" y="2709"/>
            <a:chExt cx="1626" cy="1214"/>
          </a:xfrm>
        </p:grpSpPr>
        <p:sp>
          <p:nvSpPr>
            <p:cNvPr id="25607" name="AutoShape 168">
              <a:extLst>
                <a:ext uri="{FF2B5EF4-FFF2-40B4-BE49-F238E27FC236}">
                  <a16:creationId xmlns:a16="http://schemas.microsoft.com/office/drawing/2014/main" id="{FABD4E5A-D5DE-4E31-B285-BE022FDE48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2709"/>
              <a:ext cx="1626" cy="1214"/>
            </a:xfrm>
            <a:prstGeom prst="hexagon">
              <a:avLst>
                <a:gd name="adj" fmla="val 33484"/>
                <a:gd name="vf" fmla="val 11547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25608" name="Oval 169">
              <a:extLst>
                <a:ext uri="{FF2B5EF4-FFF2-40B4-BE49-F238E27FC236}">
                  <a16:creationId xmlns:a16="http://schemas.microsoft.com/office/drawing/2014/main" id="{65A28F5A-82D7-444D-895E-14264C98C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3249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</p:grpSp>
      <p:sp>
        <p:nvSpPr>
          <p:cNvPr id="21" name="下弧形箭头 20">
            <a:extLst>
              <a:ext uri="{FF2B5EF4-FFF2-40B4-BE49-F238E27FC236}">
                <a16:creationId xmlns:a16="http://schemas.microsoft.com/office/drawing/2014/main" id="{D98CD560-FEFF-4CA2-AB0F-1B491F7E2C13}"/>
              </a:ext>
            </a:extLst>
          </p:cNvPr>
          <p:cNvSpPr/>
          <p:nvPr/>
        </p:nvSpPr>
        <p:spPr>
          <a:xfrm rot="10800000">
            <a:off x="5929313" y="3143250"/>
            <a:ext cx="1143000" cy="428625"/>
          </a:xfrm>
          <a:prstGeom prst="curved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>
            <a:extLst>
              <a:ext uri="{FF2B5EF4-FFF2-40B4-BE49-F238E27FC236}">
                <a16:creationId xmlns:a16="http://schemas.microsoft.com/office/drawing/2014/main" id="{C90C63A3-F70D-4910-BA12-B5FCC9C7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DA183F-B525-463F-81BC-893766B3721E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76C4520-AC7A-4CF2-B278-86B6E0F610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sz="3400" dirty="0"/>
              <a:t>解：由题意，运算</a:t>
            </a:r>
            <a:r>
              <a:rPr lang="zh-CN" altLang="en-US" sz="3400" dirty="0">
                <a:sym typeface="Symbol" panose="05050102010706020507" pitchFamily="18" charset="2"/>
              </a:rPr>
              <a:t>*的</a:t>
            </a:r>
            <a:r>
              <a:rPr lang="zh-CN" altLang="en-US" sz="3400" dirty="0"/>
              <a:t>运算表如下：</a:t>
            </a:r>
          </a:p>
        </p:txBody>
      </p:sp>
      <p:sp>
        <p:nvSpPr>
          <p:cNvPr id="697502" name="Text Box 158">
            <a:extLst>
              <a:ext uri="{FF2B5EF4-FFF2-40B4-BE49-F238E27FC236}">
                <a16:creationId xmlns:a16="http://schemas.microsoft.com/office/drawing/2014/main" id="{9C7EE9F7-2D2B-4FC3-8883-F60EC03B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221163"/>
            <a:ext cx="405606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 b="0" dirty="0">
                <a:ea typeface="楷体_GB2312" pitchFamily="49" charset="-122"/>
                <a:sym typeface="Symbol" panose="05050102010706020507" pitchFamily="18" charset="2"/>
              </a:rPr>
              <a:t>*</a:t>
            </a:r>
            <a:r>
              <a:rPr kumimoji="1" lang="en-US" altLang="zh-CN" sz="3200" b="0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3200" b="0" dirty="0">
                <a:ea typeface="楷体_GB2312" pitchFamily="49" charset="-122"/>
                <a:sym typeface="Symbol" panose="05050102010706020507" pitchFamily="18" charset="2"/>
              </a:rPr>
              <a:t>是封闭的，满足结合律，幺元是</a:t>
            </a:r>
            <a:r>
              <a:rPr kumimoji="1" lang="en-US" altLang="zh-CN" sz="3200" b="0" dirty="0"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zh-CN" altLang="en-US" sz="3200" b="0" dirty="0">
                <a:ea typeface="楷体_GB2312" pitchFamily="49" charset="-122"/>
                <a:sym typeface="Symbol" panose="05050102010706020507" pitchFamily="18" charset="2"/>
              </a:rPr>
              <a:t>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3200" b="0" dirty="0">
                <a:ea typeface="楷体_GB2312" pitchFamily="49" charset="-122"/>
                <a:sym typeface="Symbol" panose="05050102010706020507" pitchFamily="18" charset="2"/>
              </a:rPr>
              <a:t>60,120,180</a:t>
            </a:r>
            <a:r>
              <a:rPr kumimoji="1" lang="zh-CN" altLang="en-US" sz="3200" b="0" dirty="0">
                <a:ea typeface="楷体_GB2312" pitchFamily="49" charset="-122"/>
                <a:sym typeface="Symbol" panose="05050102010706020507" pitchFamily="18" charset="2"/>
              </a:rPr>
              <a:t>的逆元分别是</a:t>
            </a:r>
            <a:r>
              <a:rPr kumimoji="1" lang="en-US" altLang="zh-CN" sz="3200" b="0" dirty="0">
                <a:ea typeface="楷体_GB2312" pitchFamily="49" charset="-122"/>
                <a:sym typeface="Symbol" panose="05050102010706020507" pitchFamily="18" charset="2"/>
              </a:rPr>
              <a:t>300,240,180</a:t>
            </a:r>
          </a:p>
        </p:txBody>
      </p:sp>
      <p:grpSp>
        <p:nvGrpSpPr>
          <p:cNvPr id="50245" name="Group 159">
            <a:extLst>
              <a:ext uri="{FF2B5EF4-FFF2-40B4-BE49-F238E27FC236}">
                <a16:creationId xmlns:a16="http://schemas.microsoft.com/office/drawing/2014/main" id="{BFCEA890-71FC-4B06-9481-AB33CF70653A}"/>
              </a:ext>
            </a:extLst>
          </p:cNvPr>
          <p:cNvGrpSpPr>
            <a:grpSpLocks/>
          </p:cNvGrpSpPr>
          <p:nvPr/>
        </p:nvGrpSpPr>
        <p:grpSpPr bwMode="auto">
          <a:xfrm>
            <a:off x="5035550" y="3786188"/>
            <a:ext cx="3003550" cy="2955925"/>
            <a:chOff x="3172" y="2024"/>
            <a:chExt cx="1892" cy="1862"/>
          </a:xfrm>
        </p:grpSpPr>
        <p:sp>
          <p:nvSpPr>
            <p:cNvPr id="26638" name="Freeform 160">
              <a:extLst>
                <a:ext uri="{FF2B5EF4-FFF2-40B4-BE49-F238E27FC236}">
                  <a16:creationId xmlns:a16="http://schemas.microsoft.com/office/drawing/2014/main" id="{36D11621-0DF4-4E46-A5D0-A405C8DA2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2" y="2477"/>
              <a:ext cx="1880" cy="962"/>
            </a:xfrm>
            <a:custGeom>
              <a:avLst/>
              <a:gdLst>
                <a:gd name="T0" fmla="*/ 0 w 943"/>
                <a:gd name="T1" fmla="*/ 0 h 540"/>
                <a:gd name="T2" fmla="*/ 2147483646 w 943"/>
                <a:gd name="T3" fmla="*/ 1789341536 h 540"/>
                <a:gd name="T4" fmla="*/ 0 60000 65536"/>
                <a:gd name="T5" fmla="*/ 0 60000 65536"/>
                <a:gd name="T6" fmla="*/ 0 w 943"/>
                <a:gd name="T7" fmla="*/ 0 h 540"/>
                <a:gd name="T8" fmla="*/ 943 w 943"/>
                <a:gd name="T9" fmla="*/ 540 h 5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3" h="540">
                  <a:moveTo>
                    <a:pt x="0" y="0"/>
                  </a:moveTo>
                  <a:lnTo>
                    <a:pt x="943" y="540"/>
                  </a:lnTo>
                </a:path>
              </a:pathLst>
            </a:custGeom>
            <a:noFill/>
            <a:ln w="38100">
              <a:solidFill>
                <a:srgbClr val="993366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9" name="Freeform 161">
              <a:extLst>
                <a:ext uri="{FF2B5EF4-FFF2-40B4-BE49-F238E27FC236}">
                  <a16:creationId xmlns:a16="http://schemas.microsoft.com/office/drawing/2014/main" id="{EE52EE0E-3956-4B2D-A0F6-8E7ECAC066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4" y="2485"/>
              <a:ext cx="1890" cy="954"/>
            </a:xfrm>
            <a:custGeom>
              <a:avLst/>
              <a:gdLst>
                <a:gd name="T0" fmla="*/ 2147483646 w 948"/>
                <a:gd name="T1" fmla="*/ 0 h 535"/>
                <a:gd name="T2" fmla="*/ 0 w 948"/>
                <a:gd name="T3" fmla="*/ 1816764631 h 535"/>
                <a:gd name="T4" fmla="*/ 0 60000 65536"/>
                <a:gd name="T5" fmla="*/ 0 60000 65536"/>
                <a:gd name="T6" fmla="*/ 0 w 948"/>
                <a:gd name="T7" fmla="*/ 0 h 535"/>
                <a:gd name="T8" fmla="*/ 948 w 948"/>
                <a:gd name="T9" fmla="*/ 535 h 5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48" h="535">
                  <a:moveTo>
                    <a:pt x="948" y="0"/>
                  </a:moveTo>
                  <a:lnTo>
                    <a:pt x="0" y="535"/>
                  </a:lnTo>
                </a:path>
              </a:pathLst>
            </a:custGeom>
            <a:noFill/>
            <a:ln w="38100">
              <a:solidFill>
                <a:srgbClr val="993366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0" name="Freeform 162">
              <a:extLst>
                <a:ext uri="{FF2B5EF4-FFF2-40B4-BE49-F238E27FC236}">
                  <a16:creationId xmlns:a16="http://schemas.microsoft.com/office/drawing/2014/main" id="{17320671-05BD-4CC5-A19B-F6CC1E9F9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" y="2024"/>
              <a:ext cx="2" cy="1862"/>
            </a:xfrm>
            <a:custGeom>
              <a:avLst/>
              <a:gdLst>
                <a:gd name="T0" fmla="*/ 0 w 1"/>
                <a:gd name="T1" fmla="*/ 0 h 1045"/>
                <a:gd name="T2" fmla="*/ 67108864 w 1"/>
                <a:gd name="T3" fmla="*/ 2147483646 h 1045"/>
                <a:gd name="T4" fmla="*/ 0 60000 65536"/>
                <a:gd name="T5" fmla="*/ 0 60000 65536"/>
                <a:gd name="T6" fmla="*/ 0 w 1"/>
                <a:gd name="T7" fmla="*/ 0 h 1045"/>
                <a:gd name="T8" fmla="*/ 1 w 1"/>
                <a:gd name="T9" fmla="*/ 1045 h 10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045">
                  <a:moveTo>
                    <a:pt x="0" y="0"/>
                  </a:moveTo>
                  <a:lnTo>
                    <a:pt x="1" y="1045"/>
                  </a:lnTo>
                </a:path>
              </a:pathLst>
            </a:custGeom>
            <a:noFill/>
            <a:ln w="38100">
              <a:solidFill>
                <a:srgbClr val="993366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246" name="Group 163">
            <a:extLst>
              <a:ext uri="{FF2B5EF4-FFF2-40B4-BE49-F238E27FC236}">
                <a16:creationId xmlns:a16="http://schemas.microsoft.com/office/drawing/2014/main" id="{8B4841D9-9447-4744-858C-04E57D409B86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3792538"/>
            <a:ext cx="4032250" cy="2949575"/>
            <a:chOff x="2835" y="2028"/>
            <a:chExt cx="2540" cy="1858"/>
          </a:xfrm>
        </p:grpSpPr>
        <p:sp>
          <p:nvSpPr>
            <p:cNvPr id="26635" name="Freeform 164">
              <a:extLst>
                <a:ext uri="{FF2B5EF4-FFF2-40B4-BE49-F238E27FC236}">
                  <a16:creationId xmlns:a16="http://schemas.microsoft.com/office/drawing/2014/main" id="{FEE4539E-579B-4548-9AE4-20C2A55A7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1" y="2028"/>
              <a:ext cx="1230" cy="1846"/>
            </a:xfrm>
            <a:custGeom>
              <a:avLst/>
              <a:gdLst>
                <a:gd name="T0" fmla="*/ 0 w 617"/>
                <a:gd name="T1" fmla="*/ 0 h 1036"/>
                <a:gd name="T2" fmla="*/ 2147483646 w 617"/>
                <a:gd name="T3" fmla="*/ 2147483646 h 1036"/>
                <a:gd name="T4" fmla="*/ 0 60000 65536"/>
                <a:gd name="T5" fmla="*/ 0 60000 65536"/>
                <a:gd name="T6" fmla="*/ 0 w 617"/>
                <a:gd name="T7" fmla="*/ 0 h 1036"/>
                <a:gd name="T8" fmla="*/ 617 w 617"/>
                <a:gd name="T9" fmla="*/ 1036 h 10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7" h="1036">
                  <a:moveTo>
                    <a:pt x="0" y="0"/>
                  </a:moveTo>
                  <a:lnTo>
                    <a:pt x="617" y="1036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Freeform 165">
              <a:extLst>
                <a:ext uri="{FF2B5EF4-FFF2-40B4-BE49-F238E27FC236}">
                  <a16:creationId xmlns:a16="http://schemas.microsoft.com/office/drawing/2014/main" id="{09E1D58D-00C2-4C15-A3E1-45FD5FC9B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7" y="2038"/>
              <a:ext cx="1244" cy="1848"/>
            </a:xfrm>
            <a:custGeom>
              <a:avLst/>
              <a:gdLst>
                <a:gd name="T0" fmla="*/ 2147483646 w 624"/>
                <a:gd name="T1" fmla="*/ 0 h 1037"/>
                <a:gd name="T2" fmla="*/ 0 w 624"/>
                <a:gd name="T3" fmla="*/ 2147483646 h 1037"/>
                <a:gd name="T4" fmla="*/ 0 60000 65536"/>
                <a:gd name="T5" fmla="*/ 0 60000 65536"/>
                <a:gd name="T6" fmla="*/ 0 w 624"/>
                <a:gd name="T7" fmla="*/ 0 h 1037"/>
                <a:gd name="T8" fmla="*/ 624 w 624"/>
                <a:gd name="T9" fmla="*/ 1037 h 10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24" h="1037">
                  <a:moveTo>
                    <a:pt x="624" y="0"/>
                  </a:moveTo>
                  <a:lnTo>
                    <a:pt x="0" y="1037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7" name="Freeform 166">
              <a:extLst>
                <a:ext uri="{FF2B5EF4-FFF2-40B4-BE49-F238E27FC236}">
                  <a16:creationId xmlns:a16="http://schemas.microsoft.com/office/drawing/2014/main" id="{4F770591-83F9-4B29-B1A8-9CE57FCD7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5" y="2956"/>
              <a:ext cx="2540" cy="2"/>
            </a:xfrm>
            <a:custGeom>
              <a:avLst/>
              <a:gdLst>
                <a:gd name="T0" fmla="*/ 0 w 1274"/>
                <a:gd name="T1" fmla="*/ 0 h 1"/>
                <a:gd name="T2" fmla="*/ 2147483646 w 1274"/>
                <a:gd name="T3" fmla="*/ 0 h 1"/>
                <a:gd name="T4" fmla="*/ 0 60000 65536"/>
                <a:gd name="T5" fmla="*/ 0 60000 65536"/>
                <a:gd name="T6" fmla="*/ 0 w 1274"/>
                <a:gd name="T7" fmla="*/ 0 h 1"/>
                <a:gd name="T8" fmla="*/ 1274 w 1274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74" h="1">
                  <a:moveTo>
                    <a:pt x="0" y="0"/>
                  </a:moveTo>
                  <a:lnTo>
                    <a:pt x="1274" y="0"/>
                  </a:lnTo>
                </a:path>
              </a:pathLst>
            </a:custGeom>
            <a:noFill/>
            <a:ln w="38100">
              <a:solidFill>
                <a:srgbClr val="008000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247" name="Group 167">
            <a:extLst>
              <a:ext uri="{FF2B5EF4-FFF2-40B4-BE49-F238E27FC236}">
                <a16:creationId xmlns:a16="http://schemas.microsoft.com/office/drawing/2014/main" id="{9763D0FD-E593-4BA8-BEB1-F8ADBA91E333}"/>
              </a:ext>
            </a:extLst>
          </p:cNvPr>
          <p:cNvGrpSpPr>
            <a:grpSpLocks/>
          </p:cNvGrpSpPr>
          <p:nvPr/>
        </p:nvGrpSpPr>
        <p:grpSpPr bwMode="auto">
          <a:xfrm>
            <a:off x="5245100" y="4300538"/>
            <a:ext cx="2581275" cy="1927225"/>
            <a:chOff x="3304" y="2709"/>
            <a:chExt cx="1626" cy="1214"/>
          </a:xfrm>
        </p:grpSpPr>
        <p:sp>
          <p:nvSpPr>
            <p:cNvPr id="26633" name="AutoShape 168">
              <a:extLst>
                <a:ext uri="{FF2B5EF4-FFF2-40B4-BE49-F238E27FC236}">
                  <a16:creationId xmlns:a16="http://schemas.microsoft.com/office/drawing/2014/main" id="{F0672292-ADB3-4815-A457-CD0E31B24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4" y="2709"/>
              <a:ext cx="1626" cy="1214"/>
            </a:xfrm>
            <a:prstGeom prst="hexagon">
              <a:avLst>
                <a:gd name="adj" fmla="val 33484"/>
                <a:gd name="vf" fmla="val 11547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26634" name="Oval 169">
              <a:extLst>
                <a:ext uri="{FF2B5EF4-FFF2-40B4-BE49-F238E27FC236}">
                  <a16:creationId xmlns:a16="http://schemas.microsoft.com/office/drawing/2014/main" id="{87559CEE-8FEC-4C01-AFC0-65B3E8F51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3249"/>
              <a:ext cx="113" cy="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</p:grpSp>
      <p:pic>
        <p:nvPicPr>
          <p:cNvPr id="171" name="图片 170">
            <a:extLst>
              <a:ext uri="{FF2B5EF4-FFF2-40B4-BE49-F238E27FC236}">
                <a16:creationId xmlns:a16="http://schemas.microsoft.com/office/drawing/2014/main" id="{1568B803-FE52-4D0E-9324-66F6573018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9"/>
          <a:stretch/>
        </p:blipFill>
        <p:spPr>
          <a:xfrm>
            <a:off x="1409700" y="1308101"/>
            <a:ext cx="6181725" cy="2373312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697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2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0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50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6">
            <a:extLst>
              <a:ext uri="{FF2B5EF4-FFF2-40B4-BE49-F238E27FC236}">
                <a16:creationId xmlns:a16="http://schemas.microsoft.com/office/drawing/2014/main" id="{DF6BCDB6-7B6B-4624-A924-3FCDC18D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7F54A-BE0E-4852-B11A-ED9C1501DA1B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F1E5576-4A5A-4C46-9704-F02241937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Klein</a:t>
            </a:r>
            <a:r>
              <a:rPr lang="zh-CN" altLang="en-US"/>
              <a:t>四元群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67AB428B-DD95-4F58-AF45-7239947FF53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70000"/>
            <a:ext cx="8108950" cy="48228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000000"/>
                </a:solidFill>
              </a:rPr>
              <a:t>设</a:t>
            </a:r>
            <a:r>
              <a:rPr lang="en-US" altLang="zh-CN" i="1">
                <a:solidFill>
                  <a:srgbClr val="000000"/>
                </a:solidFill>
              </a:rPr>
              <a:t>G</a:t>
            </a:r>
            <a:r>
              <a:rPr lang="en-US" altLang="zh-CN">
                <a:solidFill>
                  <a:srgbClr val="000000"/>
                </a:solidFill>
              </a:rPr>
              <a:t>={ </a:t>
            </a:r>
            <a:r>
              <a:rPr lang="en-US" altLang="zh-CN" i="1">
                <a:solidFill>
                  <a:srgbClr val="000000"/>
                </a:solidFill>
              </a:rPr>
              <a:t>e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 }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 i="1">
                <a:solidFill>
                  <a:srgbClr val="000000"/>
                </a:solidFill>
              </a:rPr>
              <a:t>G</a:t>
            </a:r>
            <a:r>
              <a:rPr lang="zh-CN" altLang="en-US">
                <a:solidFill>
                  <a:srgbClr val="000000"/>
                </a:solidFill>
              </a:rPr>
              <a:t>上的运算由下表给出，称为</a:t>
            </a:r>
            <a:r>
              <a:rPr lang="en-US" altLang="zh-CN">
                <a:solidFill>
                  <a:srgbClr val="A50021"/>
                </a:solidFill>
              </a:rPr>
              <a:t>Klein</a:t>
            </a:r>
            <a:r>
              <a:rPr lang="zh-CN" altLang="en-US">
                <a:solidFill>
                  <a:srgbClr val="A50021"/>
                </a:solidFill>
              </a:rPr>
              <a:t>四元群。</a:t>
            </a:r>
          </a:p>
        </p:txBody>
      </p:sp>
      <p:graphicFrame>
        <p:nvGraphicFramePr>
          <p:cNvPr id="749572" name="Group 4">
            <a:extLst>
              <a:ext uri="{FF2B5EF4-FFF2-40B4-BE49-F238E27FC236}">
                <a16:creationId xmlns:a16="http://schemas.microsoft.com/office/drawing/2014/main" id="{487A50E1-4D62-4C6B-AC33-779A7C58FAC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4859338" y="2492375"/>
          <a:ext cx="3095625" cy="2519363"/>
        </p:xfrm>
        <a:graphic>
          <a:graphicData uri="http://schemas.openxmlformats.org/drawingml/2006/table">
            <a:tbl>
              <a:tblPr/>
              <a:tblGrid>
                <a:gridCol w="706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e    a    b    c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e    a    b    c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a    e    c    b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b    c    e    a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c    b    a    e 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49583" name="Text Box 15">
            <a:extLst>
              <a:ext uri="{FF2B5EF4-FFF2-40B4-BE49-F238E27FC236}">
                <a16:creationId xmlns:a16="http://schemas.microsoft.com/office/drawing/2014/main" id="{2251E7DD-B512-432F-910F-A3D73F7C9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276475"/>
            <a:ext cx="3671887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1. </a:t>
            </a:r>
            <a:r>
              <a:rPr lang="zh-CN" altLang="en-US"/>
              <a:t>满足交换律。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2. </a:t>
            </a:r>
            <a:r>
              <a:rPr lang="zh-CN" altLang="en-US"/>
              <a:t>每个元素都是自己的逆元。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3. a, b, c</a:t>
            </a:r>
            <a:r>
              <a:rPr lang="zh-CN" altLang="en-US"/>
              <a:t>中任何两个元素运算结果都等于剩下的第三个元素。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9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9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9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95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0749C7A7-6B10-4E9C-9933-E5DBD197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C24696-F0B6-435F-9710-6D24706E84DE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A10B1B85-EBA2-4272-B1E1-516567353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有关群的术语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D4937D4-5A74-4F97-B5EC-517693A07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10.2</a:t>
            </a:r>
            <a:r>
              <a:rPr lang="en-US" altLang="zh-CN"/>
              <a:t>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(1) </a:t>
            </a:r>
            <a:r>
              <a:rPr lang="zh-CN" altLang="en-US"/>
              <a:t>若群</a:t>
            </a:r>
            <a:r>
              <a:rPr lang="en-US" altLang="zh-CN" i="1"/>
              <a:t>G</a:t>
            </a:r>
            <a:r>
              <a:rPr lang="zh-CN" altLang="en-US"/>
              <a:t>是有穷集，则称</a:t>
            </a:r>
            <a:r>
              <a:rPr lang="en-US" altLang="zh-CN" i="1"/>
              <a:t>G</a:t>
            </a:r>
            <a:r>
              <a:rPr lang="zh-CN" altLang="en-US"/>
              <a:t>是</a:t>
            </a:r>
            <a:r>
              <a:rPr lang="zh-CN" altLang="en-US">
                <a:solidFill>
                  <a:srgbClr val="A50021"/>
                </a:solidFill>
              </a:rPr>
              <a:t>有限群</a:t>
            </a:r>
            <a:r>
              <a:rPr lang="zh-CN" altLang="en-US"/>
              <a:t>，否则称为无限群</a:t>
            </a:r>
            <a:r>
              <a:rPr lang="en-US" altLang="zh-CN"/>
              <a:t>. </a:t>
            </a:r>
            <a:r>
              <a:rPr lang="zh-CN" altLang="en-US"/>
              <a:t>群</a:t>
            </a:r>
            <a:r>
              <a:rPr lang="en-US" altLang="zh-CN" i="1"/>
              <a:t>G </a:t>
            </a:r>
            <a:r>
              <a:rPr lang="zh-CN" altLang="en-US"/>
              <a:t>的基数称为群 </a:t>
            </a:r>
            <a:r>
              <a:rPr lang="en-US" altLang="zh-CN" i="1"/>
              <a:t>G 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阶</a:t>
            </a:r>
            <a:r>
              <a:rPr lang="zh-CN" altLang="en-US"/>
              <a:t>，有限群</a:t>
            </a:r>
            <a:r>
              <a:rPr lang="en-US" altLang="zh-CN" i="1"/>
              <a:t>G</a:t>
            </a:r>
            <a:r>
              <a:rPr lang="zh-CN" altLang="en-US"/>
              <a:t>的阶记作</a:t>
            </a:r>
            <a:r>
              <a:rPr lang="en-US" altLang="zh-CN"/>
              <a:t>|</a:t>
            </a:r>
            <a:r>
              <a:rPr lang="en-US" altLang="zh-CN" i="1"/>
              <a:t>G</a:t>
            </a:r>
            <a:r>
              <a:rPr lang="en-US" altLang="zh-CN"/>
              <a:t>|.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(2) </a:t>
            </a:r>
            <a:r>
              <a:rPr lang="zh-CN" altLang="en-US"/>
              <a:t>只含单位元的群称为</a:t>
            </a:r>
            <a:r>
              <a:rPr lang="zh-CN" altLang="en-US">
                <a:solidFill>
                  <a:srgbClr val="A50021"/>
                </a:solidFill>
              </a:rPr>
              <a:t>平凡群</a:t>
            </a:r>
            <a:r>
              <a:rPr lang="en-US" altLang="zh-CN"/>
              <a:t>. 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(3) </a:t>
            </a:r>
            <a:r>
              <a:rPr lang="zh-CN" altLang="en-US"/>
              <a:t>若群</a:t>
            </a:r>
            <a:r>
              <a:rPr lang="en-US" altLang="zh-CN" i="1"/>
              <a:t>G</a:t>
            </a:r>
            <a:r>
              <a:rPr lang="zh-CN" altLang="en-US"/>
              <a:t>中的二元运算是可交换的，则称</a:t>
            </a:r>
            <a:r>
              <a:rPr lang="en-US" altLang="zh-CN" i="1"/>
              <a:t>G</a:t>
            </a:r>
            <a:r>
              <a:rPr lang="zh-CN" altLang="en-US"/>
              <a:t>为</a:t>
            </a:r>
            <a:r>
              <a:rPr lang="zh-CN" altLang="en-US">
                <a:solidFill>
                  <a:srgbClr val="A50021"/>
                </a:solidFill>
              </a:rPr>
              <a:t>交换群</a:t>
            </a:r>
            <a:r>
              <a:rPr lang="zh-CN" altLang="en-US"/>
              <a:t>或</a:t>
            </a:r>
            <a:r>
              <a:rPr lang="zh-CN" altLang="en-US">
                <a:solidFill>
                  <a:srgbClr val="A50021"/>
                </a:solidFill>
              </a:rPr>
              <a:t>阿贝尔 </a:t>
            </a:r>
            <a:r>
              <a:rPr lang="en-US" altLang="zh-CN">
                <a:solidFill>
                  <a:srgbClr val="A50021"/>
                </a:solidFill>
              </a:rPr>
              <a:t>(Abel) </a:t>
            </a:r>
            <a:r>
              <a:rPr lang="zh-CN" altLang="en-US">
                <a:solidFill>
                  <a:srgbClr val="A50021"/>
                </a:solidFill>
              </a:rPr>
              <a:t>群</a:t>
            </a:r>
            <a:r>
              <a:rPr lang="en-US" altLang="zh-CN"/>
              <a:t>.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D78B9518-5ABF-4A89-B699-50A60406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440AB0-60E1-4E08-8D9B-7C573789948F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EC69AD3D-970B-4766-A36B-BF643503B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C84E3988-123E-4F4C-AEF7-FC200381F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8253412" cy="4822825"/>
          </a:xfrm>
        </p:spPr>
        <p:txBody>
          <a:bodyPr/>
          <a:lstStyle/>
          <a:p>
            <a:pPr eaLnBrk="1" hangingPunct="1"/>
            <a:r>
              <a:rPr lang="en-US" altLang="zh-CN"/>
              <a:t>&lt;Z,+&gt;</a:t>
            </a:r>
            <a:r>
              <a:rPr lang="zh-CN" altLang="en-US"/>
              <a:t>和</a:t>
            </a:r>
            <a:r>
              <a:rPr lang="en-US" altLang="zh-CN"/>
              <a:t>&lt;R,+&gt;</a:t>
            </a:r>
            <a:r>
              <a:rPr lang="zh-CN" altLang="en-US"/>
              <a:t>是无限群，</a:t>
            </a:r>
            <a:r>
              <a:rPr lang="en-US" altLang="zh-CN"/>
              <a:t>&lt;Z</a:t>
            </a:r>
            <a:r>
              <a:rPr lang="en-US" altLang="zh-CN" i="1" baseline="-25000"/>
              <a:t>n</a:t>
            </a:r>
            <a:r>
              <a:rPr lang="en-US" altLang="zh-CN"/>
              <a:t>,</a:t>
            </a:r>
            <a:r>
              <a:rPr lang="en-US" altLang="zh-CN">
                <a:sym typeface="Symbol" panose="05050102010706020507" pitchFamily="18" charset="2"/>
              </a:rPr>
              <a:t></a:t>
            </a:r>
            <a:r>
              <a:rPr lang="en-US" altLang="zh-CN"/>
              <a:t>&gt;</a:t>
            </a:r>
            <a:r>
              <a:rPr lang="zh-CN" altLang="en-US"/>
              <a:t>是有限群，也是 </a:t>
            </a:r>
            <a:r>
              <a:rPr lang="en-US" altLang="zh-CN" i="1"/>
              <a:t>n </a:t>
            </a:r>
            <a:r>
              <a:rPr lang="zh-CN" altLang="en-US"/>
              <a:t>阶群</a:t>
            </a:r>
            <a:r>
              <a:rPr lang="en-US" altLang="zh-CN"/>
              <a:t>. </a:t>
            </a:r>
          </a:p>
          <a:p>
            <a:pPr eaLnBrk="1" hangingPunct="1"/>
            <a:r>
              <a:rPr lang="en-US" altLang="zh-CN"/>
              <a:t>Klein</a:t>
            </a:r>
            <a:r>
              <a:rPr lang="zh-CN" altLang="en-US"/>
              <a:t>四元群是</a:t>
            </a:r>
            <a:r>
              <a:rPr lang="en-US" altLang="zh-CN"/>
              <a:t>4</a:t>
            </a:r>
            <a:r>
              <a:rPr lang="zh-CN" altLang="en-US"/>
              <a:t>阶群</a:t>
            </a:r>
            <a:r>
              <a:rPr lang="en-US" altLang="zh-CN"/>
              <a:t>.  </a:t>
            </a:r>
          </a:p>
          <a:p>
            <a:pPr eaLnBrk="1" hangingPunct="1"/>
            <a:r>
              <a:rPr lang="en-US" altLang="zh-CN"/>
              <a:t>&lt;{0},+&gt;</a:t>
            </a:r>
            <a:r>
              <a:rPr lang="zh-CN" altLang="en-US"/>
              <a:t>是平凡群</a:t>
            </a:r>
            <a:r>
              <a:rPr lang="en-US" altLang="zh-CN"/>
              <a:t>. </a:t>
            </a:r>
          </a:p>
          <a:p>
            <a:pPr eaLnBrk="1" hangingPunct="1"/>
            <a:r>
              <a:rPr lang="zh-CN" altLang="en-US"/>
              <a:t>上述群都是交换群，</a:t>
            </a:r>
            <a:r>
              <a:rPr lang="en-US" altLang="zh-CN" i="1"/>
              <a:t>n</a:t>
            </a:r>
            <a:r>
              <a:rPr lang="zh-CN" altLang="en-US"/>
              <a:t>阶</a:t>
            </a:r>
            <a:r>
              <a:rPr lang="en-US" altLang="zh-CN"/>
              <a:t>(</a:t>
            </a:r>
            <a:r>
              <a:rPr lang="en-US" altLang="zh-CN" i="1"/>
              <a:t>n</a:t>
            </a:r>
            <a:r>
              <a:rPr lang="en-US" altLang="zh-CN"/>
              <a:t>≥2)</a:t>
            </a:r>
            <a:r>
              <a:rPr lang="zh-CN" altLang="en-US"/>
              <a:t>实可逆矩阵集合关于矩阵乘法构成的群是非交换群</a:t>
            </a:r>
            <a:r>
              <a:rPr lang="en-US" altLang="zh-CN"/>
              <a:t>. 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6">
            <a:extLst>
              <a:ext uri="{FF2B5EF4-FFF2-40B4-BE49-F238E27FC236}">
                <a16:creationId xmlns:a16="http://schemas.microsoft.com/office/drawing/2014/main" id="{D1A36626-DAF4-451E-9690-A4127ACD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CA90F2-7821-4F4A-9492-6886D0AC9919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C33737E-7C95-4589-B19E-942B3BF651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挪威青年数学家</a:t>
            </a:r>
            <a:r>
              <a:rPr lang="en-US" altLang="zh-CN"/>
              <a:t>——</a:t>
            </a:r>
            <a:r>
              <a:rPr lang="zh-CN" altLang="en-US"/>
              <a:t>阿贝尔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1B2CBCF-3984-4587-B0D6-931475FFBAF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495675" y="1270000"/>
            <a:ext cx="5108575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主要成就：五次方程无解证明、阿贝尔积分、阿贝尔函数、阿贝尔积分方程、阿贝尔群、阿贝尔级数、阿贝尔部分和公式、阿贝尔基本定理、阿贝尔极限定理、阿贝尔可和性等。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为了纪念挪威天才数学家阿贝尔诞辰</a:t>
            </a:r>
            <a:r>
              <a:rPr lang="en-US" altLang="zh-CN"/>
              <a:t>200</a:t>
            </a:r>
            <a:r>
              <a:rPr lang="zh-CN" altLang="en-US"/>
              <a:t>周年，挪威政府于</a:t>
            </a:r>
            <a:r>
              <a:rPr lang="en-US" altLang="zh-CN"/>
              <a:t>2003</a:t>
            </a:r>
            <a:r>
              <a:rPr lang="zh-CN" altLang="en-US"/>
              <a:t>年设立了一项数学奖</a:t>
            </a:r>
            <a:r>
              <a:rPr lang="en-US" altLang="zh-CN"/>
              <a:t>——</a:t>
            </a:r>
            <a:r>
              <a:rPr lang="zh-CN" altLang="en-US">
                <a:ea typeface="黑体" panose="02010609060101010101" pitchFamily="49" charset="-122"/>
                <a:hlinkClick r:id="rId2"/>
              </a:rPr>
              <a:t>阿贝尔奖</a:t>
            </a:r>
            <a:r>
              <a:rPr lang="zh-CN" altLang="en-US"/>
              <a:t>。</a:t>
            </a:r>
          </a:p>
        </p:txBody>
      </p:sp>
      <p:grpSp>
        <p:nvGrpSpPr>
          <p:cNvPr id="35845" name="Group 4">
            <a:extLst>
              <a:ext uri="{FF2B5EF4-FFF2-40B4-BE49-F238E27FC236}">
                <a16:creationId xmlns:a16="http://schemas.microsoft.com/office/drawing/2014/main" id="{0BDF47BC-3706-409C-B684-797D243AD9E6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557338"/>
            <a:ext cx="2952750" cy="4211637"/>
            <a:chOff x="249" y="981"/>
            <a:chExt cx="1860" cy="2653"/>
          </a:xfrm>
        </p:grpSpPr>
        <p:pic>
          <p:nvPicPr>
            <p:cNvPr id="35846" name="Picture 5" descr="e865a6994d8d681b6e068c85">
              <a:hlinkClick r:id="rId3"/>
              <a:extLst>
                <a:ext uri="{FF2B5EF4-FFF2-40B4-BE49-F238E27FC236}">
                  <a16:creationId xmlns:a16="http://schemas.microsoft.com/office/drawing/2014/main" id="{613D70A9-D006-4FCC-BB4A-88FA6112AA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" y="981"/>
              <a:ext cx="1299" cy="17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7" name="Rectangle 6">
              <a:extLst>
                <a:ext uri="{FF2B5EF4-FFF2-40B4-BE49-F238E27FC236}">
                  <a16:creationId xmlns:a16="http://schemas.microsoft.com/office/drawing/2014/main" id="{7743584B-5DB8-44DE-AAAD-339495141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886"/>
              <a:ext cx="1860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>
                  <a:latin typeface="Tahoma" panose="020B0604030504040204" pitchFamily="34" charset="0"/>
                </a:rPr>
                <a:t>挪威 阿贝尔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latin typeface="Tahoma" panose="020B0604030504040204" pitchFamily="34" charset="0"/>
                </a:rPr>
                <a:t>N.H.Abel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>
                  <a:latin typeface="Tahoma" panose="020B0604030504040204" pitchFamily="34" charset="0"/>
                </a:rPr>
                <a:t>1802</a:t>
              </a:r>
              <a:r>
                <a:rPr kumimoji="1" lang="zh-CN" altLang="en-US" sz="2400">
                  <a:latin typeface="Tahoma" panose="020B0604030504040204" pitchFamily="34" charset="0"/>
                </a:rPr>
                <a:t>－</a:t>
              </a:r>
              <a:r>
                <a:rPr kumimoji="1" lang="en-US" altLang="zh-CN" sz="2400">
                  <a:latin typeface="Tahoma" panose="020B0604030504040204" pitchFamily="34" charset="0"/>
                </a:rPr>
                <a:t>1829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F9168655-6CF7-4B16-A045-441A1899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7A4E64-C4CC-40A8-9E0E-7836AB13F787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329DA491-0191-463B-9D02-F831F0408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群中元素的幂</a:t>
            </a:r>
          </a:p>
        </p:txBody>
      </p:sp>
      <p:sp>
        <p:nvSpPr>
          <p:cNvPr id="535556" name="Rectangle 4">
            <a:extLst>
              <a:ext uri="{FF2B5EF4-FFF2-40B4-BE49-F238E27FC236}">
                <a16:creationId xmlns:a16="http://schemas.microsoft.com/office/drawing/2014/main" id="{B9C91D9C-5B10-46D8-9428-E9FC333E9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96975"/>
            <a:ext cx="84407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67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10.3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设</a:t>
            </a:r>
            <a:r>
              <a:rPr lang="en-US" altLang="zh-CN" i="1">
                <a:solidFill>
                  <a:srgbClr val="000000"/>
                </a:solidFill>
              </a:rPr>
              <a:t>G</a:t>
            </a:r>
            <a:r>
              <a:rPr lang="zh-CN" altLang="en-US">
                <a:solidFill>
                  <a:srgbClr val="000000"/>
                </a:solidFill>
              </a:rPr>
              <a:t>是群，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∈</a:t>
            </a:r>
            <a:r>
              <a:rPr lang="en-US" altLang="zh-CN" i="1">
                <a:solidFill>
                  <a:srgbClr val="000000"/>
                </a:solidFill>
                <a:cs typeface="Times New Roman" panose="02020603050405020304" pitchFamily="18" charset="0"/>
              </a:rPr>
              <a:t>G</a:t>
            </a:r>
            <a:r>
              <a:rPr lang="zh-CN" altLang="en-US">
                <a:solidFill>
                  <a:srgbClr val="000000"/>
                </a:solidFill>
              </a:rPr>
              <a:t>，</a:t>
            </a:r>
            <a:r>
              <a:rPr lang="en-US" altLang="zh-CN" i="1">
                <a:solidFill>
                  <a:srgbClr val="000000"/>
                </a:solidFill>
              </a:rPr>
              <a:t>n</a:t>
            </a:r>
            <a:r>
              <a:rPr lang="en-US" altLang="zh-CN">
                <a:solidFill>
                  <a:srgbClr val="000000"/>
                </a:solidFill>
              </a:rPr>
              <a:t>∈</a:t>
            </a:r>
            <a:r>
              <a:rPr lang="en-US" altLang="zh-CN" i="1">
                <a:solidFill>
                  <a:srgbClr val="000000"/>
                </a:solidFill>
                <a:cs typeface="Times New Roman" panose="02020603050405020304" pitchFamily="18" charset="0"/>
              </a:rPr>
              <a:t>Z</a:t>
            </a:r>
            <a:r>
              <a:rPr lang="zh-CN" altLang="en-US">
                <a:solidFill>
                  <a:srgbClr val="000000"/>
                </a:solidFill>
              </a:rPr>
              <a:t>，则</a:t>
            </a:r>
            <a:r>
              <a:rPr lang="en-US" altLang="zh-CN" i="1">
                <a:solidFill>
                  <a:srgbClr val="000000"/>
                </a:solidFill>
              </a:rPr>
              <a:t>a </a:t>
            </a:r>
            <a:r>
              <a:rPr lang="zh-CN" altLang="en-US">
                <a:solidFill>
                  <a:srgbClr val="000000"/>
                </a:solidFill>
              </a:rPr>
              <a:t>的 </a:t>
            </a:r>
            <a:r>
              <a:rPr lang="en-US" altLang="zh-CN" i="1">
                <a:solidFill>
                  <a:srgbClr val="000000"/>
                </a:solidFill>
              </a:rPr>
              <a:t>n</a:t>
            </a:r>
            <a:r>
              <a:rPr lang="zh-CN" altLang="en-US">
                <a:solidFill>
                  <a:srgbClr val="000000"/>
                </a:solidFill>
              </a:rPr>
              <a:t>次幂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endParaRPr lang="en-US" altLang="zh-CN" b="0">
              <a:latin typeface="Arial" panose="020B0604020202020204" pitchFamily="34" charset="0"/>
            </a:endParaRPr>
          </a:p>
        </p:txBody>
      </p:sp>
      <p:graphicFrame>
        <p:nvGraphicFramePr>
          <p:cNvPr id="535557" name="Object 5">
            <a:extLst>
              <a:ext uri="{FF2B5EF4-FFF2-40B4-BE49-F238E27FC236}">
                <a16:creationId xmlns:a16="http://schemas.microsoft.com/office/drawing/2014/main" id="{2941B13D-CFFD-41C2-86A0-8FCA0998D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59000" y="1700213"/>
          <a:ext cx="4970463" cy="197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90700" imgH="711200" progId="Equation.3">
                  <p:embed/>
                </p:oleObj>
              </mc:Choice>
              <mc:Fallback>
                <p:oleObj name="公式" r:id="rId3" imgW="1790700" imgH="711200" progId="Equation.3">
                  <p:embed/>
                  <p:pic>
                    <p:nvPicPr>
                      <p:cNvPr id="535557" name="Object 5">
                        <a:extLst>
                          <a:ext uri="{FF2B5EF4-FFF2-40B4-BE49-F238E27FC236}">
                            <a16:creationId xmlns:a16="http://schemas.microsoft.com/office/drawing/2014/main" id="{2941B13D-CFFD-41C2-86A0-8FCA0998DE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1700213"/>
                        <a:ext cx="4970463" cy="197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5558" name="Rectangle 6">
            <a:extLst>
              <a:ext uri="{FF2B5EF4-FFF2-40B4-BE49-F238E27FC236}">
                <a16:creationId xmlns:a16="http://schemas.microsoft.com/office/drawing/2014/main" id="{C48850C5-7146-4D19-BCCC-7539337A6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500438"/>
            <a:ext cx="7920037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只有</a:t>
            </a:r>
            <a:r>
              <a:rPr lang="zh-CN" altLang="en-US">
                <a:solidFill>
                  <a:srgbClr val="0066FF"/>
                </a:solidFill>
              </a:rPr>
              <a:t>群</a:t>
            </a:r>
            <a:r>
              <a:rPr lang="zh-CN" altLang="en-US">
                <a:solidFill>
                  <a:srgbClr val="000000"/>
                </a:solidFill>
              </a:rPr>
              <a:t>中元素可以定义负整数次幂</a:t>
            </a:r>
            <a:r>
              <a:rPr lang="en-US" altLang="zh-CN">
                <a:solidFill>
                  <a:srgbClr val="000000"/>
                </a:solidFill>
              </a:rPr>
              <a:t>. </a:t>
            </a:r>
            <a:endParaRPr lang="en-US" altLang="zh-CN"/>
          </a:p>
        </p:txBody>
      </p:sp>
      <p:sp>
        <p:nvSpPr>
          <p:cNvPr id="535560" name="Rectangle 8" descr="新闻纸">
            <a:extLst>
              <a:ext uri="{FF2B5EF4-FFF2-40B4-BE49-F238E27FC236}">
                <a16:creationId xmlns:a16="http://schemas.microsoft.com/office/drawing/2014/main" id="{50E83A78-FE87-4584-BF3B-9F12FB864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8988" y="4221163"/>
            <a:ext cx="24415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dirty="0">
                <a:solidFill>
                  <a:srgbClr val="000000"/>
                </a:solidFill>
              </a:rPr>
              <a:t>&lt;Z</a:t>
            </a:r>
            <a:r>
              <a:rPr lang="en-US" altLang="zh-CN" baseline="-25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</a:t>
            </a:r>
            <a:r>
              <a:rPr lang="en-US" altLang="zh-CN" dirty="0">
                <a:solidFill>
                  <a:srgbClr val="000000"/>
                </a:solidFill>
              </a:rPr>
              <a:t> &gt;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中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 (2</a:t>
            </a:r>
            <a:r>
              <a:rPr lang="en-US" altLang="zh-CN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solidFill>
                  <a:srgbClr val="000000"/>
                </a:solidFill>
                <a:sym typeface="Symbol" panose="05050102010706020507" pitchFamily="18" charset="2"/>
              </a:rPr>
              <a:t>3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 1</a:t>
            </a:r>
            <a:r>
              <a:rPr lang="en-US" altLang="zh-CN" baseline="30000" dirty="0">
                <a:solidFill>
                  <a:srgbClr val="000000"/>
                </a:solidFill>
                <a:sym typeface="Symbol" panose="05050102010706020507" pitchFamily="18" charset="2"/>
              </a:rPr>
              <a:t>3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 1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</a:t>
            </a:r>
            <a:r>
              <a:rPr lang="en-US" altLang="zh-CN" dirty="0">
                <a:solidFill>
                  <a:srgbClr val="000000"/>
                </a:solidFill>
              </a:rPr>
              <a:t>1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= 0</a:t>
            </a:r>
          </a:p>
        </p:txBody>
      </p:sp>
      <p:sp>
        <p:nvSpPr>
          <p:cNvPr id="535562" name="Rectangle 10" descr="新闻纸">
            <a:extLst>
              <a:ext uri="{FF2B5EF4-FFF2-40B4-BE49-F238E27FC236}">
                <a16:creationId xmlns:a16="http://schemas.microsoft.com/office/drawing/2014/main" id="{E247AC75-F6E7-4AF6-9CD4-790EA1D18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6963" y="4229100"/>
            <a:ext cx="36576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在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&lt;Z,+&gt;</a:t>
            </a:r>
            <a:r>
              <a:rPr lang="zh-CN" altLang="en-US">
                <a:solidFill>
                  <a:srgbClr val="000000"/>
                </a:solidFill>
                <a:sym typeface="Symbol" panose="05050102010706020507" pitchFamily="18" charset="2"/>
              </a:rPr>
              <a:t>中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>
                <a:solidFill>
                  <a:srgbClr val="000000"/>
                </a:solidFill>
              </a:rPr>
              <a:t>2)</a:t>
            </a:r>
            <a:r>
              <a:rPr lang="en-US" altLang="zh-CN" baseline="3000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solidFill>
                  <a:srgbClr val="000000"/>
                </a:solidFill>
              </a:rPr>
              <a:t>3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= (2</a:t>
            </a:r>
            <a:r>
              <a:rPr lang="en-US" altLang="zh-CN" baseline="30000">
                <a:solidFill>
                  <a:srgbClr val="000000"/>
                </a:solidFill>
                <a:sym typeface="Symbol" panose="05050102010706020507" pitchFamily="18" charset="2"/>
              </a:rPr>
              <a:t>-1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lang="en-US" altLang="zh-CN" baseline="3000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=(-2)</a:t>
            </a:r>
            <a:r>
              <a:rPr lang="en-US" altLang="zh-CN" baseline="3000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= (-2)+(-2)+(-2)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= -6</a:t>
            </a:r>
            <a:r>
              <a:rPr lang="en-US" altLang="zh-CN">
                <a:sym typeface="Symbol" panose="05050102010706020507" pitchFamily="18" charset="2"/>
              </a:rPr>
              <a:t>  </a:t>
            </a:r>
          </a:p>
        </p:txBody>
      </p:sp>
      <p:sp>
        <p:nvSpPr>
          <p:cNvPr id="535563" name="Rectangle 11">
            <a:extLst>
              <a:ext uri="{FF2B5EF4-FFF2-40B4-BE49-F238E27FC236}">
                <a16:creationId xmlns:a16="http://schemas.microsoft.com/office/drawing/2014/main" id="{66146CB6-DD53-4F30-8540-27EF3CCCF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289425"/>
            <a:ext cx="1066800" cy="579438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FFFFFF"/>
                </a:solidFill>
                <a:ea typeface="楷体_GB2312" pitchFamily="49" charset="-122"/>
              </a:rPr>
              <a:t>实例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C9A49F-2A62-D8DB-C6A6-BBCAB70AB3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107006"/>
            <a:ext cx="1351722" cy="1373881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35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5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35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5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5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5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35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5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5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5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6" grpId="0"/>
      <p:bldP spid="535558" grpId="0"/>
      <p:bldP spid="535560" grpId="0" uiExpand="1" build="p"/>
      <p:bldP spid="535562" grpId="0" build="p"/>
      <p:bldP spid="535563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>
            <a:extLst>
              <a:ext uri="{FF2B5EF4-FFF2-40B4-BE49-F238E27FC236}">
                <a16:creationId xmlns:a16="http://schemas.microsoft.com/office/drawing/2014/main" id="{28775790-6AAE-43A6-A977-8D8638C23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29ECE8-AEDD-46BC-AB63-13F3F7789976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1E5FDF2-24E8-4717-BE6C-3776F6E17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元素的阶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AF0EF48E-ADD1-4907-A47D-24C6CC7F6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10.4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是群，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，使得等式 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k</a:t>
            </a:r>
            <a:r>
              <a:rPr lang="en-US" altLang="zh-CN" dirty="0"/>
              <a:t>=</a:t>
            </a:r>
            <a:r>
              <a:rPr lang="en-US" altLang="zh-CN" i="1" dirty="0"/>
              <a:t>e </a:t>
            </a:r>
            <a:r>
              <a:rPr lang="zh-CN" altLang="en-US" dirty="0"/>
              <a:t>成立的</a:t>
            </a:r>
            <a:r>
              <a:rPr lang="zh-CN" altLang="en-US" u="sng" dirty="0">
                <a:solidFill>
                  <a:srgbClr val="0066FF"/>
                </a:solidFill>
              </a:rPr>
              <a:t>最小正整数</a:t>
            </a:r>
            <a:r>
              <a:rPr lang="en-US" altLang="zh-CN" i="1" u="sng" dirty="0">
                <a:solidFill>
                  <a:srgbClr val="0066FF"/>
                </a:solidFill>
              </a:rPr>
              <a:t>k </a:t>
            </a:r>
            <a:r>
              <a:rPr lang="zh-CN" altLang="en-US" dirty="0"/>
              <a:t>称为</a:t>
            </a:r>
            <a:r>
              <a:rPr lang="en-US" altLang="zh-CN" i="1" dirty="0"/>
              <a:t>a </a:t>
            </a:r>
            <a:r>
              <a:rPr lang="zh-CN" altLang="en-US" dirty="0"/>
              <a:t>的阶，记作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|=</a:t>
            </a:r>
            <a:r>
              <a:rPr lang="en-US" altLang="zh-CN" i="1" dirty="0"/>
              <a:t>k</a:t>
            </a:r>
            <a:r>
              <a:rPr lang="zh-CN" altLang="en-US" dirty="0"/>
              <a:t>，称 </a:t>
            </a:r>
            <a:r>
              <a:rPr lang="en-US" altLang="zh-CN" i="1" dirty="0"/>
              <a:t>a </a:t>
            </a:r>
            <a:r>
              <a:rPr lang="zh-CN" altLang="en-US" dirty="0"/>
              <a:t>为 </a:t>
            </a:r>
            <a:r>
              <a:rPr lang="en-US" altLang="zh-CN" i="1" dirty="0">
                <a:solidFill>
                  <a:srgbClr val="A50021"/>
                </a:solidFill>
              </a:rPr>
              <a:t>k </a:t>
            </a:r>
            <a:r>
              <a:rPr lang="zh-CN" altLang="en-US" dirty="0">
                <a:solidFill>
                  <a:srgbClr val="A50021"/>
                </a:solidFill>
              </a:rPr>
              <a:t>阶元</a:t>
            </a:r>
            <a:r>
              <a:rPr lang="en-US" altLang="zh-CN" dirty="0"/>
              <a:t>. </a:t>
            </a:r>
            <a:r>
              <a:rPr lang="zh-CN" altLang="en-US" dirty="0"/>
              <a:t>若不存在这样的正整数 </a:t>
            </a:r>
            <a:r>
              <a:rPr lang="en-US" altLang="zh-CN" i="1" dirty="0"/>
              <a:t>k</a:t>
            </a:r>
            <a:r>
              <a:rPr lang="zh-CN" altLang="en-US" dirty="0"/>
              <a:t>，则称 </a:t>
            </a:r>
            <a:r>
              <a:rPr lang="en-US" altLang="zh-CN" i="1" dirty="0"/>
              <a:t>a 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无限阶元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zh-CN" altLang="en-US" dirty="0"/>
              <a:t>例如：在</a:t>
            </a:r>
            <a:r>
              <a:rPr lang="en-US" altLang="zh-CN" dirty="0"/>
              <a:t>&lt;Z,+&gt;</a:t>
            </a:r>
            <a:r>
              <a:rPr lang="zh-CN" altLang="en-US" dirty="0"/>
              <a:t>中，</a:t>
            </a:r>
            <a:r>
              <a:rPr lang="en-US" altLang="zh-CN" dirty="0"/>
              <a:t>0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阶元，其它整数都是无限阶元。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6">
            <a:extLst>
              <a:ext uri="{FF2B5EF4-FFF2-40B4-BE49-F238E27FC236}">
                <a16:creationId xmlns:a16="http://schemas.microsoft.com/office/drawing/2014/main" id="{96C79E6D-EE58-473D-93C0-54B01302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88B9B6-D201-45D5-894E-B95F8708654C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5894DE16-AE58-47C7-B89A-1D8D93AD39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graphicFrame>
        <p:nvGraphicFramePr>
          <p:cNvPr id="536650" name="Group 74">
            <a:extLst>
              <a:ext uri="{FF2B5EF4-FFF2-40B4-BE49-F238E27FC236}">
                <a16:creationId xmlns:a16="http://schemas.microsoft.com/office/drawing/2014/main" id="{FDF95E03-D2A0-41A7-AAEC-51C8DDEA9F7A}"/>
              </a:ext>
            </a:extLst>
          </p:cNvPr>
          <p:cNvGraphicFramePr>
            <a:graphicFrameLocks noGrp="1"/>
          </p:cNvGraphicFramePr>
          <p:nvPr>
            <p:ph type="clipArt" sz="half" idx="1"/>
          </p:nvPr>
        </p:nvGraphicFramePr>
        <p:xfrm>
          <a:off x="566738" y="1341438"/>
          <a:ext cx="4292600" cy="4175127"/>
        </p:xfrm>
        <a:graphic>
          <a:graphicData uri="http://schemas.openxmlformats.org/drawingml/2006/table">
            <a:tbl>
              <a:tblPr/>
              <a:tblGrid>
                <a:gridCol w="61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4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43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2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96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84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006" name="Rectangle 3">
            <a:extLst>
              <a:ext uri="{FF2B5EF4-FFF2-40B4-BE49-F238E27FC236}">
                <a16:creationId xmlns:a16="http://schemas.microsoft.com/office/drawing/2014/main" id="{6AA51055-BEB7-432A-AFCC-67ED370D86B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111750" y="1270000"/>
            <a:ext cx="3924300" cy="48228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在</a:t>
            </a:r>
            <a:r>
              <a:rPr lang="en-US" altLang="zh-CN" dirty="0"/>
              <a:t>&lt;Z</a:t>
            </a:r>
            <a:r>
              <a:rPr lang="en-US" altLang="zh-CN" baseline="-25000" dirty="0"/>
              <a:t>6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&gt;</a:t>
            </a:r>
            <a:r>
              <a:rPr lang="zh-CN" altLang="en-US" dirty="0"/>
              <a:t>中，</a:t>
            </a:r>
          </a:p>
          <a:p>
            <a:pPr lvl="1" eaLnBrk="1" hangingPunct="1"/>
            <a:r>
              <a:rPr lang="en-US" altLang="zh-CN" dirty="0"/>
              <a:t>0</a:t>
            </a:r>
            <a:r>
              <a:rPr lang="zh-CN" altLang="en-US" dirty="0"/>
              <a:t>是</a:t>
            </a:r>
            <a:r>
              <a:rPr lang="en-US" altLang="zh-CN" dirty="0"/>
              <a:t>1</a:t>
            </a:r>
            <a:r>
              <a:rPr lang="zh-CN" altLang="en-US" dirty="0"/>
              <a:t>阶元，</a:t>
            </a:r>
          </a:p>
          <a:p>
            <a:pPr lvl="1" eaLnBrk="1" hangingPunct="1"/>
            <a:r>
              <a:rPr lang="en-US" altLang="zh-CN" dirty="0"/>
              <a:t>1</a:t>
            </a:r>
            <a:r>
              <a:rPr lang="zh-CN" altLang="en-US" dirty="0"/>
              <a:t>和</a:t>
            </a:r>
            <a:r>
              <a:rPr lang="en-US" altLang="zh-CN" dirty="0"/>
              <a:t>5</a:t>
            </a:r>
            <a:r>
              <a:rPr lang="zh-CN" altLang="en-US" dirty="0"/>
              <a:t>是</a:t>
            </a:r>
            <a:r>
              <a:rPr lang="en-US" altLang="zh-CN" dirty="0"/>
              <a:t>6</a:t>
            </a:r>
            <a:r>
              <a:rPr lang="zh-CN" altLang="en-US" dirty="0"/>
              <a:t>阶元， </a:t>
            </a:r>
          </a:p>
          <a:p>
            <a:pPr lvl="1" eaLnBrk="1" hangingPunct="1"/>
            <a:r>
              <a:rPr lang="en-US" altLang="zh-CN" dirty="0"/>
              <a:t>2</a:t>
            </a:r>
            <a:r>
              <a:rPr lang="zh-CN" altLang="en-US" dirty="0"/>
              <a:t>和</a:t>
            </a:r>
            <a:r>
              <a:rPr lang="en-US" altLang="zh-CN" dirty="0"/>
              <a:t>4</a:t>
            </a:r>
            <a:r>
              <a:rPr lang="zh-CN" altLang="en-US" dirty="0"/>
              <a:t>是</a:t>
            </a:r>
            <a:r>
              <a:rPr lang="en-US" altLang="zh-CN" dirty="0"/>
              <a:t>3</a:t>
            </a:r>
            <a:r>
              <a:rPr lang="zh-CN" altLang="en-US" dirty="0"/>
              <a:t>阶元，</a:t>
            </a:r>
          </a:p>
          <a:p>
            <a:pPr lvl="1" eaLnBrk="1" hangingPunct="1"/>
            <a:r>
              <a:rPr lang="en-US" altLang="zh-CN" dirty="0"/>
              <a:t>3</a:t>
            </a:r>
            <a:r>
              <a:rPr lang="zh-CN" altLang="en-US" dirty="0"/>
              <a:t>是</a:t>
            </a:r>
            <a:r>
              <a:rPr lang="en-US" altLang="zh-CN" dirty="0"/>
              <a:t>2</a:t>
            </a:r>
            <a:r>
              <a:rPr lang="zh-CN" altLang="en-US" dirty="0"/>
              <a:t>阶元。</a:t>
            </a: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F726CA33-52A1-44EC-8CA0-E6104C2E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1289454-B4B0-47EA-AE2B-037336CF5752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092C4F3-32AA-4187-BC81-487C37B7B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群的性质：幂运算规则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565F2514-4780-4779-8723-7477856A0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10.1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 i="1"/>
              <a:t>G </a:t>
            </a:r>
            <a:r>
              <a:rPr lang="zh-CN" altLang="en-US"/>
              <a:t>为群，则</a:t>
            </a:r>
            <a:r>
              <a:rPr lang="en-US" altLang="zh-CN" i="1"/>
              <a:t>G</a:t>
            </a:r>
            <a:r>
              <a:rPr lang="zh-CN" altLang="en-US"/>
              <a:t>中的幂运算满足：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(1)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a</a:t>
            </a:r>
            <a:r>
              <a:rPr lang="en-US" altLang="zh-CN"/>
              <a:t>∈</a:t>
            </a:r>
            <a:r>
              <a:rPr lang="en-US" altLang="zh-CN" i="1"/>
              <a:t>G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)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=</a:t>
            </a:r>
            <a:r>
              <a:rPr lang="en-US" altLang="zh-CN" i="1"/>
              <a:t>a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(2)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∈</a:t>
            </a:r>
            <a:r>
              <a:rPr lang="en-US" altLang="zh-CN" i="1"/>
              <a:t>G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en-US" altLang="zh-CN" i="1"/>
              <a:t>ab</a:t>
            </a:r>
            <a:r>
              <a:rPr lang="en-US" altLang="zh-CN"/>
              <a:t>)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 i="1"/>
              <a:t>a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(3)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a</a:t>
            </a:r>
            <a:r>
              <a:rPr lang="en-US" altLang="zh-CN"/>
              <a:t>∈</a:t>
            </a:r>
            <a:r>
              <a:rPr lang="en-US" altLang="zh-CN" i="1"/>
              <a:t>G</a:t>
            </a:r>
            <a:r>
              <a:rPr lang="zh-CN" altLang="en-US"/>
              <a:t>，</a:t>
            </a:r>
            <a:r>
              <a:rPr lang="en-US" altLang="zh-CN" i="1"/>
              <a:t>a</a:t>
            </a:r>
            <a:r>
              <a:rPr lang="en-US" altLang="zh-CN" i="1" baseline="30000"/>
              <a:t>n</a:t>
            </a:r>
            <a:r>
              <a:rPr lang="en-US" altLang="zh-CN" i="1"/>
              <a:t>a</a:t>
            </a:r>
            <a:r>
              <a:rPr lang="en-US" altLang="zh-CN" i="1" baseline="30000"/>
              <a:t>m 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 i="1" baseline="30000"/>
              <a:t>n</a:t>
            </a:r>
            <a:r>
              <a:rPr lang="en-US" altLang="zh-CN" baseline="30000"/>
              <a:t>+</a:t>
            </a:r>
            <a:r>
              <a:rPr lang="en-US" altLang="zh-CN" i="1" baseline="30000"/>
              <a:t>m</a:t>
            </a:r>
            <a:r>
              <a:rPr lang="zh-CN" altLang="en-US"/>
              <a:t>，</a:t>
            </a:r>
            <a:r>
              <a:rPr lang="en-US" altLang="zh-CN" i="1"/>
              <a:t>n</a:t>
            </a:r>
            <a:r>
              <a:rPr lang="en-US" altLang="zh-CN"/>
              <a:t>, </a:t>
            </a:r>
            <a:r>
              <a:rPr lang="en-US" altLang="zh-CN" i="1"/>
              <a:t>m</a:t>
            </a:r>
            <a:r>
              <a:rPr lang="en-US" altLang="zh-CN"/>
              <a:t>∈Z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(4)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a</a:t>
            </a:r>
            <a:r>
              <a:rPr lang="en-US" altLang="zh-CN"/>
              <a:t>∈</a:t>
            </a:r>
            <a:r>
              <a:rPr lang="en-US" altLang="zh-CN" i="1"/>
              <a:t>G</a:t>
            </a:r>
            <a:r>
              <a:rPr lang="zh-CN" altLang="en-US"/>
              <a:t>，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i="1" baseline="30000"/>
              <a:t>n</a:t>
            </a:r>
            <a:r>
              <a:rPr lang="en-US" altLang="zh-CN"/>
              <a:t>)</a:t>
            </a:r>
            <a:r>
              <a:rPr lang="en-US" altLang="zh-CN" i="1" baseline="30000"/>
              <a:t>m 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 i="1" baseline="30000"/>
              <a:t>nm</a:t>
            </a:r>
            <a:r>
              <a:rPr lang="zh-CN" altLang="en-US"/>
              <a:t>，</a:t>
            </a:r>
            <a:r>
              <a:rPr lang="en-US" altLang="zh-CN" i="1"/>
              <a:t>n</a:t>
            </a:r>
            <a:r>
              <a:rPr lang="en-US" altLang="zh-CN"/>
              <a:t>, </a:t>
            </a:r>
            <a:r>
              <a:rPr lang="en-US" altLang="zh-CN" i="1"/>
              <a:t>m</a:t>
            </a:r>
            <a:r>
              <a:rPr lang="en-US" altLang="zh-CN"/>
              <a:t>∈Z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(5) </a:t>
            </a:r>
            <a:r>
              <a:rPr lang="zh-CN" altLang="en-US"/>
              <a:t>若</a:t>
            </a:r>
            <a:r>
              <a:rPr lang="en-US" altLang="zh-CN" i="1"/>
              <a:t>G</a:t>
            </a:r>
            <a:r>
              <a:rPr lang="zh-CN" altLang="en-US"/>
              <a:t>为交换群，则 </a:t>
            </a:r>
            <a:r>
              <a:rPr lang="en-US" altLang="zh-CN"/>
              <a:t>(</a:t>
            </a:r>
            <a:r>
              <a:rPr lang="en-US" altLang="zh-CN" i="1"/>
              <a:t>ab</a:t>
            </a:r>
            <a:r>
              <a:rPr lang="en-US" altLang="zh-CN"/>
              <a:t>)</a:t>
            </a:r>
            <a:r>
              <a:rPr lang="en-US" altLang="zh-CN" i="1" baseline="30000"/>
              <a:t>n </a:t>
            </a:r>
            <a:r>
              <a:rPr lang="en-US" altLang="zh-CN"/>
              <a:t>= </a:t>
            </a:r>
            <a:r>
              <a:rPr lang="en-US" altLang="zh-CN" i="1"/>
              <a:t>a</a:t>
            </a:r>
            <a:r>
              <a:rPr lang="en-US" altLang="zh-CN" i="1" baseline="30000"/>
              <a:t>n</a:t>
            </a:r>
            <a:r>
              <a:rPr lang="en-US" altLang="zh-CN" i="1"/>
              <a:t>b</a:t>
            </a:r>
            <a:r>
              <a:rPr lang="en-US" altLang="zh-CN" i="1" baseline="30000"/>
              <a:t>n</a:t>
            </a:r>
            <a:r>
              <a:rPr lang="en-US" altLang="zh-CN"/>
              <a:t>.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5FA8793C-4E17-42C5-946C-3E59F5B8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256413E-7746-4FF5-8675-56D8C99A6C5B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BFCB4BD6-CF69-4CEC-AE67-32C54D92E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中宋" panose="02010600040101010101" pitchFamily="2" charset="-122"/>
              </a:rPr>
              <a:t>第十章  群与环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1352960-C4ED-44F2-9CE4-2E18C2EFA6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>
                <a:solidFill>
                  <a:srgbClr val="FF0000"/>
                </a:solidFill>
              </a:rPr>
              <a:t>10.1</a:t>
            </a:r>
            <a:r>
              <a:rPr lang="zh-CN" altLang="en-US">
                <a:solidFill>
                  <a:srgbClr val="FF0000"/>
                </a:solidFill>
              </a:rPr>
              <a:t>群的定义与性质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/>
              <a:t>10.2</a:t>
            </a:r>
            <a:r>
              <a:rPr lang="zh-CN" altLang="en-US"/>
              <a:t>子群与群的陪集分解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/>
              <a:t>10.3</a:t>
            </a:r>
            <a:r>
              <a:rPr lang="zh-CN" altLang="en-US"/>
              <a:t>循环群与置换群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/>
              <a:t>10.4</a:t>
            </a:r>
            <a:r>
              <a:rPr lang="zh-CN" altLang="en-US"/>
              <a:t>环与域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4CD303F4-A2DB-4A75-AEB7-5C506AAA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8FAFA5-7167-4F56-B216-A811C484D567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E16C192E-7B90-4C86-89D0-1CD947A6D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D0279C5D-4BE5-4B5D-A474-368053477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70000"/>
              </a:spcBef>
              <a:defRPr/>
            </a:pPr>
            <a:r>
              <a:rPr lang="en-US" altLang="zh-CN" dirty="0">
                <a:solidFill>
                  <a:srgbClr val="0066FF"/>
                </a:solidFill>
              </a:rPr>
              <a:t>(1) </a:t>
            </a:r>
            <a:r>
              <a:rPr lang="zh-CN" altLang="en-US" dirty="0">
                <a:solidFill>
                  <a:srgbClr val="0066FF"/>
                </a:solidFill>
              </a:rPr>
              <a:t>求证：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 err="1">
                <a:solidFill>
                  <a:srgbClr val="0066FF"/>
                </a:solidFill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</a:rPr>
              <a:t>G</a:t>
            </a:r>
            <a:r>
              <a:rPr lang="zh-CN" altLang="en-US" dirty="0">
                <a:solidFill>
                  <a:srgbClr val="0066FF"/>
                </a:solidFill>
              </a:rPr>
              <a:t>，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</a:rPr>
              <a:t>=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endParaRPr lang="en-US" altLang="zh-CN" dirty="0">
              <a:solidFill>
                <a:srgbClr val="0066FF"/>
              </a:solidFill>
            </a:endParaRPr>
          </a:p>
          <a:p>
            <a:pPr marL="0" indent="0" eaLnBrk="1" hangingPunct="1">
              <a:lnSpc>
                <a:spcPts val="2000"/>
              </a:lnSpc>
              <a:spcBef>
                <a:spcPct val="70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</a:t>
            </a:r>
            <a:r>
              <a:rPr lang="zh-CN" altLang="en-US" dirty="0"/>
              <a:t>证明：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/>
              <a:t>的逆元，</a:t>
            </a:r>
            <a:r>
              <a:rPr lang="en-US" altLang="zh-CN" i="1" dirty="0"/>
              <a:t>a</a:t>
            </a:r>
            <a:r>
              <a:rPr lang="zh-CN" altLang="en-US" dirty="0"/>
              <a:t>也是</a:t>
            </a:r>
            <a:r>
              <a:rPr lang="en-US" altLang="zh-CN" i="1" dirty="0"/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/>
              <a:t>的逆元</a:t>
            </a:r>
            <a:r>
              <a:rPr lang="en-US" altLang="zh-CN" dirty="0"/>
              <a:t>. </a:t>
            </a:r>
          </a:p>
          <a:p>
            <a:pPr marL="0" indent="0" eaLnBrk="1" hangingPunct="1">
              <a:lnSpc>
                <a:spcPts val="2000"/>
              </a:lnSpc>
              <a:spcBef>
                <a:spcPct val="7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            根据逆元唯一性，等式得证</a:t>
            </a:r>
            <a:r>
              <a:rPr lang="en-US" altLang="zh-CN" dirty="0"/>
              <a:t>. </a:t>
            </a:r>
          </a:p>
          <a:p>
            <a:pPr eaLnBrk="1" hangingPunct="1">
              <a:defRPr/>
            </a:pPr>
            <a:r>
              <a:rPr lang="en-US" altLang="zh-CN" dirty="0">
                <a:solidFill>
                  <a:srgbClr val="0066FF"/>
                </a:solidFill>
              </a:rPr>
              <a:t>(2)</a:t>
            </a:r>
            <a:r>
              <a:rPr lang="zh-CN" altLang="en-US" dirty="0">
                <a:solidFill>
                  <a:srgbClr val="0066FF"/>
                </a:solidFill>
              </a:rPr>
              <a:t>求证：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b</a:t>
            </a:r>
            <a:r>
              <a:rPr lang="en-US" altLang="zh-CN" dirty="0" err="1">
                <a:solidFill>
                  <a:srgbClr val="0066FF"/>
                </a:solidFill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</a:rPr>
              <a:t>G</a:t>
            </a:r>
            <a:r>
              <a:rPr lang="zh-CN" altLang="en-US" dirty="0">
                <a:solidFill>
                  <a:srgbClr val="0066FF"/>
                </a:solidFill>
              </a:rPr>
              <a:t>，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ab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</a:rPr>
              <a:t>=</a:t>
            </a:r>
            <a:r>
              <a:rPr lang="en-US" altLang="zh-CN" i="1" dirty="0">
                <a:solidFill>
                  <a:srgbClr val="0066FF"/>
                </a:solidFill>
              </a:rPr>
              <a:t>b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endParaRPr lang="en-US" altLang="zh-CN" dirty="0">
              <a:solidFill>
                <a:srgbClr val="0066FF"/>
              </a:solidFill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证明：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i="1" dirty="0"/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)(</a:t>
            </a:r>
            <a:r>
              <a:rPr lang="en-US" altLang="zh-CN" i="1" dirty="0"/>
              <a:t>ab</a:t>
            </a:r>
            <a:r>
              <a:rPr lang="en-US" altLang="zh-CN" dirty="0"/>
              <a:t>)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     </a:t>
            </a:r>
            <a:r>
              <a:rPr lang="en-US" altLang="zh-CN" dirty="0">
                <a:solidFill>
                  <a:srgbClr val="993366"/>
                </a:solidFill>
              </a:rPr>
              <a:t>= </a:t>
            </a:r>
            <a:r>
              <a:rPr lang="en-US" altLang="zh-CN" i="1" dirty="0">
                <a:solidFill>
                  <a:srgbClr val="993366"/>
                </a:solidFill>
              </a:rPr>
              <a:t>b</a:t>
            </a:r>
            <a:r>
              <a:rPr lang="en-US" altLang="zh-CN" baseline="30000" dirty="0">
                <a:solidFill>
                  <a:srgbClr val="993366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993366"/>
                </a:solidFill>
              </a:rPr>
              <a:t>1</a:t>
            </a:r>
            <a:r>
              <a:rPr lang="en-US" altLang="zh-CN" dirty="0">
                <a:solidFill>
                  <a:srgbClr val="993366"/>
                </a:solidFill>
              </a:rPr>
              <a:t>(</a:t>
            </a:r>
            <a:r>
              <a:rPr lang="en-US" altLang="zh-CN" i="1" dirty="0">
                <a:solidFill>
                  <a:srgbClr val="993366"/>
                </a:solidFill>
              </a:rPr>
              <a:t>a</a:t>
            </a:r>
            <a:r>
              <a:rPr lang="en-US" altLang="zh-CN" i="1" baseline="30000" dirty="0">
                <a:solidFill>
                  <a:srgbClr val="993366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993366"/>
                </a:solidFill>
              </a:rPr>
              <a:t>1</a:t>
            </a:r>
            <a:r>
              <a:rPr lang="en-US" altLang="zh-CN" i="1" dirty="0">
                <a:solidFill>
                  <a:srgbClr val="993366"/>
                </a:solidFill>
              </a:rPr>
              <a:t>a</a:t>
            </a:r>
            <a:r>
              <a:rPr lang="en-US" altLang="zh-CN" dirty="0">
                <a:solidFill>
                  <a:srgbClr val="993366"/>
                </a:solidFill>
              </a:rPr>
              <a:t>)</a:t>
            </a:r>
            <a:r>
              <a:rPr lang="en-US" altLang="zh-CN" i="1" dirty="0">
                <a:solidFill>
                  <a:srgbClr val="993366"/>
                </a:solidFill>
              </a:rPr>
              <a:t>b</a:t>
            </a:r>
            <a:r>
              <a:rPr lang="en-US" altLang="zh-CN" dirty="0">
                <a:solidFill>
                  <a:srgbClr val="993366"/>
                </a:solidFill>
              </a:rPr>
              <a:t> = </a:t>
            </a:r>
            <a:r>
              <a:rPr lang="en-US" altLang="zh-CN" i="1" dirty="0">
                <a:solidFill>
                  <a:srgbClr val="993366"/>
                </a:solidFill>
              </a:rPr>
              <a:t>b</a:t>
            </a:r>
            <a:r>
              <a:rPr lang="en-US" altLang="zh-CN" baseline="30000" dirty="0">
                <a:solidFill>
                  <a:srgbClr val="993366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993366"/>
                </a:solidFill>
              </a:rPr>
              <a:t>1</a:t>
            </a:r>
            <a:r>
              <a:rPr lang="en-US" altLang="zh-CN" i="1" dirty="0">
                <a:solidFill>
                  <a:srgbClr val="993366"/>
                </a:solidFill>
              </a:rPr>
              <a:t>b</a:t>
            </a:r>
            <a:r>
              <a:rPr lang="en-US" altLang="zh-CN" dirty="0">
                <a:solidFill>
                  <a:srgbClr val="993366"/>
                </a:solidFill>
              </a:rPr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     = </a:t>
            </a:r>
            <a:r>
              <a:rPr lang="en-US" altLang="zh-CN" i="1" dirty="0"/>
              <a:t>e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   故</a:t>
            </a:r>
            <a:r>
              <a:rPr lang="en-US" altLang="zh-CN" i="1" dirty="0"/>
              <a:t>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i="1" dirty="0"/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/>
              <a:t>是</a:t>
            </a:r>
            <a:r>
              <a:rPr lang="en-US" altLang="zh-CN" i="1" dirty="0"/>
              <a:t>ab</a:t>
            </a:r>
            <a:r>
              <a:rPr lang="zh-CN" altLang="en-US" dirty="0"/>
              <a:t>的逆元</a:t>
            </a:r>
            <a:r>
              <a:rPr lang="en-US" altLang="zh-CN" dirty="0"/>
              <a:t>. 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根据逆元的唯一性，等式得证</a:t>
            </a:r>
            <a:r>
              <a:rPr lang="en-US" altLang="zh-CN" dirty="0"/>
              <a:t>. </a:t>
            </a:r>
          </a:p>
          <a:p>
            <a:pPr eaLnBrk="1" hangingPunct="1">
              <a:defRPr/>
            </a:pPr>
            <a:endParaRPr lang="en-US" altLang="zh-CN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069A556-8D3A-DABD-7A37-52A0F0811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3501008"/>
            <a:ext cx="3314328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Bef>
                <a:spcPct val="70000"/>
              </a:spcBef>
              <a:buNone/>
              <a:defRPr/>
            </a:pPr>
            <a:r>
              <a:rPr lang="en-US" altLang="zh-CN" kern="0" dirty="0"/>
              <a:t>(</a:t>
            </a:r>
            <a:r>
              <a:rPr lang="en-US" altLang="zh-CN" i="1" kern="0" dirty="0"/>
              <a:t>ab</a:t>
            </a:r>
            <a:r>
              <a:rPr lang="en-US" altLang="zh-CN" kern="0" dirty="0"/>
              <a:t>)(</a:t>
            </a:r>
            <a:r>
              <a:rPr lang="en-US" altLang="zh-CN" i="1" kern="0" dirty="0"/>
              <a:t>b</a:t>
            </a:r>
            <a:r>
              <a:rPr lang="en-US" altLang="zh-CN" kern="0" baseline="30000" dirty="0">
                <a:sym typeface="Symbol" panose="05050102010706020507" pitchFamily="18" charset="2"/>
              </a:rPr>
              <a:t></a:t>
            </a:r>
            <a:r>
              <a:rPr lang="en-US" altLang="zh-CN" kern="0" baseline="30000" dirty="0"/>
              <a:t>1</a:t>
            </a:r>
            <a:r>
              <a:rPr lang="en-US" altLang="zh-CN" i="1" kern="0" dirty="0"/>
              <a:t>a</a:t>
            </a:r>
            <a:r>
              <a:rPr lang="en-US" altLang="zh-CN" kern="0" baseline="30000" dirty="0">
                <a:sym typeface="Symbol" panose="05050102010706020507" pitchFamily="18" charset="2"/>
              </a:rPr>
              <a:t></a:t>
            </a:r>
            <a:r>
              <a:rPr lang="en-US" altLang="zh-CN" kern="0" baseline="30000" dirty="0"/>
              <a:t>1</a:t>
            </a:r>
            <a:r>
              <a:rPr lang="en-US" altLang="zh-CN" kern="0" dirty="0"/>
              <a:t>) </a:t>
            </a:r>
          </a:p>
          <a:p>
            <a:pPr marL="0" indent="0" eaLnBrk="1" hangingPunct="1">
              <a:buNone/>
              <a:defRPr/>
            </a:pPr>
            <a:r>
              <a:rPr lang="en-US" altLang="zh-CN" kern="0" dirty="0"/>
              <a:t> </a:t>
            </a:r>
            <a:r>
              <a:rPr lang="en-US" altLang="zh-CN" kern="0" dirty="0">
                <a:solidFill>
                  <a:srgbClr val="993366"/>
                </a:solidFill>
              </a:rPr>
              <a:t>= </a:t>
            </a:r>
            <a:r>
              <a:rPr lang="en-US" altLang="zh-CN" i="1" kern="0" dirty="0">
                <a:solidFill>
                  <a:srgbClr val="993366"/>
                </a:solidFill>
              </a:rPr>
              <a:t>a</a:t>
            </a:r>
            <a:r>
              <a:rPr lang="en-US" altLang="zh-CN" kern="0" dirty="0">
                <a:solidFill>
                  <a:srgbClr val="993366"/>
                </a:solidFill>
              </a:rPr>
              <a:t>(</a:t>
            </a:r>
            <a:r>
              <a:rPr lang="en-US" altLang="zh-CN" i="1" kern="0" dirty="0">
                <a:solidFill>
                  <a:srgbClr val="993366"/>
                </a:solidFill>
              </a:rPr>
              <a:t>bb</a:t>
            </a:r>
            <a:r>
              <a:rPr lang="en-US" altLang="zh-CN" kern="0" baseline="30000" dirty="0">
                <a:solidFill>
                  <a:srgbClr val="993366"/>
                </a:solidFill>
                <a:sym typeface="Symbol" panose="05050102010706020507" pitchFamily="18" charset="2"/>
              </a:rPr>
              <a:t></a:t>
            </a:r>
            <a:r>
              <a:rPr lang="en-US" altLang="zh-CN" kern="0" baseline="30000" dirty="0">
                <a:solidFill>
                  <a:srgbClr val="993366"/>
                </a:solidFill>
              </a:rPr>
              <a:t>1</a:t>
            </a:r>
            <a:r>
              <a:rPr lang="en-US" altLang="zh-CN" kern="0" dirty="0">
                <a:solidFill>
                  <a:srgbClr val="993366"/>
                </a:solidFill>
              </a:rPr>
              <a:t>)</a:t>
            </a:r>
            <a:r>
              <a:rPr lang="en-US" altLang="zh-CN" i="1" kern="0" dirty="0">
                <a:solidFill>
                  <a:srgbClr val="993366"/>
                </a:solidFill>
              </a:rPr>
              <a:t>a</a:t>
            </a:r>
            <a:r>
              <a:rPr lang="en-US" altLang="zh-CN" kern="0" baseline="30000" dirty="0">
                <a:solidFill>
                  <a:srgbClr val="993366"/>
                </a:solidFill>
                <a:sym typeface="Symbol" panose="05050102010706020507" pitchFamily="18" charset="2"/>
              </a:rPr>
              <a:t></a:t>
            </a:r>
            <a:r>
              <a:rPr lang="en-US" altLang="zh-CN" kern="0" baseline="30000" dirty="0">
                <a:solidFill>
                  <a:srgbClr val="993366"/>
                </a:solidFill>
              </a:rPr>
              <a:t>1</a:t>
            </a:r>
            <a:r>
              <a:rPr lang="en-US" altLang="zh-CN" kern="0" dirty="0">
                <a:solidFill>
                  <a:srgbClr val="993366"/>
                </a:solidFill>
              </a:rPr>
              <a:t> = </a:t>
            </a:r>
            <a:r>
              <a:rPr lang="en-US" altLang="zh-CN" i="1" kern="0" dirty="0">
                <a:solidFill>
                  <a:srgbClr val="993366"/>
                </a:solidFill>
              </a:rPr>
              <a:t>aa</a:t>
            </a:r>
            <a:r>
              <a:rPr lang="en-US" altLang="zh-CN" kern="0" baseline="30000" dirty="0">
                <a:solidFill>
                  <a:srgbClr val="993366"/>
                </a:solidFill>
                <a:sym typeface="Symbol" panose="05050102010706020507" pitchFamily="18" charset="2"/>
              </a:rPr>
              <a:t></a:t>
            </a:r>
            <a:r>
              <a:rPr lang="en-US" altLang="zh-CN" kern="0" baseline="30000" dirty="0">
                <a:solidFill>
                  <a:srgbClr val="993366"/>
                </a:solidFill>
              </a:rPr>
              <a:t>1</a:t>
            </a:r>
            <a:r>
              <a:rPr lang="en-US" altLang="zh-CN" kern="0" dirty="0">
                <a:solidFill>
                  <a:srgbClr val="993366"/>
                </a:solidFill>
              </a:rPr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kern="0" dirty="0"/>
              <a:t> = </a:t>
            </a:r>
            <a:r>
              <a:rPr lang="en-US" altLang="zh-CN" i="1" kern="0" dirty="0"/>
              <a:t>e</a:t>
            </a:r>
            <a:r>
              <a:rPr lang="en-US" altLang="zh-CN" kern="0" dirty="0"/>
              <a:t>    </a:t>
            </a:r>
            <a:r>
              <a:rPr lang="zh-CN" altLang="en-US" kern="0" dirty="0"/>
              <a:t>   </a:t>
            </a:r>
            <a:endParaRPr lang="en-US" altLang="zh-CN" kern="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uiExpand="1" build="p"/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7230237F-771C-402C-85A6-B57F5229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8D361B2-9E41-4F12-93B9-F448AC7076E7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1ECEC383-8E49-4E24-AA4D-956913E98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群的性质：元素的阶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04B755A0-6872-44DE-8111-382CAD7DA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10.2</a:t>
            </a:r>
            <a:r>
              <a:rPr lang="en-US" altLang="zh-CN" dirty="0"/>
              <a:t>  </a:t>
            </a:r>
            <a:r>
              <a:rPr lang="en-US" altLang="zh-CN" i="1" dirty="0"/>
              <a:t>G</a:t>
            </a:r>
            <a:r>
              <a:rPr lang="zh-CN" altLang="en-US" dirty="0"/>
              <a:t>为群，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且 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 = </a:t>
            </a:r>
            <a:r>
              <a:rPr lang="en-US" altLang="zh-CN" i="1" dirty="0"/>
              <a:t>r</a:t>
            </a:r>
            <a:r>
              <a:rPr lang="en-US" altLang="zh-CN" dirty="0"/>
              <a:t>. </a:t>
            </a:r>
            <a:r>
              <a:rPr lang="zh-CN" altLang="en-US" dirty="0"/>
              <a:t>设</a:t>
            </a:r>
            <a:r>
              <a:rPr lang="en-US" altLang="zh-CN" i="1" dirty="0"/>
              <a:t>k</a:t>
            </a:r>
            <a:r>
              <a:rPr lang="zh-CN" altLang="en-US" dirty="0"/>
              <a:t>是整数，则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(1) 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k </a:t>
            </a:r>
            <a:r>
              <a:rPr lang="en-US" altLang="zh-CN" dirty="0"/>
              <a:t>= </a:t>
            </a:r>
            <a:r>
              <a:rPr lang="en-US" altLang="zh-CN" i="1" dirty="0"/>
              <a:t>e</a:t>
            </a:r>
            <a:r>
              <a:rPr lang="zh-CN" altLang="en-US" dirty="0"/>
              <a:t>当且仅当</a:t>
            </a:r>
            <a:r>
              <a:rPr lang="en-US" altLang="zh-CN" i="1" dirty="0"/>
              <a:t>r </a:t>
            </a:r>
            <a:r>
              <a:rPr lang="en-US" altLang="zh-CN" dirty="0"/>
              <a:t>| </a:t>
            </a:r>
            <a:r>
              <a:rPr lang="en-US" altLang="zh-CN" i="1" dirty="0"/>
              <a:t>k</a:t>
            </a:r>
            <a:r>
              <a:rPr lang="en-US" altLang="zh-CN" dirty="0"/>
              <a:t>   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(2 )|</a:t>
            </a:r>
            <a:r>
              <a:rPr lang="en-US" altLang="zh-CN" i="1" dirty="0"/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| = |</a:t>
            </a:r>
            <a:r>
              <a:rPr lang="en-US" altLang="zh-CN" i="1" dirty="0"/>
              <a:t>a</a:t>
            </a:r>
            <a:r>
              <a:rPr lang="en-US" altLang="zh-CN" dirty="0"/>
              <a:t>|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证明：</a:t>
            </a:r>
            <a:r>
              <a:rPr lang="en-US" altLang="zh-CN" dirty="0"/>
              <a:t>(1) </a:t>
            </a:r>
            <a:r>
              <a:rPr lang="zh-CN" altLang="en-US" dirty="0"/>
              <a:t>充分性</a:t>
            </a:r>
            <a:r>
              <a:rPr lang="en-US" altLang="zh-CN" dirty="0"/>
              <a:t>. </a:t>
            </a:r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zh-CN" altLang="en-US" sz="2400" dirty="0">
                <a:solidFill>
                  <a:srgbClr val="00B050"/>
                </a:solidFill>
              </a:rPr>
              <a:t>已知</a:t>
            </a:r>
            <a:r>
              <a:rPr lang="en-US" altLang="zh-CN" sz="2400" dirty="0">
                <a:solidFill>
                  <a:srgbClr val="00B050"/>
                </a:solidFill>
              </a:rPr>
              <a:t>|</a:t>
            </a:r>
            <a:r>
              <a:rPr lang="en-US" altLang="zh-CN" sz="2400" i="1" dirty="0">
                <a:solidFill>
                  <a:srgbClr val="00B050"/>
                </a:solidFill>
              </a:rPr>
              <a:t>a</a:t>
            </a:r>
            <a:r>
              <a:rPr lang="en-US" altLang="zh-CN" sz="2400" dirty="0">
                <a:solidFill>
                  <a:srgbClr val="00B050"/>
                </a:solidFill>
              </a:rPr>
              <a:t>| = </a:t>
            </a:r>
            <a:r>
              <a:rPr lang="en-US" altLang="zh-CN" sz="2400" i="1" dirty="0">
                <a:solidFill>
                  <a:srgbClr val="00B050"/>
                </a:solidFill>
              </a:rPr>
              <a:t>r (</a:t>
            </a:r>
            <a:r>
              <a:rPr lang="en-US" altLang="zh-CN" sz="2400" i="1" dirty="0" err="1">
                <a:solidFill>
                  <a:srgbClr val="00B050"/>
                </a:solidFill>
              </a:rPr>
              <a:t>a</a:t>
            </a:r>
            <a:r>
              <a:rPr lang="en-US" altLang="zh-CN" sz="2400" i="1" baseline="30000" dirty="0" err="1">
                <a:solidFill>
                  <a:srgbClr val="00B050"/>
                </a:solidFill>
              </a:rPr>
              <a:t>r</a:t>
            </a:r>
            <a:r>
              <a:rPr lang="en-US" altLang="zh-CN" sz="2400" dirty="0">
                <a:solidFill>
                  <a:srgbClr val="00B050"/>
                </a:solidFill>
              </a:rPr>
              <a:t> =e), </a:t>
            </a:r>
            <a:r>
              <a:rPr lang="en-US" altLang="zh-CN" sz="2400" i="1" dirty="0">
                <a:solidFill>
                  <a:srgbClr val="00B050"/>
                </a:solidFill>
              </a:rPr>
              <a:t>r </a:t>
            </a:r>
            <a:r>
              <a:rPr lang="en-US" altLang="zh-CN" sz="2400" dirty="0">
                <a:solidFill>
                  <a:srgbClr val="00B050"/>
                </a:solidFill>
              </a:rPr>
              <a:t>| </a:t>
            </a:r>
            <a:r>
              <a:rPr lang="en-US" altLang="zh-CN" sz="2400" i="1" dirty="0">
                <a:solidFill>
                  <a:srgbClr val="00B050"/>
                </a:solidFill>
              </a:rPr>
              <a:t>k</a:t>
            </a:r>
            <a:r>
              <a:rPr lang="en-US" altLang="zh-CN" sz="2400" dirty="0">
                <a:solidFill>
                  <a:srgbClr val="00B050"/>
                </a:solidFill>
              </a:rPr>
              <a:t>    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dirty="0"/>
              <a:t>    </a:t>
            </a:r>
            <a:r>
              <a:rPr lang="zh-CN" altLang="en-US" dirty="0"/>
              <a:t>由于 </a:t>
            </a:r>
            <a:r>
              <a:rPr lang="en-US" altLang="zh-CN" i="1" dirty="0">
                <a:solidFill>
                  <a:srgbClr val="00B050"/>
                </a:solidFill>
              </a:rPr>
              <a:t>r </a:t>
            </a:r>
            <a:r>
              <a:rPr lang="en-US" altLang="zh-CN" dirty="0">
                <a:solidFill>
                  <a:srgbClr val="00B050"/>
                </a:solidFill>
              </a:rPr>
              <a:t>| </a:t>
            </a:r>
            <a:r>
              <a:rPr lang="en-US" altLang="zh-CN" i="1" dirty="0">
                <a:solidFill>
                  <a:srgbClr val="00B050"/>
                </a:solidFill>
              </a:rPr>
              <a:t>k</a:t>
            </a:r>
            <a:r>
              <a:rPr lang="zh-CN" altLang="en-US" dirty="0"/>
              <a:t>，必存在整数</a:t>
            </a:r>
            <a:r>
              <a:rPr lang="en-US" altLang="zh-CN" i="1" dirty="0"/>
              <a:t>m</a:t>
            </a:r>
            <a:r>
              <a:rPr lang="zh-CN" altLang="en-US" dirty="0"/>
              <a:t>使得</a:t>
            </a:r>
            <a:r>
              <a:rPr lang="en-US" altLang="zh-CN" i="1" dirty="0"/>
              <a:t>k </a:t>
            </a:r>
            <a:r>
              <a:rPr lang="en-US" altLang="zh-CN" dirty="0"/>
              <a:t>= </a:t>
            </a:r>
            <a:r>
              <a:rPr lang="en-US" altLang="zh-CN" i="1" dirty="0" err="1"/>
              <a:t>mr</a:t>
            </a:r>
            <a:r>
              <a:rPr lang="zh-CN" altLang="en-US" dirty="0"/>
              <a:t>，所以有</a:t>
            </a:r>
            <a:endParaRPr lang="en-US" altLang="zh-CN" dirty="0"/>
          </a:p>
          <a:p>
            <a:pPr eaLnBrk="1" hangingPunct="1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i="1" dirty="0"/>
              <a:t>	</a:t>
            </a:r>
            <a:r>
              <a:rPr lang="en-US" altLang="zh-CN" i="1" dirty="0" err="1"/>
              <a:t>a</a:t>
            </a:r>
            <a:r>
              <a:rPr lang="en-US" altLang="zh-CN" i="1" baseline="30000" dirty="0" err="1"/>
              <a:t>k</a:t>
            </a:r>
            <a:r>
              <a:rPr lang="en-US" altLang="zh-CN" i="1" dirty="0"/>
              <a:t> 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993366"/>
                </a:solidFill>
              </a:rPr>
              <a:t>= </a:t>
            </a:r>
            <a:r>
              <a:rPr lang="en-US" altLang="zh-CN" i="1" dirty="0" err="1">
                <a:solidFill>
                  <a:srgbClr val="993366"/>
                </a:solidFill>
              </a:rPr>
              <a:t>a</a:t>
            </a:r>
            <a:r>
              <a:rPr lang="en-US" altLang="zh-CN" i="1" baseline="30000" dirty="0" err="1">
                <a:solidFill>
                  <a:srgbClr val="993366"/>
                </a:solidFill>
              </a:rPr>
              <a:t>mr</a:t>
            </a:r>
            <a:r>
              <a:rPr lang="en-US" altLang="zh-CN" i="1" dirty="0">
                <a:solidFill>
                  <a:srgbClr val="993366"/>
                </a:solidFill>
              </a:rPr>
              <a:t> </a:t>
            </a:r>
            <a:r>
              <a:rPr lang="en-US" altLang="zh-CN" dirty="0">
                <a:solidFill>
                  <a:srgbClr val="993366"/>
                </a:solidFill>
              </a:rPr>
              <a:t>= (</a:t>
            </a:r>
            <a:r>
              <a:rPr lang="en-US" altLang="zh-CN" i="1" dirty="0" err="1">
                <a:solidFill>
                  <a:srgbClr val="993366"/>
                </a:solidFill>
              </a:rPr>
              <a:t>a</a:t>
            </a:r>
            <a:r>
              <a:rPr lang="en-US" altLang="zh-CN" i="1" baseline="30000" dirty="0" err="1">
                <a:solidFill>
                  <a:srgbClr val="993366"/>
                </a:solidFill>
              </a:rPr>
              <a:t>r</a:t>
            </a:r>
            <a:r>
              <a:rPr lang="en-US" altLang="zh-CN" dirty="0">
                <a:solidFill>
                  <a:srgbClr val="993366"/>
                </a:solidFill>
              </a:rPr>
              <a:t>)</a:t>
            </a:r>
            <a:r>
              <a:rPr lang="en-US" altLang="zh-CN" i="1" baseline="30000" dirty="0">
                <a:solidFill>
                  <a:srgbClr val="993366"/>
                </a:solidFill>
              </a:rPr>
              <a:t>m</a:t>
            </a:r>
            <a:r>
              <a:rPr lang="en-US" altLang="zh-CN" i="1" dirty="0">
                <a:solidFill>
                  <a:srgbClr val="993366"/>
                </a:solidFill>
              </a:rPr>
              <a:t> </a:t>
            </a:r>
            <a:r>
              <a:rPr lang="en-US" altLang="zh-CN" dirty="0">
                <a:solidFill>
                  <a:srgbClr val="993366"/>
                </a:solidFill>
              </a:rPr>
              <a:t>= </a:t>
            </a:r>
            <a:r>
              <a:rPr lang="en-US" altLang="zh-CN" i="1" dirty="0" err="1">
                <a:solidFill>
                  <a:srgbClr val="993366"/>
                </a:solidFill>
              </a:rPr>
              <a:t>e</a:t>
            </a:r>
            <a:r>
              <a:rPr lang="en-US" altLang="zh-CN" i="1" baseline="30000" dirty="0" err="1">
                <a:solidFill>
                  <a:srgbClr val="993366"/>
                </a:solidFill>
              </a:rPr>
              <a:t>m</a:t>
            </a:r>
            <a:r>
              <a:rPr lang="en-US" altLang="zh-CN" i="1" baseline="30000" dirty="0">
                <a:solidFill>
                  <a:srgbClr val="993366"/>
                </a:solidFill>
              </a:rPr>
              <a:t> </a:t>
            </a:r>
            <a:r>
              <a:rPr lang="en-US" altLang="zh-CN" i="1" baseline="30000" dirty="0"/>
              <a:t>                         </a:t>
            </a:r>
            <a:r>
              <a:rPr lang="en-US" altLang="zh-CN" sz="2800" dirty="0">
                <a:solidFill>
                  <a:srgbClr val="00B050"/>
                </a:solidFill>
              </a:rPr>
              <a:t>//</a:t>
            </a:r>
            <a:r>
              <a:rPr lang="en-US" altLang="zh-CN" sz="2800" i="1" dirty="0">
                <a:solidFill>
                  <a:srgbClr val="00B050"/>
                </a:solidFill>
              </a:rPr>
              <a:t> </a:t>
            </a:r>
            <a:r>
              <a:rPr lang="en-US" altLang="zh-CN" sz="2800" i="1" dirty="0" err="1">
                <a:solidFill>
                  <a:srgbClr val="00B050"/>
                </a:solidFill>
              </a:rPr>
              <a:t>a</a:t>
            </a:r>
            <a:r>
              <a:rPr lang="en-US" altLang="zh-CN" sz="2800" i="1" baseline="30000" dirty="0" err="1">
                <a:solidFill>
                  <a:srgbClr val="00B050"/>
                </a:solidFill>
              </a:rPr>
              <a:t>r</a:t>
            </a:r>
            <a:r>
              <a:rPr lang="en-US" altLang="zh-CN" sz="2800" dirty="0">
                <a:solidFill>
                  <a:srgbClr val="00B050"/>
                </a:solidFill>
              </a:rPr>
              <a:t> =e </a:t>
            </a:r>
            <a:endParaRPr lang="en-US" altLang="zh-CN" i="1" baseline="30000" dirty="0"/>
          </a:p>
          <a:p>
            <a:pPr eaLnBrk="1" hangingPunct="1">
              <a:lnSpc>
                <a:spcPts val="3000"/>
              </a:lnSpc>
              <a:spcBef>
                <a:spcPts val="0"/>
              </a:spcBef>
              <a:buNone/>
            </a:pPr>
            <a:r>
              <a:rPr lang="en-US" altLang="zh-CN" i="1" baseline="30000" dirty="0"/>
              <a:t>         </a:t>
            </a:r>
            <a:r>
              <a:rPr lang="en-US" altLang="zh-CN" dirty="0"/>
              <a:t>= </a:t>
            </a:r>
            <a:r>
              <a:rPr lang="en-US" altLang="zh-CN" i="1" dirty="0"/>
              <a:t>e</a:t>
            </a:r>
            <a:endParaRPr lang="en-US" altLang="zh-CN" dirty="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3B966DC-82C5-43ED-B834-95686D5D0BEE}"/>
              </a:ext>
            </a:extLst>
          </p:cNvPr>
          <p:cNvSpPr txBox="1"/>
          <p:nvPr/>
        </p:nvSpPr>
        <p:spPr>
          <a:xfrm>
            <a:off x="5436096" y="2276872"/>
            <a:ext cx="31395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//</a:t>
            </a:r>
            <a:r>
              <a:rPr lang="zh-CN" altLang="en-US" sz="2400" b="1" dirty="0">
                <a:solidFill>
                  <a:srgbClr val="00B050"/>
                </a:solidFill>
              </a:rPr>
              <a:t> </a:t>
            </a:r>
            <a:r>
              <a:rPr kumimoji="0" lang="en-US" altLang="zh-CN" sz="3000" b="1" i="1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r </a:t>
            </a: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| </a:t>
            </a:r>
            <a:r>
              <a:rPr kumimoji="0" lang="en-US" altLang="zh-CN" sz="3000" b="1" i="1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k </a:t>
            </a:r>
            <a:r>
              <a:rPr lang="zh-CN" altLang="pt-BR" sz="2400" b="1" dirty="0">
                <a:solidFill>
                  <a:srgbClr val="00B050"/>
                </a:solidFill>
              </a:rPr>
              <a:t>表示</a:t>
            </a:r>
            <a:r>
              <a:rPr lang="pt-BR" altLang="zh-CN" sz="3000" b="1" i="1" kern="0" dirty="0">
                <a:solidFill>
                  <a:srgbClr val="00B050"/>
                </a:solidFill>
                <a:latin typeface="Times New Roman"/>
                <a:ea typeface="宋体"/>
              </a:rPr>
              <a:t>r</a:t>
            </a:r>
            <a:r>
              <a:rPr lang="zh-CN" altLang="pt-BR" sz="2400" b="1" dirty="0">
                <a:solidFill>
                  <a:srgbClr val="00B050"/>
                </a:solidFill>
              </a:rPr>
              <a:t>整除</a:t>
            </a:r>
            <a:r>
              <a:rPr lang="pt-BR" altLang="zh-CN" sz="3000" b="1" i="1" kern="0" dirty="0">
                <a:solidFill>
                  <a:srgbClr val="00B050"/>
                </a:solidFill>
                <a:latin typeface="Times New Roman"/>
                <a:ea typeface="宋体"/>
              </a:rPr>
              <a:t>k</a:t>
            </a:r>
            <a:endParaRPr lang="zh-CN" altLang="en-US" sz="3000" b="1" i="1" kern="0" dirty="0">
              <a:solidFill>
                <a:srgbClr val="00B050"/>
              </a:solidFill>
              <a:latin typeface="Times New Roman"/>
              <a:ea typeface="宋体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uiExpand="1" build="p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3DD4CED6-1FF3-4609-B4D9-FDA13F1A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9D17445-8488-4B4F-B412-3D3D40102EA3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1E00E8B5-E377-4478-988F-BDF70C835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/>
              <a:t>证明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C2349CD-82AB-4063-9838-4298EED835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30375"/>
            <a:ext cx="8001000" cy="4822825"/>
          </a:xfrm>
        </p:spPr>
        <p:txBody>
          <a:bodyPr/>
          <a:lstStyle/>
          <a:p>
            <a:pPr eaLnBrk="1" hangingPunct="1"/>
            <a:r>
              <a:rPr lang="en-US" altLang="zh-CN" dirty="0"/>
              <a:t>(1) </a:t>
            </a:r>
            <a:r>
              <a:rPr lang="zh-CN" altLang="en-US" dirty="0"/>
              <a:t>必要性</a:t>
            </a:r>
            <a:r>
              <a:rPr lang="en-US" altLang="zh-CN" dirty="0"/>
              <a:t>.     </a:t>
            </a:r>
            <a:r>
              <a:rPr lang="en-US" altLang="zh-CN" dirty="0">
                <a:solidFill>
                  <a:srgbClr val="00B050"/>
                </a:solidFill>
              </a:rPr>
              <a:t>//</a:t>
            </a:r>
            <a:r>
              <a:rPr lang="zh-CN" altLang="en-US" dirty="0">
                <a:solidFill>
                  <a:srgbClr val="00B050"/>
                </a:solidFill>
              </a:rPr>
              <a:t>已知</a:t>
            </a:r>
            <a:r>
              <a:rPr lang="en-US" altLang="zh-CN" i="1" dirty="0" err="1">
                <a:solidFill>
                  <a:srgbClr val="00B050"/>
                </a:solidFill>
              </a:rPr>
              <a:t>a</a:t>
            </a:r>
            <a:r>
              <a:rPr lang="en-US" altLang="zh-CN" i="1" baseline="30000" dirty="0" err="1">
                <a:solidFill>
                  <a:srgbClr val="00B050"/>
                </a:solidFill>
              </a:rPr>
              <a:t>k</a:t>
            </a:r>
            <a:r>
              <a:rPr lang="en-US" altLang="zh-CN" i="1" baseline="30000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= </a:t>
            </a:r>
            <a:r>
              <a:rPr lang="en-US" altLang="zh-CN" i="1" dirty="0">
                <a:solidFill>
                  <a:srgbClr val="00B050"/>
                </a:solidFill>
              </a:rPr>
              <a:t>e</a:t>
            </a:r>
            <a:r>
              <a:rPr lang="zh-CN" altLang="en-US" dirty="0">
                <a:solidFill>
                  <a:srgbClr val="00B050"/>
                </a:solidFill>
              </a:rPr>
              <a:t>，</a:t>
            </a:r>
            <a:r>
              <a:rPr lang="en-US" altLang="zh-CN" sz="2800" i="1" dirty="0">
                <a:solidFill>
                  <a:srgbClr val="00B050"/>
                </a:solidFill>
              </a:rPr>
              <a:t> </a:t>
            </a:r>
            <a:r>
              <a:rPr lang="en-US" altLang="zh-CN" sz="2800" dirty="0">
                <a:solidFill>
                  <a:srgbClr val="00B050"/>
                </a:solidFill>
              </a:rPr>
              <a:t>|</a:t>
            </a:r>
            <a:r>
              <a:rPr lang="en-US" altLang="zh-CN" sz="2800" i="1" dirty="0">
                <a:solidFill>
                  <a:srgbClr val="00B050"/>
                </a:solidFill>
              </a:rPr>
              <a:t>a</a:t>
            </a:r>
            <a:r>
              <a:rPr lang="en-US" altLang="zh-CN" sz="2800" dirty="0">
                <a:solidFill>
                  <a:srgbClr val="00B050"/>
                </a:solidFill>
              </a:rPr>
              <a:t>| = </a:t>
            </a:r>
            <a:r>
              <a:rPr lang="en-US" altLang="zh-CN" sz="2800" i="1" dirty="0">
                <a:solidFill>
                  <a:srgbClr val="00B050"/>
                </a:solidFill>
              </a:rPr>
              <a:t>r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根据除法，存在整数 </a:t>
            </a:r>
            <a:r>
              <a:rPr lang="en-US" altLang="zh-CN" i="1" dirty="0"/>
              <a:t>m </a:t>
            </a:r>
            <a:r>
              <a:rPr lang="zh-CN" altLang="en-US" dirty="0"/>
              <a:t>和 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zh-CN" altLang="en-US" dirty="0"/>
              <a:t>使得</a:t>
            </a:r>
            <a:br>
              <a:rPr lang="zh-CN" altLang="en-US" dirty="0"/>
            </a:br>
            <a:r>
              <a:rPr lang="en-US" altLang="zh-CN" dirty="0"/>
              <a:t>		</a:t>
            </a:r>
            <a:r>
              <a:rPr lang="zh-CN" altLang="en-US" dirty="0"/>
              <a:t>          </a:t>
            </a:r>
            <a:r>
              <a:rPr lang="en-US" altLang="zh-CN" i="1" dirty="0"/>
              <a:t>k </a:t>
            </a:r>
            <a:r>
              <a:rPr lang="en-US" altLang="zh-CN" dirty="0"/>
              <a:t>= </a:t>
            </a:r>
            <a:r>
              <a:rPr lang="en-US" altLang="zh-CN" i="1" dirty="0" err="1"/>
              <a:t>mr</a:t>
            </a:r>
            <a:r>
              <a:rPr lang="en-US" altLang="zh-CN" dirty="0" err="1"/>
              <a:t>+</a:t>
            </a:r>
            <a:r>
              <a:rPr lang="en-US" altLang="zh-CN" i="1" dirty="0" err="1"/>
              <a:t>i</a:t>
            </a:r>
            <a:r>
              <a:rPr lang="en-US" altLang="zh-CN" dirty="0"/>
              <a:t>, 0≤</a:t>
            </a:r>
            <a:r>
              <a:rPr lang="en-US" altLang="zh-CN" i="1" dirty="0"/>
              <a:t>i</a:t>
            </a:r>
            <a:r>
              <a:rPr lang="en-US" altLang="zh-CN" dirty="0"/>
              <a:t>≤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从而有            </a:t>
            </a:r>
            <a:r>
              <a:rPr lang="en-US" altLang="zh-CN" i="1" dirty="0">
                <a:solidFill>
                  <a:srgbClr val="00B050"/>
                </a:solidFill>
              </a:rPr>
              <a:t>e </a:t>
            </a:r>
            <a:r>
              <a:rPr lang="en-US" altLang="zh-CN" dirty="0">
                <a:solidFill>
                  <a:srgbClr val="00B050"/>
                </a:solidFill>
              </a:rPr>
              <a:t>= </a:t>
            </a:r>
            <a:r>
              <a:rPr lang="en-US" altLang="zh-CN" i="1" dirty="0">
                <a:solidFill>
                  <a:srgbClr val="00B050"/>
                </a:solidFill>
              </a:rPr>
              <a:t>a</a:t>
            </a:r>
            <a:r>
              <a:rPr lang="en-US" altLang="zh-CN" i="1" baseline="30000" dirty="0">
                <a:solidFill>
                  <a:srgbClr val="00B050"/>
                </a:solidFill>
              </a:rPr>
              <a:t>k</a:t>
            </a:r>
            <a:r>
              <a:rPr lang="en-US" altLang="zh-CN" i="1" dirty="0">
                <a:solidFill>
                  <a:srgbClr val="00B050"/>
                </a:solidFill>
              </a:rPr>
              <a:t> </a:t>
            </a:r>
            <a:r>
              <a:rPr lang="en-US" altLang="zh-CN" dirty="0"/>
              <a:t>= </a:t>
            </a:r>
            <a:r>
              <a:rPr lang="en-US" altLang="zh-CN" i="1" dirty="0" err="1"/>
              <a:t>a</a:t>
            </a:r>
            <a:r>
              <a:rPr lang="en-US" altLang="zh-CN" i="1" baseline="30000" dirty="0" err="1"/>
              <a:t>mr</a:t>
            </a:r>
            <a:r>
              <a:rPr lang="en-US" altLang="zh-CN" baseline="30000" dirty="0" err="1"/>
              <a:t>+</a:t>
            </a:r>
            <a:r>
              <a:rPr lang="en-US" altLang="zh-CN" i="1" baseline="30000" dirty="0" err="1"/>
              <a:t>i</a:t>
            </a:r>
            <a:r>
              <a:rPr lang="en-US" altLang="zh-CN" i="1" baseline="30000" dirty="0"/>
              <a:t> </a:t>
            </a:r>
            <a:r>
              <a:rPr lang="en-US" altLang="zh-CN" dirty="0"/>
              <a:t>= (</a:t>
            </a:r>
            <a:r>
              <a:rPr lang="en-US" altLang="zh-CN" i="1" dirty="0" err="1"/>
              <a:t>a</a:t>
            </a:r>
            <a:r>
              <a:rPr lang="en-US" altLang="zh-CN" i="1" baseline="30000" dirty="0" err="1"/>
              <a:t>r</a:t>
            </a:r>
            <a:r>
              <a:rPr lang="en-US" altLang="zh-CN" dirty="0"/>
              <a:t>)</a:t>
            </a:r>
            <a:r>
              <a:rPr lang="en-US" altLang="zh-CN" i="1" baseline="30000" dirty="0" err="1"/>
              <a:t>m</a:t>
            </a:r>
            <a:r>
              <a:rPr lang="en-US" altLang="zh-CN" i="1" dirty="0" err="1"/>
              <a:t>a</a:t>
            </a:r>
            <a:r>
              <a:rPr lang="en-US" altLang="zh-CN" i="1" baseline="30000" dirty="0" err="1"/>
              <a:t>i</a:t>
            </a:r>
            <a:r>
              <a:rPr lang="en-US" altLang="zh-CN" i="1" baseline="30000" dirty="0"/>
              <a:t> </a:t>
            </a:r>
            <a:r>
              <a:rPr lang="en-US" altLang="zh-CN" dirty="0"/>
              <a:t>= </a:t>
            </a:r>
            <a:r>
              <a:rPr lang="en-US" altLang="zh-CN" i="1" dirty="0" err="1"/>
              <a:t>ea</a:t>
            </a:r>
            <a:r>
              <a:rPr lang="en-US" altLang="zh-CN" i="1" baseline="30000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i 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因为</a:t>
            </a:r>
            <a:r>
              <a:rPr lang="en-US" altLang="zh-CN" dirty="0">
                <a:solidFill>
                  <a:srgbClr val="00B050"/>
                </a:solidFill>
              </a:rPr>
              <a:t>|</a:t>
            </a:r>
            <a:r>
              <a:rPr lang="en-US" altLang="zh-CN" i="1" dirty="0">
                <a:solidFill>
                  <a:srgbClr val="00B050"/>
                </a:solidFill>
              </a:rPr>
              <a:t>a</a:t>
            </a:r>
            <a:r>
              <a:rPr lang="en-US" altLang="zh-CN" dirty="0">
                <a:solidFill>
                  <a:srgbClr val="00B050"/>
                </a:solidFill>
              </a:rPr>
              <a:t>| = </a:t>
            </a:r>
            <a:r>
              <a:rPr lang="en-US" altLang="zh-CN" i="1" dirty="0">
                <a:solidFill>
                  <a:srgbClr val="00B050"/>
                </a:solidFill>
              </a:rPr>
              <a:t>r</a:t>
            </a:r>
            <a:r>
              <a:rPr lang="zh-CN" altLang="en-US" dirty="0"/>
              <a:t>，必有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= 0.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这就证明了</a:t>
            </a:r>
            <a:r>
              <a:rPr lang="en-US" altLang="zh-CN" i="1" dirty="0"/>
              <a:t>r </a:t>
            </a:r>
            <a:r>
              <a:rPr lang="en-US" altLang="zh-CN" dirty="0"/>
              <a:t>| </a:t>
            </a:r>
            <a:r>
              <a:rPr lang="en-US" altLang="zh-CN" i="1" dirty="0"/>
              <a:t>k</a:t>
            </a:r>
            <a:r>
              <a:rPr lang="en-US" altLang="zh-CN" dirty="0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B005E7-8B17-4845-8A58-77EFC096F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67927"/>
            <a:ext cx="4784191" cy="139449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DB93EBCB-5630-4133-8401-7479FD53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019A69-F840-4A76-8465-8A96799B171C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7A82D39-4D64-4451-B6DF-4C0F7ACE74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/>
              <a:t>证明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D0A2EBF-6E03-4A47-B2CD-761A014A1B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2248" y="1657821"/>
            <a:ext cx="8001000" cy="4822825"/>
          </a:xfrm>
        </p:spPr>
        <p:txBody>
          <a:bodyPr/>
          <a:lstStyle/>
          <a:p>
            <a:pPr eaLnBrk="1" hangingPunct="1"/>
            <a:r>
              <a:rPr lang="en-US" altLang="zh-CN" dirty="0"/>
              <a:t>(2) </a:t>
            </a:r>
            <a:r>
              <a:rPr lang="zh-CN" altLang="en-US" dirty="0"/>
              <a:t>由 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</a:t>
            </a:r>
            <a:r>
              <a:rPr lang="en-US" altLang="zh-CN" i="1" baseline="30000" dirty="0"/>
              <a:t>r </a:t>
            </a:r>
            <a:r>
              <a:rPr lang="en-US" altLang="zh-CN" dirty="0"/>
              <a:t>= (</a:t>
            </a:r>
            <a:r>
              <a:rPr lang="en-US" altLang="zh-CN" i="1" dirty="0" err="1"/>
              <a:t>a</a:t>
            </a:r>
            <a:r>
              <a:rPr lang="en-US" altLang="zh-CN" i="1" baseline="30000" dirty="0" err="1"/>
              <a:t>r</a:t>
            </a:r>
            <a:r>
              <a:rPr lang="en-US" altLang="zh-CN" dirty="0"/>
              <a:t>)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= </a:t>
            </a:r>
            <a:r>
              <a:rPr lang="en-US" altLang="zh-CN" i="1" dirty="0"/>
              <a:t>e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= </a:t>
            </a:r>
            <a:r>
              <a:rPr lang="en-US" altLang="zh-CN" i="1" dirty="0"/>
              <a:t>e     </a:t>
            </a:r>
            <a:r>
              <a:rPr lang="en-US" altLang="zh-CN" sz="3200" dirty="0">
                <a:solidFill>
                  <a:srgbClr val="00B050"/>
                </a:solidFill>
              </a:rPr>
              <a:t>//</a:t>
            </a:r>
            <a:r>
              <a:rPr lang="en-US" altLang="zh-CN" sz="3200" i="1" dirty="0">
                <a:solidFill>
                  <a:srgbClr val="00B050"/>
                </a:solidFill>
              </a:rPr>
              <a:t> </a:t>
            </a:r>
            <a:r>
              <a:rPr lang="en-US" altLang="zh-CN" sz="3200" i="1" dirty="0" err="1">
                <a:solidFill>
                  <a:srgbClr val="00B050"/>
                </a:solidFill>
              </a:rPr>
              <a:t>a</a:t>
            </a:r>
            <a:r>
              <a:rPr lang="en-US" altLang="zh-CN" sz="3200" i="1" baseline="30000" dirty="0" err="1">
                <a:solidFill>
                  <a:srgbClr val="00B050"/>
                </a:solidFill>
              </a:rPr>
              <a:t>r</a:t>
            </a:r>
            <a:r>
              <a:rPr lang="en-US" altLang="zh-CN" sz="3200" dirty="0">
                <a:solidFill>
                  <a:srgbClr val="00B050"/>
                </a:solidFill>
              </a:rPr>
              <a:t> =e </a:t>
            </a:r>
            <a:endParaRPr lang="en-US" altLang="zh-CN" i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可知 </a:t>
            </a:r>
            <a:r>
              <a:rPr lang="en-US" altLang="zh-CN" i="1" dirty="0"/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 </a:t>
            </a:r>
            <a:r>
              <a:rPr lang="zh-CN" altLang="en-US" dirty="0"/>
              <a:t>的阶存在</a:t>
            </a:r>
            <a:r>
              <a:rPr lang="en-US" altLang="zh-CN" dirty="0"/>
              <a:t>.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令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| = </a:t>
            </a:r>
            <a:r>
              <a:rPr lang="en-US" altLang="zh-CN" i="1" dirty="0"/>
              <a:t>t</a:t>
            </a:r>
            <a:r>
              <a:rPr lang="zh-CN" altLang="en-US" dirty="0"/>
              <a:t>，根据</a:t>
            </a:r>
            <a:r>
              <a:rPr lang="zh-CN" altLang="en-US" dirty="0">
                <a:solidFill>
                  <a:srgbClr val="C00000"/>
                </a:solidFill>
              </a:rPr>
              <a:t>上面的证明</a:t>
            </a:r>
            <a:r>
              <a:rPr lang="zh-CN" altLang="en-US" dirty="0"/>
              <a:t>有</a:t>
            </a:r>
            <a:r>
              <a:rPr lang="en-US" altLang="zh-CN" i="1" dirty="0"/>
              <a:t>t </a:t>
            </a:r>
            <a:r>
              <a:rPr lang="en-US" altLang="zh-CN" dirty="0"/>
              <a:t>| </a:t>
            </a:r>
            <a:r>
              <a:rPr lang="en-US" altLang="zh-CN" i="1" dirty="0"/>
              <a:t>r</a:t>
            </a:r>
            <a:r>
              <a:rPr lang="en-US" altLang="zh-CN" dirty="0"/>
              <a:t>. 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zh-CN" altLang="en-US" dirty="0">
                <a:solidFill>
                  <a:srgbClr val="0066FF"/>
                </a:solidFill>
              </a:rPr>
              <a:t>又是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zh-CN" altLang="en-US" dirty="0">
                <a:solidFill>
                  <a:srgbClr val="0066FF"/>
                </a:solidFill>
              </a:rPr>
              <a:t>的逆元，所以 </a:t>
            </a:r>
            <a:r>
              <a:rPr lang="en-US" altLang="zh-CN" i="1" dirty="0">
                <a:solidFill>
                  <a:srgbClr val="0066FF"/>
                </a:solidFill>
              </a:rPr>
              <a:t>r </a:t>
            </a:r>
            <a:r>
              <a:rPr lang="en-US" altLang="zh-CN" dirty="0">
                <a:solidFill>
                  <a:srgbClr val="0066FF"/>
                </a:solidFill>
              </a:rPr>
              <a:t>| </a:t>
            </a:r>
            <a:r>
              <a:rPr lang="en-US" altLang="zh-CN" i="1" dirty="0">
                <a:solidFill>
                  <a:srgbClr val="0066FF"/>
                </a:solidFill>
              </a:rPr>
              <a:t>t</a:t>
            </a:r>
            <a:r>
              <a:rPr lang="en-US" altLang="zh-CN" dirty="0">
                <a:solidFill>
                  <a:srgbClr val="0066FF"/>
                </a:solidFill>
              </a:rPr>
              <a:t>.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</a:t>
            </a:r>
            <a:r>
              <a:rPr lang="zh-CN" altLang="en-US" dirty="0"/>
              <a:t>从而证明了</a:t>
            </a:r>
            <a:r>
              <a:rPr lang="en-US" altLang="zh-CN" i="1" dirty="0"/>
              <a:t>r </a:t>
            </a:r>
            <a:r>
              <a:rPr lang="en-US" altLang="zh-CN" dirty="0"/>
              <a:t>= </a:t>
            </a:r>
            <a:r>
              <a:rPr lang="en-US" altLang="zh-CN" i="1" dirty="0"/>
              <a:t>t</a:t>
            </a:r>
            <a:r>
              <a:rPr lang="zh-CN" altLang="en-US" dirty="0"/>
              <a:t>，即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| = |</a:t>
            </a:r>
            <a:r>
              <a:rPr lang="en-US" altLang="zh-CN" i="1" dirty="0"/>
              <a:t>a</a:t>
            </a:r>
            <a:r>
              <a:rPr lang="en-US" altLang="zh-CN" dirty="0"/>
              <a:t>|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173377-9896-4FCD-9F50-74F0526BC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67927"/>
            <a:ext cx="4784191" cy="139449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6">
            <a:extLst>
              <a:ext uri="{FF2B5EF4-FFF2-40B4-BE49-F238E27FC236}">
                <a16:creationId xmlns:a16="http://schemas.microsoft.com/office/drawing/2014/main" id="{06D3E2A0-EB9B-419F-8199-20027BB5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761E81-E901-4674-A0AC-669BB1CB82CB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EF2A268-4508-4B41-84F9-A5206B587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1AD92513-8F0A-448A-987A-B9BF2C0982D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70000"/>
            <a:ext cx="8253412" cy="4822825"/>
          </a:xfrm>
        </p:spPr>
        <p:txBody>
          <a:bodyPr/>
          <a:lstStyle/>
          <a:p>
            <a:pPr eaLnBrk="1" hangingPunct="1"/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是群，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是有限阶元</a:t>
            </a:r>
            <a:r>
              <a:rPr lang="en-US" altLang="zh-CN" dirty="0"/>
              <a:t>.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证明 ：</a:t>
            </a:r>
            <a:r>
              <a:rPr lang="en-US" altLang="zh-CN" dirty="0"/>
              <a:t>|</a:t>
            </a:r>
            <a:r>
              <a:rPr lang="en-US" altLang="zh-CN" i="1" dirty="0"/>
              <a:t>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i="1" dirty="0"/>
              <a:t>ab</a:t>
            </a:r>
            <a:r>
              <a:rPr lang="en-US" altLang="zh-CN" dirty="0"/>
              <a:t>| = |</a:t>
            </a:r>
            <a:r>
              <a:rPr lang="en-US" altLang="zh-CN" i="1" dirty="0"/>
              <a:t>a</a:t>
            </a:r>
            <a:r>
              <a:rPr lang="en-US" altLang="zh-CN" dirty="0"/>
              <a:t>|</a:t>
            </a:r>
          </a:p>
        </p:txBody>
      </p:sp>
      <p:sp>
        <p:nvSpPr>
          <p:cNvPr id="48133" name="Rectangle 4">
            <a:extLst>
              <a:ext uri="{FF2B5EF4-FFF2-40B4-BE49-F238E27FC236}">
                <a16:creationId xmlns:a16="http://schemas.microsoft.com/office/drawing/2014/main" id="{B62B7EB5-545A-46ED-B445-606F403B9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770053" name="Rectangle 5">
            <a:extLst>
              <a:ext uri="{FF2B5EF4-FFF2-40B4-BE49-F238E27FC236}">
                <a16:creationId xmlns:a16="http://schemas.microsoft.com/office/drawing/2014/main" id="{A6B0C0E7-39EE-4878-A62E-5254C938F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492375"/>
            <a:ext cx="7831138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证：设 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 = </a:t>
            </a:r>
            <a:r>
              <a:rPr lang="en-US" altLang="zh-CN" i="1" dirty="0"/>
              <a:t>r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|</a:t>
            </a:r>
            <a:r>
              <a:rPr lang="en-US" altLang="zh-CN" i="1" dirty="0">
                <a:solidFill>
                  <a:srgbClr val="FF0000"/>
                </a:solidFill>
              </a:rPr>
              <a:t>b</a:t>
            </a:r>
            <a:r>
              <a:rPr lang="en-US" altLang="zh-CN" baseline="30000" dirty="0">
                <a:solidFill>
                  <a:srgbClr val="FF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FF0000"/>
                </a:solidFill>
              </a:rPr>
              <a:t>1</a:t>
            </a:r>
            <a:r>
              <a:rPr lang="en-US" altLang="zh-CN" i="1" dirty="0">
                <a:solidFill>
                  <a:srgbClr val="FF0000"/>
                </a:solidFill>
              </a:rPr>
              <a:t>ab|</a:t>
            </a:r>
            <a:r>
              <a:rPr lang="en-US" altLang="zh-CN" dirty="0">
                <a:solidFill>
                  <a:srgbClr val="FF0000"/>
                </a:solidFill>
              </a:rPr>
              <a:t> =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zh-CN" altLang="en-US" dirty="0"/>
              <a:t>，则有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en-US" altLang="zh-CN" dirty="0"/>
          </a:p>
        </p:txBody>
      </p:sp>
      <p:graphicFrame>
        <p:nvGraphicFramePr>
          <p:cNvPr id="770054" name="Object 6">
            <a:extLst>
              <a:ext uri="{FF2B5EF4-FFF2-40B4-BE49-F238E27FC236}">
                <a16:creationId xmlns:a16="http://schemas.microsoft.com/office/drawing/2014/main" id="{9553D1D8-EC35-4021-AE7B-AEA8F702A4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3284538"/>
          <a:ext cx="5400675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108200" imgH="660400" progId="Equation.3">
                  <p:embed/>
                </p:oleObj>
              </mc:Choice>
              <mc:Fallback>
                <p:oleObj name="公式" r:id="rId3" imgW="2108200" imgH="660400" progId="Equation.3">
                  <p:embed/>
                  <p:pic>
                    <p:nvPicPr>
                      <p:cNvPr id="770054" name="Object 6">
                        <a:extLst>
                          <a:ext uri="{FF2B5EF4-FFF2-40B4-BE49-F238E27FC236}">
                            <a16:creationId xmlns:a16="http://schemas.microsoft.com/office/drawing/2014/main" id="{9553D1D8-EC35-4021-AE7B-AEA8F702A4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84538"/>
                        <a:ext cx="5400675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Rectangle 7">
            <a:extLst>
              <a:ext uri="{FF2B5EF4-FFF2-40B4-BE49-F238E27FC236}">
                <a16:creationId xmlns:a16="http://schemas.microsoft.com/office/drawing/2014/main" id="{0A943D32-2FA3-4352-9178-25F6181C9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0">
              <a:latin typeface="Verdana" panose="020B0604030504040204" pitchFamily="34" charset="0"/>
            </a:endParaRPr>
          </a:p>
        </p:txBody>
      </p:sp>
      <p:sp>
        <p:nvSpPr>
          <p:cNvPr id="770056" name="Rectangle 8">
            <a:extLst>
              <a:ext uri="{FF2B5EF4-FFF2-40B4-BE49-F238E27FC236}">
                <a16:creationId xmlns:a16="http://schemas.microsoft.com/office/drawing/2014/main" id="{F684AA97-60B7-4A6D-8EAE-6F4690EF1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327650"/>
            <a:ext cx="1955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/>
              <a:t>从而有</a:t>
            </a:r>
            <a:r>
              <a:rPr lang="en-US" altLang="zh-CN" i="1"/>
              <a:t>t </a:t>
            </a:r>
            <a:r>
              <a:rPr lang="en-US" altLang="zh-CN"/>
              <a:t>| </a:t>
            </a:r>
            <a:r>
              <a:rPr lang="en-US" altLang="zh-CN" i="1"/>
              <a:t>r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3" grpId="0"/>
      <p:bldP spid="7700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AFE64841-1B00-4C8F-8482-DB5888BA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D8038A-8518-4916-9E56-84B60DDD7C1B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AF94CB60-CD91-4C9F-8672-6A258AC5F0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实例（续）</a:t>
            </a:r>
          </a:p>
        </p:txBody>
      </p:sp>
      <p:sp>
        <p:nvSpPr>
          <p:cNvPr id="772099" name="Rectangle 3">
            <a:extLst>
              <a:ext uri="{FF2B5EF4-FFF2-40B4-BE49-F238E27FC236}">
                <a16:creationId xmlns:a16="http://schemas.microsoft.com/office/drawing/2014/main" id="{7E855349-B2CE-4C6D-95C2-3C5948EEF4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另一方面，</a:t>
            </a:r>
            <a:r>
              <a:rPr lang="en-US" altLang="zh-CN">
                <a:solidFill>
                  <a:srgbClr val="FF0000"/>
                </a:solidFill>
              </a:rPr>
              <a:t>|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| = </a:t>
            </a:r>
            <a:r>
              <a:rPr lang="en-US" altLang="zh-CN" i="1">
                <a:solidFill>
                  <a:srgbClr val="FF0000"/>
                </a:solidFill>
              </a:rPr>
              <a:t>r</a:t>
            </a:r>
            <a:r>
              <a:rPr lang="zh-CN" altLang="en-US"/>
              <a:t>，由于 </a:t>
            </a:r>
            <a:r>
              <a:rPr lang="en-US" altLang="zh-CN" i="1"/>
              <a:t>a </a:t>
            </a:r>
            <a:r>
              <a:rPr lang="en-US" altLang="zh-CN"/>
              <a:t>= </a:t>
            </a:r>
            <a:r>
              <a:rPr lang="en-US" altLang="zh-CN" i="1"/>
              <a:t>b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 i="1"/>
              <a:t>ab</a:t>
            </a:r>
            <a:r>
              <a:rPr lang="en-US" altLang="zh-CN"/>
              <a:t>)</a:t>
            </a:r>
            <a:r>
              <a:rPr lang="en-US" altLang="zh-CN" i="1"/>
              <a:t>b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graphicFrame>
        <p:nvGraphicFramePr>
          <p:cNvPr id="772100" name="Object 4">
            <a:extLst>
              <a:ext uri="{FF2B5EF4-FFF2-40B4-BE49-F238E27FC236}">
                <a16:creationId xmlns:a16="http://schemas.microsoft.com/office/drawing/2014/main" id="{52714868-9C22-42C3-A444-8D02D8425A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2060575"/>
          <a:ext cx="86042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556000" imgH="660400" progId="Equation.3">
                  <p:embed/>
                </p:oleObj>
              </mc:Choice>
              <mc:Fallback>
                <p:oleObj name="公式" r:id="rId3" imgW="3556000" imgH="660400" progId="Equation.3">
                  <p:embed/>
                  <p:pic>
                    <p:nvPicPr>
                      <p:cNvPr id="772100" name="Object 4">
                        <a:extLst>
                          <a:ext uri="{FF2B5EF4-FFF2-40B4-BE49-F238E27FC236}">
                            <a16:creationId xmlns:a16="http://schemas.microsoft.com/office/drawing/2014/main" id="{52714868-9C22-42C3-A444-8D02D8425A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060575"/>
                        <a:ext cx="86042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2101" name="Rectangle 5">
            <a:extLst>
              <a:ext uri="{FF2B5EF4-FFF2-40B4-BE49-F238E27FC236}">
                <a16:creationId xmlns:a16="http://schemas.microsoft.com/office/drawing/2014/main" id="{8D9082CB-BFB9-4084-A987-197545C91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05263"/>
            <a:ext cx="51657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可知</a:t>
            </a:r>
            <a:r>
              <a:rPr lang="en-US" altLang="zh-CN" i="1"/>
              <a:t>r </a:t>
            </a:r>
            <a:r>
              <a:rPr lang="en-US" altLang="zh-CN"/>
              <a:t>| </a:t>
            </a:r>
            <a:r>
              <a:rPr lang="en-US" altLang="zh-CN" i="1"/>
              <a:t>t</a:t>
            </a:r>
            <a:r>
              <a:rPr lang="en-US" altLang="zh-CN"/>
              <a:t>. </a:t>
            </a:r>
          </a:p>
          <a:p>
            <a:pPr eaLnBrk="1" hangingPunct="1"/>
            <a:r>
              <a:rPr lang="zh-CN" altLang="en-US"/>
              <a:t>综上所述，可知 </a:t>
            </a:r>
            <a:r>
              <a:rPr lang="en-US" altLang="zh-CN"/>
              <a:t>|</a:t>
            </a:r>
            <a:r>
              <a:rPr lang="en-US" altLang="zh-CN" i="1"/>
              <a:t>b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 i="1"/>
              <a:t>ab</a:t>
            </a:r>
            <a:r>
              <a:rPr lang="en-US" altLang="zh-CN"/>
              <a:t>| = |</a:t>
            </a:r>
            <a:r>
              <a:rPr lang="en-US" altLang="zh-CN" i="1"/>
              <a:t>a</a:t>
            </a:r>
            <a:r>
              <a:rPr lang="en-US" altLang="zh-CN"/>
              <a:t>|.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2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2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099" grpId="0" build="p" bldLvl="2"/>
      <p:bldP spid="77210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4C3B2F76-E07F-46E0-BF86-9BA7B645E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D516A8-F396-47A8-8F31-155A47D4DD5D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4DC2C500-F4EC-47A9-B502-4DB65936C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群的性质：消去律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C93587E9-6340-4478-8775-BE7D1171C4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10.3</a:t>
            </a:r>
            <a:r>
              <a:rPr lang="en-US" altLang="zh-CN"/>
              <a:t>  </a:t>
            </a:r>
            <a:r>
              <a:rPr lang="en-US" altLang="zh-CN" i="1"/>
              <a:t>G</a:t>
            </a:r>
            <a:r>
              <a:rPr lang="zh-CN" altLang="en-US"/>
              <a:t>为群，则</a:t>
            </a:r>
            <a:r>
              <a:rPr lang="en-US" altLang="zh-CN" i="1"/>
              <a:t>G</a:t>
            </a:r>
            <a:r>
              <a:rPr lang="zh-CN" altLang="en-US"/>
              <a:t>中适合消去律，即对任意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∈</a:t>
            </a:r>
            <a:r>
              <a:rPr lang="en-US" altLang="zh-CN" i="1"/>
              <a:t>G</a:t>
            </a:r>
            <a:r>
              <a:rPr lang="en-US" altLang="zh-CN"/>
              <a:t> </a:t>
            </a:r>
            <a:r>
              <a:rPr lang="zh-CN" altLang="en-US"/>
              <a:t>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(1) </a:t>
            </a:r>
            <a:r>
              <a:rPr lang="zh-CN" altLang="en-US"/>
              <a:t>若 </a:t>
            </a:r>
            <a:r>
              <a:rPr lang="en-US" altLang="zh-CN" i="1"/>
              <a:t>ab </a:t>
            </a:r>
            <a:r>
              <a:rPr lang="en-US" altLang="zh-CN"/>
              <a:t>= </a:t>
            </a:r>
            <a:r>
              <a:rPr lang="en-US" altLang="zh-CN" i="1"/>
              <a:t>ac</a:t>
            </a:r>
            <a:r>
              <a:rPr lang="zh-CN" altLang="en-US"/>
              <a:t>，则 </a:t>
            </a:r>
            <a:r>
              <a:rPr lang="en-US" altLang="zh-CN" i="1"/>
              <a:t>b </a:t>
            </a:r>
            <a:r>
              <a:rPr lang="en-US" altLang="zh-CN"/>
              <a:t>= </a:t>
            </a:r>
            <a:r>
              <a:rPr lang="en-US" altLang="zh-CN" i="1"/>
              <a:t>c</a:t>
            </a:r>
            <a:r>
              <a:rPr lang="en-US" altLang="zh-CN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/>
              <a:t>(2) </a:t>
            </a:r>
            <a:r>
              <a:rPr lang="zh-CN" altLang="en-US"/>
              <a:t>若 </a:t>
            </a:r>
            <a:r>
              <a:rPr lang="en-US" altLang="zh-CN" i="1"/>
              <a:t>ba </a:t>
            </a:r>
            <a:r>
              <a:rPr lang="en-US" altLang="zh-CN"/>
              <a:t>= </a:t>
            </a:r>
            <a:r>
              <a:rPr lang="en-US" altLang="zh-CN" i="1"/>
              <a:t>ca</a:t>
            </a:r>
            <a:r>
              <a:rPr lang="zh-CN" altLang="en-US"/>
              <a:t>，则 </a:t>
            </a:r>
            <a:r>
              <a:rPr lang="en-US" altLang="zh-CN" i="1"/>
              <a:t>b </a:t>
            </a:r>
            <a:r>
              <a:rPr lang="en-US" altLang="zh-CN"/>
              <a:t>= </a:t>
            </a:r>
            <a:r>
              <a:rPr lang="en-US" altLang="zh-CN" i="1"/>
              <a:t>c</a:t>
            </a:r>
            <a:r>
              <a:rPr lang="en-US" altLang="zh-CN"/>
              <a:t>. </a:t>
            </a:r>
          </a:p>
          <a:p>
            <a:pPr eaLnBrk="1" hangingPunct="1"/>
            <a:r>
              <a:rPr lang="zh-CN" altLang="en-US"/>
              <a:t>证明略 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15B5A9AB-063F-4FAC-806F-99CE68E45180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CAC0C1B-B6E1-4388-8E05-77866A79935C}" type="slidenum">
              <a:rPr lang="en-US" altLang="zh-CN" sz="1200" b="0">
                <a:latin typeface="Verdan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2650ECFA-96B4-461C-ADC9-5AAD5A78527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68D96C3-65BD-4C55-94D8-60D5BD4EC06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196975"/>
            <a:ext cx="8001000" cy="482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dirty="0"/>
              <a:t>设</a:t>
            </a:r>
            <a:r>
              <a:rPr lang="en-US" altLang="zh-CN" i="1" dirty="0"/>
              <a:t>G </a:t>
            </a:r>
            <a:r>
              <a:rPr lang="en-US" altLang="zh-CN" dirty="0"/>
              <a:t>= {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… 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是</a:t>
            </a:r>
            <a:r>
              <a:rPr lang="en-US" altLang="zh-CN" i="1" dirty="0"/>
              <a:t>n</a:t>
            </a:r>
            <a:r>
              <a:rPr lang="zh-CN" altLang="en-US" dirty="0"/>
              <a:t>阶群，令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 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dirty="0" err="1"/>
              <a:t>G</a:t>
            </a:r>
            <a:r>
              <a:rPr lang="en-US" altLang="zh-CN" i="1" dirty="0"/>
              <a:t> </a:t>
            </a:r>
            <a:r>
              <a:rPr lang="en-US" altLang="zh-CN" dirty="0"/>
              <a:t>= {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 </a:t>
            </a:r>
            <a:r>
              <a:rPr lang="en-US" altLang="zh-CN" dirty="0"/>
              <a:t>| </a:t>
            </a:r>
            <a:r>
              <a:rPr lang="en-US" altLang="zh-CN" i="1" dirty="0"/>
              <a:t>j</a:t>
            </a:r>
            <a:r>
              <a:rPr lang="en-US" altLang="zh-CN" dirty="0"/>
              <a:t>=1,2,…,</a:t>
            </a:r>
            <a:r>
              <a:rPr lang="en-US" altLang="zh-CN" i="1" dirty="0"/>
              <a:t>n</a:t>
            </a:r>
            <a:r>
              <a:rPr lang="en-US" altLang="zh-CN" dirty="0"/>
              <a:t>}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证明：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dirty="0" err="1"/>
              <a:t>G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G</a:t>
            </a:r>
            <a:r>
              <a:rPr lang="en-US" altLang="zh-CN" dirty="0"/>
              <a:t>.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dirty="0"/>
              <a:t>证： 由群中运算的封闭性有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dirty="0" err="1"/>
              <a:t>G</a:t>
            </a:r>
            <a:r>
              <a:rPr lang="en-US" altLang="zh-CN" dirty="0" err="1">
                <a:sym typeface="Symbol" panose="05050102010706020507" pitchFamily="18" charset="2"/>
              </a:rPr>
              <a:t></a:t>
            </a:r>
            <a:r>
              <a:rPr lang="en-US" altLang="zh-CN" i="1" dirty="0" err="1"/>
              <a:t>G</a:t>
            </a:r>
            <a:r>
              <a:rPr lang="en-US" altLang="zh-CN" dirty="0"/>
              <a:t>. </a:t>
            </a:r>
          </a:p>
          <a:p>
            <a:pPr marL="0" indent="0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</a:t>
            </a:r>
            <a:r>
              <a:rPr lang="zh-CN" altLang="en-US" dirty="0"/>
              <a:t>假设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dirty="0" err="1"/>
              <a:t>G</a:t>
            </a:r>
            <a:r>
              <a:rPr lang="en-US" altLang="zh-CN" dirty="0" err="1">
                <a:sym typeface="Symbol" panose="05050102010706020507" pitchFamily="18" charset="2"/>
              </a:rPr>
              <a:t></a:t>
            </a:r>
            <a:r>
              <a:rPr lang="en-US" altLang="zh-CN" i="1" dirty="0" err="1"/>
              <a:t>G</a:t>
            </a:r>
            <a:r>
              <a:rPr lang="zh-CN" altLang="en-US" dirty="0"/>
              <a:t>，即 </a:t>
            </a:r>
            <a:r>
              <a:rPr lang="en-US" altLang="zh-CN" dirty="0"/>
              <a:t>|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dirty="0" err="1"/>
              <a:t>G</a:t>
            </a:r>
            <a:r>
              <a:rPr lang="en-US" altLang="zh-CN" dirty="0"/>
              <a:t>| &lt; </a:t>
            </a:r>
            <a:r>
              <a:rPr lang="en-US" altLang="zh-CN" i="1" dirty="0"/>
              <a:t>n</a:t>
            </a:r>
            <a:r>
              <a:rPr lang="en-US" altLang="zh-CN" dirty="0"/>
              <a:t>.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必有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j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使得 </a:t>
            </a:r>
            <a:endParaRPr lang="zh-CN" altLang="en-US" i="1" dirty="0"/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i="1" dirty="0"/>
              <a:t>                         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i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k</a:t>
            </a:r>
            <a:r>
              <a:rPr lang="en-US" altLang="zh-CN" baseline="-25000" dirty="0"/>
              <a:t> </a:t>
            </a:r>
            <a:r>
              <a:rPr lang="zh-CN" altLang="en-US" dirty="0"/>
              <a:t>（</a:t>
            </a:r>
            <a:r>
              <a:rPr lang="en-US" altLang="zh-CN" i="1" dirty="0"/>
              <a:t>j </a:t>
            </a:r>
            <a:r>
              <a:rPr lang="en-US" altLang="zh-CN" dirty="0"/>
              <a:t>≠ </a:t>
            </a:r>
            <a:r>
              <a:rPr lang="en-US" altLang="zh-CN" i="1" dirty="0"/>
              <a:t>k</a:t>
            </a:r>
            <a:r>
              <a:rPr lang="zh-CN" altLang="en-US" dirty="0"/>
              <a:t>）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由消去律得 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k</a:t>
            </a:r>
            <a:r>
              <a:rPr lang="en-US" altLang="zh-CN" dirty="0"/>
              <a:t>, </a:t>
            </a:r>
            <a:r>
              <a:rPr lang="zh-CN" altLang="en-US" dirty="0"/>
              <a:t>与 </a:t>
            </a:r>
            <a:r>
              <a:rPr lang="en-US" altLang="zh-CN" dirty="0"/>
              <a:t>|</a:t>
            </a:r>
            <a:r>
              <a:rPr lang="en-US" altLang="zh-CN" i="1" dirty="0"/>
              <a:t>G</a:t>
            </a:r>
            <a:r>
              <a:rPr lang="en-US" altLang="zh-CN" dirty="0"/>
              <a:t>| = </a:t>
            </a:r>
            <a:r>
              <a:rPr lang="en-US" altLang="zh-CN" i="1" dirty="0"/>
              <a:t>n</a:t>
            </a:r>
            <a:r>
              <a:rPr lang="zh-CN" altLang="en-US" dirty="0"/>
              <a:t>矛盾</a:t>
            </a:r>
            <a:r>
              <a:rPr lang="en-US" altLang="zh-CN" dirty="0"/>
              <a:t>. </a:t>
            </a:r>
          </a:p>
        </p:txBody>
      </p:sp>
      <p:sp>
        <p:nvSpPr>
          <p:cNvPr id="202757" name="Text Box 5" descr="新闻纸">
            <a:extLst>
              <a:ext uri="{FF2B5EF4-FFF2-40B4-BE49-F238E27FC236}">
                <a16:creationId xmlns:a16="http://schemas.microsoft.com/office/drawing/2014/main" id="{D2BB9631-1927-4BE5-BEB3-51B4BFDB3C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5159375"/>
            <a:ext cx="6911975" cy="13239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57150">
            <a:pattFill prst="ltDnDiag">
              <a:fgClr>
                <a:schemeClr val="hlink"/>
              </a:fgClr>
              <a:bgClr>
                <a:srgbClr val="FFFFFF"/>
              </a:bgClr>
            </a:patt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0" dirty="0">
                <a:solidFill>
                  <a:schemeClr val="accent2"/>
                </a:solidFill>
                <a:ea typeface="华文隶书"/>
                <a:cs typeface="华文隶书"/>
              </a:rPr>
              <a:t>群</a:t>
            </a:r>
            <a:r>
              <a:rPr lang="en-US" altLang="zh-CN" sz="3200" b="0" i="1" dirty="0">
                <a:solidFill>
                  <a:schemeClr val="accent2"/>
                </a:solidFill>
                <a:ea typeface="华文隶书"/>
                <a:cs typeface="华文隶书"/>
              </a:rPr>
              <a:t>G</a:t>
            </a:r>
            <a:r>
              <a:rPr lang="zh-CN" altLang="en-US" sz="3200" b="0" dirty="0">
                <a:solidFill>
                  <a:schemeClr val="accent2"/>
                </a:solidFill>
                <a:ea typeface="华文隶书"/>
                <a:cs typeface="华文隶书"/>
              </a:rPr>
              <a:t>的运算表中的每一行（列）</a:t>
            </a:r>
            <a:endParaRPr lang="en-US" altLang="zh-CN" sz="3200" b="0" dirty="0">
              <a:solidFill>
                <a:schemeClr val="accent2"/>
              </a:solidFill>
              <a:ea typeface="华文隶书"/>
              <a:cs typeface="华文隶书"/>
            </a:endParaRPr>
          </a:p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0" dirty="0">
                <a:solidFill>
                  <a:schemeClr val="accent2"/>
                </a:solidFill>
                <a:ea typeface="华文隶书"/>
                <a:cs typeface="华文隶书"/>
              </a:rPr>
              <a:t>都是</a:t>
            </a:r>
            <a:r>
              <a:rPr lang="en-US" altLang="zh-CN" sz="3200" i="1" dirty="0">
                <a:solidFill>
                  <a:schemeClr val="accent2"/>
                </a:solidFill>
                <a:ea typeface="华文隶书"/>
                <a:cs typeface="华文隶书"/>
              </a:rPr>
              <a:t>G</a:t>
            </a:r>
            <a:r>
              <a:rPr lang="zh-CN" altLang="en-US" sz="3200" b="0" dirty="0">
                <a:solidFill>
                  <a:schemeClr val="accent2"/>
                </a:solidFill>
                <a:ea typeface="华文隶书"/>
                <a:cs typeface="华文隶书"/>
              </a:rPr>
              <a:t>中元素的一个排列（置换）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 build="p" bldLvl="3"/>
      <p:bldP spid="20275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F908E0FB-CB78-42FC-A2E4-BC4DA79FC27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2B3801F9-6D50-49B8-B2D6-33A1093DC397}" type="slidenum">
              <a:rPr lang="en-US" altLang="zh-CN" sz="1200" b="0">
                <a:latin typeface="Verdan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C453D2D-BA56-4CD2-936E-3AD7D30222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EA0CCD6-306A-4D78-B847-A4BF1E6666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4676" y="1268760"/>
            <a:ext cx="7959724" cy="4822825"/>
          </a:xfrm>
        </p:spPr>
        <p:txBody>
          <a:bodyPr/>
          <a:lstStyle/>
          <a:p>
            <a:pPr eaLnBrk="1" hangingPunct="1">
              <a:lnSpc>
                <a:spcPts val="3000"/>
              </a:lnSpc>
              <a:spcBef>
                <a:spcPct val="45000"/>
              </a:spcBef>
            </a:pPr>
            <a:r>
              <a:rPr lang="zh-CN" altLang="en-US" dirty="0"/>
              <a:t>设群</a:t>
            </a:r>
            <a:r>
              <a:rPr lang="en-US" altLang="zh-CN" i="1" dirty="0"/>
              <a:t>G</a:t>
            </a:r>
            <a:r>
              <a:rPr lang="zh-CN" altLang="en-US" dirty="0"/>
              <a:t>为有限群，</a:t>
            </a:r>
            <a:endParaRPr lang="en-US" altLang="zh-CN" dirty="0"/>
          </a:p>
          <a:p>
            <a:pPr marL="0" indent="0" eaLnBrk="1" hangingPunct="1">
              <a:lnSpc>
                <a:spcPts val="3000"/>
              </a:lnSpc>
              <a:spcBef>
                <a:spcPct val="45000"/>
              </a:spcBef>
              <a:buNone/>
            </a:pPr>
            <a:r>
              <a:rPr lang="en-US" altLang="zh-CN" dirty="0"/>
              <a:t>     </a:t>
            </a:r>
            <a:r>
              <a:rPr lang="zh-CN" altLang="en-US" dirty="0"/>
              <a:t>则</a:t>
            </a:r>
            <a:r>
              <a:rPr lang="en-US" altLang="zh-CN" i="1" dirty="0"/>
              <a:t>G</a:t>
            </a:r>
            <a:r>
              <a:rPr lang="zh-CN" altLang="en-US" dirty="0"/>
              <a:t>中阶大于</a:t>
            </a:r>
            <a:r>
              <a:rPr lang="en-US" altLang="zh-CN" dirty="0"/>
              <a:t>2</a:t>
            </a:r>
            <a:r>
              <a:rPr lang="zh-CN" altLang="en-US" dirty="0"/>
              <a:t>的元素有偶数个。</a:t>
            </a:r>
          </a:p>
          <a:p>
            <a:pPr eaLnBrk="1" hangingPunct="1">
              <a:lnSpc>
                <a:spcPts val="3000"/>
              </a:lnSpc>
              <a:spcBef>
                <a:spcPct val="45000"/>
              </a:spcBef>
            </a:pP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zh-CN" altLang="en-US" sz="2400" dirty="0"/>
              <a:t>证：对于任意元素</a:t>
            </a:r>
            <a:r>
              <a:rPr lang="en-US" altLang="zh-CN" sz="2400" i="1" dirty="0" err="1"/>
              <a:t>a</a:t>
            </a:r>
            <a:r>
              <a:rPr lang="en-US" altLang="zh-CN" sz="2400" dirty="0" err="1">
                <a:sym typeface="Symbol" panose="05050102010706020507" pitchFamily="18" charset="2"/>
              </a:rPr>
              <a:t></a:t>
            </a:r>
            <a:r>
              <a:rPr lang="en-US" altLang="zh-CN" sz="2400" i="1" dirty="0" err="1"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sym typeface="Symbol" panose="05050102010706020507" pitchFamily="18" charset="2"/>
              </a:rPr>
              <a:t>，根据消去律有</a:t>
            </a:r>
          </a:p>
          <a:p>
            <a:pPr marL="457200" lvl="1" indent="0" algn="just" eaLnBrk="1" hangingPunct="1">
              <a:lnSpc>
                <a:spcPts val="3000"/>
              </a:lnSpc>
              <a:spcBef>
                <a:spcPct val="45000"/>
              </a:spcBef>
              <a:buClr>
                <a:srgbClr val="FFC000"/>
              </a:buClr>
              <a:buNone/>
            </a:pP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         a</a:t>
            </a:r>
            <a:r>
              <a:rPr lang="en-US" altLang="zh-CN" sz="2400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e 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solidFill>
                  <a:srgbClr val="0066FF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rgbClr val="0066FF"/>
                </a:solidFill>
                <a:sym typeface="Symbol" panose="05050102010706020507" pitchFamily="18" charset="2"/>
              </a:rPr>
              <a:t>-1</a:t>
            </a:r>
            <a:r>
              <a:rPr lang="en-US" altLang="zh-CN" sz="2400" i="1" dirty="0">
                <a:solidFill>
                  <a:srgbClr val="D72323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rgbClr val="D72323"/>
                </a:solidFill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olidFill>
                  <a:srgbClr val="D72323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rgbClr val="0066FF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rgbClr val="0066FF"/>
                </a:solidFill>
                <a:sym typeface="Symbol" panose="05050102010706020507" pitchFamily="18" charset="2"/>
              </a:rPr>
              <a:t>-1</a:t>
            </a:r>
            <a:r>
              <a:rPr lang="en-US" altLang="zh-CN" sz="2400" i="1" dirty="0">
                <a:solidFill>
                  <a:srgbClr val="D72323"/>
                </a:solidFill>
                <a:sym typeface="Symbol" panose="05050102010706020507" pitchFamily="18" charset="2"/>
              </a:rPr>
              <a:t>e</a:t>
            </a:r>
          </a:p>
          <a:p>
            <a:pPr marL="457200" lvl="1" indent="0" algn="just" eaLnBrk="1" hangingPunct="1">
              <a:lnSpc>
                <a:spcPts val="3000"/>
              </a:lnSpc>
              <a:spcBef>
                <a:spcPct val="45000"/>
              </a:spcBef>
              <a:buClr>
                <a:srgbClr val="FFC000"/>
              </a:buClr>
              <a:buNone/>
            </a:pPr>
            <a:r>
              <a:rPr lang="en-US" altLang="zh-CN" sz="2400" i="1" dirty="0">
                <a:solidFill>
                  <a:srgbClr val="D72323"/>
                </a:solidFill>
                <a:sym typeface="Symbol" panose="05050102010706020507" pitchFamily="18" charset="2"/>
              </a:rPr>
              <a:t>                 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=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-1</a:t>
            </a:r>
            <a:endParaRPr lang="en-US" altLang="zh-CN" sz="24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marL="457200" lvl="1" indent="0" algn="just" eaLnBrk="1" hangingPunct="1">
              <a:lnSpc>
                <a:spcPts val="3000"/>
              </a:lnSpc>
              <a:spcBef>
                <a:spcPct val="45000"/>
              </a:spcBef>
              <a:buClr>
                <a:srgbClr val="FFC000"/>
              </a:buClr>
              <a:buNone/>
            </a:pP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因此</a:t>
            </a:r>
            <a:r>
              <a:rPr lang="en-US" altLang="zh-CN" sz="2400" i="1" dirty="0">
                <a:solidFill>
                  <a:srgbClr val="000000"/>
                </a:solidFill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中阶大于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的元素必有</a:t>
            </a:r>
            <a:r>
              <a:rPr lang="en-US" altLang="zh-CN" sz="2400" i="1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 i="1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</a:p>
          <a:p>
            <a:pPr marL="457200" lvl="1" indent="0" algn="just" eaLnBrk="1" hangingPunct="1">
              <a:lnSpc>
                <a:spcPts val="3000"/>
              </a:lnSpc>
              <a:spcBef>
                <a:spcPct val="45000"/>
              </a:spcBef>
              <a:buClr>
                <a:srgbClr val="FFC000"/>
              </a:buClr>
              <a:buNone/>
            </a:pP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又由于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|</a:t>
            </a:r>
            <a:r>
              <a:rPr lang="en-US" altLang="zh-CN" sz="2400" i="1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|=|</a:t>
            </a:r>
            <a:r>
              <a:rPr lang="en-US" altLang="zh-CN" sz="2400" i="1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|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，所以</a:t>
            </a:r>
            <a:r>
              <a:rPr lang="en-US" altLang="zh-CN" sz="2400" i="1" dirty="0">
                <a:solidFill>
                  <a:srgbClr val="000000"/>
                </a:solidFill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中阶大于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的元素一定成对出现。</a:t>
            </a:r>
            <a:endParaRPr lang="en-US" altLang="zh-CN" sz="24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457200" lvl="1" indent="0" algn="just" eaLnBrk="1" hangingPunct="1">
              <a:lnSpc>
                <a:spcPts val="3000"/>
              </a:lnSpc>
              <a:spcBef>
                <a:spcPct val="45000"/>
              </a:spcBef>
              <a:buClr>
                <a:srgbClr val="FFC000"/>
              </a:buClr>
              <a:buNone/>
            </a:pP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所以，如果</a:t>
            </a:r>
            <a:r>
              <a:rPr lang="en-US" altLang="zh-CN" sz="2400" i="1" dirty="0">
                <a:solidFill>
                  <a:srgbClr val="000000"/>
                </a:solidFill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中有阶大于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的元素，一定是偶数个，</a:t>
            </a:r>
            <a:endParaRPr lang="en-US" altLang="zh-CN" sz="24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marL="457200" lvl="1" indent="0" algn="just" eaLnBrk="1" hangingPunct="1">
              <a:lnSpc>
                <a:spcPts val="3000"/>
              </a:lnSpc>
              <a:spcBef>
                <a:spcPct val="45000"/>
              </a:spcBef>
              <a:buClr>
                <a:srgbClr val="FFC000"/>
              </a:buClr>
              <a:buNone/>
            </a:pP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如果</a:t>
            </a:r>
            <a:r>
              <a:rPr lang="en-US" altLang="zh-CN" sz="2400" i="1" dirty="0">
                <a:solidFill>
                  <a:srgbClr val="000000"/>
                </a:solidFill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中没有阶大于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的元素，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也是偶数。故结论成立。</a:t>
            </a:r>
            <a:endParaRPr lang="zh-CN" altLang="en-US" sz="2400" i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11CE58-F92A-4EA8-9202-43D89E0BC028}"/>
              </a:ext>
            </a:extLst>
          </p:cNvPr>
          <p:cNvSpPr txBox="1"/>
          <p:nvPr/>
        </p:nvSpPr>
        <p:spPr>
          <a:xfrm>
            <a:off x="345145" y="6131953"/>
            <a:ext cx="8568952" cy="400110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Arial" panose="020B0604020202020204" pitchFamily="34" charset="0"/>
              </a:rPr>
              <a:t>判断</a:t>
            </a:r>
            <a:r>
              <a:rPr lang="en-US" altLang="zh-CN" sz="2000" b="1" dirty="0">
                <a:latin typeface="Arial" panose="020B0604020202020204" pitchFamily="34" charset="0"/>
              </a:rPr>
              <a:t>: </a:t>
            </a:r>
            <a:r>
              <a:rPr lang="zh-CN" altLang="en-US" sz="2000" b="1" dirty="0">
                <a:latin typeface="Arial" panose="020B0604020202020204" pitchFamily="34" charset="0"/>
              </a:rPr>
              <a:t>有限群</a:t>
            </a:r>
            <a:r>
              <a:rPr lang="en-US" altLang="zh-CN" sz="2000" b="1" dirty="0">
                <a:latin typeface="Arial" panose="020B0604020202020204" pitchFamily="34" charset="0"/>
              </a:rPr>
              <a:t>G</a:t>
            </a:r>
            <a:r>
              <a:rPr lang="zh-CN" altLang="en-US" sz="2000" b="1" dirty="0">
                <a:latin typeface="Arial" panose="020B0604020202020204" pitchFamily="34" charset="0"/>
              </a:rPr>
              <a:t>的阶数是偶数，则</a:t>
            </a:r>
            <a:r>
              <a:rPr lang="zh-CN" altLang="en-US" sz="2000" b="1" i="0" dirty="0">
                <a:effectLst/>
                <a:latin typeface="Arial" panose="020B0604020202020204" pitchFamily="34" charset="0"/>
              </a:rPr>
              <a:t>在 </a:t>
            </a:r>
            <a:r>
              <a:rPr lang="en-US" altLang="zh-CN" sz="2000" b="1" i="0" dirty="0">
                <a:effectLst/>
                <a:latin typeface="Arial" panose="020B0604020202020204" pitchFamily="34" charset="0"/>
              </a:rPr>
              <a:t>G </a:t>
            </a:r>
            <a:r>
              <a:rPr lang="zh-CN" altLang="en-US" sz="2000" b="1" dirty="0">
                <a:latin typeface="Arial" panose="020B0604020202020204" pitchFamily="34" charset="0"/>
              </a:rPr>
              <a:t>中</a:t>
            </a:r>
            <a:r>
              <a:rPr lang="zh-CN" altLang="en-US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阶等于 </a:t>
            </a:r>
            <a:r>
              <a:rPr lang="en-US" altLang="zh-CN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 </a:t>
            </a:r>
            <a:r>
              <a:rPr lang="zh-CN" altLang="en-US" sz="2000" b="1" i="0" dirty="0">
                <a:effectLst/>
                <a:latin typeface="Arial" panose="020B0604020202020204" pitchFamily="34" charset="0"/>
              </a:rPr>
              <a:t>的元素的个数一定是奇数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474608-5582-AFDC-A076-BD7736C5F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821" y="2430948"/>
            <a:ext cx="2274691" cy="19442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991B93-3649-A205-E097-DC5F4FC8E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430" y="125027"/>
            <a:ext cx="2234377" cy="2197798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uiExpand="1" build="p" bldLvl="3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F27D3E31-BC42-491A-9A88-BE1B895679BD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C2584EE-7BB7-49FD-8FC3-1F5AFC8DFCEC}" type="slidenum">
              <a:rPr lang="en-US" altLang="zh-CN" sz="1200" b="0">
                <a:latin typeface="Verdana" panose="020B060403050404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6E0B292-23C5-4FE4-AA0E-D18A0944A38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1A8166E4-EFA3-4CD8-A3D4-F9B0F611CA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6738" y="1270000"/>
            <a:ext cx="8001000" cy="179863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是群，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是有限阶元</a:t>
            </a:r>
            <a:r>
              <a:rPr lang="en-US" altLang="zh-CN" dirty="0"/>
              <a:t>.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/>
              <a:t>     </a:t>
            </a:r>
            <a:r>
              <a:rPr lang="zh-CN" altLang="en-US" dirty="0"/>
              <a:t>证明 ：</a:t>
            </a:r>
            <a:r>
              <a:rPr lang="en-US" altLang="zh-CN" dirty="0"/>
              <a:t>|</a:t>
            </a:r>
            <a:r>
              <a:rPr lang="en-US" altLang="zh-CN" i="1" dirty="0"/>
              <a:t>ab</a:t>
            </a:r>
            <a:r>
              <a:rPr lang="en-US" altLang="zh-CN" dirty="0"/>
              <a:t>| = |</a:t>
            </a:r>
            <a:r>
              <a:rPr lang="en-US" altLang="zh-CN" i="1" dirty="0" err="1"/>
              <a:t>ba</a:t>
            </a:r>
            <a:r>
              <a:rPr lang="en-US" altLang="zh-CN" dirty="0"/>
              <a:t>|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证： 设 </a:t>
            </a:r>
            <a:r>
              <a:rPr lang="en-US" altLang="zh-CN" dirty="0"/>
              <a:t>|</a:t>
            </a:r>
            <a:r>
              <a:rPr lang="en-US" altLang="zh-CN" i="1" dirty="0"/>
              <a:t>ab</a:t>
            </a:r>
            <a:r>
              <a:rPr lang="en-US" altLang="zh-CN" dirty="0"/>
              <a:t>| = </a:t>
            </a:r>
            <a:r>
              <a:rPr lang="en-US" altLang="zh-CN" i="1" dirty="0"/>
              <a:t>r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|</a:t>
            </a:r>
            <a:r>
              <a:rPr lang="en-US" altLang="zh-CN" i="1" dirty="0" err="1">
                <a:solidFill>
                  <a:srgbClr val="FF0000"/>
                </a:solidFill>
              </a:rPr>
              <a:t>ba</a:t>
            </a:r>
            <a:r>
              <a:rPr lang="en-US" altLang="zh-CN" dirty="0">
                <a:solidFill>
                  <a:srgbClr val="FF0000"/>
                </a:solidFill>
              </a:rPr>
              <a:t>| = </a:t>
            </a:r>
            <a:r>
              <a:rPr lang="en-US" altLang="zh-CN" i="1" dirty="0">
                <a:solidFill>
                  <a:srgbClr val="FF0000"/>
                </a:solidFill>
              </a:rPr>
              <a:t>t</a:t>
            </a:r>
            <a:r>
              <a:rPr lang="zh-CN" altLang="en-US" dirty="0"/>
              <a:t>，则有</a:t>
            </a:r>
          </a:p>
        </p:txBody>
      </p:sp>
      <p:graphicFrame>
        <p:nvGraphicFramePr>
          <p:cNvPr id="781316" name="Object 4">
            <a:extLst>
              <a:ext uri="{FF2B5EF4-FFF2-40B4-BE49-F238E27FC236}">
                <a16:creationId xmlns:a16="http://schemas.microsoft.com/office/drawing/2014/main" id="{AE22FE31-3BC3-4191-A28C-4693084337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708275"/>
          <a:ext cx="4537075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90700" imgH="1054100" progId="Equation.3">
                  <p:embed/>
                </p:oleObj>
              </mc:Choice>
              <mc:Fallback>
                <p:oleObj name="公式" r:id="rId3" imgW="1790700" imgH="1054100" progId="Equation.3">
                  <p:embed/>
                  <p:pic>
                    <p:nvPicPr>
                      <p:cNvPr id="781316" name="Object 4">
                        <a:extLst>
                          <a:ext uri="{FF2B5EF4-FFF2-40B4-BE49-F238E27FC236}">
                            <a16:creationId xmlns:a16="http://schemas.microsoft.com/office/drawing/2014/main" id="{AE22FE31-3BC3-4191-A28C-4693084337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08275"/>
                        <a:ext cx="4537075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1317" name="Rectangle 5">
            <a:extLst>
              <a:ext uri="{FF2B5EF4-FFF2-40B4-BE49-F238E27FC236}">
                <a16:creationId xmlns:a16="http://schemas.microsoft.com/office/drawing/2014/main" id="{BE32129D-1464-48B4-AFE1-AEDDD1AB1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230813"/>
            <a:ext cx="80645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由消去律得 </a:t>
            </a:r>
            <a:r>
              <a:rPr lang="en-US" altLang="zh-CN" dirty="0"/>
              <a:t>(</a:t>
            </a:r>
            <a:r>
              <a:rPr lang="en-US" altLang="zh-CN" i="1" dirty="0"/>
              <a:t>ab</a:t>
            </a:r>
            <a:r>
              <a:rPr lang="en-US" altLang="zh-CN" dirty="0"/>
              <a:t>)</a:t>
            </a:r>
            <a:r>
              <a:rPr lang="en-US" altLang="zh-CN" i="1" baseline="30000" dirty="0"/>
              <a:t>t </a:t>
            </a:r>
            <a:r>
              <a:rPr lang="en-US" altLang="zh-CN" dirty="0"/>
              <a:t>= </a:t>
            </a:r>
            <a:r>
              <a:rPr lang="en-US" altLang="zh-CN" i="1" dirty="0"/>
              <a:t>e</a:t>
            </a:r>
            <a:r>
              <a:rPr lang="zh-CN" altLang="en-US" dirty="0"/>
              <a:t>，从而可知，</a:t>
            </a:r>
            <a:r>
              <a:rPr lang="en-US" altLang="zh-CN" i="1" dirty="0"/>
              <a:t>r </a:t>
            </a:r>
            <a:r>
              <a:rPr lang="en-US" altLang="zh-CN" dirty="0"/>
              <a:t>| </a:t>
            </a:r>
            <a:r>
              <a:rPr lang="en-US" altLang="zh-CN" i="1" dirty="0"/>
              <a:t>t</a:t>
            </a:r>
            <a:r>
              <a:rPr lang="en-US" altLang="zh-CN" dirty="0"/>
              <a:t>. 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同理可证  </a:t>
            </a:r>
            <a:r>
              <a:rPr lang="en-US" altLang="zh-CN" i="1" dirty="0"/>
              <a:t>t </a:t>
            </a:r>
            <a:r>
              <a:rPr lang="en-US" altLang="zh-CN" dirty="0"/>
              <a:t>| </a:t>
            </a:r>
            <a:r>
              <a:rPr lang="en-US" altLang="zh-CN" i="1" dirty="0"/>
              <a:t>r</a:t>
            </a:r>
            <a:r>
              <a:rPr lang="en-US" altLang="zh-CN" dirty="0"/>
              <a:t>. </a:t>
            </a:r>
            <a:r>
              <a:rPr lang="zh-CN" altLang="en-US" dirty="0"/>
              <a:t>因此 </a:t>
            </a:r>
            <a:r>
              <a:rPr lang="en-US" altLang="zh-CN" dirty="0"/>
              <a:t>|</a:t>
            </a:r>
            <a:r>
              <a:rPr lang="en-US" altLang="zh-CN" i="1" dirty="0"/>
              <a:t>ab</a:t>
            </a:r>
            <a:r>
              <a:rPr lang="en-US" altLang="zh-CN" dirty="0"/>
              <a:t>| = |</a:t>
            </a:r>
            <a:r>
              <a:rPr lang="en-US" altLang="zh-CN" i="1" dirty="0" err="1"/>
              <a:t>ba</a:t>
            </a:r>
            <a:r>
              <a:rPr lang="en-US" altLang="zh-CN" dirty="0"/>
              <a:t>|.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8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8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uiExpand="1" build="p" bldLvl="3"/>
      <p:bldP spid="7813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09B8AC11-8CBB-4AC1-9AC9-87C1C495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A85383-3122-484E-86AD-596F39D77E7A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C481A6E-0F40-4ED7-AEF8-69767C14A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>
              <a:buClr>
                <a:srgbClr val="FF9900"/>
              </a:buClr>
            </a:pPr>
            <a:r>
              <a:rPr lang="zh-CN" altLang="en-US"/>
              <a:t>半群、独异点与群的定义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/>
              <a:t>群中的术语</a:t>
            </a:r>
          </a:p>
          <a:p>
            <a:pPr eaLnBrk="1" hangingPunct="1">
              <a:buClr>
                <a:srgbClr val="FF9900"/>
              </a:buClr>
            </a:pPr>
            <a:r>
              <a:rPr lang="zh-CN" altLang="en-US"/>
              <a:t>群的基本性质</a:t>
            </a:r>
          </a:p>
          <a:p>
            <a:pPr eaLnBrk="1" hangingPunct="1"/>
            <a:endParaRPr lang="en-US" altLang="zh-CN"/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1511D57-5D11-4571-B8DB-4C784AC8E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/>
              <a:t>10.1  </a:t>
            </a:r>
            <a:r>
              <a:rPr lang="zh-CN" altLang="en-US"/>
              <a:t>群的定义与性质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506A2156-3898-40B2-9C59-DD38CBCE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0370EB-5F7E-485D-9F51-0723C5EFE56D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ACCCFF2A-7A50-4BCB-8E8F-1D1F15C99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群的性质：方程存在惟一解（补充）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DAA124F5-1993-4BDB-B581-ADB1947BB3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10.4 </a:t>
            </a: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为群，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，方程</a:t>
            </a:r>
            <a:r>
              <a:rPr lang="en-US" altLang="zh-CN" i="1" dirty="0"/>
              <a:t>ax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zh-CN" altLang="en-US" dirty="0"/>
              <a:t>和</a:t>
            </a:r>
            <a:r>
              <a:rPr lang="en-US" altLang="zh-CN" i="1" dirty="0" err="1"/>
              <a:t>ya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zh-CN" altLang="en-US" dirty="0"/>
              <a:t>在</a:t>
            </a:r>
            <a:r>
              <a:rPr lang="en-US" altLang="zh-CN" i="1" dirty="0"/>
              <a:t>G</a:t>
            </a:r>
            <a:r>
              <a:rPr lang="zh-CN" altLang="en-US" dirty="0"/>
              <a:t>中有解且仅有惟一解</a:t>
            </a:r>
            <a:r>
              <a:rPr lang="en-US" altLang="zh-CN" dirty="0"/>
              <a:t>. 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dirty="0"/>
              <a:t>           </a:t>
            </a:r>
            <a:r>
              <a:rPr lang="en-US" altLang="zh-CN" i="1" dirty="0"/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i="1" dirty="0"/>
              <a:t>b </a:t>
            </a:r>
            <a:r>
              <a:rPr lang="zh-CN" altLang="en-US" dirty="0"/>
              <a:t>代入方程左边的</a:t>
            </a:r>
            <a:r>
              <a:rPr lang="en-US" altLang="zh-CN" i="1" dirty="0"/>
              <a:t>x </a:t>
            </a:r>
            <a:r>
              <a:rPr lang="zh-CN" altLang="en-US" dirty="0"/>
              <a:t>得</a:t>
            </a:r>
            <a:br>
              <a:rPr lang="zh-CN" altLang="en-US" dirty="0"/>
            </a:br>
            <a:r>
              <a:rPr lang="zh-CN" altLang="en-US" dirty="0"/>
              <a:t>                 </a:t>
            </a:r>
            <a:r>
              <a:rPr lang="en-US" altLang="zh-CN" i="1" dirty="0"/>
              <a:t>a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i="1" dirty="0"/>
              <a:t>b</a:t>
            </a:r>
            <a:r>
              <a:rPr lang="en-US" altLang="zh-CN" dirty="0"/>
              <a:t>) = (</a:t>
            </a:r>
            <a:r>
              <a:rPr lang="en-US" altLang="zh-CN" i="1" dirty="0"/>
              <a:t>aa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</a:t>
            </a:r>
            <a:r>
              <a:rPr lang="en-US" altLang="zh-CN" i="1" dirty="0"/>
              <a:t>b </a:t>
            </a:r>
            <a:r>
              <a:rPr lang="en-US" altLang="zh-CN" dirty="0"/>
              <a:t>= </a:t>
            </a:r>
            <a:r>
              <a:rPr lang="en-US" altLang="zh-CN" i="1" dirty="0"/>
              <a:t>eb </a:t>
            </a:r>
            <a:r>
              <a:rPr lang="en-US" altLang="zh-CN" dirty="0"/>
              <a:t>= </a:t>
            </a:r>
            <a:r>
              <a:rPr lang="en-US" altLang="zh-CN" i="1" dirty="0"/>
              <a:t>b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所以</a:t>
            </a:r>
            <a:r>
              <a:rPr lang="en-US" altLang="zh-CN" i="1" dirty="0"/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i="1" dirty="0"/>
              <a:t>b </a:t>
            </a:r>
            <a:r>
              <a:rPr lang="zh-CN" altLang="en-US" dirty="0"/>
              <a:t>是该方程的解</a:t>
            </a:r>
            <a:r>
              <a:rPr lang="en-US" altLang="zh-CN" dirty="0"/>
              <a:t>.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FF"/>
                </a:solidFill>
              </a:rPr>
              <a:t>下面证明惟一性：</a:t>
            </a:r>
            <a:endParaRPr lang="en-US" altLang="zh-CN" dirty="0">
              <a:solidFill>
                <a:srgbClr val="0066FF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FF"/>
                </a:solidFill>
              </a:rPr>
              <a:t>假设</a:t>
            </a:r>
            <a:r>
              <a:rPr lang="en-US" altLang="zh-CN" i="1" dirty="0">
                <a:solidFill>
                  <a:srgbClr val="0066FF"/>
                </a:solidFill>
              </a:rPr>
              <a:t>c</a:t>
            </a:r>
            <a:r>
              <a:rPr lang="zh-CN" altLang="en-US" dirty="0">
                <a:solidFill>
                  <a:srgbClr val="0066FF"/>
                </a:solidFill>
              </a:rPr>
              <a:t>是方程</a:t>
            </a:r>
            <a:r>
              <a:rPr lang="en-US" altLang="zh-CN" i="1" dirty="0">
                <a:solidFill>
                  <a:srgbClr val="0066FF"/>
                </a:solidFill>
              </a:rPr>
              <a:t>ax</a:t>
            </a:r>
            <a:r>
              <a:rPr lang="en-US" altLang="zh-CN" dirty="0">
                <a:solidFill>
                  <a:srgbClr val="0066FF"/>
                </a:solidFill>
              </a:rPr>
              <a:t>=</a:t>
            </a:r>
            <a:r>
              <a:rPr lang="en-US" altLang="zh-CN" i="1" dirty="0">
                <a:solidFill>
                  <a:srgbClr val="0066FF"/>
                </a:solidFill>
              </a:rPr>
              <a:t>b</a:t>
            </a:r>
            <a:r>
              <a:rPr lang="zh-CN" altLang="en-US" dirty="0">
                <a:solidFill>
                  <a:srgbClr val="0066FF"/>
                </a:solidFill>
              </a:rPr>
              <a:t>的解，必有</a:t>
            </a:r>
            <a:r>
              <a:rPr lang="en-US" altLang="zh-CN" i="1" dirty="0">
                <a:solidFill>
                  <a:srgbClr val="0066FF"/>
                </a:solidFill>
              </a:rPr>
              <a:t>ac</a:t>
            </a:r>
            <a:r>
              <a:rPr lang="en-US" altLang="zh-CN" dirty="0">
                <a:solidFill>
                  <a:srgbClr val="0066FF"/>
                </a:solidFill>
              </a:rPr>
              <a:t>=</a:t>
            </a:r>
            <a:r>
              <a:rPr lang="en-US" altLang="zh-CN" i="1" dirty="0">
                <a:solidFill>
                  <a:srgbClr val="0066FF"/>
                </a:solidFill>
              </a:rPr>
              <a:t>b</a:t>
            </a:r>
            <a:r>
              <a:rPr lang="zh-CN" altLang="en-US" dirty="0">
                <a:solidFill>
                  <a:srgbClr val="0066FF"/>
                </a:solidFill>
              </a:rPr>
              <a:t>，</a:t>
            </a:r>
            <a:endParaRPr lang="en-US" altLang="zh-CN" dirty="0">
              <a:solidFill>
                <a:srgbClr val="0066FF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FF"/>
                </a:solidFill>
              </a:rPr>
              <a:t>从而有</a:t>
            </a:r>
            <a:r>
              <a:rPr lang="zh-CN" altLang="en-US" i="1" dirty="0">
                <a:solidFill>
                  <a:srgbClr val="0066FF"/>
                </a:solidFill>
              </a:rPr>
              <a:t>     </a:t>
            </a:r>
            <a:r>
              <a:rPr lang="en-US" altLang="zh-CN" i="1" dirty="0">
                <a:solidFill>
                  <a:srgbClr val="0066FF"/>
                </a:solidFill>
              </a:rPr>
              <a:t>c </a:t>
            </a:r>
            <a:r>
              <a:rPr lang="en-US" altLang="zh-CN" dirty="0">
                <a:solidFill>
                  <a:srgbClr val="0066FF"/>
                </a:solidFill>
              </a:rPr>
              <a:t>= </a:t>
            </a:r>
            <a:r>
              <a:rPr lang="en-US" altLang="zh-CN" i="1" dirty="0" err="1">
                <a:solidFill>
                  <a:srgbClr val="0066FF"/>
                </a:solidFill>
              </a:rPr>
              <a:t>ec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</a:rPr>
              <a:t>= (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i="1" dirty="0">
                <a:solidFill>
                  <a:srgbClr val="0066FF"/>
                </a:solidFill>
              </a:rPr>
              <a:t>c </a:t>
            </a:r>
            <a:r>
              <a:rPr lang="en-US" altLang="zh-CN" dirty="0">
                <a:solidFill>
                  <a:srgbClr val="0066FF"/>
                </a:solidFill>
              </a:rPr>
              <a:t>= 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ac</a:t>
            </a:r>
            <a:r>
              <a:rPr lang="en-US" altLang="zh-CN" dirty="0">
                <a:solidFill>
                  <a:srgbClr val="0066FF"/>
                </a:solidFill>
              </a:rPr>
              <a:t>) = 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i="1" dirty="0">
                <a:solidFill>
                  <a:srgbClr val="0066FF"/>
                </a:solidFill>
              </a:rPr>
              <a:t>b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同理可证</a:t>
            </a:r>
            <a:r>
              <a:rPr lang="en-US" altLang="zh-CN" i="1" dirty="0"/>
              <a:t>ba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/>
              <a:t>是方程 </a:t>
            </a:r>
            <a:r>
              <a:rPr lang="en-US" altLang="zh-CN" i="1" dirty="0" err="1"/>
              <a:t>ya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zh-CN" altLang="en-US" dirty="0"/>
              <a:t>的惟一解</a:t>
            </a:r>
            <a:r>
              <a:rPr lang="en-US" altLang="zh-CN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D5EC07-97D5-4093-943B-7CD7BF87D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420888"/>
            <a:ext cx="1219200" cy="579438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 dirty="0">
                <a:solidFill>
                  <a:srgbClr val="FFFFFF"/>
                </a:solidFill>
                <a:ea typeface="楷体_GB2312" pitchFamily="49" charset="-122"/>
              </a:rPr>
              <a:t>证明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uiExpand="1" build="p"/>
      <p:bldP spid="5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9424D07B-37C6-48C4-B59A-E833784B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7F88E4-B24F-48DA-8DEA-BE9352127E70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737BD81-84D5-4901-A698-D461D4CA8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AF5ED3A-E223-42F1-9830-3659FA03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5000"/>
              </a:spcBef>
              <a:defRPr/>
            </a:pPr>
            <a:r>
              <a:rPr lang="zh-CN" altLang="en-US" dirty="0"/>
              <a:t>设群</a:t>
            </a:r>
            <a:r>
              <a:rPr lang="en-US" altLang="zh-CN" i="1" dirty="0"/>
              <a:t>G</a:t>
            </a:r>
            <a:r>
              <a:rPr lang="en-US" altLang="zh-CN" dirty="0"/>
              <a:t>=&lt;</a:t>
            </a:r>
            <a:r>
              <a:rPr lang="en-US" altLang="zh-CN" i="1" dirty="0"/>
              <a:t>P</a:t>
            </a:r>
            <a:r>
              <a:rPr lang="en-US" altLang="zh-CN" dirty="0"/>
              <a:t>({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}),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&gt;</a:t>
            </a:r>
            <a:r>
              <a:rPr lang="zh-CN" altLang="en-US" dirty="0"/>
              <a:t>，其中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zh-CN" altLang="en-US" dirty="0"/>
              <a:t>为对称差</a:t>
            </a:r>
            <a:r>
              <a:rPr lang="en-US" altLang="zh-CN" dirty="0"/>
              <a:t>. </a:t>
            </a:r>
          </a:p>
          <a:p>
            <a:pPr marL="0" indent="0" eaLnBrk="1" hangingPunct="1">
              <a:spcBef>
                <a:spcPct val="4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</a:t>
            </a:r>
            <a:r>
              <a:rPr lang="zh-CN" altLang="en-US" dirty="0"/>
              <a:t>解下列群方程：</a:t>
            </a:r>
            <a:br>
              <a:rPr lang="zh-CN" altLang="en-US" dirty="0"/>
            </a:br>
            <a:r>
              <a:rPr lang="zh-CN" altLang="en-US" dirty="0"/>
              <a:t>          </a:t>
            </a:r>
            <a:r>
              <a:rPr lang="en-US" altLang="zh-CN" dirty="0"/>
              <a:t>{</a:t>
            </a:r>
            <a:r>
              <a:rPr lang="en-US" altLang="zh-CN" i="1" dirty="0"/>
              <a:t>a</a:t>
            </a:r>
            <a:r>
              <a:rPr lang="en-US" altLang="zh-CN" dirty="0"/>
              <a:t>}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i="1" dirty="0"/>
              <a:t>X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zh-CN" altLang="en-US" dirty="0"/>
              <a:t>，</a:t>
            </a:r>
            <a:r>
              <a:rPr lang="en-US" altLang="zh-CN" i="1" dirty="0"/>
              <a:t>Y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}={</a:t>
            </a:r>
            <a:r>
              <a:rPr lang="en-US" altLang="zh-CN" i="1" dirty="0"/>
              <a:t>b</a:t>
            </a:r>
            <a:r>
              <a:rPr lang="en-US" altLang="zh-CN" dirty="0"/>
              <a:t>}</a:t>
            </a:r>
          </a:p>
          <a:p>
            <a:pPr eaLnBrk="1" hangingPunct="1">
              <a:spcBef>
                <a:spcPct val="45000"/>
              </a:spcBef>
              <a:defRPr/>
            </a:pPr>
            <a:r>
              <a:rPr lang="zh-CN" altLang="en-US" dirty="0"/>
              <a:t>解：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i="1" dirty="0"/>
              <a:t>                    </a:t>
            </a:r>
            <a:endParaRPr lang="zh-CN" altLang="en-US" dirty="0"/>
          </a:p>
        </p:txBody>
      </p:sp>
      <p:sp>
        <p:nvSpPr>
          <p:cNvPr id="780292" name="Rectangle 4">
            <a:extLst>
              <a:ext uri="{FF2B5EF4-FFF2-40B4-BE49-F238E27FC236}">
                <a16:creationId xmlns:a16="http://schemas.microsoft.com/office/drawing/2014/main" id="{4E7649FC-F28D-49F9-ABA8-A685EE60B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573463"/>
            <a:ext cx="2519363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 dirty="0"/>
              <a:t>X</a:t>
            </a:r>
            <a:r>
              <a:rPr lang="en-US" altLang="zh-CN" dirty="0"/>
              <a:t>={</a:t>
            </a:r>
            <a:r>
              <a:rPr lang="en-US" altLang="zh-CN" i="1" dirty="0"/>
              <a:t>a</a:t>
            </a:r>
            <a:r>
              <a:rPr lang="en-US" altLang="zh-CN" dirty="0"/>
              <a:t>}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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={</a:t>
            </a:r>
            <a:r>
              <a:rPr lang="en-US" altLang="zh-CN" i="1" dirty="0"/>
              <a:t>a</a:t>
            </a:r>
            <a:r>
              <a:rPr lang="en-US" altLang="zh-CN" dirty="0"/>
              <a:t>}</a:t>
            </a:r>
            <a:r>
              <a:rPr lang="en-US" altLang="zh-CN" dirty="0">
                <a:sym typeface="Symbol" panose="05050102010706020507" pitchFamily="18" charset="2"/>
              </a:rPr>
              <a:t>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={</a:t>
            </a:r>
            <a:r>
              <a:rPr lang="en-US" altLang="zh-CN" i="1" dirty="0"/>
              <a:t>a</a:t>
            </a:r>
            <a:r>
              <a:rPr lang="en-US" altLang="zh-CN" dirty="0"/>
              <a:t>}</a:t>
            </a:r>
          </a:p>
        </p:txBody>
      </p:sp>
      <p:sp>
        <p:nvSpPr>
          <p:cNvPr id="780293" name="Rectangle 5">
            <a:extLst>
              <a:ext uri="{FF2B5EF4-FFF2-40B4-BE49-F238E27FC236}">
                <a16:creationId xmlns:a16="http://schemas.microsoft.com/office/drawing/2014/main" id="{4DE5EDE8-A47F-494A-83F8-046B0D3FE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5572" y="4171950"/>
            <a:ext cx="24638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i="1" dirty="0"/>
              <a:t>Y</a:t>
            </a:r>
            <a:r>
              <a:rPr lang="en-US" altLang="zh-CN" dirty="0"/>
              <a:t>={</a:t>
            </a:r>
            <a:r>
              <a:rPr lang="en-US" altLang="zh-CN" i="1" dirty="0"/>
              <a:t>b</a:t>
            </a:r>
            <a:r>
              <a:rPr lang="en-US" altLang="zh-CN" dirty="0"/>
              <a:t>}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}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={</a:t>
            </a:r>
            <a:r>
              <a:rPr lang="en-US" altLang="zh-CN" i="1" dirty="0"/>
              <a:t>b</a:t>
            </a:r>
            <a:r>
              <a:rPr lang="en-US" altLang="zh-CN" dirty="0"/>
              <a:t>}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}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={</a:t>
            </a:r>
            <a:r>
              <a:rPr lang="en-US" altLang="zh-CN" i="1" dirty="0"/>
              <a:t>a</a:t>
            </a:r>
            <a:r>
              <a:rPr lang="en-US" altLang="zh-CN" dirty="0"/>
              <a:t>}</a:t>
            </a:r>
          </a:p>
        </p:txBody>
      </p:sp>
      <p:pic>
        <p:nvPicPr>
          <p:cNvPr id="7" name="Picture 4" descr="图片4">
            <a:extLst>
              <a:ext uri="{FF2B5EF4-FFF2-40B4-BE49-F238E27FC236}">
                <a16:creationId xmlns:a16="http://schemas.microsoft.com/office/drawing/2014/main" id="{7C62DABA-BC24-4601-8A04-6C7B86420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3"/>
          <a:stretch>
            <a:fillRect/>
          </a:stretch>
        </p:blipFill>
        <p:spPr bwMode="auto">
          <a:xfrm>
            <a:off x="6012160" y="1869556"/>
            <a:ext cx="2925942" cy="214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439E923-3650-40BC-C710-3C35D33CF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72" y="4135645"/>
            <a:ext cx="2304256" cy="192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0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0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0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0292" grpId="0" uiExpand="1" build="p"/>
      <p:bldP spid="78029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A42422B6-A7B8-41C3-85DD-1FCD3DF03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B59E73-B752-41E4-84E0-81C7E5F48B71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C258258F-DC0C-4FCD-BAE4-3B0C91F87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accent2"/>
                </a:solidFill>
              </a:rPr>
              <a:t>群的性质</a:t>
            </a:r>
            <a:r>
              <a:rPr lang="en-US" altLang="zh-CN">
                <a:solidFill>
                  <a:schemeClr val="accent2"/>
                </a:solidFill>
              </a:rPr>
              <a:t>——</a:t>
            </a:r>
            <a:r>
              <a:rPr lang="zh-CN" altLang="en-US">
                <a:solidFill>
                  <a:schemeClr val="accent2"/>
                </a:solidFill>
              </a:rPr>
              <a:t>无零元（补充）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E69AE46-3DBC-4F1A-A6DB-101B73BCA2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试证明：群</a:t>
            </a:r>
            <a:r>
              <a:rPr lang="en-US" altLang="zh-CN" dirty="0">
                <a:solidFill>
                  <a:srgbClr val="000000"/>
                </a:solidFill>
              </a:rPr>
              <a:t>&lt; </a:t>
            </a:r>
            <a:r>
              <a:rPr lang="en-US" altLang="zh-CN" i="1" dirty="0">
                <a:solidFill>
                  <a:srgbClr val="000000"/>
                </a:solidFill>
              </a:rPr>
              <a:t>G</a:t>
            </a:r>
            <a:r>
              <a:rPr lang="en-US" altLang="zh-CN" dirty="0">
                <a:solidFill>
                  <a:srgbClr val="000000"/>
                </a:solidFill>
              </a:rPr>
              <a:t> ,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 &gt;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中不可能有零元。</a:t>
            </a:r>
          </a:p>
          <a:p>
            <a:pPr eaLnBrk="1" hangingPunct="1"/>
            <a:endParaRPr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709636" name="Rectangle 4">
            <a:extLst>
              <a:ext uri="{FF2B5EF4-FFF2-40B4-BE49-F238E27FC236}">
                <a16:creationId xmlns:a16="http://schemas.microsoft.com/office/drawing/2014/main" id="{2E926071-C4C3-46CE-8573-B82BA6D0A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75" y="1981200"/>
            <a:ext cx="1219200" cy="579438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FFFFFF"/>
                </a:solidFill>
                <a:ea typeface="楷体_GB2312" pitchFamily="49" charset="-122"/>
              </a:rPr>
              <a:t>证明</a:t>
            </a:r>
          </a:p>
        </p:txBody>
      </p:sp>
      <p:sp>
        <p:nvSpPr>
          <p:cNvPr id="709637" name="Text Box 5">
            <a:extLst>
              <a:ext uri="{FF2B5EF4-FFF2-40B4-BE49-F238E27FC236}">
                <a16:creationId xmlns:a16="http://schemas.microsoft.com/office/drawing/2014/main" id="{ADAB8D75-96AA-408D-A5FB-4F5B1377C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778125"/>
            <a:ext cx="6864350" cy="261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kumimoji="1" lang="zh-CN" altLang="en-US" sz="2800" dirty="0">
                <a:solidFill>
                  <a:srgbClr val="0066FF"/>
                </a:solidFill>
                <a:latin typeface="+mn-ea"/>
                <a:ea typeface="+mn-ea"/>
              </a:rPr>
              <a:t>当群的阶为</a:t>
            </a:r>
            <a:r>
              <a:rPr kumimoji="1" lang="en-US" altLang="zh-CN" sz="2800" dirty="0">
                <a:solidFill>
                  <a:srgbClr val="0066FF"/>
                </a:solidFill>
                <a:latin typeface="+mn-ea"/>
                <a:ea typeface="+mn-ea"/>
              </a:rPr>
              <a:t>1</a:t>
            </a:r>
            <a:r>
              <a:rPr kumimoji="1" lang="zh-CN" altLang="en-US" sz="2800" dirty="0">
                <a:solidFill>
                  <a:srgbClr val="0066FF"/>
                </a:solidFill>
                <a:latin typeface="+mn-ea"/>
                <a:ea typeface="+mn-ea"/>
              </a:rPr>
              <a:t>时，它的唯一元素视为单位元。</a:t>
            </a:r>
          </a:p>
          <a:p>
            <a:pPr eaLnBrk="1" hangingPunct="1">
              <a:buClrTx/>
              <a:buFontTx/>
              <a:buNone/>
              <a:defRPr/>
            </a:pPr>
            <a:r>
              <a:rPr kumimoji="1" lang="zh-CN" altLang="en-US" sz="2800" dirty="0">
                <a:latin typeface="+mn-ea"/>
                <a:ea typeface="+mn-ea"/>
              </a:rPr>
              <a:t>假设：当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</a:rPr>
              <a:t>| </a:t>
            </a:r>
            <a:r>
              <a:rPr lang="en-US" altLang="zh-CN" i="1" dirty="0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</a:rPr>
              <a:t> |&gt;1</a:t>
            </a:r>
            <a:r>
              <a:rPr kumimoji="1" lang="zh-CN" altLang="en-US" sz="2800" dirty="0">
                <a:latin typeface="+mn-ea"/>
                <a:ea typeface="+mn-ea"/>
              </a:rPr>
              <a:t>且群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</a:rPr>
              <a:t>&lt; </a:t>
            </a:r>
            <a:r>
              <a:rPr lang="en-US" altLang="zh-CN" i="1" dirty="0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</a:rPr>
              <a:t> ,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 &gt;</a:t>
            </a:r>
            <a:r>
              <a:rPr kumimoji="1" lang="zh-CN" altLang="en-US" sz="2800" dirty="0">
                <a:latin typeface="+mn-ea"/>
                <a:ea typeface="+mn-ea"/>
                <a:sym typeface="Symbol" panose="05050102010706020507" pitchFamily="18" charset="2"/>
              </a:rPr>
              <a:t>中有零元</a:t>
            </a:r>
            <a:r>
              <a:rPr lang="zh-CN" altLang="en-US" sz="2800" i="1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</a:t>
            </a:r>
            <a:r>
              <a:rPr kumimoji="1" lang="zh-CN" altLang="en-US" sz="2800" dirty="0">
                <a:latin typeface="+mn-ea"/>
                <a:ea typeface="+mn-ea"/>
                <a:sym typeface="Symbol" panose="05050102010706020507" pitchFamily="18" charset="2"/>
              </a:rPr>
              <a:t>，</a:t>
            </a:r>
            <a:endParaRPr kumimoji="1" lang="en-US" altLang="zh-CN" sz="280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buClrTx/>
              <a:buFontTx/>
              <a:buNone/>
              <a:defRPr/>
            </a:pPr>
            <a:r>
              <a:rPr kumimoji="1" lang="zh-CN" altLang="en-US" sz="2800" dirty="0">
                <a:latin typeface="+mn-ea"/>
                <a:ea typeface="+mn-ea"/>
                <a:sym typeface="Symbol" panose="05050102010706020507" pitchFamily="18" charset="2"/>
              </a:rPr>
              <a:t>则对任何</a:t>
            </a:r>
            <a:r>
              <a:rPr lang="en-US" altLang="zh-CN" i="1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  </a:t>
            </a:r>
            <a:r>
              <a:rPr lang="en-US" altLang="zh-CN" i="1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G</a:t>
            </a:r>
            <a:r>
              <a:rPr kumimoji="1" lang="en-US" altLang="zh-CN" sz="2800" dirty="0">
                <a:latin typeface="+mn-ea"/>
                <a:ea typeface="+mn-ea"/>
                <a:sym typeface="Symbol" panose="05050102010706020507" pitchFamily="18" charset="2"/>
              </a:rPr>
              <a:t>, </a:t>
            </a:r>
            <a:r>
              <a:rPr kumimoji="1" lang="zh-CN" altLang="en-US" sz="2800" dirty="0">
                <a:latin typeface="+mn-ea"/>
                <a:ea typeface="+mn-ea"/>
                <a:sym typeface="Symbol" panose="05050102010706020507" pitchFamily="18" charset="2"/>
              </a:rPr>
              <a:t>都有</a:t>
            </a:r>
            <a:r>
              <a:rPr lang="en-US" altLang="zh-CN" i="1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x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</a:t>
            </a:r>
            <a:r>
              <a:rPr lang="en-US" altLang="zh-CN" i="1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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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  </a:t>
            </a:r>
            <a:r>
              <a:rPr lang="en-US" altLang="zh-CN" i="1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 = </a:t>
            </a:r>
            <a:r>
              <a:rPr lang="en-US" altLang="zh-CN" i="1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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  </a:t>
            </a:r>
            <a:r>
              <a:rPr lang="en-US" altLang="zh-CN" i="1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e</a:t>
            </a:r>
            <a:r>
              <a:rPr kumimoji="1" lang="zh-CN" altLang="en-US" sz="2800" dirty="0">
                <a:latin typeface="+mn-ea"/>
                <a:ea typeface="+mn-ea"/>
                <a:sym typeface="Symbol" panose="05050102010706020507" pitchFamily="18" charset="2"/>
              </a:rPr>
              <a:t>。所以</a:t>
            </a:r>
            <a:r>
              <a:rPr kumimoji="1" lang="zh-CN" altLang="en-US" sz="2800" i="1" dirty="0">
                <a:ea typeface="楷体_GB2312" charset="-122"/>
                <a:sym typeface="Symbol" panose="05050102010706020507" pitchFamily="18" charset="2"/>
              </a:rPr>
              <a:t> </a:t>
            </a:r>
            <a:r>
              <a:rPr kumimoji="1" lang="zh-CN" altLang="en-US" sz="2800" dirty="0">
                <a:latin typeface="+mn-ea"/>
                <a:ea typeface="+mn-ea"/>
                <a:sym typeface="Symbol" panose="05050102010706020507" pitchFamily="18" charset="2"/>
              </a:rPr>
              <a:t>不存在逆元。</a:t>
            </a:r>
          </a:p>
          <a:p>
            <a:pPr eaLnBrk="1" hangingPunct="1">
              <a:buClrTx/>
              <a:buFontTx/>
              <a:buNone/>
              <a:defRPr/>
            </a:pPr>
            <a:r>
              <a:rPr kumimoji="1" lang="zh-CN" altLang="en-US" sz="2800" dirty="0">
                <a:latin typeface="+mn-ea"/>
                <a:ea typeface="+mn-ea"/>
                <a:sym typeface="Symbol" panose="05050102010706020507" pitchFamily="18" charset="2"/>
              </a:rPr>
              <a:t>这与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</a:rPr>
              <a:t>&lt; </a:t>
            </a:r>
            <a:r>
              <a:rPr lang="en-US" altLang="zh-CN" i="1" dirty="0">
                <a:solidFill>
                  <a:srgbClr val="000000"/>
                </a:solidFill>
                <a:latin typeface="+mn-lt"/>
                <a:ea typeface="+mn-ea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</a:rPr>
              <a:t> , </a:t>
            </a:r>
            <a:r>
              <a:rPr lang="en-US" altLang="zh-CN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 &gt;</a:t>
            </a:r>
            <a:r>
              <a:rPr kumimoji="1" lang="zh-CN" altLang="en-US" sz="2800" dirty="0">
                <a:latin typeface="+mn-ea"/>
                <a:ea typeface="+mn-ea"/>
                <a:sym typeface="Symbol" panose="05050102010706020507" pitchFamily="18" charset="2"/>
              </a:rPr>
              <a:t>是群矛盾。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9A069E3-3B5F-247D-43C2-CCE6A5B4D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268760"/>
            <a:ext cx="8001000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kern="0">
                <a:solidFill>
                  <a:srgbClr val="000000"/>
                </a:solidFill>
              </a:rPr>
              <a:t>试证明：群</a:t>
            </a:r>
            <a:r>
              <a:rPr lang="en-US" altLang="zh-CN" kern="0">
                <a:solidFill>
                  <a:srgbClr val="000000"/>
                </a:solidFill>
              </a:rPr>
              <a:t>&lt; </a:t>
            </a:r>
            <a:r>
              <a:rPr lang="en-US" altLang="zh-CN" i="1" kern="0">
                <a:solidFill>
                  <a:srgbClr val="000000"/>
                </a:solidFill>
              </a:rPr>
              <a:t>G</a:t>
            </a:r>
            <a:r>
              <a:rPr lang="en-US" altLang="zh-CN" kern="0">
                <a:solidFill>
                  <a:srgbClr val="000000"/>
                </a:solidFill>
              </a:rPr>
              <a:t> , </a:t>
            </a:r>
            <a:r>
              <a:rPr lang="en-US" altLang="zh-CN" kern="0">
                <a:solidFill>
                  <a:srgbClr val="000000"/>
                </a:solidFill>
                <a:sym typeface="Symbol" panose="05050102010706020507" pitchFamily="18" charset="2"/>
              </a:rPr>
              <a:t> &gt;</a:t>
            </a:r>
            <a:r>
              <a:rPr lang="zh-CN" altLang="en-US" kern="0">
                <a:solidFill>
                  <a:srgbClr val="000000"/>
                </a:solidFill>
                <a:sym typeface="Symbol" panose="05050102010706020507" pitchFamily="18" charset="2"/>
              </a:rPr>
              <a:t>中不可能有零元。</a:t>
            </a:r>
          </a:p>
          <a:p>
            <a:pPr eaLnBrk="1" hangingPunct="1"/>
            <a:endParaRPr lang="en-US" altLang="zh-CN" kern="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6296AE-D7E2-7DA5-5892-7F075767E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5730256"/>
            <a:ext cx="5933161" cy="82294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"/>
                                        <p:tgtEl>
                                          <p:spTgt spid="70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"/>
                                        <p:tgtEl>
                                          <p:spTgt spid="70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"/>
                                        <p:tgtEl>
                                          <p:spTgt spid="70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"/>
                                        <p:tgtEl>
                                          <p:spTgt spid="70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6" grpId="0" animBg="1" autoUpdateAnimBg="0"/>
      <p:bldP spid="70963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09B8AC11-8CBB-4AC1-9AC9-87C1C495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A85383-3122-484E-86AD-596F39D77E7A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31511D57-5D11-4571-B8DB-4C784AC8E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/>
            <a:r>
              <a:rPr lang="en-US" altLang="zh-CN" dirty="0"/>
              <a:t>10.1  </a:t>
            </a:r>
            <a:r>
              <a:rPr lang="zh-CN" altLang="en-US" dirty="0"/>
              <a:t>群的定义与性质（回顾）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9A90FC-E2A9-415B-A88C-699CC863E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8" y="1700808"/>
            <a:ext cx="9067803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189841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4344C768-4E42-48E9-B5B8-3A07AEE3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F69FB7-4407-46F7-BD57-C8118E8637B0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77D274B7-F419-4D81-8E55-95CFF1EE65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中宋" panose="02010600040101010101" pitchFamily="2" charset="-122"/>
              </a:rPr>
              <a:t>第十章  群与环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41C410C-095A-4561-9743-10FF3891A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/>
              <a:t>10.1</a:t>
            </a:r>
            <a:r>
              <a:rPr lang="zh-CN" altLang="en-US"/>
              <a:t>群的定义与性质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>
                <a:solidFill>
                  <a:srgbClr val="FF0000"/>
                </a:solidFill>
              </a:rPr>
              <a:t>10.2</a:t>
            </a:r>
            <a:r>
              <a:rPr lang="zh-CN" altLang="en-US">
                <a:solidFill>
                  <a:srgbClr val="FF0000"/>
                </a:solidFill>
              </a:rPr>
              <a:t>子群与群的陪集分解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/>
              <a:t>10.3</a:t>
            </a:r>
            <a:r>
              <a:rPr lang="zh-CN" altLang="en-US"/>
              <a:t>循环群与置换群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/>
              <a:t>10.4</a:t>
            </a:r>
            <a:r>
              <a:rPr lang="zh-CN" altLang="en-US"/>
              <a:t>环与域</a:t>
            </a:r>
          </a:p>
        </p:txBody>
      </p:sp>
    </p:spTree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CCA98857-4E6D-4C5A-A5BA-F35BE609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6E4FB43-C04B-4795-BA9C-470F10E7CA6A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E7D815EF-DDAE-4E55-B160-373AB8815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10.2</a:t>
            </a:r>
            <a:r>
              <a:rPr lang="en-US" altLang="zh-CN">
                <a:latin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</a:rPr>
              <a:t>子群与群的陪集分解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F2131C6-0616-4477-9FB0-A4F8E34AA6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8325742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10.5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是群，</a:t>
            </a:r>
            <a:r>
              <a:rPr lang="en-US" altLang="zh-CN" i="1" dirty="0"/>
              <a:t>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的非空子集，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</a:t>
            </a:r>
            <a:r>
              <a:rPr lang="en-US" altLang="zh-CN" dirty="0"/>
              <a:t>(1) </a:t>
            </a:r>
            <a:r>
              <a:rPr lang="zh-CN" altLang="en-US" dirty="0"/>
              <a:t>如果</a:t>
            </a:r>
            <a:r>
              <a:rPr lang="en-US" altLang="zh-CN" i="1" dirty="0"/>
              <a:t>H</a:t>
            </a:r>
            <a:r>
              <a:rPr lang="zh-CN" altLang="en-US" dirty="0"/>
              <a:t>关于</a:t>
            </a:r>
            <a:r>
              <a:rPr lang="en-US" altLang="zh-CN" i="1" dirty="0"/>
              <a:t>G</a:t>
            </a:r>
            <a:r>
              <a:rPr lang="zh-CN" altLang="en-US" dirty="0"/>
              <a:t>中的运算构成群，则称</a:t>
            </a:r>
            <a:r>
              <a:rPr lang="en-US" altLang="zh-CN" i="1" dirty="0"/>
              <a:t>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子群</a:t>
            </a:r>
            <a:r>
              <a:rPr lang="en-US" altLang="zh-CN" dirty="0"/>
              <a:t>, </a:t>
            </a:r>
            <a:r>
              <a:rPr lang="zh-CN" altLang="en-US" dirty="0"/>
              <a:t>记作 </a:t>
            </a:r>
            <a:r>
              <a:rPr lang="en-US" altLang="zh-CN" i="1" dirty="0"/>
              <a:t>H</a:t>
            </a:r>
            <a:r>
              <a:rPr lang="en-US" altLang="zh-CN" dirty="0"/>
              <a:t>≤</a:t>
            </a:r>
            <a:r>
              <a:rPr lang="en-US" altLang="zh-CN" i="1" dirty="0"/>
              <a:t>G </a:t>
            </a:r>
            <a:r>
              <a:rPr lang="en-US" altLang="zh-CN" dirty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(2) </a:t>
            </a:r>
            <a:r>
              <a:rPr lang="zh-CN" altLang="en-US" dirty="0"/>
              <a:t>若</a:t>
            </a:r>
            <a:r>
              <a:rPr lang="en-US" altLang="zh-CN" i="1" dirty="0"/>
              <a:t>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的子群，且</a:t>
            </a:r>
            <a:r>
              <a:rPr lang="en-US" altLang="zh-CN" i="1" dirty="0"/>
              <a:t>H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i="1" dirty="0"/>
              <a:t>G</a:t>
            </a:r>
            <a:r>
              <a:rPr lang="zh-CN" altLang="en-US" dirty="0"/>
              <a:t>，则称</a:t>
            </a:r>
            <a:r>
              <a:rPr lang="en-US" altLang="zh-CN" i="1" dirty="0"/>
              <a:t>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  </a:t>
            </a:r>
            <a:r>
              <a:rPr lang="zh-CN" altLang="en-US" dirty="0">
                <a:solidFill>
                  <a:srgbClr val="A50021"/>
                </a:solidFill>
              </a:rPr>
              <a:t>真子群</a:t>
            </a:r>
            <a:r>
              <a:rPr lang="zh-CN" altLang="en-US" dirty="0"/>
              <a:t>，记作</a:t>
            </a:r>
            <a:r>
              <a:rPr lang="en-US" altLang="zh-CN" i="1" dirty="0"/>
              <a:t>H</a:t>
            </a:r>
            <a:r>
              <a:rPr lang="en-US" altLang="zh-CN" dirty="0"/>
              <a:t>&lt;</a:t>
            </a:r>
            <a:r>
              <a:rPr lang="en-US" altLang="zh-CN" i="1" dirty="0"/>
              <a:t>G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55000"/>
              </a:spcBef>
            </a:pPr>
            <a:r>
              <a:rPr lang="zh-CN" altLang="en-US" dirty="0">
                <a:solidFill>
                  <a:srgbClr val="0066FF"/>
                </a:solidFill>
              </a:rPr>
              <a:t>例如 </a:t>
            </a:r>
            <a:r>
              <a:rPr lang="en-US" altLang="zh-CN" i="1" dirty="0" err="1">
                <a:solidFill>
                  <a:srgbClr val="0066FF"/>
                </a:solidFill>
              </a:rPr>
              <a:t>n</a:t>
            </a:r>
            <a:r>
              <a:rPr lang="en-US" altLang="zh-CN" dirty="0" err="1">
                <a:solidFill>
                  <a:srgbClr val="0066FF"/>
                </a:solidFill>
              </a:rPr>
              <a:t>Z</a:t>
            </a:r>
            <a:r>
              <a:rPr lang="en-US" altLang="zh-CN" dirty="0">
                <a:solidFill>
                  <a:srgbClr val="0066FF"/>
                </a:solidFill>
              </a:rPr>
              <a:t> (</a:t>
            </a:r>
            <a:r>
              <a:rPr lang="en-US" altLang="zh-CN" i="1" dirty="0">
                <a:solidFill>
                  <a:srgbClr val="0066FF"/>
                </a:solidFill>
              </a:rPr>
              <a:t>n</a:t>
            </a:r>
            <a:r>
              <a:rPr lang="zh-CN" altLang="en-US" dirty="0">
                <a:solidFill>
                  <a:srgbClr val="0066FF"/>
                </a:solidFill>
              </a:rPr>
              <a:t>是自然数</a:t>
            </a:r>
            <a:r>
              <a:rPr lang="en-US" altLang="zh-CN" dirty="0">
                <a:solidFill>
                  <a:srgbClr val="0066FF"/>
                </a:solidFill>
              </a:rPr>
              <a:t>) </a:t>
            </a:r>
            <a:r>
              <a:rPr lang="zh-CN" altLang="en-US" dirty="0">
                <a:solidFill>
                  <a:srgbClr val="0066FF"/>
                </a:solidFill>
              </a:rPr>
              <a:t>是整数加群</a:t>
            </a:r>
            <a:r>
              <a:rPr lang="en-US" altLang="zh-CN" dirty="0">
                <a:solidFill>
                  <a:srgbClr val="0066FF"/>
                </a:solidFill>
              </a:rPr>
              <a:t>&lt;Z,+&gt; </a:t>
            </a:r>
            <a:r>
              <a:rPr lang="zh-CN" altLang="en-US" dirty="0">
                <a:solidFill>
                  <a:srgbClr val="0066FF"/>
                </a:solidFill>
              </a:rPr>
              <a:t>的子群</a:t>
            </a:r>
            <a:r>
              <a:rPr lang="en-US" altLang="zh-CN" dirty="0">
                <a:solidFill>
                  <a:srgbClr val="0066FF"/>
                </a:solidFill>
              </a:rPr>
              <a:t>. </a:t>
            </a:r>
            <a:r>
              <a:rPr lang="zh-CN" altLang="en-US" dirty="0">
                <a:solidFill>
                  <a:srgbClr val="0066FF"/>
                </a:solidFill>
              </a:rPr>
              <a:t>当</a:t>
            </a:r>
            <a:r>
              <a:rPr lang="en-US" altLang="zh-CN" i="1" dirty="0">
                <a:solidFill>
                  <a:srgbClr val="0066FF"/>
                </a:solidFill>
              </a:rPr>
              <a:t>n</a:t>
            </a:r>
            <a:r>
              <a:rPr lang="en-US" altLang="zh-CN" dirty="0">
                <a:solidFill>
                  <a:srgbClr val="0066FF"/>
                </a:solidFill>
              </a:rPr>
              <a:t>≠1</a:t>
            </a:r>
            <a:r>
              <a:rPr lang="zh-CN" altLang="en-US" dirty="0">
                <a:solidFill>
                  <a:srgbClr val="0066FF"/>
                </a:solidFill>
              </a:rPr>
              <a:t>时</a:t>
            </a:r>
            <a:r>
              <a:rPr lang="en-US" altLang="zh-CN" dirty="0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n</a:t>
            </a:r>
            <a:r>
              <a:rPr lang="en-US" altLang="zh-CN" dirty="0" err="1">
                <a:solidFill>
                  <a:srgbClr val="0066FF"/>
                </a:solidFill>
              </a:rPr>
              <a:t>Z</a:t>
            </a:r>
            <a:r>
              <a:rPr lang="zh-CN" altLang="en-US" dirty="0">
                <a:solidFill>
                  <a:srgbClr val="0066FF"/>
                </a:solidFill>
              </a:rPr>
              <a:t>是</a:t>
            </a:r>
            <a:r>
              <a:rPr lang="en-US" altLang="zh-CN" dirty="0">
                <a:solidFill>
                  <a:srgbClr val="0066FF"/>
                </a:solidFill>
              </a:rPr>
              <a:t>Z</a:t>
            </a:r>
            <a:r>
              <a:rPr lang="zh-CN" altLang="en-US" dirty="0">
                <a:solidFill>
                  <a:srgbClr val="0066FF"/>
                </a:solidFill>
              </a:rPr>
              <a:t>的真子群</a:t>
            </a:r>
            <a:r>
              <a:rPr lang="en-US" altLang="zh-CN" dirty="0">
                <a:solidFill>
                  <a:srgbClr val="0066FF"/>
                </a:solidFill>
              </a:rPr>
              <a:t>.</a:t>
            </a:r>
            <a:br>
              <a:rPr lang="en-US" altLang="zh-CN" dirty="0">
                <a:solidFill>
                  <a:srgbClr val="0066FF"/>
                </a:solidFill>
              </a:rPr>
            </a:br>
            <a:endParaRPr lang="en-US" altLang="zh-CN" dirty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对任何群</a:t>
            </a:r>
            <a:r>
              <a:rPr lang="en-US" altLang="zh-CN" i="1" dirty="0"/>
              <a:t>G</a:t>
            </a:r>
            <a:r>
              <a:rPr lang="zh-CN" altLang="en-US" dirty="0"/>
              <a:t>都存在子群</a:t>
            </a:r>
            <a:r>
              <a:rPr lang="en-US" altLang="zh-CN" dirty="0"/>
              <a:t>. </a:t>
            </a:r>
            <a:r>
              <a:rPr lang="en-US" altLang="zh-CN" i="1" dirty="0"/>
              <a:t>G</a:t>
            </a:r>
            <a:r>
              <a:rPr lang="zh-CN" altLang="en-US" dirty="0"/>
              <a:t>和</a:t>
            </a:r>
            <a:r>
              <a:rPr lang="en-US" altLang="zh-CN" dirty="0"/>
              <a:t>{</a:t>
            </a:r>
            <a:r>
              <a:rPr lang="en-US" altLang="zh-CN" i="1" dirty="0"/>
              <a:t>e</a:t>
            </a:r>
            <a:r>
              <a:rPr lang="en-US" altLang="zh-CN" dirty="0"/>
              <a:t>}</a:t>
            </a:r>
            <a:r>
              <a:rPr lang="zh-CN" altLang="en-US" dirty="0"/>
              <a:t>都是</a:t>
            </a:r>
            <a:r>
              <a:rPr lang="en-US" altLang="zh-CN" i="1" dirty="0"/>
              <a:t>G</a:t>
            </a:r>
            <a:r>
              <a:rPr lang="zh-CN" altLang="en-US" dirty="0"/>
              <a:t>的子群，称为</a:t>
            </a:r>
            <a:r>
              <a:rPr lang="en-US" altLang="zh-CN" i="1" dirty="0"/>
              <a:t>G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平凡子群</a:t>
            </a:r>
            <a:r>
              <a:rPr lang="en-US" altLang="zh-CN" dirty="0"/>
              <a:t>. 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BBE7406E-BE14-4A9C-8FC9-4A4DDB46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DE7E2A1-3E13-42B9-B8AE-B10E03A071AC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85B06CB2-56D5-40D4-8D36-4792A41015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子群判定定理</a:t>
            </a:r>
            <a:r>
              <a:rPr lang="en-US" altLang="zh-CN"/>
              <a:t>1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3282AE2A-3F93-4BA4-A95E-14619C1BF9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196752"/>
            <a:ext cx="8001000" cy="4822825"/>
          </a:xfrm>
        </p:spPr>
        <p:txBody>
          <a:bodyPr/>
          <a:lstStyle/>
          <a:p>
            <a:pPr defTabSz="900113"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10.5</a:t>
            </a:r>
            <a:r>
              <a:rPr lang="zh-CN" altLang="en-US" dirty="0"/>
              <a:t>（判定定理一）</a:t>
            </a:r>
          </a:p>
          <a:p>
            <a:pPr defTabSz="9001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设</a:t>
            </a:r>
            <a:r>
              <a:rPr lang="en-US" altLang="zh-CN" i="1" dirty="0"/>
              <a:t>G</a:t>
            </a:r>
            <a:r>
              <a:rPr lang="zh-CN" altLang="en-US" dirty="0"/>
              <a:t>为群，</a:t>
            </a:r>
            <a:r>
              <a:rPr lang="en-US" altLang="zh-CN" i="1" dirty="0"/>
              <a:t>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非空子集</a:t>
            </a:r>
            <a:r>
              <a:rPr lang="zh-CN" altLang="en-US" dirty="0"/>
              <a:t>，则</a:t>
            </a:r>
            <a:endParaRPr lang="en-US" altLang="zh-CN" dirty="0"/>
          </a:p>
          <a:p>
            <a:pPr defTabSz="9001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i="1" dirty="0"/>
              <a:t>     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 当且仅当</a:t>
            </a:r>
          </a:p>
          <a:p>
            <a:pPr lvl="1" defTabSz="90011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(1)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dirty="0"/>
              <a:t>∈</a:t>
            </a:r>
            <a:r>
              <a:rPr lang="en-US" altLang="zh-CN" i="1" dirty="0"/>
              <a:t>H</a:t>
            </a:r>
            <a:r>
              <a:rPr lang="zh-CN" altLang="en-US" dirty="0"/>
              <a:t>有</a:t>
            </a:r>
            <a:r>
              <a:rPr lang="en-US" altLang="zh-CN" i="1" dirty="0"/>
              <a:t>ab</a:t>
            </a:r>
            <a:r>
              <a:rPr lang="en-US" altLang="zh-CN" dirty="0"/>
              <a:t>∈</a:t>
            </a:r>
            <a:r>
              <a:rPr lang="en-US" altLang="zh-CN" i="1" dirty="0"/>
              <a:t>H </a:t>
            </a:r>
            <a:r>
              <a:rPr lang="zh-CN" altLang="en-US" dirty="0">
                <a:solidFill>
                  <a:srgbClr val="00B050"/>
                </a:solidFill>
              </a:rPr>
              <a:t>（封闭）</a:t>
            </a:r>
            <a:endParaRPr lang="en-US" altLang="zh-CN" dirty="0">
              <a:solidFill>
                <a:srgbClr val="00B050"/>
              </a:solidFill>
            </a:endParaRPr>
          </a:p>
          <a:p>
            <a:pPr lvl="1" defTabSz="900113" eaLnBrk="1" hangingPunct="1">
              <a:lnSpc>
                <a:spcPct val="90000"/>
              </a:lnSpc>
              <a:buNone/>
              <a:defRPr/>
            </a:pPr>
            <a:r>
              <a:rPr lang="en-US" altLang="zh-CN" dirty="0"/>
              <a:t>(2)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a</a:t>
            </a:r>
            <a:r>
              <a:rPr lang="en-US" altLang="zh-CN" dirty="0"/>
              <a:t>∈</a:t>
            </a:r>
            <a:r>
              <a:rPr lang="en-US" altLang="zh-CN" i="1" dirty="0"/>
              <a:t>H</a:t>
            </a:r>
            <a:r>
              <a:rPr lang="zh-CN" altLang="en-US" dirty="0"/>
              <a:t>有</a:t>
            </a:r>
            <a:r>
              <a:rPr lang="en-US" altLang="zh-CN" i="1" dirty="0"/>
              <a:t>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∈</a:t>
            </a:r>
            <a:r>
              <a:rPr lang="en-US" altLang="zh-CN" i="1" dirty="0"/>
              <a:t>H   </a:t>
            </a:r>
            <a:r>
              <a:rPr lang="zh-CN" altLang="en-US" dirty="0">
                <a:solidFill>
                  <a:srgbClr val="00B050"/>
                </a:solidFill>
              </a:rPr>
              <a:t>（逆元）</a:t>
            </a:r>
            <a:endParaRPr lang="en-US" altLang="zh-CN" dirty="0">
              <a:solidFill>
                <a:srgbClr val="00B050"/>
              </a:solidFill>
            </a:endParaRPr>
          </a:p>
          <a:p>
            <a:pPr defTabSz="900113" eaLnBrk="1" hangingPunct="1">
              <a:lnSpc>
                <a:spcPts val="2800"/>
              </a:lnSpc>
              <a:spcBef>
                <a:spcPct val="55000"/>
              </a:spcBef>
              <a:defRPr/>
            </a:pPr>
            <a:r>
              <a:rPr lang="zh-CN" altLang="en-US" dirty="0"/>
              <a:t>证 必要性是显然的</a:t>
            </a:r>
            <a:r>
              <a:rPr lang="en-US" altLang="zh-CN" dirty="0"/>
              <a:t>. </a:t>
            </a:r>
          </a:p>
          <a:p>
            <a:pPr marL="0" indent="0" defTabSz="900113" eaLnBrk="1" hangingPunct="1">
              <a:lnSpc>
                <a:spcPts val="2800"/>
              </a:lnSpc>
              <a:spcBef>
                <a:spcPct val="5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</a:t>
            </a:r>
            <a:r>
              <a:rPr lang="zh-CN" altLang="en-US" dirty="0">
                <a:solidFill>
                  <a:srgbClr val="0066FF"/>
                </a:solidFill>
              </a:rPr>
              <a:t>为证明充分性，只需证明</a:t>
            </a:r>
            <a:r>
              <a:rPr lang="en-US" altLang="zh-CN" i="1" dirty="0" err="1">
                <a:solidFill>
                  <a:srgbClr val="0066FF"/>
                </a:solidFill>
              </a:rPr>
              <a:t>e</a:t>
            </a:r>
            <a:r>
              <a:rPr lang="en-US" altLang="zh-CN" dirty="0" err="1">
                <a:solidFill>
                  <a:srgbClr val="0066FF"/>
                </a:solidFill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</a:rPr>
              <a:t>H</a:t>
            </a:r>
            <a:r>
              <a:rPr lang="en-US" altLang="zh-CN" dirty="0">
                <a:solidFill>
                  <a:srgbClr val="0066FF"/>
                </a:solidFill>
              </a:rPr>
              <a:t>.</a:t>
            </a:r>
          </a:p>
          <a:p>
            <a:pPr defTabSz="900113" eaLnBrk="1" hangingPunct="1">
              <a:lnSpc>
                <a:spcPts val="28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</a:t>
            </a:r>
            <a:r>
              <a:rPr lang="zh-CN" altLang="en-US" dirty="0"/>
              <a:t>因为</a:t>
            </a:r>
            <a:r>
              <a:rPr lang="en-US" altLang="zh-CN" i="1" dirty="0"/>
              <a:t>H</a:t>
            </a:r>
            <a:r>
              <a:rPr lang="zh-CN" altLang="en-US" dirty="0"/>
              <a:t>非空，存在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H</a:t>
            </a:r>
            <a:r>
              <a:rPr lang="en-US" altLang="zh-CN" dirty="0"/>
              <a:t>. </a:t>
            </a:r>
          </a:p>
          <a:p>
            <a:pPr defTabSz="900113" eaLnBrk="1" hangingPunct="1">
              <a:lnSpc>
                <a:spcPts val="28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</a:t>
            </a:r>
            <a:r>
              <a:rPr lang="zh-CN" altLang="en-US" dirty="0"/>
              <a:t>由条件</a:t>
            </a:r>
            <a:r>
              <a:rPr lang="en-US" altLang="zh-CN" dirty="0"/>
              <a:t>(2) </a:t>
            </a:r>
            <a:r>
              <a:rPr lang="zh-CN" altLang="en-US" dirty="0"/>
              <a:t>知</a:t>
            </a:r>
            <a:r>
              <a:rPr lang="en-US" altLang="zh-CN" i="1" dirty="0"/>
              <a:t>a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∈</a:t>
            </a:r>
            <a:r>
              <a:rPr lang="en-US" altLang="zh-CN" i="1" dirty="0"/>
              <a:t>H</a:t>
            </a:r>
            <a:r>
              <a:rPr lang="zh-CN" altLang="en-US" dirty="0"/>
              <a:t>，</a:t>
            </a:r>
            <a:endParaRPr lang="en-US" altLang="zh-CN" dirty="0"/>
          </a:p>
          <a:p>
            <a:pPr defTabSz="900113" eaLnBrk="1" hangingPunct="1">
              <a:lnSpc>
                <a:spcPts val="28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</a:t>
            </a:r>
            <a:r>
              <a:rPr lang="zh-CN" altLang="en-US" dirty="0"/>
              <a:t>根据条件</a:t>
            </a:r>
            <a:r>
              <a:rPr lang="en-US" altLang="zh-CN" dirty="0"/>
              <a:t>(1)</a:t>
            </a:r>
            <a:r>
              <a:rPr lang="en-US" altLang="zh-CN" i="1" dirty="0"/>
              <a:t>aa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∈</a:t>
            </a:r>
            <a:r>
              <a:rPr lang="en-US" altLang="zh-CN" i="1" dirty="0"/>
              <a:t>H</a:t>
            </a:r>
            <a:r>
              <a:rPr lang="zh-CN" altLang="en-US" dirty="0"/>
              <a:t>，</a:t>
            </a:r>
            <a:endParaRPr lang="en-US" altLang="zh-CN" dirty="0"/>
          </a:p>
          <a:p>
            <a:pPr defTabSz="900113" eaLnBrk="1" hangingPunct="1">
              <a:lnSpc>
                <a:spcPts val="28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</a:t>
            </a:r>
            <a:r>
              <a:rPr lang="zh-CN" altLang="en-US" dirty="0"/>
              <a:t>即</a:t>
            </a:r>
            <a:r>
              <a:rPr lang="en-US" altLang="zh-CN" i="1" dirty="0" err="1"/>
              <a:t>e</a:t>
            </a:r>
            <a:r>
              <a:rPr lang="en-US" altLang="zh-CN" dirty="0" err="1"/>
              <a:t>∈</a:t>
            </a:r>
            <a:r>
              <a:rPr lang="en-US" altLang="zh-CN" i="1" dirty="0" err="1"/>
              <a:t>H</a:t>
            </a:r>
            <a:r>
              <a:rPr lang="en-US" altLang="zh-CN" dirty="0"/>
              <a:t>.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CDF25F-5AF6-4A94-884D-C37455AA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896" y="6163816"/>
            <a:ext cx="4544616" cy="694184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kern="0" dirty="0">
                <a:solidFill>
                  <a:srgbClr val="FF0000"/>
                </a:solidFill>
                <a:sym typeface="Symbol" panose="05050102010706020507" pitchFamily="18" charset="2"/>
              </a:rPr>
              <a:t>群的幺元是子群的幺元</a:t>
            </a:r>
            <a:endParaRPr lang="en-US" altLang="zh-CN" sz="3200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0CCCD58C-D4DD-4657-AF9C-8FDF3850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04AACE3-BFDF-4E02-AFDE-0C807533E898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0E916254-442F-4239-A96A-34E97B9D5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子群判定定理</a:t>
            </a:r>
            <a:r>
              <a:rPr lang="en-US" altLang="zh-CN"/>
              <a:t>2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F4E38B37-C35D-4B72-8409-1E7956794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7344" y="1422400"/>
            <a:ext cx="8469312" cy="4822825"/>
          </a:xfrm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10.6</a:t>
            </a:r>
            <a:r>
              <a:rPr lang="en-US" altLang="zh-CN" dirty="0"/>
              <a:t> </a:t>
            </a:r>
            <a:r>
              <a:rPr lang="zh-CN" altLang="en-US" dirty="0"/>
              <a:t>（判定定理二）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设</a:t>
            </a:r>
            <a:r>
              <a:rPr lang="en-US" altLang="zh-CN" i="1" dirty="0"/>
              <a:t>G</a:t>
            </a:r>
            <a:r>
              <a:rPr lang="zh-CN" altLang="en-US" dirty="0"/>
              <a:t>为群，</a:t>
            </a:r>
            <a:r>
              <a:rPr lang="en-US" altLang="zh-CN" i="1" dirty="0"/>
              <a:t>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非空子集</a:t>
            </a:r>
            <a:r>
              <a:rPr lang="en-US" altLang="zh-CN" dirty="0"/>
              <a:t>. 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i="1" dirty="0"/>
              <a:t>     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</a:t>
            </a:r>
            <a:r>
              <a:rPr lang="en-US" altLang="zh-CN" dirty="0"/>
              <a:t> </a:t>
            </a:r>
            <a:r>
              <a:rPr lang="zh-CN" altLang="en-US" dirty="0"/>
              <a:t>当且仅当 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dirty="0"/>
              <a:t>∈</a:t>
            </a:r>
            <a:r>
              <a:rPr lang="en-US" altLang="zh-CN" i="1" dirty="0"/>
              <a:t>H</a:t>
            </a:r>
            <a:r>
              <a:rPr lang="zh-CN" altLang="en-US" dirty="0"/>
              <a:t>有</a:t>
            </a:r>
            <a:r>
              <a:rPr lang="en-US" altLang="zh-CN" i="1" dirty="0">
                <a:solidFill>
                  <a:schemeClr val="accent2"/>
                </a:solidFill>
              </a:rPr>
              <a:t>ab</a:t>
            </a:r>
            <a:r>
              <a:rPr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</a:rPr>
              <a:t>∈</a:t>
            </a:r>
            <a:r>
              <a:rPr lang="en-US" altLang="zh-CN" i="1" dirty="0">
                <a:solidFill>
                  <a:schemeClr val="accent2"/>
                </a:solidFill>
              </a:rPr>
              <a:t>H</a:t>
            </a:r>
            <a:r>
              <a:rPr lang="en-US" altLang="zh-CN" dirty="0"/>
              <a:t>. </a:t>
            </a:r>
          </a:p>
          <a:p>
            <a:pPr eaLnBrk="1" hangingPunct="1">
              <a:spcBef>
                <a:spcPct val="0"/>
              </a:spcBef>
              <a:defRPr/>
            </a:pPr>
            <a:r>
              <a:rPr lang="zh-CN" altLang="en-US" sz="2600" dirty="0"/>
              <a:t>证   必要性显然</a:t>
            </a:r>
            <a:r>
              <a:rPr lang="en-US" altLang="zh-CN" sz="2600" dirty="0"/>
              <a:t>. 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zh-CN" sz="2600" dirty="0">
                <a:solidFill>
                  <a:srgbClr val="0066FF"/>
                </a:solidFill>
              </a:rPr>
              <a:t>      </a:t>
            </a:r>
            <a:r>
              <a:rPr lang="zh-CN" altLang="en-US" sz="2600" dirty="0">
                <a:solidFill>
                  <a:srgbClr val="0066FF"/>
                </a:solidFill>
              </a:rPr>
              <a:t>只证充分性</a:t>
            </a:r>
            <a:r>
              <a:rPr lang="zh-CN" altLang="en-US" sz="2600" dirty="0">
                <a:solidFill>
                  <a:srgbClr val="0066FF"/>
                </a:solidFill>
                <a:sym typeface="Wingdings" panose="05000000000000000000" pitchFamily="2" charset="2"/>
              </a:rPr>
              <a:t>（</a:t>
            </a:r>
            <a:r>
              <a:rPr lang="zh-CN" altLang="en-US" sz="2600" dirty="0">
                <a:solidFill>
                  <a:srgbClr val="00B050"/>
                </a:solidFill>
                <a:sym typeface="Wingdings" panose="05000000000000000000" pitchFamily="2" charset="2"/>
              </a:rPr>
              <a:t>已知条件是：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i="1" dirty="0"/>
              <a:t>a</a:t>
            </a:r>
            <a:r>
              <a:rPr lang="en-US" altLang="zh-CN" sz="2800" dirty="0"/>
              <a:t>,</a:t>
            </a:r>
            <a:r>
              <a:rPr lang="en-US" altLang="zh-CN" sz="2800" i="1" dirty="0"/>
              <a:t>b</a:t>
            </a:r>
            <a:r>
              <a:rPr lang="en-US" altLang="zh-CN" sz="2800" dirty="0"/>
              <a:t>∈</a:t>
            </a:r>
            <a:r>
              <a:rPr lang="en-US" altLang="zh-CN" sz="2800" i="1" dirty="0"/>
              <a:t>H</a:t>
            </a:r>
            <a:r>
              <a:rPr lang="zh-CN" altLang="en-US" sz="2800" dirty="0"/>
              <a:t>有</a:t>
            </a:r>
            <a:r>
              <a:rPr lang="en-US" altLang="zh-CN" sz="2800" i="1" dirty="0">
                <a:solidFill>
                  <a:schemeClr val="accent2"/>
                </a:solidFill>
              </a:rPr>
              <a:t>ab</a:t>
            </a:r>
            <a:r>
              <a:rPr lang="en-US" altLang="zh-CN" sz="2800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aseline="30000" dirty="0">
                <a:solidFill>
                  <a:schemeClr val="accent2"/>
                </a:solidFill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</a:rPr>
              <a:t>∈</a:t>
            </a:r>
            <a:r>
              <a:rPr lang="en-US" altLang="zh-CN" sz="2800" i="1" dirty="0">
                <a:solidFill>
                  <a:schemeClr val="accent2"/>
                </a:solidFill>
              </a:rPr>
              <a:t>H</a:t>
            </a:r>
            <a:r>
              <a:rPr lang="zh-CN" altLang="en-US" sz="2600" dirty="0">
                <a:solidFill>
                  <a:srgbClr val="0066FF"/>
                </a:solidFill>
                <a:sym typeface="Wingdings" panose="05000000000000000000" pitchFamily="2" charset="2"/>
              </a:rPr>
              <a:t>）</a:t>
            </a:r>
            <a:endParaRPr lang="en-US" altLang="zh-CN" sz="2600" dirty="0">
              <a:solidFill>
                <a:srgbClr val="0066FF"/>
              </a:solidFill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600" dirty="0"/>
              <a:t>因为</a:t>
            </a:r>
            <a:r>
              <a:rPr lang="en-US" altLang="zh-CN" sz="2600" i="1" dirty="0"/>
              <a:t>H</a:t>
            </a:r>
            <a:r>
              <a:rPr lang="zh-CN" altLang="en-US" sz="2600" dirty="0"/>
              <a:t>非空，必存在</a:t>
            </a:r>
            <a:r>
              <a:rPr lang="en-US" altLang="zh-CN" sz="2600" i="1" dirty="0"/>
              <a:t>a</a:t>
            </a:r>
            <a:r>
              <a:rPr lang="en-US" altLang="zh-CN" sz="2600" dirty="0"/>
              <a:t>∈</a:t>
            </a:r>
            <a:r>
              <a:rPr lang="en-US" altLang="zh-CN" sz="2600" i="1" dirty="0"/>
              <a:t>H</a:t>
            </a:r>
            <a:r>
              <a:rPr lang="en-US" altLang="zh-CN" sz="2600" dirty="0"/>
              <a:t>.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600" dirty="0"/>
              <a:t>根据给定条件得</a:t>
            </a:r>
            <a:r>
              <a:rPr lang="en-US" altLang="zh-CN" sz="2600" i="1" dirty="0"/>
              <a:t>aa</a:t>
            </a:r>
            <a:r>
              <a:rPr lang="en-US" altLang="zh-CN" sz="2600" baseline="30000" dirty="0">
                <a:sym typeface="Symbol" panose="05050102010706020507" pitchFamily="18" charset="2"/>
              </a:rPr>
              <a:t></a:t>
            </a:r>
            <a:r>
              <a:rPr lang="en-US" altLang="zh-CN" sz="2600" baseline="30000" dirty="0"/>
              <a:t>1</a:t>
            </a:r>
            <a:r>
              <a:rPr lang="en-US" altLang="zh-CN" sz="2600" dirty="0"/>
              <a:t>∈</a:t>
            </a:r>
            <a:r>
              <a:rPr lang="en-US" altLang="zh-CN" sz="2600" i="1" dirty="0"/>
              <a:t>H</a:t>
            </a:r>
            <a:r>
              <a:rPr lang="zh-CN" altLang="en-US" sz="2600" dirty="0"/>
              <a:t>，即</a:t>
            </a:r>
            <a:r>
              <a:rPr lang="en-US" altLang="zh-CN" sz="2600" i="1" dirty="0" err="1"/>
              <a:t>e</a:t>
            </a:r>
            <a:r>
              <a:rPr lang="en-US" altLang="zh-CN" sz="2600" dirty="0" err="1"/>
              <a:t>∈</a:t>
            </a:r>
            <a:r>
              <a:rPr lang="en-US" altLang="zh-CN" sz="2600" i="1" dirty="0" err="1"/>
              <a:t>H</a:t>
            </a:r>
            <a:r>
              <a:rPr lang="en-US" altLang="zh-CN" sz="2600" dirty="0"/>
              <a:t>. </a:t>
            </a:r>
            <a:r>
              <a:rPr lang="en-US" altLang="zh-CN" sz="2600" dirty="0">
                <a:solidFill>
                  <a:srgbClr val="00B050"/>
                </a:solidFill>
              </a:rPr>
              <a:t>/</a:t>
            </a:r>
            <a:r>
              <a:rPr lang="zh-CN" altLang="en-US" sz="2600" dirty="0">
                <a:solidFill>
                  <a:srgbClr val="00B050"/>
                </a:solidFill>
              </a:rPr>
              <a:t>*找到单位元*</a:t>
            </a:r>
            <a:r>
              <a:rPr lang="en-US" altLang="zh-CN" sz="2600" dirty="0">
                <a:solidFill>
                  <a:srgbClr val="00B050"/>
                </a:solidFill>
              </a:rPr>
              <a:t>/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600" dirty="0"/>
              <a:t>任取</a:t>
            </a:r>
            <a:r>
              <a:rPr lang="en-US" altLang="zh-CN" sz="2600" i="1" dirty="0" err="1"/>
              <a:t>a</a:t>
            </a:r>
            <a:r>
              <a:rPr lang="en-US" altLang="zh-CN" sz="2600" dirty="0" err="1"/>
              <a:t>∈</a:t>
            </a:r>
            <a:r>
              <a:rPr lang="en-US" altLang="zh-CN" sz="2600" i="1" dirty="0" err="1"/>
              <a:t>H</a:t>
            </a:r>
            <a:r>
              <a:rPr lang="en-US" altLang="zh-CN" sz="2600" dirty="0"/>
              <a:t>, </a:t>
            </a:r>
            <a:r>
              <a:rPr lang="zh-CN" altLang="en-US" sz="2600" dirty="0"/>
              <a:t>由</a:t>
            </a:r>
            <a:r>
              <a:rPr lang="en-US" altLang="zh-CN" sz="2600" i="1" dirty="0" err="1"/>
              <a:t>e</a:t>
            </a:r>
            <a:r>
              <a:rPr lang="en-US" altLang="zh-CN" sz="2600" dirty="0" err="1"/>
              <a:t>,</a:t>
            </a:r>
            <a:r>
              <a:rPr lang="en-US" altLang="zh-CN" sz="2600" i="1" dirty="0" err="1"/>
              <a:t>a</a:t>
            </a:r>
            <a:r>
              <a:rPr lang="en-US" altLang="zh-CN" sz="2600" dirty="0" err="1"/>
              <a:t>∈</a:t>
            </a:r>
            <a:r>
              <a:rPr lang="en-US" altLang="zh-CN" sz="2600" i="1" dirty="0" err="1"/>
              <a:t>H</a:t>
            </a:r>
            <a:r>
              <a:rPr lang="en-US" altLang="zh-CN" sz="2600" dirty="0"/>
              <a:t> </a:t>
            </a:r>
            <a:r>
              <a:rPr lang="zh-CN" altLang="en-US" sz="2600" dirty="0"/>
              <a:t>得 </a:t>
            </a:r>
            <a:r>
              <a:rPr lang="en-US" altLang="zh-CN" sz="2600" i="1" dirty="0"/>
              <a:t>ea</a:t>
            </a:r>
            <a:r>
              <a:rPr lang="en-US" altLang="zh-CN" sz="2600" baseline="30000" dirty="0">
                <a:sym typeface="Symbol" panose="05050102010706020507" pitchFamily="18" charset="2"/>
              </a:rPr>
              <a:t></a:t>
            </a:r>
            <a:r>
              <a:rPr lang="en-US" altLang="zh-CN" sz="2600" baseline="30000" dirty="0"/>
              <a:t>1</a:t>
            </a:r>
            <a:r>
              <a:rPr lang="en-US" altLang="zh-CN" sz="2600" dirty="0"/>
              <a:t>∈</a:t>
            </a:r>
            <a:r>
              <a:rPr lang="en-US" altLang="zh-CN" sz="2600" i="1" dirty="0"/>
              <a:t>H</a:t>
            </a:r>
            <a:r>
              <a:rPr lang="zh-CN" altLang="en-US" sz="2600" dirty="0"/>
              <a:t>，即</a:t>
            </a:r>
            <a:r>
              <a:rPr lang="en-US" altLang="zh-CN" sz="2600" i="1" dirty="0"/>
              <a:t>a</a:t>
            </a:r>
            <a:r>
              <a:rPr lang="en-US" altLang="zh-CN" sz="2600" baseline="30000" dirty="0">
                <a:sym typeface="Symbol" panose="05050102010706020507" pitchFamily="18" charset="2"/>
              </a:rPr>
              <a:t></a:t>
            </a:r>
            <a:r>
              <a:rPr lang="en-US" altLang="zh-CN" sz="2600" baseline="30000" dirty="0"/>
              <a:t>1</a:t>
            </a:r>
            <a:r>
              <a:rPr lang="en-US" altLang="zh-CN" sz="2600" dirty="0"/>
              <a:t>∈</a:t>
            </a:r>
            <a:r>
              <a:rPr lang="en-US" altLang="zh-CN" sz="2600" i="1" dirty="0"/>
              <a:t>H</a:t>
            </a:r>
            <a:r>
              <a:rPr lang="en-US" altLang="zh-CN" sz="2600" dirty="0"/>
              <a:t>. </a:t>
            </a:r>
            <a:r>
              <a:rPr lang="en-US" altLang="zh-CN" sz="2600" dirty="0">
                <a:solidFill>
                  <a:srgbClr val="00B050"/>
                </a:solidFill>
              </a:rPr>
              <a:t>/*</a:t>
            </a:r>
            <a:r>
              <a:rPr lang="zh-CN" altLang="en-US" sz="2600" dirty="0">
                <a:solidFill>
                  <a:srgbClr val="00B050"/>
                </a:solidFill>
              </a:rPr>
              <a:t>逆元*</a:t>
            </a:r>
            <a:r>
              <a:rPr lang="en-US" altLang="zh-CN" sz="2600" dirty="0">
                <a:solidFill>
                  <a:srgbClr val="00B050"/>
                </a:solidFill>
              </a:rPr>
              <a:t>/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600" dirty="0"/>
              <a:t>任取</a:t>
            </a:r>
            <a:r>
              <a:rPr lang="en-US" altLang="zh-CN" sz="2600" i="1" dirty="0" err="1"/>
              <a:t>a</a:t>
            </a:r>
            <a:r>
              <a:rPr lang="en-US" altLang="zh-CN" sz="2600" dirty="0" err="1"/>
              <a:t>,</a:t>
            </a:r>
            <a:r>
              <a:rPr lang="en-US" altLang="zh-CN" sz="2600" i="1" dirty="0" err="1"/>
              <a:t>b</a:t>
            </a:r>
            <a:r>
              <a:rPr lang="en-US" altLang="zh-CN" sz="2600" dirty="0" err="1"/>
              <a:t>∈</a:t>
            </a:r>
            <a:r>
              <a:rPr lang="en-US" altLang="zh-CN" sz="2600" i="1" dirty="0" err="1"/>
              <a:t>H</a:t>
            </a:r>
            <a:r>
              <a:rPr lang="zh-CN" altLang="en-US" sz="2600" dirty="0"/>
              <a:t>，知</a:t>
            </a:r>
            <a:r>
              <a:rPr lang="en-US" altLang="zh-CN" sz="2600" i="1" dirty="0"/>
              <a:t>b</a:t>
            </a:r>
            <a:r>
              <a:rPr lang="en-US" altLang="zh-CN" sz="2600" baseline="30000" dirty="0">
                <a:sym typeface="Symbol" panose="05050102010706020507" pitchFamily="18" charset="2"/>
              </a:rPr>
              <a:t></a:t>
            </a:r>
            <a:r>
              <a:rPr lang="en-US" altLang="zh-CN" sz="2600" baseline="30000" dirty="0"/>
              <a:t>1</a:t>
            </a:r>
            <a:r>
              <a:rPr lang="en-US" altLang="zh-CN" sz="2600" dirty="0"/>
              <a:t>∈</a:t>
            </a:r>
            <a:r>
              <a:rPr lang="en-US" altLang="zh-CN" sz="2600" i="1" dirty="0"/>
              <a:t>H</a:t>
            </a:r>
            <a:r>
              <a:rPr lang="en-US" altLang="zh-CN" sz="2600" dirty="0"/>
              <a:t>. </a:t>
            </a:r>
            <a:r>
              <a:rPr lang="zh-CN" altLang="en-US" sz="2600" dirty="0"/>
              <a:t>再利用给定条件得</a:t>
            </a:r>
            <a:r>
              <a:rPr lang="en-US" altLang="zh-CN" sz="2600" i="1" dirty="0"/>
              <a:t>a</a:t>
            </a:r>
            <a:r>
              <a:rPr lang="en-US" altLang="zh-CN" sz="2600" dirty="0"/>
              <a:t>(</a:t>
            </a:r>
            <a:r>
              <a:rPr lang="en-US" altLang="zh-CN" sz="2600" i="1" dirty="0"/>
              <a:t>b</a:t>
            </a:r>
            <a:r>
              <a:rPr lang="en-US" altLang="zh-CN" sz="2600" baseline="30000" dirty="0">
                <a:sym typeface="Symbol" panose="05050102010706020507" pitchFamily="18" charset="2"/>
              </a:rPr>
              <a:t></a:t>
            </a:r>
            <a:r>
              <a:rPr lang="en-US" altLang="zh-CN" sz="2600" baseline="30000" dirty="0"/>
              <a:t>1</a:t>
            </a:r>
            <a:r>
              <a:rPr lang="en-US" altLang="zh-CN" sz="2600" dirty="0"/>
              <a:t>) </a:t>
            </a:r>
            <a:r>
              <a:rPr lang="en-US" altLang="zh-CN" sz="2600" baseline="30000" dirty="0">
                <a:sym typeface="Symbol" panose="05050102010706020507" pitchFamily="18" charset="2"/>
              </a:rPr>
              <a:t></a:t>
            </a:r>
            <a:r>
              <a:rPr lang="en-US" altLang="zh-CN" sz="2600" baseline="30000" dirty="0"/>
              <a:t>1</a:t>
            </a:r>
            <a:r>
              <a:rPr lang="en-US" altLang="zh-CN" sz="2600" dirty="0"/>
              <a:t>∈</a:t>
            </a:r>
            <a:r>
              <a:rPr lang="en-US" altLang="zh-CN" sz="2600" i="1" dirty="0"/>
              <a:t>H</a:t>
            </a:r>
            <a:r>
              <a:rPr lang="zh-CN" altLang="en-US" sz="2600" dirty="0"/>
              <a:t>，即</a:t>
            </a:r>
            <a:r>
              <a:rPr lang="en-US" altLang="zh-CN" sz="2600" i="1" dirty="0" err="1"/>
              <a:t>ab</a:t>
            </a:r>
            <a:r>
              <a:rPr lang="en-US" altLang="zh-CN" sz="2600" dirty="0" err="1"/>
              <a:t>∈</a:t>
            </a:r>
            <a:r>
              <a:rPr lang="en-US" altLang="zh-CN" sz="2600" i="1" dirty="0" err="1"/>
              <a:t>H</a:t>
            </a:r>
            <a:r>
              <a:rPr lang="en-US" altLang="zh-CN" sz="2600" dirty="0"/>
              <a:t>. </a:t>
            </a:r>
            <a:r>
              <a:rPr lang="en-US" altLang="zh-CN" sz="2600" dirty="0">
                <a:solidFill>
                  <a:srgbClr val="00B050"/>
                </a:solidFill>
              </a:rPr>
              <a:t>/</a:t>
            </a:r>
            <a:r>
              <a:rPr lang="zh-CN" altLang="en-US" sz="2600" dirty="0">
                <a:solidFill>
                  <a:srgbClr val="00B050"/>
                </a:solidFill>
              </a:rPr>
              <a:t>*封闭*</a:t>
            </a:r>
            <a:r>
              <a:rPr lang="en-US" altLang="zh-CN" sz="2600" dirty="0">
                <a:solidFill>
                  <a:srgbClr val="00B050"/>
                </a:solidFill>
              </a:rPr>
              <a:t>/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600" dirty="0"/>
              <a:t>综合上述，可知</a:t>
            </a:r>
            <a:r>
              <a:rPr lang="en-US" altLang="zh-CN" sz="2600" i="1" dirty="0"/>
              <a:t>H</a:t>
            </a:r>
            <a:r>
              <a:rPr lang="zh-CN" altLang="en-US" sz="2600" dirty="0"/>
              <a:t>是</a:t>
            </a:r>
            <a:r>
              <a:rPr lang="en-US" altLang="zh-CN" sz="2600" i="1" dirty="0"/>
              <a:t>G</a:t>
            </a:r>
            <a:r>
              <a:rPr lang="zh-CN" altLang="en-US" sz="2600" dirty="0"/>
              <a:t>的子群</a:t>
            </a:r>
            <a:r>
              <a:rPr lang="en-US" altLang="zh-CN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600890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F93D46C0-92A1-4E63-BC7C-11EFD4DBB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83F15E9-1115-457F-8F36-5E88D9036272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84F1B4E8-6223-4C03-882C-93643AF44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子群判定定理</a:t>
            </a:r>
            <a:r>
              <a:rPr lang="en-US" altLang="zh-CN"/>
              <a:t>3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13C558E7-C6AD-41F8-8314-045B84C6A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512" y="1196134"/>
            <a:ext cx="8778751" cy="143827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10.7</a:t>
            </a:r>
            <a:r>
              <a:rPr lang="en-US" altLang="zh-CN" dirty="0"/>
              <a:t> </a:t>
            </a:r>
            <a:r>
              <a:rPr lang="zh-CN" altLang="en-US" dirty="0"/>
              <a:t>（判定定理三）</a:t>
            </a:r>
            <a:r>
              <a:rPr lang="zh-CN" altLang="en-US" b="0" dirty="0"/>
              <a:t> </a:t>
            </a:r>
            <a:endParaRPr lang="zh-CN" altLang="en-US" dirty="0"/>
          </a:p>
          <a:p>
            <a:pPr eaLnBrk="1" hangingPunct="1">
              <a:spcBef>
                <a:spcPct val="0"/>
              </a:spcBef>
              <a:buNone/>
            </a:pPr>
            <a:r>
              <a:rPr lang="zh-CN" altLang="en-US" dirty="0"/>
              <a:t>     设</a:t>
            </a:r>
            <a:r>
              <a:rPr lang="en-US" altLang="zh-CN" i="1" dirty="0"/>
              <a:t>G</a:t>
            </a:r>
            <a:r>
              <a:rPr lang="zh-CN" altLang="en-US" dirty="0"/>
              <a:t>为群，</a:t>
            </a:r>
            <a:r>
              <a:rPr lang="en-US" altLang="zh-CN" i="1" dirty="0"/>
              <a:t>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非空有穷子集</a:t>
            </a:r>
            <a:r>
              <a:rPr lang="zh-CN" altLang="en-US" dirty="0"/>
              <a:t>，则</a:t>
            </a:r>
            <a:endParaRPr lang="en-US" altLang="zh-CN" dirty="0"/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i="1" dirty="0"/>
              <a:t>     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 当且仅当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dirty="0"/>
              <a:t>∈</a:t>
            </a:r>
            <a:r>
              <a:rPr lang="en-US" altLang="zh-CN" i="1" dirty="0"/>
              <a:t>H</a:t>
            </a:r>
            <a:r>
              <a:rPr lang="zh-CN" altLang="en-US" dirty="0"/>
              <a:t>有</a:t>
            </a:r>
            <a:r>
              <a:rPr lang="en-US" altLang="zh-CN" i="1" dirty="0"/>
              <a:t>ab</a:t>
            </a:r>
            <a:r>
              <a:rPr lang="en-US" altLang="zh-CN" dirty="0"/>
              <a:t>∈</a:t>
            </a:r>
            <a:r>
              <a:rPr lang="en-US" altLang="zh-CN" i="1" dirty="0"/>
              <a:t>H</a:t>
            </a:r>
            <a:r>
              <a:rPr lang="en-US" altLang="zh-CN" dirty="0"/>
              <a:t>. </a:t>
            </a:r>
            <a:r>
              <a:rPr lang="zh-CN" altLang="en-US" dirty="0">
                <a:solidFill>
                  <a:srgbClr val="00B050"/>
                </a:solidFill>
              </a:rPr>
              <a:t>（封闭）</a:t>
            </a:r>
            <a:endParaRPr lang="en-US" altLang="zh-CN" dirty="0">
              <a:solidFill>
                <a:srgbClr val="00B050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dirty="0"/>
          </a:p>
        </p:txBody>
      </p:sp>
      <p:sp>
        <p:nvSpPr>
          <p:cNvPr id="407556" name="Rectangle 4">
            <a:extLst>
              <a:ext uri="{FF2B5EF4-FFF2-40B4-BE49-F238E27FC236}">
                <a16:creationId xmlns:a16="http://schemas.microsoft.com/office/drawing/2014/main" id="{7D980B46-22DD-4DD0-B183-C5DE7C6E8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723" y="2775975"/>
            <a:ext cx="8467725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sz="2800" dirty="0"/>
              <a:t>证：必要性显然</a:t>
            </a:r>
            <a:r>
              <a:rPr lang="en-US" altLang="zh-CN" sz="2800" dirty="0"/>
              <a:t>. 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800" dirty="0">
                <a:solidFill>
                  <a:srgbClr val="0066FF"/>
                </a:solidFill>
              </a:rPr>
              <a:t>     </a:t>
            </a:r>
            <a:r>
              <a:rPr lang="zh-CN" altLang="en-US" sz="2800" dirty="0">
                <a:solidFill>
                  <a:srgbClr val="0066FF"/>
                </a:solidFill>
              </a:rPr>
              <a:t>只证充分性</a:t>
            </a:r>
            <a:r>
              <a:rPr lang="en-US" altLang="zh-CN" sz="2800" dirty="0">
                <a:solidFill>
                  <a:srgbClr val="0066FF"/>
                </a:solidFill>
              </a:rPr>
              <a:t> </a:t>
            </a:r>
            <a:r>
              <a:rPr lang="zh-CN" altLang="en-US" sz="2600" dirty="0">
                <a:solidFill>
                  <a:srgbClr val="0066FF"/>
                </a:solidFill>
                <a:sym typeface="Wingdings" panose="05000000000000000000" pitchFamily="2" charset="2"/>
              </a:rPr>
              <a:t>（</a:t>
            </a:r>
            <a:r>
              <a:rPr lang="zh-CN" altLang="en-US" sz="2600" dirty="0">
                <a:solidFill>
                  <a:srgbClr val="00B050"/>
                </a:solidFill>
                <a:sym typeface="Wingdings" panose="05000000000000000000" pitchFamily="2" charset="2"/>
              </a:rPr>
              <a:t>已知条件是：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i="1" dirty="0" err="1"/>
              <a:t>a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b</a:t>
            </a:r>
            <a:r>
              <a:rPr lang="en-US" altLang="zh-CN" sz="2800" dirty="0" err="1"/>
              <a:t>∈</a:t>
            </a:r>
            <a:r>
              <a:rPr lang="en-US" altLang="zh-CN" sz="2800" i="1" dirty="0" err="1"/>
              <a:t>H</a:t>
            </a:r>
            <a:r>
              <a:rPr lang="zh-CN" altLang="en-US" sz="2800" dirty="0"/>
              <a:t>有</a:t>
            </a:r>
            <a:r>
              <a:rPr lang="en-US" altLang="zh-CN" sz="2800" i="1" dirty="0" err="1"/>
              <a:t>ab</a:t>
            </a:r>
            <a:r>
              <a:rPr lang="en-US" altLang="zh-CN" sz="2800" dirty="0" err="1"/>
              <a:t>∈</a:t>
            </a:r>
            <a:r>
              <a:rPr lang="en-US" altLang="zh-CN" sz="2800" i="1" dirty="0" err="1"/>
              <a:t>H</a:t>
            </a:r>
            <a:r>
              <a:rPr lang="en-US" altLang="zh-CN" sz="2800" i="1" dirty="0"/>
              <a:t> </a:t>
            </a:r>
            <a:r>
              <a:rPr lang="zh-CN" altLang="en-US" sz="2600" dirty="0">
                <a:solidFill>
                  <a:srgbClr val="0066FF"/>
                </a:solidFill>
                <a:sym typeface="Wingdings" panose="05000000000000000000" pitchFamily="2" charset="2"/>
              </a:rPr>
              <a:t>）</a:t>
            </a:r>
            <a:endParaRPr lang="en-US" altLang="zh-CN" sz="2600" dirty="0">
              <a:solidFill>
                <a:srgbClr val="0066FF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r>
              <a:rPr lang="zh-CN" altLang="en-US" sz="2400" dirty="0">
                <a:solidFill>
                  <a:srgbClr val="00B050"/>
                </a:solidFill>
              </a:rPr>
              <a:t>*根据子群判定定理</a:t>
            </a:r>
            <a:r>
              <a:rPr lang="en-US" altLang="zh-CN" sz="2400" dirty="0">
                <a:solidFill>
                  <a:srgbClr val="00B050"/>
                </a:solidFill>
              </a:rPr>
              <a:t>1</a:t>
            </a:r>
            <a:r>
              <a:rPr lang="zh-CN" altLang="en-US" sz="2400" dirty="0">
                <a:solidFill>
                  <a:srgbClr val="00B050"/>
                </a:solidFill>
              </a:rPr>
              <a:t>，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B050"/>
                </a:solidFill>
              </a:rPr>
              <a:t>        </a:t>
            </a:r>
            <a:r>
              <a:rPr lang="zh-CN" altLang="en-US" sz="2400" dirty="0">
                <a:solidFill>
                  <a:srgbClr val="00B050"/>
                </a:solidFill>
              </a:rPr>
              <a:t>只需证明</a:t>
            </a:r>
            <a:r>
              <a:rPr lang="en-US" altLang="zh-CN" sz="2400" dirty="0">
                <a:solidFill>
                  <a:srgbClr val="00B050"/>
                </a:solidFill>
              </a:rPr>
              <a:t>【</a:t>
            </a:r>
            <a:r>
              <a:rPr lang="en-US" altLang="zh-CN" sz="2400" i="1" dirty="0">
                <a:solidFill>
                  <a:srgbClr val="00B050"/>
                </a:solidFill>
              </a:rPr>
              <a:t>H</a:t>
            </a:r>
            <a:r>
              <a:rPr lang="zh-CN" altLang="en-US" sz="2400" dirty="0">
                <a:solidFill>
                  <a:srgbClr val="00B050"/>
                </a:solidFill>
              </a:rPr>
              <a:t>的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任何元素都有逆元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</a:rPr>
              <a:t>】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*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</a:rPr>
              <a:t>/</a:t>
            </a:r>
            <a:endParaRPr lang="en-US" altLang="zh-CN" sz="2400" dirty="0">
              <a:solidFill>
                <a:srgbClr val="00B05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(1)</a:t>
            </a:r>
            <a:r>
              <a:rPr lang="zh-CN" altLang="en-US" sz="2400" dirty="0"/>
              <a:t>任取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∈</a:t>
            </a:r>
            <a:r>
              <a:rPr lang="en-US" altLang="zh-CN" sz="2400" i="1" dirty="0" err="1"/>
              <a:t>H</a:t>
            </a:r>
            <a:r>
              <a:rPr lang="en-US" altLang="zh-CN" sz="2400" dirty="0"/>
              <a:t>, </a:t>
            </a:r>
            <a:r>
              <a:rPr lang="zh-CN" altLang="en-US" sz="2400" dirty="0"/>
              <a:t>因为有</a:t>
            </a:r>
            <a:r>
              <a:rPr lang="zh-CN" altLang="en-US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b</a:t>
            </a:r>
            <a:r>
              <a:rPr lang="en-US" altLang="zh-CN" sz="2400" dirty="0" err="1"/>
              <a:t>∈</a:t>
            </a:r>
            <a:r>
              <a:rPr lang="en-US" altLang="zh-CN" sz="2400" i="1" dirty="0" err="1"/>
              <a:t>H</a:t>
            </a:r>
            <a:r>
              <a:rPr lang="zh-CN" altLang="en-US" sz="2400" dirty="0"/>
              <a:t>有</a:t>
            </a:r>
            <a:r>
              <a:rPr lang="en-US" altLang="zh-CN" sz="2400" i="1" dirty="0" err="1"/>
              <a:t>ab</a:t>
            </a:r>
            <a:r>
              <a:rPr lang="en-US" altLang="zh-CN" sz="2400" dirty="0" err="1"/>
              <a:t>∈</a:t>
            </a:r>
            <a:r>
              <a:rPr lang="en-US" altLang="zh-CN" sz="2400" i="1" dirty="0" err="1"/>
              <a:t>H</a:t>
            </a:r>
            <a:endParaRPr lang="en-US" altLang="zh-CN" sz="2400" i="1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</a:t>
            </a:r>
            <a:r>
              <a:rPr lang="zh-CN" altLang="en-US" sz="2400" dirty="0"/>
              <a:t>故：</a:t>
            </a:r>
            <a:r>
              <a:rPr kumimoji="1" lang="en-US" altLang="zh-CN" sz="2400" i="1" dirty="0">
                <a:ea typeface="楷体_GB2312" charset="-122"/>
              </a:rPr>
              <a:t>a</a:t>
            </a:r>
            <a:r>
              <a:rPr kumimoji="1" lang="en-US" altLang="zh-CN" sz="2400" baseline="30000" dirty="0">
                <a:ea typeface="楷体_GB2312" charset="-122"/>
              </a:rPr>
              <a:t>2</a:t>
            </a:r>
            <a:r>
              <a:rPr kumimoji="1" lang="en-US" altLang="zh-CN" sz="2400" dirty="0">
                <a:ea typeface="楷体_GB2312" charset="-122"/>
              </a:rPr>
              <a:t> = </a:t>
            </a:r>
            <a:r>
              <a:rPr kumimoji="1" lang="en-US" altLang="zh-CN" sz="2400" i="1" dirty="0">
                <a:ea typeface="楷体_GB2312" charset="-122"/>
              </a:rPr>
              <a:t>aa</a:t>
            </a:r>
            <a:r>
              <a:rPr kumimoji="1" lang="en-US" altLang="zh-CN" sz="2400" dirty="0">
                <a:ea typeface="楷体_GB2312" charset="-122"/>
              </a:rPr>
              <a:t>, </a:t>
            </a:r>
            <a:r>
              <a:rPr kumimoji="1" lang="en-US" altLang="zh-CN" sz="2400" i="1" dirty="0">
                <a:ea typeface="楷体_GB2312" charset="-122"/>
              </a:rPr>
              <a:t>a</a:t>
            </a:r>
            <a:r>
              <a:rPr kumimoji="1" lang="en-US" altLang="zh-CN" sz="2400" baseline="30000" dirty="0">
                <a:ea typeface="楷体_GB2312" charset="-122"/>
              </a:rPr>
              <a:t>3 </a:t>
            </a:r>
            <a:r>
              <a:rPr kumimoji="1" lang="en-US" altLang="zh-CN" sz="2400" dirty="0">
                <a:ea typeface="楷体_GB2312" charset="-122"/>
              </a:rPr>
              <a:t>= </a:t>
            </a:r>
            <a:r>
              <a:rPr kumimoji="1" lang="en-US" altLang="zh-CN" sz="2400" i="1" dirty="0">
                <a:ea typeface="楷体_GB2312" charset="-122"/>
              </a:rPr>
              <a:t>a</a:t>
            </a:r>
            <a:r>
              <a:rPr kumimoji="1" lang="en-US" altLang="zh-CN" sz="2400" baseline="30000" dirty="0">
                <a:ea typeface="楷体_GB2312" charset="-122"/>
              </a:rPr>
              <a:t>2</a:t>
            </a:r>
            <a:r>
              <a:rPr kumimoji="1" lang="en-US" altLang="zh-CN" sz="2400" i="1" dirty="0">
                <a:ea typeface="楷体_GB2312" charset="-122"/>
              </a:rPr>
              <a:t>a</a:t>
            </a:r>
            <a:r>
              <a:rPr kumimoji="1" lang="en-US" altLang="zh-CN" sz="2400" dirty="0">
                <a:ea typeface="楷体_GB2312" charset="-122"/>
              </a:rPr>
              <a:t>,…,</a:t>
            </a:r>
            <a:r>
              <a:rPr lang="zh-CN" altLang="en-US" sz="2400" dirty="0"/>
              <a:t>都在</a:t>
            </a:r>
            <a:r>
              <a:rPr kumimoji="1" lang="zh-CN" altLang="en-US" sz="2400" dirty="0">
                <a:ea typeface="楷体_GB2312" charset="-122"/>
              </a:rPr>
              <a:t> </a:t>
            </a:r>
            <a:r>
              <a:rPr kumimoji="1" lang="en-US" altLang="zh-CN" sz="2400" i="1" dirty="0">
                <a:ea typeface="楷体_GB2312" charset="-122"/>
              </a:rPr>
              <a:t>H</a:t>
            </a:r>
            <a:r>
              <a:rPr kumimoji="1" lang="en-US" altLang="zh-CN" sz="2400" dirty="0">
                <a:ea typeface="楷体_GB2312" charset="-122"/>
              </a:rPr>
              <a:t> </a:t>
            </a:r>
            <a:r>
              <a:rPr lang="zh-CN" altLang="en-US" sz="2400" dirty="0"/>
              <a:t>中</a:t>
            </a:r>
            <a:r>
              <a:rPr kumimoji="1" lang="zh-CN" altLang="en-US" sz="2400" dirty="0">
                <a:ea typeface="楷体_GB2312" charset="-122"/>
              </a:rPr>
              <a:t>。</a:t>
            </a:r>
            <a:endParaRPr kumimoji="1" lang="en-US" altLang="zh-CN" sz="2400" dirty="0">
              <a:ea typeface="楷体_GB2312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sz="2400" dirty="0">
                <a:ea typeface="楷体_GB2312" charset="-122"/>
              </a:rPr>
              <a:t>            </a:t>
            </a:r>
            <a:r>
              <a:rPr lang="zh-CN" altLang="en-US" sz="2400" dirty="0"/>
              <a:t>由于</a:t>
            </a:r>
            <a:r>
              <a:rPr kumimoji="1" lang="zh-CN" altLang="en-US" sz="2400" dirty="0">
                <a:ea typeface="楷体_GB2312" charset="-122"/>
              </a:rPr>
              <a:t> </a:t>
            </a:r>
            <a:r>
              <a:rPr kumimoji="1" lang="en-US" altLang="zh-CN" sz="2400" i="1" dirty="0">
                <a:ea typeface="楷体_GB2312" charset="-122"/>
              </a:rPr>
              <a:t>H</a:t>
            </a:r>
            <a:r>
              <a:rPr kumimoji="1" lang="en-US" altLang="zh-CN" sz="2400" dirty="0">
                <a:ea typeface="楷体_GB2312" charset="-122"/>
              </a:rPr>
              <a:t> </a:t>
            </a:r>
            <a:r>
              <a:rPr lang="zh-CN" altLang="en-US" sz="2400" dirty="0"/>
              <a:t>是有穷集</a:t>
            </a:r>
            <a:r>
              <a:rPr kumimoji="1" lang="zh-CN" altLang="en-US" sz="2400" dirty="0">
                <a:ea typeface="楷体_GB2312" charset="-122"/>
              </a:rPr>
              <a:t>，</a:t>
            </a:r>
            <a:r>
              <a:rPr lang="zh-CN" altLang="en-US" sz="2400" dirty="0"/>
              <a:t>所以必存在正整数 </a:t>
            </a:r>
            <a:r>
              <a:rPr kumimoji="1" lang="en-US" altLang="zh-CN" sz="2400" i="1" dirty="0" err="1">
                <a:ea typeface="楷体_GB2312" charset="-122"/>
              </a:rPr>
              <a:t>i</a:t>
            </a:r>
            <a:r>
              <a:rPr kumimoji="1" lang="en-US" altLang="zh-CN" sz="2400" i="1" dirty="0">
                <a:ea typeface="楷体_GB2312" charset="-122"/>
              </a:rPr>
              <a:t> </a:t>
            </a:r>
            <a:r>
              <a:rPr lang="zh-CN" altLang="en-US" sz="2400" dirty="0"/>
              <a:t>和</a:t>
            </a:r>
            <a:r>
              <a:rPr kumimoji="1" lang="zh-CN" altLang="en-US" sz="2400" dirty="0">
                <a:ea typeface="楷体_GB2312" charset="-122"/>
              </a:rPr>
              <a:t> </a:t>
            </a:r>
            <a:r>
              <a:rPr kumimoji="1" lang="en-US" altLang="zh-CN" sz="2400" i="1" dirty="0">
                <a:ea typeface="楷体_GB2312" charset="-122"/>
              </a:rPr>
              <a:t>j</a:t>
            </a:r>
            <a:r>
              <a:rPr kumimoji="1" lang="en-US" altLang="zh-CN" sz="2400" dirty="0">
                <a:ea typeface="楷体_GB2312" charset="-122"/>
              </a:rPr>
              <a:t>,  </a:t>
            </a:r>
            <a:r>
              <a:rPr lang="zh-CN" altLang="en-US" sz="2400" dirty="0"/>
              <a:t>设</a:t>
            </a:r>
            <a:r>
              <a:rPr kumimoji="1" lang="en-US" altLang="zh-CN" sz="2400" i="1" dirty="0">
                <a:ea typeface="楷体_GB2312" charset="-122"/>
              </a:rPr>
              <a:t>j&gt;</a:t>
            </a:r>
            <a:r>
              <a:rPr kumimoji="1" lang="en-US" altLang="zh-CN" sz="2400" i="1" dirty="0" err="1">
                <a:ea typeface="楷体_GB2312" charset="-122"/>
              </a:rPr>
              <a:t>i</a:t>
            </a:r>
            <a:r>
              <a:rPr kumimoji="1" lang="zh-CN" altLang="en-US" sz="2400" dirty="0">
                <a:ea typeface="楷体_GB2312" charset="-122"/>
              </a:rPr>
              <a:t>，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sz="2400" dirty="0">
                <a:ea typeface="楷体_GB2312" charset="-122"/>
              </a:rPr>
              <a:t>            </a:t>
            </a:r>
            <a:r>
              <a:rPr lang="zh-CN" altLang="en-US" sz="2400" dirty="0"/>
              <a:t>使得</a:t>
            </a:r>
            <a:r>
              <a:rPr kumimoji="1" lang="zh-CN" altLang="en-US" sz="2400" dirty="0">
                <a:ea typeface="楷体_GB2312" charset="-122"/>
              </a:rPr>
              <a:t> </a:t>
            </a:r>
            <a:r>
              <a:rPr kumimoji="1" lang="en-US" altLang="zh-CN" sz="2400" i="1" dirty="0">
                <a:ea typeface="楷体_GB2312" charset="-122"/>
              </a:rPr>
              <a:t>a</a:t>
            </a:r>
            <a:r>
              <a:rPr kumimoji="1" lang="en-US" altLang="zh-CN" sz="2400" i="1" baseline="30000" dirty="0">
                <a:ea typeface="楷体_GB2312" charset="-122"/>
              </a:rPr>
              <a:t>i</a:t>
            </a:r>
            <a:r>
              <a:rPr kumimoji="1" lang="en-US" altLang="zh-CN" sz="2400" dirty="0">
                <a:ea typeface="楷体_GB2312" charset="-122"/>
              </a:rPr>
              <a:t> = </a:t>
            </a:r>
            <a:r>
              <a:rPr kumimoji="1" lang="en-US" altLang="zh-CN" sz="2400" i="1" dirty="0" err="1">
                <a:ea typeface="楷体_GB2312" charset="-122"/>
              </a:rPr>
              <a:t>a</a:t>
            </a:r>
            <a:r>
              <a:rPr kumimoji="1" lang="en-US" altLang="zh-CN" sz="2400" i="1" baseline="30000" dirty="0" err="1">
                <a:ea typeface="楷体_GB2312" charset="-122"/>
              </a:rPr>
              <a:t>j</a:t>
            </a:r>
            <a:r>
              <a:rPr kumimoji="1" lang="en-US" altLang="zh-CN" sz="2400" dirty="0">
                <a:ea typeface="楷体_GB2312" charset="-122"/>
              </a:rPr>
              <a:t>, </a:t>
            </a:r>
            <a:r>
              <a:rPr lang="zh-CN" altLang="en-US" sz="2400" dirty="0"/>
              <a:t>即</a:t>
            </a:r>
            <a:r>
              <a:rPr kumimoji="1" lang="en-US" altLang="zh-CN" sz="2400" i="1" dirty="0">
                <a:ea typeface="楷体_GB2312" charset="-122"/>
              </a:rPr>
              <a:t>a</a:t>
            </a:r>
            <a:r>
              <a:rPr kumimoji="1" lang="en-US" altLang="zh-CN" sz="2400" i="1" baseline="30000" dirty="0">
                <a:ea typeface="楷体_GB2312" charset="-122"/>
              </a:rPr>
              <a:t>i</a:t>
            </a:r>
            <a:r>
              <a:rPr kumimoji="1" lang="en-US" altLang="zh-CN" sz="2400" dirty="0">
                <a:ea typeface="楷体_GB2312" charset="-122"/>
              </a:rPr>
              <a:t> = </a:t>
            </a:r>
            <a:r>
              <a:rPr kumimoji="1" lang="en-US" altLang="zh-CN" sz="2400" i="1" dirty="0">
                <a:ea typeface="楷体_GB2312" charset="-122"/>
              </a:rPr>
              <a:t>a</a:t>
            </a:r>
            <a:r>
              <a:rPr kumimoji="1" lang="en-US" altLang="zh-CN" sz="2400" i="1" baseline="30000" dirty="0">
                <a:ea typeface="楷体_GB2312" charset="-122"/>
              </a:rPr>
              <a:t>i</a:t>
            </a:r>
            <a:r>
              <a:rPr kumimoji="1" lang="en-US" altLang="zh-CN" sz="2400" dirty="0">
                <a:ea typeface="楷体_GB2312" charset="-122"/>
              </a:rPr>
              <a:t> </a:t>
            </a:r>
            <a:r>
              <a:rPr kumimoji="1" lang="en-US" altLang="zh-CN" sz="2400" dirty="0">
                <a:ea typeface="楷体_GB2312" charset="-122"/>
                <a:sym typeface="Symbol" panose="05050102010706020507" pitchFamily="18" charset="2"/>
              </a:rPr>
              <a:t></a:t>
            </a:r>
            <a:r>
              <a:rPr kumimoji="1" lang="en-US" altLang="zh-CN" sz="2400" dirty="0">
                <a:ea typeface="楷体_GB2312" charset="-122"/>
              </a:rPr>
              <a:t> </a:t>
            </a:r>
            <a:r>
              <a:rPr kumimoji="1" lang="en-US" altLang="zh-CN" sz="2400" i="1" dirty="0" err="1">
                <a:solidFill>
                  <a:srgbClr val="0066FF"/>
                </a:solidFill>
                <a:ea typeface="楷体_GB2312" charset="-122"/>
              </a:rPr>
              <a:t>a</a:t>
            </a:r>
            <a:r>
              <a:rPr kumimoji="1" lang="en-US" altLang="zh-CN" sz="2400" i="1" baseline="30000" dirty="0" err="1">
                <a:solidFill>
                  <a:srgbClr val="0066FF"/>
                </a:solidFill>
                <a:ea typeface="楷体_GB2312" charset="-122"/>
              </a:rPr>
              <a:t>j-i</a:t>
            </a:r>
            <a:r>
              <a:rPr kumimoji="1" lang="en-US" altLang="zh-CN" sz="2400" dirty="0">
                <a:ea typeface="楷体_GB2312" charset="-122"/>
              </a:rPr>
              <a:t>,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sz="2400" dirty="0">
                <a:ea typeface="楷体_GB2312" charset="-122"/>
              </a:rPr>
              <a:t>            </a:t>
            </a:r>
            <a:r>
              <a:rPr lang="zh-CN" altLang="en-US" sz="2400" dirty="0"/>
              <a:t>即</a:t>
            </a:r>
            <a:r>
              <a:rPr kumimoji="1" lang="en-US" altLang="zh-CN" sz="2400" i="1" dirty="0" err="1">
                <a:solidFill>
                  <a:srgbClr val="0066FF"/>
                </a:solidFill>
                <a:ea typeface="楷体_GB2312" charset="-122"/>
              </a:rPr>
              <a:t>a</a:t>
            </a:r>
            <a:r>
              <a:rPr kumimoji="1" lang="en-US" altLang="zh-CN" sz="2400" i="1" baseline="30000" dirty="0" err="1">
                <a:solidFill>
                  <a:srgbClr val="0066FF"/>
                </a:solidFill>
                <a:ea typeface="楷体_GB2312" charset="-122"/>
              </a:rPr>
              <a:t>j-i</a:t>
            </a:r>
            <a:r>
              <a:rPr lang="zh-CN" altLang="en-US" sz="2400" dirty="0"/>
              <a:t>是</a:t>
            </a:r>
            <a:r>
              <a:rPr kumimoji="1" lang="en-US" altLang="zh-CN" sz="2400" i="1" dirty="0">
                <a:ea typeface="楷体_GB2312" charset="-122"/>
              </a:rPr>
              <a:t>G</a:t>
            </a:r>
            <a:r>
              <a:rPr kumimoji="1" lang="en-US" altLang="zh-CN" sz="2400" dirty="0">
                <a:ea typeface="楷体_GB2312" charset="-122"/>
              </a:rPr>
              <a:t> </a:t>
            </a:r>
            <a:r>
              <a:rPr lang="zh-CN" altLang="en-US" sz="2400" dirty="0"/>
              <a:t>的单位元且在 </a:t>
            </a:r>
            <a:r>
              <a:rPr kumimoji="1" lang="en-US" altLang="zh-CN" sz="2400" i="1" dirty="0">
                <a:ea typeface="楷体_GB2312" charset="-122"/>
              </a:rPr>
              <a:t>H</a:t>
            </a:r>
            <a:r>
              <a:rPr kumimoji="1" lang="en-US" altLang="zh-CN" sz="2400" dirty="0">
                <a:ea typeface="楷体_GB2312" charset="-122"/>
              </a:rPr>
              <a:t> </a:t>
            </a:r>
            <a:r>
              <a:rPr lang="zh-CN" altLang="en-US" sz="2400" dirty="0"/>
              <a:t>中</a:t>
            </a:r>
            <a:r>
              <a:rPr kumimoji="1" lang="zh-CN" altLang="en-US" sz="2400" dirty="0">
                <a:ea typeface="楷体_GB2312" charset="-122"/>
              </a:rPr>
              <a:t>。</a:t>
            </a:r>
            <a:endParaRPr kumimoji="1" lang="en-US" altLang="zh-CN" sz="2400" dirty="0">
              <a:ea typeface="楷体_GB2312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400" dirty="0">
                <a:solidFill>
                  <a:srgbClr val="00B050"/>
                </a:solidFill>
                <a:ea typeface="楷体_GB2312" charset="-122"/>
              </a:rPr>
              <a:t>           /</a:t>
            </a:r>
            <a:r>
              <a:rPr lang="zh-CN" altLang="en-US" sz="2400" dirty="0">
                <a:solidFill>
                  <a:srgbClr val="00B050"/>
                </a:solidFill>
              </a:rPr>
              <a:t>*找到单位元，进而由单位元找任意元素</a:t>
            </a:r>
            <a:r>
              <a:rPr lang="en-US" altLang="zh-CN" sz="2400" i="1" dirty="0"/>
              <a:t>a</a:t>
            </a:r>
            <a:r>
              <a:rPr lang="zh-CN" altLang="en-US" sz="2400" dirty="0">
                <a:solidFill>
                  <a:srgbClr val="00B050"/>
                </a:solidFill>
              </a:rPr>
              <a:t>的逆元*</a:t>
            </a:r>
            <a:r>
              <a:rPr lang="en-US" altLang="zh-CN" sz="2400" dirty="0">
                <a:solidFill>
                  <a:srgbClr val="00B050"/>
                </a:solidFill>
              </a:rPr>
              <a:t>/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kumimoji="1" lang="zh-CN" altLang="en-US" sz="2800" dirty="0">
              <a:ea typeface="楷体_GB231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</p:txBody>
      </p:sp>
      <p:pic>
        <p:nvPicPr>
          <p:cNvPr id="69638" name="图片 3">
            <a:extLst>
              <a:ext uri="{FF2B5EF4-FFF2-40B4-BE49-F238E27FC236}">
                <a16:creationId xmlns:a16="http://schemas.microsoft.com/office/drawing/2014/main" id="{9D2E30E9-668F-41DF-A588-8E432AB6F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0" y="6051550"/>
            <a:ext cx="7667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7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7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6" grpId="0" build="p" bldLvl="2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57768D3E-A849-41B8-9909-9222E97E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FBDEBE-99AD-4143-9819-7C4BE1C732ED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A06529E-60B9-4A9E-B4E9-95B585F7DE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子群判定定理</a:t>
            </a:r>
            <a:r>
              <a:rPr lang="en-US" altLang="zh-CN" dirty="0"/>
              <a:t>3(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</a:p>
        </p:txBody>
      </p:sp>
      <p:sp>
        <p:nvSpPr>
          <p:cNvPr id="407556" name="Rectangle 4">
            <a:extLst>
              <a:ext uri="{FF2B5EF4-FFF2-40B4-BE49-F238E27FC236}">
                <a16:creationId xmlns:a16="http://schemas.microsoft.com/office/drawing/2014/main" id="{7D980B46-22DD-4DD0-B183-C5DE7C6E8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84313"/>
            <a:ext cx="8353425" cy="476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en-US" altLang="zh-CN" sz="2800" dirty="0"/>
              <a:t>(2)</a:t>
            </a:r>
            <a:r>
              <a:rPr lang="en-US" altLang="zh-CN" sz="2800" dirty="0">
                <a:solidFill>
                  <a:srgbClr val="00B050"/>
                </a:solidFill>
              </a:rPr>
              <a:t> /*  </a:t>
            </a:r>
            <a:r>
              <a:rPr lang="zh-CN" altLang="en-US" sz="2800" dirty="0">
                <a:solidFill>
                  <a:srgbClr val="00B050"/>
                </a:solidFill>
              </a:rPr>
              <a:t>因为</a:t>
            </a:r>
            <a:r>
              <a:rPr lang="en-US" altLang="zh-CN" sz="2800" i="1" dirty="0">
                <a:solidFill>
                  <a:srgbClr val="00B050"/>
                </a:solidFill>
              </a:rPr>
              <a:t>a </a:t>
            </a:r>
            <a:r>
              <a:rPr lang="en-US" altLang="zh-CN" sz="2800" i="1" baseline="30000" dirty="0" err="1">
                <a:solidFill>
                  <a:srgbClr val="00B050"/>
                </a:solidFill>
              </a:rPr>
              <a:t>j</a:t>
            </a:r>
            <a:r>
              <a:rPr lang="en-US" altLang="zh-CN" sz="2800" baseline="30000" dirty="0" err="1">
                <a:solidFill>
                  <a:srgbClr val="00B05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i="1" baseline="30000" dirty="0" err="1">
                <a:solidFill>
                  <a:srgbClr val="00B050"/>
                </a:solidFill>
              </a:rPr>
              <a:t>i</a:t>
            </a:r>
            <a:r>
              <a:rPr lang="en-US" altLang="zh-CN" sz="2800" i="1" dirty="0">
                <a:solidFill>
                  <a:srgbClr val="00B050"/>
                </a:solidFill>
              </a:rPr>
              <a:t> </a:t>
            </a:r>
            <a:r>
              <a:rPr lang="en-US" altLang="zh-CN" sz="2800" dirty="0">
                <a:solidFill>
                  <a:srgbClr val="00B050"/>
                </a:solidFill>
              </a:rPr>
              <a:t>= </a:t>
            </a:r>
            <a:r>
              <a:rPr lang="en-US" altLang="zh-CN" sz="2800" i="1" dirty="0">
                <a:solidFill>
                  <a:srgbClr val="00B050"/>
                </a:solidFill>
              </a:rPr>
              <a:t>e</a:t>
            </a:r>
            <a:r>
              <a:rPr lang="en-US" altLang="zh-CN" sz="2800" dirty="0">
                <a:solidFill>
                  <a:srgbClr val="00B050"/>
                </a:solidFill>
              </a:rPr>
              <a:t> </a:t>
            </a:r>
            <a:r>
              <a:rPr lang="zh-CN" altLang="en-US" sz="2800" dirty="0">
                <a:solidFill>
                  <a:srgbClr val="00B050"/>
                </a:solidFill>
              </a:rPr>
              <a:t>已经得到证明</a:t>
            </a:r>
            <a:r>
              <a:rPr lang="en-US" altLang="zh-CN" sz="2800" dirty="0">
                <a:solidFill>
                  <a:srgbClr val="00B050"/>
                </a:solidFill>
              </a:rPr>
              <a:t>  */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endParaRPr lang="en-US" altLang="zh-CN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对于任意</a:t>
            </a:r>
            <a:r>
              <a:rPr lang="en-US" altLang="zh-CN" sz="2800" i="1" dirty="0"/>
              <a:t>a</a:t>
            </a:r>
            <a:r>
              <a:rPr lang="en-US" altLang="zh-CN" sz="2800" dirty="0"/>
              <a:t>∈</a:t>
            </a:r>
            <a:r>
              <a:rPr lang="en-US" altLang="zh-CN" sz="2800" i="1" dirty="0"/>
              <a:t>H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如果</a:t>
            </a:r>
            <a:r>
              <a:rPr kumimoji="1" lang="en-US" altLang="zh-CN" sz="2800" i="1" dirty="0">
                <a:ea typeface="楷体_GB2312" charset="-122"/>
              </a:rPr>
              <a:t>j-</a:t>
            </a:r>
            <a:r>
              <a:rPr kumimoji="1" lang="en-US" altLang="zh-CN" sz="2800" i="1" dirty="0" err="1">
                <a:ea typeface="楷体_GB2312" charset="-122"/>
              </a:rPr>
              <a:t>i</a:t>
            </a:r>
            <a:r>
              <a:rPr kumimoji="1" lang="en-US" altLang="zh-CN" sz="2800" i="1" dirty="0">
                <a:ea typeface="楷体_GB2312" charset="-122"/>
              </a:rPr>
              <a:t>=</a:t>
            </a:r>
            <a:r>
              <a:rPr kumimoji="1" lang="en-US" altLang="zh-CN" sz="2800" dirty="0">
                <a:ea typeface="楷体_GB2312" charset="-122"/>
              </a:rPr>
              <a:t>1,</a:t>
            </a:r>
            <a:r>
              <a:rPr lang="zh-CN" altLang="en-US" sz="2800" dirty="0"/>
              <a:t>则</a:t>
            </a:r>
            <a:r>
              <a:rPr kumimoji="1" lang="zh-CN" altLang="en-US" sz="2800" dirty="0">
                <a:ea typeface="楷体_GB2312" charset="-122"/>
              </a:rPr>
              <a:t> </a:t>
            </a:r>
            <a:r>
              <a:rPr kumimoji="1" lang="en-US" altLang="zh-CN" sz="2800" i="1" dirty="0">
                <a:ea typeface="楷体_GB2312" charset="-122"/>
              </a:rPr>
              <a:t>a </a:t>
            </a:r>
            <a:r>
              <a:rPr lang="zh-CN" altLang="en-US" sz="2800" dirty="0"/>
              <a:t>是单位元</a:t>
            </a:r>
            <a:r>
              <a:rPr kumimoji="1" lang="en-US" altLang="zh-CN" sz="2800" dirty="0">
                <a:ea typeface="楷体_GB2312" charset="-122"/>
              </a:rPr>
              <a:t>,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kumimoji="1" lang="en-US" altLang="zh-CN" sz="2800" dirty="0">
                <a:ea typeface="楷体_GB2312" charset="-122"/>
              </a:rPr>
              <a:t>       </a:t>
            </a:r>
            <a:r>
              <a:rPr lang="zh-CN" altLang="en-US" sz="2800" dirty="0"/>
              <a:t>而单位元是以其自身为逆元的</a:t>
            </a:r>
            <a:r>
              <a:rPr kumimoji="1" lang="zh-CN" altLang="en-US" sz="2800" dirty="0">
                <a:ea typeface="楷体_GB2312" charset="-122"/>
              </a:rPr>
              <a:t>，</a:t>
            </a:r>
            <a:r>
              <a:rPr lang="zh-CN" altLang="en-US" sz="2800" dirty="0"/>
              <a:t>故</a:t>
            </a:r>
            <a:r>
              <a:rPr kumimoji="1" lang="en-US" altLang="zh-CN" sz="2800" i="1" dirty="0">
                <a:ea typeface="楷体_GB2312" charset="-122"/>
              </a:rPr>
              <a:t>a</a:t>
            </a:r>
            <a:r>
              <a:rPr lang="zh-CN" altLang="en-US" sz="2800" dirty="0"/>
              <a:t>有逆元</a:t>
            </a:r>
            <a:r>
              <a:rPr kumimoji="1" lang="zh-CN" altLang="en-US" sz="2800" dirty="0">
                <a:ea typeface="楷体_GB2312" charset="-122"/>
              </a:rPr>
              <a:t>。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800" i="1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zh-CN" altLang="en-US" sz="2800" dirty="0">
                <a:ea typeface="楷体_GB2312" charset="-122"/>
              </a:rPr>
              <a:t>     </a:t>
            </a:r>
            <a:r>
              <a:rPr lang="zh-CN" altLang="en-US" sz="2800" dirty="0"/>
              <a:t>如果</a:t>
            </a:r>
            <a:r>
              <a:rPr kumimoji="1" lang="en-US" altLang="zh-CN" sz="2800" i="1" dirty="0">
                <a:ea typeface="楷体_GB2312" charset="-122"/>
              </a:rPr>
              <a:t>j-</a:t>
            </a:r>
            <a:r>
              <a:rPr kumimoji="1" lang="en-US" altLang="zh-CN" sz="2800" i="1" dirty="0" err="1">
                <a:ea typeface="楷体_GB2312" charset="-122"/>
              </a:rPr>
              <a:t>i</a:t>
            </a:r>
            <a:r>
              <a:rPr kumimoji="1" lang="en-US" altLang="zh-CN" sz="2800" dirty="0">
                <a:ea typeface="楷体_GB2312" charset="-122"/>
              </a:rPr>
              <a:t>&gt;1,</a:t>
            </a:r>
            <a:r>
              <a:rPr lang="zh-CN" altLang="en-US" sz="2800" dirty="0"/>
              <a:t>则由</a:t>
            </a:r>
            <a:endParaRPr lang="en-US" altLang="zh-CN" sz="28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800" i="1" dirty="0">
                <a:ea typeface="楷体_GB2312" charset="-122"/>
              </a:rPr>
              <a:t>             </a:t>
            </a:r>
            <a:r>
              <a:rPr lang="en-US" altLang="zh-CN" sz="2800" i="1" dirty="0"/>
              <a:t>a </a:t>
            </a:r>
            <a:r>
              <a:rPr lang="en-US" altLang="zh-CN" sz="2800" i="1" baseline="30000" dirty="0"/>
              <a:t>j</a:t>
            </a:r>
            <a:r>
              <a:rPr lang="en-US" altLang="zh-CN" sz="2800" baseline="30000" dirty="0">
                <a:sym typeface="Symbol" panose="05050102010706020507" pitchFamily="18" charset="2"/>
              </a:rPr>
              <a:t></a:t>
            </a:r>
            <a:r>
              <a:rPr lang="en-US" altLang="zh-CN" sz="2800" i="1" baseline="30000" dirty="0"/>
              <a:t>i</a:t>
            </a:r>
            <a:r>
              <a:rPr lang="en-US" altLang="zh-CN" sz="2800" baseline="30000" dirty="0">
                <a:sym typeface="Symbol" panose="05050102010706020507" pitchFamily="18" charset="2"/>
              </a:rPr>
              <a:t></a:t>
            </a:r>
            <a:r>
              <a:rPr lang="en-US" altLang="zh-CN" sz="2800" baseline="30000" dirty="0"/>
              <a:t>1</a:t>
            </a:r>
            <a:r>
              <a:rPr lang="en-US" altLang="zh-CN" sz="2800" i="1" dirty="0"/>
              <a:t>a </a:t>
            </a:r>
            <a:r>
              <a:rPr lang="en-US" altLang="zh-CN" sz="2800" dirty="0"/>
              <a:t>=</a:t>
            </a:r>
            <a:r>
              <a:rPr lang="en-US" altLang="zh-CN" sz="2800" i="1" dirty="0">
                <a:solidFill>
                  <a:srgbClr val="00B050"/>
                </a:solidFill>
              </a:rPr>
              <a:t> </a:t>
            </a:r>
            <a:r>
              <a:rPr lang="en-US" altLang="zh-CN" sz="2800" i="1" dirty="0"/>
              <a:t>a </a:t>
            </a:r>
            <a:r>
              <a:rPr lang="en-US" altLang="zh-CN" sz="2800" i="1" baseline="30000" dirty="0"/>
              <a:t>j</a:t>
            </a:r>
            <a:r>
              <a:rPr lang="en-US" altLang="zh-CN" sz="2800" baseline="30000" dirty="0">
                <a:sym typeface="Symbol" panose="05050102010706020507" pitchFamily="18" charset="2"/>
              </a:rPr>
              <a:t></a:t>
            </a:r>
            <a:r>
              <a:rPr lang="en-US" altLang="zh-CN" sz="2800" i="1" baseline="30000" dirty="0"/>
              <a:t>i</a:t>
            </a:r>
            <a:r>
              <a:rPr lang="en-US" altLang="zh-CN" sz="2800" dirty="0"/>
              <a:t> = </a:t>
            </a:r>
            <a:r>
              <a:rPr lang="en-US" altLang="zh-CN" sz="2800" i="1" dirty="0"/>
              <a:t>e</a:t>
            </a:r>
            <a:r>
              <a:rPr lang="en-US" altLang="zh-CN" sz="2800" dirty="0"/>
              <a:t> </a:t>
            </a:r>
            <a:r>
              <a:rPr lang="zh-CN" altLang="en-US" sz="2800" dirty="0"/>
              <a:t>和  </a:t>
            </a:r>
            <a:r>
              <a:rPr lang="en-US" altLang="zh-CN" sz="2800" i="1" dirty="0"/>
              <a:t>aa </a:t>
            </a:r>
            <a:r>
              <a:rPr lang="en-US" altLang="zh-CN" sz="2800" i="1" baseline="30000" dirty="0"/>
              <a:t>j</a:t>
            </a:r>
            <a:r>
              <a:rPr lang="en-US" altLang="zh-CN" sz="2800" baseline="30000" dirty="0">
                <a:sym typeface="Symbol" panose="05050102010706020507" pitchFamily="18" charset="2"/>
              </a:rPr>
              <a:t></a:t>
            </a:r>
            <a:r>
              <a:rPr lang="en-US" altLang="zh-CN" sz="2800" i="1" baseline="30000" dirty="0"/>
              <a:t>i</a:t>
            </a:r>
            <a:r>
              <a:rPr lang="en-US" altLang="zh-CN" sz="2800" baseline="30000" dirty="0">
                <a:sym typeface="Symbol" panose="05050102010706020507" pitchFamily="18" charset="2"/>
              </a:rPr>
              <a:t></a:t>
            </a:r>
            <a:r>
              <a:rPr lang="en-US" altLang="zh-CN" sz="2800" baseline="30000" dirty="0"/>
              <a:t>1</a:t>
            </a:r>
            <a:r>
              <a:rPr lang="en-US" altLang="zh-CN" sz="2800" dirty="0"/>
              <a:t> =</a:t>
            </a:r>
            <a:r>
              <a:rPr lang="en-US" altLang="zh-CN" sz="2800" i="1" dirty="0">
                <a:solidFill>
                  <a:srgbClr val="00B050"/>
                </a:solidFill>
              </a:rPr>
              <a:t> </a:t>
            </a:r>
            <a:r>
              <a:rPr lang="en-US" altLang="zh-CN" sz="2800" i="1" dirty="0"/>
              <a:t>a </a:t>
            </a:r>
            <a:r>
              <a:rPr lang="en-US" altLang="zh-CN" sz="2800" i="1" baseline="30000" dirty="0"/>
              <a:t>j</a:t>
            </a:r>
            <a:r>
              <a:rPr lang="en-US" altLang="zh-CN" sz="2800" baseline="30000" dirty="0">
                <a:sym typeface="Symbol" panose="05050102010706020507" pitchFamily="18" charset="2"/>
              </a:rPr>
              <a:t></a:t>
            </a:r>
            <a:r>
              <a:rPr lang="en-US" altLang="zh-CN" sz="2800" i="1" baseline="30000" dirty="0"/>
              <a:t>i</a:t>
            </a:r>
            <a:r>
              <a:rPr lang="en-US" altLang="zh-CN" sz="2800" dirty="0"/>
              <a:t> = </a:t>
            </a:r>
            <a:r>
              <a:rPr lang="en-US" altLang="zh-CN" sz="2800" i="1" dirty="0"/>
              <a:t>e </a:t>
            </a:r>
            <a:endParaRPr kumimoji="1" lang="en-US" altLang="zh-CN" sz="2800" dirty="0">
              <a:ea typeface="楷体_GB2312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kumimoji="1" lang="en-US" altLang="zh-CN" sz="2800" i="1" dirty="0">
                <a:ea typeface="楷体_GB2312" charset="-122"/>
              </a:rPr>
              <a:t>     </a:t>
            </a:r>
            <a:r>
              <a:rPr lang="zh-CN" altLang="en-US" sz="2800" dirty="0"/>
              <a:t>可知</a:t>
            </a:r>
            <a:r>
              <a:rPr kumimoji="1" lang="en-US" altLang="zh-CN" sz="2800" i="1" dirty="0">
                <a:ea typeface="楷体_GB2312" charset="-122"/>
              </a:rPr>
              <a:t>a</a:t>
            </a:r>
            <a:r>
              <a:rPr kumimoji="1" lang="en-US" altLang="zh-CN" sz="2800" i="1" baseline="30000" dirty="0">
                <a:ea typeface="楷体_GB2312" charset="-122"/>
              </a:rPr>
              <a:t>j-i-</a:t>
            </a:r>
            <a:r>
              <a:rPr kumimoji="1" lang="en-US" altLang="zh-CN" sz="2800" baseline="30000" dirty="0">
                <a:ea typeface="楷体_GB2312" charset="-122"/>
              </a:rPr>
              <a:t>1</a:t>
            </a:r>
            <a:r>
              <a:rPr lang="zh-CN" altLang="en-US" sz="2800" dirty="0"/>
              <a:t>是</a:t>
            </a:r>
            <a:r>
              <a:rPr kumimoji="1" lang="zh-CN" altLang="en-US" sz="2800" dirty="0">
                <a:ea typeface="楷体_GB2312" charset="-122"/>
              </a:rPr>
              <a:t> </a:t>
            </a:r>
            <a:r>
              <a:rPr kumimoji="1" lang="en-US" altLang="zh-CN" sz="2800" i="1" dirty="0">
                <a:ea typeface="楷体_GB2312" charset="-122"/>
              </a:rPr>
              <a:t>a </a:t>
            </a:r>
            <a:r>
              <a:rPr lang="zh-CN" altLang="en-US" sz="2800" dirty="0"/>
              <a:t>的逆元且在 </a:t>
            </a:r>
            <a:r>
              <a:rPr kumimoji="1" lang="en-US" altLang="zh-CN" sz="2800" i="1" dirty="0">
                <a:ea typeface="楷体_GB2312" charset="-122"/>
              </a:rPr>
              <a:t>H</a:t>
            </a:r>
            <a:r>
              <a:rPr kumimoji="1" lang="en-US" altLang="zh-CN" sz="2800" dirty="0">
                <a:ea typeface="楷体_GB2312" charset="-122"/>
              </a:rPr>
              <a:t> </a:t>
            </a:r>
            <a:r>
              <a:rPr lang="zh-CN" altLang="en-US" sz="2800" dirty="0"/>
              <a:t>中</a:t>
            </a:r>
            <a:r>
              <a:rPr kumimoji="1" lang="zh-CN" altLang="en-US" sz="2800" dirty="0">
                <a:ea typeface="楷体_GB2312" charset="-122"/>
              </a:rPr>
              <a:t>。</a:t>
            </a:r>
            <a:endParaRPr kumimoji="1" lang="en-US" altLang="zh-CN" sz="2800" dirty="0">
              <a:ea typeface="楷体_GB2312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kumimoji="1" lang="en-US" altLang="zh-CN" sz="2800" dirty="0">
              <a:ea typeface="楷体_GB2312" charset="-122"/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     </a:t>
            </a:r>
            <a:r>
              <a:rPr lang="zh-CN" altLang="en-US" sz="2800" dirty="0"/>
              <a:t>故，</a:t>
            </a:r>
            <a:r>
              <a:rPr lang="en-US" altLang="zh-CN" sz="2800" i="1" dirty="0"/>
              <a:t>H</a:t>
            </a:r>
            <a:r>
              <a:rPr lang="zh-CN" altLang="en-US" sz="2800" dirty="0"/>
              <a:t>的</a:t>
            </a:r>
            <a:r>
              <a:rPr lang="zh-CN" altLang="en-US" sz="2800" dirty="0">
                <a:latin typeface="Arial" panose="020B0604020202020204" pitchFamily="34" charset="0"/>
              </a:rPr>
              <a:t>任何元素都有逆元</a:t>
            </a:r>
            <a:endParaRPr kumimoji="1" lang="zh-CN" altLang="en-US" sz="2800" dirty="0">
              <a:ea typeface="楷体_GB231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800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7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7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7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7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7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7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7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6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AE0E3E8D-23BB-4AFB-BEB7-FFBE55D1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73B4F7-E354-43DB-B927-7AA12FC886DE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F4DE0DF-7B55-4A72-9857-A62FCFD72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半群、独异点与群的定义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EFFCC5C-127E-49D2-A5F7-199EEBA9CF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10.1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(1) </a:t>
            </a:r>
            <a:r>
              <a:rPr lang="zh-CN" altLang="en-US" dirty="0"/>
              <a:t>设</a:t>
            </a:r>
            <a:r>
              <a:rPr lang="en-US" altLang="zh-CN" i="1" dirty="0"/>
              <a:t>V</a:t>
            </a:r>
            <a:r>
              <a:rPr lang="en-US" altLang="zh-CN" dirty="0"/>
              <a:t>=&lt;</a:t>
            </a:r>
            <a:r>
              <a:rPr lang="en-US" altLang="zh-CN" i="1" dirty="0"/>
              <a:t>S</a:t>
            </a:r>
            <a:r>
              <a:rPr lang="en-US" altLang="zh-CN" dirty="0"/>
              <a:t>, ∘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&gt;</a:t>
            </a:r>
            <a:r>
              <a:rPr lang="zh-CN" altLang="en-US" dirty="0"/>
              <a:t>是代数系统，∘为二元运算，如果∘运算是</a:t>
            </a:r>
            <a:r>
              <a:rPr lang="zh-CN" altLang="en-US" dirty="0">
                <a:solidFill>
                  <a:srgbClr val="0066FF"/>
                </a:solidFill>
              </a:rPr>
              <a:t>可结合</a:t>
            </a:r>
            <a:r>
              <a:rPr lang="zh-CN" altLang="en-US" dirty="0"/>
              <a:t>的，则称</a:t>
            </a:r>
            <a:r>
              <a:rPr lang="en-US" altLang="zh-CN" i="1" dirty="0"/>
              <a:t>V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半群</a:t>
            </a:r>
            <a:r>
              <a:rPr lang="en-US" altLang="zh-CN" dirty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(2) </a:t>
            </a:r>
            <a:r>
              <a:rPr lang="zh-CN" altLang="en-US" dirty="0"/>
              <a:t>设</a:t>
            </a:r>
            <a:r>
              <a:rPr lang="en-US" altLang="zh-CN" i="1" dirty="0"/>
              <a:t>V</a:t>
            </a:r>
            <a:r>
              <a:rPr lang="en-US" altLang="zh-CN" dirty="0"/>
              <a:t>=&lt;</a:t>
            </a:r>
            <a:r>
              <a:rPr lang="en-US" altLang="zh-CN" i="1" dirty="0"/>
              <a:t>S</a:t>
            </a:r>
            <a:r>
              <a:rPr lang="en-US" altLang="zh-CN" dirty="0"/>
              <a:t>,∘&gt;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66FF"/>
                </a:solidFill>
              </a:rPr>
              <a:t>半群</a:t>
            </a:r>
            <a:r>
              <a:rPr lang="zh-CN" altLang="en-US" dirty="0"/>
              <a:t>，若</a:t>
            </a:r>
            <a:r>
              <a:rPr lang="en-US" altLang="zh-CN" i="1" dirty="0" err="1"/>
              <a:t>e</a:t>
            </a:r>
            <a:r>
              <a:rPr lang="en-US" altLang="zh-CN" dirty="0" err="1"/>
              <a:t>∈</a:t>
            </a:r>
            <a:r>
              <a:rPr lang="en-US" altLang="zh-CN" i="1" dirty="0" err="1"/>
              <a:t>S</a:t>
            </a:r>
            <a:r>
              <a:rPr lang="zh-CN" altLang="en-US" dirty="0"/>
              <a:t>是关于∘运算的</a:t>
            </a:r>
            <a:r>
              <a:rPr lang="zh-CN" altLang="en-US" dirty="0">
                <a:solidFill>
                  <a:srgbClr val="0066FF"/>
                </a:solidFill>
              </a:rPr>
              <a:t>单位元</a:t>
            </a:r>
            <a:r>
              <a:rPr lang="zh-CN" altLang="en-US" dirty="0"/>
              <a:t>，则称</a:t>
            </a:r>
            <a:r>
              <a:rPr lang="en-US" altLang="zh-CN" i="1" dirty="0"/>
              <a:t>V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A50021"/>
                </a:solidFill>
              </a:rPr>
              <a:t>含幺半群</a:t>
            </a:r>
            <a:r>
              <a:rPr lang="zh-CN" altLang="en-US" dirty="0"/>
              <a:t>，也叫做</a:t>
            </a:r>
            <a:r>
              <a:rPr lang="zh-CN" altLang="en-US" dirty="0">
                <a:solidFill>
                  <a:srgbClr val="A50021"/>
                </a:solidFill>
              </a:rPr>
              <a:t>独异点</a:t>
            </a:r>
            <a:r>
              <a:rPr lang="en-US" altLang="zh-CN" dirty="0"/>
              <a:t>. </a:t>
            </a:r>
            <a:r>
              <a:rPr lang="zh-CN" altLang="en-US" dirty="0"/>
              <a:t>有时也将独异点</a:t>
            </a:r>
            <a:r>
              <a:rPr lang="en-US" altLang="zh-CN" i="1" dirty="0"/>
              <a:t>V </a:t>
            </a:r>
            <a:r>
              <a:rPr lang="zh-CN" altLang="en-US" dirty="0"/>
              <a:t>记作</a:t>
            </a:r>
            <a:r>
              <a:rPr lang="en-US" altLang="zh-CN" i="1" dirty="0"/>
              <a:t>V</a:t>
            </a:r>
            <a:r>
              <a:rPr lang="en-US" altLang="zh-CN" dirty="0"/>
              <a:t>=&lt;</a:t>
            </a:r>
            <a:r>
              <a:rPr lang="en-US" altLang="zh-CN" i="1" dirty="0" err="1"/>
              <a:t>S</a:t>
            </a:r>
            <a:r>
              <a:rPr lang="en-US" altLang="zh-CN" dirty="0" err="1"/>
              <a:t>,∘,</a:t>
            </a:r>
            <a:r>
              <a:rPr lang="en-US" altLang="zh-CN" i="1" dirty="0" err="1"/>
              <a:t>e</a:t>
            </a:r>
            <a:r>
              <a:rPr lang="en-US" altLang="zh-CN" dirty="0"/>
              <a:t>&gt;.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(3) </a:t>
            </a:r>
            <a:r>
              <a:rPr lang="zh-CN" altLang="en-US" dirty="0"/>
              <a:t>设</a:t>
            </a:r>
            <a:r>
              <a:rPr lang="en-US" altLang="zh-CN" i="1" dirty="0"/>
              <a:t>V</a:t>
            </a:r>
            <a:r>
              <a:rPr lang="en-US" altLang="zh-CN" dirty="0"/>
              <a:t>=&lt;</a:t>
            </a:r>
            <a:r>
              <a:rPr lang="en-US" altLang="zh-CN" i="1" dirty="0"/>
              <a:t>S</a:t>
            </a:r>
            <a:r>
              <a:rPr lang="en-US" altLang="zh-CN" dirty="0"/>
              <a:t>,∘&gt;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066FF"/>
                </a:solidFill>
              </a:rPr>
              <a:t>独异点</a:t>
            </a:r>
            <a:r>
              <a:rPr lang="zh-CN" altLang="en-US" dirty="0"/>
              <a:t>，</a:t>
            </a:r>
            <a:r>
              <a:rPr lang="en-US" altLang="zh-CN" i="1" dirty="0" err="1"/>
              <a:t>e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S</a:t>
            </a:r>
            <a:r>
              <a:rPr lang="zh-CN" altLang="en-US" dirty="0"/>
              <a:t>关于∘运算的</a:t>
            </a:r>
            <a:r>
              <a:rPr lang="zh-CN" altLang="en-US" dirty="0">
                <a:solidFill>
                  <a:srgbClr val="0066FF"/>
                </a:solidFill>
              </a:rPr>
              <a:t>单位元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66FF"/>
                </a:solidFill>
              </a:rPr>
              <a:t>若</a:t>
            </a:r>
            <a:r>
              <a:rPr lang="zh-CN" altLang="en-US" dirty="0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0066FF"/>
                </a:solidFill>
              </a:rPr>
              <a:t>S</a:t>
            </a:r>
            <a:r>
              <a:rPr lang="zh-CN" altLang="en-US" dirty="0">
                <a:solidFill>
                  <a:srgbClr val="0066FF"/>
                </a:solidFill>
              </a:rPr>
              <a:t>，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066FF"/>
                </a:solidFill>
              </a:rPr>
              <a:t>S</a:t>
            </a:r>
            <a:r>
              <a:rPr lang="zh-CN" altLang="en-US" dirty="0"/>
              <a:t>，则称</a:t>
            </a:r>
            <a:r>
              <a:rPr lang="en-US" altLang="zh-CN" i="1" dirty="0"/>
              <a:t>V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A50021"/>
                </a:solidFill>
              </a:rPr>
              <a:t>群</a:t>
            </a:r>
            <a:r>
              <a:rPr lang="en-US" altLang="zh-CN" dirty="0"/>
              <a:t>. </a:t>
            </a:r>
            <a:r>
              <a:rPr lang="zh-CN" altLang="en-US" dirty="0"/>
              <a:t>通常将群记作</a:t>
            </a:r>
            <a:r>
              <a:rPr lang="en-US" altLang="zh-CN" i="1" dirty="0"/>
              <a:t>G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>
            <a:extLst>
              <a:ext uri="{FF2B5EF4-FFF2-40B4-BE49-F238E27FC236}">
                <a16:creationId xmlns:a16="http://schemas.microsoft.com/office/drawing/2014/main" id="{F57E4C6B-D6B8-4F73-BF55-A5DFFA3DC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FA840B-8FBF-4856-BC98-01D937AC0B0A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58B5749D-60F4-4AB3-826D-39BADAF3A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子群判定定理</a:t>
            </a:r>
            <a:r>
              <a:rPr lang="en-US" altLang="zh-CN" dirty="0"/>
              <a:t>3</a:t>
            </a:r>
            <a:r>
              <a:rPr lang="zh-CN" altLang="en-US" dirty="0"/>
              <a:t>的应用实例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2027C24-6920-4ED3-BD89-AEB1462CDC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dirty="0">
                <a:solidFill>
                  <a:srgbClr val="000000"/>
                </a:solidFill>
              </a:rPr>
              <a:t>&lt; </a:t>
            </a:r>
            <a:r>
              <a:rPr lang="en-US" altLang="zh-CN" i="1" dirty="0">
                <a:solidFill>
                  <a:srgbClr val="000000"/>
                </a:solidFill>
              </a:rPr>
              <a:t>G</a:t>
            </a:r>
            <a:r>
              <a:rPr lang="en-US" altLang="zh-CN" dirty="0">
                <a:solidFill>
                  <a:srgbClr val="000000"/>
                </a:solidFill>
              </a:rPr>
              <a:t> ,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 &gt;</a:t>
            </a:r>
            <a:r>
              <a:rPr lang="zh-CN" altLang="en-US" dirty="0">
                <a:solidFill>
                  <a:srgbClr val="000000"/>
                </a:solidFill>
              </a:rPr>
              <a:t>是一个有限群，</a:t>
            </a:r>
            <a:r>
              <a:rPr lang="en-US" altLang="zh-CN" i="1" dirty="0" err="1">
                <a:solidFill>
                  <a:srgbClr val="000000"/>
                </a:solidFill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G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令 </a:t>
            </a:r>
            <a:br>
              <a:rPr lang="zh-CN" altLang="en-US" dirty="0">
                <a:solidFill>
                  <a:srgbClr val="000000"/>
                </a:solidFill>
              </a:rPr>
            </a:br>
            <a:r>
              <a:rPr lang="en-US" altLang="zh-CN" i="1" dirty="0">
                <a:solidFill>
                  <a:srgbClr val="000000"/>
                </a:solidFill>
              </a:rPr>
              <a:t>H</a:t>
            </a:r>
            <a:r>
              <a:rPr lang="en-US" altLang="zh-CN" dirty="0">
                <a:solidFill>
                  <a:srgbClr val="000000"/>
                </a:solidFill>
              </a:rPr>
              <a:t>={</a:t>
            </a:r>
            <a:r>
              <a:rPr lang="en-US" altLang="zh-CN" i="1" dirty="0" err="1">
                <a:solidFill>
                  <a:srgbClr val="000000"/>
                </a:solidFill>
              </a:rPr>
              <a:t>a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i</a:t>
            </a:r>
            <a:r>
              <a:rPr lang="en-US" altLang="zh-CN" dirty="0" err="1">
                <a:solidFill>
                  <a:srgbClr val="000000"/>
                </a:solidFill>
              </a:rPr>
              <a:t>|</a:t>
            </a:r>
            <a:r>
              <a:rPr lang="en-US" altLang="zh-CN" i="1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}, 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证明</a:t>
            </a:r>
            <a:r>
              <a:rPr lang="en-US" altLang="zh-CN" dirty="0">
                <a:solidFill>
                  <a:srgbClr val="000000"/>
                </a:solidFill>
              </a:rPr>
              <a:t>&lt; </a:t>
            </a:r>
            <a:r>
              <a:rPr lang="en-US" altLang="zh-CN" i="1" dirty="0">
                <a:solidFill>
                  <a:srgbClr val="000000"/>
                </a:solidFill>
              </a:rPr>
              <a:t>H</a:t>
            </a:r>
            <a:r>
              <a:rPr lang="en-US" altLang="zh-CN" dirty="0">
                <a:solidFill>
                  <a:srgbClr val="000000"/>
                </a:solidFill>
              </a:rPr>
              <a:t> ,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 &gt;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是</a:t>
            </a:r>
            <a:r>
              <a:rPr lang="en-US" altLang="zh-CN" dirty="0">
                <a:solidFill>
                  <a:srgbClr val="000000"/>
                </a:solidFill>
              </a:rPr>
              <a:t>&lt; </a:t>
            </a:r>
            <a:r>
              <a:rPr lang="en-US" altLang="zh-CN" i="1" dirty="0">
                <a:solidFill>
                  <a:srgbClr val="000000"/>
                </a:solidFill>
              </a:rPr>
              <a:t>G</a:t>
            </a:r>
            <a:r>
              <a:rPr lang="en-US" altLang="zh-CN" dirty="0">
                <a:solidFill>
                  <a:srgbClr val="000000"/>
                </a:solidFill>
              </a:rPr>
              <a:t> ,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 &gt;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的子群。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737284" name="Rectangle 4">
            <a:extLst>
              <a:ext uri="{FF2B5EF4-FFF2-40B4-BE49-F238E27FC236}">
                <a16:creationId xmlns:a16="http://schemas.microsoft.com/office/drawing/2014/main" id="{C503D4BE-AEAF-48C5-A756-B52E3043B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565400"/>
            <a:ext cx="1219200" cy="579438"/>
          </a:xfrm>
          <a:prstGeom prst="rect">
            <a:avLst/>
          </a:prstGeom>
          <a:gradFill rotWithShape="0">
            <a:gsLst>
              <a:gs pos="0">
                <a:srgbClr val="FF3300"/>
              </a:gs>
              <a:gs pos="100000">
                <a:srgbClr val="7618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FFFFFF"/>
                </a:solidFill>
                <a:ea typeface="楷体_GB2312" pitchFamily="49" charset="-122"/>
              </a:rPr>
              <a:t>证明</a:t>
            </a:r>
          </a:p>
        </p:txBody>
      </p:sp>
      <p:sp>
        <p:nvSpPr>
          <p:cNvPr id="737285" name="Text Box 5">
            <a:extLst>
              <a:ext uri="{FF2B5EF4-FFF2-40B4-BE49-F238E27FC236}">
                <a16:creationId xmlns:a16="http://schemas.microsoft.com/office/drawing/2014/main" id="{27F0214F-FB5A-4852-92B3-C18D2CC898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565400"/>
            <a:ext cx="6483350" cy="294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由于</a:t>
            </a:r>
            <a:r>
              <a:rPr kumimoji="1" lang="en-US" altLang="zh-CN" sz="3200" dirty="0">
                <a:solidFill>
                  <a:srgbClr val="000000"/>
                </a:solidFill>
                <a:ea typeface="楷体_GB2312" pitchFamily="49" charset="-122"/>
              </a:rPr>
              <a:t>&lt; </a:t>
            </a:r>
            <a:r>
              <a:rPr kumimoji="1" lang="en-US" altLang="zh-CN" sz="3200" i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kumimoji="1" lang="en-US" altLang="zh-CN" sz="3200" dirty="0">
                <a:solidFill>
                  <a:srgbClr val="000000"/>
                </a:solidFill>
                <a:ea typeface="楷体_GB2312" pitchFamily="49" charset="-122"/>
              </a:rPr>
              <a:t> , </a:t>
            </a:r>
            <a:r>
              <a:rPr kumimoji="1" lang="en-US" altLang="zh-CN" sz="32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 &gt;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是一个有限群</a:t>
            </a:r>
            <a:r>
              <a:rPr kumimoji="1" lang="zh-CN" altLang="en-US" sz="3200" dirty="0">
                <a:solidFill>
                  <a:srgbClr val="000000"/>
                </a:solidFill>
                <a:ea typeface="楷体_GB2312" pitchFamily="49" charset="-122"/>
              </a:rPr>
              <a:t>，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显然</a:t>
            </a:r>
          </a:p>
          <a:p>
            <a:pPr eaLnBrk="1" hangingPunct="1">
              <a:buClrTx/>
              <a:buFontTx/>
              <a:buNone/>
            </a:pPr>
            <a:r>
              <a:rPr kumimoji="1" lang="en-US" altLang="zh-CN" sz="3200" i="1" dirty="0">
                <a:solidFill>
                  <a:srgbClr val="000000"/>
                </a:solidFill>
                <a:ea typeface="楷体_GB2312" pitchFamily="49" charset="-122"/>
              </a:rPr>
              <a:t>H</a:t>
            </a:r>
            <a:r>
              <a:rPr kumimoji="1" lang="en-US" altLang="zh-CN" sz="3200" dirty="0">
                <a:solidFill>
                  <a:srgbClr val="000000"/>
                </a:solidFill>
                <a:ea typeface="楷体_GB2312" pitchFamily="49" charset="-122"/>
              </a:rPr>
              <a:t>={</a:t>
            </a:r>
            <a:r>
              <a:rPr kumimoji="1" lang="en-US" altLang="zh-CN" sz="3200" i="1" dirty="0" err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en-US" altLang="zh-CN" sz="3200" i="1" baseline="30000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3200" dirty="0" err="1">
                <a:solidFill>
                  <a:srgbClr val="000000"/>
                </a:solidFill>
                <a:ea typeface="楷体_GB2312" pitchFamily="49" charset="-122"/>
              </a:rPr>
              <a:t>|</a:t>
            </a:r>
            <a:r>
              <a:rPr kumimoji="1" lang="en-US" altLang="zh-CN" sz="3200" i="1" dirty="0" err="1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32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3200" i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Z</a:t>
            </a:r>
            <a:r>
              <a:rPr kumimoji="1" lang="en-US" altLang="zh-CN" sz="32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}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是有限集</a:t>
            </a:r>
            <a:r>
              <a:rPr kumimoji="1" lang="zh-CN" altLang="en-US" sz="3200" dirty="0">
                <a:ea typeface="楷体_GB2312" pitchFamily="49" charset="-122"/>
              </a:rPr>
              <a:t>。</a:t>
            </a:r>
          </a:p>
          <a:p>
            <a:pPr eaLnBrk="1" hangingPunct="1"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</a:rPr>
              <a:t>任取</a:t>
            </a:r>
            <a:r>
              <a:rPr kumimoji="1" lang="en-US" altLang="zh-CN" sz="3200" i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en-US" altLang="zh-CN" sz="3200" i="1" baseline="30000" dirty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3200" i="1" dirty="0">
                <a:solidFill>
                  <a:srgbClr val="000000"/>
                </a:solidFill>
                <a:ea typeface="楷体_GB2312" pitchFamily="49" charset="-122"/>
              </a:rPr>
              <a:t>,</a:t>
            </a:r>
            <a:r>
              <a:rPr kumimoji="1" lang="en-US" altLang="zh-CN" sz="3200" i="1" baseline="30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i="1" dirty="0" err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en-US" altLang="zh-CN" sz="3200" i="1" baseline="30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kumimoji="1" lang="en-US" altLang="zh-CN" sz="3200" i="1" baseline="30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3200" i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H, 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有</a:t>
            </a:r>
            <a:r>
              <a:rPr kumimoji="1" lang="en-US" altLang="zh-CN" sz="3200" i="1" dirty="0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en-US" altLang="zh-CN" sz="3200" i="1" baseline="30000" dirty="0">
                <a:solidFill>
                  <a:srgbClr val="000000"/>
                </a:solidFill>
                <a:ea typeface="楷体_GB2312" pitchFamily="49" charset="-122"/>
              </a:rPr>
              <a:t>i </a:t>
            </a:r>
            <a:r>
              <a:rPr kumimoji="1" lang="en-US" altLang="zh-CN" sz="32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</a:t>
            </a:r>
            <a:r>
              <a:rPr kumimoji="1" lang="en-US" altLang="zh-CN" sz="3200" i="1" baseline="30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i="1" dirty="0" err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en-US" altLang="zh-CN" sz="3200" i="1" baseline="30000" dirty="0" err="1">
                <a:solidFill>
                  <a:srgbClr val="000000"/>
                </a:solidFill>
                <a:ea typeface="楷体_GB2312" pitchFamily="49" charset="-122"/>
              </a:rPr>
              <a:t>j</a:t>
            </a:r>
            <a:r>
              <a:rPr kumimoji="1" lang="en-US" altLang="zh-CN" sz="3200" i="1" baseline="30000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i="1" dirty="0">
                <a:solidFill>
                  <a:srgbClr val="000000"/>
                </a:solidFill>
                <a:ea typeface="楷体_GB2312" pitchFamily="49" charset="-122"/>
              </a:rPr>
              <a:t>= </a:t>
            </a:r>
            <a:r>
              <a:rPr kumimoji="1" lang="en-US" altLang="zh-CN" sz="3200" i="1" dirty="0" err="1">
                <a:solidFill>
                  <a:srgbClr val="000000"/>
                </a:solidFill>
                <a:ea typeface="楷体_GB2312" pitchFamily="49" charset="-122"/>
              </a:rPr>
              <a:t>a</a:t>
            </a:r>
            <a:r>
              <a:rPr kumimoji="1" lang="en-US" altLang="zh-CN" sz="3200" i="1" baseline="30000" dirty="0" err="1">
                <a:solidFill>
                  <a:srgbClr val="000000"/>
                </a:solidFill>
                <a:ea typeface="楷体_GB2312" pitchFamily="49" charset="-122"/>
              </a:rPr>
              <a:t>i+j</a:t>
            </a:r>
            <a:r>
              <a:rPr kumimoji="1" lang="en-US" altLang="zh-CN" sz="3200" i="1" dirty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32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kumimoji="1" lang="en-US" altLang="zh-CN" sz="3200" i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H,</a:t>
            </a:r>
            <a:r>
              <a:rPr kumimoji="1" lang="en-US" altLang="zh-CN" sz="32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</a:p>
          <a:p>
            <a:pPr eaLnBrk="1" hangingPunct="1"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所以运算</a:t>
            </a:r>
            <a:r>
              <a:rPr kumimoji="1" lang="zh-CN" altLang="en-US" sz="32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在</a:t>
            </a:r>
            <a:r>
              <a:rPr kumimoji="1" lang="en-US" altLang="zh-CN" sz="3200" i="1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H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上是封闭的</a:t>
            </a:r>
            <a:r>
              <a:rPr kumimoji="1" lang="zh-CN" altLang="en-US" sz="32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  <a:p>
            <a:pPr eaLnBrk="1" hangingPunct="1"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从而</a:t>
            </a:r>
            <a:r>
              <a:rPr kumimoji="1" lang="en-US" altLang="zh-CN" sz="3200" dirty="0">
                <a:solidFill>
                  <a:srgbClr val="000000"/>
                </a:solidFill>
                <a:ea typeface="楷体_GB2312" pitchFamily="49" charset="-122"/>
              </a:rPr>
              <a:t>&lt; </a:t>
            </a:r>
            <a:r>
              <a:rPr kumimoji="1" lang="en-US" altLang="zh-CN" sz="3200" i="1" dirty="0">
                <a:solidFill>
                  <a:srgbClr val="000000"/>
                </a:solidFill>
                <a:ea typeface="楷体_GB2312" pitchFamily="49" charset="-122"/>
              </a:rPr>
              <a:t>H</a:t>
            </a:r>
            <a:r>
              <a:rPr kumimoji="1" lang="en-US" altLang="zh-CN" sz="3200" dirty="0">
                <a:solidFill>
                  <a:srgbClr val="000000"/>
                </a:solidFill>
                <a:ea typeface="楷体_GB2312" pitchFamily="49" charset="-122"/>
              </a:rPr>
              <a:t> , </a:t>
            </a:r>
            <a:r>
              <a:rPr kumimoji="1" lang="en-US" altLang="zh-CN" sz="32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 &gt;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是</a:t>
            </a:r>
            <a:r>
              <a:rPr kumimoji="1" lang="en-US" altLang="zh-CN" sz="3200" dirty="0">
                <a:solidFill>
                  <a:srgbClr val="000000"/>
                </a:solidFill>
                <a:ea typeface="楷体_GB2312" pitchFamily="49" charset="-122"/>
              </a:rPr>
              <a:t>&lt; </a:t>
            </a:r>
            <a:r>
              <a:rPr kumimoji="1" lang="en-US" altLang="zh-CN" sz="3200" i="1" dirty="0">
                <a:solidFill>
                  <a:srgbClr val="000000"/>
                </a:solidFill>
                <a:ea typeface="楷体_GB2312" pitchFamily="49" charset="-122"/>
              </a:rPr>
              <a:t>G</a:t>
            </a:r>
            <a:r>
              <a:rPr kumimoji="1" lang="en-US" altLang="zh-CN" sz="3200" dirty="0">
                <a:solidFill>
                  <a:srgbClr val="000000"/>
                </a:solidFill>
                <a:ea typeface="楷体_GB2312" pitchFamily="49" charset="-122"/>
              </a:rPr>
              <a:t> , </a:t>
            </a:r>
            <a:r>
              <a:rPr kumimoji="1" lang="en-US" altLang="zh-CN" sz="32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 &gt;</a:t>
            </a:r>
            <a:r>
              <a:rPr lang="zh-CN" altLang="en-US" dirty="0">
                <a:solidFill>
                  <a:srgbClr val="000000"/>
                </a:solidFill>
                <a:latin typeface="+mn-lt"/>
                <a:ea typeface="+mn-ea"/>
                <a:sym typeface="Symbol" panose="05050102010706020507" pitchFamily="18" charset="2"/>
              </a:rPr>
              <a:t>的子群</a:t>
            </a:r>
            <a:r>
              <a:rPr kumimoji="1" lang="zh-CN" altLang="en-US" sz="3200" dirty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"/>
                                        <p:tgtEl>
                                          <p:spTgt spid="73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75"/>
                                        <p:tgtEl>
                                          <p:spTgt spid="737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"/>
                                        <p:tgtEl>
                                          <p:spTgt spid="737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"/>
                                        <p:tgtEl>
                                          <p:spTgt spid="737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75"/>
                                        <p:tgtEl>
                                          <p:spTgt spid="737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284" grpId="0" animBg="1" autoUpdateAnimBg="0"/>
      <p:bldP spid="737285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3">
            <a:extLst>
              <a:ext uri="{FF2B5EF4-FFF2-40B4-BE49-F238E27FC236}">
                <a16:creationId xmlns:a16="http://schemas.microsoft.com/office/drawing/2014/main" id="{F2DC4F03-87E9-4601-810E-7CAB896D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F5D01EF4-C151-4C69-B3EB-BE9CEA749B4D}" type="slidenum">
              <a:rPr lang="zh-CN" altLang="en-US" sz="1400" smtClean="0">
                <a:latin typeface="Times New Roman" panose="02020603050405020304" pitchFamily="18" charset="0"/>
              </a:rPr>
              <a:pPr algn="l"/>
              <a:t>41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BC2F9605-CADD-4035-96E1-4F10A08D9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800">
              <a:latin typeface="Arial Narrow" panose="020B0606020202030204" pitchFamily="34" charset="0"/>
            </a:endParaRP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C2397698-9834-4224-8CCC-C1E014F61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663" y="0"/>
            <a:ext cx="8001000" cy="747713"/>
          </a:xfrm>
        </p:spPr>
        <p:txBody>
          <a:bodyPr/>
          <a:lstStyle/>
          <a:p>
            <a:pPr eaLnBrk="1" hangingPunct="1"/>
            <a:r>
              <a:rPr lang="zh-CN" altLang="en-US"/>
              <a:t>上例的进一步解释</a:t>
            </a:r>
          </a:p>
        </p:txBody>
      </p:sp>
      <p:sp>
        <p:nvSpPr>
          <p:cNvPr id="73733" name="Rectangle 4">
            <a:extLst>
              <a:ext uri="{FF2B5EF4-FFF2-40B4-BE49-F238E27FC236}">
                <a16:creationId xmlns:a16="http://schemas.microsoft.com/office/drawing/2014/main" id="{E584408B-7513-4423-8A07-E4237446F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622300"/>
            <a:ext cx="8972550" cy="26511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dirty="0">
                <a:solidFill>
                  <a:srgbClr val="000000"/>
                </a:solidFill>
              </a:rPr>
              <a:t>&lt; </a:t>
            </a:r>
            <a:r>
              <a:rPr lang="en-US" altLang="zh-CN" i="1" dirty="0">
                <a:solidFill>
                  <a:srgbClr val="000000"/>
                </a:solidFill>
              </a:rPr>
              <a:t>G</a:t>
            </a:r>
            <a:r>
              <a:rPr lang="en-US" altLang="zh-CN" dirty="0">
                <a:solidFill>
                  <a:srgbClr val="000000"/>
                </a:solidFill>
              </a:rPr>
              <a:t> ,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 &gt;</a:t>
            </a:r>
            <a:r>
              <a:rPr lang="zh-CN" altLang="en-US" dirty="0">
                <a:solidFill>
                  <a:srgbClr val="000000"/>
                </a:solidFill>
              </a:rPr>
              <a:t>是一个有限群，</a:t>
            </a:r>
            <a:r>
              <a:rPr lang="en-US" altLang="zh-CN" i="1" dirty="0" err="1">
                <a:solidFill>
                  <a:srgbClr val="000000"/>
                </a:solidFill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G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,</a:t>
            </a:r>
            <a:r>
              <a:rPr lang="zh-CN" altLang="en-US" dirty="0">
                <a:solidFill>
                  <a:srgbClr val="000000"/>
                </a:solidFill>
              </a:rPr>
              <a:t>令 </a:t>
            </a:r>
            <a:r>
              <a:rPr lang="en-US" altLang="zh-CN" i="1" dirty="0">
                <a:solidFill>
                  <a:srgbClr val="000000"/>
                </a:solidFill>
              </a:rPr>
              <a:t>H</a:t>
            </a:r>
            <a:r>
              <a:rPr lang="en-US" altLang="zh-CN" dirty="0">
                <a:solidFill>
                  <a:srgbClr val="000000"/>
                </a:solidFill>
              </a:rPr>
              <a:t>={</a:t>
            </a:r>
            <a:r>
              <a:rPr lang="en-US" altLang="zh-CN" i="1" dirty="0" err="1">
                <a:solidFill>
                  <a:srgbClr val="000000"/>
                </a:solidFill>
              </a:rPr>
              <a:t>a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i</a:t>
            </a:r>
            <a:r>
              <a:rPr lang="en-US" altLang="zh-CN" dirty="0" err="1">
                <a:solidFill>
                  <a:srgbClr val="000000"/>
                </a:solidFill>
              </a:rPr>
              <a:t>|</a:t>
            </a:r>
            <a:r>
              <a:rPr lang="en-US" altLang="zh-CN" i="1" dirty="0" err="1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},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	证明：</a:t>
            </a:r>
            <a:r>
              <a:rPr lang="en-US" altLang="zh-CN" dirty="0">
                <a:solidFill>
                  <a:srgbClr val="000000"/>
                </a:solidFill>
              </a:rPr>
              <a:t>&lt; </a:t>
            </a:r>
            <a:r>
              <a:rPr lang="en-US" altLang="zh-CN" i="1" dirty="0">
                <a:solidFill>
                  <a:srgbClr val="000000"/>
                </a:solidFill>
              </a:rPr>
              <a:t>H</a:t>
            </a:r>
            <a:r>
              <a:rPr lang="en-US" altLang="zh-CN" dirty="0">
                <a:solidFill>
                  <a:srgbClr val="000000"/>
                </a:solidFill>
              </a:rPr>
              <a:t> ,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 &gt;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是</a:t>
            </a:r>
            <a:r>
              <a:rPr lang="en-US" altLang="zh-CN" dirty="0">
                <a:solidFill>
                  <a:srgbClr val="000000"/>
                </a:solidFill>
              </a:rPr>
              <a:t>&lt; </a:t>
            </a:r>
            <a:r>
              <a:rPr lang="en-US" altLang="zh-CN" i="1" dirty="0">
                <a:solidFill>
                  <a:srgbClr val="000000"/>
                </a:solidFill>
              </a:rPr>
              <a:t>G</a:t>
            </a:r>
            <a:r>
              <a:rPr lang="en-US" altLang="zh-CN" dirty="0">
                <a:solidFill>
                  <a:srgbClr val="000000"/>
                </a:solidFill>
              </a:rPr>
              <a:t> ,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 &gt;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的子群。</a:t>
            </a:r>
          </a:p>
          <a:p>
            <a:pPr eaLnBrk="1" hangingPunct="1"/>
            <a:endParaRPr lang="zh-CN" altLang="en-US" sz="2400" dirty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z="2400" dirty="0">
                <a:solidFill>
                  <a:srgbClr val="000000"/>
                </a:solidFill>
              </a:rPr>
              <a:t>实例：一个有限群</a:t>
            </a:r>
            <a:r>
              <a:rPr lang="en-US" altLang="zh-CN" sz="2400" dirty="0">
                <a:solidFill>
                  <a:srgbClr val="000000"/>
                </a:solidFill>
              </a:rPr>
              <a:t>&lt; </a:t>
            </a:r>
            <a:r>
              <a:rPr lang="en-US" altLang="zh-CN" sz="2400" i="1" dirty="0">
                <a:solidFill>
                  <a:srgbClr val="000000"/>
                </a:solidFill>
              </a:rPr>
              <a:t>G</a:t>
            </a:r>
            <a:r>
              <a:rPr lang="en-US" altLang="zh-CN" sz="2400" dirty="0">
                <a:solidFill>
                  <a:srgbClr val="000000"/>
                </a:solidFill>
              </a:rPr>
              <a:t> , 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 &gt;</a:t>
            </a:r>
            <a:r>
              <a:rPr lang="zh-CN" altLang="en-US" sz="2400" dirty="0"/>
              <a:t>，</a:t>
            </a:r>
            <a:r>
              <a:rPr lang="en-US" altLang="zh-CN" sz="2400" dirty="0"/>
              <a:t>G={0</a:t>
            </a:r>
            <a:r>
              <a:rPr lang="en-US" altLang="zh-CN" sz="2400" baseline="30000" dirty="0"/>
              <a:t>°</a:t>
            </a:r>
            <a:r>
              <a:rPr lang="en-US" altLang="zh-CN" sz="2400" dirty="0"/>
              <a:t>, 60</a:t>
            </a:r>
            <a:r>
              <a:rPr lang="en-US" altLang="zh-CN" sz="2400" baseline="30000" dirty="0"/>
              <a:t>°</a:t>
            </a:r>
            <a:r>
              <a:rPr lang="en-US" altLang="zh-CN" sz="2400" dirty="0"/>
              <a:t>, 120</a:t>
            </a:r>
            <a:r>
              <a:rPr lang="en-US" altLang="zh-CN" sz="2400" baseline="30000" dirty="0"/>
              <a:t>°</a:t>
            </a:r>
            <a:r>
              <a:rPr lang="en-US" altLang="zh-CN" sz="2400" dirty="0"/>
              <a:t>, 180</a:t>
            </a:r>
            <a:r>
              <a:rPr lang="en-US" altLang="zh-CN" sz="2400" baseline="30000" dirty="0"/>
              <a:t>°</a:t>
            </a:r>
            <a:r>
              <a:rPr lang="en-US" altLang="zh-CN" sz="2400" dirty="0"/>
              <a:t>, 240</a:t>
            </a:r>
            <a:r>
              <a:rPr lang="en-US" altLang="zh-CN" sz="2400" baseline="30000" dirty="0"/>
              <a:t>°</a:t>
            </a:r>
            <a:r>
              <a:rPr lang="en-US" altLang="zh-CN" sz="2400" dirty="0"/>
              <a:t>, 300</a:t>
            </a:r>
            <a:r>
              <a:rPr lang="en-US" altLang="zh-CN" sz="2400" baseline="30000" dirty="0"/>
              <a:t>°</a:t>
            </a:r>
            <a:r>
              <a:rPr lang="en-US" altLang="zh-CN" sz="2400" dirty="0"/>
              <a:t>} </a:t>
            </a:r>
            <a:r>
              <a:rPr lang="zh-CN" altLang="en-US" sz="2400" dirty="0"/>
              <a:t>， 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</a:t>
            </a:r>
            <a:r>
              <a:rPr lang="zh-CN" altLang="en-US" sz="2400" dirty="0"/>
              <a:t>是 </a:t>
            </a:r>
            <a:r>
              <a:rPr lang="en-US" altLang="zh-CN" sz="2400" dirty="0"/>
              <a:t>G</a:t>
            </a:r>
            <a:r>
              <a:rPr lang="zh-CN" altLang="en-US" sz="2400" dirty="0"/>
              <a:t>上的二元运算，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</a:t>
            </a:r>
            <a:r>
              <a:rPr lang="en-US" altLang="zh-CN" sz="2400" dirty="0"/>
              <a:t> </a:t>
            </a:r>
            <a:r>
              <a:rPr lang="en-US" altLang="zh-CN" sz="2400" i="1" dirty="0"/>
              <a:t>b</a:t>
            </a:r>
            <a:r>
              <a:rPr lang="zh-CN" altLang="en-US" sz="2400" dirty="0"/>
              <a:t>表示平面图形连续旋转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b </a:t>
            </a:r>
            <a:r>
              <a:rPr lang="zh-CN" altLang="en-US" sz="2400" dirty="0"/>
              <a:t>得到的总旋转角度。并规定旋转 </a:t>
            </a:r>
            <a:r>
              <a:rPr lang="en-US" altLang="zh-CN" sz="2400" dirty="0"/>
              <a:t>360</a:t>
            </a:r>
            <a:r>
              <a:rPr lang="en-US" altLang="zh-CN" sz="2400" baseline="30000" dirty="0"/>
              <a:t>°</a:t>
            </a:r>
            <a:r>
              <a:rPr lang="zh-CN" altLang="en-US" sz="2400" dirty="0"/>
              <a:t>等于原来的状态。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运算表如下：</a:t>
            </a:r>
          </a:p>
        </p:txBody>
      </p:sp>
      <p:sp>
        <p:nvSpPr>
          <p:cNvPr id="73735" name="Line 160">
            <a:extLst>
              <a:ext uri="{FF2B5EF4-FFF2-40B4-BE49-F238E27FC236}">
                <a16:creationId xmlns:a16="http://schemas.microsoft.com/office/drawing/2014/main" id="{A244A236-80F7-4A20-8EA1-D2FEF8940B8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9669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11AD1D-0E59-4AF6-88B1-E81BE5CF09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69"/>
          <a:stretch/>
        </p:blipFill>
        <p:spPr>
          <a:xfrm>
            <a:off x="1585912" y="3911600"/>
            <a:ext cx="6181725" cy="2373312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3">
            <a:extLst>
              <a:ext uri="{FF2B5EF4-FFF2-40B4-BE49-F238E27FC236}">
                <a16:creationId xmlns:a16="http://schemas.microsoft.com/office/drawing/2014/main" id="{AED149CB-A692-4F8F-81F7-D4448A30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" y="6245225"/>
            <a:ext cx="19812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9CD08040-4E69-4133-A62F-A5AE325C65D6}" type="slidenum">
              <a:rPr lang="zh-CN" altLang="en-US" sz="1400" smtClean="0">
                <a:latin typeface="Times New Roman" panose="02020603050405020304" pitchFamily="18" charset="0"/>
              </a:rPr>
              <a:pPr algn="l"/>
              <a:t>42</a:t>
            </a:fld>
            <a:endParaRPr lang="en-US" altLang="zh-CN" sz="14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AF51C2B-6795-46B4-ADA0-779949546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525"/>
            <a:ext cx="9144000" cy="6867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800">
              <a:latin typeface="Arial Narrow" panose="020B0606020202030204" pitchFamily="34" charset="0"/>
            </a:endParaRPr>
          </a:p>
        </p:txBody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81AED3DE-629A-4DE5-801B-2A9711AAB7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0063" y="-9525"/>
            <a:ext cx="8001000" cy="747713"/>
          </a:xfrm>
        </p:spPr>
        <p:txBody>
          <a:bodyPr/>
          <a:lstStyle/>
          <a:p>
            <a:pPr eaLnBrk="1" hangingPunct="1"/>
            <a:r>
              <a:rPr lang="zh-CN" altLang="en-US"/>
              <a:t>上例的进一步解释</a:t>
            </a:r>
          </a:p>
        </p:txBody>
      </p:sp>
      <p:sp>
        <p:nvSpPr>
          <p:cNvPr id="492704" name="Rectangle 160">
            <a:extLst>
              <a:ext uri="{FF2B5EF4-FFF2-40B4-BE49-F238E27FC236}">
                <a16:creationId xmlns:a16="http://schemas.microsoft.com/office/drawing/2014/main" id="{F905DF9B-722F-49FD-8595-06407D86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12" y="5129455"/>
            <a:ext cx="795496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286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3"/>
              </a:buBlip>
            </a:pPr>
            <a:r>
              <a:rPr lang="en-US" altLang="zh-CN" sz="3200" b="1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a</a:t>
            </a:r>
            <a:r>
              <a:rPr lang="en-US" altLang="zh-CN" sz="3200" b="1" dirty="0" err="1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 err="1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G</a:t>
            </a:r>
            <a:r>
              <a:rPr lang="en-US" altLang="zh-CN" sz="3200" b="1" i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 Narrow" panose="020B0606020202030204" pitchFamily="34" charset="0"/>
              </a:rPr>
              <a:t>,</a:t>
            </a:r>
            <a:r>
              <a:rPr lang="zh-CN" altLang="en-US" sz="3200" b="1" dirty="0">
                <a:solidFill>
                  <a:srgbClr val="000000"/>
                </a:solidFill>
                <a:latin typeface="Arial Narrow" panose="020B0606020202030204" pitchFamily="34" charset="0"/>
              </a:rPr>
              <a:t>（设</a:t>
            </a:r>
            <a:r>
              <a:rPr lang="en-US" altLang="zh-CN" sz="3200" b="1" dirty="0">
                <a:solidFill>
                  <a:srgbClr val="000000"/>
                </a:solidFill>
                <a:latin typeface="Arial Narrow" panose="020B0606020202030204" pitchFamily="34" charset="0"/>
              </a:rPr>
              <a:t>a=120</a:t>
            </a:r>
            <a:r>
              <a:rPr lang="zh-CN" altLang="en-US" sz="3200" b="1" dirty="0">
                <a:solidFill>
                  <a:srgbClr val="000000"/>
                </a:solidFill>
                <a:latin typeface="Arial Narrow" panose="020B0606020202030204" pitchFamily="34" charset="0"/>
              </a:rPr>
              <a:t>）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3"/>
              </a:buBlip>
            </a:pPr>
            <a:r>
              <a:rPr lang="zh-CN" altLang="en-US" sz="3200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sz="3200" b="1" i="1" dirty="0">
                <a:solidFill>
                  <a:srgbClr val="000000"/>
                </a:solidFill>
                <a:latin typeface="Arial Narrow" panose="020B0606020202030204" pitchFamily="34" charset="0"/>
              </a:rPr>
              <a:t>H</a:t>
            </a:r>
            <a:r>
              <a:rPr lang="en-US" altLang="zh-CN" sz="3200" b="1" dirty="0">
                <a:solidFill>
                  <a:srgbClr val="000000"/>
                </a:solidFill>
                <a:latin typeface="Arial Narrow" panose="020B0606020202030204" pitchFamily="34" charset="0"/>
              </a:rPr>
              <a:t>={</a:t>
            </a:r>
            <a:r>
              <a:rPr lang="en-US" altLang="zh-CN" sz="3200" b="1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a</a:t>
            </a:r>
            <a:r>
              <a:rPr lang="en-US" altLang="zh-CN" sz="3200" b="1" i="1" baseline="300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i</a:t>
            </a:r>
            <a:r>
              <a:rPr lang="en-US" altLang="zh-CN" sz="3200" b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|</a:t>
            </a:r>
            <a:r>
              <a:rPr lang="en-US" altLang="zh-CN" sz="3200" b="1" i="1" dirty="0" err="1">
                <a:solidFill>
                  <a:srgbClr val="000000"/>
                </a:solidFill>
                <a:latin typeface="Arial Narrow" panose="020B0606020202030204" pitchFamily="34" charset="0"/>
              </a:rPr>
              <a:t>i</a:t>
            </a:r>
            <a:r>
              <a:rPr lang="en-US" altLang="zh-CN" sz="3200" b="1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3200" b="1" i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Z</a:t>
            </a:r>
            <a:r>
              <a:rPr lang="en-US" altLang="zh-CN" sz="32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} ={0</a:t>
            </a:r>
            <a:r>
              <a:rPr lang="zh-CN" altLang="en-US" sz="32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120</a:t>
            </a:r>
            <a:r>
              <a:rPr lang="zh-CN" altLang="en-US" sz="32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，</a:t>
            </a:r>
            <a:r>
              <a:rPr lang="en-US" altLang="zh-CN" sz="3200" b="1" dirty="0">
                <a:solidFill>
                  <a:srgbClr val="000000"/>
                </a:solidFill>
                <a:latin typeface="Arial Narrow" panose="020B0606020202030204" pitchFamily="34" charset="0"/>
                <a:sym typeface="Symbol" panose="05050102010706020507" pitchFamily="18" charset="2"/>
              </a:rPr>
              <a:t>240} </a:t>
            </a:r>
            <a:r>
              <a:rPr lang="en-US" altLang="zh-CN" sz="3200" b="1" dirty="0">
                <a:solidFill>
                  <a:srgbClr val="000000"/>
                </a:solidFill>
                <a:latin typeface="Arial Narrow" panose="020B0606020202030204" pitchFamily="34" charset="0"/>
              </a:rPr>
              <a:t> G</a:t>
            </a:r>
          </a:p>
        </p:txBody>
      </p:sp>
      <p:sp>
        <p:nvSpPr>
          <p:cNvPr id="162" name="Rectangle 4">
            <a:extLst>
              <a:ext uri="{FF2B5EF4-FFF2-40B4-BE49-F238E27FC236}">
                <a16:creationId xmlns:a16="http://schemas.microsoft.com/office/drawing/2014/main" id="{1C1AEFE5-4788-40E7-A856-CD77FA2BB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878" y="815288"/>
            <a:ext cx="7954963" cy="1425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800" kern="0" dirty="0">
                <a:solidFill>
                  <a:srgbClr val="000000"/>
                </a:solidFill>
              </a:rPr>
              <a:t>设</a:t>
            </a:r>
            <a:r>
              <a:rPr lang="en-US" altLang="zh-CN" sz="2800" kern="0" dirty="0">
                <a:solidFill>
                  <a:srgbClr val="000000"/>
                </a:solidFill>
              </a:rPr>
              <a:t>&lt; </a:t>
            </a:r>
            <a:r>
              <a:rPr lang="en-US" altLang="zh-CN" sz="2800" i="1" kern="0" dirty="0">
                <a:solidFill>
                  <a:srgbClr val="000000"/>
                </a:solidFill>
              </a:rPr>
              <a:t>G</a:t>
            </a:r>
            <a:r>
              <a:rPr lang="en-US" altLang="zh-CN" sz="2800" kern="0" dirty="0">
                <a:solidFill>
                  <a:srgbClr val="000000"/>
                </a:solidFill>
              </a:rPr>
              <a:t> , </a:t>
            </a:r>
            <a:r>
              <a:rPr lang="en-US" altLang="zh-CN" sz="2800" kern="0" dirty="0">
                <a:solidFill>
                  <a:srgbClr val="000000"/>
                </a:solidFill>
                <a:sym typeface="Symbol" panose="05050102010706020507" pitchFamily="18" charset="2"/>
              </a:rPr>
              <a:t> &gt;</a:t>
            </a:r>
            <a:r>
              <a:rPr lang="zh-CN" altLang="en-US" sz="2800" kern="0" dirty="0">
                <a:solidFill>
                  <a:srgbClr val="000000"/>
                </a:solidFill>
              </a:rPr>
              <a:t>是一个有限群，</a:t>
            </a:r>
            <a:r>
              <a:rPr lang="en-US" altLang="zh-CN" sz="2800" i="1" kern="0" dirty="0" err="1">
                <a:solidFill>
                  <a:srgbClr val="000000"/>
                </a:solidFill>
              </a:rPr>
              <a:t>a</a:t>
            </a:r>
            <a:r>
              <a:rPr lang="en-US" altLang="zh-CN" sz="2800" kern="0" dirty="0" err="1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i="1" kern="0" dirty="0" err="1">
                <a:solidFill>
                  <a:srgbClr val="000000"/>
                </a:solidFill>
                <a:sym typeface="Symbol" panose="05050102010706020507" pitchFamily="18" charset="2"/>
              </a:rPr>
              <a:t>G</a:t>
            </a:r>
            <a:r>
              <a:rPr lang="en-US" altLang="zh-CN" sz="2800" i="1" kern="0" dirty="0">
                <a:solidFill>
                  <a:srgbClr val="000000"/>
                </a:solidFill>
              </a:rPr>
              <a:t> </a:t>
            </a:r>
            <a:r>
              <a:rPr lang="en-US" altLang="zh-CN" sz="2800" kern="0" dirty="0">
                <a:solidFill>
                  <a:srgbClr val="000000"/>
                </a:solidFill>
              </a:rPr>
              <a:t>,</a:t>
            </a:r>
            <a:r>
              <a:rPr lang="zh-CN" altLang="en-US" sz="2800" kern="0" dirty="0">
                <a:solidFill>
                  <a:srgbClr val="000000"/>
                </a:solidFill>
              </a:rPr>
              <a:t>令 </a:t>
            </a:r>
            <a:r>
              <a:rPr lang="en-US" altLang="zh-CN" sz="2800" i="1" kern="0" dirty="0">
                <a:solidFill>
                  <a:srgbClr val="000000"/>
                </a:solidFill>
              </a:rPr>
              <a:t>H</a:t>
            </a:r>
            <a:r>
              <a:rPr lang="en-US" altLang="zh-CN" sz="2800" kern="0" dirty="0">
                <a:solidFill>
                  <a:srgbClr val="000000"/>
                </a:solidFill>
              </a:rPr>
              <a:t>={</a:t>
            </a:r>
            <a:r>
              <a:rPr lang="en-US" altLang="zh-CN" sz="2800" i="1" kern="0" dirty="0" err="1">
                <a:solidFill>
                  <a:srgbClr val="000000"/>
                </a:solidFill>
              </a:rPr>
              <a:t>a</a:t>
            </a:r>
            <a:r>
              <a:rPr lang="en-US" altLang="zh-CN" sz="2800" i="1" kern="0" baseline="30000" dirty="0" err="1">
                <a:solidFill>
                  <a:srgbClr val="000000"/>
                </a:solidFill>
              </a:rPr>
              <a:t>i</a:t>
            </a:r>
            <a:r>
              <a:rPr lang="en-US" altLang="zh-CN" sz="2800" kern="0" dirty="0" err="1">
                <a:solidFill>
                  <a:srgbClr val="000000"/>
                </a:solidFill>
              </a:rPr>
              <a:t>|</a:t>
            </a:r>
            <a:r>
              <a:rPr lang="en-US" altLang="zh-CN" sz="2800" i="1" kern="0" dirty="0" err="1">
                <a:solidFill>
                  <a:srgbClr val="000000"/>
                </a:solidFill>
              </a:rPr>
              <a:t>i</a:t>
            </a:r>
            <a:r>
              <a:rPr lang="en-US" altLang="zh-CN" sz="2800" kern="0" dirty="0">
                <a:solidFill>
                  <a:srgbClr val="000000"/>
                </a:solidFill>
              </a:rPr>
              <a:t> </a:t>
            </a:r>
            <a:r>
              <a:rPr lang="en-US" altLang="zh-CN" sz="2800" kern="0" dirty="0">
                <a:solidFill>
                  <a:srgbClr val="00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i="1" kern="0" dirty="0">
                <a:solidFill>
                  <a:srgbClr val="000000"/>
                </a:solidFill>
                <a:sym typeface="Symbol" panose="05050102010706020507" pitchFamily="18" charset="2"/>
              </a:rPr>
              <a:t>Z</a:t>
            </a:r>
            <a:r>
              <a:rPr lang="en-US" altLang="zh-CN" sz="2800" kern="0" dirty="0">
                <a:solidFill>
                  <a:srgbClr val="000000"/>
                </a:solidFill>
                <a:sym typeface="Symbol" panose="05050102010706020507" pitchFamily="18" charset="2"/>
              </a:rPr>
              <a:t>}, </a:t>
            </a:r>
            <a:r>
              <a:rPr lang="zh-CN" altLang="en-US" sz="2800" kern="0" dirty="0">
                <a:solidFill>
                  <a:srgbClr val="000000"/>
                </a:solidFill>
                <a:sym typeface="Symbol" panose="05050102010706020507" pitchFamily="18" charset="2"/>
              </a:rPr>
              <a:t>证明：</a:t>
            </a:r>
            <a:r>
              <a:rPr lang="en-US" altLang="zh-CN" sz="2800" kern="0" dirty="0">
                <a:solidFill>
                  <a:srgbClr val="000000"/>
                </a:solidFill>
              </a:rPr>
              <a:t>&lt; </a:t>
            </a:r>
            <a:r>
              <a:rPr lang="en-US" altLang="zh-CN" sz="2800" i="1" kern="0" dirty="0">
                <a:solidFill>
                  <a:srgbClr val="000000"/>
                </a:solidFill>
              </a:rPr>
              <a:t>H</a:t>
            </a:r>
            <a:r>
              <a:rPr lang="en-US" altLang="zh-CN" sz="2800" kern="0" dirty="0">
                <a:solidFill>
                  <a:srgbClr val="000000"/>
                </a:solidFill>
              </a:rPr>
              <a:t> , </a:t>
            </a:r>
            <a:r>
              <a:rPr lang="en-US" altLang="zh-CN" sz="2800" kern="0" dirty="0">
                <a:solidFill>
                  <a:srgbClr val="000000"/>
                </a:solidFill>
                <a:sym typeface="Symbol" panose="05050102010706020507" pitchFamily="18" charset="2"/>
              </a:rPr>
              <a:t> &gt;</a:t>
            </a:r>
            <a:r>
              <a:rPr lang="zh-CN" altLang="en-US" sz="2800" kern="0" dirty="0">
                <a:solidFill>
                  <a:srgbClr val="000000"/>
                </a:solidFill>
                <a:sym typeface="Symbol" panose="05050102010706020507" pitchFamily="18" charset="2"/>
              </a:rPr>
              <a:t>是</a:t>
            </a:r>
            <a:r>
              <a:rPr lang="en-US" altLang="zh-CN" sz="2800" kern="0" dirty="0">
                <a:solidFill>
                  <a:srgbClr val="000000"/>
                </a:solidFill>
              </a:rPr>
              <a:t>&lt; </a:t>
            </a:r>
            <a:r>
              <a:rPr lang="en-US" altLang="zh-CN" sz="2800" i="1" kern="0" dirty="0">
                <a:solidFill>
                  <a:srgbClr val="000000"/>
                </a:solidFill>
              </a:rPr>
              <a:t>G</a:t>
            </a:r>
            <a:r>
              <a:rPr lang="en-US" altLang="zh-CN" sz="2800" kern="0" dirty="0">
                <a:solidFill>
                  <a:srgbClr val="000000"/>
                </a:solidFill>
              </a:rPr>
              <a:t> , </a:t>
            </a:r>
            <a:r>
              <a:rPr lang="en-US" altLang="zh-CN" sz="2800" kern="0" dirty="0">
                <a:solidFill>
                  <a:srgbClr val="000000"/>
                </a:solidFill>
                <a:sym typeface="Symbol" panose="05050102010706020507" pitchFamily="18" charset="2"/>
              </a:rPr>
              <a:t> &gt;</a:t>
            </a:r>
            <a:r>
              <a:rPr lang="zh-CN" altLang="en-US" sz="2800" kern="0" dirty="0">
                <a:solidFill>
                  <a:srgbClr val="000000"/>
                </a:solidFill>
                <a:sym typeface="Symbol" panose="05050102010706020507" pitchFamily="18" charset="2"/>
              </a:rPr>
              <a:t>的子群。</a:t>
            </a:r>
          </a:p>
          <a:p>
            <a:pPr eaLnBrk="1" hangingPunct="1"/>
            <a:r>
              <a:rPr lang="zh-CN" altLang="en-US" sz="2800" kern="0" dirty="0">
                <a:solidFill>
                  <a:srgbClr val="000000"/>
                </a:solidFill>
              </a:rPr>
              <a:t>一个有限群</a:t>
            </a:r>
            <a:r>
              <a:rPr lang="en-US" altLang="zh-CN" sz="2800" kern="0" dirty="0">
                <a:solidFill>
                  <a:srgbClr val="000000"/>
                </a:solidFill>
              </a:rPr>
              <a:t>&lt; </a:t>
            </a:r>
            <a:r>
              <a:rPr lang="en-US" altLang="zh-CN" sz="2800" i="1" kern="0" dirty="0">
                <a:solidFill>
                  <a:srgbClr val="000000"/>
                </a:solidFill>
              </a:rPr>
              <a:t>G</a:t>
            </a:r>
            <a:r>
              <a:rPr lang="en-US" altLang="zh-CN" sz="2800" kern="0" dirty="0">
                <a:solidFill>
                  <a:srgbClr val="000000"/>
                </a:solidFill>
              </a:rPr>
              <a:t> , </a:t>
            </a:r>
            <a:r>
              <a:rPr lang="en-US" altLang="zh-CN" sz="2800" kern="0" dirty="0">
                <a:solidFill>
                  <a:srgbClr val="000000"/>
                </a:solidFill>
                <a:sym typeface="Symbol" panose="05050102010706020507" pitchFamily="18" charset="2"/>
              </a:rPr>
              <a:t> &gt;</a:t>
            </a:r>
            <a:r>
              <a:rPr lang="zh-CN" altLang="en-US" sz="2800" kern="0" dirty="0">
                <a:solidFill>
                  <a:srgbClr val="000000"/>
                </a:solidFill>
                <a:sym typeface="Symbol" panose="05050102010706020507" pitchFamily="18" charset="2"/>
              </a:rPr>
              <a:t>的运算表如下：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579930-2915-4B12-8E3C-5A699CCCD6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53"/>
          <a:stretch/>
        </p:blipFill>
        <p:spPr>
          <a:xfrm>
            <a:off x="1043608" y="2492896"/>
            <a:ext cx="6181725" cy="2366392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266B823E-2000-45B0-BF5D-72E1835F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2ADD88-F3C5-44F5-B564-88D3C0190D92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74D715C1-19FB-4D36-88AB-F985001761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典型子群的实例</a:t>
            </a:r>
            <a:r>
              <a:rPr lang="en-US" altLang="zh-CN"/>
              <a:t>:</a:t>
            </a:r>
            <a:r>
              <a:rPr lang="zh-CN" altLang="en-US"/>
              <a:t>生成子群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3465E9A8-6EBA-4BC0-B9AE-A4784EDD1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10.6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为群，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，令</a:t>
            </a:r>
            <a:r>
              <a:rPr lang="en-US" altLang="zh-CN" i="1" dirty="0"/>
              <a:t>H</a:t>
            </a:r>
            <a:r>
              <a:rPr lang="en-US" altLang="zh-CN" dirty="0"/>
              <a:t>={</a:t>
            </a:r>
            <a:r>
              <a:rPr lang="en-US" altLang="zh-CN" i="1" dirty="0" err="1"/>
              <a:t>a</a:t>
            </a:r>
            <a:r>
              <a:rPr lang="en-US" altLang="zh-CN" i="1" baseline="30000" dirty="0" err="1"/>
              <a:t>k</a:t>
            </a:r>
            <a:r>
              <a:rPr lang="en-US" altLang="zh-CN" dirty="0"/>
              <a:t>| </a:t>
            </a:r>
            <a:r>
              <a:rPr lang="en-US" altLang="zh-CN" i="1" dirty="0" err="1"/>
              <a:t>k</a:t>
            </a:r>
            <a:r>
              <a:rPr lang="en-US" altLang="zh-CN" dirty="0" err="1"/>
              <a:t>∈Z</a:t>
            </a:r>
            <a:r>
              <a:rPr lang="en-US" altLang="zh-CN" dirty="0"/>
              <a:t>}</a:t>
            </a:r>
            <a:r>
              <a:rPr lang="zh-CN" altLang="en-US" dirty="0"/>
              <a:t>，则</a:t>
            </a:r>
            <a:r>
              <a:rPr lang="en-US" altLang="zh-CN" i="1" dirty="0"/>
              <a:t>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的子群，称为</a:t>
            </a:r>
            <a:r>
              <a:rPr lang="zh-CN" altLang="en-US" dirty="0">
                <a:solidFill>
                  <a:srgbClr val="C00000"/>
                </a:solidFill>
              </a:rPr>
              <a:t>由 </a:t>
            </a:r>
            <a:r>
              <a:rPr lang="en-US" altLang="zh-CN" i="1" dirty="0">
                <a:solidFill>
                  <a:srgbClr val="C00000"/>
                </a:solidFill>
              </a:rPr>
              <a:t>a</a:t>
            </a:r>
            <a:r>
              <a:rPr lang="en-US" altLang="zh-CN" i="1" dirty="0"/>
              <a:t> </a:t>
            </a:r>
            <a:r>
              <a:rPr lang="zh-CN" altLang="en-US" dirty="0">
                <a:solidFill>
                  <a:srgbClr val="A50021"/>
                </a:solidFill>
              </a:rPr>
              <a:t>生成的子群</a:t>
            </a:r>
            <a:r>
              <a:rPr lang="zh-CN" altLang="en-US" dirty="0"/>
              <a:t>，   记作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&gt;.</a:t>
            </a:r>
          </a:p>
          <a:p>
            <a:pPr eaLnBrk="1" hangingPunct="1"/>
            <a:r>
              <a:rPr lang="zh-CN" altLang="en-US" dirty="0"/>
              <a:t>证：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zh-CN" altLang="en-US" dirty="0">
                <a:solidFill>
                  <a:srgbClr val="00B050"/>
                </a:solidFill>
              </a:rPr>
              <a:t>*利用子群判定定理二*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endParaRPr lang="zh-CN" altLang="en-US" dirty="0">
              <a:solidFill>
                <a:srgbClr val="00B050"/>
              </a:solidFill>
            </a:endParaRPr>
          </a:p>
          <a:p>
            <a:pPr lvl="1" eaLnBrk="1" hangingPunct="1"/>
            <a:r>
              <a:rPr lang="zh-CN" altLang="en-US" dirty="0"/>
              <a:t>首先由</a:t>
            </a:r>
            <a:r>
              <a:rPr lang="en-US" altLang="zh-CN" i="1" dirty="0"/>
              <a:t>a</a:t>
            </a:r>
            <a:r>
              <a:rPr lang="en-US" altLang="zh-CN" dirty="0"/>
              <a:t>∈&lt;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知道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&gt;≠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. </a:t>
            </a:r>
          </a:p>
          <a:p>
            <a:pPr lvl="1" eaLnBrk="1" hangingPunct="1"/>
            <a:r>
              <a:rPr lang="zh-CN" altLang="en-US" dirty="0"/>
              <a:t>任取</a:t>
            </a:r>
            <a:r>
              <a:rPr lang="en-US" altLang="zh-CN" i="1" dirty="0" err="1"/>
              <a:t>a</a:t>
            </a:r>
            <a:r>
              <a:rPr lang="en-US" altLang="zh-CN" i="1" baseline="30000" dirty="0" err="1"/>
              <a:t>m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i="1" baseline="30000" dirty="0" err="1"/>
              <a:t>l</a:t>
            </a:r>
            <a:r>
              <a:rPr lang="en-US" altLang="zh-CN" dirty="0"/>
              <a:t>∈&lt;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，则</a:t>
            </a:r>
            <a:br>
              <a:rPr lang="zh-CN" altLang="en-US" dirty="0"/>
            </a:br>
            <a:r>
              <a:rPr lang="zh-CN" altLang="en-US" dirty="0"/>
              <a:t>    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m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l</a:t>
            </a:r>
            <a:r>
              <a:rPr lang="en-US" altLang="zh-CN" dirty="0"/>
              <a:t>)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= </a:t>
            </a:r>
            <a:r>
              <a:rPr lang="en-US" altLang="zh-CN" i="1" dirty="0" err="1"/>
              <a:t>a</a:t>
            </a:r>
            <a:r>
              <a:rPr lang="en-US" altLang="zh-CN" i="1" baseline="30000" dirty="0" err="1"/>
              <a:t>m</a:t>
            </a:r>
            <a:r>
              <a:rPr lang="en-US" altLang="zh-CN" i="1" dirty="0" err="1"/>
              <a:t>a</a:t>
            </a:r>
            <a:r>
              <a:rPr lang="en-US" altLang="zh-CN" baseline="30000" dirty="0" err="1">
                <a:sym typeface="Symbol" panose="05050102010706020507" pitchFamily="18" charset="2"/>
              </a:rPr>
              <a:t></a:t>
            </a:r>
            <a:r>
              <a:rPr lang="en-US" altLang="zh-CN" i="1" baseline="30000" dirty="0" err="1"/>
              <a:t>l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 err="1"/>
              <a:t>a</a:t>
            </a:r>
            <a:r>
              <a:rPr lang="en-US" altLang="zh-CN" i="1" baseline="30000" dirty="0" err="1"/>
              <a:t>m</a:t>
            </a:r>
            <a:r>
              <a:rPr lang="en-US" altLang="zh-CN" baseline="30000" dirty="0" err="1">
                <a:sym typeface="Symbol" panose="05050102010706020507" pitchFamily="18" charset="2"/>
              </a:rPr>
              <a:t></a:t>
            </a:r>
            <a:r>
              <a:rPr lang="en-US" altLang="zh-CN" i="1" baseline="30000" dirty="0" err="1"/>
              <a:t>l</a:t>
            </a:r>
            <a:r>
              <a:rPr lang="en-US" altLang="zh-CN" dirty="0"/>
              <a:t>∈&lt;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根据判定定理二可知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&gt;≤</a:t>
            </a:r>
            <a:r>
              <a:rPr lang="en-US" altLang="zh-CN" i="1" dirty="0"/>
              <a:t>G</a:t>
            </a:r>
            <a:r>
              <a:rPr lang="en-US" altLang="zh-CN" dirty="0"/>
              <a:t>.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8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2EA2668D-39B6-495D-B49F-7EB89FDE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B8FCBB-80DA-4337-A278-9C463B6BE1E7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5906710-2C4A-4BB4-BA90-CE3F1D55E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6C3FD2B5-6A1D-40C9-BEC6-B2A107CF6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整数加群，由</a:t>
            </a:r>
            <a:r>
              <a:rPr lang="en-US" altLang="zh-CN" dirty="0"/>
              <a:t>2</a:t>
            </a:r>
            <a:r>
              <a:rPr lang="zh-CN" altLang="en-US" dirty="0"/>
              <a:t>生成的子群是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dirty="0"/>
              <a:t>&lt;2&gt;={2</a:t>
            </a:r>
            <a:r>
              <a:rPr lang="en-US" altLang="zh-CN" i="1" baseline="30000" dirty="0"/>
              <a:t>k </a:t>
            </a:r>
            <a:r>
              <a:rPr lang="en-US" altLang="zh-CN" dirty="0"/>
              <a:t>| </a:t>
            </a:r>
            <a:r>
              <a:rPr lang="en-US" altLang="zh-CN" i="1" dirty="0" err="1"/>
              <a:t>k</a:t>
            </a:r>
            <a:r>
              <a:rPr lang="en-US" altLang="zh-CN" dirty="0" err="1"/>
              <a:t>∈Z</a:t>
            </a:r>
            <a:r>
              <a:rPr lang="en-US" altLang="zh-CN" dirty="0"/>
              <a:t>}=2Z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&lt;Z</a:t>
            </a:r>
            <a:r>
              <a:rPr lang="en-US" altLang="zh-CN" baseline="-25000" dirty="0"/>
              <a:t>6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 &gt;</a:t>
            </a:r>
            <a:r>
              <a:rPr lang="zh-CN" altLang="en-US" dirty="0"/>
              <a:t>中，由</a:t>
            </a:r>
            <a:r>
              <a:rPr lang="en-US" altLang="zh-CN" dirty="0"/>
              <a:t>2</a:t>
            </a:r>
            <a:r>
              <a:rPr lang="zh-CN" altLang="en-US" dirty="0"/>
              <a:t>生成的子群</a:t>
            </a:r>
            <a:r>
              <a:rPr lang="en-US" altLang="zh-CN" dirty="0"/>
              <a:t>&lt;2&gt;={0,2,4}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Klein</a:t>
            </a:r>
            <a:r>
              <a:rPr lang="zh-CN" altLang="en-US" dirty="0"/>
              <a:t>四元群 </a:t>
            </a:r>
            <a:r>
              <a:rPr lang="en-US" altLang="zh-CN" i="1" dirty="0"/>
              <a:t>G </a:t>
            </a:r>
            <a:r>
              <a:rPr lang="en-US" altLang="zh-CN" dirty="0"/>
              <a:t>= {</a:t>
            </a:r>
            <a:r>
              <a:rPr lang="en-US" altLang="zh-CN" i="1" dirty="0" err="1"/>
              <a:t>e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}</a:t>
            </a:r>
            <a:r>
              <a:rPr lang="zh-CN" altLang="en-US" dirty="0"/>
              <a:t>的所有生成子群是：</a:t>
            </a:r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A1979F7E-2A2B-4952-A809-FE0B406DF348}"/>
              </a:ext>
            </a:extLst>
          </p:cNvPr>
          <p:cNvGraphicFramePr>
            <a:graphicFrameLocks/>
          </p:cNvGraphicFramePr>
          <p:nvPr/>
        </p:nvGraphicFramePr>
        <p:xfrm>
          <a:off x="1042988" y="3429000"/>
          <a:ext cx="3095625" cy="2519363"/>
        </p:xfrm>
        <a:graphic>
          <a:graphicData uri="http://schemas.openxmlformats.org/drawingml/2006/table">
            <a:tbl>
              <a:tblPr/>
              <a:tblGrid>
                <a:gridCol w="706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e    a    b    c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e    a    b    c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a    e    c    b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b    c    e    a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c    b    a    e 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6DAEE16-6889-4340-A08A-A1C589E876D2}"/>
              </a:ext>
            </a:extLst>
          </p:cNvPr>
          <p:cNvSpPr txBox="1"/>
          <p:nvPr/>
        </p:nvSpPr>
        <p:spPr>
          <a:xfrm>
            <a:off x="4643438" y="3681413"/>
            <a:ext cx="4105275" cy="1754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b="1" dirty="0">
                <a:latin typeface="+mn-lt"/>
                <a:ea typeface="+mn-ea"/>
              </a:rPr>
              <a:t>&lt;e&gt;={e}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b="1" dirty="0">
                <a:latin typeface="+mn-lt"/>
                <a:ea typeface="+mn-ea"/>
              </a:rPr>
              <a:t>&lt;a&gt;={</a:t>
            </a:r>
            <a:r>
              <a:rPr lang="en-US" altLang="zh-CN" sz="3000" b="1" dirty="0" err="1">
                <a:latin typeface="+mn-lt"/>
                <a:ea typeface="+mn-ea"/>
              </a:rPr>
              <a:t>e,a</a:t>
            </a:r>
            <a:r>
              <a:rPr lang="en-US" altLang="zh-CN" sz="3000" b="1" dirty="0">
                <a:latin typeface="+mn-lt"/>
                <a:ea typeface="+mn-ea"/>
              </a:rPr>
              <a:t>}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b="1" dirty="0">
                <a:latin typeface="+mn-lt"/>
                <a:ea typeface="+mn-ea"/>
              </a:rPr>
              <a:t>&lt;b&gt;={</a:t>
            </a:r>
            <a:r>
              <a:rPr lang="en-US" altLang="zh-CN" sz="3000" b="1" dirty="0" err="1">
                <a:latin typeface="+mn-lt"/>
                <a:ea typeface="+mn-ea"/>
              </a:rPr>
              <a:t>e,b</a:t>
            </a:r>
            <a:r>
              <a:rPr lang="en-US" altLang="zh-CN" sz="3000" b="1" dirty="0">
                <a:latin typeface="+mn-lt"/>
                <a:ea typeface="+mn-ea"/>
              </a:rPr>
              <a:t>}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000" b="1" dirty="0">
                <a:latin typeface="+mn-lt"/>
                <a:ea typeface="+mn-ea"/>
              </a:rPr>
              <a:t>&lt;c&gt;={</a:t>
            </a:r>
            <a:r>
              <a:rPr lang="en-US" altLang="zh-CN" sz="3000" b="1" dirty="0" err="1">
                <a:latin typeface="+mn-lt"/>
                <a:ea typeface="+mn-ea"/>
              </a:rPr>
              <a:t>e,c</a:t>
            </a:r>
            <a:r>
              <a:rPr lang="en-US" altLang="zh-CN" sz="3000" b="1" dirty="0">
                <a:latin typeface="+mn-lt"/>
                <a:ea typeface="+mn-ea"/>
              </a:rPr>
              <a:t>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uiExpand="1" build="p"/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>
            <a:extLst>
              <a:ext uri="{FF2B5EF4-FFF2-40B4-BE49-F238E27FC236}">
                <a16:creationId xmlns:a16="http://schemas.microsoft.com/office/drawing/2014/main" id="{E2C2D366-C3CA-4F63-8981-982FD4E6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5DC99C-9134-4191-BD0A-324801BFEF2B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4859F11-5794-46A8-B19E-7C64CBE975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典型子群的实例</a:t>
            </a:r>
            <a:r>
              <a:rPr lang="en-US" altLang="zh-CN"/>
              <a:t>:</a:t>
            </a:r>
            <a:r>
              <a:rPr lang="zh-CN" altLang="en-US"/>
              <a:t>中心</a:t>
            </a:r>
            <a:r>
              <a:rPr lang="en-US" altLang="zh-CN" i="1"/>
              <a:t>C</a:t>
            </a:r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AD6EF4B2-2485-4753-9473-14A94222E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10.7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为群</a:t>
            </a:r>
            <a:r>
              <a:rPr lang="en-US" altLang="zh-CN" dirty="0"/>
              <a:t>,</a:t>
            </a:r>
            <a:r>
              <a:rPr lang="zh-CN" altLang="en-US" dirty="0"/>
              <a:t>令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i="1" dirty="0"/>
              <a:t>                    </a:t>
            </a:r>
            <a:r>
              <a:rPr lang="en-US" altLang="zh-CN" i="1" dirty="0"/>
              <a:t>C</a:t>
            </a:r>
            <a:r>
              <a:rPr lang="en-US" altLang="zh-CN" dirty="0"/>
              <a:t>={</a:t>
            </a:r>
            <a:r>
              <a:rPr lang="en-US" altLang="zh-CN" i="1" dirty="0"/>
              <a:t>a</a:t>
            </a:r>
            <a:r>
              <a:rPr lang="en-US" altLang="zh-CN" dirty="0"/>
              <a:t>| 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en-US" altLang="zh-CN" dirty="0"/>
              <a:t>∧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ax</a:t>
            </a:r>
            <a:r>
              <a:rPr lang="en-US" altLang="zh-CN" dirty="0"/>
              <a:t>=</a:t>
            </a:r>
            <a:r>
              <a:rPr lang="en-US" altLang="zh-CN" i="1" dirty="0" err="1"/>
              <a:t>xa</a:t>
            </a:r>
            <a:r>
              <a:rPr lang="en-US" altLang="zh-CN" dirty="0"/>
              <a:t>)}</a:t>
            </a:r>
            <a:r>
              <a:rPr lang="zh-CN" altLang="en-US" dirty="0"/>
              <a:t>，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则</a:t>
            </a:r>
            <a:r>
              <a:rPr lang="en-US" altLang="zh-CN" i="1" dirty="0"/>
              <a:t>C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的子群，称为</a:t>
            </a:r>
            <a:r>
              <a:rPr lang="en-US" altLang="zh-CN" i="1" dirty="0"/>
              <a:t>G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中心</a:t>
            </a:r>
            <a:r>
              <a:rPr lang="en-US" altLang="zh-CN" dirty="0"/>
              <a:t>.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dirty="0"/>
              <a:t>证：</a:t>
            </a:r>
            <a:r>
              <a:rPr lang="en-US" altLang="zh-CN" dirty="0">
                <a:solidFill>
                  <a:srgbClr val="00B050"/>
                </a:solidFill>
              </a:rPr>
              <a:t> /</a:t>
            </a:r>
            <a:r>
              <a:rPr lang="zh-CN" altLang="en-US" dirty="0">
                <a:solidFill>
                  <a:srgbClr val="00B050"/>
                </a:solidFill>
              </a:rPr>
              <a:t>*利用子群判定定理二*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dirty="0">
                <a:sym typeface="Symbol" panose="05050102010706020507" pitchFamily="18" charset="2"/>
              </a:rPr>
              <a:t>对于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i="1" dirty="0"/>
              <a:t>，</a:t>
            </a:r>
            <a:r>
              <a:rPr lang="zh-CN" altLang="en-US" dirty="0"/>
              <a:t>有</a:t>
            </a:r>
            <a:r>
              <a:rPr lang="en-US" altLang="zh-CN" i="1" dirty="0"/>
              <a:t>ex</a:t>
            </a:r>
            <a:r>
              <a:rPr lang="en-US" altLang="zh-CN" dirty="0"/>
              <a:t>=</a:t>
            </a:r>
            <a:r>
              <a:rPr lang="en-US" altLang="zh-CN" i="1" dirty="0" err="1"/>
              <a:t>xe</a:t>
            </a:r>
            <a:r>
              <a:rPr lang="en-US" altLang="zh-CN" i="1" dirty="0"/>
              <a:t>, </a:t>
            </a:r>
            <a:r>
              <a:rPr lang="zh-CN" altLang="en-US" dirty="0"/>
              <a:t>所以</a:t>
            </a:r>
            <a:r>
              <a:rPr lang="en-US" altLang="zh-CN" i="1" dirty="0" err="1"/>
              <a:t>e</a:t>
            </a:r>
            <a:r>
              <a:rPr lang="en-US" altLang="zh-CN" dirty="0" err="1"/>
              <a:t>∈</a:t>
            </a:r>
            <a:r>
              <a:rPr lang="en-US" altLang="zh-CN" i="1" dirty="0" err="1"/>
              <a:t>C</a:t>
            </a:r>
            <a:r>
              <a:rPr lang="zh-CN" altLang="en-US" dirty="0"/>
              <a:t>，</a:t>
            </a:r>
            <a:endParaRPr lang="en-US" altLang="zh-CN" dirty="0"/>
          </a:p>
          <a:p>
            <a:pPr marL="909637" lvl="2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zh-CN" altLang="en-US" dirty="0"/>
              <a:t>故：</a:t>
            </a:r>
            <a:r>
              <a:rPr lang="en-US" altLang="zh-CN" i="1" dirty="0"/>
              <a:t>C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的非空子集</a:t>
            </a:r>
            <a:r>
              <a:rPr lang="en-US" altLang="zh-CN" dirty="0"/>
              <a:t>. 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defRPr/>
            </a:pPr>
            <a:r>
              <a:rPr lang="zh-CN" altLang="en-US" dirty="0"/>
              <a:t>任取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C</a:t>
            </a:r>
            <a:r>
              <a:rPr lang="zh-CN" altLang="en-US" dirty="0"/>
              <a:t>，</a:t>
            </a:r>
            <a:endParaRPr lang="en-US" altLang="zh-CN" dirty="0"/>
          </a:p>
          <a:p>
            <a:pPr marL="471487" lvl="1" indent="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dirty="0">
                <a:solidFill>
                  <a:srgbClr val="0066FF"/>
                </a:solidFill>
              </a:rPr>
              <a:t>    </a:t>
            </a:r>
            <a:r>
              <a:rPr lang="zh-CN" altLang="en-US" dirty="0">
                <a:solidFill>
                  <a:srgbClr val="0066FF"/>
                </a:solidFill>
              </a:rPr>
              <a:t>只需证明</a:t>
            </a:r>
            <a:r>
              <a:rPr lang="en-US" altLang="zh-CN" i="1" dirty="0">
                <a:solidFill>
                  <a:srgbClr val="0066FF"/>
                </a:solidFill>
              </a:rPr>
              <a:t>ab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zh-CN" altLang="en-US" dirty="0">
                <a:solidFill>
                  <a:srgbClr val="0066FF"/>
                </a:solidFill>
              </a:rPr>
              <a:t>与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zh-CN" altLang="en-US" dirty="0">
                <a:solidFill>
                  <a:srgbClr val="0066FF"/>
                </a:solidFill>
              </a:rPr>
              <a:t>中所有的元素都可交换</a:t>
            </a:r>
            <a:r>
              <a:rPr lang="en-US" altLang="zh-CN" dirty="0">
                <a:solidFill>
                  <a:srgbClr val="0066FF"/>
                </a:solidFill>
              </a:rPr>
              <a:t>. </a:t>
            </a:r>
          </a:p>
          <a:p>
            <a:pPr marL="471487" lvl="1" indent="0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>
                <a:sym typeface="Symbol" panose="05050102010706020507" pitchFamily="18" charset="2"/>
              </a:rPr>
              <a:t>     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，有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               </a:t>
            </a:r>
            <a:r>
              <a:rPr lang="en-US" altLang="zh-CN" dirty="0"/>
              <a:t>(</a:t>
            </a:r>
            <a:r>
              <a:rPr lang="en-US" altLang="zh-CN" i="1" dirty="0"/>
              <a:t>ab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</a:t>
            </a:r>
            <a:r>
              <a:rPr lang="en-US" altLang="zh-CN" i="1" dirty="0"/>
              <a:t>x </a:t>
            </a:r>
            <a:r>
              <a:rPr lang="en-US" altLang="zh-CN" dirty="0"/>
              <a:t>= </a:t>
            </a:r>
            <a:r>
              <a:rPr lang="en-US" altLang="zh-CN" i="1" dirty="0"/>
              <a:t>ab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i="1" dirty="0"/>
              <a:t>x </a:t>
            </a:r>
            <a:r>
              <a:rPr lang="en-US" altLang="zh-CN" dirty="0"/>
              <a:t>= </a:t>
            </a:r>
            <a:r>
              <a:rPr lang="en-US" altLang="zh-CN" i="1" dirty="0"/>
              <a:t>ab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    = </a:t>
            </a:r>
            <a:r>
              <a:rPr lang="en-US" altLang="zh-CN" i="1" dirty="0"/>
              <a:t>a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x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i="1" dirty="0">
                <a:solidFill>
                  <a:srgbClr val="0066FF"/>
                </a:solidFill>
              </a:rPr>
              <a:t>b</a:t>
            </a:r>
            <a:r>
              <a:rPr lang="en-US" altLang="zh-CN" dirty="0"/>
              <a:t>)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dirty="0"/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bx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dirty="0"/>
              <a:t>)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= </a:t>
            </a:r>
            <a:r>
              <a:rPr lang="en-US" altLang="zh-CN" i="1" dirty="0"/>
              <a:t>a</a:t>
            </a:r>
            <a:r>
              <a:rPr lang="en-US" altLang="zh-CN" dirty="0"/>
              <a:t>(</a:t>
            </a:r>
            <a:r>
              <a:rPr lang="en-US" altLang="zh-CN" i="1" dirty="0"/>
              <a:t>xb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            = (</a:t>
            </a:r>
            <a:r>
              <a:rPr lang="en-US" altLang="zh-CN" i="1" dirty="0">
                <a:solidFill>
                  <a:srgbClr val="0066FF"/>
                </a:solidFill>
              </a:rPr>
              <a:t>ax</a:t>
            </a:r>
            <a:r>
              <a:rPr lang="en-US" altLang="zh-CN" dirty="0"/>
              <a:t>)</a:t>
            </a:r>
            <a:r>
              <a:rPr lang="en-US" altLang="zh-CN" i="1" dirty="0"/>
              <a:t>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 </a:t>
            </a:r>
            <a:r>
              <a:rPr lang="en-US" altLang="zh-CN" dirty="0"/>
              <a:t>= (</a:t>
            </a:r>
            <a:r>
              <a:rPr lang="en-US" altLang="zh-CN" i="1" dirty="0" err="1">
                <a:solidFill>
                  <a:srgbClr val="0066FF"/>
                </a:solidFill>
              </a:rPr>
              <a:t>xa</a:t>
            </a:r>
            <a:r>
              <a:rPr lang="en-US" altLang="zh-CN" dirty="0"/>
              <a:t>)</a:t>
            </a:r>
            <a:r>
              <a:rPr lang="en-US" altLang="zh-CN" i="1" dirty="0"/>
              <a:t>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= 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ab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    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 由判定定理二可知</a:t>
            </a:r>
            <a:r>
              <a:rPr lang="en-US" altLang="zh-CN" i="1" dirty="0"/>
              <a:t>C</a:t>
            </a:r>
            <a:r>
              <a:rPr lang="en-US" altLang="zh-CN" dirty="0"/>
              <a:t>≤</a:t>
            </a:r>
            <a:r>
              <a:rPr lang="en-US" altLang="zh-CN" i="1" dirty="0"/>
              <a:t>G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>
            <a:extLst>
              <a:ext uri="{FF2B5EF4-FFF2-40B4-BE49-F238E27FC236}">
                <a16:creationId xmlns:a16="http://schemas.microsoft.com/office/drawing/2014/main" id="{8F3E4615-96C6-40F3-BB75-D0CF298E4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4831591-98BF-4424-AD16-CC27FE322A1F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5D110925-7882-4C9E-B0B5-B81921436A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说明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49577BC6-4712-476B-BF31-81F1E0DF5D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zh-CN" altLang="en-US"/>
              <a:t>对于阿贝尔群</a:t>
            </a:r>
            <a:r>
              <a:rPr lang="en-US" altLang="zh-CN" i="1"/>
              <a:t>G</a:t>
            </a:r>
            <a:r>
              <a:rPr lang="zh-CN" altLang="en-US"/>
              <a:t>，因为</a:t>
            </a:r>
            <a:r>
              <a:rPr lang="en-US" altLang="zh-CN" i="1"/>
              <a:t>G</a:t>
            </a:r>
            <a:r>
              <a:rPr lang="zh-CN" altLang="en-US"/>
              <a:t>中所有的元素互相都可交换，</a:t>
            </a:r>
            <a:r>
              <a:rPr lang="en-US" altLang="zh-CN" i="1"/>
              <a:t>G</a:t>
            </a:r>
            <a:r>
              <a:rPr lang="zh-CN" altLang="en-US"/>
              <a:t>的中心就等于</a:t>
            </a:r>
            <a:r>
              <a:rPr lang="en-US" altLang="zh-CN" i="1"/>
              <a:t>G</a:t>
            </a:r>
            <a:r>
              <a:rPr lang="en-US" altLang="zh-CN"/>
              <a:t>. </a:t>
            </a:r>
          </a:p>
          <a:p>
            <a:pPr eaLnBrk="1" hangingPunct="1">
              <a:spcBef>
                <a:spcPct val="55000"/>
              </a:spcBef>
            </a:pPr>
            <a:r>
              <a:rPr lang="zh-CN" altLang="en-US"/>
              <a:t>但是，对某些非交换群</a:t>
            </a:r>
            <a:r>
              <a:rPr lang="en-US" altLang="zh-CN" i="1"/>
              <a:t>G</a:t>
            </a:r>
            <a:r>
              <a:rPr lang="zh-CN" altLang="en-US"/>
              <a:t>，它的中心是</a:t>
            </a:r>
            <a:r>
              <a:rPr lang="en-US" altLang="zh-CN"/>
              <a:t>{</a:t>
            </a:r>
            <a:r>
              <a:rPr lang="en-US" altLang="zh-CN" i="1"/>
              <a:t>e</a:t>
            </a:r>
            <a:r>
              <a:rPr lang="en-US" altLang="zh-CN"/>
              <a:t>}.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E377C8B8-D443-41FE-821F-9AA1FA17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39F352-F97B-4A15-A42B-7F5E97FD91C1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81A319A-D9D7-4EB4-81F1-D9D20977E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典型子群的实例</a:t>
            </a:r>
            <a:r>
              <a:rPr lang="en-US" altLang="zh-CN" dirty="0"/>
              <a:t>:</a:t>
            </a:r>
            <a:r>
              <a:rPr lang="zh-CN" altLang="en-US" dirty="0"/>
              <a:t>子群的交和并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99AE050F-6DDE-4E1A-A5B3-7FDF104CA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是群，</a:t>
            </a:r>
            <a:r>
              <a:rPr lang="en-US" altLang="zh-CN" i="1" dirty="0"/>
              <a:t>H</a:t>
            </a:r>
            <a:r>
              <a:rPr lang="en-US" altLang="zh-CN" dirty="0"/>
              <a:t>,</a:t>
            </a:r>
            <a:r>
              <a:rPr lang="en-US" altLang="zh-CN" i="1" dirty="0"/>
              <a:t>K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</a:t>
            </a:r>
            <a:r>
              <a:rPr lang="en-US" altLang="zh-CN" dirty="0"/>
              <a:t>. </a:t>
            </a:r>
            <a:r>
              <a:rPr lang="zh-CN" altLang="en-US" dirty="0"/>
              <a:t>证明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(1) </a:t>
            </a:r>
            <a:r>
              <a:rPr lang="en-US" altLang="zh-CN" i="1" dirty="0"/>
              <a:t>H</a:t>
            </a:r>
            <a:r>
              <a:rPr lang="en-US" altLang="zh-CN" dirty="0"/>
              <a:t>∩</a:t>
            </a:r>
            <a:r>
              <a:rPr lang="en-US" altLang="zh-CN" i="1" dirty="0"/>
              <a:t>K</a:t>
            </a:r>
            <a:r>
              <a:rPr lang="zh-CN" altLang="en-US" dirty="0"/>
              <a:t>也是</a:t>
            </a:r>
            <a:r>
              <a:rPr lang="en-US" altLang="zh-CN" i="1" dirty="0"/>
              <a:t>G</a:t>
            </a:r>
            <a:r>
              <a:rPr lang="zh-CN" altLang="en-US" dirty="0"/>
              <a:t>的子群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(2) </a:t>
            </a:r>
            <a:r>
              <a:rPr lang="en-US" altLang="zh-CN" i="1" dirty="0"/>
              <a:t>H</a:t>
            </a:r>
            <a:r>
              <a:rPr lang="en-US" altLang="zh-CN" dirty="0"/>
              <a:t>∪</a:t>
            </a:r>
            <a:r>
              <a:rPr lang="en-US" altLang="zh-CN" i="1" dirty="0"/>
              <a:t>K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的子群当且仅当 </a:t>
            </a:r>
            <a:r>
              <a:rPr lang="en-US" altLang="zh-CN" i="1" dirty="0"/>
              <a:t>H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K </a:t>
            </a:r>
            <a:r>
              <a:rPr lang="zh-CN" altLang="en-US" dirty="0"/>
              <a:t>或 </a:t>
            </a:r>
            <a:r>
              <a:rPr lang="en-US" altLang="zh-CN" i="1" dirty="0"/>
              <a:t>K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H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证明：</a:t>
            </a:r>
            <a:r>
              <a:rPr lang="en-US" altLang="zh-CN" dirty="0"/>
              <a:t>(1)</a:t>
            </a:r>
            <a:r>
              <a:rPr lang="en-US" altLang="zh-CN" dirty="0">
                <a:solidFill>
                  <a:srgbClr val="00B050"/>
                </a:solidFill>
              </a:rPr>
              <a:t>  /</a:t>
            </a:r>
            <a:r>
              <a:rPr lang="zh-CN" altLang="en-US" dirty="0">
                <a:solidFill>
                  <a:srgbClr val="00B050"/>
                </a:solidFill>
              </a:rPr>
              <a:t>*利用子群判定定理二*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endParaRPr lang="en-US" altLang="zh-CN" dirty="0"/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dirty="0"/>
              <a:t>     </a:t>
            </a:r>
            <a:r>
              <a:rPr lang="zh-CN" altLang="en-US" dirty="0"/>
              <a:t>由 </a:t>
            </a:r>
            <a:r>
              <a:rPr lang="en-US" altLang="zh-CN" i="1" dirty="0" err="1"/>
              <a:t>e</a:t>
            </a:r>
            <a:r>
              <a:rPr lang="en-US" altLang="zh-CN" dirty="0" err="1"/>
              <a:t>∈</a:t>
            </a:r>
            <a:r>
              <a:rPr lang="en-US" altLang="zh-CN" i="1" dirty="0" err="1"/>
              <a:t>H</a:t>
            </a:r>
            <a:r>
              <a:rPr lang="en-US" altLang="zh-CN" dirty="0" err="1"/>
              <a:t>∩</a:t>
            </a:r>
            <a:r>
              <a:rPr lang="en-US" altLang="zh-CN" i="1" dirty="0" err="1"/>
              <a:t>K</a:t>
            </a:r>
            <a:r>
              <a:rPr lang="en-US" altLang="zh-CN" dirty="0"/>
              <a:t> </a:t>
            </a:r>
            <a:r>
              <a:rPr lang="zh-CN" altLang="en-US" dirty="0"/>
              <a:t>知 </a:t>
            </a:r>
            <a:r>
              <a:rPr lang="en-US" altLang="zh-CN" i="1" dirty="0"/>
              <a:t>H</a:t>
            </a:r>
            <a:r>
              <a:rPr lang="en-US" altLang="zh-CN" dirty="0"/>
              <a:t>∩</a:t>
            </a:r>
            <a:r>
              <a:rPr lang="en-US" altLang="zh-CN" i="1" dirty="0"/>
              <a:t>K </a:t>
            </a:r>
            <a:r>
              <a:rPr lang="zh-CN" altLang="en-US" dirty="0"/>
              <a:t>非空</a:t>
            </a:r>
            <a:r>
              <a:rPr lang="en-US" altLang="zh-CN" dirty="0"/>
              <a:t>.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任取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H</a:t>
            </a:r>
            <a:r>
              <a:rPr lang="en-US" altLang="zh-CN" dirty="0" err="1"/>
              <a:t>∩</a:t>
            </a:r>
            <a:r>
              <a:rPr lang="en-US" altLang="zh-CN" i="1" dirty="0" err="1"/>
              <a:t>K</a:t>
            </a:r>
            <a:r>
              <a:rPr lang="zh-CN" altLang="en-US" dirty="0"/>
              <a:t>，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则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 err="1">
                <a:solidFill>
                  <a:srgbClr val="0066FF"/>
                </a:solidFill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</a:rPr>
              <a:t>H</a:t>
            </a:r>
            <a:r>
              <a:rPr lang="en-US" altLang="zh-CN" dirty="0">
                <a:solidFill>
                  <a:srgbClr val="0066FF"/>
                </a:solidFill>
              </a:rPr>
              <a:t>, </a:t>
            </a:r>
            <a:r>
              <a:rPr lang="en-US" altLang="zh-CN" i="1" dirty="0" err="1">
                <a:solidFill>
                  <a:srgbClr val="0066FF"/>
                </a:solidFill>
              </a:rPr>
              <a:t>b</a:t>
            </a:r>
            <a:r>
              <a:rPr lang="en-US" altLang="zh-CN" dirty="0" err="1">
                <a:solidFill>
                  <a:srgbClr val="0066FF"/>
                </a:solidFill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</a:rPr>
              <a:t>H</a:t>
            </a:r>
            <a:r>
              <a:rPr lang="en-US" altLang="zh-CN" dirty="0"/>
              <a:t>, 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K</a:t>
            </a:r>
            <a:r>
              <a:rPr lang="en-US" altLang="zh-CN" dirty="0"/>
              <a:t>, 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K</a:t>
            </a:r>
            <a:r>
              <a:rPr lang="en-US" altLang="zh-CN" dirty="0"/>
              <a:t>.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由于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zh-CN" altLang="en-US" dirty="0"/>
              <a:t>和</a:t>
            </a:r>
            <a:r>
              <a:rPr lang="en-US" altLang="zh-CN" i="1" dirty="0"/>
              <a:t>K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的子群，所以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必有</a:t>
            </a:r>
            <a:r>
              <a:rPr lang="en-US" altLang="zh-CN" i="1" dirty="0">
                <a:solidFill>
                  <a:srgbClr val="0066FF"/>
                </a:solidFill>
              </a:rPr>
              <a:t>ab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</a:rPr>
              <a:t>∈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r>
              <a:rPr lang="en-US" altLang="zh-CN" i="1" dirty="0"/>
              <a:t> </a:t>
            </a:r>
            <a:r>
              <a:rPr lang="zh-CN" altLang="en-US" dirty="0"/>
              <a:t>和 </a:t>
            </a:r>
            <a:r>
              <a:rPr lang="en-US" altLang="zh-CN" i="1" dirty="0"/>
              <a:t>ab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∈</a:t>
            </a:r>
            <a:r>
              <a:rPr lang="en-US" altLang="zh-CN" i="1" dirty="0"/>
              <a:t>K</a:t>
            </a:r>
            <a:r>
              <a:rPr lang="zh-CN" altLang="en-US" dirty="0"/>
              <a:t>，从而</a:t>
            </a:r>
            <a:r>
              <a:rPr lang="en-US" altLang="zh-CN" i="1" dirty="0"/>
              <a:t>ab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∈</a:t>
            </a:r>
            <a:r>
              <a:rPr lang="en-US" altLang="zh-CN" i="1" dirty="0"/>
              <a:t>H</a:t>
            </a:r>
            <a:r>
              <a:rPr lang="en-US" altLang="zh-CN" dirty="0"/>
              <a:t>∩</a:t>
            </a:r>
            <a:r>
              <a:rPr lang="en-US" altLang="zh-CN" i="1" dirty="0"/>
              <a:t>K</a:t>
            </a:r>
            <a:r>
              <a:rPr lang="en-US" altLang="zh-CN" dirty="0"/>
              <a:t>.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因此</a:t>
            </a:r>
            <a:r>
              <a:rPr lang="en-US" altLang="zh-CN" i="1" dirty="0"/>
              <a:t>H</a:t>
            </a:r>
            <a:r>
              <a:rPr lang="en-US" altLang="zh-CN" dirty="0"/>
              <a:t>∩</a:t>
            </a:r>
            <a:r>
              <a:rPr lang="en-US" altLang="zh-CN" i="1" dirty="0"/>
              <a:t>K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i="1" dirty="0"/>
              <a:t>G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>
            <a:extLst>
              <a:ext uri="{FF2B5EF4-FFF2-40B4-BE49-F238E27FC236}">
                <a16:creationId xmlns:a16="http://schemas.microsoft.com/office/drawing/2014/main" id="{AF7650CD-67D6-491C-8724-2A103B9B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B8358C-8D75-40B0-9DCD-B51EA4C8E6D1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178A320F-4075-4378-8872-C078167CC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典型子群的实例</a:t>
            </a:r>
            <a:r>
              <a:rPr lang="en-US" altLang="zh-CN" dirty="0"/>
              <a:t>:</a:t>
            </a:r>
            <a:r>
              <a:rPr lang="zh-CN" altLang="en-US" dirty="0"/>
              <a:t>子群的交和并</a:t>
            </a:r>
          </a:p>
        </p:txBody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F0FDA6AA-9AAB-48BF-AF5B-C34DB8943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196752"/>
            <a:ext cx="8001000" cy="4822825"/>
          </a:xfrm>
        </p:spPr>
        <p:txBody>
          <a:bodyPr/>
          <a:lstStyle/>
          <a:p>
            <a:pPr eaLnBrk="1" hangingPunct="1"/>
            <a:r>
              <a:rPr lang="en-US" altLang="zh-CN" dirty="0"/>
              <a:t>(2) </a:t>
            </a:r>
            <a:r>
              <a:rPr lang="zh-CN" altLang="en-US" dirty="0"/>
              <a:t>充分性显然，只证必要性</a:t>
            </a:r>
            <a:r>
              <a:rPr lang="en-US" altLang="zh-CN" dirty="0"/>
              <a:t>.  </a:t>
            </a:r>
            <a:r>
              <a:rPr lang="zh-CN" altLang="en-US" dirty="0"/>
              <a:t>即证明：</a:t>
            </a:r>
            <a:br>
              <a:rPr lang="zh-CN" altLang="en-US" dirty="0"/>
            </a:br>
            <a:r>
              <a:rPr lang="zh-CN" altLang="en-US" dirty="0"/>
              <a:t>如果</a:t>
            </a:r>
            <a:r>
              <a:rPr lang="en-US" altLang="zh-CN" i="1" dirty="0"/>
              <a:t>H</a:t>
            </a:r>
            <a:r>
              <a:rPr lang="en-US" altLang="zh-CN" dirty="0"/>
              <a:t>∪</a:t>
            </a:r>
            <a:r>
              <a:rPr lang="en-US" altLang="zh-CN" i="1" dirty="0"/>
              <a:t>K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的子群，则 </a:t>
            </a:r>
            <a:r>
              <a:rPr lang="en-US" altLang="zh-CN" i="1" dirty="0"/>
              <a:t>H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K </a:t>
            </a:r>
            <a:r>
              <a:rPr lang="zh-CN" altLang="en-US" dirty="0"/>
              <a:t>或 </a:t>
            </a:r>
            <a:r>
              <a:rPr lang="en-US" altLang="zh-CN" i="1" dirty="0"/>
              <a:t>K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H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zh-CN" altLang="en-US" sz="2800" dirty="0"/>
              <a:t>用反证法</a:t>
            </a:r>
            <a:r>
              <a:rPr lang="en-US" altLang="zh-CN" sz="2800" dirty="0"/>
              <a:t>. </a:t>
            </a:r>
            <a:r>
              <a:rPr lang="en-US" altLang="zh-CN" sz="2800" dirty="0">
                <a:solidFill>
                  <a:srgbClr val="00B050"/>
                </a:solidFill>
              </a:rPr>
              <a:t>/</a:t>
            </a:r>
            <a:r>
              <a:rPr lang="zh-CN" altLang="en-US" sz="2800" dirty="0">
                <a:solidFill>
                  <a:srgbClr val="00B050"/>
                </a:solidFill>
              </a:rPr>
              <a:t>*考查是否具有封闭性*</a:t>
            </a:r>
            <a:r>
              <a:rPr lang="en-US" altLang="zh-CN" sz="2800" dirty="0">
                <a:solidFill>
                  <a:srgbClr val="00B050"/>
                </a:solidFill>
              </a:rPr>
              <a:t>/</a:t>
            </a:r>
            <a:endParaRPr lang="en-US" altLang="zh-CN" sz="2800" dirty="0"/>
          </a:p>
          <a:p>
            <a:pPr lvl="1" eaLnBrk="1" hangingPunct="1">
              <a:buNone/>
            </a:pPr>
            <a:r>
              <a:rPr lang="zh-CN" altLang="en-US" sz="2800" dirty="0"/>
              <a:t>假设 </a:t>
            </a:r>
            <a:r>
              <a:rPr lang="en-US" altLang="zh-CN" sz="2800" i="1" dirty="0"/>
              <a:t>H</a:t>
            </a:r>
            <a:r>
              <a:rPr lang="en-US" altLang="zh-CN" sz="2800" dirty="0">
                <a:latin typeface="Arial Unicode MS"/>
                <a:ea typeface="Arial Unicode MS"/>
                <a:cs typeface="Arial Unicode MS"/>
              </a:rPr>
              <a:t>⊈</a:t>
            </a:r>
            <a:r>
              <a:rPr lang="en-US" altLang="zh-CN" sz="2800" i="1" dirty="0"/>
              <a:t>K </a:t>
            </a:r>
            <a:r>
              <a:rPr lang="zh-CN" altLang="en-US" sz="2800" dirty="0"/>
              <a:t>且</a:t>
            </a:r>
            <a:r>
              <a:rPr lang="en-US" altLang="zh-CN" sz="2800" i="1" dirty="0"/>
              <a:t>K</a:t>
            </a:r>
            <a:r>
              <a:rPr lang="en-US" altLang="zh-CN" sz="2800" dirty="0">
                <a:latin typeface="Arial Unicode MS"/>
                <a:ea typeface="Arial Unicode MS"/>
                <a:cs typeface="Arial Unicode MS"/>
              </a:rPr>
              <a:t>⊈</a:t>
            </a:r>
            <a:r>
              <a:rPr lang="en-US" altLang="zh-CN" sz="2800" i="1" dirty="0"/>
              <a:t>H</a:t>
            </a:r>
            <a:r>
              <a:rPr lang="zh-CN" altLang="en-US" sz="2800" dirty="0"/>
              <a:t>，那么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800" i="1" dirty="0" err="1">
                <a:solidFill>
                  <a:srgbClr val="FF0000"/>
                </a:solidFill>
              </a:rPr>
              <a:t>h,k</a:t>
            </a:r>
            <a:r>
              <a:rPr lang="en-US" altLang="zh-CN" sz="2800" dirty="0" err="1">
                <a:solidFill>
                  <a:srgbClr val="FF0000"/>
                </a:solidFill>
              </a:rPr>
              <a:t>∈</a:t>
            </a:r>
            <a:r>
              <a:rPr lang="en-US" altLang="zh-CN" sz="2800" i="1" dirty="0" err="1">
                <a:solidFill>
                  <a:srgbClr val="FF0000"/>
                </a:solidFill>
              </a:rPr>
              <a:t>H</a:t>
            </a:r>
            <a:r>
              <a:rPr lang="en-US" altLang="zh-CN" sz="2800" dirty="0" err="1">
                <a:solidFill>
                  <a:srgbClr val="FF0000"/>
                </a:solidFill>
              </a:rPr>
              <a:t>∪</a:t>
            </a:r>
            <a:r>
              <a:rPr lang="en-US" altLang="zh-CN" sz="2800" i="1" dirty="0" err="1">
                <a:solidFill>
                  <a:srgbClr val="FF0000"/>
                </a:solidFill>
              </a:rPr>
              <a:t>K</a:t>
            </a:r>
            <a:r>
              <a:rPr lang="en-US" altLang="zh-CN" sz="2800" i="1" dirty="0"/>
              <a:t> </a:t>
            </a:r>
            <a:r>
              <a:rPr lang="zh-CN" altLang="en-US" sz="2800" dirty="0"/>
              <a:t>使</a:t>
            </a:r>
            <a:r>
              <a:rPr lang="en-US" altLang="zh-CN" sz="2800" i="1" dirty="0" err="1">
                <a:solidFill>
                  <a:srgbClr val="0066FF"/>
                </a:solidFill>
              </a:rPr>
              <a:t>h</a:t>
            </a:r>
            <a:r>
              <a:rPr lang="en-US" altLang="zh-CN" sz="2800" dirty="0" err="1">
                <a:solidFill>
                  <a:srgbClr val="0066FF"/>
                </a:solidFill>
              </a:rPr>
              <a:t>∈</a:t>
            </a:r>
            <a:r>
              <a:rPr lang="en-US" altLang="zh-CN" sz="2800" i="1" dirty="0" err="1">
                <a:solidFill>
                  <a:srgbClr val="0066FF"/>
                </a:solidFill>
              </a:rPr>
              <a:t>H</a:t>
            </a:r>
            <a:r>
              <a:rPr lang="en-US" altLang="zh-CN" sz="2800" dirty="0" err="1">
                <a:solidFill>
                  <a:srgbClr val="0066FF"/>
                </a:solidFill>
              </a:rPr>
              <a:t>∧</a:t>
            </a:r>
            <a:r>
              <a:rPr lang="en-US" altLang="zh-CN" sz="2800" i="1" dirty="0" err="1">
                <a:solidFill>
                  <a:srgbClr val="0066FF"/>
                </a:solidFill>
              </a:rPr>
              <a:t>h</a:t>
            </a:r>
            <a:r>
              <a:rPr lang="en-US" altLang="zh-CN" sz="2800" dirty="0" err="1">
                <a:solidFill>
                  <a:srgbClr val="0066FF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800" i="1" dirty="0" err="1">
                <a:solidFill>
                  <a:srgbClr val="0066FF"/>
                </a:solidFill>
              </a:rPr>
              <a:t>K</a:t>
            </a:r>
            <a:r>
              <a:rPr lang="en-US" altLang="zh-CN" sz="2800" dirty="0"/>
              <a:t>,   </a:t>
            </a:r>
            <a:r>
              <a:rPr lang="en-US" altLang="zh-CN" sz="2800" i="1" dirty="0" err="1"/>
              <a:t>k</a:t>
            </a:r>
            <a:r>
              <a:rPr lang="en-US" altLang="zh-CN" sz="2800" dirty="0" err="1"/>
              <a:t>∈</a:t>
            </a:r>
            <a:r>
              <a:rPr lang="en-US" altLang="zh-CN" sz="2800" i="1" dirty="0" err="1"/>
              <a:t>K</a:t>
            </a:r>
            <a:r>
              <a:rPr lang="en-US" altLang="zh-CN" sz="2800" dirty="0" err="1"/>
              <a:t>∧</a:t>
            </a:r>
            <a:r>
              <a:rPr lang="en-US" altLang="zh-CN" sz="2800" i="1" dirty="0" err="1"/>
              <a:t>k</a:t>
            </a:r>
            <a:r>
              <a:rPr lang="en-US" altLang="zh-CN" sz="2800" dirty="0" err="1">
                <a:sym typeface="Symbol" panose="05050102010706020507" pitchFamily="18" charset="2"/>
              </a:rPr>
              <a:t></a:t>
            </a:r>
            <a:r>
              <a:rPr lang="en-US" altLang="zh-CN" sz="2800" i="1" dirty="0" err="1"/>
              <a:t>H</a:t>
            </a:r>
            <a:endParaRPr lang="en-US" altLang="zh-CN" sz="2800" dirty="0"/>
          </a:p>
          <a:p>
            <a:pPr lvl="1" eaLnBrk="1" hangingPunct="1">
              <a:buNone/>
            </a:pPr>
            <a:r>
              <a:rPr lang="en-US" altLang="zh-CN" sz="2800" i="1" dirty="0">
                <a:solidFill>
                  <a:srgbClr val="0066FF"/>
                </a:solidFill>
              </a:rPr>
              <a:t>k</a:t>
            </a:r>
            <a:r>
              <a:rPr lang="en-US" altLang="zh-CN" sz="2800" dirty="0">
                <a:solidFill>
                  <a:srgbClr val="0066FF"/>
                </a:solidFill>
              </a:rPr>
              <a:t>=ek=(</a:t>
            </a:r>
            <a:r>
              <a:rPr lang="en-US" altLang="zh-CN" sz="2800" i="1" dirty="0">
                <a:solidFill>
                  <a:srgbClr val="0066FF"/>
                </a:solidFill>
              </a:rPr>
              <a:t>h</a:t>
            </a:r>
            <a:r>
              <a:rPr lang="en-US" altLang="zh-CN" sz="2800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aseline="30000" dirty="0">
                <a:solidFill>
                  <a:srgbClr val="0066FF"/>
                </a:solidFill>
              </a:rPr>
              <a:t>1</a:t>
            </a:r>
            <a:r>
              <a:rPr lang="en-US" altLang="zh-CN" sz="2800" i="1" dirty="0">
                <a:solidFill>
                  <a:srgbClr val="0066FF"/>
                </a:solidFill>
              </a:rPr>
              <a:t>h</a:t>
            </a:r>
            <a:r>
              <a:rPr lang="en-US" altLang="zh-CN" sz="2800" dirty="0">
                <a:solidFill>
                  <a:srgbClr val="0066FF"/>
                </a:solidFill>
              </a:rPr>
              <a:t>)</a:t>
            </a:r>
            <a:r>
              <a:rPr lang="en-US" altLang="zh-CN" sz="2800" i="1" dirty="0">
                <a:solidFill>
                  <a:srgbClr val="0066FF"/>
                </a:solidFill>
              </a:rPr>
              <a:t>k</a:t>
            </a:r>
            <a:r>
              <a:rPr lang="en-US" altLang="zh-CN" sz="2800" dirty="0">
                <a:solidFill>
                  <a:srgbClr val="0066FF"/>
                </a:solidFill>
              </a:rPr>
              <a:t>=</a:t>
            </a:r>
            <a:r>
              <a:rPr lang="en-US" altLang="zh-CN" sz="2800" i="1" dirty="0">
                <a:solidFill>
                  <a:srgbClr val="0066FF"/>
                </a:solidFill>
              </a:rPr>
              <a:t>h</a:t>
            </a:r>
            <a:r>
              <a:rPr lang="en-US" altLang="zh-CN" sz="2800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aseline="30000" dirty="0">
                <a:solidFill>
                  <a:srgbClr val="0066FF"/>
                </a:solidFill>
              </a:rPr>
              <a:t>1</a:t>
            </a:r>
            <a:r>
              <a:rPr lang="en-US" altLang="zh-CN" sz="2800" dirty="0">
                <a:solidFill>
                  <a:srgbClr val="0066FF"/>
                </a:solidFill>
              </a:rPr>
              <a:t>(</a:t>
            </a:r>
            <a:r>
              <a:rPr lang="en-US" altLang="zh-CN" sz="2800" i="1" dirty="0" err="1">
                <a:solidFill>
                  <a:srgbClr val="0066FF"/>
                </a:solidFill>
              </a:rPr>
              <a:t>hk</a:t>
            </a:r>
            <a:r>
              <a:rPr lang="en-US" altLang="zh-CN" sz="2800" dirty="0">
                <a:solidFill>
                  <a:srgbClr val="0066FF"/>
                </a:solidFill>
              </a:rPr>
              <a:t>)</a:t>
            </a:r>
          </a:p>
          <a:p>
            <a:pPr lvl="1" eaLnBrk="1" hangingPunct="1">
              <a:buNone/>
            </a:pPr>
            <a:r>
              <a:rPr lang="zh-CN" altLang="en-US" sz="2800" dirty="0">
                <a:solidFill>
                  <a:srgbClr val="0066FF"/>
                </a:solidFill>
              </a:rPr>
              <a:t>因为</a:t>
            </a:r>
            <a:r>
              <a:rPr lang="en-US" altLang="zh-CN" sz="2800" i="1" dirty="0">
                <a:solidFill>
                  <a:srgbClr val="0066FF"/>
                </a:solidFill>
              </a:rPr>
              <a:t>h</a:t>
            </a:r>
            <a:r>
              <a:rPr lang="en-US" altLang="zh-CN" sz="2800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aseline="30000" dirty="0">
                <a:solidFill>
                  <a:srgbClr val="0066FF"/>
                </a:solidFill>
              </a:rPr>
              <a:t>1</a:t>
            </a:r>
            <a:r>
              <a:rPr lang="en-US" altLang="zh-CN" sz="2800" dirty="0">
                <a:solidFill>
                  <a:srgbClr val="0066FF"/>
                </a:solidFill>
              </a:rPr>
              <a:t>∈</a:t>
            </a:r>
            <a:r>
              <a:rPr lang="en-US" altLang="zh-CN" sz="2800" i="1" dirty="0">
                <a:solidFill>
                  <a:srgbClr val="0066FF"/>
                </a:solidFill>
              </a:rPr>
              <a:t>H , </a:t>
            </a:r>
            <a:r>
              <a:rPr lang="zh-CN" altLang="en-US" sz="2800" dirty="0">
                <a:solidFill>
                  <a:srgbClr val="0066FF"/>
                </a:solidFill>
              </a:rPr>
              <a:t>若</a:t>
            </a:r>
            <a:r>
              <a:rPr lang="en-US" altLang="zh-CN" sz="2800" i="1" dirty="0" err="1">
                <a:solidFill>
                  <a:srgbClr val="0066FF"/>
                </a:solidFill>
              </a:rPr>
              <a:t>hk</a:t>
            </a:r>
            <a:r>
              <a:rPr lang="en-US" altLang="zh-CN" sz="2800" dirty="0" err="1">
                <a:solidFill>
                  <a:srgbClr val="0066FF"/>
                </a:solidFill>
              </a:rPr>
              <a:t>∈</a:t>
            </a:r>
            <a:r>
              <a:rPr lang="en-US" altLang="zh-CN" sz="2800" i="1" dirty="0" err="1">
                <a:solidFill>
                  <a:srgbClr val="0066FF"/>
                </a:solidFill>
              </a:rPr>
              <a:t>H</a:t>
            </a:r>
            <a:r>
              <a:rPr lang="zh-CN" altLang="en-US" sz="2800" dirty="0">
                <a:solidFill>
                  <a:srgbClr val="0066FF"/>
                </a:solidFill>
              </a:rPr>
              <a:t>，</a:t>
            </a:r>
            <a:endParaRPr lang="en-US" altLang="zh-CN" sz="2800" dirty="0">
              <a:solidFill>
                <a:srgbClr val="0066FF"/>
              </a:solidFill>
            </a:endParaRPr>
          </a:p>
          <a:p>
            <a:pPr lvl="1" eaLnBrk="1" hangingPunct="1">
              <a:buNone/>
            </a:pPr>
            <a:r>
              <a:rPr lang="zh-CN" altLang="en-US" sz="2800" dirty="0">
                <a:solidFill>
                  <a:srgbClr val="0066FF"/>
                </a:solidFill>
              </a:rPr>
              <a:t>则</a:t>
            </a:r>
            <a:r>
              <a:rPr lang="en-US" altLang="zh-CN" sz="2800" i="1" dirty="0">
                <a:solidFill>
                  <a:srgbClr val="0066FF"/>
                </a:solidFill>
              </a:rPr>
              <a:t> k</a:t>
            </a:r>
            <a:r>
              <a:rPr lang="en-US" altLang="zh-CN" sz="2800" dirty="0">
                <a:solidFill>
                  <a:srgbClr val="0066FF"/>
                </a:solidFill>
              </a:rPr>
              <a:t>=</a:t>
            </a:r>
            <a:r>
              <a:rPr lang="en-US" altLang="zh-CN" sz="2800" i="1" dirty="0">
                <a:solidFill>
                  <a:srgbClr val="0066FF"/>
                </a:solidFill>
              </a:rPr>
              <a:t>h</a:t>
            </a:r>
            <a:r>
              <a:rPr lang="en-US" altLang="zh-CN" sz="2800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800" baseline="30000" dirty="0">
                <a:solidFill>
                  <a:srgbClr val="0066FF"/>
                </a:solidFill>
              </a:rPr>
              <a:t>1</a:t>
            </a:r>
            <a:r>
              <a:rPr lang="en-US" altLang="zh-CN" sz="2800" dirty="0">
                <a:solidFill>
                  <a:srgbClr val="0066FF"/>
                </a:solidFill>
              </a:rPr>
              <a:t>(</a:t>
            </a:r>
            <a:r>
              <a:rPr lang="en-US" altLang="zh-CN" sz="2800" i="1" dirty="0" err="1">
                <a:solidFill>
                  <a:srgbClr val="0066FF"/>
                </a:solidFill>
              </a:rPr>
              <a:t>hk</a:t>
            </a:r>
            <a:r>
              <a:rPr lang="en-US" altLang="zh-CN" sz="2800" dirty="0">
                <a:solidFill>
                  <a:srgbClr val="0066FF"/>
                </a:solidFill>
              </a:rPr>
              <a:t>)∈</a:t>
            </a:r>
            <a:r>
              <a:rPr lang="en-US" altLang="zh-CN" sz="2800" i="1" dirty="0">
                <a:solidFill>
                  <a:srgbClr val="0066FF"/>
                </a:solidFill>
              </a:rPr>
              <a:t>H</a:t>
            </a:r>
            <a:r>
              <a:rPr lang="zh-CN" altLang="en-US" sz="2800" dirty="0">
                <a:solidFill>
                  <a:srgbClr val="0066FF"/>
                </a:solidFill>
              </a:rPr>
              <a:t>与假设矛盾</a:t>
            </a:r>
            <a:r>
              <a:rPr lang="en-US" altLang="zh-CN" sz="2800" dirty="0">
                <a:solidFill>
                  <a:srgbClr val="0066FF"/>
                </a:solidFill>
              </a:rPr>
              <a:t>.</a:t>
            </a:r>
          </a:p>
          <a:p>
            <a:pPr lvl="1" eaLnBrk="1" hangingPunct="1">
              <a:buNone/>
            </a:pPr>
            <a:r>
              <a:rPr lang="zh-CN" altLang="en-US" sz="2800" dirty="0">
                <a:solidFill>
                  <a:srgbClr val="0066FF"/>
                </a:solidFill>
              </a:rPr>
              <a:t>故推出 </a:t>
            </a:r>
            <a:r>
              <a:rPr lang="en-US" altLang="zh-CN" sz="2800" i="1" dirty="0" err="1">
                <a:solidFill>
                  <a:srgbClr val="0066FF"/>
                </a:solidFill>
              </a:rPr>
              <a:t>hk</a:t>
            </a:r>
            <a:r>
              <a:rPr lang="en-US" altLang="zh-CN" sz="2800" i="1" dirty="0">
                <a:solidFill>
                  <a:srgbClr val="0066FF"/>
                </a:solidFill>
              </a:rPr>
              <a:t> </a:t>
            </a:r>
            <a:r>
              <a:rPr lang="en-US" altLang="zh-CN" sz="2800" dirty="0">
                <a:solidFill>
                  <a:srgbClr val="0066FF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800" i="1" dirty="0">
                <a:solidFill>
                  <a:srgbClr val="0066FF"/>
                </a:solidFill>
              </a:rPr>
              <a:t>H</a:t>
            </a:r>
            <a:r>
              <a:rPr lang="en-US" altLang="zh-CN" sz="2800" dirty="0">
                <a:solidFill>
                  <a:srgbClr val="0066FF"/>
                </a:solidFill>
              </a:rPr>
              <a:t>.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同理可证 </a:t>
            </a:r>
            <a:r>
              <a:rPr lang="en-US" altLang="zh-CN" sz="2800" i="1" dirty="0" err="1"/>
              <a:t>hk</a:t>
            </a:r>
            <a:r>
              <a:rPr lang="en-US" altLang="zh-CN" sz="2800" i="1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</a:t>
            </a:r>
            <a:r>
              <a:rPr lang="en-US" altLang="zh-CN" sz="2800" i="1" dirty="0"/>
              <a:t>K</a:t>
            </a:r>
            <a:r>
              <a:rPr lang="en-US" altLang="zh-CN" sz="2800" dirty="0"/>
              <a:t>. </a:t>
            </a:r>
            <a:r>
              <a:rPr lang="zh-CN" altLang="en-US" sz="2800" dirty="0"/>
              <a:t>从而得到 </a:t>
            </a:r>
            <a:r>
              <a:rPr lang="en-US" altLang="zh-CN" sz="2800" i="1" dirty="0" err="1">
                <a:solidFill>
                  <a:srgbClr val="FF0000"/>
                </a:solidFill>
              </a:rPr>
              <a:t>hk</a:t>
            </a:r>
            <a:r>
              <a:rPr lang="en-US" altLang="zh-CN" sz="2800" i="1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</a:t>
            </a:r>
            <a:r>
              <a:rPr lang="en-US" altLang="zh-CN" sz="2800" i="1" dirty="0">
                <a:solidFill>
                  <a:srgbClr val="FF0000"/>
                </a:solidFill>
              </a:rPr>
              <a:t>H</a:t>
            </a:r>
            <a:r>
              <a:rPr lang="en-US" altLang="zh-CN" sz="2800" dirty="0">
                <a:solidFill>
                  <a:srgbClr val="FF0000"/>
                </a:solidFill>
              </a:rPr>
              <a:t>∪</a:t>
            </a:r>
            <a:r>
              <a:rPr lang="en-US" altLang="zh-CN" sz="2800" i="1" dirty="0">
                <a:solidFill>
                  <a:srgbClr val="FF0000"/>
                </a:solidFill>
              </a:rPr>
              <a:t>K</a:t>
            </a:r>
            <a:r>
              <a:rPr lang="en-US" altLang="zh-CN" sz="2800" dirty="0"/>
              <a:t>.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与</a:t>
            </a:r>
            <a:r>
              <a:rPr lang="en-US" altLang="zh-CN" sz="2800" i="1" dirty="0"/>
              <a:t>H</a:t>
            </a:r>
            <a:r>
              <a:rPr lang="en-US" altLang="zh-CN" sz="2800" dirty="0"/>
              <a:t>∪</a:t>
            </a:r>
            <a:r>
              <a:rPr lang="en-US" altLang="zh-CN" sz="2800" i="1" dirty="0"/>
              <a:t>K</a:t>
            </a:r>
            <a:r>
              <a:rPr lang="zh-CN" altLang="en-US" sz="2800" dirty="0"/>
              <a:t>是子群矛盾</a:t>
            </a:r>
            <a:r>
              <a:rPr lang="en-US" altLang="zh-CN" sz="2800" dirty="0"/>
              <a:t>.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E379346F-AC65-4463-A31C-B67937A1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BCDF4B-E327-4129-BF0D-0BB5883B3449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B8B106CA-40BA-48AB-A095-D16C98820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子群格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63582D73-0BA2-4889-A22D-5BF74914A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10.8</a:t>
            </a:r>
            <a:r>
              <a:rPr lang="en-US" altLang="zh-CN" dirty="0"/>
              <a:t>    </a:t>
            </a: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为群</a:t>
            </a:r>
            <a:r>
              <a:rPr lang="en-US" altLang="zh-CN" dirty="0"/>
              <a:t>, </a:t>
            </a:r>
            <a:r>
              <a:rPr lang="zh-CN" altLang="en-US" dirty="0"/>
              <a:t>令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i="1" dirty="0"/>
              <a:t>          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 = {</a:t>
            </a:r>
            <a:r>
              <a:rPr lang="en-US" altLang="zh-CN" i="1" dirty="0"/>
              <a:t>H</a:t>
            </a:r>
            <a:r>
              <a:rPr lang="en-US" altLang="zh-CN" dirty="0"/>
              <a:t> | </a:t>
            </a:r>
            <a:r>
              <a:rPr lang="en-US" altLang="zh-CN" i="1" dirty="0"/>
              <a:t>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</a:t>
            </a:r>
            <a:r>
              <a:rPr lang="en-US" altLang="zh-CN" dirty="0"/>
              <a:t>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则偏序集</a:t>
            </a:r>
            <a:r>
              <a:rPr lang="en-US" altLang="zh-CN" dirty="0"/>
              <a:t>&lt; 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),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&gt;</a:t>
            </a:r>
            <a:r>
              <a:rPr lang="zh-CN" altLang="en-US" dirty="0">
                <a:sym typeface="Symbol" panose="05050102010706020507" pitchFamily="18" charset="2"/>
              </a:rPr>
              <a:t>称为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zh-CN" altLang="en-US" dirty="0"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子群格。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b="0" dirty="0">
              <a:sym typeface="Symbol" panose="05050102010706020507" pitchFamily="18" charset="2"/>
            </a:endParaRPr>
          </a:p>
          <a:p>
            <a:pPr eaLnBrk="1" hangingPunct="1"/>
            <a:endParaRPr lang="zh-CN" altLang="en-US" dirty="0">
              <a:solidFill>
                <a:srgbClr val="A50021"/>
              </a:solidFill>
              <a:sym typeface="Symbol" panose="05050102010706020507" pitchFamily="18" charset="2"/>
            </a:endParaRPr>
          </a:p>
          <a:p>
            <a:pPr eaLnBrk="1" hangingPunct="1"/>
            <a:endParaRPr lang="en-US" altLang="zh-CN" dirty="0"/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35AEF68A-E777-45CC-BD44-7CD7E153C5A1}"/>
              </a:ext>
            </a:extLst>
          </p:cNvPr>
          <p:cNvGrpSpPr>
            <a:grpSpLocks/>
          </p:cNvGrpSpPr>
          <p:nvPr/>
        </p:nvGrpSpPr>
        <p:grpSpPr bwMode="auto">
          <a:xfrm>
            <a:off x="4700109" y="3098801"/>
            <a:ext cx="3636961" cy="2778472"/>
            <a:chOff x="2789" y="1933"/>
            <a:chExt cx="2586" cy="2113"/>
          </a:xfrm>
        </p:grpSpPr>
        <p:pic>
          <p:nvPicPr>
            <p:cNvPr id="86024" name="Picture 4" descr="11-11">
              <a:extLst>
                <a:ext uri="{FF2B5EF4-FFF2-40B4-BE49-F238E27FC236}">
                  <a16:creationId xmlns:a16="http://schemas.microsoft.com/office/drawing/2014/main" id="{50775CCD-B8D1-4409-8A72-B09A52DAB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9" y="1933"/>
              <a:ext cx="2586" cy="2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25" name="Oval 28">
              <a:extLst>
                <a:ext uri="{FF2B5EF4-FFF2-40B4-BE49-F238E27FC236}">
                  <a16:creationId xmlns:a16="http://schemas.microsoft.com/office/drawing/2014/main" id="{8B07DC88-5091-40B1-ABA8-2FE6FC2771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931"/>
              <a:ext cx="159" cy="15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</p:grpSp>
      <p:sp>
        <p:nvSpPr>
          <p:cNvPr id="86022" name="Rectangle 31">
            <a:extLst>
              <a:ext uri="{FF2B5EF4-FFF2-40B4-BE49-F238E27FC236}">
                <a16:creationId xmlns:a16="http://schemas.microsoft.com/office/drawing/2014/main" id="{F53E30E3-A4B2-4609-A30F-C6425B077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89363"/>
            <a:ext cx="4572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zh-CN"/>
          </a:p>
        </p:txBody>
      </p:sp>
      <p:sp>
        <p:nvSpPr>
          <p:cNvPr id="559137" name="Rectangle 33">
            <a:extLst>
              <a:ext uri="{FF2B5EF4-FFF2-40B4-BE49-F238E27FC236}">
                <a16:creationId xmlns:a16="http://schemas.microsoft.com/office/drawing/2014/main" id="{4ED9FEDD-FB5A-46F5-9D20-8D6AA2D51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141663"/>
            <a:ext cx="4335942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Font typeface="Wingdings" panose="05000000000000000000" pitchFamily="2" charset="2"/>
              <a:buChar char="o"/>
            </a:pPr>
            <a:r>
              <a:rPr lang="zh-CN" altLang="en-US" dirty="0"/>
              <a:t>例：</a:t>
            </a:r>
            <a:r>
              <a:rPr lang="en-US" altLang="zh-CN" dirty="0"/>
              <a:t>Klein</a:t>
            </a:r>
            <a:r>
              <a:rPr lang="zh-CN" altLang="en-US" dirty="0"/>
              <a:t>四元群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i="1" dirty="0"/>
              <a:t>G </a:t>
            </a:r>
            <a:r>
              <a:rPr lang="en-US" altLang="zh-CN" dirty="0"/>
              <a:t>= {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}</a:t>
            </a:r>
            <a:br>
              <a:rPr lang="en-US" altLang="zh-CN" dirty="0"/>
            </a:br>
            <a:r>
              <a:rPr lang="zh-CN" altLang="en-US" dirty="0"/>
              <a:t>的所有生成子群是：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&lt;</a:t>
            </a:r>
            <a:r>
              <a:rPr lang="en-US" altLang="zh-CN" i="1" dirty="0"/>
              <a:t>e</a:t>
            </a:r>
            <a:r>
              <a:rPr lang="en-US" altLang="zh-CN" dirty="0"/>
              <a:t>&gt;={</a:t>
            </a:r>
            <a:r>
              <a:rPr lang="en-US" altLang="zh-CN" i="1" dirty="0"/>
              <a:t>e</a:t>
            </a:r>
            <a:r>
              <a:rPr lang="en-US" altLang="zh-CN" dirty="0"/>
              <a:t>}, &lt;</a:t>
            </a:r>
            <a:r>
              <a:rPr lang="en-US" altLang="zh-CN" i="1" dirty="0"/>
              <a:t>a</a:t>
            </a:r>
            <a:r>
              <a:rPr lang="en-US" altLang="zh-CN" dirty="0"/>
              <a:t>&gt;={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},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&lt;</a:t>
            </a:r>
            <a:r>
              <a:rPr lang="en-US" altLang="zh-CN" i="1" dirty="0"/>
              <a:t>b</a:t>
            </a:r>
            <a:r>
              <a:rPr lang="en-US" altLang="zh-CN" dirty="0"/>
              <a:t>&gt;={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}, &lt;</a:t>
            </a:r>
            <a:r>
              <a:rPr lang="en-US" altLang="zh-CN" i="1" dirty="0"/>
              <a:t>c</a:t>
            </a:r>
            <a:r>
              <a:rPr lang="en-US" altLang="zh-CN" dirty="0"/>
              <a:t>&gt;={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}.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9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59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9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37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64" name="Oval 4">
            <a:extLst>
              <a:ext uri="{FF2B5EF4-FFF2-40B4-BE49-F238E27FC236}">
                <a16:creationId xmlns:a16="http://schemas.microsoft.com/office/drawing/2014/main" id="{94572574-D36A-4959-B6BF-7EAD80E0D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4675"/>
            <a:ext cx="9144000" cy="3960813"/>
          </a:xfrm>
          <a:prstGeom prst="ellipse">
            <a:avLst/>
          </a:prstGeom>
          <a:solidFill>
            <a:srgbClr val="99FF33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chemeClr val="accent2"/>
                </a:solidFill>
                <a:latin typeface="Verdana" panose="020B0604030504040204" pitchFamily="34" charset="0"/>
              </a:rPr>
              <a:t>                                                                                         </a:t>
            </a:r>
            <a:r>
              <a:rPr lang="zh-CN" altLang="en-US" sz="3200">
                <a:solidFill>
                  <a:schemeClr val="accent2"/>
                </a:solidFill>
                <a:latin typeface="Verdana" panose="020B0604030504040204" pitchFamily="34" charset="0"/>
              </a:rPr>
              <a:t>代数系统                                     </a:t>
            </a:r>
            <a:endParaRPr lang="zh-CN" altLang="en-US" sz="3200">
              <a:solidFill>
                <a:schemeClr val="folHlink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accent2"/>
                </a:solidFill>
                <a:latin typeface="Verdana" panose="020B0604030504040204" pitchFamily="34" charset="0"/>
              </a:rPr>
              <a:t>                                                      </a:t>
            </a:r>
            <a:r>
              <a:rPr lang="zh-CN" altLang="en-US" sz="3200">
                <a:solidFill>
                  <a:schemeClr val="folHlink"/>
                </a:solidFill>
                <a:latin typeface="Verdana" panose="020B0604030504040204" pitchFamily="34" charset="0"/>
              </a:rPr>
              <a:t>封闭</a:t>
            </a:r>
          </a:p>
        </p:txBody>
      </p:sp>
      <p:sp>
        <p:nvSpPr>
          <p:cNvPr id="15363" name="灯片编号占位符 3">
            <a:extLst>
              <a:ext uri="{FF2B5EF4-FFF2-40B4-BE49-F238E27FC236}">
                <a16:creationId xmlns:a16="http://schemas.microsoft.com/office/drawing/2014/main" id="{5F0FDD2E-637F-4AC6-BD71-79FB80EF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843941-425B-4353-BF56-0DF0C152590B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" name="Oval 4">
            <a:extLst>
              <a:ext uri="{FF2B5EF4-FFF2-40B4-BE49-F238E27FC236}">
                <a16:creationId xmlns:a16="http://schemas.microsoft.com/office/drawing/2014/main" id="{F4B382B3-F190-4ED4-8A83-1391DA70B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87550"/>
            <a:ext cx="7129463" cy="3529013"/>
          </a:xfrm>
          <a:prstGeom prst="ellipse">
            <a:avLst/>
          </a:prstGeom>
          <a:solidFill>
            <a:schemeClr val="bg2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chemeClr val="accent2"/>
                </a:solidFill>
                <a:latin typeface="Verdana" panose="020B0604030504040204" pitchFamily="34" charset="0"/>
              </a:rPr>
              <a:t>                                                                               </a:t>
            </a:r>
            <a:r>
              <a:rPr lang="zh-CN" altLang="en-US" sz="3200">
                <a:solidFill>
                  <a:schemeClr val="accent2"/>
                </a:solidFill>
                <a:latin typeface="Verdana" panose="020B0604030504040204" pitchFamily="34" charset="0"/>
              </a:rPr>
              <a:t>半群                                      </a:t>
            </a:r>
            <a:endParaRPr lang="zh-CN" altLang="en-US" sz="3200">
              <a:solidFill>
                <a:schemeClr val="folHlink"/>
              </a:solidFill>
              <a:latin typeface="Verdana" panose="020B0604030504040204" pitchFamily="34" charset="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accent2"/>
                </a:solidFill>
                <a:latin typeface="Verdana" panose="020B0604030504040204" pitchFamily="34" charset="0"/>
              </a:rPr>
              <a:t>                                       </a:t>
            </a:r>
            <a:r>
              <a:rPr lang="zh-CN" altLang="en-US" sz="3200">
                <a:solidFill>
                  <a:schemeClr val="folHlink"/>
                </a:solidFill>
                <a:latin typeface="Verdana" panose="020B0604030504040204" pitchFamily="34" charset="0"/>
              </a:rPr>
              <a:t>可结合</a:t>
            </a:r>
          </a:p>
        </p:txBody>
      </p:sp>
      <p:sp>
        <p:nvSpPr>
          <p:cNvPr id="706565" name="Oval 5">
            <a:extLst>
              <a:ext uri="{FF2B5EF4-FFF2-40B4-BE49-F238E27FC236}">
                <a16:creationId xmlns:a16="http://schemas.microsoft.com/office/drawing/2014/main" id="{63AB89F8-32E2-42B0-B64B-CCA45B0AD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63813"/>
            <a:ext cx="5327650" cy="2447925"/>
          </a:xfrm>
          <a:prstGeom prst="ellipse">
            <a:avLst/>
          </a:prstGeom>
          <a:solidFill>
            <a:srgbClr val="68FCF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>
                <a:solidFill>
                  <a:schemeClr val="accent2"/>
                </a:solidFill>
                <a:latin typeface="Verdana" panose="020B0604030504040204" pitchFamily="34" charset="0"/>
              </a:rPr>
              <a:t>                          </a:t>
            </a:r>
            <a:r>
              <a:rPr lang="zh-CN" altLang="en-US" sz="3200">
                <a:solidFill>
                  <a:schemeClr val="accent2"/>
                </a:solidFill>
                <a:latin typeface="Verdana" panose="020B0604030504040204" pitchFamily="34" charset="0"/>
              </a:rPr>
              <a:t>独异点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accent2"/>
                </a:solidFill>
                <a:latin typeface="Verdana" panose="020B0604030504040204" pitchFamily="34" charset="0"/>
              </a:rPr>
              <a:t>                          </a:t>
            </a:r>
            <a:r>
              <a:rPr lang="zh-CN" altLang="en-US" sz="3200">
                <a:solidFill>
                  <a:schemeClr val="folHlink"/>
                </a:solidFill>
                <a:latin typeface="Verdana" panose="020B0604030504040204" pitchFamily="34" charset="0"/>
              </a:rPr>
              <a:t>单位元</a:t>
            </a:r>
          </a:p>
        </p:txBody>
      </p:sp>
      <p:sp>
        <p:nvSpPr>
          <p:cNvPr id="706566" name="Oval 6">
            <a:extLst>
              <a:ext uri="{FF2B5EF4-FFF2-40B4-BE49-F238E27FC236}">
                <a16:creationId xmlns:a16="http://schemas.microsoft.com/office/drawing/2014/main" id="{C8DDFE09-EA4A-4E07-B86D-E5178C645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140075"/>
            <a:ext cx="2592388" cy="1584325"/>
          </a:xfrm>
          <a:prstGeom prst="ellipse">
            <a:avLst/>
          </a:prstGeom>
          <a:solidFill>
            <a:srgbClr val="FCEA0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accent2"/>
                </a:solidFill>
                <a:latin typeface="Verdana" panose="020B0604030504040204" pitchFamily="34" charset="0"/>
              </a:rPr>
              <a:t>群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folHlink"/>
                </a:solidFill>
                <a:latin typeface="Verdana" panose="020B0604030504040204" pitchFamily="34" charset="0"/>
              </a:rPr>
              <a:t>逆元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70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0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4" grpId="0" animBg="1"/>
      <p:bldP spid="2" grpId="0" animBg="1"/>
      <p:bldP spid="706565" grpId="0" animBg="1"/>
      <p:bldP spid="70656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灯片编号占位符 5">
            <a:extLst>
              <a:ext uri="{FF2B5EF4-FFF2-40B4-BE49-F238E27FC236}">
                <a16:creationId xmlns:a16="http://schemas.microsoft.com/office/drawing/2014/main" id="{1F3D549F-3C96-4C11-8701-45174592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4E6C11-B030-4C4B-A2B4-C89FFF65C3A2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AD58790D-6C33-4E1C-B886-3DC1D82EC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中宋" panose="02010600040101010101" pitchFamily="2" charset="-122"/>
              </a:rPr>
              <a:t>陪集定义</a:t>
            </a:r>
          </a:p>
        </p:txBody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446F271A-8262-4439-9F61-9A3BCD8DE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10.9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的子群，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en-US" altLang="zh-CN" dirty="0"/>
              <a:t>.</a:t>
            </a:r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令</a:t>
            </a:r>
            <a:r>
              <a:rPr lang="en-US" altLang="zh-CN" dirty="0"/>
              <a:t>			</a:t>
            </a:r>
            <a:r>
              <a:rPr lang="en-US" altLang="zh-CN" i="1" dirty="0"/>
              <a:t>Ha</a:t>
            </a:r>
            <a:r>
              <a:rPr lang="en-US" altLang="zh-CN" dirty="0"/>
              <a:t>={</a:t>
            </a:r>
            <a:r>
              <a:rPr lang="en-US" altLang="zh-CN" i="1" dirty="0"/>
              <a:t>ha </a:t>
            </a:r>
            <a:r>
              <a:rPr lang="en-US" altLang="zh-CN" dirty="0"/>
              <a:t>| </a:t>
            </a:r>
            <a:r>
              <a:rPr lang="en-US" altLang="zh-CN" i="1" dirty="0"/>
              <a:t>h</a:t>
            </a:r>
            <a:r>
              <a:rPr lang="en-US" altLang="zh-CN" dirty="0"/>
              <a:t>∈</a:t>
            </a:r>
            <a:r>
              <a:rPr lang="en-US" altLang="zh-CN" i="1" dirty="0"/>
              <a:t>H</a:t>
            </a:r>
            <a:r>
              <a:rPr lang="en-US" altLang="zh-CN" dirty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称</a:t>
            </a:r>
            <a:r>
              <a:rPr lang="en-US" altLang="zh-CN" i="1" dirty="0"/>
              <a:t>Ha</a:t>
            </a:r>
            <a:r>
              <a:rPr lang="zh-CN" altLang="en-US" dirty="0"/>
              <a:t>是子群</a:t>
            </a:r>
            <a:r>
              <a:rPr lang="en-US" altLang="zh-CN" i="1" dirty="0"/>
              <a:t>H</a:t>
            </a:r>
            <a:r>
              <a:rPr lang="zh-CN" altLang="en-US" dirty="0"/>
              <a:t>在</a:t>
            </a:r>
            <a:r>
              <a:rPr lang="en-US" altLang="zh-CN" i="1" dirty="0"/>
              <a:t>G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A50021"/>
                </a:solidFill>
              </a:rPr>
              <a:t>右陪集</a:t>
            </a:r>
            <a:r>
              <a:rPr lang="en-US" altLang="zh-CN" dirty="0"/>
              <a:t>.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称</a:t>
            </a:r>
            <a:r>
              <a:rPr lang="en-US" altLang="zh-CN" i="1" dirty="0"/>
              <a:t>a</a:t>
            </a:r>
            <a:r>
              <a:rPr lang="zh-CN" altLang="en-US" dirty="0"/>
              <a:t>为</a:t>
            </a:r>
            <a:r>
              <a:rPr lang="en-US" altLang="zh-CN" i="1" dirty="0"/>
              <a:t>Ha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代表元素</a:t>
            </a:r>
            <a:r>
              <a:rPr lang="en-US" altLang="zh-CN" dirty="0"/>
              <a:t>. 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/>
              <a:t>令                </a:t>
            </a:r>
            <a:r>
              <a:rPr lang="en-US" altLang="zh-CN" i="1" dirty="0" err="1"/>
              <a:t>aH</a:t>
            </a:r>
            <a:r>
              <a:rPr lang="en-US" altLang="zh-CN" i="1" dirty="0"/>
              <a:t> </a:t>
            </a:r>
            <a:r>
              <a:rPr lang="en-US" altLang="zh-CN" dirty="0"/>
              <a:t>= {</a:t>
            </a:r>
            <a:r>
              <a:rPr lang="en-US" altLang="zh-CN" i="1" dirty="0"/>
              <a:t>ah </a:t>
            </a:r>
            <a:r>
              <a:rPr lang="en-US" altLang="zh-CN" dirty="0"/>
              <a:t>| </a:t>
            </a:r>
            <a:r>
              <a:rPr lang="en-US" altLang="zh-CN" i="1" dirty="0" err="1"/>
              <a:t>h</a:t>
            </a:r>
            <a:r>
              <a:rPr lang="en-US" altLang="zh-CN" dirty="0" err="1"/>
              <a:t>∈</a:t>
            </a:r>
            <a:r>
              <a:rPr lang="en-US" altLang="zh-CN" i="1" dirty="0" err="1"/>
              <a:t>H</a:t>
            </a:r>
            <a:r>
              <a:rPr lang="en-US" altLang="zh-CN" dirty="0"/>
              <a:t>}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称</a:t>
            </a:r>
            <a:r>
              <a:rPr lang="en-US" altLang="zh-CN" i="1" dirty="0" err="1"/>
              <a:t>aH</a:t>
            </a:r>
            <a:r>
              <a:rPr lang="zh-CN" altLang="en-US" dirty="0"/>
              <a:t>是子群</a:t>
            </a:r>
            <a:r>
              <a:rPr lang="en-US" altLang="zh-CN" i="1" dirty="0"/>
              <a:t>H</a:t>
            </a:r>
            <a:r>
              <a:rPr lang="zh-CN" altLang="en-US" dirty="0"/>
              <a:t>在</a:t>
            </a:r>
            <a:r>
              <a:rPr lang="en-US" altLang="zh-CN" i="1" dirty="0"/>
              <a:t>G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A50021"/>
                </a:solidFill>
              </a:rPr>
              <a:t>左陪集</a:t>
            </a:r>
            <a:r>
              <a:rPr lang="en-US" altLang="zh-CN" dirty="0"/>
              <a:t>. </a:t>
            </a:r>
          </a:p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称</a:t>
            </a:r>
            <a:r>
              <a:rPr lang="en-US" altLang="zh-CN" i="1" dirty="0"/>
              <a:t>a</a:t>
            </a:r>
            <a:r>
              <a:rPr lang="zh-CN" altLang="en-US" dirty="0"/>
              <a:t>为</a:t>
            </a:r>
            <a:r>
              <a:rPr lang="en-US" altLang="zh-CN" i="1" dirty="0" err="1"/>
              <a:t>aH</a:t>
            </a:r>
            <a:r>
              <a:rPr lang="zh-CN" altLang="en-US" dirty="0"/>
              <a:t>的代表元素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3AC22028-B0A0-434C-A590-19EA6B83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F9E26A-B67D-4CBC-8612-957D8B853F48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89EB50CB-7629-4561-B43B-FEB690819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陪集定义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7A156305-0697-42F0-A326-5D5B48CAC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185150" cy="2236787"/>
          </a:xfrm>
        </p:spPr>
        <p:txBody>
          <a:bodyPr/>
          <a:lstStyle/>
          <a:p>
            <a:pPr eaLnBrk="1" hangingPunct="1"/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＝</a:t>
            </a:r>
            <a:r>
              <a:rPr lang="en-US" altLang="zh-CN" dirty="0"/>
              <a:t>R×R</a:t>
            </a:r>
            <a:r>
              <a:rPr lang="zh-CN" altLang="en-US" dirty="0"/>
              <a:t>，</a:t>
            </a:r>
            <a:r>
              <a:rPr lang="en-US" altLang="zh-CN" dirty="0"/>
              <a:t>R</a:t>
            </a:r>
            <a:r>
              <a:rPr lang="zh-CN" altLang="en-US" dirty="0"/>
              <a:t>为实数集，二元运算</a:t>
            </a:r>
            <a:r>
              <a:rPr lang="en-US" altLang="zh-CN" dirty="0"/>
              <a:t>+</a:t>
            </a:r>
            <a:r>
              <a:rPr lang="zh-CN" altLang="en-US" dirty="0"/>
              <a:t>定义为：</a:t>
            </a:r>
            <a:br>
              <a:rPr lang="zh-CN" altLang="en-US" dirty="0"/>
            </a:b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&gt; + &lt;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&gt;</a:t>
            </a:r>
            <a:r>
              <a:rPr lang="zh-CN" altLang="en-US" dirty="0"/>
              <a:t>＝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i="1" dirty="0"/>
              <a:t>+x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+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&gt;</a:t>
            </a:r>
          </a:p>
          <a:p>
            <a:pPr eaLnBrk="1" hangingPunct="1"/>
            <a:r>
              <a:rPr lang="zh-CN" altLang="en-US" dirty="0"/>
              <a:t>显然，</a:t>
            </a:r>
            <a:r>
              <a:rPr lang="en-US" altLang="zh-CN" dirty="0"/>
              <a:t>&lt;</a:t>
            </a:r>
            <a:r>
              <a:rPr lang="en-US" altLang="zh-CN" i="1" dirty="0"/>
              <a:t>G</a:t>
            </a:r>
            <a:r>
              <a:rPr lang="en-US" altLang="zh-CN" dirty="0"/>
              <a:t>, +&gt;</a:t>
            </a:r>
            <a:r>
              <a:rPr lang="zh-CN" altLang="en-US" dirty="0"/>
              <a:t>是一个具有单位元</a:t>
            </a:r>
            <a:r>
              <a:rPr lang="en-US" altLang="zh-CN" dirty="0"/>
              <a:t>&lt;0, 0&gt;</a:t>
            </a:r>
            <a:r>
              <a:rPr lang="zh-CN" altLang="en-US" dirty="0"/>
              <a:t>的阿贝尔群。    </a:t>
            </a:r>
          </a:p>
        </p:txBody>
      </p:sp>
      <p:sp>
        <p:nvSpPr>
          <p:cNvPr id="797711" name="Rectangle 15">
            <a:extLst>
              <a:ext uri="{FF2B5EF4-FFF2-40B4-BE49-F238E27FC236}">
                <a16:creationId xmlns:a16="http://schemas.microsoft.com/office/drawing/2014/main" id="{8C60835F-2F0A-42BF-99DA-19DD49914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8" y="3721100"/>
            <a:ext cx="4094162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设 </a:t>
            </a:r>
            <a:r>
              <a:rPr lang="en-US" altLang="zh-CN" i="1" dirty="0"/>
              <a:t>H</a:t>
            </a:r>
            <a:r>
              <a:rPr lang="zh-CN" altLang="en-US" dirty="0"/>
              <a:t>＝</a:t>
            </a:r>
            <a:r>
              <a:rPr lang="en-US" altLang="zh-CN" dirty="0"/>
              <a:t>{&lt;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&gt;|</a:t>
            </a:r>
            <a:r>
              <a:rPr lang="en-US" altLang="zh-CN" i="1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2</a:t>
            </a:r>
            <a:r>
              <a:rPr lang="en-US" altLang="zh-CN" i="1" dirty="0"/>
              <a:t>x</a:t>
            </a:r>
            <a:r>
              <a:rPr lang="en-US" altLang="zh-CN" dirty="0"/>
              <a:t>}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对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0</a:t>
            </a:r>
            <a:r>
              <a:rPr lang="en-US" altLang="zh-CN" dirty="0"/>
              <a:t>&gt;∈</a:t>
            </a:r>
            <a:r>
              <a:rPr lang="en-US" altLang="zh-CN" i="1" dirty="0"/>
              <a:t>G</a:t>
            </a:r>
            <a:r>
              <a:rPr lang="en-US" altLang="zh-CN" dirty="0"/>
              <a:t>, </a:t>
            </a:r>
            <a:r>
              <a:rPr lang="zh-CN" altLang="en-US" dirty="0"/>
              <a:t>右陪集</a:t>
            </a:r>
            <a:r>
              <a:rPr lang="en-US" altLang="zh-CN" i="1" dirty="0"/>
              <a:t>H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baseline="-25000" dirty="0"/>
              <a:t>0</a:t>
            </a:r>
            <a:r>
              <a:rPr lang="en-US" altLang="zh-CN" dirty="0"/>
              <a:t>&gt;</a:t>
            </a:r>
            <a:r>
              <a:rPr lang="zh-CN" altLang="en-US" dirty="0"/>
              <a:t>的几何意义</a:t>
            </a:r>
            <a:r>
              <a:rPr lang="en-US" altLang="zh-CN" dirty="0"/>
              <a:t>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BD6F293-454D-43F4-97CB-D3C41EA6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311" y="3120615"/>
            <a:ext cx="3808266" cy="2664643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9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build="p"/>
      <p:bldP spid="7977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6">
            <a:extLst>
              <a:ext uri="{FF2B5EF4-FFF2-40B4-BE49-F238E27FC236}">
                <a16:creationId xmlns:a16="http://schemas.microsoft.com/office/drawing/2014/main" id="{C2192B17-E633-4FBB-8234-D92C72155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F24911F-9D34-426F-8CF5-42AFFE40A82C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40CB952B-1294-4374-BEC7-8AD5B77E2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DD6C94BD-BE11-4CFE-8172-18D7D99FC21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270000"/>
            <a:ext cx="4797425" cy="4822825"/>
          </a:xfrm>
        </p:spPr>
        <p:txBody>
          <a:bodyPr/>
          <a:lstStyle/>
          <a:p>
            <a:pPr eaLnBrk="1" hangingPunct="1"/>
            <a:r>
              <a:rPr lang="en-US" altLang="zh-CN"/>
              <a:t>(1)</a:t>
            </a:r>
            <a:r>
              <a:rPr lang="zh-CN" altLang="en-US"/>
              <a:t>设</a:t>
            </a:r>
            <a:r>
              <a:rPr lang="en-US" altLang="zh-CN" i="1"/>
              <a:t>G</a:t>
            </a:r>
            <a:r>
              <a:rPr lang="en-US" altLang="zh-CN"/>
              <a:t>={</a:t>
            </a:r>
            <a:r>
              <a:rPr lang="en-US" altLang="zh-CN" i="1"/>
              <a:t>e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}</a:t>
            </a:r>
            <a:r>
              <a:rPr lang="zh-CN" altLang="en-US"/>
              <a:t>是</a:t>
            </a:r>
            <a:r>
              <a:rPr lang="en-US" altLang="zh-CN"/>
              <a:t>Klein</a:t>
            </a:r>
            <a:r>
              <a:rPr lang="zh-CN" altLang="en-US"/>
              <a:t>四元群，</a:t>
            </a:r>
            <a:br>
              <a:rPr lang="zh-CN" altLang="en-US"/>
            </a:br>
            <a:r>
              <a:rPr lang="en-US" altLang="zh-CN" i="1"/>
              <a:t>H</a:t>
            </a:r>
            <a:r>
              <a:rPr lang="en-US" altLang="zh-CN"/>
              <a:t>=&lt;</a:t>
            </a:r>
            <a:r>
              <a:rPr lang="en-US" altLang="zh-CN" i="1"/>
              <a:t>a</a:t>
            </a:r>
            <a:r>
              <a:rPr lang="en-US" altLang="zh-CN"/>
              <a:t>&gt;={</a:t>
            </a:r>
            <a:r>
              <a:rPr lang="en-US" altLang="zh-CN" i="1"/>
              <a:t>e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/>
              <a:t>}</a:t>
            </a:r>
            <a:r>
              <a:rPr lang="zh-CN" altLang="en-US"/>
              <a:t>是</a:t>
            </a:r>
            <a:r>
              <a:rPr lang="en-US" altLang="zh-CN" i="1"/>
              <a:t>G</a:t>
            </a:r>
            <a:r>
              <a:rPr lang="zh-CN" altLang="en-US"/>
              <a:t>的子群</a:t>
            </a:r>
            <a:r>
              <a:rPr lang="en-US" altLang="zh-CN"/>
              <a:t>. </a:t>
            </a:r>
            <a:endParaRPr lang="en-US" altLang="zh-CN" i="1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/>
              <a:t>H</a:t>
            </a:r>
            <a:r>
              <a:rPr lang="zh-CN" altLang="en-US"/>
              <a:t>所有的右陪集是： </a:t>
            </a:r>
            <a:r>
              <a:rPr lang="en-US" altLang="zh-CN" i="1"/>
              <a:t>He</a:t>
            </a:r>
            <a:r>
              <a:rPr lang="en-US" altLang="zh-CN"/>
              <a:t>={</a:t>
            </a:r>
            <a:r>
              <a:rPr lang="en-US" altLang="zh-CN" i="1"/>
              <a:t>e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/>
              <a:t>},  </a:t>
            </a:r>
            <a:r>
              <a:rPr lang="en-US" altLang="zh-CN" i="1"/>
              <a:t>Ha</a:t>
            </a:r>
            <a:r>
              <a:rPr lang="en-US" altLang="zh-CN"/>
              <a:t>={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e</a:t>
            </a:r>
            <a:r>
              <a:rPr lang="en-US" altLang="zh-CN"/>
              <a:t>},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/>
              <a:t>    Hb</a:t>
            </a:r>
            <a:r>
              <a:rPr lang="en-US" altLang="zh-CN"/>
              <a:t>={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},  </a:t>
            </a:r>
            <a:r>
              <a:rPr lang="en-US" altLang="zh-CN" i="1"/>
              <a:t>Hc</a:t>
            </a:r>
            <a:r>
              <a:rPr lang="en-US" altLang="zh-CN"/>
              <a:t>={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}</a:t>
            </a:r>
          </a:p>
          <a:p>
            <a:pPr eaLnBrk="1" hangingPunct="1"/>
            <a:r>
              <a:rPr lang="zh-CN" altLang="en-US"/>
              <a:t>不同的右陪集只有两个：</a:t>
            </a:r>
          </a:p>
          <a:p>
            <a:pPr lvl="1" eaLnBrk="1" hangingPunct="1"/>
            <a:r>
              <a:rPr lang="en-US" altLang="zh-CN" i="1">
                <a:solidFill>
                  <a:schemeClr val="accent2"/>
                </a:solidFill>
              </a:rPr>
              <a:t>He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 i="1">
                <a:solidFill>
                  <a:schemeClr val="accent2"/>
                </a:solidFill>
              </a:rPr>
              <a:t>Ha</a:t>
            </a:r>
            <a:r>
              <a:rPr lang="en-US" altLang="zh-CN">
                <a:solidFill>
                  <a:schemeClr val="accent2"/>
                </a:solidFill>
              </a:rPr>
              <a:t>={</a:t>
            </a:r>
            <a:r>
              <a:rPr lang="en-US" altLang="zh-CN" i="1">
                <a:solidFill>
                  <a:schemeClr val="accent2"/>
                </a:solidFill>
              </a:rPr>
              <a:t>a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en-US" altLang="zh-CN" i="1">
                <a:solidFill>
                  <a:schemeClr val="accent2"/>
                </a:solidFill>
              </a:rPr>
              <a:t>e</a:t>
            </a:r>
            <a:r>
              <a:rPr lang="en-US" altLang="zh-CN">
                <a:solidFill>
                  <a:schemeClr val="accent2"/>
                </a:solidFill>
              </a:rPr>
              <a:t>}=</a:t>
            </a:r>
            <a:r>
              <a:rPr lang="en-US" altLang="zh-CN" i="1">
                <a:solidFill>
                  <a:schemeClr val="accent2"/>
                </a:solidFill>
              </a:rPr>
              <a:t>H</a:t>
            </a:r>
          </a:p>
          <a:p>
            <a:pPr lvl="1" eaLnBrk="1" hangingPunct="1"/>
            <a:r>
              <a:rPr lang="en-US" altLang="zh-CN" i="1">
                <a:solidFill>
                  <a:schemeClr val="accent2"/>
                </a:solidFill>
              </a:rPr>
              <a:t>Hb</a:t>
            </a:r>
            <a:r>
              <a:rPr lang="en-US" altLang="zh-CN">
                <a:solidFill>
                  <a:schemeClr val="accent2"/>
                </a:solidFill>
              </a:rPr>
              <a:t>=</a:t>
            </a:r>
            <a:r>
              <a:rPr lang="en-US" altLang="zh-CN" i="1">
                <a:solidFill>
                  <a:schemeClr val="accent2"/>
                </a:solidFill>
              </a:rPr>
              <a:t>Hc</a:t>
            </a:r>
            <a:r>
              <a:rPr lang="en-US" altLang="zh-CN">
                <a:solidFill>
                  <a:schemeClr val="accent2"/>
                </a:solidFill>
              </a:rPr>
              <a:t>={</a:t>
            </a:r>
            <a:r>
              <a:rPr lang="en-US" altLang="zh-CN" i="1">
                <a:solidFill>
                  <a:schemeClr val="accent2"/>
                </a:solidFill>
              </a:rPr>
              <a:t>c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en-US" altLang="zh-CN" i="1">
                <a:solidFill>
                  <a:schemeClr val="accent2"/>
                </a:solidFill>
              </a:rPr>
              <a:t>b</a:t>
            </a:r>
            <a:r>
              <a:rPr lang="en-US" altLang="zh-CN">
                <a:solidFill>
                  <a:schemeClr val="accent2"/>
                </a:solidFill>
              </a:rPr>
              <a:t>}</a:t>
            </a:r>
          </a:p>
        </p:txBody>
      </p:sp>
      <p:graphicFrame>
        <p:nvGraphicFramePr>
          <p:cNvPr id="750607" name="Group 15">
            <a:extLst>
              <a:ext uri="{FF2B5EF4-FFF2-40B4-BE49-F238E27FC236}">
                <a16:creationId xmlns:a16="http://schemas.microsoft.com/office/drawing/2014/main" id="{5525ABCF-F84F-412C-82A5-B10177C4197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3080142"/>
              </p:ext>
            </p:extLst>
          </p:nvPr>
        </p:nvGraphicFramePr>
        <p:xfrm>
          <a:off x="5508625" y="1412875"/>
          <a:ext cx="3203575" cy="2481263"/>
        </p:xfrm>
        <a:graphic>
          <a:graphicData uri="http://schemas.openxmlformats.org/drawingml/2006/table">
            <a:tbl>
              <a:tblPr/>
              <a:tblGrid>
                <a:gridCol w="73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1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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e    a    b    c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7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e    a    b    c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    e    c    b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b    c    e    a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c    b    a    e 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 bldLvl="3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6">
            <a:extLst>
              <a:ext uri="{FF2B5EF4-FFF2-40B4-BE49-F238E27FC236}">
                <a16:creationId xmlns:a16="http://schemas.microsoft.com/office/drawing/2014/main" id="{2DDE27FA-D981-445D-A22E-2287BC44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6B6BB8-4C58-4FE6-915D-DCA3C8F89DD7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03E56D58-D095-4FD5-A358-5BD276DF6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graphicFrame>
        <p:nvGraphicFramePr>
          <p:cNvPr id="789507" name="Group 3">
            <a:extLst>
              <a:ext uri="{FF2B5EF4-FFF2-40B4-BE49-F238E27FC236}">
                <a16:creationId xmlns:a16="http://schemas.microsoft.com/office/drawing/2014/main" id="{D9093C1F-76E3-42F5-95C2-7E2CC4B07079}"/>
              </a:ext>
            </a:extLst>
          </p:cNvPr>
          <p:cNvGraphicFramePr>
            <a:graphicFrameLocks noGrp="1"/>
          </p:cNvGraphicFramePr>
          <p:nvPr>
            <p:ph type="clipArt" sz="half" idx="1"/>
            <p:extLst>
              <p:ext uri="{D42A27DB-BD31-4B8C-83A1-F6EECF244321}">
                <p14:modId xmlns:p14="http://schemas.microsoft.com/office/powerpoint/2010/main" val="3307201728"/>
              </p:ext>
            </p:extLst>
          </p:nvPr>
        </p:nvGraphicFramePr>
        <p:xfrm>
          <a:off x="644576" y="1409075"/>
          <a:ext cx="3782961" cy="3388350"/>
        </p:xfrm>
        <a:graphic>
          <a:graphicData uri="http://schemas.openxmlformats.org/drawingml/2006/table">
            <a:tbl>
              <a:tblPr/>
              <a:tblGrid>
                <a:gridCol w="75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5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5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86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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0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6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0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0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sz="2600"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5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Wingdings" pitchFamily="2" charset="2"/>
                        <a:defRPr b="1">
                          <a:solidFill>
                            <a:schemeClr val="tx1"/>
                          </a:solidFill>
                          <a:latin typeface="Times New Roman" pitchFamily="18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154" name="Rectangle 41">
            <a:extLst>
              <a:ext uri="{FF2B5EF4-FFF2-40B4-BE49-F238E27FC236}">
                <a16:creationId xmlns:a16="http://schemas.microsoft.com/office/drawing/2014/main" id="{413B371D-47AB-4E39-9B41-9CF2613C7C2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500563" y="1268413"/>
            <a:ext cx="4500562" cy="4824412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en-US" altLang="zh-CN" dirty="0"/>
              <a:t>(2)</a:t>
            </a:r>
            <a:r>
              <a:rPr lang="zh-CN" altLang="en-US" dirty="0"/>
              <a:t>已知</a:t>
            </a:r>
            <a:r>
              <a:rPr lang="en-US" altLang="zh-CN" i="1" dirty="0"/>
              <a:t>G</a:t>
            </a:r>
            <a:r>
              <a:rPr lang="en-US" altLang="zh-CN" dirty="0"/>
              <a:t>=&lt;Z</a:t>
            </a:r>
            <a:r>
              <a:rPr lang="en-US" altLang="zh-CN" baseline="-25000" dirty="0"/>
              <a:t>4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&gt;, 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zh-CN" altLang="en-US" dirty="0">
                <a:sym typeface="Symbol" panose="05050102010706020507" pitchFamily="18" charset="2"/>
              </a:rPr>
              <a:t>子群</a:t>
            </a:r>
            <a:r>
              <a:rPr lang="en-US" altLang="zh-CN" i="1" dirty="0">
                <a:sym typeface="Symbol" panose="05050102010706020507" pitchFamily="18" charset="2"/>
              </a:rPr>
              <a:t>H</a:t>
            </a:r>
            <a:r>
              <a:rPr lang="en-US" altLang="zh-CN" dirty="0">
                <a:sym typeface="Symbol" panose="05050102010706020507" pitchFamily="18" charset="2"/>
              </a:rPr>
              <a:t>={0,2}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zh-CN" altLang="en-US" dirty="0">
                <a:sym typeface="Symbol" panose="05050102010706020507" pitchFamily="18" charset="2"/>
              </a:rPr>
              <a:t>则</a:t>
            </a:r>
            <a:r>
              <a:rPr lang="en-US" altLang="zh-CN" i="1" dirty="0">
                <a:sym typeface="Symbol" panose="05050102010706020507" pitchFamily="18" charset="2"/>
              </a:rPr>
              <a:t>H</a:t>
            </a:r>
            <a:r>
              <a:rPr lang="zh-CN" altLang="en-US" dirty="0">
                <a:sym typeface="Symbol" panose="05050102010706020507" pitchFamily="18" charset="2"/>
              </a:rPr>
              <a:t>的所有右陪集是：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i="1" dirty="0">
                <a:sym typeface="Symbol" panose="05050102010706020507" pitchFamily="18" charset="2"/>
              </a:rPr>
              <a:t>H</a:t>
            </a:r>
            <a:r>
              <a:rPr lang="en-US" altLang="zh-CN" dirty="0">
                <a:sym typeface="Symbol" panose="05050102010706020507" pitchFamily="18" charset="2"/>
              </a:rPr>
              <a:t>0={0,2}</a:t>
            </a:r>
            <a:endParaRPr lang="en-US" altLang="zh-CN" i="1" dirty="0">
              <a:sym typeface="Symbol" panose="05050102010706020507" pitchFamily="18" charset="2"/>
            </a:endParaRPr>
          </a:p>
          <a:p>
            <a:pPr lvl="1" eaLnBrk="1" hangingPunct="1">
              <a:spcBef>
                <a:spcPct val="10000"/>
              </a:spcBef>
            </a:pPr>
            <a:r>
              <a:rPr lang="en-US" altLang="zh-CN" i="1" dirty="0">
                <a:sym typeface="Symbol" panose="05050102010706020507" pitchFamily="18" charset="2"/>
              </a:rPr>
              <a:t>H</a:t>
            </a:r>
            <a:r>
              <a:rPr lang="en-US" altLang="zh-CN" dirty="0">
                <a:sym typeface="Symbol" panose="05050102010706020507" pitchFamily="18" charset="2"/>
              </a:rPr>
              <a:t>1={1,3}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i="1" dirty="0">
                <a:sym typeface="Symbol" panose="05050102010706020507" pitchFamily="18" charset="2"/>
              </a:rPr>
              <a:t>H</a:t>
            </a:r>
            <a:r>
              <a:rPr lang="en-US" altLang="zh-CN" dirty="0">
                <a:sym typeface="Symbol" panose="05050102010706020507" pitchFamily="18" charset="2"/>
              </a:rPr>
              <a:t>2={2,0}</a:t>
            </a:r>
            <a:endParaRPr lang="en-US" altLang="zh-CN" i="1" dirty="0">
              <a:sym typeface="Symbol" panose="05050102010706020507" pitchFamily="18" charset="2"/>
            </a:endParaRPr>
          </a:p>
          <a:p>
            <a:pPr lvl="1" eaLnBrk="1" hangingPunct="1">
              <a:spcBef>
                <a:spcPct val="10000"/>
              </a:spcBef>
            </a:pPr>
            <a:r>
              <a:rPr lang="en-US" altLang="zh-CN" i="1" dirty="0">
                <a:sym typeface="Symbol" panose="05050102010706020507" pitchFamily="18" charset="2"/>
              </a:rPr>
              <a:t>H</a:t>
            </a:r>
            <a:r>
              <a:rPr lang="en-US" altLang="zh-CN" dirty="0">
                <a:sym typeface="Symbol" panose="05050102010706020507" pitchFamily="18" charset="2"/>
              </a:rPr>
              <a:t>3={3,1}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>
                <a:sym typeface="Symbol" panose="05050102010706020507" pitchFamily="18" charset="2"/>
              </a:rPr>
              <a:t>不同的右陪集只有两个：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i="1" dirty="0">
                <a:solidFill>
                  <a:srgbClr val="7030A0"/>
                </a:solidFill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0= </a:t>
            </a:r>
            <a:r>
              <a:rPr lang="en-US" altLang="zh-CN" i="1" dirty="0">
                <a:solidFill>
                  <a:srgbClr val="7030A0"/>
                </a:solidFill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7030A0"/>
                </a:solidFill>
                <a:sym typeface="Symbol" panose="05050102010706020507" pitchFamily="18" charset="2"/>
              </a:rPr>
              <a:t>2={0,2}=</a:t>
            </a:r>
            <a:r>
              <a:rPr lang="en-US" altLang="zh-CN" i="1" dirty="0">
                <a:solidFill>
                  <a:srgbClr val="7030A0"/>
                </a:solidFill>
                <a:sym typeface="Symbol" panose="05050102010706020507" pitchFamily="18" charset="2"/>
              </a:rPr>
              <a:t>H</a:t>
            </a:r>
          </a:p>
          <a:p>
            <a:pPr lvl="1" eaLnBrk="1" hangingPunct="1">
              <a:spcBef>
                <a:spcPct val="10000"/>
              </a:spcBef>
            </a:pPr>
            <a:r>
              <a:rPr lang="en-US" altLang="zh-CN" i="1" dirty="0">
                <a:solidFill>
                  <a:srgbClr val="00B050"/>
                </a:solidFill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1= </a:t>
            </a:r>
            <a:r>
              <a:rPr lang="en-US" altLang="zh-CN" i="1" dirty="0">
                <a:solidFill>
                  <a:srgbClr val="00B050"/>
                </a:solidFill>
                <a:sym typeface="Symbol" panose="05050102010706020507" pitchFamily="18" charset="2"/>
              </a:rPr>
              <a:t>H</a:t>
            </a:r>
            <a:r>
              <a:rPr lang="en-US" altLang="zh-CN" dirty="0">
                <a:solidFill>
                  <a:srgbClr val="00B050"/>
                </a:solidFill>
                <a:sym typeface="Symbol" panose="05050102010706020507" pitchFamily="18" charset="2"/>
              </a:rPr>
              <a:t>3={1,3}</a:t>
            </a:r>
            <a:endParaRPr lang="en-US" altLang="zh-CN" i="1" dirty="0">
              <a:solidFill>
                <a:srgbClr val="00B05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5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>
            <a:extLst>
              <a:ext uri="{FF2B5EF4-FFF2-40B4-BE49-F238E27FC236}">
                <a16:creationId xmlns:a16="http://schemas.microsoft.com/office/drawing/2014/main" id="{AA55829A-5FEB-4D30-BA7C-1E94DA42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82B8BE-180E-4559-84D4-578E6C7F2C14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63485393-9E12-4D7A-9D78-F59FB52BA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54A01EF-47CC-4074-809D-957EDEF51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/>
              <a:t>(3)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en-US" altLang="zh-CN"/>
              <a:t>={1,2,3}</a:t>
            </a:r>
            <a:r>
              <a:rPr lang="zh-CN" altLang="en-US"/>
              <a:t>，</a:t>
            </a:r>
            <a:r>
              <a:rPr lang="en-US" altLang="zh-CN" i="1"/>
              <a:t>f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f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f</a:t>
            </a:r>
            <a:r>
              <a:rPr lang="en-US" altLang="zh-CN" baseline="-25000"/>
              <a:t>6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上的双射函数</a:t>
            </a:r>
            <a:r>
              <a:rPr lang="en-US" altLang="zh-CN"/>
              <a:t>. </a:t>
            </a:r>
            <a:r>
              <a:rPr lang="zh-CN" altLang="en-US"/>
              <a:t>其中：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/>
              <a:t> 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 baseline="-25000">
                <a:solidFill>
                  <a:schemeClr val="accent2"/>
                </a:solidFill>
              </a:rPr>
              <a:t>1</a:t>
            </a:r>
            <a:r>
              <a:rPr lang="en-US" altLang="zh-CN">
                <a:solidFill>
                  <a:schemeClr val="accent2"/>
                </a:solidFill>
              </a:rPr>
              <a:t>={&lt;1,1&gt;,&lt;2,2&gt;,&lt;3,3&gt;}</a:t>
            </a:r>
            <a:r>
              <a:rPr lang="zh-CN" altLang="en-US">
                <a:solidFill>
                  <a:schemeClr val="accent2"/>
                </a:solidFill>
              </a:rPr>
              <a:t>， 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 baseline="-25000">
                <a:solidFill>
                  <a:schemeClr val="accent2"/>
                </a:solidFill>
              </a:rPr>
              <a:t>2</a:t>
            </a:r>
            <a:r>
              <a:rPr lang="en-US" altLang="zh-CN">
                <a:solidFill>
                  <a:schemeClr val="accent2"/>
                </a:solidFill>
              </a:rPr>
              <a:t>={&lt;1,2&gt;,&lt;2,1&gt;,&lt;3,3&gt;}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 baseline="-25000">
                <a:solidFill>
                  <a:schemeClr val="accent2"/>
                </a:solidFill>
              </a:rPr>
              <a:t>3</a:t>
            </a:r>
            <a:r>
              <a:rPr lang="en-US" altLang="zh-CN">
                <a:solidFill>
                  <a:schemeClr val="accent2"/>
                </a:solidFill>
              </a:rPr>
              <a:t>={&lt;1,3&gt;,&lt;2,2&gt;,&lt;3,1&gt;}</a:t>
            </a:r>
            <a:r>
              <a:rPr lang="zh-CN" altLang="en-US">
                <a:solidFill>
                  <a:schemeClr val="accent2"/>
                </a:solidFill>
              </a:rPr>
              <a:t>， 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 baseline="-25000">
                <a:solidFill>
                  <a:schemeClr val="accent2"/>
                </a:solidFill>
              </a:rPr>
              <a:t>4</a:t>
            </a:r>
            <a:r>
              <a:rPr lang="en-US" altLang="zh-CN">
                <a:solidFill>
                  <a:schemeClr val="accent2"/>
                </a:solidFill>
              </a:rPr>
              <a:t>={&lt;1,1&gt;,&lt;2,3&gt;,&lt;3,2&gt;}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chemeClr val="accent2"/>
                </a:solidFill>
              </a:rPr>
              <a:t> 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 baseline="-25000">
                <a:solidFill>
                  <a:schemeClr val="accent2"/>
                </a:solidFill>
              </a:rPr>
              <a:t>5</a:t>
            </a:r>
            <a:r>
              <a:rPr lang="en-US" altLang="zh-CN">
                <a:solidFill>
                  <a:schemeClr val="accent2"/>
                </a:solidFill>
              </a:rPr>
              <a:t>={&lt;1,2&gt;,&lt;2,3&gt;,&lt;3,1&gt;}</a:t>
            </a:r>
            <a:r>
              <a:rPr lang="zh-CN" altLang="en-US">
                <a:solidFill>
                  <a:schemeClr val="accent2"/>
                </a:solidFill>
              </a:rPr>
              <a:t>， </a:t>
            </a:r>
            <a:r>
              <a:rPr lang="en-US" altLang="zh-CN" i="1">
                <a:solidFill>
                  <a:schemeClr val="accent2"/>
                </a:solidFill>
              </a:rPr>
              <a:t>f</a:t>
            </a:r>
            <a:r>
              <a:rPr lang="en-US" altLang="zh-CN" baseline="-25000">
                <a:solidFill>
                  <a:schemeClr val="accent2"/>
                </a:solidFill>
              </a:rPr>
              <a:t>6</a:t>
            </a:r>
            <a:r>
              <a:rPr lang="en-US" altLang="zh-CN">
                <a:solidFill>
                  <a:schemeClr val="accent2"/>
                </a:solidFill>
              </a:rPr>
              <a:t>={&lt;1,3&gt;,&lt;2,1&gt;,&lt;3,2&gt;}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令 </a:t>
            </a:r>
            <a:r>
              <a:rPr lang="en-US" altLang="zh-CN" i="1"/>
              <a:t>G </a:t>
            </a:r>
            <a:r>
              <a:rPr lang="en-US" altLang="zh-CN"/>
              <a:t>= {</a:t>
            </a:r>
            <a:r>
              <a:rPr lang="en-US" altLang="zh-CN" i="1"/>
              <a:t>f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f</a:t>
            </a:r>
            <a:r>
              <a:rPr lang="en-US" altLang="zh-CN" baseline="-25000"/>
              <a:t>2</a:t>
            </a:r>
            <a:r>
              <a:rPr lang="en-US" altLang="zh-CN"/>
              <a:t>, … , </a:t>
            </a:r>
            <a:r>
              <a:rPr lang="en-US" altLang="zh-CN" i="1"/>
              <a:t>f</a:t>
            </a:r>
            <a:r>
              <a:rPr lang="en-US" altLang="zh-CN" baseline="-25000"/>
              <a:t>6</a:t>
            </a:r>
            <a:r>
              <a:rPr lang="en-US" altLang="zh-CN"/>
              <a:t>}</a:t>
            </a:r>
            <a:r>
              <a:rPr lang="zh-CN" altLang="en-US"/>
              <a:t>，则</a:t>
            </a:r>
            <a:r>
              <a:rPr lang="en-US" altLang="zh-CN" i="1"/>
              <a:t>G </a:t>
            </a:r>
            <a:r>
              <a:rPr lang="zh-CN" altLang="en-US"/>
              <a:t>关于函数的复合运算构成群</a:t>
            </a:r>
            <a:r>
              <a:rPr lang="en-US" altLang="zh-CN"/>
              <a:t>.  </a:t>
            </a:r>
            <a:r>
              <a:rPr lang="zh-CN" altLang="en-US"/>
              <a:t>考虑</a:t>
            </a:r>
            <a:r>
              <a:rPr lang="en-US" altLang="zh-CN" i="1"/>
              <a:t>G </a:t>
            </a:r>
            <a:r>
              <a:rPr lang="zh-CN" altLang="en-US"/>
              <a:t>的子群</a:t>
            </a:r>
            <a:r>
              <a:rPr lang="en-US" altLang="zh-CN" i="1"/>
              <a:t>H</a:t>
            </a:r>
            <a:r>
              <a:rPr lang="en-US" altLang="zh-CN"/>
              <a:t>={</a:t>
            </a:r>
            <a:r>
              <a:rPr lang="en-US" altLang="zh-CN" i="1"/>
              <a:t>f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f</a:t>
            </a:r>
            <a:r>
              <a:rPr lang="en-US" altLang="zh-CN" baseline="-25000"/>
              <a:t>2</a:t>
            </a:r>
            <a:r>
              <a:rPr lang="en-US" altLang="zh-CN"/>
              <a:t>}. </a:t>
            </a:r>
            <a:r>
              <a:rPr lang="zh-CN" altLang="en-US"/>
              <a:t>做出 </a:t>
            </a:r>
            <a:r>
              <a:rPr lang="en-US" altLang="zh-CN" i="1"/>
              <a:t>H </a:t>
            </a:r>
            <a:r>
              <a:rPr lang="zh-CN" altLang="en-US"/>
              <a:t>的全体右陪集。</a:t>
            </a:r>
          </a:p>
        </p:txBody>
      </p:sp>
    </p:spTree>
  </p:cSld>
  <p:clrMapOvr>
    <a:masterClrMapping/>
  </p:clrMapOvr>
  <p:transition>
    <p:zo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7" name="Freeform 5">
            <a:extLst>
              <a:ext uri="{FF2B5EF4-FFF2-40B4-BE49-F238E27FC236}">
                <a16:creationId xmlns:a16="http://schemas.microsoft.com/office/drawing/2014/main" id="{225C56E8-A4B8-4B03-B800-53CBA4962EEF}"/>
              </a:ext>
            </a:extLst>
          </p:cNvPr>
          <p:cNvSpPr>
            <a:spLocks/>
          </p:cNvSpPr>
          <p:nvPr/>
        </p:nvSpPr>
        <p:spPr bwMode="auto">
          <a:xfrm>
            <a:off x="6121400" y="839788"/>
            <a:ext cx="1484313" cy="838200"/>
          </a:xfrm>
          <a:custGeom>
            <a:avLst/>
            <a:gdLst>
              <a:gd name="T0" fmla="*/ 0 w 935"/>
              <a:gd name="T1" fmla="*/ 0 h 528"/>
              <a:gd name="T2" fmla="*/ 2147483646 w 935"/>
              <a:gd name="T3" fmla="*/ 2147483646 h 528"/>
              <a:gd name="T4" fmla="*/ 0 60000 65536"/>
              <a:gd name="T5" fmla="*/ 0 60000 65536"/>
              <a:gd name="T6" fmla="*/ 0 w 935"/>
              <a:gd name="T7" fmla="*/ 0 h 528"/>
              <a:gd name="T8" fmla="*/ 935 w 935"/>
              <a:gd name="T9" fmla="*/ 528 h 5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935" h="528">
                <a:moveTo>
                  <a:pt x="0" y="0"/>
                </a:moveTo>
                <a:lnTo>
                  <a:pt x="935" y="528"/>
                </a:lnTo>
              </a:path>
            </a:pathLst>
          </a:custGeom>
          <a:noFill/>
          <a:ln w="38100">
            <a:solidFill>
              <a:srgbClr val="9933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20482A50-FBB0-492F-8966-BB167475E060}"/>
              </a:ext>
            </a:extLst>
          </p:cNvPr>
          <p:cNvGrpSpPr>
            <a:grpSpLocks/>
          </p:cNvGrpSpPr>
          <p:nvPr/>
        </p:nvGrpSpPr>
        <p:grpSpPr bwMode="auto">
          <a:xfrm>
            <a:off x="612775" y="-100013"/>
            <a:ext cx="2303463" cy="1944688"/>
            <a:chOff x="204" y="709"/>
            <a:chExt cx="1451" cy="1225"/>
          </a:xfrm>
        </p:grpSpPr>
        <p:sp>
          <p:nvSpPr>
            <p:cNvPr id="92206" name="AutoShape 7">
              <a:extLst>
                <a:ext uri="{FF2B5EF4-FFF2-40B4-BE49-F238E27FC236}">
                  <a16:creationId xmlns:a16="http://schemas.microsoft.com/office/drawing/2014/main" id="{05C9D497-B338-4E07-9C37-BD385D60F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" y="1004"/>
              <a:ext cx="952" cy="771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92207" name="Text Box 8">
              <a:extLst>
                <a:ext uri="{FF2B5EF4-FFF2-40B4-BE49-F238E27FC236}">
                  <a16:creationId xmlns:a16="http://schemas.microsoft.com/office/drawing/2014/main" id="{C6A01B7E-1DCE-4C9B-B2E2-A677431CFA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" y="709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92208" name="Text Box 9">
              <a:extLst>
                <a:ext uri="{FF2B5EF4-FFF2-40B4-BE49-F238E27FC236}">
                  <a16:creationId xmlns:a16="http://schemas.microsoft.com/office/drawing/2014/main" id="{63CBE66E-5874-4227-B3BA-0B7634376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1588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92209" name="Text Box 10">
              <a:extLst>
                <a:ext uri="{FF2B5EF4-FFF2-40B4-BE49-F238E27FC236}">
                  <a16:creationId xmlns:a16="http://schemas.microsoft.com/office/drawing/2014/main" id="{F6670862-4021-44E6-A3EA-183FA3C81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562"/>
              <a:ext cx="272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3</a:t>
              </a:r>
            </a:p>
          </p:txBody>
        </p:sp>
      </p:grpSp>
      <p:sp>
        <p:nvSpPr>
          <p:cNvPr id="812043" name="Text Box 11">
            <a:extLst>
              <a:ext uri="{FF2B5EF4-FFF2-40B4-BE49-F238E27FC236}">
                <a16:creationId xmlns:a16="http://schemas.microsoft.com/office/drawing/2014/main" id="{0E73B8EE-6584-475E-9221-56CE97EA4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700213"/>
            <a:ext cx="3975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f</a:t>
            </a:r>
            <a:r>
              <a:rPr lang="en-US" altLang="zh-CN" sz="2800" baseline="-25000">
                <a:solidFill>
                  <a:schemeClr val="accent2"/>
                </a:solidFill>
              </a:rPr>
              <a:t>1</a:t>
            </a:r>
            <a:r>
              <a:rPr lang="en-US" altLang="zh-CN" sz="2800">
                <a:solidFill>
                  <a:schemeClr val="accent2"/>
                </a:solidFill>
              </a:rPr>
              <a:t>={&lt;1,1&gt;,&lt;2,2&gt;,&lt;3,3&gt;}</a:t>
            </a:r>
          </a:p>
        </p:txBody>
      </p:sp>
      <p:sp>
        <p:nvSpPr>
          <p:cNvPr id="812044" name="Text Box 12">
            <a:extLst>
              <a:ext uri="{FF2B5EF4-FFF2-40B4-BE49-F238E27FC236}">
                <a16:creationId xmlns:a16="http://schemas.microsoft.com/office/drawing/2014/main" id="{FB259E8F-3A80-4BA4-8BF1-F3F417ED7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1700213"/>
            <a:ext cx="4105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f</a:t>
            </a:r>
            <a:r>
              <a:rPr lang="en-US" altLang="zh-CN" sz="2800" baseline="-25000">
                <a:solidFill>
                  <a:schemeClr val="accent2"/>
                </a:solidFill>
              </a:rPr>
              <a:t>2</a:t>
            </a:r>
            <a:r>
              <a:rPr lang="en-US" altLang="zh-CN" sz="2800">
                <a:solidFill>
                  <a:schemeClr val="accent2"/>
                </a:solidFill>
              </a:rPr>
              <a:t>={&lt;1,2&gt;,&lt;2,1&gt;,&lt;3,3&gt;}</a:t>
            </a:r>
          </a:p>
        </p:txBody>
      </p:sp>
      <p:sp>
        <p:nvSpPr>
          <p:cNvPr id="812046" name="Freeform 14">
            <a:extLst>
              <a:ext uri="{FF2B5EF4-FFF2-40B4-BE49-F238E27FC236}">
                <a16:creationId xmlns:a16="http://schemas.microsoft.com/office/drawing/2014/main" id="{6C9F368A-D61D-4FA8-A990-84FE1BC984A2}"/>
              </a:ext>
            </a:extLst>
          </p:cNvPr>
          <p:cNvSpPr>
            <a:spLocks/>
          </p:cNvSpPr>
          <p:nvPr/>
        </p:nvSpPr>
        <p:spPr bwMode="auto">
          <a:xfrm>
            <a:off x="758825" y="3003550"/>
            <a:ext cx="1603375" cy="871538"/>
          </a:xfrm>
          <a:custGeom>
            <a:avLst/>
            <a:gdLst>
              <a:gd name="T0" fmla="*/ 0 w 1010"/>
              <a:gd name="T1" fmla="*/ 2147483646 h 549"/>
              <a:gd name="T2" fmla="*/ 2147483646 w 1010"/>
              <a:gd name="T3" fmla="*/ 0 h 549"/>
              <a:gd name="T4" fmla="*/ 0 60000 65536"/>
              <a:gd name="T5" fmla="*/ 0 60000 65536"/>
              <a:gd name="T6" fmla="*/ 0 w 1010"/>
              <a:gd name="T7" fmla="*/ 0 h 549"/>
              <a:gd name="T8" fmla="*/ 1010 w 1010"/>
              <a:gd name="T9" fmla="*/ 549 h 54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10" h="549">
                <a:moveTo>
                  <a:pt x="0" y="549"/>
                </a:moveTo>
                <a:lnTo>
                  <a:pt x="1010" y="0"/>
                </a:lnTo>
              </a:path>
            </a:pathLst>
          </a:custGeom>
          <a:noFill/>
          <a:ln w="38100">
            <a:solidFill>
              <a:srgbClr val="9933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2048" name="Line 16">
            <a:extLst>
              <a:ext uri="{FF2B5EF4-FFF2-40B4-BE49-F238E27FC236}">
                <a16:creationId xmlns:a16="http://schemas.microsoft.com/office/drawing/2014/main" id="{B044D323-016C-4F9D-A7B8-015C3100A1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9413" y="2205038"/>
            <a:ext cx="1587" cy="1800225"/>
          </a:xfrm>
          <a:prstGeom prst="line">
            <a:avLst/>
          </a:prstGeom>
          <a:noFill/>
          <a:ln w="38100">
            <a:solidFill>
              <a:srgbClr val="993366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2049" name="Text Box 17">
            <a:extLst>
              <a:ext uri="{FF2B5EF4-FFF2-40B4-BE49-F238E27FC236}">
                <a16:creationId xmlns:a16="http://schemas.microsoft.com/office/drawing/2014/main" id="{29CF3E7B-0746-44E8-AF72-E7DEE2A2A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8" y="3846513"/>
            <a:ext cx="3668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f</a:t>
            </a:r>
            <a:r>
              <a:rPr lang="en-US" altLang="zh-CN" sz="2800" baseline="-25000">
                <a:solidFill>
                  <a:schemeClr val="accent2"/>
                </a:solidFill>
              </a:rPr>
              <a:t>3</a:t>
            </a:r>
            <a:r>
              <a:rPr lang="en-US" altLang="zh-CN" sz="2800">
                <a:solidFill>
                  <a:schemeClr val="accent2"/>
                </a:solidFill>
              </a:rPr>
              <a:t>={&lt;1,3&gt;,&lt;2,2&gt;,&lt;3,1&gt;}</a:t>
            </a:r>
          </a:p>
        </p:txBody>
      </p:sp>
      <p:sp>
        <p:nvSpPr>
          <p:cNvPr id="812050" name="Text Box 18">
            <a:extLst>
              <a:ext uri="{FF2B5EF4-FFF2-40B4-BE49-F238E27FC236}">
                <a16:creationId xmlns:a16="http://schemas.microsoft.com/office/drawing/2014/main" id="{10EA7242-C45F-43E6-AEE3-4733F67A0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25" y="3846513"/>
            <a:ext cx="4208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f</a:t>
            </a:r>
            <a:r>
              <a:rPr lang="en-US" altLang="zh-CN" sz="2800" baseline="-25000">
                <a:solidFill>
                  <a:schemeClr val="accent2"/>
                </a:solidFill>
              </a:rPr>
              <a:t>4</a:t>
            </a:r>
            <a:r>
              <a:rPr lang="en-US" altLang="zh-CN" sz="2800">
                <a:solidFill>
                  <a:schemeClr val="accent2"/>
                </a:solidFill>
              </a:rPr>
              <a:t>={&lt;1,1&gt;,&lt;2,3&gt;,&lt;3,2&gt;}</a:t>
            </a:r>
          </a:p>
        </p:txBody>
      </p:sp>
      <p:sp>
        <p:nvSpPr>
          <p:cNvPr id="812053" name="Text Box 21">
            <a:extLst>
              <a:ext uri="{FF2B5EF4-FFF2-40B4-BE49-F238E27FC236}">
                <a16:creationId xmlns:a16="http://schemas.microsoft.com/office/drawing/2014/main" id="{C64A9E14-0622-4F63-B04A-FBE2EF82F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067425"/>
            <a:ext cx="3843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f</a:t>
            </a:r>
            <a:r>
              <a:rPr lang="en-US" altLang="zh-CN" sz="2800" baseline="-25000">
                <a:solidFill>
                  <a:schemeClr val="accent2"/>
                </a:solidFill>
              </a:rPr>
              <a:t>5</a:t>
            </a:r>
            <a:r>
              <a:rPr lang="en-US" altLang="zh-CN" sz="2800">
                <a:solidFill>
                  <a:schemeClr val="accent2"/>
                </a:solidFill>
              </a:rPr>
              <a:t>={&lt;1,2&gt;,&lt;2,3&gt;,&lt;3,1&gt;}</a:t>
            </a:r>
          </a:p>
        </p:txBody>
      </p:sp>
      <p:sp>
        <p:nvSpPr>
          <p:cNvPr id="812054" name="Text Box 22">
            <a:extLst>
              <a:ext uri="{FF2B5EF4-FFF2-40B4-BE49-F238E27FC236}">
                <a16:creationId xmlns:a16="http://schemas.microsoft.com/office/drawing/2014/main" id="{26E29071-37BB-4599-BD6C-DBCC6F7B4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6067425"/>
            <a:ext cx="393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f</a:t>
            </a:r>
            <a:r>
              <a:rPr lang="en-US" altLang="zh-CN" sz="2800" baseline="-25000">
                <a:solidFill>
                  <a:schemeClr val="accent2"/>
                </a:solidFill>
              </a:rPr>
              <a:t>6</a:t>
            </a:r>
            <a:r>
              <a:rPr lang="en-US" altLang="zh-CN" sz="2800">
                <a:solidFill>
                  <a:schemeClr val="accent2"/>
                </a:solidFill>
              </a:rPr>
              <a:t>={&lt;1,3&gt;,&lt;2,1&gt;,&lt;3,2&gt;}</a:t>
            </a:r>
          </a:p>
        </p:txBody>
      </p:sp>
      <p:grpSp>
        <p:nvGrpSpPr>
          <p:cNvPr id="3" name="Group 23">
            <a:extLst>
              <a:ext uri="{FF2B5EF4-FFF2-40B4-BE49-F238E27FC236}">
                <a16:creationId xmlns:a16="http://schemas.microsoft.com/office/drawing/2014/main" id="{8FB4EEA0-245D-4872-B15C-3CF08495B195}"/>
              </a:ext>
            </a:extLst>
          </p:cNvPr>
          <p:cNvGrpSpPr>
            <a:grpSpLocks/>
          </p:cNvGrpSpPr>
          <p:nvPr/>
        </p:nvGrpSpPr>
        <p:grpSpPr bwMode="auto">
          <a:xfrm>
            <a:off x="415925" y="4506913"/>
            <a:ext cx="1368425" cy="622300"/>
            <a:chOff x="839" y="2296"/>
            <a:chExt cx="862" cy="392"/>
          </a:xfrm>
        </p:grpSpPr>
        <p:sp>
          <p:nvSpPr>
            <p:cNvPr id="92204" name="Freeform 24">
              <a:extLst>
                <a:ext uri="{FF2B5EF4-FFF2-40B4-BE49-F238E27FC236}">
                  <a16:creationId xmlns:a16="http://schemas.microsoft.com/office/drawing/2014/main" id="{AFC5A120-8F68-4A45-9132-809482A3A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8" y="2296"/>
              <a:ext cx="363" cy="363"/>
            </a:xfrm>
            <a:custGeom>
              <a:avLst/>
              <a:gdLst>
                <a:gd name="T0" fmla="*/ 363 w 363"/>
                <a:gd name="T1" fmla="*/ 0 h 363"/>
                <a:gd name="T2" fmla="*/ 91 w 363"/>
                <a:gd name="T3" fmla="*/ 91 h 363"/>
                <a:gd name="T4" fmla="*/ 0 w 363"/>
                <a:gd name="T5" fmla="*/ 363 h 363"/>
                <a:gd name="T6" fmla="*/ 0 60000 65536"/>
                <a:gd name="T7" fmla="*/ 0 60000 65536"/>
                <a:gd name="T8" fmla="*/ 0 60000 65536"/>
                <a:gd name="T9" fmla="*/ 0 w 363"/>
                <a:gd name="T10" fmla="*/ 0 h 363"/>
                <a:gd name="T11" fmla="*/ 363 w 363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363">
                  <a:moveTo>
                    <a:pt x="363" y="0"/>
                  </a:moveTo>
                  <a:cubicBezTo>
                    <a:pt x="257" y="15"/>
                    <a:pt x="151" y="31"/>
                    <a:pt x="91" y="91"/>
                  </a:cubicBezTo>
                  <a:cubicBezTo>
                    <a:pt x="31" y="151"/>
                    <a:pt x="8" y="318"/>
                    <a:pt x="0" y="36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5" name="Text Box 25">
              <a:extLst>
                <a:ext uri="{FF2B5EF4-FFF2-40B4-BE49-F238E27FC236}">
                  <a16:creationId xmlns:a16="http://schemas.microsoft.com/office/drawing/2014/main" id="{59CE0AFE-37F6-46DE-A097-A28E2CD10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342"/>
              <a:ext cx="6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</a:rPr>
                <a:t>240</a:t>
              </a:r>
              <a:r>
                <a:rPr lang="en-US" altLang="zh-CN">
                  <a:solidFill>
                    <a:schemeClr val="accent2"/>
                  </a:solidFill>
                  <a:cs typeface="Times New Roman" panose="02020603050405020304" pitchFamily="18" charset="0"/>
                </a:rPr>
                <a:t>º</a:t>
              </a:r>
            </a:p>
          </p:txBody>
        </p:sp>
      </p:grpSp>
      <p:grpSp>
        <p:nvGrpSpPr>
          <p:cNvPr id="4" name="Group 26">
            <a:extLst>
              <a:ext uri="{FF2B5EF4-FFF2-40B4-BE49-F238E27FC236}">
                <a16:creationId xmlns:a16="http://schemas.microsoft.com/office/drawing/2014/main" id="{AAB22F33-40F4-4EEC-8B8E-79AFF7B58176}"/>
              </a:ext>
            </a:extLst>
          </p:cNvPr>
          <p:cNvGrpSpPr>
            <a:grpSpLocks/>
          </p:cNvGrpSpPr>
          <p:nvPr/>
        </p:nvGrpSpPr>
        <p:grpSpPr bwMode="auto">
          <a:xfrm>
            <a:off x="5321300" y="4435475"/>
            <a:ext cx="1368425" cy="733425"/>
            <a:chOff x="2426" y="2251"/>
            <a:chExt cx="862" cy="462"/>
          </a:xfrm>
        </p:grpSpPr>
        <p:sp>
          <p:nvSpPr>
            <p:cNvPr id="92202" name="Freeform 27">
              <a:extLst>
                <a:ext uri="{FF2B5EF4-FFF2-40B4-BE49-F238E27FC236}">
                  <a16:creationId xmlns:a16="http://schemas.microsoft.com/office/drawing/2014/main" id="{AFEED88B-EA05-4867-8E35-F49DB0E9A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5" y="2350"/>
              <a:ext cx="363" cy="363"/>
            </a:xfrm>
            <a:custGeom>
              <a:avLst/>
              <a:gdLst>
                <a:gd name="T0" fmla="*/ 363 w 363"/>
                <a:gd name="T1" fmla="*/ 0 h 363"/>
                <a:gd name="T2" fmla="*/ 91 w 363"/>
                <a:gd name="T3" fmla="*/ 91 h 363"/>
                <a:gd name="T4" fmla="*/ 0 w 363"/>
                <a:gd name="T5" fmla="*/ 363 h 363"/>
                <a:gd name="T6" fmla="*/ 0 60000 65536"/>
                <a:gd name="T7" fmla="*/ 0 60000 65536"/>
                <a:gd name="T8" fmla="*/ 0 60000 65536"/>
                <a:gd name="T9" fmla="*/ 0 w 363"/>
                <a:gd name="T10" fmla="*/ 0 h 363"/>
                <a:gd name="T11" fmla="*/ 363 w 363"/>
                <a:gd name="T12" fmla="*/ 363 h 3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363">
                  <a:moveTo>
                    <a:pt x="363" y="0"/>
                  </a:moveTo>
                  <a:cubicBezTo>
                    <a:pt x="257" y="15"/>
                    <a:pt x="151" y="31"/>
                    <a:pt x="91" y="91"/>
                  </a:cubicBezTo>
                  <a:cubicBezTo>
                    <a:pt x="31" y="151"/>
                    <a:pt x="8" y="318"/>
                    <a:pt x="0" y="363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3" name="Text Box 28">
              <a:extLst>
                <a:ext uri="{FF2B5EF4-FFF2-40B4-BE49-F238E27FC236}">
                  <a16:creationId xmlns:a16="http://schemas.microsoft.com/office/drawing/2014/main" id="{D7A92581-7D1C-440B-9BAA-AE249499A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251"/>
              <a:ext cx="635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chemeClr val="accent2"/>
                  </a:solidFill>
                </a:rPr>
                <a:t>120</a:t>
              </a:r>
              <a:r>
                <a:rPr lang="en-US" altLang="zh-CN">
                  <a:solidFill>
                    <a:schemeClr val="accent2"/>
                  </a:solidFill>
                  <a:cs typeface="Times New Roman" panose="02020603050405020304" pitchFamily="18" charset="0"/>
                </a:rPr>
                <a:t>º</a:t>
              </a:r>
            </a:p>
          </p:txBody>
        </p:sp>
      </p:grpSp>
      <p:grpSp>
        <p:nvGrpSpPr>
          <p:cNvPr id="5" name="组合 44">
            <a:extLst>
              <a:ext uri="{FF2B5EF4-FFF2-40B4-BE49-F238E27FC236}">
                <a16:creationId xmlns:a16="http://schemas.microsoft.com/office/drawing/2014/main" id="{4A525A65-3F99-4332-BA3C-BCEF773B10AC}"/>
              </a:ext>
            </a:extLst>
          </p:cNvPr>
          <p:cNvGrpSpPr>
            <a:grpSpLocks/>
          </p:cNvGrpSpPr>
          <p:nvPr/>
        </p:nvGrpSpPr>
        <p:grpSpPr bwMode="auto">
          <a:xfrm>
            <a:off x="5653088" y="-100013"/>
            <a:ext cx="2303462" cy="1944688"/>
            <a:chOff x="5652913" y="-99392"/>
            <a:chExt cx="2303463" cy="1944688"/>
          </a:xfrm>
        </p:grpSpPr>
        <p:sp>
          <p:nvSpPr>
            <p:cNvPr id="92198" name="AutoShape 4">
              <a:extLst>
                <a:ext uri="{FF2B5EF4-FFF2-40B4-BE49-F238E27FC236}">
                  <a16:creationId xmlns:a16="http://schemas.microsoft.com/office/drawing/2014/main" id="{EE494849-ED09-40B6-9AED-473327AD1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238" y="369888"/>
              <a:ext cx="1511300" cy="122396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92199" name="Text Box 8">
              <a:extLst>
                <a:ext uri="{FF2B5EF4-FFF2-40B4-BE49-F238E27FC236}">
                  <a16:creationId xmlns:a16="http://schemas.microsoft.com/office/drawing/2014/main" id="{7CFEB5C8-5B31-4DB2-971D-9BCD7C76A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9538" y="-99392"/>
              <a:ext cx="4318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92200" name="Text Box 9">
              <a:extLst>
                <a:ext uri="{FF2B5EF4-FFF2-40B4-BE49-F238E27FC236}">
                  <a16:creationId xmlns:a16="http://schemas.microsoft.com/office/drawing/2014/main" id="{A11ABF0D-50F1-4C4F-B3C7-CD746B281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2913" y="1296021"/>
              <a:ext cx="4318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92201" name="Text Box 10">
              <a:extLst>
                <a:ext uri="{FF2B5EF4-FFF2-40B4-BE49-F238E27FC236}">
                  <a16:creationId xmlns:a16="http://schemas.microsoft.com/office/drawing/2014/main" id="{72CA50B7-CA87-4DB0-A03C-410EDB950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4576" y="1254746"/>
              <a:ext cx="4318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3</a:t>
              </a:r>
            </a:p>
          </p:txBody>
        </p:sp>
      </p:grpSp>
      <p:grpSp>
        <p:nvGrpSpPr>
          <p:cNvPr id="6" name="组合 49">
            <a:extLst>
              <a:ext uri="{FF2B5EF4-FFF2-40B4-BE49-F238E27FC236}">
                <a16:creationId xmlns:a16="http://schemas.microsoft.com/office/drawing/2014/main" id="{3EEC45C8-A775-47C9-AD1C-A08D31A2AB7D}"/>
              </a:ext>
            </a:extLst>
          </p:cNvPr>
          <p:cNvGrpSpPr>
            <a:grpSpLocks/>
          </p:cNvGrpSpPr>
          <p:nvPr/>
        </p:nvGrpSpPr>
        <p:grpSpPr bwMode="auto">
          <a:xfrm>
            <a:off x="612775" y="2060575"/>
            <a:ext cx="2303463" cy="1944688"/>
            <a:chOff x="612353" y="2060848"/>
            <a:chExt cx="2303463" cy="1944688"/>
          </a:xfrm>
        </p:grpSpPr>
        <p:sp>
          <p:nvSpPr>
            <p:cNvPr id="92193" name="AutoShape 13">
              <a:extLst>
                <a:ext uri="{FF2B5EF4-FFF2-40B4-BE49-F238E27FC236}">
                  <a16:creationId xmlns:a16="http://schemas.microsoft.com/office/drawing/2014/main" id="{0AB63D8F-BEA0-4C8D-AE32-A42B90CB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125" y="2522538"/>
              <a:ext cx="1511300" cy="122396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grpSp>
          <p:nvGrpSpPr>
            <p:cNvPr id="92194" name="组合 45">
              <a:extLst>
                <a:ext uri="{FF2B5EF4-FFF2-40B4-BE49-F238E27FC236}">
                  <a16:creationId xmlns:a16="http://schemas.microsoft.com/office/drawing/2014/main" id="{75269B76-D758-4ACF-B5ED-D9ABE69DAC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353" y="2060848"/>
              <a:ext cx="2303463" cy="1944688"/>
              <a:chOff x="612353" y="2060848"/>
              <a:chExt cx="2303463" cy="1944688"/>
            </a:xfrm>
          </p:grpSpPr>
          <p:sp>
            <p:nvSpPr>
              <p:cNvPr id="92195" name="Text Box 8">
                <a:extLst>
                  <a:ext uri="{FF2B5EF4-FFF2-40B4-BE49-F238E27FC236}">
                    <a16:creationId xmlns:a16="http://schemas.microsoft.com/office/drawing/2014/main" id="{5D80DC6B-C733-4660-BCAA-2D5CD6341F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8978" y="2060848"/>
                <a:ext cx="431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rgbClr val="993366"/>
                    </a:solidFill>
                  </a:rPr>
                  <a:t>3</a:t>
                </a:r>
              </a:p>
            </p:txBody>
          </p:sp>
          <p:sp>
            <p:nvSpPr>
              <p:cNvPr id="92196" name="Text Box 9">
                <a:extLst>
                  <a:ext uri="{FF2B5EF4-FFF2-40B4-BE49-F238E27FC236}">
                    <a16:creationId xmlns:a16="http://schemas.microsoft.com/office/drawing/2014/main" id="{35C11353-92D0-4B43-B3D0-18286B376B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2353" y="3456261"/>
                <a:ext cx="431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rgbClr val="993366"/>
                    </a:solidFill>
                  </a:rPr>
                  <a:t>2</a:t>
                </a:r>
              </a:p>
            </p:txBody>
          </p:sp>
          <p:sp>
            <p:nvSpPr>
              <p:cNvPr id="92197" name="Text Box 10">
                <a:extLst>
                  <a:ext uri="{FF2B5EF4-FFF2-40B4-BE49-F238E27FC236}">
                    <a16:creationId xmlns:a16="http://schemas.microsoft.com/office/drawing/2014/main" id="{19592033-182B-4BB9-988A-F68709056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4016" y="3414986"/>
                <a:ext cx="431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rgbClr val="993366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8" name="组合 50">
            <a:extLst>
              <a:ext uri="{FF2B5EF4-FFF2-40B4-BE49-F238E27FC236}">
                <a16:creationId xmlns:a16="http://schemas.microsoft.com/office/drawing/2014/main" id="{EE8DD6E1-CB55-4259-95E3-16BC6DD14F44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2060575"/>
            <a:ext cx="2232025" cy="1944688"/>
            <a:chOff x="5652120" y="2060848"/>
            <a:chExt cx="2232000" cy="1944688"/>
          </a:xfrm>
        </p:grpSpPr>
        <p:sp>
          <p:nvSpPr>
            <p:cNvPr id="92188" name="AutoShape 15">
              <a:extLst>
                <a:ext uri="{FF2B5EF4-FFF2-40B4-BE49-F238E27FC236}">
                  <a16:creationId xmlns:a16="http://schemas.microsoft.com/office/drawing/2014/main" id="{EB8EB67B-4EFF-4D06-BD26-08042A9E34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0113" y="2522538"/>
              <a:ext cx="1511300" cy="122396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grpSp>
          <p:nvGrpSpPr>
            <p:cNvPr id="92189" name="组合 46">
              <a:extLst>
                <a:ext uri="{FF2B5EF4-FFF2-40B4-BE49-F238E27FC236}">
                  <a16:creationId xmlns:a16="http://schemas.microsoft.com/office/drawing/2014/main" id="{207BF1DA-0112-42C1-8CA9-7C65C72CE3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52120" y="2060848"/>
              <a:ext cx="2232000" cy="1944688"/>
              <a:chOff x="5652120" y="2060848"/>
              <a:chExt cx="2232000" cy="1944688"/>
            </a:xfrm>
          </p:grpSpPr>
          <p:sp>
            <p:nvSpPr>
              <p:cNvPr id="92190" name="Text Box 8">
                <a:extLst>
                  <a:ext uri="{FF2B5EF4-FFF2-40B4-BE49-F238E27FC236}">
                    <a16:creationId xmlns:a16="http://schemas.microsoft.com/office/drawing/2014/main" id="{679811ED-F6A4-4C0F-B7E8-6CFADEC0FE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61546" y="2060848"/>
                <a:ext cx="431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rgbClr val="993366"/>
                    </a:solidFill>
                  </a:rPr>
                  <a:t>1</a:t>
                </a:r>
              </a:p>
            </p:txBody>
          </p:sp>
          <p:sp>
            <p:nvSpPr>
              <p:cNvPr id="92191" name="Text Box 9">
                <a:extLst>
                  <a:ext uri="{FF2B5EF4-FFF2-40B4-BE49-F238E27FC236}">
                    <a16:creationId xmlns:a16="http://schemas.microsoft.com/office/drawing/2014/main" id="{D8545136-8B7C-4473-875B-B17CFA519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2120" y="3456261"/>
                <a:ext cx="431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rgbClr val="993366"/>
                    </a:solidFill>
                  </a:rPr>
                  <a:t>3</a:t>
                </a:r>
              </a:p>
            </p:txBody>
          </p:sp>
          <p:sp>
            <p:nvSpPr>
              <p:cNvPr id="92192" name="Text Box 10">
                <a:extLst>
                  <a:ext uri="{FF2B5EF4-FFF2-40B4-BE49-F238E27FC236}">
                    <a16:creationId xmlns:a16="http://schemas.microsoft.com/office/drawing/2014/main" id="{A54A9373-A5E7-4326-99D6-2DCEE9CA35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52320" y="3414986"/>
                <a:ext cx="431800" cy="549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0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>
                    <a:solidFill>
                      <a:srgbClr val="993366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0" name="组合 47">
            <a:extLst>
              <a:ext uri="{FF2B5EF4-FFF2-40B4-BE49-F238E27FC236}">
                <a16:creationId xmlns:a16="http://schemas.microsoft.com/office/drawing/2014/main" id="{8C92E8A7-008A-4E44-9F98-51EDB667B4A4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292600"/>
            <a:ext cx="2303462" cy="1944688"/>
            <a:chOff x="611039" y="4293096"/>
            <a:chExt cx="2303463" cy="1944688"/>
          </a:xfrm>
        </p:grpSpPr>
        <p:sp>
          <p:nvSpPr>
            <p:cNvPr id="92184" name="AutoShape 19">
              <a:extLst>
                <a:ext uri="{FF2B5EF4-FFF2-40B4-BE49-F238E27FC236}">
                  <a16:creationId xmlns:a16="http://schemas.microsoft.com/office/drawing/2014/main" id="{05555C40-03E4-416E-A827-82C4E0B91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188" y="4795838"/>
              <a:ext cx="1511300" cy="122396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92185" name="Text Box 8">
              <a:extLst>
                <a:ext uri="{FF2B5EF4-FFF2-40B4-BE49-F238E27FC236}">
                  <a16:creationId xmlns:a16="http://schemas.microsoft.com/office/drawing/2014/main" id="{64D9C2F6-45BE-45EB-9D43-6B016BD30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7664" y="4293096"/>
              <a:ext cx="4318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2</a:t>
              </a:r>
            </a:p>
          </p:txBody>
        </p:sp>
        <p:sp>
          <p:nvSpPr>
            <p:cNvPr id="92186" name="Text Box 9">
              <a:extLst>
                <a:ext uri="{FF2B5EF4-FFF2-40B4-BE49-F238E27FC236}">
                  <a16:creationId xmlns:a16="http://schemas.microsoft.com/office/drawing/2014/main" id="{D2497DA9-3D1F-4628-813C-146F55235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039" y="5688509"/>
              <a:ext cx="4318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3</a:t>
              </a:r>
            </a:p>
          </p:txBody>
        </p:sp>
        <p:sp>
          <p:nvSpPr>
            <p:cNvPr id="92187" name="Text Box 10">
              <a:extLst>
                <a:ext uri="{FF2B5EF4-FFF2-40B4-BE49-F238E27FC236}">
                  <a16:creationId xmlns:a16="http://schemas.microsoft.com/office/drawing/2014/main" id="{CC51AF92-F616-4670-8CB4-A3FEE364E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2702" y="5647234"/>
              <a:ext cx="4318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1</a:t>
              </a:r>
            </a:p>
          </p:txBody>
        </p:sp>
      </p:grpSp>
      <p:grpSp>
        <p:nvGrpSpPr>
          <p:cNvPr id="11" name="组合 48">
            <a:extLst>
              <a:ext uri="{FF2B5EF4-FFF2-40B4-BE49-F238E27FC236}">
                <a16:creationId xmlns:a16="http://schemas.microsoft.com/office/drawing/2014/main" id="{AC31C8FC-5BE3-4E5E-B4BB-A384D157AA7A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292600"/>
            <a:ext cx="2303462" cy="1944688"/>
            <a:chOff x="5579591" y="4293096"/>
            <a:chExt cx="2303463" cy="1944688"/>
          </a:xfrm>
        </p:grpSpPr>
        <p:sp>
          <p:nvSpPr>
            <p:cNvPr id="92180" name="AutoShape 20">
              <a:extLst>
                <a:ext uri="{FF2B5EF4-FFF2-40B4-BE49-F238E27FC236}">
                  <a16:creationId xmlns:a16="http://schemas.microsoft.com/office/drawing/2014/main" id="{1E3B74DE-5559-44E3-83B0-2EA497FC4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0588" y="4795838"/>
              <a:ext cx="1511300" cy="1223962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0">
                <a:latin typeface="Verdana" panose="020B0604030504040204" pitchFamily="34" charset="0"/>
              </a:endParaRPr>
            </a:p>
          </p:txBody>
        </p:sp>
        <p:sp>
          <p:nvSpPr>
            <p:cNvPr id="92181" name="Text Box 8">
              <a:extLst>
                <a:ext uri="{FF2B5EF4-FFF2-40B4-BE49-F238E27FC236}">
                  <a16:creationId xmlns:a16="http://schemas.microsoft.com/office/drawing/2014/main" id="{7D4FEF53-1C39-4A7B-979E-1F16E8A01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16216" y="4293096"/>
              <a:ext cx="4318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3</a:t>
              </a:r>
            </a:p>
          </p:txBody>
        </p:sp>
        <p:sp>
          <p:nvSpPr>
            <p:cNvPr id="92182" name="Text Box 9">
              <a:extLst>
                <a:ext uri="{FF2B5EF4-FFF2-40B4-BE49-F238E27FC236}">
                  <a16:creationId xmlns:a16="http://schemas.microsoft.com/office/drawing/2014/main" id="{FD924E29-F40A-4893-95E2-AF92D19A5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9591" y="5688509"/>
              <a:ext cx="4318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1</a:t>
              </a:r>
            </a:p>
          </p:txBody>
        </p:sp>
        <p:sp>
          <p:nvSpPr>
            <p:cNvPr id="92183" name="Text Box 10">
              <a:extLst>
                <a:ext uri="{FF2B5EF4-FFF2-40B4-BE49-F238E27FC236}">
                  <a16:creationId xmlns:a16="http://schemas.microsoft.com/office/drawing/2014/main" id="{173DBDE6-2C7F-4CBC-9780-32BD7FECB8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1254" y="5647234"/>
              <a:ext cx="431800" cy="549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993366"/>
                  </a:solidFill>
                </a:rPr>
                <a:t>2</a:t>
              </a:r>
            </a:p>
          </p:txBody>
        </p:sp>
      </p:grpSp>
      <p:pic>
        <p:nvPicPr>
          <p:cNvPr id="92179" name="图片 3">
            <a:extLst>
              <a:ext uri="{FF2B5EF4-FFF2-40B4-BE49-F238E27FC236}">
                <a16:creationId xmlns:a16="http://schemas.microsoft.com/office/drawing/2014/main" id="{3E74FD46-153F-48D0-8143-9C1272C5D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0" y="6051550"/>
            <a:ext cx="766763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2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2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2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1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1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1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1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1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1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81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81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2043" grpId="0"/>
      <p:bldP spid="812044" grpId="0"/>
      <p:bldP spid="812049" grpId="0"/>
      <p:bldP spid="812050" grpId="0"/>
      <p:bldP spid="812053" grpId="0"/>
      <p:bldP spid="81205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>
            <a:extLst>
              <a:ext uri="{FF2B5EF4-FFF2-40B4-BE49-F238E27FC236}">
                <a16:creationId xmlns:a16="http://schemas.microsoft.com/office/drawing/2014/main" id="{42FCCB73-A481-405F-BFD8-7C6C6204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4772CF-70C3-43AA-91C3-91DD1BE29E45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93187" name="Rectangle 71">
            <a:extLst>
              <a:ext uri="{FF2B5EF4-FFF2-40B4-BE49-F238E27FC236}">
                <a16:creationId xmlns:a16="http://schemas.microsoft.com/office/drawing/2014/main" id="{F474CCBB-0093-4A27-9471-7C147CB62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实例（续）</a:t>
            </a:r>
          </a:p>
        </p:txBody>
      </p:sp>
      <p:graphicFrame>
        <p:nvGraphicFramePr>
          <p:cNvPr id="790621" name="Group 93">
            <a:extLst>
              <a:ext uri="{FF2B5EF4-FFF2-40B4-BE49-F238E27FC236}">
                <a16:creationId xmlns:a16="http://schemas.microsoft.com/office/drawing/2014/main" id="{1B354917-96B8-4559-96E0-13270F1D3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550165"/>
              </p:ext>
            </p:extLst>
          </p:nvPr>
        </p:nvGraphicFramePr>
        <p:xfrm>
          <a:off x="566738" y="1270000"/>
          <a:ext cx="3573462" cy="3843340"/>
        </p:xfrm>
        <a:graphic>
          <a:graphicData uri="http://schemas.openxmlformats.org/drawingml/2006/table">
            <a:tbl>
              <a:tblPr/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95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95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50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◦</a:t>
                      </a:r>
                    </a:p>
                  </a:txBody>
                  <a:tcPr marL="90000" marR="90000" marT="46809" marB="4680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7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f</a:t>
                      </a:r>
                      <a:r>
                        <a:rPr kumimoji="0" lang="en-US" altLang="zh-CN" sz="3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90616" name="Rectangle 88">
            <a:extLst>
              <a:ext uri="{FF2B5EF4-FFF2-40B4-BE49-F238E27FC236}">
                <a16:creationId xmlns:a16="http://schemas.microsoft.com/office/drawing/2014/main" id="{0E9E9677-87F9-45B2-9357-2E8E71396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1125538"/>
            <a:ext cx="4752975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800" i="1" dirty="0"/>
              <a:t>H</a:t>
            </a:r>
            <a:r>
              <a:rPr lang="en-US" altLang="zh-CN" sz="2800" dirty="0"/>
              <a:t>={</a:t>
            </a:r>
            <a:r>
              <a:rPr lang="en-US" altLang="zh-CN" sz="2800" i="1" dirty="0"/>
              <a:t>f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/>
              <a:t>f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}</a:t>
            </a:r>
            <a:r>
              <a:rPr lang="zh-CN" altLang="en-US" sz="2800" dirty="0"/>
              <a:t>是</a:t>
            </a:r>
            <a:r>
              <a:rPr lang="en-US" altLang="zh-CN" sz="2800" i="1" dirty="0"/>
              <a:t>G </a:t>
            </a:r>
            <a:r>
              <a:rPr lang="zh-CN" altLang="en-US" sz="2800" dirty="0"/>
              <a:t>的子群</a:t>
            </a:r>
            <a:r>
              <a:rPr lang="zh-CN" altLang="en-US" dirty="0"/>
              <a:t>：</a:t>
            </a:r>
            <a:endParaRPr lang="zh-CN" altLang="en-US" i="1" dirty="0"/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 dirty="0"/>
              <a:t>H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baseline="-25000" dirty="0">
                <a:solidFill>
                  <a:srgbClr val="0066FF"/>
                </a:solidFill>
              </a:rPr>
              <a:t>1</a:t>
            </a:r>
            <a:r>
              <a:rPr lang="en-US" altLang="zh-CN" dirty="0"/>
              <a:t>={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baseline="-25000" dirty="0">
                <a:solidFill>
                  <a:srgbClr val="0066FF"/>
                </a:solidFill>
              </a:rPr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baseline="-25000" dirty="0">
                <a:solidFill>
                  <a:srgbClr val="0066FF"/>
                </a:solidFill>
              </a:rPr>
              <a:t>1</a:t>
            </a:r>
            <a:r>
              <a:rPr lang="en-US" altLang="zh-CN" dirty="0"/>
              <a:t>}=</a:t>
            </a:r>
            <a:r>
              <a:rPr lang="en-US" altLang="zh-CN" i="1" dirty="0"/>
              <a:t>H , 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 dirty="0"/>
              <a:t>H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baseline="-25000" dirty="0">
                <a:solidFill>
                  <a:srgbClr val="0066FF"/>
                </a:solidFill>
              </a:rPr>
              <a:t>2</a:t>
            </a:r>
            <a:r>
              <a:rPr lang="en-US" altLang="zh-CN" dirty="0"/>
              <a:t>={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baseline="-25000" dirty="0">
                <a:solidFill>
                  <a:srgbClr val="0066FF"/>
                </a:solidFill>
              </a:rPr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baseline="-25000" dirty="0">
                <a:solidFill>
                  <a:srgbClr val="0066FF"/>
                </a:solidFill>
              </a:rPr>
              <a:t>2</a:t>
            </a:r>
            <a:r>
              <a:rPr lang="en-US" altLang="zh-CN" dirty="0"/>
              <a:t>}=</a:t>
            </a:r>
            <a:r>
              <a:rPr lang="en-US" altLang="zh-CN" i="1" dirty="0"/>
              <a:t>H</a:t>
            </a:r>
            <a:r>
              <a:rPr lang="en-US" altLang="zh-CN" dirty="0"/>
              <a:t>        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 dirty="0"/>
              <a:t>H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baseline="-25000" dirty="0">
                <a:solidFill>
                  <a:srgbClr val="0066FF"/>
                </a:solidFill>
              </a:rPr>
              <a:t>3</a:t>
            </a:r>
            <a:r>
              <a:rPr lang="en-US" altLang="zh-CN" dirty="0"/>
              <a:t>={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baseline="-25000" dirty="0">
                <a:solidFill>
                  <a:srgbClr val="0066FF"/>
                </a:solidFill>
              </a:rPr>
              <a:t>3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baseline="-25000" dirty="0">
                <a:solidFill>
                  <a:srgbClr val="0066FF"/>
                </a:solidFill>
              </a:rPr>
              <a:t>3</a:t>
            </a:r>
            <a:r>
              <a:rPr lang="en-US" altLang="zh-CN" dirty="0"/>
              <a:t>}={</a:t>
            </a:r>
            <a:r>
              <a:rPr lang="en-US" altLang="zh-CN" i="1" dirty="0"/>
              <a:t>f</a:t>
            </a:r>
            <a:r>
              <a:rPr lang="en-US" altLang="zh-CN" baseline="-25000" dirty="0"/>
              <a:t>3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5</a:t>
            </a:r>
            <a:r>
              <a:rPr lang="en-US" altLang="zh-CN" dirty="0"/>
              <a:t>}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 dirty="0"/>
              <a:t>H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baseline="-25000" dirty="0">
                <a:solidFill>
                  <a:srgbClr val="0066FF"/>
                </a:solidFill>
              </a:rPr>
              <a:t>4</a:t>
            </a:r>
            <a:r>
              <a:rPr lang="en-US" altLang="zh-CN" dirty="0"/>
              <a:t>={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baseline="-25000" dirty="0">
                <a:solidFill>
                  <a:srgbClr val="0066FF"/>
                </a:solidFill>
              </a:rPr>
              <a:t>4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baseline="-25000" dirty="0">
                <a:solidFill>
                  <a:srgbClr val="0066FF"/>
                </a:solidFill>
              </a:rPr>
              <a:t>4</a:t>
            </a:r>
            <a:r>
              <a:rPr lang="en-US" altLang="zh-CN" dirty="0"/>
              <a:t>}={</a:t>
            </a:r>
            <a:r>
              <a:rPr lang="en-US" altLang="zh-CN" i="1" dirty="0"/>
              <a:t>f</a:t>
            </a:r>
            <a:r>
              <a:rPr lang="en-US" altLang="zh-CN" baseline="-25000" dirty="0"/>
              <a:t>4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6</a:t>
            </a:r>
            <a:r>
              <a:rPr lang="en-US" altLang="zh-CN" dirty="0"/>
              <a:t>}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 dirty="0"/>
              <a:t>H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baseline="-25000" dirty="0">
                <a:solidFill>
                  <a:srgbClr val="0066FF"/>
                </a:solidFill>
              </a:rPr>
              <a:t>5</a:t>
            </a:r>
            <a:r>
              <a:rPr lang="en-US" altLang="zh-CN" dirty="0"/>
              <a:t>={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baseline="-25000" dirty="0">
                <a:solidFill>
                  <a:srgbClr val="0066FF"/>
                </a:solidFill>
              </a:rPr>
              <a:t>5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baseline="-25000" dirty="0">
                <a:solidFill>
                  <a:srgbClr val="0066FF"/>
                </a:solidFill>
              </a:rPr>
              <a:t>5</a:t>
            </a:r>
            <a:r>
              <a:rPr lang="en-US" altLang="zh-CN" dirty="0"/>
              <a:t>}={</a:t>
            </a:r>
            <a:r>
              <a:rPr lang="en-US" altLang="zh-CN" i="1" dirty="0"/>
              <a:t>f</a:t>
            </a:r>
            <a:r>
              <a:rPr lang="en-US" altLang="zh-CN" baseline="-25000" dirty="0"/>
              <a:t>5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3</a:t>
            </a:r>
            <a:r>
              <a:rPr lang="en-US" altLang="zh-CN" dirty="0"/>
              <a:t>}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i="1" dirty="0"/>
              <a:t>H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baseline="-25000" dirty="0">
                <a:solidFill>
                  <a:srgbClr val="0066FF"/>
                </a:solidFill>
              </a:rPr>
              <a:t>6</a:t>
            </a:r>
            <a:r>
              <a:rPr lang="en-US" altLang="zh-CN" dirty="0"/>
              <a:t>={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baseline="-25000" dirty="0">
                <a:solidFill>
                  <a:srgbClr val="0066FF"/>
                </a:solidFill>
              </a:rPr>
              <a:t>6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baseline="-25000" dirty="0">
                <a:solidFill>
                  <a:srgbClr val="0066FF"/>
                </a:solidFill>
              </a:rPr>
              <a:t>6</a:t>
            </a:r>
            <a:r>
              <a:rPr lang="en-US" altLang="zh-CN" dirty="0"/>
              <a:t>}={</a:t>
            </a:r>
            <a:r>
              <a:rPr lang="en-US" altLang="zh-CN" i="1" dirty="0"/>
              <a:t>f</a:t>
            </a:r>
            <a:r>
              <a:rPr lang="en-US" altLang="zh-CN" baseline="-25000" dirty="0"/>
              <a:t>6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baseline="-25000" dirty="0"/>
              <a:t>4</a:t>
            </a:r>
            <a:r>
              <a:rPr lang="en-US" altLang="zh-CN" dirty="0"/>
              <a:t>}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结论：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i="1" dirty="0">
                <a:solidFill>
                  <a:srgbClr val="7030A0"/>
                </a:solidFill>
              </a:rPr>
              <a:t>Hf</a:t>
            </a:r>
            <a:r>
              <a:rPr lang="en-US" altLang="zh-CN" baseline="-25000" dirty="0">
                <a:solidFill>
                  <a:srgbClr val="7030A0"/>
                </a:solidFill>
              </a:rPr>
              <a:t>1</a:t>
            </a:r>
            <a:r>
              <a:rPr lang="en-US" altLang="zh-CN" dirty="0">
                <a:solidFill>
                  <a:srgbClr val="7030A0"/>
                </a:solidFill>
              </a:rPr>
              <a:t>=</a:t>
            </a:r>
            <a:r>
              <a:rPr lang="en-US" altLang="zh-CN" i="1" dirty="0">
                <a:solidFill>
                  <a:srgbClr val="7030A0"/>
                </a:solidFill>
              </a:rPr>
              <a:t>Hf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en-US" altLang="zh-CN" dirty="0">
                <a:solidFill>
                  <a:srgbClr val="7030A0"/>
                </a:solidFill>
              </a:rPr>
              <a:t>={</a:t>
            </a:r>
            <a:r>
              <a:rPr lang="en-US" altLang="zh-CN" i="1" dirty="0">
                <a:solidFill>
                  <a:srgbClr val="7030A0"/>
                </a:solidFill>
              </a:rPr>
              <a:t>f</a:t>
            </a:r>
            <a:r>
              <a:rPr lang="en-US" altLang="zh-CN" baseline="-25000" dirty="0">
                <a:solidFill>
                  <a:srgbClr val="7030A0"/>
                </a:solidFill>
              </a:rPr>
              <a:t>1</a:t>
            </a:r>
            <a:r>
              <a:rPr lang="en-US" altLang="zh-CN" dirty="0">
                <a:solidFill>
                  <a:srgbClr val="7030A0"/>
                </a:solidFill>
              </a:rPr>
              <a:t>, </a:t>
            </a:r>
            <a:r>
              <a:rPr lang="en-US" altLang="zh-CN" i="1" dirty="0">
                <a:solidFill>
                  <a:srgbClr val="7030A0"/>
                </a:solidFill>
              </a:rPr>
              <a:t>f</a:t>
            </a:r>
            <a:r>
              <a:rPr lang="en-US" altLang="zh-CN" baseline="-25000" dirty="0">
                <a:solidFill>
                  <a:srgbClr val="7030A0"/>
                </a:solidFill>
              </a:rPr>
              <a:t>2</a:t>
            </a:r>
            <a:r>
              <a:rPr lang="en-US" altLang="zh-CN" dirty="0">
                <a:solidFill>
                  <a:srgbClr val="7030A0"/>
                </a:solidFill>
              </a:rPr>
              <a:t>}=</a:t>
            </a:r>
            <a:r>
              <a:rPr lang="en-US" altLang="zh-CN" i="1" dirty="0">
                <a:solidFill>
                  <a:srgbClr val="7030A0"/>
                </a:solidFill>
              </a:rPr>
              <a:t>H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i="1" dirty="0">
                <a:solidFill>
                  <a:srgbClr val="00B050"/>
                </a:solidFill>
              </a:rPr>
              <a:t>Hf</a:t>
            </a:r>
            <a:r>
              <a:rPr lang="en-US" altLang="zh-CN" baseline="-25000" dirty="0">
                <a:solidFill>
                  <a:srgbClr val="00B050"/>
                </a:solidFill>
              </a:rPr>
              <a:t>3</a:t>
            </a:r>
            <a:r>
              <a:rPr lang="en-US" altLang="zh-CN" dirty="0">
                <a:solidFill>
                  <a:srgbClr val="00B050"/>
                </a:solidFill>
              </a:rPr>
              <a:t>=</a:t>
            </a:r>
            <a:r>
              <a:rPr lang="en-US" altLang="zh-CN" i="1" dirty="0">
                <a:solidFill>
                  <a:srgbClr val="00B050"/>
                </a:solidFill>
              </a:rPr>
              <a:t>Hf</a:t>
            </a:r>
            <a:r>
              <a:rPr lang="en-US" altLang="zh-CN" baseline="-25000" dirty="0">
                <a:solidFill>
                  <a:srgbClr val="00B050"/>
                </a:solidFill>
              </a:rPr>
              <a:t>5</a:t>
            </a:r>
            <a:r>
              <a:rPr lang="en-US" altLang="zh-CN" dirty="0">
                <a:solidFill>
                  <a:srgbClr val="00B050"/>
                </a:solidFill>
              </a:rPr>
              <a:t>={</a:t>
            </a:r>
            <a:r>
              <a:rPr lang="en-US" altLang="zh-CN" i="1" dirty="0">
                <a:solidFill>
                  <a:srgbClr val="00B050"/>
                </a:solidFill>
              </a:rPr>
              <a:t>f</a:t>
            </a:r>
            <a:r>
              <a:rPr lang="en-US" altLang="zh-CN" baseline="-25000" dirty="0">
                <a:solidFill>
                  <a:srgbClr val="00B050"/>
                </a:solidFill>
              </a:rPr>
              <a:t>3</a:t>
            </a:r>
            <a:r>
              <a:rPr lang="en-US" altLang="zh-CN" dirty="0">
                <a:solidFill>
                  <a:srgbClr val="00B050"/>
                </a:solidFill>
              </a:rPr>
              <a:t>, </a:t>
            </a:r>
            <a:r>
              <a:rPr lang="en-US" altLang="zh-CN" i="1" dirty="0">
                <a:solidFill>
                  <a:srgbClr val="00B050"/>
                </a:solidFill>
              </a:rPr>
              <a:t>f</a:t>
            </a:r>
            <a:r>
              <a:rPr lang="en-US" altLang="zh-CN" baseline="-25000" dirty="0">
                <a:solidFill>
                  <a:srgbClr val="00B050"/>
                </a:solidFill>
              </a:rPr>
              <a:t>5</a:t>
            </a:r>
            <a:r>
              <a:rPr lang="en-US" altLang="zh-CN" dirty="0">
                <a:solidFill>
                  <a:srgbClr val="00B050"/>
                </a:solidFill>
              </a:rPr>
              <a:t>}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i="1" dirty="0">
                <a:solidFill>
                  <a:schemeClr val="accent2"/>
                </a:solidFill>
              </a:rPr>
              <a:t>Hf</a:t>
            </a:r>
            <a:r>
              <a:rPr lang="en-US" altLang="zh-CN" baseline="-25000" dirty="0">
                <a:solidFill>
                  <a:schemeClr val="accent2"/>
                </a:solidFill>
              </a:rPr>
              <a:t>4</a:t>
            </a:r>
            <a:r>
              <a:rPr lang="en-US" altLang="zh-CN" dirty="0">
                <a:solidFill>
                  <a:schemeClr val="accent2"/>
                </a:solidFill>
              </a:rPr>
              <a:t>=</a:t>
            </a:r>
            <a:r>
              <a:rPr lang="en-US" altLang="zh-CN" i="1" dirty="0">
                <a:solidFill>
                  <a:schemeClr val="accent2"/>
                </a:solidFill>
              </a:rPr>
              <a:t>Hf</a:t>
            </a:r>
            <a:r>
              <a:rPr lang="en-US" altLang="zh-CN" baseline="-25000" dirty="0">
                <a:solidFill>
                  <a:schemeClr val="accent2"/>
                </a:solidFill>
              </a:rPr>
              <a:t>6 </a:t>
            </a:r>
            <a:r>
              <a:rPr lang="en-US" altLang="zh-CN" dirty="0">
                <a:solidFill>
                  <a:schemeClr val="accent2"/>
                </a:solidFill>
              </a:rPr>
              <a:t>={</a:t>
            </a:r>
            <a:r>
              <a:rPr lang="en-US" altLang="zh-CN" i="1" dirty="0">
                <a:solidFill>
                  <a:schemeClr val="accent2"/>
                </a:solidFill>
              </a:rPr>
              <a:t>f</a:t>
            </a:r>
            <a:r>
              <a:rPr lang="en-US" altLang="zh-CN" baseline="-25000" dirty="0">
                <a:solidFill>
                  <a:schemeClr val="accent2"/>
                </a:solidFill>
              </a:rPr>
              <a:t>4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en-US" altLang="zh-CN" i="1" dirty="0">
                <a:solidFill>
                  <a:schemeClr val="accent2"/>
                </a:solidFill>
              </a:rPr>
              <a:t>f</a:t>
            </a:r>
            <a:r>
              <a:rPr lang="en-US" altLang="zh-CN" baseline="-25000" dirty="0">
                <a:solidFill>
                  <a:schemeClr val="accent2"/>
                </a:solidFill>
              </a:rPr>
              <a:t>6</a:t>
            </a:r>
            <a:r>
              <a:rPr lang="en-US" altLang="zh-CN" dirty="0">
                <a:solidFill>
                  <a:schemeClr val="accent2"/>
                </a:solidFill>
              </a:rPr>
              <a:t>}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0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0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0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0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0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90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906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06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906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906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6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906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616" grpId="0" build="p" bldLvl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>
            <a:extLst>
              <a:ext uri="{FF2B5EF4-FFF2-40B4-BE49-F238E27FC236}">
                <a16:creationId xmlns:a16="http://schemas.microsoft.com/office/drawing/2014/main" id="{1CBD7550-C0EB-4206-B4EA-BE14207C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3707AA-45BE-4E70-8BE6-A9E0731F71CC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0F69ACEC-4FE2-4D57-8A5B-D4DFE739D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陪集的基本性质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62EB6FD4-8FD2-4DC2-A052-BB369D2C16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10.8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H</a:t>
            </a:r>
            <a:r>
              <a:rPr lang="zh-CN" altLang="en-US" dirty="0"/>
              <a:t>是群</a:t>
            </a:r>
            <a:r>
              <a:rPr lang="en-US" altLang="zh-CN" i="1" dirty="0"/>
              <a:t>G</a:t>
            </a:r>
            <a:r>
              <a:rPr lang="zh-CN" altLang="en-US" dirty="0"/>
              <a:t>的子群，则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(1)  </a:t>
            </a:r>
            <a:r>
              <a:rPr lang="en-US" altLang="zh-CN" i="1" dirty="0"/>
              <a:t>He </a:t>
            </a:r>
            <a:r>
              <a:rPr lang="en-US" altLang="zh-CN" dirty="0"/>
              <a:t>= </a:t>
            </a:r>
            <a:r>
              <a:rPr lang="en-US" altLang="zh-CN" i="1" dirty="0"/>
              <a:t>H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(2) 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 err="1">
                <a:solidFill>
                  <a:srgbClr val="0066FF"/>
                </a:solidFill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</a:rPr>
              <a:t>G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  <a:r>
              <a:rPr lang="zh-CN" altLang="en-US" dirty="0">
                <a:solidFill>
                  <a:srgbClr val="0066FF"/>
                </a:solidFill>
              </a:rPr>
              <a:t>有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 err="1">
                <a:solidFill>
                  <a:srgbClr val="0066FF"/>
                </a:solidFill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</a:rPr>
              <a:t>Ha</a:t>
            </a:r>
            <a:endParaRPr lang="en-US" altLang="zh-CN" i="1" dirty="0">
              <a:solidFill>
                <a:srgbClr val="0066FF"/>
              </a:solidFill>
            </a:endParaRPr>
          </a:p>
          <a:p>
            <a:pPr eaLnBrk="1" hangingPunct="1">
              <a:spcBef>
                <a:spcPct val="55000"/>
              </a:spcBef>
            </a:pPr>
            <a:r>
              <a:rPr lang="zh-CN" altLang="en-US" dirty="0"/>
              <a:t>证  </a:t>
            </a:r>
            <a:r>
              <a:rPr lang="en-US" altLang="zh-CN" dirty="0"/>
              <a:t>(1)  </a:t>
            </a:r>
            <a:r>
              <a:rPr lang="en-US" altLang="zh-CN" i="1" dirty="0"/>
              <a:t>He </a:t>
            </a:r>
            <a:r>
              <a:rPr lang="en-US" altLang="zh-CN" dirty="0"/>
              <a:t>= { </a:t>
            </a:r>
            <a:r>
              <a:rPr lang="en-US" altLang="zh-CN" i="1" dirty="0"/>
              <a:t>he </a:t>
            </a:r>
            <a:r>
              <a:rPr lang="en-US" altLang="zh-CN" dirty="0"/>
              <a:t>| </a:t>
            </a:r>
            <a:r>
              <a:rPr lang="en-US" altLang="zh-CN" i="1" dirty="0" err="1"/>
              <a:t>h</a:t>
            </a:r>
            <a:r>
              <a:rPr lang="en-US" altLang="zh-CN" dirty="0" err="1"/>
              <a:t>∈</a:t>
            </a:r>
            <a:r>
              <a:rPr lang="en-US" altLang="zh-CN" i="1" dirty="0" err="1"/>
              <a:t>H</a:t>
            </a:r>
            <a:r>
              <a:rPr lang="en-US" altLang="zh-CN" i="1" dirty="0"/>
              <a:t> </a:t>
            </a:r>
            <a:r>
              <a:rPr lang="en-US" altLang="zh-CN" dirty="0"/>
              <a:t>} = { </a:t>
            </a:r>
            <a:r>
              <a:rPr lang="en-US" altLang="zh-CN" i="1" dirty="0"/>
              <a:t>h </a:t>
            </a:r>
            <a:r>
              <a:rPr lang="en-US" altLang="zh-CN" dirty="0"/>
              <a:t>| </a:t>
            </a:r>
            <a:r>
              <a:rPr lang="en-US" altLang="zh-CN" i="1" dirty="0" err="1"/>
              <a:t>h</a:t>
            </a:r>
            <a:r>
              <a:rPr lang="en-US" altLang="zh-CN" dirty="0" err="1"/>
              <a:t>∈</a:t>
            </a:r>
            <a:r>
              <a:rPr lang="en-US" altLang="zh-CN" i="1" dirty="0" err="1"/>
              <a:t>H</a:t>
            </a:r>
            <a:r>
              <a:rPr lang="en-US" altLang="zh-CN" i="1" dirty="0"/>
              <a:t> </a:t>
            </a:r>
            <a:r>
              <a:rPr lang="en-US" altLang="zh-CN" dirty="0"/>
              <a:t>} = </a:t>
            </a:r>
            <a:r>
              <a:rPr lang="en-US" altLang="zh-CN" i="1" dirty="0"/>
              <a:t>H</a:t>
            </a:r>
            <a:r>
              <a:rPr lang="en-US" altLang="zh-CN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66FF"/>
                </a:solidFill>
              </a:rPr>
              <a:t>(2) </a:t>
            </a:r>
            <a:r>
              <a:rPr lang="zh-CN" altLang="en-US" dirty="0">
                <a:solidFill>
                  <a:srgbClr val="0066FF"/>
                </a:solidFill>
              </a:rPr>
              <a:t>任取 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 err="1">
                <a:solidFill>
                  <a:srgbClr val="0066FF"/>
                </a:solidFill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</a:rPr>
              <a:t>G</a:t>
            </a:r>
            <a:r>
              <a:rPr lang="zh-CN" altLang="en-US" dirty="0">
                <a:solidFill>
                  <a:srgbClr val="0066FF"/>
                </a:solidFill>
              </a:rPr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FF"/>
                </a:solidFill>
              </a:rPr>
              <a:t>由</a:t>
            </a:r>
            <a:r>
              <a:rPr lang="en-US" altLang="zh-CN" i="1" dirty="0">
                <a:solidFill>
                  <a:srgbClr val="0066FF"/>
                </a:solidFill>
              </a:rPr>
              <a:t>a </a:t>
            </a:r>
            <a:r>
              <a:rPr lang="en-US" altLang="zh-CN" dirty="0">
                <a:solidFill>
                  <a:srgbClr val="0066FF"/>
                </a:solidFill>
              </a:rPr>
              <a:t>= </a:t>
            </a:r>
            <a:r>
              <a:rPr lang="en-US" altLang="zh-CN" i="1" dirty="0" err="1">
                <a:solidFill>
                  <a:srgbClr val="0066FF"/>
                </a:solidFill>
              </a:rPr>
              <a:t>ea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  <a:r>
              <a:rPr lang="zh-CN" altLang="en-US" dirty="0">
                <a:solidFill>
                  <a:srgbClr val="0066FF"/>
                </a:solidFill>
              </a:rPr>
              <a:t>和 </a:t>
            </a:r>
            <a:r>
              <a:rPr lang="en-US" altLang="zh-CN" i="1" dirty="0" err="1">
                <a:solidFill>
                  <a:srgbClr val="0066FF"/>
                </a:solidFill>
              </a:rPr>
              <a:t>ea</a:t>
            </a:r>
            <a:r>
              <a:rPr lang="en-US" altLang="zh-CN" dirty="0" err="1">
                <a:solidFill>
                  <a:srgbClr val="0066FF"/>
                </a:solidFill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</a:rPr>
              <a:t>Ha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  <a:r>
              <a:rPr lang="zh-CN" altLang="en-US" dirty="0">
                <a:solidFill>
                  <a:srgbClr val="0066FF"/>
                </a:solidFill>
              </a:rPr>
              <a:t>得 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 err="1">
                <a:solidFill>
                  <a:srgbClr val="0066FF"/>
                </a:solidFill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</a:rPr>
              <a:t>Ha</a:t>
            </a:r>
            <a:endParaRPr lang="en-US" altLang="zh-CN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BBACC18A-7D04-417F-8328-A0509594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A88929-CC4B-4B8F-8738-EFEDAA91AF95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81D49254-7E84-409D-909A-BE9CBC02A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陪集的基本性质</a:t>
            </a: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E0477F67-6C7B-4791-AB58-B5C73F3CE0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10.9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H</a:t>
            </a:r>
            <a:r>
              <a:rPr lang="zh-CN" altLang="en-US" dirty="0"/>
              <a:t>是群</a:t>
            </a:r>
            <a:r>
              <a:rPr lang="en-US" altLang="zh-CN" i="1" dirty="0"/>
              <a:t>G</a:t>
            </a:r>
            <a:r>
              <a:rPr lang="zh-CN" altLang="en-US" dirty="0"/>
              <a:t>的子群，则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en-US" altLang="zh-CN" dirty="0"/>
              <a:t>∈</a:t>
            </a:r>
            <a:r>
              <a:rPr lang="en-US" altLang="zh-CN" i="1" dirty="0"/>
              <a:t>G</a:t>
            </a:r>
            <a:r>
              <a:rPr lang="zh-CN" altLang="en-US" dirty="0"/>
              <a:t>有</a:t>
            </a:r>
            <a:br>
              <a:rPr lang="zh-CN" altLang="en-US" dirty="0"/>
            </a:br>
            <a:r>
              <a:rPr lang="en-US" altLang="zh-CN" i="1" dirty="0"/>
              <a:t>a</a:t>
            </a:r>
            <a:r>
              <a:rPr lang="en-US" altLang="zh-CN" dirty="0"/>
              <a:t>∈</a:t>
            </a:r>
            <a:r>
              <a:rPr lang="en-US" altLang="zh-CN" i="1" dirty="0"/>
              <a:t>Hb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ab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∈</a:t>
            </a:r>
            <a:r>
              <a:rPr lang="en-US" altLang="zh-CN" i="1" dirty="0"/>
              <a:t>H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Ha</a:t>
            </a:r>
            <a:r>
              <a:rPr lang="en-US" altLang="zh-CN" dirty="0"/>
              <a:t>=</a:t>
            </a:r>
            <a:r>
              <a:rPr lang="en-US" altLang="zh-CN" i="1" dirty="0"/>
              <a:t>Hb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dirty="0"/>
              <a:t>证 </a:t>
            </a:r>
            <a:r>
              <a:rPr lang="zh-CN" altLang="en-US" dirty="0">
                <a:solidFill>
                  <a:srgbClr val="0066FF"/>
                </a:solidFill>
              </a:rPr>
              <a:t>先证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dirty="0">
                <a:solidFill>
                  <a:srgbClr val="0066FF"/>
                </a:solidFill>
              </a:rPr>
              <a:t>∈</a:t>
            </a:r>
            <a:r>
              <a:rPr lang="en-US" altLang="zh-CN" i="1" dirty="0">
                <a:solidFill>
                  <a:srgbClr val="0066FF"/>
                </a:solidFill>
              </a:rPr>
              <a:t>Hb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>
                <a:solidFill>
                  <a:srgbClr val="0066FF"/>
                </a:solidFill>
              </a:rPr>
              <a:t>ab</a:t>
            </a:r>
            <a:r>
              <a:rPr lang="en-US" altLang="zh-CN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</a:rPr>
              <a:t>∈</a:t>
            </a:r>
            <a:r>
              <a:rPr lang="en-US" altLang="zh-CN" i="1" dirty="0">
                <a:solidFill>
                  <a:srgbClr val="0066FF"/>
                </a:solidFill>
              </a:rPr>
              <a:t>H</a:t>
            </a:r>
            <a:endParaRPr lang="en-US" altLang="zh-CN" dirty="0">
              <a:solidFill>
                <a:srgbClr val="0066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i="1" dirty="0"/>
              <a:t>	 a</a:t>
            </a:r>
            <a:r>
              <a:rPr lang="en-US" altLang="zh-CN" dirty="0"/>
              <a:t>∈</a:t>
            </a:r>
            <a:r>
              <a:rPr lang="en-US" altLang="zh-CN" i="1" dirty="0"/>
              <a:t>Hb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 err="1"/>
              <a:t>h</a:t>
            </a:r>
            <a:r>
              <a:rPr lang="en-US" altLang="zh-CN" dirty="0" err="1"/>
              <a:t>∈</a:t>
            </a:r>
            <a:r>
              <a:rPr lang="en-US" altLang="zh-CN" i="1" dirty="0" err="1"/>
              <a:t>H</a:t>
            </a:r>
            <a:r>
              <a:rPr lang="en-US" altLang="zh-CN" dirty="0" err="1"/>
              <a:t>∧</a:t>
            </a:r>
            <a:r>
              <a:rPr lang="en-US" altLang="zh-CN" i="1" dirty="0" err="1"/>
              <a:t>a</a:t>
            </a:r>
            <a:r>
              <a:rPr lang="en-US" altLang="zh-CN" dirty="0"/>
              <a:t>=</a:t>
            </a:r>
            <a:r>
              <a:rPr lang="en-US" altLang="zh-CN" i="1" dirty="0" err="1"/>
              <a:t>hb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h</a:t>
            </a:r>
            <a:r>
              <a:rPr lang="en-US" altLang="zh-CN" dirty="0"/>
              <a:t>(</a:t>
            </a:r>
            <a:r>
              <a:rPr lang="en-US" altLang="zh-CN" i="1" dirty="0"/>
              <a:t>h</a:t>
            </a:r>
            <a:r>
              <a:rPr lang="en-US" altLang="zh-CN" dirty="0"/>
              <a:t>∈</a:t>
            </a:r>
            <a:r>
              <a:rPr lang="en-US" altLang="zh-CN" i="1" dirty="0"/>
              <a:t>H</a:t>
            </a:r>
            <a:r>
              <a:rPr lang="en-US" altLang="zh-CN" dirty="0"/>
              <a:t>∧</a:t>
            </a:r>
            <a:r>
              <a:rPr lang="en-US" altLang="zh-CN" i="1" dirty="0"/>
              <a:t>ab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=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ab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∈</a:t>
            </a:r>
            <a:r>
              <a:rPr lang="en-US" altLang="zh-CN" i="1" dirty="0"/>
              <a:t>H</a:t>
            </a:r>
            <a:r>
              <a:rPr lang="en-US" altLang="zh-CN" dirty="0"/>
              <a:t> </a:t>
            </a:r>
          </a:p>
          <a:p>
            <a:pPr eaLnBrk="1" hangingPunct="1"/>
            <a:endParaRPr lang="en-US" altLang="zh-CN" i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DEECDF0-E325-9294-DB96-8ABFFA92E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704297"/>
            <a:ext cx="3933825" cy="15049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5">
            <a:extLst>
              <a:ext uri="{FF2B5EF4-FFF2-40B4-BE49-F238E27FC236}">
                <a16:creationId xmlns:a16="http://schemas.microsoft.com/office/drawing/2014/main" id="{CA0F3AA5-1F2F-4E34-919D-6ACA495A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0D473D-04E1-44F1-9D61-2047120DA5BE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5A93F5A4-DA69-4744-9BAD-0C2882AFF8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/>
              <a:t>证明（续）</a:t>
            </a:r>
          </a:p>
        </p:txBody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B03C8E8C-A94A-4757-994F-D3BE41424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8326437" cy="4822825"/>
          </a:xfrm>
        </p:spPr>
        <p:txBody>
          <a:bodyPr/>
          <a:lstStyle/>
          <a:p>
            <a:pPr marL="571500" indent="-57150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FF"/>
                </a:solidFill>
              </a:rPr>
              <a:t>再证 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 err="1">
                <a:solidFill>
                  <a:srgbClr val="0066FF"/>
                </a:solidFill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</a:rPr>
              <a:t>Hb</a:t>
            </a:r>
            <a:r>
              <a:rPr lang="en-US" altLang="zh-CN" i="1" dirty="0">
                <a:solidFill>
                  <a:srgbClr val="0066FF"/>
                </a:solidFill>
              </a:rPr>
              <a:t> 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0066FF"/>
                </a:solidFill>
              </a:rPr>
              <a:t> </a:t>
            </a:r>
            <a:r>
              <a:rPr lang="en-US" altLang="zh-CN" i="1" dirty="0">
                <a:solidFill>
                  <a:srgbClr val="0066FF"/>
                </a:solidFill>
              </a:rPr>
              <a:t>Ha</a:t>
            </a:r>
            <a:r>
              <a:rPr lang="en-US" altLang="zh-CN" dirty="0">
                <a:solidFill>
                  <a:srgbClr val="0066FF"/>
                </a:solidFill>
              </a:rPr>
              <a:t>=</a:t>
            </a:r>
            <a:r>
              <a:rPr lang="en-US" altLang="zh-CN" i="1" dirty="0">
                <a:solidFill>
                  <a:srgbClr val="0066FF"/>
                </a:solidFill>
              </a:rPr>
              <a:t>Hb.  </a:t>
            </a:r>
          </a:p>
          <a:p>
            <a:pPr marL="571500" indent="-571500" eaLnBrk="1" hangingPunct="1">
              <a:spcBef>
                <a:spcPct val="10000"/>
              </a:spcBef>
            </a:pPr>
            <a:r>
              <a:rPr lang="zh-CN" altLang="en-US" dirty="0"/>
              <a:t>充分性</a:t>
            </a:r>
            <a:r>
              <a:rPr lang="en-US" altLang="zh-CN" dirty="0"/>
              <a:t>. </a:t>
            </a:r>
            <a:r>
              <a:rPr lang="zh-CN" altLang="en-US" dirty="0"/>
              <a:t>若</a:t>
            </a:r>
            <a:r>
              <a:rPr lang="en-US" altLang="zh-CN" i="1" dirty="0"/>
              <a:t>Ha</a:t>
            </a:r>
            <a:r>
              <a:rPr lang="en-US" altLang="zh-CN" dirty="0"/>
              <a:t>=</a:t>
            </a:r>
            <a:r>
              <a:rPr lang="en-US" altLang="zh-CN" i="1" dirty="0"/>
              <a:t>Hb</a:t>
            </a:r>
            <a:r>
              <a:rPr lang="zh-CN" altLang="en-US" dirty="0"/>
              <a:t>，由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Ha</a:t>
            </a:r>
            <a:r>
              <a:rPr lang="en-US" altLang="zh-CN" i="1" dirty="0"/>
              <a:t> </a:t>
            </a:r>
            <a:r>
              <a:rPr lang="zh-CN" altLang="en-US" dirty="0"/>
              <a:t>可知必有 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Hb</a:t>
            </a:r>
            <a:r>
              <a:rPr lang="en-US" altLang="zh-CN" dirty="0"/>
              <a:t>. </a:t>
            </a:r>
          </a:p>
          <a:p>
            <a:pPr marL="571500" indent="-571500" eaLnBrk="1" hangingPunct="1">
              <a:spcBef>
                <a:spcPct val="10000"/>
              </a:spcBef>
            </a:pPr>
            <a:r>
              <a:rPr lang="zh-CN" altLang="en-US" dirty="0"/>
              <a:t>必要性</a:t>
            </a:r>
            <a:r>
              <a:rPr lang="en-US" altLang="zh-CN" dirty="0"/>
              <a:t>. (</a:t>
            </a:r>
            <a:r>
              <a:rPr lang="zh-CN" altLang="en-US" dirty="0">
                <a:solidFill>
                  <a:srgbClr val="00B050"/>
                </a:solidFill>
              </a:rPr>
              <a:t>即证：若</a:t>
            </a:r>
            <a:r>
              <a:rPr lang="en-US" altLang="zh-CN" i="1" dirty="0" err="1">
                <a:solidFill>
                  <a:srgbClr val="00B050"/>
                </a:solidFill>
              </a:rPr>
              <a:t>a</a:t>
            </a:r>
            <a:r>
              <a:rPr lang="en-US" altLang="zh-CN" dirty="0" err="1">
                <a:solidFill>
                  <a:srgbClr val="00B050"/>
                </a:solidFill>
              </a:rPr>
              <a:t>∈</a:t>
            </a:r>
            <a:r>
              <a:rPr lang="en-US" altLang="zh-CN" i="1" dirty="0" err="1">
                <a:solidFill>
                  <a:srgbClr val="00B050"/>
                </a:solidFill>
              </a:rPr>
              <a:t>Hb</a:t>
            </a:r>
            <a:r>
              <a:rPr lang="zh-CN" altLang="en-US" dirty="0">
                <a:solidFill>
                  <a:srgbClr val="00B050"/>
                </a:solidFill>
              </a:rPr>
              <a:t>则</a:t>
            </a:r>
            <a:r>
              <a:rPr lang="en-US" altLang="zh-CN" i="1" dirty="0">
                <a:solidFill>
                  <a:srgbClr val="00B050"/>
                </a:solidFill>
              </a:rPr>
              <a:t>Ha</a:t>
            </a:r>
            <a:r>
              <a:rPr lang="en-US" altLang="zh-CN" dirty="0">
                <a:solidFill>
                  <a:srgbClr val="00B050"/>
                </a:solidFill>
              </a:rPr>
              <a:t>=</a:t>
            </a:r>
            <a:r>
              <a:rPr lang="en-US" altLang="zh-CN" i="1" dirty="0">
                <a:solidFill>
                  <a:srgbClr val="00B050"/>
                </a:solidFill>
              </a:rPr>
              <a:t>Hb</a:t>
            </a:r>
            <a:r>
              <a:rPr lang="en-US" altLang="zh-CN" dirty="0"/>
              <a:t>)</a:t>
            </a:r>
          </a:p>
          <a:p>
            <a:pPr marL="571500" indent="-57150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由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i="1" dirty="0" err="1">
                <a:solidFill>
                  <a:schemeClr val="accent2"/>
                </a:solidFill>
              </a:rPr>
              <a:t>a</a:t>
            </a:r>
            <a:r>
              <a:rPr lang="en-US" altLang="zh-CN" sz="2400" dirty="0" err="1">
                <a:solidFill>
                  <a:schemeClr val="accent2"/>
                </a:solidFill>
              </a:rPr>
              <a:t>∈</a:t>
            </a:r>
            <a:r>
              <a:rPr lang="en-US" altLang="zh-CN" sz="2400" i="1" dirty="0" err="1">
                <a:solidFill>
                  <a:schemeClr val="accent2"/>
                </a:solidFill>
              </a:rPr>
              <a:t>Hb</a:t>
            </a:r>
            <a:r>
              <a:rPr lang="en-US" altLang="zh-CN" sz="2400" i="1" dirty="0">
                <a:solidFill>
                  <a:schemeClr val="accent2"/>
                </a:solidFill>
              </a:rPr>
              <a:t> </a:t>
            </a:r>
            <a:r>
              <a:rPr lang="zh-CN" altLang="en-US" sz="2400" dirty="0"/>
              <a:t>可知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</a:t>
            </a:r>
            <a:r>
              <a:rPr lang="en-US" altLang="zh-CN" sz="2400" i="1" dirty="0" err="1">
                <a:solidFill>
                  <a:schemeClr val="accent2"/>
                </a:solidFill>
              </a:rPr>
              <a:t>h</a:t>
            </a:r>
            <a:r>
              <a:rPr lang="en-US" altLang="zh-CN" sz="2400" dirty="0" err="1">
                <a:solidFill>
                  <a:schemeClr val="accent2"/>
                </a:solidFill>
              </a:rPr>
              <a:t>∈</a:t>
            </a:r>
            <a:r>
              <a:rPr lang="en-US" altLang="zh-CN" sz="2400" i="1" dirty="0" err="1">
                <a:solidFill>
                  <a:schemeClr val="accent2"/>
                </a:solidFill>
              </a:rPr>
              <a:t>H</a:t>
            </a:r>
            <a:r>
              <a:rPr lang="zh-CN" altLang="en-US" sz="2400" dirty="0"/>
              <a:t>使得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a </a:t>
            </a:r>
            <a:r>
              <a:rPr lang="en-US" altLang="zh-CN" sz="2400" dirty="0">
                <a:solidFill>
                  <a:schemeClr val="accent2"/>
                </a:solidFill>
              </a:rPr>
              <a:t>=</a:t>
            </a:r>
            <a:r>
              <a:rPr lang="en-US" altLang="zh-CN" sz="2400" i="1" dirty="0" err="1">
                <a:solidFill>
                  <a:schemeClr val="accent2"/>
                </a:solidFill>
              </a:rPr>
              <a:t>hb</a:t>
            </a:r>
            <a:r>
              <a:rPr lang="zh-CN" altLang="en-US" sz="2400" dirty="0"/>
              <a:t>，从而</a:t>
            </a:r>
            <a:r>
              <a:rPr lang="en-US" altLang="zh-CN" sz="2400" i="1" dirty="0">
                <a:solidFill>
                  <a:schemeClr val="accent2"/>
                </a:solidFill>
              </a:rPr>
              <a:t>b </a:t>
            </a:r>
            <a:r>
              <a:rPr lang="en-US" altLang="zh-CN" sz="2400" dirty="0">
                <a:solidFill>
                  <a:schemeClr val="accent2"/>
                </a:solidFill>
              </a:rPr>
              <a:t>=</a:t>
            </a:r>
            <a:r>
              <a:rPr lang="en-US" altLang="zh-CN" sz="2400" i="1" dirty="0">
                <a:solidFill>
                  <a:schemeClr val="accent2"/>
                </a:solidFill>
              </a:rPr>
              <a:t>h</a:t>
            </a:r>
            <a:r>
              <a:rPr lang="en-US" altLang="zh-CN" sz="2400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aseline="30000" dirty="0">
                <a:solidFill>
                  <a:schemeClr val="accent2"/>
                </a:solidFill>
              </a:rPr>
              <a:t>1</a:t>
            </a:r>
            <a:r>
              <a:rPr lang="en-US" altLang="zh-CN" sz="2400" i="1" dirty="0">
                <a:solidFill>
                  <a:schemeClr val="accent2"/>
                </a:solidFill>
              </a:rPr>
              <a:t>a</a:t>
            </a:r>
            <a:r>
              <a:rPr lang="en-US" altLang="zh-CN" sz="2400" dirty="0"/>
              <a:t> </a:t>
            </a:r>
          </a:p>
          <a:p>
            <a:pPr marL="571500" indent="-57150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任取 </a:t>
            </a:r>
            <a:r>
              <a:rPr lang="en-US" altLang="zh-CN" sz="2400" i="1" dirty="0"/>
              <a:t>h</a:t>
            </a:r>
            <a:r>
              <a:rPr lang="en-US" altLang="zh-CN" sz="2400" baseline="-25000" dirty="0"/>
              <a:t>1</a:t>
            </a:r>
            <a:r>
              <a:rPr lang="en-US" altLang="zh-CN" sz="2400" i="1" dirty="0"/>
              <a:t>a</a:t>
            </a:r>
            <a:r>
              <a:rPr lang="en-US" altLang="zh-CN" sz="2400" dirty="0"/>
              <a:t>∈</a:t>
            </a:r>
            <a:r>
              <a:rPr lang="en-US" altLang="zh-CN" sz="2400" i="1" dirty="0"/>
              <a:t>Ha</a:t>
            </a:r>
            <a:r>
              <a:rPr lang="zh-CN" altLang="en-US" sz="2400" dirty="0"/>
              <a:t>，则有</a:t>
            </a:r>
          </a:p>
          <a:p>
            <a:pPr marL="571500" indent="-57150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i="1" dirty="0"/>
              <a:t>h</a:t>
            </a:r>
            <a:r>
              <a:rPr lang="en-US" altLang="zh-CN" sz="2400" baseline="-25000" dirty="0"/>
              <a:t>1</a:t>
            </a:r>
            <a:r>
              <a:rPr lang="en-US" altLang="zh-CN" sz="2400" i="1" dirty="0"/>
              <a:t>a </a:t>
            </a:r>
            <a:r>
              <a:rPr lang="en-US" altLang="zh-CN" sz="2400" dirty="0"/>
              <a:t>= </a:t>
            </a:r>
            <a:r>
              <a:rPr lang="en-US" altLang="zh-CN" sz="2400" i="1" dirty="0"/>
              <a:t>h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hb</a:t>
            </a:r>
            <a:r>
              <a:rPr lang="en-US" altLang="zh-CN" sz="2400" dirty="0"/>
              <a:t>) = (</a:t>
            </a:r>
            <a:r>
              <a:rPr lang="en-US" altLang="zh-CN" sz="2400" i="1" dirty="0"/>
              <a:t>h</a:t>
            </a:r>
            <a:r>
              <a:rPr lang="en-US" altLang="zh-CN" sz="2400" baseline="-25000" dirty="0"/>
              <a:t>1</a:t>
            </a:r>
            <a:r>
              <a:rPr lang="en-US" altLang="zh-CN" sz="2400" i="1" dirty="0"/>
              <a:t>h</a:t>
            </a:r>
            <a:r>
              <a:rPr lang="en-US" altLang="zh-CN" sz="2400" dirty="0"/>
              <a:t>)</a:t>
            </a:r>
            <a:r>
              <a:rPr lang="en-US" altLang="zh-CN" sz="2400" i="1" dirty="0" err="1"/>
              <a:t>b</a:t>
            </a:r>
            <a:r>
              <a:rPr lang="en-US" altLang="zh-CN" sz="2400" dirty="0" err="1"/>
              <a:t>∈</a:t>
            </a:r>
            <a:r>
              <a:rPr lang="en-US" altLang="zh-CN" sz="2400" i="1" dirty="0" err="1"/>
              <a:t>Hb</a:t>
            </a:r>
            <a:r>
              <a:rPr lang="en-US" altLang="zh-CN" sz="2400" dirty="0"/>
              <a:t>  </a:t>
            </a:r>
            <a:r>
              <a:rPr lang="zh-CN" altLang="en-US" sz="2400" dirty="0"/>
              <a:t>，从而得到 </a:t>
            </a:r>
            <a:endParaRPr lang="en-US" altLang="zh-CN" sz="2400" dirty="0"/>
          </a:p>
          <a:p>
            <a:pPr marL="571500" indent="-57150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    Ha 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accent2"/>
                </a:solidFill>
              </a:rPr>
              <a:t>Hb</a:t>
            </a:r>
            <a:r>
              <a:rPr lang="en-US" altLang="zh-CN" sz="2400" dirty="0"/>
              <a:t> </a:t>
            </a:r>
          </a:p>
          <a:p>
            <a:pPr marL="571500" indent="-57150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再，任取</a:t>
            </a:r>
            <a:r>
              <a:rPr lang="en-US" altLang="zh-CN" sz="2400" i="1" dirty="0"/>
              <a:t>h</a:t>
            </a:r>
            <a:r>
              <a:rPr lang="en-US" altLang="zh-CN" sz="2400" baseline="-25000" dirty="0"/>
              <a:t>1</a:t>
            </a:r>
            <a:r>
              <a:rPr lang="en-US" altLang="zh-CN" sz="2400" i="1" dirty="0"/>
              <a:t>b</a:t>
            </a:r>
            <a:r>
              <a:rPr lang="en-US" altLang="zh-CN" sz="2400" dirty="0"/>
              <a:t>∈</a:t>
            </a:r>
            <a:r>
              <a:rPr lang="en-US" altLang="zh-CN" sz="2400" i="1" dirty="0"/>
              <a:t>Hb</a:t>
            </a:r>
            <a:r>
              <a:rPr lang="zh-CN" altLang="en-US" sz="2400" dirty="0"/>
              <a:t>，则有</a:t>
            </a:r>
            <a:endParaRPr lang="en-US" altLang="zh-CN" sz="2400" dirty="0"/>
          </a:p>
          <a:p>
            <a:pPr marL="571500" indent="-57150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i="1" dirty="0"/>
              <a:t>    h</a:t>
            </a:r>
            <a:r>
              <a:rPr lang="en-US" altLang="zh-CN" sz="2400" baseline="-25000" dirty="0"/>
              <a:t>1</a:t>
            </a:r>
            <a:r>
              <a:rPr lang="en-US" altLang="zh-CN" sz="2400" i="1" dirty="0"/>
              <a:t>b </a:t>
            </a:r>
            <a:r>
              <a:rPr lang="en-US" altLang="zh-CN" sz="2400" dirty="0"/>
              <a:t>= </a:t>
            </a:r>
            <a:r>
              <a:rPr lang="en-US" altLang="zh-CN" sz="2400" i="1" dirty="0"/>
              <a:t>h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(</a:t>
            </a:r>
            <a:r>
              <a:rPr lang="en-US" altLang="zh-CN" sz="2400" i="1" dirty="0"/>
              <a:t>h</a:t>
            </a:r>
            <a:r>
              <a:rPr lang="en-US" altLang="zh-CN" sz="2400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aseline="30000" dirty="0"/>
              <a:t>1</a:t>
            </a:r>
            <a:r>
              <a:rPr lang="en-US" altLang="zh-CN" sz="2400" i="1" dirty="0"/>
              <a:t>a</a:t>
            </a:r>
            <a:r>
              <a:rPr lang="en-US" altLang="zh-CN" sz="2400" dirty="0"/>
              <a:t>) = (</a:t>
            </a:r>
            <a:r>
              <a:rPr lang="en-US" altLang="zh-CN" sz="2400" i="1" dirty="0"/>
              <a:t>h</a:t>
            </a:r>
            <a:r>
              <a:rPr lang="en-US" altLang="zh-CN" sz="2400" baseline="-25000" dirty="0"/>
              <a:t>1</a:t>
            </a:r>
            <a:r>
              <a:rPr lang="en-US" altLang="zh-CN" sz="2400" i="1" dirty="0"/>
              <a:t>h</a:t>
            </a:r>
            <a:r>
              <a:rPr lang="en-US" altLang="zh-CN" sz="2400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)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∈</a:t>
            </a:r>
            <a:r>
              <a:rPr lang="en-US" altLang="zh-CN" sz="2400" i="1" dirty="0" err="1"/>
              <a:t>Ha</a:t>
            </a:r>
            <a:r>
              <a:rPr lang="en-US" altLang="zh-CN" sz="2400" i="1" dirty="0"/>
              <a:t> </a:t>
            </a:r>
            <a:r>
              <a:rPr lang="zh-CN" altLang="en-US" sz="2400" i="1" dirty="0"/>
              <a:t>，</a:t>
            </a:r>
            <a:r>
              <a:rPr lang="zh-CN" altLang="en-US" sz="2400" dirty="0"/>
              <a:t>从而得到</a:t>
            </a:r>
            <a:endParaRPr lang="en-US" altLang="zh-CN" sz="2400" dirty="0"/>
          </a:p>
          <a:p>
            <a:pPr marL="571500" indent="-57150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    Hb 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2400" i="1" dirty="0">
                <a:solidFill>
                  <a:schemeClr val="accent2"/>
                </a:solidFill>
              </a:rPr>
              <a:t>Ha</a:t>
            </a:r>
            <a:r>
              <a:rPr lang="en-US" altLang="zh-CN" sz="2400" dirty="0"/>
              <a:t> </a:t>
            </a:r>
          </a:p>
          <a:p>
            <a:pPr marL="571500" indent="-571500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zh-CN" altLang="en-US" sz="2400" dirty="0"/>
              <a:t>综合上述，</a:t>
            </a:r>
            <a:r>
              <a:rPr lang="en-US" altLang="zh-CN" sz="2400" i="1" dirty="0"/>
              <a:t>Ha</a:t>
            </a:r>
            <a:r>
              <a:rPr lang="en-US" altLang="zh-CN" sz="2400" dirty="0"/>
              <a:t>=</a:t>
            </a:r>
            <a:r>
              <a:rPr lang="en-US" altLang="zh-CN" sz="2400" i="1" dirty="0"/>
              <a:t>Hb </a:t>
            </a:r>
            <a:r>
              <a:rPr lang="zh-CN" altLang="en-US" sz="2400" dirty="0"/>
              <a:t>得证</a:t>
            </a:r>
            <a:r>
              <a:rPr lang="en-US" altLang="zh-CN" sz="2400" dirty="0"/>
              <a:t>.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012C482-D368-4D53-8B87-E4DAACBEB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0" y="152400"/>
            <a:ext cx="5905500" cy="81915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23ACC4A9-7763-40B2-8837-57D9A382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15542F-4DAC-4048-B122-4759E299CC7C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E2E1576-1BDD-4097-8414-4A2FD4531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7F8945B-ACB2-4CFC-86B2-3B5122DD5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判断下列代数系统是否为半群、独异点、群？</a:t>
            </a:r>
          </a:p>
          <a:p>
            <a:pPr eaLnBrk="1" hangingPunct="1"/>
            <a:r>
              <a:rPr lang="en-US" altLang="zh-CN" dirty="0"/>
              <a:t>&lt;Z</a:t>
            </a:r>
            <a:r>
              <a:rPr lang="en-US" altLang="zh-CN" baseline="30000" dirty="0"/>
              <a:t>+</a:t>
            </a:r>
            <a:r>
              <a:rPr lang="en-US" altLang="zh-CN" dirty="0"/>
              <a:t>,+&gt;, &lt;N,+&gt;, &lt;Z,+&gt;,&lt;Q,+&gt;,&lt;R,+&gt; </a:t>
            </a:r>
            <a:r>
              <a:rPr lang="zh-CN" altLang="en-US" dirty="0"/>
              <a:t>，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+</a:t>
            </a:r>
            <a:r>
              <a:rPr lang="zh-CN" altLang="en-US" dirty="0"/>
              <a:t>是普通加法</a:t>
            </a:r>
            <a:r>
              <a:rPr lang="en-US" altLang="zh-CN" dirty="0"/>
              <a:t>.</a:t>
            </a:r>
          </a:p>
          <a:p>
            <a:pPr lvl="1" eaLnBrk="1" hangingPunct="1"/>
            <a:r>
              <a:rPr lang="zh-CN" altLang="en-US" dirty="0">
                <a:solidFill>
                  <a:schemeClr val="accent2"/>
                </a:solidFill>
              </a:rPr>
              <a:t>都是半群。</a:t>
            </a:r>
          </a:p>
          <a:p>
            <a:pPr lvl="1" eaLnBrk="1" hangingPunct="1"/>
            <a:r>
              <a:rPr lang="zh-CN" altLang="en-US" dirty="0">
                <a:solidFill>
                  <a:schemeClr val="accent2"/>
                </a:solidFill>
              </a:rPr>
              <a:t>除</a:t>
            </a:r>
            <a:r>
              <a:rPr lang="en-US" altLang="zh-CN" dirty="0">
                <a:solidFill>
                  <a:schemeClr val="accent2"/>
                </a:solidFill>
              </a:rPr>
              <a:t>&lt;Z</a:t>
            </a:r>
            <a:r>
              <a:rPr lang="en-US" altLang="zh-CN" baseline="30000" dirty="0">
                <a:solidFill>
                  <a:schemeClr val="accent2"/>
                </a:solidFill>
              </a:rPr>
              <a:t>+</a:t>
            </a:r>
            <a:r>
              <a:rPr lang="en-US" altLang="zh-CN" dirty="0">
                <a:solidFill>
                  <a:schemeClr val="accent2"/>
                </a:solidFill>
              </a:rPr>
              <a:t>,+&gt;</a:t>
            </a:r>
            <a:r>
              <a:rPr lang="zh-CN" altLang="en-US" dirty="0">
                <a:solidFill>
                  <a:schemeClr val="accent2"/>
                </a:solidFill>
              </a:rPr>
              <a:t>外都是独异点。</a:t>
            </a:r>
          </a:p>
          <a:p>
            <a:pPr lvl="1" eaLnBrk="1" hangingPunct="1"/>
            <a:r>
              <a:rPr lang="en-US" altLang="zh-CN" dirty="0">
                <a:solidFill>
                  <a:schemeClr val="accent2"/>
                </a:solidFill>
              </a:rPr>
              <a:t>&lt;Z,+&gt;,&lt;Q,+&gt;,&lt;R,+&gt;</a:t>
            </a:r>
            <a:r>
              <a:rPr lang="zh-CN" altLang="en-US" dirty="0">
                <a:solidFill>
                  <a:schemeClr val="accent2"/>
                </a:solidFill>
              </a:rPr>
              <a:t>是群。</a:t>
            </a:r>
          </a:p>
          <a:p>
            <a:pPr eaLnBrk="1" hangingPunct="1"/>
            <a:endParaRPr lang="en-US" altLang="zh-C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5">
            <a:extLst>
              <a:ext uri="{FF2B5EF4-FFF2-40B4-BE49-F238E27FC236}">
                <a16:creationId xmlns:a16="http://schemas.microsoft.com/office/drawing/2014/main" id="{43434EAE-2D7D-4EAE-83EC-C9FC9080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E98CF2-1429-40E5-8371-63E77F56625E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A0237A2-AA57-47D1-A898-31C74A2B9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/>
              <a:t>陪集的基本性质</a:t>
            </a:r>
          </a:p>
        </p:txBody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8C53EF39-A927-479E-97F5-8ECF830347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414487"/>
            <a:ext cx="7821686" cy="48228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10.10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H</a:t>
            </a:r>
            <a:r>
              <a:rPr lang="zh-CN" altLang="en-US" dirty="0"/>
              <a:t>是群</a:t>
            </a:r>
            <a:r>
              <a:rPr lang="en-US" altLang="zh-CN" i="1" dirty="0"/>
              <a:t>G</a:t>
            </a:r>
            <a:r>
              <a:rPr lang="zh-CN" altLang="en-US" dirty="0"/>
              <a:t>的子群，在</a:t>
            </a:r>
            <a:r>
              <a:rPr lang="en-US" altLang="zh-CN" i="1" dirty="0"/>
              <a:t>G</a:t>
            </a:r>
            <a:r>
              <a:rPr lang="zh-CN" altLang="en-US" dirty="0"/>
              <a:t>上定义二元关系</a:t>
            </a:r>
            <a:r>
              <a:rPr lang="en-US" altLang="zh-CN" i="1" dirty="0"/>
              <a:t>R</a:t>
            </a:r>
            <a:r>
              <a:rPr lang="zh-CN" altLang="en-US" dirty="0"/>
              <a:t>：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en-US" altLang="zh-CN" dirty="0"/>
              <a:t>,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                  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ab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∈</a:t>
            </a:r>
            <a:r>
              <a:rPr lang="en-US" altLang="zh-CN" i="1" dirty="0"/>
              <a:t>H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则 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上的等价关系，且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</a:t>
            </a:r>
            <a:r>
              <a:rPr lang="en-US" altLang="zh-CN" i="1" baseline="-25000" dirty="0"/>
              <a:t>R </a:t>
            </a:r>
            <a:r>
              <a:rPr lang="en-US" altLang="zh-CN" dirty="0"/>
              <a:t>= </a:t>
            </a:r>
            <a:r>
              <a:rPr lang="en-US" altLang="zh-CN" i="1" dirty="0"/>
              <a:t>Ha </a:t>
            </a:r>
            <a:r>
              <a:rPr lang="en-US" altLang="zh-CN" dirty="0"/>
              <a:t>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证   </a:t>
            </a:r>
            <a:r>
              <a:rPr lang="zh-CN" altLang="en-US" dirty="0">
                <a:solidFill>
                  <a:srgbClr val="0066FF"/>
                </a:solidFill>
              </a:rPr>
              <a:t>先证明</a:t>
            </a:r>
            <a:r>
              <a:rPr lang="en-US" altLang="zh-CN" i="1" dirty="0">
                <a:solidFill>
                  <a:srgbClr val="0066FF"/>
                </a:solidFill>
              </a:rPr>
              <a:t>R</a:t>
            </a:r>
            <a:r>
              <a:rPr lang="zh-CN" altLang="en-US" dirty="0">
                <a:solidFill>
                  <a:srgbClr val="0066FF"/>
                </a:solidFill>
              </a:rPr>
              <a:t>为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zh-CN" altLang="en-US" dirty="0">
                <a:solidFill>
                  <a:srgbClr val="0066FF"/>
                </a:solidFill>
              </a:rPr>
              <a:t>上的等价关系</a:t>
            </a:r>
            <a:r>
              <a:rPr lang="en-US" altLang="zh-CN" dirty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</a:rPr>
              <a:t>自反性</a:t>
            </a:r>
            <a:r>
              <a:rPr lang="en-US" altLang="zh-CN" dirty="0"/>
              <a:t>. </a:t>
            </a:r>
            <a:r>
              <a:rPr lang="zh-CN" altLang="en-US" dirty="0"/>
              <a:t>任取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</a:t>
            </a:r>
            <a:r>
              <a:rPr lang="en-US" altLang="zh-CN" i="1" dirty="0"/>
              <a:t>aa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= </a:t>
            </a:r>
            <a:r>
              <a:rPr lang="en-US" altLang="zh-CN" i="1" dirty="0" err="1"/>
              <a:t>e</a:t>
            </a:r>
            <a:r>
              <a:rPr lang="en-US" altLang="zh-CN" dirty="0" err="1"/>
              <a:t>∈</a:t>
            </a:r>
            <a:r>
              <a:rPr lang="en-US" altLang="zh-CN" i="1" dirty="0" err="1"/>
              <a:t>H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2"/>
                </a:solidFill>
              </a:rPr>
              <a:t>对称性</a:t>
            </a:r>
            <a:r>
              <a:rPr lang="en-US" altLang="zh-CN" dirty="0"/>
              <a:t>. </a:t>
            </a:r>
            <a:r>
              <a:rPr lang="zh-CN" altLang="en-US" dirty="0"/>
              <a:t>任取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，则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i="1" dirty="0"/>
              <a:t>ab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∈</a:t>
            </a:r>
            <a:r>
              <a:rPr lang="en-US" altLang="zh-CN" i="1" dirty="0"/>
              <a:t>H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(</a:t>
            </a:r>
            <a:r>
              <a:rPr lang="en-US" altLang="zh-CN" i="1" dirty="0"/>
              <a:t>ab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∈</a:t>
            </a:r>
            <a:r>
              <a:rPr lang="en-US" altLang="zh-CN" i="1" dirty="0"/>
              <a:t>H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i="1" dirty="0"/>
              <a:t>ba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∈</a:t>
            </a:r>
            <a:r>
              <a:rPr lang="en-US" altLang="zh-CN" i="1" dirty="0"/>
              <a:t>H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&lt;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a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</a:p>
        </p:txBody>
      </p:sp>
      <p:pic>
        <p:nvPicPr>
          <p:cNvPr id="5" name="图片 3">
            <a:extLst>
              <a:ext uri="{FF2B5EF4-FFF2-40B4-BE49-F238E27FC236}">
                <a16:creationId xmlns:a16="http://schemas.microsoft.com/office/drawing/2014/main" id="{72EFA1B4-F766-47B7-AFB9-C7B43A566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051550"/>
            <a:ext cx="7667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B2A867-62BC-B9A2-7610-4C5147DCE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3647" y="166688"/>
            <a:ext cx="4657725" cy="88582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>
            <a:extLst>
              <a:ext uri="{FF2B5EF4-FFF2-40B4-BE49-F238E27FC236}">
                <a16:creationId xmlns:a16="http://schemas.microsoft.com/office/drawing/2014/main" id="{C519646A-AD6A-43D7-9B13-47CDFDDB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542373-AC1F-420A-8D64-F49A4A34AA61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CDB34869-EF8D-479C-9FD4-22B2956BA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证明</a:t>
            </a:r>
          </a:p>
        </p:txBody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5BF4A93C-9118-4C1D-B149-D7922DAADF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accent2"/>
                </a:solidFill>
              </a:rPr>
              <a:t>传递性</a:t>
            </a:r>
            <a:r>
              <a:rPr lang="en-US" altLang="zh-CN" sz="2400" dirty="0"/>
              <a:t>. </a:t>
            </a:r>
            <a:r>
              <a:rPr lang="zh-CN" altLang="en-US" sz="2400" dirty="0"/>
              <a:t>任取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b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c</a:t>
            </a:r>
            <a:r>
              <a:rPr lang="en-US" altLang="zh-CN" sz="2400" dirty="0" err="1"/>
              <a:t>∈</a:t>
            </a:r>
            <a:r>
              <a:rPr lang="en-US" altLang="zh-CN" sz="2400" i="1" dirty="0" err="1"/>
              <a:t>G</a:t>
            </a:r>
            <a:r>
              <a:rPr lang="zh-CN" altLang="en-US" sz="2400" dirty="0"/>
              <a:t>，则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&lt;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b</a:t>
            </a:r>
            <a:r>
              <a:rPr lang="en-US" altLang="zh-CN" sz="2400" dirty="0"/>
              <a:t>&gt;∈</a:t>
            </a:r>
            <a:r>
              <a:rPr lang="en-US" altLang="zh-CN" sz="2400" i="1" dirty="0"/>
              <a:t>R</a:t>
            </a:r>
            <a:r>
              <a:rPr lang="en-US" altLang="zh-CN" sz="2400" dirty="0"/>
              <a:t>∧&lt;</a:t>
            </a:r>
            <a:r>
              <a:rPr lang="en-US" altLang="zh-CN" sz="2400" i="1" dirty="0" err="1"/>
              <a:t>b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c</a:t>
            </a:r>
            <a:r>
              <a:rPr lang="en-US" altLang="zh-CN" sz="2400" dirty="0"/>
              <a:t>&gt;∈</a:t>
            </a:r>
            <a:r>
              <a:rPr lang="en-US" altLang="zh-CN" sz="2400" i="1" dirty="0"/>
              <a:t>R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dirty="0"/>
              <a:t> </a:t>
            </a:r>
            <a:r>
              <a:rPr lang="en-US" altLang="zh-CN" sz="2400" i="1" dirty="0"/>
              <a:t>ab</a:t>
            </a:r>
            <a:r>
              <a:rPr lang="en-US" altLang="zh-CN" sz="2400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∈</a:t>
            </a:r>
            <a:r>
              <a:rPr lang="en-US" altLang="zh-CN" sz="2400" i="1" dirty="0"/>
              <a:t>H</a:t>
            </a:r>
            <a:r>
              <a:rPr lang="en-US" altLang="zh-CN" sz="2400" dirty="0"/>
              <a:t>∧</a:t>
            </a:r>
            <a:r>
              <a:rPr lang="en-US" altLang="zh-CN" sz="2400" i="1" dirty="0"/>
              <a:t>bc</a:t>
            </a:r>
            <a:r>
              <a:rPr lang="en-US" altLang="zh-CN" sz="2400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∈</a:t>
            </a:r>
            <a:r>
              <a:rPr lang="en-US" altLang="zh-CN" sz="2400" i="1" dirty="0"/>
              <a:t>H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/>
              <a:t>   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dirty="0"/>
              <a:t> </a:t>
            </a:r>
            <a:r>
              <a:rPr lang="en-US" altLang="zh-CN" sz="2400" i="1" dirty="0"/>
              <a:t>ac</a:t>
            </a:r>
            <a:r>
              <a:rPr lang="en-US" altLang="zh-CN" sz="2400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∈</a:t>
            </a:r>
            <a:r>
              <a:rPr lang="en-US" altLang="zh-CN" sz="2400" i="1" dirty="0"/>
              <a:t>H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en-US" altLang="zh-CN" sz="2400" dirty="0"/>
              <a:t> &lt;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c</a:t>
            </a:r>
            <a:r>
              <a:rPr lang="en-US" altLang="zh-CN" sz="2400" dirty="0"/>
              <a:t>&gt;∈</a:t>
            </a:r>
            <a:r>
              <a:rPr lang="en-US" altLang="zh-CN" sz="2400" i="1" dirty="0"/>
              <a:t>R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solidFill>
                  <a:srgbClr val="0066FF"/>
                </a:solidFill>
              </a:rPr>
              <a:t>下面证明：</a:t>
            </a:r>
            <a:r>
              <a:rPr lang="zh-CN" altLang="en-US" sz="2400" dirty="0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olidFill>
                  <a:srgbClr val="0066FF"/>
                </a:solidFill>
              </a:rPr>
              <a:t>a</a:t>
            </a:r>
            <a:r>
              <a:rPr lang="en-US" altLang="zh-CN" sz="2400" dirty="0" err="1">
                <a:solidFill>
                  <a:srgbClr val="0066FF"/>
                </a:solidFill>
              </a:rPr>
              <a:t>∈</a:t>
            </a:r>
            <a:r>
              <a:rPr lang="en-US" altLang="zh-CN" sz="2400" i="1" dirty="0" err="1">
                <a:solidFill>
                  <a:srgbClr val="0066FF"/>
                </a:solidFill>
              </a:rPr>
              <a:t>G</a:t>
            </a:r>
            <a:r>
              <a:rPr lang="zh-CN" altLang="en-US" sz="2400" dirty="0">
                <a:solidFill>
                  <a:srgbClr val="0066FF"/>
                </a:solidFill>
              </a:rPr>
              <a:t>，</a:t>
            </a:r>
            <a:r>
              <a:rPr lang="en-US" altLang="zh-CN" sz="2400" dirty="0">
                <a:solidFill>
                  <a:srgbClr val="0066FF"/>
                </a:solidFill>
              </a:rPr>
              <a:t>[</a:t>
            </a:r>
            <a:r>
              <a:rPr lang="en-US" altLang="zh-CN" sz="2400" i="1" dirty="0">
                <a:solidFill>
                  <a:srgbClr val="0066FF"/>
                </a:solidFill>
              </a:rPr>
              <a:t>a</a:t>
            </a:r>
            <a:r>
              <a:rPr lang="en-US" altLang="zh-CN" sz="2400" dirty="0">
                <a:solidFill>
                  <a:srgbClr val="0066FF"/>
                </a:solidFill>
              </a:rPr>
              <a:t>]</a:t>
            </a:r>
            <a:r>
              <a:rPr lang="en-US" altLang="zh-CN" sz="2400" i="1" baseline="-25000" dirty="0">
                <a:solidFill>
                  <a:srgbClr val="0066FF"/>
                </a:solidFill>
              </a:rPr>
              <a:t>R</a:t>
            </a:r>
            <a:r>
              <a:rPr lang="en-US" altLang="zh-CN" sz="2400" i="1" dirty="0">
                <a:solidFill>
                  <a:srgbClr val="0066FF"/>
                </a:solidFill>
              </a:rPr>
              <a:t> </a:t>
            </a:r>
            <a:r>
              <a:rPr lang="en-US" altLang="zh-CN" sz="2400" dirty="0">
                <a:solidFill>
                  <a:srgbClr val="0066FF"/>
                </a:solidFill>
              </a:rPr>
              <a:t>= </a:t>
            </a:r>
            <a:r>
              <a:rPr lang="en-US" altLang="zh-CN" sz="2400" i="1" dirty="0">
                <a:solidFill>
                  <a:srgbClr val="0066FF"/>
                </a:solidFill>
              </a:rPr>
              <a:t>Ha</a:t>
            </a:r>
            <a:r>
              <a:rPr lang="en-US" altLang="zh-CN" sz="2400" dirty="0"/>
              <a:t>.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任取</a:t>
            </a:r>
            <a:r>
              <a:rPr lang="en-US" altLang="zh-CN" sz="2400" i="1" dirty="0" err="1"/>
              <a:t>b</a:t>
            </a:r>
            <a:r>
              <a:rPr lang="en-US" altLang="zh-CN" sz="2400" dirty="0" err="1"/>
              <a:t>∈</a:t>
            </a:r>
            <a:r>
              <a:rPr lang="en-US" altLang="zh-CN" sz="2400" i="1" dirty="0" err="1"/>
              <a:t>G</a:t>
            </a:r>
            <a:r>
              <a:rPr lang="zh-CN" altLang="en-US" sz="2400" dirty="0"/>
              <a:t>，</a:t>
            </a:r>
            <a:endParaRPr lang="zh-CN" altLang="en-US" sz="2400" i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</a:rPr>
              <a:t>∈[</a:t>
            </a:r>
            <a:r>
              <a:rPr lang="en-US" altLang="zh-CN" sz="2400" i="1" dirty="0">
                <a:solidFill>
                  <a:schemeClr val="accent2"/>
                </a:solidFill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</a:rPr>
              <a:t>]</a:t>
            </a:r>
            <a:r>
              <a:rPr lang="en-US" altLang="zh-CN" sz="2400" i="1" baseline="-25000" dirty="0">
                <a:solidFill>
                  <a:schemeClr val="accent2"/>
                </a:solidFill>
              </a:rPr>
              <a:t>R</a:t>
            </a:r>
            <a:r>
              <a:rPr lang="en-US" altLang="zh-CN" sz="2400" i="1" dirty="0"/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 &lt;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b</a:t>
            </a:r>
            <a:r>
              <a:rPr lang="en-US" altLang="zh-CN" sz="2400" dirty="0"/>
              <a:t>&gt;∈</a:t>
            </a:r>
            <a:r>
              <a:rPr lang="en-US" altLang="zh-CN" sz="2400" i="1" dirty="0"/>
              <a:t>R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 </a:t>
            </a:r>
            <a:r>
              <a:rPr lang="en-US" altLang="zh-CN" sz="2400" i="1" dirty="0"/>
              <a:t>ab</a:t>
            </a:r>
            <a:r>
              <a:rPr lang="en-US" altLang="zh-CN" sz="2400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∈</a:t>
            </a:r>
            <a:r>
              <a:rPr lang="en-US" altLang="zh-CN" sz="2400" i="1" dirty="0"/>
              <a:t>H </a:t>
            </a:r>
          </a:p>
          <a:p>
            <a:pPr lvl="1" eaLnBrk="1" hangingPunct="1">
              <a:lnSpc>
                <a:spcPct val="90000"/>
              </a:lnSpc>
              <a:buFont typeface="Symbol" panose="05050102010706020507" pitchFamily="18" charset="2"/>
              <a:buChar char="Û"/>
            </a:pPr>
            <a:r>
              <a:rPr lang="en-US" altLang="zh-CN" sz="2400" i="1" dirty="0"/>
              <a:t>Ha</a:t>
            </a:r>
            <a:r>
              <a:rPr lang="en-US" altLang="zh-CN" sz="2400" dirty="0"/>
              <a:t>=</a:t>
            </a:r>
            <a:r>
              <a:rPr lang="en-US" altLang="zh-CN" sz="2400" i="1" dirty="0"/>
              <a:t>Hb    </a:t>
            </a:r>
            <a:r>
              <a:rPr lang="en-US" altLang="zh-CN" sz="2400" dirty="0">
                <a:solidFill>
                  <a:srgbClr val="00B050"/>
                </a:solidFill>
              </a:rPr>
              <a:t>(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定理</a:t>
            </a:r>
            <a:r>
              <a:rPr lang="en-US" altLang="zh-CN" sz="2400" dirty="0">
                <a:solidFill>
                  <a:srgbClr val="00B050"/>
                </a:solidFill>
                <a:latin typeface="Arial" panose="020B0604020202020204" pitchFamily="34" charset="0"/>
              </a:rPr>
              <a:t>10.9 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</a:p>
          <a:p>
            <a:pPr marL="471487" lvl="1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</a:t>
            </a:r>
            <a:r>
              <a:rPr lang="en-US" altLang="zh-CN" sz="2400" dirty="0"/>
              <a:t> </a:t>
            </a:r>
            <a:r>
              <a:rPr lang="en-US" altLang="zh-CN" sz="2400" i="1" dirty="0" err="1">
                <a:solidFill>
                  <a:schemeClr val="accent2"/>
                </a:solidFill>
              </a:rPr>
              <a:t>b</a:t>
            </a:r>
            <a:r>
              <a:rPr lang="en-US" altLang="zh-CN" sz="2400" dirty="0" err="1">
                <a:solidFill>
                  <a:schemeClr val="accent2"/>
                </a:solidFill>
              </a:rPr>
              <a:t>∈</a:t>
            </a:r>
            <a:r>
              <a:rPr lang="en-US" altLang="zh-CN" sz="2400" i="1" dirty="0" err="1">
                <a:solidFill>
                  <a:schemeClr val="accent2"/>
                </a:solidFill>
              </a:rPr>
              <a:t>Ha</a:t>
            </a:r>
            <a:r>
              <a:rPr lang="en-US" altLang="zh-CN" sz="2400" i="1" dirty="0"/>
              <a:t> </a:t>
            </a:r>
            <a:br>
              <a:rPr lang="en-US" altLang="zh-CN" sz="2400" dirty="0"/>
            </a:br>
            <a:endParaRPr lang="en-US" altLang="zh-CN" sz="2400" dirty="0"/>
          </a:p>
        </p:txBody>
      </p:sp>
      <p:pic>
        <p:nvPicPr>
          <p:cNvPr id="100357" name="图片 3">
            <a:extLst>
              <a:ext uri="{FF2B5EF4-FFF2-40B4-BE49-F238E27FC236}">
                <a16:creationId xmlns:a16="http://schemas.microsoft.com/office/drawing/2014/main" id="{ABABB121-1A19-4CA5-9C99-C699A7B0C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3888" y="6051550"/>
            <a:ext cx="766762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A56A29F-607F-F517-0261-66911CEAE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5649913"/>
            <a:ext cx="5281047" cy="73660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>
            <a:extLst>
              <a:ext uri="{FF2B5EF4-FFF2-40B4-BE49-F238E27FC236}">
                <a16:creationId xmlns:a16="http://schemas.microsoft.com/office/drawing/2014/main" id="{3AD9C8D3-EC12-4DBD-BE02-80B6F340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1C2094-3DF9-4B06-98BE-5948A033CA06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F3C9F01-7D5B-487A-85F1-E830FF8AA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推论</a:t>
            </a: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FB5E07EF-061C-43EA-8196-86DDD0EDD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推论 </a:t>
            </a:r>
            <a:r>
              <a:rPr lang="zh-CN" altLang="en-US" dirty="0"/>
              <a:t>设</a:t>
            </a:r>
            <a:r>
              <a:rPr lang="en-US" altLang="zh-CN" i="1" dirty="0"/>
              <a:t>H</a:t>
            </a:r>
            <a:r>
              <a:rPr lang="zh-CN" altLang="en-US" dirty="0"/>
              <a:t>是群</a:t>
            </a:r>
            <a:r>
              <a:rPr lang="en-US" altLang="zh-CN" i="1" dirty="0"/>
              <a:t>G</a:t>
            </a:r>
            <a:r>
              <a:rPr lang="zh-CN" altLang="en-US" dirty="0"/>
              <a:t>的子群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(1)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</a:t>
            </a:r>
            <a:r>
              <a:rPr lang="en-US" altLang="zh-CN" i="1" dirty="0"/>
              <a:t>Ha </a:t>
            </a:r>
            <a:r>
              <a:rPr lang="en-US" altLang="zh-CN" dirty="0"/>
              <a:t>= </a:t>
            </a:r>
            <a:r>
              <a:rPr lang="en-US" altLang="zh-CN" i="1" dirty="0"/>
              <a:t>Hb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i="1" dirty="0" err="1"/>
              <a:t>Ha</a:t>
            </a:r>
            <a:r>
              <a:rPr lang="en-US" altLang="zh-CN" dirty="0" err="1"/>
              <a:t>∩</a:t>
            </a:r>
            <a:r>
              <a:rPr lang="en-US" altLang="zh-CN" i="1" dirty="0" err="1"/>
              <a:t>Hb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(2) ∪{</a:t>
            </a:r>
            <a:r>
              <a:rPr lang="en-US" altLang="zh-CN" i="1" dirty="0"/>
              <a:t>Ha </a:t>
            </a:r>
            <a:r>
              <a:rPr lang="en-US" altLang="zh-CN" dirty="0"/>
              <a:t>| 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en-US" altLang="zh-CN" dirty="0"/>
              <a:t>} = </a:t>
            </a:r>
            <a:r>
              <a:rPr lang="en-US" altLang="zh-CN" i="1" dirty="0"/>
              <a:t>G</a:t>
            </a:r>
            <a:r>
              <a:rPr lang="en-US" altLang="zh-CN" dirty="0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证明：由等价类性质可得</a:t>
            </a:r>
            <a:r>
              <a:rPr lang="en-US" altLang="zh-CN" dirty="0"/>
              <a:t>.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57F1CA-F8F0-4919-BE98-54D703518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59" y="4005064"/>
            <a:ext cx="7846123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6617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>
            <a:extLst>
              <a:ext uri="{FF2B5EF4-FFF2-40B4-BE49-F238E27FC236}">
                <a16:creationId xmlns:a16="http://schemas.microsoft.com/office/drawing/2014/main" id="{3AD9C8D3-EC12-4DBD-BE02-80B6F3402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1C2094-3DF9-4B06-98BE-5948A033CA06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F3C9F01-7D5B-487A-85F1-E830FF8AA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推论</a:t>
            </a:r>
          </a:p>
        </p:txBody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FB5E07EF-061C-43EA-8196-86DDD0EDDA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10.11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H</a:t>
            </a:r>
            <a:r>
              <a:rPr lang="zh-CN" altLang="en-US" dirty="0"/>
              <a:t>是群</a:t>
            </a:r>
            <a:r>
              <a:rPr lang="en-US" altLang="zh-CN" i="1" dirty="0"/>
              <a:t>G</a:t>
            </a:r>
            <a:r>
              <a:rPr lang="zh-CN" altLang="en-US" dirty="0"/>
              <a:t>的子群，则</a:t>
            </a:r>
            <a:br>
              <a:rPr lang="zh-CN" altLang="en-US" dirty="0"/>
            </a:br>
            <a:r>
              <a:rPr lang="zh-CN" altLang="en-US" dirty="0"/>
              <a:t> 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</a:t>
            </a:r>
            <a:r>
              <a:rPr lang="en-US" altLang="zh-CN" i="1" dirty="0"/>
              <a:t>H </a:t>
            </a:r>
            <a:r>
              <a:rPr lang="en-US" altLang="zh-CN" dirty="0"/>
              <a:t>≈ </a:t>
            </a:r>
            <a:r>
              <a:rPr lang="en-US" altLang="zh-CN" i="1" dirty="0"/>
              <a:t>Ha</a:t>
            </a:r>
            <a:r>
              <a:rPr lang="en-US" altLang="zh-CN" dirty="0"/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2F5182-EB7F-418A-A518-56AC9F0B9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982" y="2355505"/>
            <a:ext cx="6321551" cy="3953815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灯片编号占位符 5">
            <a:extLst>
              <a:ext uri="{FF2B5EF4-FFF2-40B4-BE49-F238E27FC236}">
                <a16:creationId xmlns:a16="http://schemas.microsoft.com/office/drawing/2014/main" id="{2A9EDC43-C4BB-4C50-AD8A-17D8D932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C94C9D-89D9-486F-B78A-8B442F54D459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64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488EA042-FC5A-49C9-92A8-BAA7481AC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左陪集的定义及性质</a:t>
            </a:r>
          </a:p>
        </p:txBody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BC9FCE8D-63B5-4296-B2CB-10E45C0C40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dirty="0"/>
              <a:t>关于左陪集有下述性质：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(1) </a:t>
            </a:r>
            <a:r>
              <a:rPr lang="en-US" altLang="zh-CN" i="1" dirty="0" err="1"/>
              <a:t>eH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H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(2)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aH</a:t>
            </a:r>
            <a:r>
              <a:rPr lang="en-US" altLang="zh-CN" dirty="0"/>
              <a:t> 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(3)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bH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i="1" dirty="0"/>
              <a:t>a</a:t>
            </a:r>
            <a:r>
              <a:rPr lang="en-US" altLang="zh-CN" dirty="0"/>
              <a:t>∈</a:t>
            </a:r>
            <a:r>
              <a:rPr lang="en-US" altLang="zh-CN" i="1" dirty="0"/>
              <a:t>H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 err="1"/>
              <a:t>aH</a:t>
            </a:r>
            <a:r>
              <a:rPr lang="en-US" altLang="zh-CN" dirty="0"/>
              <a:t>=</a:t>
            </a:r>
            <a:r>
              <a:rPr lang="en-US" altLang="zh-CN" i="1" dirty="0" err="1"/>
              <a:t>bH</a:t>
            </a:r>
            <a:endParaRPr lang="en-US" altLang="zh-CN" i="1" dirty="0"/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(4) </a:t>
            </a:r>
            <a:r>
              <a:rPr lang="zh-CN" altLang="en-US" dirty="0"/>
              <a:t>若在</a:t>
            </a:r>
            <a:r>
              <a:rPr lang="en-US" altLang="zh-CN" i="1" dirty="0"/>
              <a:t>G</a:t>
            </a:r>
            <a:r>
              <a:rPr lang="zh-CN" altLang="en-US" dirty="0"/>
              <a:t>上定义二元关系</a:t>
            </a:r>
            <a:r>
              <a:rPr lang="en-US" altLang="zh-CN" i="1" dirty="0"/>
              <a:t>R</a:t>
            </a:r>
            <a:r>
              <a:rPr lang="zh-CN" altLang="en-US" dirty="0"/>
              <a:t>，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i="1" dirty="0"/>
              <a:t>a</a:t>
            </a:r>
            <a:r>
              <a:rPr lang="en-US" altLang="zh-CN" dirty="0"/>
              <a:t>∈</a:t>
            </a:r>
            <a:r>
              <a:rPr lang="en-US" altLang="zh-CN" i="1" dirty="0"/>
              <a:t>H 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  </a:t>
            </a:r>
            <a:r>
              <a:rPr lang="zh-CN" altLang="en-US" dirty="0"/>
              <a:t>则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上的等价关系，且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</a:t>
            </a:r>
            <a:r>
              <a:rPr lang="en-US" altLang="zh-CN" i="1" baseline="-25000" dirty="0"/>
              <a:t>R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 err="1"/>
              <a:t>aH</a:t>
            </a:r>
            <a:r>
              <a:rPr lang="en-US" altLang="zh-CN" dirty="0"/>
              <a:t>. 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(5)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</a:t>
            </a:r>
            <a:r>
              <a:rPr lang="en-US" altLang="zh-CN" i="1" dirty="0"/>
              <a:t>H </a:t>
            </a:r>
            <a:r>
              <a:rPr lang="en-US" altLang="zh-CN" dirty="0"/>
              <a:t>≈ </a:t>
            </a:r>
            <a:r>
              <a:rPr lang="en-US" altLang="zh-CN" i="1" dirty="0" err="1"/>
              <a:t>aH</a:t>
            </a:r>
            <a:endParaRPr lang="en-US" altLang="zh-CN" i="1" dirty="0"/>
          </a:p>
          <a:p>
            <a:pPr eaLnBrk="1" hangingPunct="1">
              <a:spcBef>
                <a:spcPct val="100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正规子群</a:t>
            </a:r>
            <a:r>
              <a:rPr lang="zh-CN" altLang="en-US" dirty="0"/>
              <a:t>：</a:t>
            </a:r>
            <a:r>
              <a:rPr lang="en-US" altLang="zh-CN" dirty="0">
                <a:sym typeface="Symbol" panose="05050102010706020507" pitchFamily="18" charset="2"/>
              </a:rPr>
              <a:t> 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en-US" altLang="zh-CN" i="1" dirty="0"/>
              <a:t> , Ha</a:t>
            </a:r>
            <a:r>
              <a:rPr lang="en-US" altLang="zh-CN" dirty="0"/>
              <a:t>=</a:t>
            </a:r>
            <a:r>
              <a:rPr lang="en-US" altLang="zh-CN" i="1" dirty="0" err="1"/>
              <a:t>aH</a:t>
            </a:r>
            <a:r>
              <a:rPr lang="en-US" altLang="zh-CN" i="1" dirty="0"/>
              <a:t>, </a:t>
            </a:r>
            <a:r>
              <a:rPr lang="zh-CN" altLang="en-US" dirty="0"/>
              <a:t>则</a:t>
            </a:r>
            <a:r>
              <a:rPr lang="en-US" altLang="zh-CN" i="1" dirty="0"/>
              <a:t>H</a:t>
            </a:r>
            <a:r>
              <a:rPr lang="zh-CN" altLang="en-US" dirty="0"/>
              <a:t>称为正规子群，也称为不变子群。</a:t>
            </a: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5">
            <a:extLst>
              <a:ext uri="{FF2B5EF4-FFF2-40B4-BE49-F238E27FC236}">
                <a16:creationId xmlns:a16="http://schemas.microsoft.com/office/drawing/2014/main" id="{26B3D66B-8593-4800-A39F-373B6B45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9F1E48-8B78-43B4-B5C7-E6205B457932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3A0524A-45D4-433B-BC86-C9EDF96984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Lagrange</a:t>
            </a:r>
            <a:r>
              <a:rPr lang="zh-CN" altLang="en-US"/>
              <a:t>定理</a:t>
            </a:r>
          </a:p>
        </p:txBody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0B82BFF1-38F4-4518-9D13-A809245E2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5875" y="1270000"/>
            <a:ext cx="6011863" cy="48228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10.12</a:t>
            </a:r>
            <a:r>
              <a:rPr lang="en-US" altLang="zh-CN" dirty="0"/>
              <a:t> </a:t>
            </a:r>
            <a:r>
              <a:rPr lang="zh-CN" altLang="en-US" dirty="0"/>
              <a:t>（</a:t>
            </a:r>
            <a:r>
              <a:rPr lang="en-US" altLang="zh-CN" dirty="0"/>
              <a:t>Lagrange</a:t>
            </a:r>
            <a:r>
              <a:rPr lang="zh-CN" altLang="en-US" dirty="0"/>
              <a:t>）设</a:t>
            </a:r>
            <a:r>
              <a:rPr lang="en-US" altLang="zh-CN" i="1" dirty="0"/>
              <a:t>G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chemeClr val="accent2"/>
                </a:solidFill>
              </a:rPr>
              <a:t>有限群</a:t>
            </a:r>
            <a:r>
              <a:rPr lang="zh-CN" altLang="en-US" dirty="0"/>
              <a:t>，</a:t>
            </a:r>
            <a:r>
              <a:rPr lang="en-US" altLang="zh-CN" i="1" dirty="0"/>
              <a:t>H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的子群，则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              </a:t>
            </a:r>
            <a:r>
              <a:rPr lang="en-US" altLang="zh-CN" dirty="0"/>
              <a:t>|</a:t>
            </a:r>
            <a:r>
              <a:rPr lang="en-US" altLang="zh-CN" i="1" dirty="0"/>
              <a:t>G</a:t>
            </a:r>
            <a:r>
              <a:rPr lang="en-US" altLang="zh-CN" dirty="0"/>
              <a:t>| = |</a:t>
            </a:r>
            <a:r>
              <a:rPr lang="en-US" altLang="zh-CN" i="1" dirty="0"/>
              <a:t>H</a:t>
            </a:r>
            <a:r>
              <a:rPr lang="en-US" altLang="zh-CN" dirty="0"/>
              <a:t>|·[</a:t>
            </a:r>
            <a:r>
              <a:rPr lang="en-US" altLang="zh-CN" i="1" dirty="0"/>
              <a:t>G</a:t>
            </a:r>
            <a:r>
              <a:rPr lang="en-US" altLang="zh-CN" dirty="0"/>
              <a:t>:</a:t>
            </a:r>
            <a:r>
              <a:rPr lang="en-US" altLang="zh-CN" i="1" dirty="0"/>
              <a:t>H</a:t>
            </a:r>
            <a:r>
              <a:rPr lang="en-US" altLang="zh-CN" dirty="0"/>
              <a:t>]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其中，</a:t>
            </a:r>
            <a:r>
              <a:rPr lang="en-US" altLang="zh-CN" dirty="0"/>
              <a:t>[</a:t>
            </a:r>
            <a:r>
              <a:rPr lang="en-US" altLang="zh-CN" i="1" dirty="0"/>
              <a:t>G</a:t>
            </a:r>
            <a:r>
              <a:rPr lang="en-US" altLang="zh-CN" dirty="0"/>
              <a:t>:</a:t>
            </a:r>
            <a:r>
              <a:rPr lang="en-US" altLang="zh-CN" i="1" dirty="0"/>
              <a:t>H</a:t>
            </a:r>
            <a:r>
              <a:rPr lang="en-US" altLang="zh-CN" dirty="0"/>
              <a:t>] </a:t>
            </a:r>
            <a:r>
              <a:rPr lang="zh-CN" altLang="en-US" dirty="0"/>
              <a:t>是</a:t>
            </a:r>
            <a:r>
              <a:rPr lang="en-US" altLang="zh-CN" i="1" dirty="0"/>
              <a:t>H</a:t>
            </a:r>
            <a:r>
              <a:rPr lang="zh-CN" altLang="en-US" dirty="0"/>
              <a:t>在</a:t>
            </a:r>
            <a:r>
              <a:rPr lang="en-US" altLang="zh-CN" i="1" dirty="0"/>
              <a:t>G</a:t>
            </a:r>
            <a:r>
              <a:rPr lang="zh-CN" altLang="en-US" dirty="0"/>
              <a:t>中的不同右陪集</a:t>
            </a:r>
            <a:r>
              <a:rPr lang="en-US" altLang="zh-CN" dirty="0"/>
              <a:t>(</a:t>
            </a:r>
            <a:r>
              <a:rPr lang="zh-CN" altLang="en-US" dirty="0"/>
              <a:t>或左陪集</a:t>
            </a:r>
            <a:r>
              <a:rPr lang="en-US" altLang="zh-CN" dirty="0"/>
              <a:t>) </a:t>
            </a:r>
            <a:r>
              <a:rPr lang="zh-CN" altLang="en-US" dirty="0"/>
              <a:t>数，称为</a:t>
            </a:r>
            <a:r>
              <a:rPr lang="en-US" altLang="zh-CN" i="1" dirty="0"/>
              <a:t>H</a:t>
            </a:r>
            <a:r>
              <a:rPr lang="zh-CN" altLang="en-US" dirty="0"/>
              <a:t>在</a:t>
            </a:r>
            <a:r>
              <a:rPr lang="en-US" altLang="zh-CN" i="1" dirty="0"/>
              <a:t>G 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A50021"/>
                </a:solidFill>
              </a:rPr>
              <a:t>指数</a:t>
            </a:r>
            <a:r>
              <a:rPr lang="en-US" altLang="zh-CN" dirty="0"/>
              <a:t>. </a:t>
            </a:r>
          </a:p>
          <a:p>
            <a:pPr eaLnBrk="1" hangingPunct="1"/>
            <a:endParaRPr lang="en-US" altLang="zh-CN" dirty="0"/>
          </a:p>
        </p:txBody>
      </p:sp>
      <p:grpSp>
        <p:nvGrpSpPr>
          <p:cNvPr id="105477" name="Group 4">
            <a:extLst>
              <a:ext uri="{FF2B5EF4-FFF2-40B4-BE49-F238E27FC236}">
                <a16:creationId xmlns:a16="http://schemas.microsoft.com/office/drawing/2014/main" id="{083D2513-9D4F-4BA7-B559-11A82C037D06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270000"/>
            <a:ext cx="2635250" cy="4175125"/>
            <a:chOff x="49" y="800"/>
            <a:chExt cx="1660" cy="2630"/>
          </a:xfrm>
        </p:grpSpPr>
        <p:pic>
          <p:nvPicPr>
            <p:cNvPr id="105478" name="Picture 5" descr="adee30ddbcb038ca8d1029b4">
              <a:hlinkClick r:id="rId3"/>
              <a:extLst>
                <a:ext uri="{FF2B5EF4-FFF2-40B4-BE49-F238E27FC236}">
                  <a16:creationId xmlns:a16="http://schemas.microsoft.com/office/drawing/2014/main" id="{7E7C7A6C-06B1-4401-B40A-F0E2A40F03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" y="800"/>
              <a:ext cx="1189" cy="1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479" name="Rectangle 6">
              <a:extLst>
                <a:ext uri="{FF2B5EF4-FFF2-40B4-BE49-F238E27FC236}">
                  <a16:creationId xmlns:a16="http://schemas.microsoft.com/office/drawing/2014/main" id="{37911454-B401-4083-B6DB-40FB87BB2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" y="2452"/>
              <a:ext cx="1660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/>
                <a:t>拉格朗日（法）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2400"/>
                <a:t>1735~1813 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/>
                <a:t>数学家、物理学家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400"/>
                <a:t> </a:t>
              </a:r>
            </a:p>
          </p:txBody>
        </p:sp>
      </p:grpSp>
      <p:sp>
        <p:nvSpPr>
          <p:cNvPr id="8" name="Rectangle 2">
            <a:extLst>
              <a:ext uri="{FF2B5EF4-FFF2-40B4-BE49-F238E27FC236}">
                <a16:creationId xmlns:a16="http://schemas.microsoft.com/office/drawing/2014/main" id="{4C3B70E6-1D95-4AA8-AC4F-83F9E2DC6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8207" y="5474841"/>
            <a:ext cx="4544616" cy="694184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</a:rPr>
              <a:t>子群的阶是群阶的因子</a:t>
            </a:r>
            <a:endParaRPr lang="en-US" altLang="zh-CN" sz="3200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5">
            <a:extLst>
              <a:ext uri="{FF2B5EF4-FFF2-40B4-BE49-F238E27FC236}">
                <a16:creationId xmlns:a16="http://schemas.microsoft.com/office/drawing/2014/main" id="{E9A1AD64-DFF2-4A0D-92C7-D70E425C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E46365-C50F-4185-B718-1CB7BFEC87EE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4C1D8DDA-2F37-4334-94D1-98AB628955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证明</a:t>
            </a:r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E7719143-2438-404C-9E8E-5D82FE644F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8181726" cy="4822825"/>
          </a:xfrm>
        </p:spPr>
        <p:txBody>
          <a:bodyPr/>
          <a:lstStyle/>
          <a:p>
            <a:pPr indent="-20638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设</a:t>
            </a:r>
            <a:r>
              <a:rPr lang="en-US" altLang="zh-CN" dirty="0"/>
              <a:t>[</a:t>
            </a:r>
            <a:r>
              <a:rPr lang="en-US" altLang="zh-CN" i="1" dirty="0"/>
              <a:t>G</a:t>
            </a:r>
            <a:r>
              <a:rPr lang="en-US" altLang="zh-CN" dirty="0"/>
              <a:t>:</a:t>
            </a:r>
            <a:r>
              <a:rPr lang="en-US" altLang="zh-CN" i="1" dirty="0"/>
              <a:t>H</a:t>
            </a:r>
            <a:r>
              <a:rPr lang="en-US" altLang="zh-CN" dirty="0"/>
              <a:t>] = </a:t>
            </a:r>
            <a:r>
              <a:rPr lang="en-US" altLang="zh-CN" i="1" dirty="0"/>
              <a:t>r</a:t>
            </a:r>
            <a:r>
              <a:rPr lang="zh-CN" altLang="en-US" dirty="0"/>
              <a:t>，</a:t>
            </a:r>
            <a:endParaRPr lang="en-US" altLang="zh-CN" dirty="0"/>
          </a:p>
          <a:p>
            <a:pPr indent="-20638" eaLnBrk="1" hangingPunct="1">
              <a:spcBef>
                <a:spcPct val="60000"/>
              </a:spcBef>
              <a:buFont typeface="Wingdings" panose="05000000000000000000" pitchFamily="2" charset="2"/>
              <a:buNone/>
            </a:pP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,…,</a:t>
            </a:r>
            <a:r>
              <a:rPr lang="en-US" altLang="zh-CN" i="1" dirty="0" err="1"/>
              <a:t>a</a:t>
            </a:r>
            <a:r>
              <a:rPr lang="en-US" altLang="zh-CN" i="1" baseline="-25000" dirty="0" err="1"/>
              <a:t>r</a:t>
            </a:r>
            <a:r>
              <a:rPr lang="zh-CN" altLang="en-US" dirty="0"/>
              <a:t>分别是</a:t>
            </a:r>
            <a:r>
              <a:rPr lang="en-US" altLang="zh-CN" i="1" dirty="0"/>
              <a:t>H </a:t>
            </a:r>
            <a:r>
              <a:rPr lang="zh-CN" altLang="en-US" dirty="0"/>
              <a:t>的</a:t>
            </a:r>
            <a:r>
              <a:rPr lang="en-US" altLang="zh-CN" i="1" dirty="0"/>
              <a:t>r</a:t>
            </a:r>
            <a:r>
              <a:rPr lang="zh-CN" altLang="en-US" dirty="0"/>
              <a:t>个右陪集的代表元素，</a:t>
            </a:r>
          </a:p>
          <a:p>
            <a:pPr indent="-20638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i="1" dirty="0"/>
              <a:t>G </a:t>
            </a:r>
            <a:r>
              <a:rPr lang="en-US" altLang="zh-CN" dirty="0"/>
              <a:t>= </a:t>
            </a:r>
            <a:r>
              <a:rPr lang="en-US" altLang="zh-CN" i="1" dirty="0"/>
              <a:t>Ha</a:t>
            </a:r>
            <a:r>
              <a:rPr lang="en-US" altLang="zh-CN" baseline="-25000" dirty="0"/>
              <a:t>1</a:t>
            </a:r>
            <a:r>
              <a:rPr lang="en-US" altLang="zh-CN" dirty="0"/>
              <a:t>∪</a:t>
            </a:r>
            <a:r>
              <a:rPr lang="en-US" altLang="zh-CN" i="1" dirty="0"/>
              <a:t>Ha</a:t>
            </a:r>
            <a:r>
              <a:rPr lang="en-US" altLang="zh-CN" baseline="-25000" dirty="0"/>
              <a:t>2</a:t>
            </a:r>
            <a:r>
              <a:rPr lang="en-US" altLang="zh-CN" dirty="0"/>
              <a:t>∪…∪</a:t>
            </a:r>
            <a:r>
              <a:rPr lang="en-US" altLang="zh-CN" i="1" dirty="0"/>
              <a:t>Ha</a:t>
            </a:r>
            <a:r>
              <a:rPr lang="en-US" altLang="zh-CN" i="1" baseline="-25000" dirty="0"/>
              <a:t>r</a:t>
            </a:r>
          </a:p>
          <a:p>
            <a:pPr indent="-20638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因为 </a:t>
            </a:r>
            <a:r>
              <a:rPr lang="en-US" altLang="zh-CN" i="1" dirty="0" err="1"/>
              <a:t>Ha</a:t>
            </a:r>
            <a:r>
              <a:rPr lang="en-US" altLang="zh-CN" i="1" baseline="-25000" dirty="0" err="1"/>
              <a:t>i</a:t>
            </a:r>
            <a:r>
              <a:rPr lang="en-US" altLang="zh-CN" dirty="0" err="1"/>
              <a:t>∩</a:t>
            </a:r>
            <a:r>
              <a:rPr lang="en-US" altLang="zh-CN" i="1" dirty="0" err="1"/>
              <a:t>Ha</a:t>
            </a:r>
            <a:r>
              <a:rPr lang="en-US" altLang="zh-CN" i="1" baseline="-25000" dirty="0" err="1"/>
              <a:t>j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</a:p>
          <a:p>
            <a:pPr indent="-20638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|</a:t>
            </a:r>
            <a:r>
              <a:rPr lang="en-US" altLang="zh-CN" i="1" dirty="0"/>
              <a:t>G</a:t>
            </a:r>
            <a:r>
              <a:rPr lang="en-US" altLang="zh-CN" dirty="0"/>
              <a:t>| = |</a:t>
            </a:r>
            <a:r>
              <a:rPr lang="en-US" altLang="zh-CN" i="1" dirty="0"/>
              <a:t>Ha</a:t>
            </a:r>
            <a:r>
              <a:rPr lang="en-US" altLang="zh-CN" baseline="-25000" dirty="0"/>
              <a:t>1</a:t>
            </a:r>
            <a:r>
              <a:rPr lang="en-US" altLang="zh-CN" dirty="0"/>
              <a:t>| + |</a:t>
            </a:r>
            <a:r>
              <a:rPr lang="en-US" altLang="zh-CN" i="1" dirty="0"/>
              <a:t>Ha</a:t>
            </a:r>
            <a:r>
              <a:rPr lang="en-US" altLang="zh-CN" baseline="-25000" dirty="0"/>
              <a:t>2</a:t>
            </a:r>
            <a:r>
              <a:rPr lang="en-US" altLang="zh-CN" dirty="0"/>
              <a:t>| + … + |</a:t>
            </a:r>
            <a:r>
              <a:rPr lang="en-US" altLang="zh-CN" i="1" dirty="0"/>
              <a:t>Ha</a:t>
            </a:r>
            <a:r>
              <a:rPr lang="en-US" altLang="zh-CN" i="1" baseline="-25000" dirty="0"/>
              <a:t>r</a:t>
            </a:r>
            <a:r>
              <a:rPr lang="en-US" altLang="zh-CN" dirty="0"/>
              <a:t>|</a:t>
            </a:r>
          </a:p>
          <a:p>
            <a:pPr indent="-20638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由</a:t>
            </a:r>
            <a:r>
              <a:rPr lang="en-US" altLang="zh-CN" dirty="0"/>
              <a:t>|</a:t>
            </a:r>
            <a:r>
              <a:rPr lang="en-US" altLang="zh-CN" i="1" dirty="0"/>
              <a:t>Ha</a:t>
            </a:r>
            <a:r>
              <a:rPr lang="en-US" altLang="zh-CN" i="1" baseline="-25000" dirty="0"/>
              <a:t>i</a:t>
            </a:r>
            <a:r>
              <a:rPr lang="en-US" altLang="zh-CN" dirty="0"/>
              <a:t>| = |</a:t>
            </a:r>
            <a:r>
              <a:rPr lang="en-US" altLang="zh-CN" i="1" dirty="0"/>
              <a:t>H</a:t>
            </a:r>
            <a:r>
              <a:rPr lang="en-US" altLang="zh-CN" dirty="0"/>
              <a:t>|</a:t>
            </a:r>
            <a:r>
              <a:rPr lang="zh-CN" altLang="en-US" dirty="0"/>
              <a:t>，</a:t>
            </a:r>
            <a:r>
              <a:rPr lang="en-US" altLang="zh-CN" i="1" dirty="0" err="1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= 1,2,…,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得</a:t>
            </a:r>
          </a:p>
          <a:p>
            <a:pPr indent="-20638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|</a:t>
            </a:r>
            <a:r>
              <a:rPr lang="en-US" altLang="zh-CN" i="1" dirty="0"/>
              <a:t>G</a:t>
            </a:r>
            <a:r>
              <a:rPr lang="en-US" altLang="zh-CN" dirty="0"/>
              <a:t>| = |</a:t>
            </a:r>
            <a:r>
              <a:rPr lang="en-US" altLang="zh-CN" i="1" dirty="0"/>
              <a:t>H</a:t>
            </a:r>
            <a:r>
              <a:rPr lang="en-US" altLang="zh-CN" dirty="0"/>
              <a:t>|·</a:t>
            </a:r>
            <a:r>
              <a:rPr lang="en-US" altLang="zh-CN" i="1" dirty="0"/>
              <a:t>r </a:t>
            </a:r>
            <a:r>
              <a:rPr lang="en-US" altLang="zh-CN" dirty="0"/>
              <a:t>= |</a:t>
            </a:r>
            <a:r>
              <a:rPr lang="en-US" altLang="zh-CN" i="1" dirty="0"/>
              <a:t>H</a:t>
            </a:r>
            <a:r>
              <a:rPr lang="en-US" altLang="zh-CN" dirty="0"/>
              <a:t>|·[</a:t>
            </a:r>
            <a:r>
              <a:rPr lang="en-US" altLang="zh-CN" i="1" dirty="0"/>
              <a:t>G</a:t>
            </a:r>
            <a:r>
              <a:rPr lang="en-US" altLang="zh-CN" dirty="0"/>
              <a:t>:</a:t>
            </a:r>
            <a:r>
              <a:rPr lang="en-US" altLang="zh-CN" i="1" dirty="0"/>
              <a:t>H</a:t>
            </a:r>
            <a:r>
              <a:rPr lang="en-US" altLang="zh-CN" dirty="0"/>
              <a:t>]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7A7E70E-1059-44E0-8AFD-3882A5947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900" y="222250"/>
            <a:ext cx="3657600" cy="104775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5">
            <a:extLst>
              <a:ext uri="{FF2B5EF4-FFF2-40B4-BE49-F238E27FC236}">
                <a16:creationId xmlns:a16="http://schemas.microsoft.com/office/drawing/2014/main" id="{F691CD89-38D2-4279-BD46-656A5A81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19BE98-A515-46B6-8D4D-C04570BF3B48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F73E58FB-33E4-45F8-B8E9-437E7D8EF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Lagrange</a:t>
            </a:r>
            <a:r>
              <a:rPr lang="zh-CN" altLang="en-US" dirty="0"/>
              <a:t>定理的推论</a:t>
            </a:r>
            <a:r>
              <a:rPr lang="en-US" altLang="zh-CN" dirty="0"/>
              <a:t>1</a:t>
            </a:r>
          </a:p>
        </p:txBody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83C3AA60-EE4A-4AA3-B178-872F0400E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8181726" cy="48228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推论</a:t>
            </a:r>
            <a:r>
              <a:rPr lang="en-US" altLang="zh-CN" dirty="0">
                <a:solidFill>
                  <a:srgbClr val="A50021"/>
                </a:solidFill>
              </a:rPr>
              <a:t>1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G</a:t>
            </a:r>
            <a:r>
              <a:rPr lang="zh-CN" altLang="en-US" dirty="0"/>
              <a:t>是</a:t>
            </a:r>
            <a:r>
              <a:rPr lang="en-US" altLang="zh-CN" i="1" dirty="0"/>
              <a:t>n</a:t>
            </a:r>
            <a:r>
              <a:rPr lang="zh-CN" altLang="en-US" dirty="0"/>
              <a:t>阶群，则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</a:t>
            </a:r>
            <a:r>
              <a:rPr lang="zh-CN" altLang="en-US" dirty="0"/>
              <a:t>是</a:t>
            </a:r>
            <a:r>
              <a:rPr lang="en-US" altLang="zh-CN" i="1" dirty="0"/>
              <a:t>n</a:t>
            </a:r>
            <a:r>
              <a:rPr lang="zh-CN" altLang="en-US" dirty="0"/>
              <a:t>的因子，且有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e</a:t>
            </a:r>
            <a:r>
              <a:rPr lang="en-US" altLang="zh-CN" dirty="0"/>
              <a:t>. </a:t>
            </a:r>
          </a:p>
          <a:p>
            <a:pPr eaLnBrk="1" hangingPunct="1">
              <a:spcBef>
                <a:spcPct val="45000"/>
              </a:spcBef>
            </a:pPr>
            <a:r>
              <a:rPr lang="zh-CN" altLang="en-US" dirty="0"/>
              <a:t>证 任取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的子群，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的阶是</a:t>
            </a:r>
            <a:r>
              <a:rPr lang="en-US" altLang="zh-CN" i="1" dirty="0"/>
              <a:t>n</a:t>
            </a:r>
            <a:r>
              <a:rPr lang="zh-CN" altLang="en-US" dirty="0"/>
              <a:t>的因子</a:t>
            </a:r>
            <a:r>
              <a:rPr lang="en-US" altLang="zh-CN" dirty="0"/>
              <a:t>. 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根据拉格朗日定理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是由</a:t>
            </a:r>
            <a:r>
              <a:rPr lang="en-US" altLang="zh-CN" i="1" dirty="0"/>
              <a:t>a</a:t>
            </a:r>
            <a:r>
              <a:rPr lang="zh-CN" altLang="en-US" dirty="0"/>
              <a:t>生成的子群，若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 = </a:t>
            </a:r>
            <a:r>
              <a:rPr lang="en-US" altLang="zh-CN" i="1" dirty="0"/>
              <a:t>r</a:t>
            </a:r>
            <a:r>
              <a:rPr lang="zh-CN" altLang="en-US" dirty="0"/>
              <a:t>，则 </a:t>
            </a:r>
            <a:br>
              <a:rPr lang="zh-CN" altLang="en-US" dirty="0"/>
            </a:b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&gt; = {</a:t>
            </a:r>
            <a:r>
              <a:rPr lang="en-US" altLang="zh-CN" i="1" dirty="0"/>
              <a:t>a</a:t>
            </a:r>
            <a:r>
              <a:rPr lang="en-US" altLang="zh-CN" baseline="30000" dirty="0"/>
              <a:t>0</a:t>
            </a:r>
            <a:r>
              <a:rPr lang="en-US" altLang="zh-CN" dirty="0"/>
              <a:t>=</a:t>
            </a:r>
            <a:r>
              <a:rPr lang="en-US" altLang="zh-CN" i="1" dirty="0"/>
              <a:t>e</a:t>
            </a:r>
            <a:r>
              <a:rPr lang="en-US" altLang="zh-CN" dirty="0"/>
              <a:t>,</a:t>
            </a:r>
            <a:r>
              <a:rPr lang="en-US" altLang="zh-CN" i="1" dirty="0"/>
              <a:t>a</a:t>
            </a:r>
            <a:r>
              <a:rPr lang="en-US" altLang="zh-CN" baseline="30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a</a:t>
            </a:r>
            <a:r>
              <a:rPr lang="en-US" altLang="zh-CN" baseline="30000" dirty="0"/>
              <a:t>2</a:t>
            </a:r>
            <a:r>
              <a:rPr lang="en-US" altLang="zh-CN" dirty="0"/>
              <a:t>,…,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即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的阶与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</a:t>
            </a:r>
            <a:r>
              <a:rPr lang="zh-CN" altLang="en-US" dirty="0"/>
              <a:t>相等</a:t>
            </a:r>
            <a:r>
              <a:rPr lang="en-US" altLang="zh-CN" dirty="0"/>
              <a:t>, </a:t>
            </a:r>
            <a:r>
              <a:rPr lang="zh-CN" altLang="en-US" dirty="0"/>
              <a:t>所以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</a:t>
            </a:r>
            <a:r>
              <a:rPr lang="zh-CN" altLang="en-US" dirty="0"/>
              <a:t>是</a:t>
            </a:r>
            <a:r>
              <a:rPr lang="en-US" altLang="zh-CN" i="1" dirty="0"/>
              <a:t>n</a:t>
            </a:r>
            <a:r>
              <a:rPr lang="zh-CN" altLang="en-US" dirty="0"/>
              <a:t>的因子</a:t>
            </a:r>
            <a:r>
              <a:rPr lang="en-US" altLang="zh-CN" dirty="0"/>
              <a:t>.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从而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e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AE87613-26B8-4B00-8063-7E01DC011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5474841"/>
            <a:ext cx="5544616" cy="694184"/>
          </a:xfrm>
          <a:prstGeom prst="rect">
            <a:avLst/>
          </a:prstGeom>
          <a:solidFill>
            <a:srgbClr val="92D050"/>
          </a:solidFill>
          <a:ln>
            <a:solidFill>
              <a:srgbClr val="FF0000"/>
            </a:solidFill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FF0000"/>
                </a:solidFill>
              </a:rPr>
              <a:t>群中元素的阶是群阶的因子</a:t>
            </a:r>
            <a:endParaRPr lang="en-US" altLang="zh-CN" sz="3200" kern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4" grpId="0" uiExpand="1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5">
            <a:extLst>
              <a:ext uri="{FF2B5EF4-FFF2-40B4-BE49-F238E27FC236}">
                <a16:creationId xmlns:a16="http://schemas.microsoft.com/office/drawing/2014/main" id="{52A68575-7729-4AC0-8103-456BEB24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16CBDD9-D864-4E31-9CE3-BD4797D40848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75E2A63B-6E4F-4666-BD8A-C32383E5E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Lagrange</a:t>
            </a:r>
            <a:r>
              <a:rPr lang="zh-CN" altLang="en-US"/>
              <a:t>定理的推论</a:t>
            </a:r>
            <a:r>
              <a:rPr lang="en-US" altLang="zh-CN"/>
              <a:t>2</a:t>
            </a:r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1B88D5C-E664-44C0-848B-017B56E6C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342479"/>
            <a:ext cx="8001000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推论</a:t>
            </a:r>
            <a:r>
              <a:rPr lang="en-US" altLang="zh-CN" dirty="0">
                <a:solidFill>
                  <a:srgbClr val="A50021"/>
                </a:solidFill>
              </a:rPr>
              <a:t>2</a:t>
            </a:r>
            <a:r>
              <a:rPr lang="en-US" altLang="zh-CN" dirty="0"/>
              <a:t>   </a:t>
            </a:r>
            <a:r>
              <a:rPr lang="zh-CN" altLang="en-US" dirty="0"/>
              <a:t>对阶为素数的群</a:t>
            </a:r>
            <a:r>
              <a:rPr lang="en-US" altLang="zh-CN" i="1" dirty="0"/>
              <a:t>G</a:t>
            </a:r>
            <a:r>
              <a:rPr lang="zh-CN" altLang="en-US" dirty="0"/>
              <a:t>，必存在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使得</a:t>
            </a:r>
            <a:r>
              <a:rPr lang="en-US" altLang="zh-CN" i="1" dirty="0"/>
              <a:t>G </a:t>
            </a:r>
            <a:r>
              <a:rPr lang="en-US" altLang="zh-CN" dirty="0"/>
              <a:t>= &lt;</a:t>
            </a:r>
            <a:r>
              <a:rPr lang="en-US" altLang="zh-CN" i="1" dirty="0"/>
              <a:t>a</a:t>
            </a:r>
            <a:r>
              <a:rPr lang="en-US" altLang="zh-CN" dirty="0"/>
              <a:t>&gt;.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/>
              <a:t>证  设</a:t>
            </a:r>
            <a:r>
              <a:rPr lang="en-US" altLang="zh-CN" dirty="0"/>
              <a:t>|</a:t>
            </a:r>
            <a:r>
              <a:rPr lang="en-US" altLang="zh-CN" i="1" dirty="0"/>
              <a:t>G</a:t>
            </a:r>
            <a:r>
              <a:rPr lang="en-US" altLang="zh-CN" dirty="0"/>
              <a:t>| = </a:t>
            </a:r>
            <a:r>
              <a:rPr lang="en-US" altLang="zh-CN" i="1" dirty="0"/>
              <a:t>p</a:t>
            </a:r>
            <a:r>
              <a:rPr lang="zh-CN" altLang="en-US" dirty="0"/>
              <a:t>，</a:t>
            </a:r>
            <a:r>
              <a:rPr lang="en-US" altLang="zh-CN" i="1" dirty="0"/>
              <a:t>p</a:t>
            </a:r>
            <a:r>
              <a:rPr lang="zh-CN" altLang="en-US" dirty="0"/>
              <a:t>是素数</a:t>
            </a:r>
            <a:r>
              <a:rPr lang="en-US" altLang="zh-CN" dirty="0"/>
              <a:t>. 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dirty="0"/>
              <a:t>     </a:t>
            </a:r>
            <a:r>
              <a:rPr lang="zh-CN" altLang="en-US" dirty="0"/>
              <a:t>由</a:t>
            </a:r>
            <a:r>
              <a:rPr lang="en-US" altLang="zh-CN" i="1" dirty="0"/>
              <a:t>p</a:t>
            </a:r>
            <a:r>
              <a:rPr lang="en-US" altLang="zh-CN" dirty="0"/>
              <a:t>≥2</a:t>
            </a:r>
            <a:r>
              <a:rPr lang="zh-CN" altLang="en-US" dirty="0"/>
              <a:t>知</a:t>
            </a:r>
            <a:r>
              <a:rPr lang="en-US" altLang="zh-CN" i="1" dirty="0"/>
              <a:t>G</a:t>
            </a:r>
            <a:r>
              <a:rPr lang="zh-CN" altLang="en-US" dirty="0"/>
              <a:t>中必存在非单位元</a:t>
            </a:r>
            <a:r>
              <a:rPr lang="en-US" altLang="zh-CN" dirty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任取</a:t>
            </a:r>
            <a:r>
              <a:rPr lang="en-US" altLang="zh-CN" i="1" dirty="0" err="1"/>
              <a:t>a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</a:t>
            </a:r>
            <a:r>
              <a:rPr lang="en-US" altLang="zh-CN" i="1" dirty="0"/>
              <a:t>a </a:t>
            </a:r>
            <a:r>
              <a:rPr lang="en-US" altLang="zh-CN" dirty="0"/>
              <a:t>≠ </a:t>
            </a:r>
            <a:r>
              <a:rPr lang="en-US" altLang="zh-CN" i="1" dirty="0"/>
              <a:t>e</a:t>
            </a:r>
            <a:r>
              <a:rPr lang="zh-CN" altLang="en-US" dirty="0"/>
              <a:t>，则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</a:t>
            </a:r>
            <a:r>
              <a:rPr lang="en-US" altLang="zh-CN" dirty="0"/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>
                <a:solidFill>
                  <a:srgbClr val="00B050"/>
                </a:solidFill>
              </a:rPr>
              <a:t>根据拉格朗日定理</a:t>
            </a:r>
            <a:r>
              <a:rPr lang="zh-CN" altLang="en-US" dirty="0"/>
              <a:t>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的阶是</a:t>
            </a:r>
            <a:r>
              <a:rPr lang="en-US" altLang="zh-CN" i="1" dirty="0"/>
              <a:t>p</a:t>
            </a:r>
            <a:r>
              <a:rPr lang="zh-CN" altLang="en-US" dirty="0"/>
              <a:t>的因子，即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的阶是 </a:t>
            </a:r>
            <a:r>
              <a:rPr lang="en-US" altLang="zh-CN" i="1" dirty="0"/>
              <a:t>p</a:t>
            </a:r>
            <a:r>
              <a:rPr lang="zh-CN" altLang="en-US" dirty="0"/>
              <a:t>或</a:t>
            </a:r>
            <a:r>
              <a:rPr lang="en-US" altLang="zh-CN" dirty="0"/>
              <a:t>1.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</a:t>
            </a:r>
            <a:r>
              <a:rPr lang="zh-CN" altLang="en-US" dirty="0"/>
              <a:t>显然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&gt;</a:t>
            </a:r>
            <a:r>
              <a:rPr lang="zh-CN" altLang="en-US" dirty="0"/>
              <a:t>的阶不是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  这就推出</a:t>
            </a:r>
            <a:r>
              <a:rPr lang="en-US" altLang="zh-CN" i="1" dirty="0"/>
              <a:t>G </a:t>
            </a:r>
            <a:r>
              <a:rPr lang="en-US" altLang="zh-CN" dirty="0"/>
              <a:t>= &lt;</a:t>
            </a:r>
            <a:r>
              <a:rPr lang="en-US" altLang="zh-CN" i="1" dirty="0"/>
              <a:t>a</a:t>
            </a:r>
            <a:r>
              <a:rPr lang="en-US" altLang="zh-CN" dirty="0"/>
              <a:t>&gt;.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5">
            <a:extLst>
              <a:ext uri="{FF2B5EF4-FFF2-40B4-BE49-F238E27FC236}">
                <a16:creationId xmlns:a16="http://schemas.microsoft.com/office/drawing/2014/main" id="{8093D54D-7CBD-469F-964F-9B6475C6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4E75C5-BC1E-4CA0-9CC2-BC6C3A455329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id="{C6D96396-F389-4EF1-A9F9-E420500EE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Lagrange</a:t>
            </a:r>
            <a:r>
              <a:rPr lang="zh-CN" altLang="en-US"/>
              <a:t>定理的应用</a:t>
            </a:r>
          </a:p>
        </p:txBody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id="{7D44C6C5-FD99-4998-8403-6418410FC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270000"/>
            <a:ext cx="7101606" cy="48228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命题</a:t>
            </a:r>
            <a:r>
              <a:rPr lang="zh-CN" altLang="en-US" dirty="0"/>
              <a:t>：如果群 </a:t>
            </a:r>
            <a:r>
              <a:rPr lang="en-US" altLang="zh-CN" i="1" dirty="0"/>
              <a:t>G </a:t>
            </a:r>
            <a:r>
              <a:rPr lang="zh-CN" altLang="en-US" dirty="0"/>
              <a:t>只含 </a:t>
            </a:r>
            <a:r>
              <a:rPr lang="en-US" altLang="zh-CN" dirty="0"/>
              <a:t>1 </a:t>
            </a:r>
            <a:r>
              <a:rPr lang="zh-CN" altLang="en-US" dirty="0"/>
              <a:t>阶和 </a:t>
            </a:r>
            <a:r>
              <a:rPr lang="en-US" altLang="zh-CN" dirty="0"/>
              <a:t>2 </a:t>
            </a:r>
            <a:r>
              <a:rPr lang="zh-CN" altLang="en-US" dirty="0"/>
              <a:t>阶元，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            </a:t>
            </a:r>
            <a:r>
              <a:rPr lang="zh-CN" altLang="en-US" dirty="0"/>
              <a:t>则 </a:t>
            </a:r>
            <a:r>
              <a:rPr lang="en-US" altLang="zh-CN" i="1" dirty="0"/>
              <a:t>G </a:t>
            </a:r>
            <a:r>
              <a:rPr lang="zh-CN" altLang="en-US" dirty="0"/>
              <a:t>是</a:t>
            </a:r>
            <a:r>
              <a:rPr lang="en-US" altLang="zh-CN" dirty="0"/>
              <a:t>Abel</a:t>
            </a:r>
            <a:r>
              <a:rPr lang="zh-CN" altLang="en-US" dirty="0"/>
              <a:t>群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zh-CN" altLang="en-US" dirty="0"/>
              <a:t>证  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zh-CN" altLang="en-US" dirty="0"/>
              <a:t>为</a:t>
            </a:r>
            <a:r>
              <a:rPr lang="en-US" altLang="zh-CN" i="1" dirty="0"/>
              <a:t>G</a:t>
            </a:r>
            <a:r>
              <a:rPr lang="zh-CN" altLang="en-US" dirty="0"/>
              <a:t>中任意元素，有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i="1" baseline="30000" dirty="0">
                <a:solidFill>
                  <a:srgbClr val="0066FF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</a:rPr>
              <a:t>1</a:t>
            </a:r>
            <a:r>
              <a:rPr lang="en-US" altLang="zh-CN" dirty="0">
                <a:solidFill>
                  <a:srgbClr val="0066FF"/>
                </a:solidFill>
              </a:rPr>
              <a:t> = 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dirty="0"/>
              <a:t>. </a:t>
            </a:r>
          </a:p>
          <a:p>
            <a:pPr marL="0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任取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G</a:t>
            </a:r>
            <a:r>
              <a:rPr lang="zh-CN" altLang="en-US" dirty="0"/>
              <a:t>，则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i="1" dirty="0" err="1"/>
              <a:t>xy</a:t>
            </a:r>
            <a:r>
              <a:rPr lang="en-US" altLang="zh-CN" i="1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i="1" dirty="0"/>
              <a:t>    </a:t>
            </a:r>
            <a:r>
              <a:rPr lang="en-US" altLang="zh-CN" dirty="0"/>
              <a:t>= (</a:t>
            </a:r>
            <a:r>
              <a:rPr lang="en-US" altLang="zh-CN" i="1" dirty="0" err="1"/>
              <a:t>xy</a:t>
            </a:r>
            <a:r>
              <a:rPr lang="en-US" altLang="zh-CN" dirty="0"/>
              <a:t>)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= </a:t>
            </a:r>
            <a:r>
              <a:rPr lang="en-US" altLang="zh-CN" i="1" dirty="0"/>
              <a:t>y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i="1" dirty="0"/>
              <a:t>x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= </a:t>
            </a:r>
            <a:r>
              <a:rPr lang="en-US" altLang="zh-CN" i="1" dirty="0" err="1"/>
              <a:t>yx</a:t>
            </a:r>
            <a:r>
              <a:rPr lang="zh-CN" altLang="en-US" dirty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因此</a:t>
            </a:r>
            <a:r>
              <a:rPr lang="en-US" altLang="zh-CN" i="1" dirty="0"/>
              <a:t>G</a:t>
            </a:r>
            <a:r>
              <a:rPr lang="zh-CN" altLang="en-US" dirty="0"/>
              <a:t>是</a:t>
            </a:r>
            <a:r>
              <a:rPr lang="en-US" altLang="zh-CN" dirty="0"/>
              <a:t>Abel</a:t>
            </a:r>
            <a:r>
              <a:rPr lang="zh-CN" altLang="en-US" dirty="0"/>
              <a:t>群</a:t>
            </a:r>
            <a:r>
              <a:rPr lang="en-US" altLang="zh-CN" dirty="0"/>
              <a:t>.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</p:txBody>
      </p:sp>
      <p:graphicFrame>
        <p:nvGraphicFramePr>
          <p:cNvPr id="5" name="Group 4">
            <a:extLst>
              <a:ext uri="{FF2B5EF4-FFF2-40B4-BE49-F238E27FC236}">
                <a16:creationId xmlns:a16="http://schemas.microsoft.com/office/drawing/2014/main" id="{1C4B81E3-3B30-4341-88CE-98D32C7DF5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1122011"/>
              </p:ext>
            </p:extLst>
          </p:nvPr>
        </p:nvGraphicFramePr>
        <p:xfrm>
          <a:off x="5438775" y="3573462"/>
          <a:ext cx="3095625" cy="2519363"/>
        </p:xfrm>
        <a:graphic>
          <a:graphicData uri="http://schemas.openxmlformats.org/drawingml/2006/table">
            <a:tbl>
              <a:tblPr/>
              <a:tblGrid>
                <a:gridCol w="706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sym typeface="Symbol" pitchFamily="18" charset="2"/>
                        </a:rPr>
                        <a:t> 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e    a    b    c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3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e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a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b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e    a    b    c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a    e    c    b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b    c    e    a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华文中宋" pitchFamily="2" charset="-122"/>
                          <a:cs typeface="Times New Roman" pitchFamily="18" charset="0"/>
                        </a:rPr>
                        <a:t>  c    b    a    e 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中宋" pitchFamily="2" charset="-122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63DBA736-1AB4-4209-B35A-814995E1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527A89-0E9F-402B-B427-266BA6E83AB4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5CC16A3-543D-4243-8AAC-EE5514F110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实例（续）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74B8619D-179B-4093-A6C7-B80CA0988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14938" y="1428750"/>
            <a:ext cx="3786187" cy="3571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&lt;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),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&gt;</a:t>
            </a:r>
            <a:r>
              <a:rPr lang="zh-CN" altLang="en-US" dirty="0"/>
              <a:t>，其中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zh-CN" altLang="en-US" dirty="0"/>
              <a:t>为集合对称差运算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是半群。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是独异点，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71487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单位元为</a:t>
            </a: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。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是群。</a:t>
            </a:r>
          </a:p>
        </p:txBody>
      </p:sp>
      <p:pic>
        <p:nvPicPr>
          <p:cNvPr id="20485" name="Picture 4" descr="图片4">
            <a:extLst>
              <a:ext uri="{FF2B5EF4-FFF2-40B4-BE49-F238E27FC236}">
                <a16:creationId xmlns:a16="http://schemas.microsoft.com/office/drawing/2014/main" id="{039A9264-5DAB-454B-AEE8-AA1B24DA1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3"/>
          <a:stretch>
            <a:fillRect/>
          </a:stretch>
        </p:blipFill>
        <p:spPr bwMode="auto">
          <a:xfrm>
            <a:off x="285750" y="1357313"/>
            <a:ext cx="4786313" cy="315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54CE8C1-3DD7-515C-F93F-8EE458AF7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653136"/>
            <a:ext cx="2304256" cy="192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uiExpand="1" build="p" bldLvl="3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灯片编号占位符 5">
            <a:extLst>
              <a:ext uri="{FF2B5EF4-FFF2-40B4-BE49-F238E27FC236}">
                <a16:creationId xmlns:a16="http://schemas.microsoft.com/office/drawing/2014/main" id="{C7787069-8E2A-4540-9749-6C8FA4AB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33B511-4B22-4187-8A10-43256E805C37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zh-CN" sz="1200" b="0" dirty="0">
              <a:latin typeface="Verdana" panose="020B0604030504040204" pitchFamily="34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6B798783-A25B-483E-8AE5-C17081CE0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dirty="0"/>
              <a:t>Lagrange</a:t>
            </a:r>
            <a:r>
              <a:rPr lang="zh-CN" altLang="en-US" dirty="0"/>
              <a:t>定理的应用</a:t>
            </a:r>
          </a:p>
        </p:txBody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6FF36620-327C-4B8F-8ED9-26E7B1C6B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125538"/>
            <a:ext cx="8253734" cy="4822825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证明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6 </a:t>
            </a:r>
            <a:r>
              <a:rPr lang="zh-CN" altLang="en-US" dirty="0"/>
              <a:t>阶群中必含有 </a:t>
            </a:r>
            <a:r>
              <a:rPr lang="en-US" altLang="zh-CN" dirty="0"/>
              <a:t>3 </a:t>
            </a:r>
            <a:r>
              <a:rPr lang="zh-CN" altLang="en-US" dirty="0"/>
              <a:t>阶元</a:t>
            </a:r>
            <a:r>
              <a:rPr lang="en-US" altLang="zh-CN" dirty="0"/>
              <a:t>.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证  设</a:t>
            </a:r>
            <a:r>
              <a:rPr lang="en-US" altLang="zh-CN" i="1" dirty="0"/>
              <a:t>G</a:t>
            </a:r>
            <a:r>
              <a:rPr lang="zh-CN" altLang="en-US" dirty="0"/>
              <a:t>是</a:t>
            </a:r>
            <a:r>
              <a:rPr lang="en-US" altLang="zh-CN" dirty="0"/>
              <a:t>6 </a:t>
            </a:r>
            <a:r>
              <a:rPr lang="zh-CN" altLang="en-US" dirty="0"/>
              <a:t>阶群，则</a:t>
            </a:r>
            <a:r>
              <a:rPr lang="en-US" altLang="zh-CN" i="1" dirty="0"/>
              <a:t>G</a:t>
            </a:r>
            <a:r>
              <a:rPr lang="zh-CN" altLang="en-US" dirty="0"/>
              <a:t>中元素只能是</a:t>
            </a:r>
            <a:r>
              <a:rPr lang="en-US" altLang="zh-CN" dirty="0"/>
              <a:t>1</a:t>
            </a:r>
            <a:r>
              <a:rPr lang="zh-CN" altLang="en-US" dirty="0"/>
              <a:t>阶、</a:t>
            </a:r>
            <a:r>
              <a:rPr lang="en-US" altLang="zh-CN" dirty="0"/>
              <a:t>2</a:t>
            </a:r>
            <a:r>
              <a:rPr lang="zh-CN" altLang="en-US" dirty="0"/>
              <a:t>阶、</a:t>
            </a:r>
            <a:r>
              <a:rPr lang="en-US" altLang="zh-CN" dirty="0"/>
              <a:t>3</a:t>
            </a:r>
            <a:r>
              <a:rPr lang="zh-CN" altLang="en-US" dirty="0"/>
              <a:t>阶或</a:t>
            </a:r>
            <a:r>
              <a:rPr lang="en-US" altLang="zh-CN" dirty="0"/>
              <a:t>6</a:t>
            </a:r>
            <a:r>
              <a:rPr lang="zh-CN" altLang="en-US" dirty="0"/>
              <a:t>阶</a:t>
            </a:r>
            <a:r>
              <a:rPr lang="en-US" altLang="zh-CN" dirty="0"/>
              <a:t>.</a:t>
            </a:r>
          </a:p>
          <a:p>
            <a:pPr marL="471487" lvl="1" indent="0" eaLnBrk="1" hangingPunct="1">
              <a:spcBef>
                <a:spcPct val="0"/>
              </a:spcBef>
              <a:buNone/>
            </a:pPr>
            <a:r>
              <a:rPr lang="zh-CN" altLang="en-US" dirty="0"/>
              <a:t>若</a:t>
            </a:r>
            <a:r>
              <a:rPr lang="en-US" altLang="zh-CN" i="1" dirty="0"/>
              <a:t>G</a:t>
            </a:r>
            <a:r>
              <a:rPr lang="zh-CN" altLang="en-US" dirty="0"/>
              <a:t>中含有</a:t>
            </a:r>
            <a:r>
              <a:rPr lang="en-US" altLang="zh-CN" dirty="0"/>
              <a:t>6 </a:t>
            </a:r>
            <a:r>
              <a:rPr lang="zh-CN" altLang="en-US" dirty="0"/>
              <a:t>阶元，设为</a:t>
            </a:r>
            <a:r>
              <a:rPr lang="en-US" altLang="zh-CN" i="1" dirty="0"/>
              <a:t>a</a:t>
            </a:r>
            <a:r>
              <a:rPr lang="zh-CN" altLang="en-US" dirty="0"/>
              <a:t>，则 </a:t>
            </a:r>
            <a:r>
              <a:rPr lang="en-US" altLang="zh-CN" i="1" dirty="0"/>
              <a:t>a</a:t>
            </a:r>
            <a:r>
              <a:rPr lang="en-US" altLang="zh-CN" baseline="30000" dirty="0"/>
              <a:t>2</a:t>
            </a:r>
            <a:r>
              <a:rPr lang="zh-CN" altLang="en-US" dirty="0"/>
              <a:t>是</a:t>
            </a:r>
            <a:r>
              <a:rPr lang="en-US" altLang="zh-CN" dirty="0"/>
              <a:t>3 </a:t>
            </a:r>
            <a:r>
              <a:rPr lang="zh-CN" altLang="en-US" dirty="0"/>
              <a:t>阶元</a:t>
            </a:r>
            <a:r>
              <a:rPr lang="en-US" altLang="zh-CN" dirty="0"/>
              <a:t>. </a:t>
            </a:r>
          </a:p>
          <a:p>
            <a:pPr marL="471487" lvl="1" indent="0" eaLnBrk="1" hangingPunct="1">
              <a:spcBef>
                <a:spcPct val="0"/>
              </a:spcBef>
              <a:buNone/>
            </a:pPr>
            <a:r>
              <a:rPr lang="zh-CN" altLang="en-US" dirty="0"/>
              <a:t>若</a:t>
            </a:r>
            <a:r>
              <a:rPr lang="en-US" altLang="zh-CN" i="1" dirty="0"/>
              <a:t>G</a:t>
            </a:r>
            <a:r>
              <a:rPr lang="zh-CN" altLang="en-US" dirty="0"/>
              <a:t>中不含</a:t>
            </a:r>
            <a:r>
              <a:rPr lang="en-US" altLang="zh-CN" dirty="0"/>
              <a:t>6 </a:t>
            </a:r>
            <a:r>
              <a:rPr lang="zh-CN" altLang="en-US" dirty="0"/>
              <a:t>阶元，下面证明</a:t>
            </a:r>
            <a:r>
              <a:rPr lang="en-US" altLang="zh-CN" i="1" dirty="0"/>
              <a:t>G</a:t>
            </a:r>
            <a:r>
              <a:rPr lang="zh-CN" altLang="en-US" dirty="0"/>
              <a:t>中必含有</a:t>
            </a:r>
            <a:r>
              <a:rPr lang="en-US" altLang="zh-CN" dirty="0"/>
              <a:t>3</a:t>
            </a:r>
            <a:r>
              <a:rPr lang="zh-CN" altLang="en-US" dirty="0"/>
              <a:t>阶元</a:t>
            </a:r>
            <a:r>
              <a:rPr lang="en-US" altLang="zh-CN" dirty="0"/>
              <a:t>. 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FF"/>
                </a:solidFill>
              </a:rPr>
              <a:t>如若不然，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zh-CN" altLang="en-US" dirty="0">
                <a:solidFill>
                  <a:srgbClr val="0066FF"/>
                </a:solidFill>
              </a:rPr>
              <a:t>中只含</a:t>
            </a:r>
            <a:r>
              <a:rPr lang="en-US" altLang="zh-CN" dirty="0">
                <a:solidFill>
                  <a:srgbClr val="0066FF"/>
                </a:solidFill>
              </a:rPr>
              <a:t>1</a:t>
            </a:r>
            <a:r>
              <a:rPr lang="zh-CN" altLang="en-US" dirty="0">
                <a:solidFill>
                  <a:srgbClr val="0066FF"/>
                </a:solidFill>
              </a:rPr>
              <a:t>阶和</a:t>
            </a:r>
            <a:r>
              <a:rPr lang="en-US" altLang="zh-CN" dirty="0">
                <a:solidFill>
                  <a:srgbClr val="0066FF"/>
                </a:solidFill>
              </a:rPr>
              <a:t>2</a:t>
            </a:r>
            <a:r>
              <a:rPr lang="zh-CN" altLang="en-US" dirty="0">
                <a:solidFill>
                  <a:srgbClr val="0066FF"/>
                </a:solidFill>
              </a:rPr>
              <a:t>阶元 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反证法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endParaRPr lang="zh-CN" altLang="en-US" dirty="0">
              <a:solidFill>
                <a:srgbClr val="00B050"/>
              </a:solidFill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66FF"/>
                </a:solidFill>
              </a:rPr>
              <a:t>即</a:t>
            </a:r>
            <a:r>
              <a:rPr lang="zh-CN" altLang="en-US" dirty="0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66FF"/>
                </a:solidFill>
              </a:rPr>
              <a:t>a</a:t>
            </a:r>
            <a:r>
              <a:rPr lang="en-US" altLang="zh-CN" dirty="0" err="1">
                <a:solidFill>
                  <a:srgbClr val="0066FF"/>
                </a:solidFill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</a:rPr>
              <a:t>G</a:t>
            </a:r>
            <a:r>
              <a:rPr lang="zh-CN" altLang="en-US" dirty="0">
                <a:solidFill>
                  <a:srgbClr val="0066FF"/>
                </a:solidFill>
              </a:rPr>
              <a:t>，有</a:t>
            </a:r>
            <a:r>
              <a:rPr lang="en-US" altLang="zh-CN" i="1" dirty="0">
                <a:solidFill>
                  <a:srgbClr val="0066FF"/>
                </a:solidFill>
              </a:rPr>
              <a:t>a</a:t>
            </a:r>
            <a:r>
              <a:rPr lang="en-US" altLang="zh-CN" baseline="30000" dirty="0">
                <a:solidFill>
                  <a:srgbClr val="0066FF"/>
                </a:solidFill>
              </a:rPr>
              <a:t>2</a:t>
            </a:r>
            <a:r>
              <a:rPr lang="en-US" altLang="zh-CN" dirty="0">
                <a:solidFill>
                  <a:srgbClr val="0066FF"/>
                </a:solidFill>
              </a:rPr>
              <a:t>=</a:t>
            </a:r>
            <a:r>
              <a:rPr lang="en-US" altLang="zh-CN" i="1" dirty="0">
                <a:solidFill>
                  <a:srgbClr val="0066FF"/>
                </a:solidFill>
              </a:rPr>
              <a:t>e</a:t>
            </a:r>
            <a:r>
              <a:rPr lang="zh-CN" altLang="en-US" dirty="0">
                <a:solidFill>
                  <a:srgbClr val="0066FF"/>
                </a:solidFill>
              </a:rPr>
              <a:t>，由</a:t>
            </a:r>
            <a:r>
              <a:rPr lang="zh-CN" altLang="en-US" dirty="0">
                <a:solidFill>
                  <a:srgbClr val="C00000"/>
                </a:solidFill>
              </a:rPr>
              <a:t>命题</a:t>
            </a:r>
            <a:r>
              <a:rPr lang="zh-CN" altLang="en-US" dirty="0">
                <a:solidFill>
                  <a:srgbClr val="0066FF"/>
                </a:solidFill>
              </a:rPr>
              <a:t>知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zh-CN" altLang="en-US" dirty="0">
                <a:solidFill>
                  <a:srgbClr val="0066FF"/>
                </a:solidFill>
              </a:rPr>
              <a:t>是</a:t>
            </a:r>
            <a:r>
              <a:rPr lang="en-US" altLang="zh-CN" dirty="0">
                <a:solidFill>
                  <a:srgbClr val="0066FF"/>
                </a:solidFill>
              </a:rPr>
              <a:t>Abel</a:t>
            </a:r>
            <a:r>
              <a:rPr lang="zh-CN" altLang="en-US" dirty="0">
                <a:solidFill>
                  <a:srgbClr val="0066FF"/>
                </a:solidFill>
              </a:rPr>
              <a:t>群</a:t>
            </a:r>
            <a:r>
              <a:rPr lang="en-US" altLang="zh-CN" dirty="0">
                <a:solidFill>
                  <a:srgbClr val="0066FF"/>
                </a:solidFill>
              </a:rPr>
              <a:t>. 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取</a:t>
            </a:r>
            <a:r>
              <a:rPr lang="en-US" altLang="zh-CN" i="1" dirty="0"/>
              <a:t>G</a:t>
            </a:r>
            <a:r>
              <a:rPr lang="zh-CN" altLang="en-US" dirty="0"/>
              <a:t>中</a:t>
            </a:r>
            <a:r>
              <a:rPr lang="en-US" altLang="zh-CN" dirty="0"/>
              <a:t>2</a:t>
            </a:r>
            <a:r>
              <a:rPr lang="zh-CN" altLang="en-US" dirty="0"/>
              <a:t>阶元 </a:t>
            </a:r>
            <a:r>
              <a:rPr lang="en-US" altLang="zh-CN" i="1" dirty="0"/>
              <a:t>a </a:t>
            </a:r>
            <a:r>
              <a:rPr lang="zh-CN" altLang="en-US" dirty="0"/>
              <a:t>和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zh-CN" altLang="en-US" dirty="0"/>
              <a:t>，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令  </a:t>
            </a:r>
            <a:r>
              <a:rPr lang="en-US" altLang="zh-CN" i="1" dirty="0"/>
              <a:t>H </a:t>
            </a:r>
            <a:r>
              <a:rPr lang="en-US" altLang="zh-CN" dirty="0"/>
              <a:t>= {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ab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易知</a:t>
            </a:r>
            <a:r>
              <a:rPr lang="en-US" altLang="zh-CN" i="1" dirty="0"/>
              <a:t>H </a:t>
            </a:r>
            <a:r>
              <a:rPr lang="zh-CN" altLang="en-US" dirty="0"/>
              <a:t>是</a:t>
            </a:r>
            <a:r>
              <a:rPr lang="en-US" altLang="zh-CN" i="1" dirty="0"/>
              <a:t>G</a:t>
            </a:r>
            <a:r>
              <a:rPr lang="zh-CN" altLang="en-US" dirty="0"/>
              <a:t>的子群，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但 </a:t>
            </a:r>
            <a:r>
              <a:rPr lang="en-US" altLang="zh-CN" dirty="0"/>
              <a:t>|</a:t>
            </a:r>
            <a:r>
              <a:rPr lang="en-US" altLang="zh-CN" i="1" dirty="0"/>
              <a:t>H</a:t>
            </a:r>
            <a:r>
              <a:rPr lang="en-US" altLang="zh-CN" dirty="0"/>
              <a:t>| = 4</a:t>
            </a:r>
            <a:r>
              <a:rPr lang="zh-CN" altLang="en-US" dirty="0"/>
              <a:t>，</a:t>
            </a:r>
            <a:r>
              <a:rPr lang="en-US" altLang="zh-CN" dirty="0"/>
              <a:t>|</a:t>
            </a:r>
            <a:r>
              <a:rPr lang="en-US" altLang="zh-CN" i="1" dirty="0"/>
              <a:t>G</a:t>
            </a:r>
            <a:r>
              <a:rPr lang="en-US" altLang="zh-CN" dirty="0"/>
              <a:t>| = 6</a:t>
            </a:r>
            <a:r>
              <a:rPr lang="zh-CN" altLang="en-US" dirty="0"/>
              <a:t>，与拉格朗日定理矛盾</a:t>
            </a:r>
            <a:r>
              <a:rPr lang="en-US" altLang="zh-CN" dirty="0"/>
              <a:t>. 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7E19CC-2AB9-4F88-8565-55E123AF0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19" y="4437112"/>
            <a:ext cx="1523405" cy="1295350"/>
          </a:xfrm>
          <a:prstGeom prst="rect">
            <a:avLst/>
          </a:prstGeom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82AE5-6976-4965-B562-D647FF35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10.2</a:t>
            </a:r>
            <a:r>
              <a:rPr lang="zh-CN" altLang="en-US" dirty="0"/>
              <a:t>子群与群的陪集分解（回顾）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4DE9C7-E5F4-4CD5-B67C-41A635FB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BE22B0-F95E-46E9-83C8-6162D835A574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295969-85E7-48DC-A947-C32557F9A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1765"/>
            <a:ext cx="9144000" cy="529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23020"/>
      </p:ext>
    </p:extLst>
  </p:cSld>
  <p:clrMapOvr>
    <a:masterClrMapping/>
  </p:clrMapOvr>
  <p:transition>
    <p:zoom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灯片编号占位符 5">
            <a:extLst>
              <a:ext uri="{FF2B5EF4-FFF2-40B4-BE49-F238E27FC236}">
                <a16:creationId xmlns:a16="http://schemas.microsoft.com/office/drawing/2014/main" id="{90304D85-C7E0-41DC-958D-843DD5CA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E83F8C-4F93-4520-AC02-AB6720AAB99E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111055E2-22EE-4CCA-A1BE-552C4CB37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华文中宋" panose="02010600040101010101" pitchFamily="2" charset="-122"/>
              </a:rPr>
              <a:t>第十章  群与环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95B42306-E129-4303-ABFB-5397A7D351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/>
              <a:t>主要内容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 dirty="0"/>
              <a:t>10.1</a:t>
            </a:r>
            <a:r>
              <a:rPr lang="zh-CN" altLang="en-US" dirty="0"/>
              <a:t>群的定义与性质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 dirty="0"/>
              <a:t>10.2</a:t>
            </a:r>
            <a:r>
              <a:rPr lang="zh-CN" altLang="en-US" dirty="0"/>
              <a:t>子群与群的陪集分解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 dirty="0">
                <a:solidFill>
                  <a:srgbClr val="FF0000"/>
                </a:solidFill>
              </a:rPr>
              <a:t>10.3</a:t>
            </a:r>
            <a:r>
              <a:rPr lang="zh-CN" altLang="en-US" dirty="0">
                <a:solidFill>
                  <a:srgbClr val="FF0000"/>
                </a:solidFill>
              </a:rPr>
              <a:t>循环群与置换群</a:t>
            </a:r>
          </a:p>
          <a:p>
            <a:pPr lvl="1" eaLnBrk="1" hangingPunct="1">
              <a:buClr>
                <a:srgbClr val="FF9900"/>
              </a:buClr>
            </a:pPr>
            <a:r>
              <a:rPr lang="en-US" altLang="zh-CN" dirty="0"/>
              <a:t>10.4</a:t>
            </a:r>
            <a:r>
              <a:rPr lang="zh-CN" altLang="en-US" dirty="0"/>
              <a:t>环与域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E045865A-A439-4657-81FD-549A15A7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A1393F0-0521-4BB0-A053-A2B46350CBDC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B97F48A-DC2A-47FB-9591-C331943A6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实例（续）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C31D60E8-8A71-43A0-8239-0ED92EAA3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29188" y="1270000"/>
            <a:ext cx="3638550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&lt;Z</a:t>
            </a:r>
            <a:r>
              <a:rPr lang="en-US" altLang="zh-CN" i="1" baseline="-25000" dirty="0"/>
              <a:t>n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</a:t>
            </a:r>
            <a:r>
              <a:rPr lang="en-US" altLang="zh-CN" dirty="0"/>
              <a:t>&gt;</a:t>
            </a:r>
            <a:r>
              <a:rPr lang="zh-CN" altLang="en-US" dirty="0"/>
              <a:t>，其中</a:t>
            </a:r>
            <a:r>
              <a:rPr lang="en-US" altLang="zh-CN" dirty="0"/>
              <a:t>Z</a:t>
            </a:r>
            <a:r>
              <a:rPr lang="en-US" altLang="zh-CN" i="1" baseline="-25000" dirty="0"/>
              <a:t>n</a:t>
            </a:r>
            <a:r>
              <a:rPr lang="en-US" altLang="zh-CN" dirty="0"/>
              <a:t>={0,1,…,</a:t>
            </a:r>
            <a:r>
              <a:rPr lang="en-US" altLang="zh-CN" i="1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1}</a:t>
            </a:r>
            <a:r>
              <a:rPr lang="zh-CN" altLang="en-US" dirty="0"/>
              <a:t>，</a:t>
            </a:r>
            <a:r>
              <a:rPr lang="zh-CN" altLang="en-US" dirty="0">
                <a:sym typeface="Symbol" panose="05050102010706020507" pitchFamily="18" charset="2"/>
              </a:rPr>
              <a:t></a:t>
            </a:r>
            <a:r>
              <a:rPr lang="zh-CN" altLang="en-US" dirty="0"/>
              <a:t>为模</a:t>
            </a:r>
            <a:r>
              <a:rPr lang="en-US" altLang="zh-CN" i="1" dirty="0"/>
              <a:t>n</a:t>
            </a:r>
            <a:r>
              <a:rPr lang="zh-CN" altLang="en-US" dirty="0"/>
              <a:t>加法。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是半群。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是独异点，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71487" lvl="1" indent="0"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单位元为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是群。</a:t>
            </a:r>
          </a:p>
        </p:txBody>
      </p:sp>
      <p:graphicFrame>
        <p:nvGraphicFramePr>
          <p:cNvPr id="5" name="Group 1169">
            <a:extLst>
              <a:ext uri="{FF2B5EF4-FFF2-40B4-BE49-F238E27FC236}">
                <a16:creationId xmlns:a16="http://schemas.microsoft.com/office/drawing/2014/main" id="{6D606FA4-B60B-4D7A-B891-178BE2743C3F}"/>
              </a:ext>
            </a:extLst>
          </p:cNvPr>
          <p:cNvGraphicFramePr>
            <a:graphicFrameLocks noGrp="1"/>
          </p:cNvGraphicFramePr>
          <p:nvPr/>
        </p:nvGraphicFramePr>
        <p:xfrm>
          <a:off x="285750" y="1428750"/>
          <a:ext cx="4643438" cy="2743200"/>
        </p:xfrm>
        <a:graphic>
          <a:graphicData uri="http://schemas.openxmlformats.org/drawingml/2006/table">
            <a:tbl>
              <a:tblPr/>
              <a:tblGrid>
                <a:gridCol w="1197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1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43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  <a:sym typeface="Symbol" pitchFamily="18" charset="2"/>
                        </a:rPr>
                        <a:t></a:t>
                      </a:r>
                      <a:r>
                        <a:rPr kumimoji="0" lang="en-US" altLang="zh-CN" sz="3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0" lang="en-US" altLang="zh-CN" sz="30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3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3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0" lang="en-US" altLang="zh-CN" sz="3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0" lang="en-US" altLang="zh-CN" sz="3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91439" marR="91439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22B7D986-59B7-4E7B-86A3-54F725AB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1E8C8A2-750B-48DF-A964-E134AD5C0AA0}" type="slidenum">
              <a:rPr lang="en-US" altLang="zh-CN" sz="1200" b="0" smtClean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A76BD57-F1AD-45B0-A17D-558FDDC49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实例（续）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F5D24F72-4D67-496C-9F5C-EA95FFD11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20072" y="1628800"/>
            <a:ext cx="3533526" cy="3887192"/>
          </a:xfrm>
        </p:spPr>
        <p:txBody>
          <a:bodyPr/>
          <a:lstStyle/>
          <a:p>
            <a:pPr eaLnBrk="1" hangingPunct="1"/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i="1" baseline="30000" dirty="0"/>
              <a:t>A</a:t>
            </a:r>
            <a:r>
              <a:rPr lang="en-US" altLang="zh-CN" dirty="0"/>
              <a:t>,</a:t>
            </a:r>
            <a:r>
              <a:rPr lang="zh-CN" altLang="fr-FR" dirty="0"/>
              <a:t>◦</a:t>
            </a:r>
            <a:r>
              <a:rPr lang="en-US" altLang="zh-CN" dirty="0"/>
              <a:t>&gt;</a:t>
            </a:r>
            <a:r>
              <a:rPr lang="zh-CN" altLang="en-US" dirty="0"/>
              <a:t>，其中</a:t>
            </a:r>
            <a:r>
              <a:rPr lang="zh-CN" altLang="fr-FR" dirty="0"/>
              <a:t>◦</a:t>
            </a:r>
            <a:r>
              <a:rPr lang="zh-CN" altLang="en-US" dirty="0"/>
              <a:t>为函数的复合运算。</a:t>
            </a:r>
          </a:p>
          <a:p>
            <a:pPr lvl="1" eaLnBrk="1" hangingPunct="1"/>
            <a:r>
              <a:rPr lang="zh-CN" altLang="en-US" dirty="0">
                <a:solidFill>
                  <a:schemeClr val="accent2"/>
                </a:solidFill>
              </a:rPr>
              <a:t>是半群。</a:t>
            </a:r>
          </a:p>
          <a:p>
            <a:pPr lvl="1" eaLnBrk="1" hangingPunct="1"/>
            <a:r>
              <a:rPr lang="zh-CN" altLang="en-US" dirty="0">
                <a:solidFill>
                  <a:schemeClr val="accent2"/>
                </a:solidFill>
              </a:rPr>
              <a:t>是独异点，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471487" lvl="1" indent="0" eaLnBrk="1" hangingPunct="1">
              <a:buNone/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单位元为</a:t>
            </a:r>
            <a:r>
              <a:rPr lang="en-US" altLang="zh-CN" i="1" dirty="0">
                <a:solidFill>
                  <a:schemeClr val="accent2"/>
                </a:solidFill>
              </a:rPr>
              <a:t>f</a:t>
            </a:r>
            <a:r>
              <a:rPr lang="en-US" altLang="zh-CN" baseline="-25000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5DBC31-8BAB-46BC-94B6-A439AC03E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5" y="1484784"/>
            <a:ext cx="4436011" cy="3384376"/>
          </a:xfrm>
          <a:prstGeom prst="rect">
            <a:avLst/>
          </a:prstGeom>
        </p:spPr>
      </p:pic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0</TotalTime>
  <Words>9023</Words>
  <Application>Microsoft Office PowerPoint</Application>
  <PresentationFormat>全屏显示(4:3)</PresentationFormat>
  <Paragraphs>1002</Paragraphs>
  <Slides>72</Slides>
  <Notes>57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72</vt:i4>
      </vt:variant>
    </vt:vector>
  </HeadingPairs>
  <TitlesOfParts>
    <vt:vector size="88" baseType="lpstr">
      <vt:lpstr>-apple-system</vt:lpstr>
      <vt:lpstr>Arial Unicode MS</vt:lpstr>
      <vt:lpstr>等线</vt:lpstr>
      <vt:lpstr>华文中宋</vt:lpstr>
      <vt:lpstr>宋体</vt:lpstr>
      <vt:lpstr>Arial</vt:lpstr>
      <vt:lpstr>Arial Narrow</vt:lpstr>
      <vt:lpstr>Symbol</vt:lpstr>
      <vt:lpstr>Tahoma</vt:lpstr>
      <vt:lpstr>Times New Roman</vt:lpstr>
      <vt:lpstr>Verdana</vt:lpstr>
      <vt:lpstr>Wingdings</vt:lpstr>
      <vt:lpstr>Profile</vt:lpstr>
      <vt:lpstr>1_Profile</vt:lpstr>
      <vt:lpstr>Image</vt:lpstr>
      <vt:lpstr>公式</vt:lpstr>
      <vt:lpstr>第三部分 代数结构</vt:lpstr>
      <vt:lpstr>第十章  群与环</vt:lpstr>
      <vt:lpstr>10.1  群的定义与性质</vt:lpstr>
      <vt:lpstr>半群、独异点与群的定义</vt:lpstr>
      <vt:lpstr>PowerPoint 演示文稿</vt:lpstr>
      <vt:lpstr>实例</vt:lpstr>
      <vt:lpstr>实例（续）</vt:lpstr>
      <vt:lpstr>实例（续）</vt:lpstr>
      <vt:lpstr>实例（续）</vt:lpstr>
      <vt:lpstr>实例</vt:lpstr>
      <vt:lpstr>解：由题意，运算*的运算表如下：</vt:lpstr>
      <vt:lpstr>Klein四元群</vt:lpstr>
      <vt:lpstr>有关群的术语</vt:lpstr>
      <vt:lpstr>实例</vt:lpstr>
      <vt:lpstr>挪威青年数学家——阿贝尔</vt:lpstr>
      <vt:lpstr>群中元素的幂</vt:lpstr>
      <vt:lpstr>元素的阶</vt:lpstr>
      <vt:lpstr>实例</vt:lpstr>
      <vt:lpstr>群的性质：幂运算规则</vt:lpstr>
      <vt:lpstr>证明</vt:lpstr>
      <vt:lpstr>群的性质：元素的阶</vt:lpstr>
      <vt:lpstr>证明</vt:lpstr>
      <vt:lpstr>证明</vt:lpstr>
      <vt:lpstr>实例</vt:lpstr>
      <vt:lpstr>实例（续）</vt:lpstr>
      <vt:lpstr>群的性质：消去律</vt:lpstr>
      <vt:lpstr>实例</vt:lpstr>
      <vt:lpstr>实例</vt:lpstr>
      <vt:lpstr>实例</vt:lpstr>
      <vt:lpstr>群的性质：方程存在惟一解（补充）</vt:lpstr>
      <vt:lpstr>实例</vt:lpstr>
      <vt:lpstr>群的性质——无零元（补充）</vt:lpstr>
      <vt:lpstr>10.1  群的定义与性质（回顾）</vt:lpstr>
      <vt:lpstr>第十章  群与环</vt:lpstr>
      <vt:lpstr>10.2 子群与群的陪集分解</vt:lpstr>
      <vt:lpstr>子群判定定理1</vt:lpstr>
      <vt:lpstr>子群判定定理2</vt:lpstr>
      <vt:lpstr>子群判定定理3</vt:lpstr>
      <vt:lpstr>子群判定定理3(续)</vt:lpstr>
      <vt:lpstr>子群判定定理3的应用实例</vt:lpstr>
      <vt:lpstr>上例的进一步解释</vt:lpstr>
      <vt:lpstr>上例的进一步解释</vt:lpstr>
      <vt:lpstr>典型子群的实例:生成子群</vt:lpstr>
      <vt:lpstr>实例</vt:lpstr>
      <vt:lpstr>典型子群的实例:中心C</vt:lpstr>
      <vt:lpstr>说明</vt:lpstr>
      <vt:lpstr>典型子群的实例:子群的交和并</vt:lpstr>
      <vt:lpstr>典型子群的实例:子群的交和并</vt:lpstr>
      <vt:lpstr>子群格</vt:lpstr>
      <vt:lpstr>陪集定义</vt:lpstr>
      <vt:lpstr>陪集定义</vt:lpstr>
      <vt:lpstr>实例</vt:lpstr>
      <vt:lpstr>实例</vt:lpstr>
      <vt:lpstr>实例</vt:lpstr>
      <vt:lpstr>PowerPoint 演示文稿</vt:lpstr>
      <vt:lpstr>实例（续）</vt:lpstr>
      <vt:lpstr>陪集的基本性质</vt:lpstr>
      <vt:lpstr>陪集的基本性质</vt:lpstr>
      <vt:lpstr>证明（续）</vt:lpstr>
      <vt:lpstr>陪集的基本性质</vt:lpstr>
      <vt:lpstr>证明</vt:lpstr>
      <vt:lpstr>推论</vt:lpstr>
      <vt:lpstr>推论</vt:lpstr>
      <vt:lpstr>左陪集的定义及性质</vt:lpstr>
      <vt:lpstr>Lagrange定理</vt:lpstr>
      <vt:lpstr>证明</vt:lpstr>
      <vt:lpstr>Lagrange定理的推论1</vt:lpstr>
      <vt:lpstr>Lagrange定理的推论2</vt:lpstr>
      <vt:lpstr>Lagrange定理的应用</vt:lpstr>
      <vt:lpstr>Lagrange定理的应用</vt:lpstr>
      <vt:lpstr>10.2子群与群的陪集分解（回顾）</vt:lpstr>
      <vt:lpstr>第十章  群与环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652</cp:revision>
  <dcterms:created xsi:type="dcterms:W3CDTF">2007-11-19T20:33:53Z</dcterms:created>
  <dcterms:modified xsi:type="dcterms:W3CDTF">2023-11-17T03:14:21Z</dcterms:modified>
</cp:coreProperties>
</file>