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544" r:id="rId2"/>
  </p:sldMasterIdLst>
  <p:notesMasterIdLst>
    <p:notesMasterId r:id="rId71"/>
  </p:notesMasterIdLst>
  <p:handoutMasterIdLst>
    <p:handoutMasterId r:id="rId72"/>
  </p:handoutMasterIdLst>
  <p:sldIdLst>
    <p:sldId id="589" r:id="rId3"/>
    <p:sldId id="382" r:id="rId4"/>
    <p:sldId id="575" r:id="rId5"/>
    <p:sldId id="591" r:id="rId6"/>
    <p:sldId id="491" r:id="rId7"/>
    <p:sldId id="568" r:id="rId8"/>
    <p:sldId id="381" r:id="rId9"/>
    <p:sldId id="383" r:id="rId10"/>
    <p:sldId id="384" r:id="rId11"/>
    <p:sldId id="530" r:id="rId12"/>
    <p:sldId id="291" r:id="rId13"/>
    <p:sldId id="386" r:id="rId14"/>
    <p:sldId id="387" r:id="rId15"/>
    <p:sldId id="388" r:id="rId16"/>
    <p:sldId id="604" r:id="rId17"/>
    <p:sldId id="295" r:id="rId18"/>
    <p:sldId id="389" r:id="rId19"/>
    <p:sldId id="391" r:id="rId20"/>
    <p:sldId id="592" r:id="rId21"/>
    <p:sldId id="392" r:id="rId22"/>
    <p:sldId id="593" r:id="rId23"/>
    <p:sldId id="529" r:id="rId24"/>
    <p:sldId id="603" r:id="rId25"/>
    <p:sldId id="394" r:id="rId26"/>
    <p:sldId id="532" r:id="rId27"/>
    <p:sldId id="395" r:id="rId28"/>
    <p:sldId id="533" r:id="rId29"/>
    <p:sldId id="396" r:id="rId30"/>
    <p:sldId id="483" r:id="rId31"/>
    <p:sldId id="398" r:id="rId32"/>
    <p:sldId id="397" r:id="rId33"/>
    <p:sldId id="399" r:id="rId34"/>
    <p:sldId id="400" r:id="rId35"/>
    <p:sldId id="403" r:id="rId36"/>
    <p:sldId id="406" r:id="rId37"/>
    <p:sldId id="580" r:id="rId38"/>
    <p:sldId id="535" r:id="rId39"/>
    <p:sldId id="407" r:id="rId40"/>
    <p:sldId id="534" r:id="rId41"/>
    <p:sldId id="408" r:id="rId42"/>
    <p:sldId id="409" r:id="rId43"/>
    <p:sldId id="605" r:id="rId44"/>
    <p:sldId id="581" r:id="rId45"/>
    <p:sldId id="301" r:id="rId46"/>
    <p:sldId id="299" r:id="rId47"/>
    <p:sldId id="595" r:id="rId48"/>
    <p:sldId id="561" r:id="rId49"/>
    <p:sldId id="597" r:id="rId50"/>
    <p:sldId id="598" r:id="rId51"/>
    <p:sldId id="601" r:id="rId52"/>
    <p:sldId id="588" r:id="rId53"/>
    <p:sldId id="410" r:id="rId54"/>
    <p:sldId id="411" r:id="rId55"/>
    <p:sldId id="413" r:id="rId56"/>
    <p:sldId id="415" r:id="rId57"/>
    <p:sldId id="416" r:id="rId58"/>
    <p:sldId id="417" r:id="rId59"/>
    <p:sldId id="418" r:id="rId60"/>
    <p:sldId id="419" r:id="rId61"/>
    <p:sldId id="596" r:id="rId62"/>
    <p:sldId id="313" r:id="rId63"/>
    <p:sldId id="600" r:id="rId64"/>
    <p:sldId id="585" r:id="rId65"/>
    <p:sldId id="582" r:id="rId66"/>
    <p:sldId id="583" r:id="rId67"/>
    <p:sldId id="584" r:id="rId68"/>
    <p:sldId id="602" r:id="rId69"/>
    <p:sldId id="590" r:id="rId7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00"/>
    <a:srgbClr val="0000FF"/>
    <a:srgbClr val="0066FF"/>
    <a:srgbClr val="99FF33"/>
    <a:srgbClr val="CC0000"/>
    <a:srgbClr val="D72323"/>
    <a:srgbClr val="AF1D1D"/>
    <a:srgbClr val="CC79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16" autoAdjust="0"/>
    <p:restoredTop sz="47575" autoAdjust="0"/>
  </p:normalViewPr>
  <p:slideViewPr>
    <p:cSldViewPr>
      <p:cViewPr varScale="1">
        <p:scale>
          <a:sx n="33" d="100"/>
          <a:sy n="33" d="100"/>
        </p:scale>
        <p:origin x="1528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E903AF2-2AD0-41D9-8935-E661315C6E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BBE0771-4452-41CA-A700-9A3176AA7E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95A4DF39-DBDA-4457-89A0-D0D2DF3C46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89129CA7-18D0-4494-AFAF-460DB1570F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3E4B63-85AC-4AE9-9F42-F6D3780C3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ABD76BF-CAAC-44F9-A9D2-E29EE4DA50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7C9C22F-BA33-43A6-966B-7DD1299023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1068C57-ADD8-4046-983B-1F6F08389A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C6FB3B3-F0F3-4046-BE3A-360272D7E0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833BC0-DCC9-4EB1-AB7E-6FADAA9908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F5A42A3-5C49-4B02-B0D3-FD5EC837E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457A8F-1595-4B5F-A2B3-091B2AAA0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B9CF343-1368-476C-93D4-FDD5650C8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C24549-2FD0-45F9-AFC8-2EC8EEB07F28}" type="slidenum">
              <a:rPr lang="en-US" altLang="zh-CN" sz="1200" smtClean="0"/>
              <a:pPr>
                <a:spcBef>
                  <a:spcPct val="0"/>
                </a:spcBef>
              </a:pPr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8BFEFCF-72E0-4BA9-AA2D-D6AB4AA7D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F1729D5-5FCC-4200-A9AE-F9F8FB5EF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5F17E94A-B7FA-4F47-878B-16D722A2D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9273042-023C-4D4F-A5D0-235758ECF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&lt;Z, +&gt; </a:t>
            </a:r>
            <a:r>
              <a:rPr lang="zh-CN" altLang="en-US" dirty="0">
                <a:latin typeface="Arial" panose="020B0604020202020204" pitchFamily="34" charset="0"/>
              </a:rPr>
              <a:t>的生成元是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zh-CN" altLang="en-US" dirty="0">
                <a:latin typeface="Arial" panose="020B0604020202020204" pitchFamily="34" charset="0"/>
              </a:rPr>
              <a:t>，原因如下：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……-2,      -1,      0,      1,      2 ……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……1</a:t>
            </a:r>
            <a:r>
              <a:rPr lang="en-US" altLang="zh-CN" baseline="30000" dirty="0">
                <a:latin typeface="Arial" panose="020B0604020202020204" pitchFamily="34" charset="0"/>
              </a:rPr>
              <a:t>-2</a:t>
            </a:r>
            <a:r>
              <a:rPr lang="en-US" altLang="zh-CN" dirty="0">
                <a:latin typeface="Arial" panose="020B0604020202020204" pitchFamily="34" charset="0"/>
              </a:rPr>
              <a:t>,     1</a:t>
            </a:r>
            <a:r>
              <a:rPr lang="en-US" altLang="zh-CN" baseline="30000" dirty="0">
                <a:latin typeface="Arial" panose="020B0604020202020204" pitchFamily="34" charset="0"/>
              </a:rPr>
              <a:t>-1</a:t>
            </a:r>
            <a:r>
              <a:rPr lang="en-US" altLang="zh-CN" dirty="0">
                <a:latin typeface="Arial" panose="020B0604020202020204" pitchFamily="34" charset="0"/>
              </a:rPr>
              <a:t>,     1</a:t>
            </a:r>
            <a:r>
              <a:rPr lang="en-US" altLang="zh-CN" baseline="30000" dirty="0">
                <a:latin typeface="Arial" panose="020B0604020202020204" pitchFamily="34" charset="0"/>
              </a:rPr>
              <a:t>0</a:t>
            </a:r>
            <a:r>
              <a:rPr lang="en-US" altLang="zh-CN" dirty="0">
                <a:latin typeface="Arial" panose="020B0604020202020204" pitchFamily="34" charset="0"/>
              </a:rPr>
              <a:t>,     1</a:t>
            </a:r>
            <a:r>
              <a:rPr lang="en-US" altLang="zh-CN" baseline="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,    1</a:t>
            </a:r>
            <a:r>
              <a:rPr lang="en-US" altLang="zh-CN" baseline="30000" dirty="0">
                <a:latin typeface="Arial" panose="020B0604020202020204" pitchFamily="34" charset="0"/>
              </a:rPr>
              <a:t>2 </a:t>
            </a:r>
            <a:r>
              <a:rPr lang="en-US" altLang="zh-CN" dirty="0">
                <a:latin typeface="Arial" panose="020B0604020202020204" pitchFamily="34" charset="0"/>
              </a:rPr>
              <a:t>……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……(-1)</a:t>
            </a:r>
            <a:r>
              <a:rPr lang="en-US" altLang="zh-CN" baseline="30000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, (-1)</a:t>
            </a:r>
            <a:r>
              <a:rPr lang="en-US" altLang="zh-CN" baseline="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, (-1)</a:t>
            </a:r>
            <a:r>
              <a:rPr lang="en-US" altLang="zh-CN" baseline="30000" dirty="0">
                <a:latin typeface="Arial" panose="020B0604020202020204" pitchFamily="34" charset="0"/>
              </a:rPr>
              <a:t>0</a:t>
            </a:r>
            <a:r>
              <a:rPr lang="en-US" altLang="zh-CN" dirty="0">
                <a:latin typeface="Arial" panose="020B0604020202020204" pitchFamily="34" charset="0"/>
              </a:rPr>
              <a:t>, (-1)</a:t>
            </a:r>
            <a:r>
              <a:rPr lang="en-US" altLang="zh-CN" baseline="30000" dirty="0">
                <a:latin typeface="Arial" panose="020B0604020202020204" pitchFamily="34" charset="0"/>
              </a:rPr>
              <a:t>-1</a:t>
            </a:r>
            <a:r>
              <a:rPr lang="en-US" altLang="zh-CN" dirty="0">
                <a:latin typeface="Arial" panose="020B0604020202020204" pitchFamily="34" charset="0"/>
              </a:rPr>
              <a:t>, (-1)</a:t>
            </a:r>
            <a:r>
              <a:rPr lang="en-US" altLang="zh-CN" baseline="30000" dirty="0">
                <a:latin typeface="Arial" panose="020B0604020202020204" pitchFamily="34" charset="0"/>
              </a:rPr>
              <a:t>-2 </a:t>
            </a:r>
            <a:r>
              <a:rPr lang="en-US" altLang="zh-CN" dirty="0">
                <a:latin typeface="Arial" panose="020B0604020202020204" pitchFamily="34" charset="0"/>
              </a:rPr>
              <a:t>……</a:t>
            </a: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&lt;Z</a:t>
            </a:r>
            <a:r>
              <a:rPr lang="en-US" altLang="zh-CN" baseline="-25000" dirty="0">
                <a:latin typeface="Arial" panose="020B0604020202020204" pitchFamily="34" charset="0"/>
              </a:rPr>
              <a:t>12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&gt;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= &lt;1&gt; 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阶循环群</a:t>
            </a:r>
            <a:r>
              <a:rPr lang="en-US" altLang="zh-CN" dirty="0">
                <a:latin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</a:rPr>
              <a:t>首先确定一个生成元，然后找出剩余的全部</a:t>
            </a:r>
            <a:r>
              <a:rPr lang="en-US" altLang="zh-CN" dirty="0">
                <a:latin typeface="Arial" panose="020B0604020202020204" pitchFamily="34" charset="0"/>
              </a:rPr>
              <a:t>】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是生成元，则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baseline="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=1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baseline="30000" dirty="0">
                <a:latin typeface="Arial" panose="020B0604020202020204" pitchFamily="34" charset="0"/>
              </a:rPr>
              <a:t>5</a:t>
            </a:r>
            <a:r>
              <a:rPr lang="en-US" altLang="zh-CN" dirty="0">
                <a:latin typeface="Arial" panose="020B0604020202020204" pitchFamily="34" charset="0"/>
              </a:rPr>
              <a:t>=5,  1</a:t>
            </a:r>
            <a:r>
              <a:rPr lang="en-US" altLang="zh-CN" baseline="30000" dirty="0">
                <a:latin typeface="Arial" panose="020B0604020202020204" pitchFamily="34" charset="0"/>
              </a:rPr>
              <a:t>7</a:t>
            </a:r>
            <a:r>
              <a:rPr lang="en-US" altLang="zh-CN" dirty="0">
                <a:latin typeface="Arial" panose="020B0604020202020204" pitchFamily="34" charset="0"/>
              </a:rPr>
              <a:t>=7,  1</a:t>
            </a:r>
            <a:r>
              <a:rPr lang="en-US" altLang="zh-CN" baseline="30000" dirty="0">
                <a:latin typeface="Arial" panose="020B0604020202020204" pitchFamily="34" charset="0"/>
              </a:rPr>
              <a:t>11</a:t>
            </a:r>
            <a:r>
              <a:rPr lang="en-US" altLang="zh-CN" dirty="0">
                <a:latin typeface="Arial" panose="020B0604020202020204" pitchFamily="34" charset="0"/>
              </a:rPr>
              <a:t>=11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baseline="30000" dirty="0">
                <a:latin typeface="Arial" panose="020B0604020202020204" pitchFamily="34" charset="0"/>
              </a:rPr>
              <a:t>-1</a:t>
            </a:r>
            <a:r>
              <a:rPr lang="zh-CN" altLang="en-US" dirty="0">
                <a:latin typeface="Arial" panose="020B0604020202020204" pitchFamily="34" charset="0"/>
              </a:rPr>
              <a:t>）是生成元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同理，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是生成元，则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en-US" altLang="zh-CN" baseline="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=5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en-US" altLang="zh-CN" baseline="30000" dirty="0">
                <a:latin typeface="Arial" panose="020B0604020202020204" pitchFamily="34" charset="0"/>
              </a:rPr>
              <a:t>5</a:t>
            </a:r>
            <a:r>
              <a:rPr lang="en-US" altLang="zh-CN" dirty="0">
                <a:latin typeface="Arial" panose="020B0604020202020204" pitchFamily="34" charset="0"/>
              </a:rPr>
              <a:t>=1,  5</a:t>
            </a:r>
            <a:r>
              <a:rPr lang="en-US" altLang="zh-CN" baseline="30000" dirty="0">
                <a:latin typeface="Arial" panose="020B0604020202020204" pitchFamily="34" charset="0"/>
              </a:rPr>
              <a:t>7</a:t>
            </a:r>
            <a:r>
              <a:rPr lang="en-US" altLang="zh-CN" dirty="0">
                <a:latin typeface="Arial" panose="020B0604020202020204" pitchFamily="34" charset="0"/>
              </a:rPr>
              <a:t>=11,  5</a:t>
            </a:r>
            <a:r>
              <a:rPr lang="en-US" altLang="zh-CN" baseline="30000" dirty="0">
                <a:latin typeface="Arial" panose="020B0604020202020204" pitchFamily="34" charset="0"/>
              </a:rPr>
              <a:t>11</a:t>
            </a:r>
            <a:r>
              <a:rPr lang="en-US" altLang="zh-CN" dirty="0">
                <a:latin typeface="Arial" panose="020B0604020202020204" pitchFamily="34" charset="0"/>
              </a:rPr>
              <a:t>=7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en-US" altLang="zh-CN" baseline="30000" dirty="0">
                <a:latin typeface="Arial" panose="020B0604020202020204" pitchFamily="34" charset="0"/>
              </a:rPr>
              <a:t>-1</a:t>
            </a:r>
            <a:r>
              <a:rPr lang="zh-CN" altLang="en-US" dirty="0">
                <a:latin typeface="Arial" panose="020B0604020202020204" pitchFamily="34" charset="0"/>
              </a:rPr>
              <a:t>）是生成元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……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0C11C50-07D3-4AED-BFDE-5D12D6BFC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AC4F26F-D7BE-4F2E-870F-FE93D28C0464}" type="slidenum">
              <a:rPr lang="en-US" altLang="zh-CN" smtClean="0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AF12C18-C8C8-4C0F-B535-778DB9DDB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AF9340-0349-42AB-BD60-61A7AF69CEEB}" type="slidenum">
              <a:rPr lang="en-US" altLang="zh-CN" sz="1200" smtClean="0"/>
              <a:pPr>
                <a:spcBef>
                  <a:spcPct val="0"/>
                </a:spcBef>
              </a:pPr>
              <a:t>11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303AC0B-B785-4E5F-9830-B8D3EA002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97AB40-26CB-42B6-BF46-CA3AF20B7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kern="0" dirty="0">
                <a:solidFill>
                  <a:srgbClr val="A50021"/>
                </a:solidFill>
              </a:rPr>
              <a:t>1</a:t>
            </a:r>
            <a:r>
              <a:rPr lang="zh-CN" altLang="en-US" kern="0" dirty="0">
                <a:solidFill>
                  <a:srgbClr val="A50021"/>
                </a:solidFill>
              </a:rPr>
              <a:t>先证</a:t>
            </a:r>
            <a:r>
              <a:rPr lang="en-US" altLang="zh-CN" sz="2000" i="1" dirty="0"/>
              <a:t>a</a:t>
            </a:r>
            <a:r>
              <a:rPr lang="en-US" altLang="zh-CN" sz="2000" baseline="30000" dirty="0">
                <a:sym typeface="Symbol" panose="05050102010706020507" pitchFamily="18" charset="2"/>
              </a:rPr>
              <a:t></a:t>
            </a:r>
            <a:r>
              <a:rPr lang="en-US" altLang="zh-CN" sz="2000" baseline="30000" dirty="0"/>
              <a:t>1</a:t>
            </a:r>
            <a:r>
              <a:rPr lang="zh-CN" altLang="en-US" sz="2000" dirty="0"/>
              <a:t>是</a:t>
            </a:r>
            <a:r>
              <a:rPr lang="en-US" altLang="zh-CN" sz="2000" i="1" dirty="0"/>
              <a:t>G</a:t>
            </a:r>
            <a:r>
              <a:rPr lang="zh-CN" altLang="en-US" sz="2000" dirty="0"/>
              <a:t>的生成元</a:t>
            </a:r>
            <a:r>
              <a:rPr lang="zh-CN" altLang="en-US" kern="0" dirty="0">
                <a:solidFill>
                  <a:srgbClr val="A50021"/>
                </a:solidFill>
              </a:rPr>
              <a:t>（</a:t>
            </a:r>
            <a:r>
              <a:rPr lang="zh-CN" altLang="en-US" sz="2000" dirty="0">
                <a:solidFill>
                  <a:srgbClr val="00B050"/>
                </a:solidFill>
              </a:rPr>
              <a:t>即证</a:t>
            </a:r>
            <a:r>
              <a:rPr lang="en-US" altLang="zh-CN" sz="2000" i="1" dirty="0">
                <a:solidFill>
                  <a:srgbClr val="00B050"/>
                </a:solidFill>
              </a:rPr>
              <a:t>G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000" dirty="0">
                <a:solidFill>
                  <a:srgbClr val="00B050"/>
                </a:solidFill>
              </a:rPr>
              <a:t>&lt;</a:t>
            </a:r>
            <a:r>
              <a:rPr lang="en-US" altLang="zh-CN" sz="2000" i="1" dirty="0">
                <a:solidFill>
                  <a:srgbClr val="00B050"/>
                </a:solidFill>
              </a:rPr>
              <a:t>a</a:t>
            </a:r>
            <a:r>
              <a:rPr lang="en-US" altLang="zh-CN" sz="2000" baseline="30000" dirty="0">
                <a:solidFill>
                  <a:srgbClr val="00B05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000" baseline="30000" dirty="0">
                <a:solidFill>
                  <a:srgbClr val="00B050"/>
                </a:solidFill>
              </a:rPr>
              <a:t>1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  <a:r>
              <a:rPr lang="zh-CN" altLang="en-US" sz="2000" dirty="0"/>
              <a:t>，转化为证互包含</a:t>
            </a:r>
            <a:r>
              <a:rPr lang="zh-CN" altLang="en-US" kern="0" dirty="0">
                <a:solidFill>
                  <a:srgbClr val="A50021"/>
                </a:solidFill>
              </a:rPr>
              <a:t>）</a:t>
            </a:r>
            <a:endParaRPr lang="en-US" altLang="zh-CN" kern="0" dirty="0">
              <a:solidFill>
                <a:srgbClr val="A50021"/>
              </a:solidFill>
            </a:endParaRPr>
          </a:p>
          <a:p>
            <a:pPr eaLnBrk="1" hangingPunct="1">
              <a:defRPr/>
            </a:pPr>
            <a:r>
              <a:rPr lang="en-US" altLang="zh-CN" kern="0" dirty="0">
                <a:solidFill>
                  <a:srgbClr val="A50021"/>
                </a:solidFill>
              </a:rPr>
              <a:t>2</a:t>
            </a:r>
            <a:r>
              <a:rPr lang="zh-CN" altLang="en-US" kern="0" dirty="0">
                <a:solidFill>
                  <a:srgbClr val="A50021"/>
                </a:solidFill>
              </a:rPr>
              <a:t>再证只有</a:t>
            </a:r>
            <a:r>
              <a:rPr lang="en-US" altLang="zh-CN" i="1" kern="0" dirty="0"/>
              <a:t>a</a:t>
            </a:r>
            <a:r>
              <a:rPr lang="zh-CN" altLang="en-US" kern="0" dirty="0"/>
              <a:t>和</a:t>
            </a:r>
            <a:r>
              <a:rPr lang="en-US" altLang="zh-CN" i="1" kern="0" dirty="0"/>
              <a:t>a</a:t>
            </a:r>
            <a:r>
              <a:rPr lang="en-US" altLang="zh-CN" kern="0" baseline="30000" dirty="0">
                <a:sym typeface="Symbol" panose="05050102010706020507" pitchFamily="18" charset="2"/>
              </a:rPr>
              <a:t></a:t>
            </a:r>
            <a:r>
              <a:rPr lang="en-US" altLang="zh-CN" kern="0" baseline="30000" dirty="0"/>
              <a:t>1</a:t>
            </a:r>
            <a:endParaRPr lang="en-US" altLang="zh-CN" kern="0" dirty="0">
              <a:solidFill>
                <a:srgbClr val="A50021"/>
              </a:solidFill>
            </a:endParaRPr>
          </a:p>
          <a:p>
            <a:pPr eaLnBrk="1" hangingPunct="1">
              <a:defRPr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dirty="0"/>
              <a:t>显然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  <a:r>
              <a:rPr lang="zh-CN" altLang="en-US" dirty="0"/>
              <a:t>是因为生成子群的定义：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10.6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，令</a:t>
            </a:r>
            <a:r>
              <a:rPr lang="en-US" altLang="zh-CN" i="1" dirty="0"/>
              <a:t>H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k</a:t>
            </a:r>
            <a:r>
              <a:rPr lang="en-US" altLang="zh-CN" dirty="0"/>
              <a:t>| </a:t>
            </a:r>
            <a:r>
              <a:rPr lang="en-US" altLang="zh-CN" i="1" dirty="0" err="1"/>
              <a:t>k</a:t>
            </a:r>
            <a:r>
              <a:rPr lang="en-US" altLang="zh-CN" dirty="0" err="1"/>
              <a:t>∈Z</a:t>
            </a:r>
            <a:r>
              <a:rPr lang="en-US" altLang="zh-CN" dirty="0"/>
              <a:t>}</a:t>
            </a:r>
            <a:r>
              <a:rPr lang="zh-CN" altLang="en-US" dirty="0"/>
              <a:t>，则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的子群，称为由 </a:t>
            </a:r>
            <a:r>
              <a:rPr lang="en-US" altLang="zh-CN" i="1" dirty="0"/>
              <a:t>a </a:t>
            </a:r>
            <a:r>
              <a:rPr lang="zh-CN" altLang="en-US" dirty="0">
                <a:solidFill>
                  <a:srgbClr val="A50021"/>
                </a:solidFill>
              </a:rPr>
              <a:t>生成的子群</a:t>
            </a:r>
            <a:r>
              <a:rPr lang="zh-CN" altLang="en-US" dirty="0"/>
              <a:t>，记作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&gt;.</a:t>
            </a:r>
          </a:p>
          <a:p>
            <a:pPr eaLnBrk="1" hangingPunct="1">
              <a:defRPr/>
            </a:pP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C96E1277-731E-4006-83E6-E3E0BA447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E5BB47E5-46BE-42F0-BA54-26F1E9086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分析：要证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的生成元就是证</a:t>
            </a:r>
            <a:r>
              <a:rPr lang="en-US" altLang="zh-CN" i="1" dirty="0">
                <a:latin typeface="Arial" panose="020B0604020202020204" pitchFamily="34" charset="0"/>
              </a:rPr>
              <a:t>G </a:t>
            </a:r>
            <a:r>
              <a:rPr lang="en-US" altLang="zh-CN" dirty="0">
                <a:latin typeface="Arial" panose="020B0604020202020204" pitchFamily="34" charset="0"/>
              </a:rPr>
              <a:t>= &lt;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i="1" baseline="30000" dirty="0" err="1">
                <a:latin typeface="Arial" panose="020B0604020202020204" pitchFamily="34" charset="0"/>
              </a:rPr>
              <a:t>r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  <a:r>
              <a:rPr lang="zh-CN" altLang="en-US" dirty="0">
                <a:latin typeface="Arial" panose="020B0604020202020204" pitchFamily="34" charset="0"/>
              </a:rPr>
              <a:t>，转化为证集合的互包含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显然</a:t>
            </a:r>
            <a:r>
              <a:rPr lang="en-US" altLang="zh-CN" sz="2000" dirty="0"/>
              <a:t>&lt;</a:t>
            </a: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r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</a:t>
            </a:r>
            <a:r>
              <a:rPr lang="en-US" altLang="zh-CN" sz="2000" i="1" dirty="0"/>
              <a:t>G</a:t>
            </a:r>
            <a:r>
              <a:rPr lang="zh-CN" altLang="en-US" sz="2000" i="1" dirty="0"/>
              <a:t>，对于</a:t>
            </a:r>
            <a:r>
              <a:rPr lang="en-US" altLang="zh-CN" sz="2000" i="1" dirty="0"/>
              <a:t>G</a:t>
            </a:r>
            <a:r>
              <a:rPr lang="en-US" altLang="zh-CN" sz="2000" dirty="0">
                <a:sym typeface="Symbol" panose="05050102010706020507" pitchFamily="18" charset="2"/>
              </a:rPr>
              <a:t></a:t>
            </a:r>
            <a:r>
              <a:rPr lang="en-US" altLang="zh-CN" sz="2000" dirty="0"/>
              <a:t>&lt;</a:t>
            </a: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r</a:t>
            </a:r>
            <a:r>
              <a:rPr lang="en-US" altLang="zh-CN" sz="2000" dirty="0"/>
              <a:t>&gt;</a:t>
            </a:r>
            <a:r>
              <a:rPr lang="zh-CN" altLang="en-US" sz="2000" dirty="0"/>
              <a:t>，转为证任意的</a:t>
            </a: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k</a:t>
            </a:r>
            <a:r>
              <a:rPr lang="en-US" altLang="zh-CN" sz="2000" dirty="0" err="1"/>
              <a:t>∈</a:t>
            </a:r>
            <a:r>
              <a:rPr lang="en-US" altLang="zh-CN" sz="2000" i="1" dirty="0" err="1"/>
              <a:t>G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……</a:t>
            </a:r>
            <a:r>
              <a:rPr lang="zh-CN" altLang="en-US" sz="2000" i="1" dirty="0"/>
              <a:t>，</a:t>
            </a: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k</a:t>
            </a:r>
            <a:r>
              <a:rPr lang="en-US" altLang="zh-CN" sz="2000" dirty="0"/>
              <a:t>∈&lt;</a:t>
            </a: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r</a:t>
            </a:r>
            <a:r>
              <a:rPr lang="en-US" altLang="zh-CN" sz="2000" dirty="0"/>
              <a:t>&gt;</a:t>
            </a:r>
          </a:p>
          <a:p>
            <a:r>
              <a:rPr lang="zh-CN" altLang="en-US" sz="2000" dirty="0">
                <a:latin typeface="Arial" panose="020B0604020202020204" pitchFamily="34" charset="0"/>
              </a:rPr>
              <a:t>关键是如何把</a:t>
            </a: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k</a:t>
            </a:r>
            <a:r>
              <a:rPr lang="zh-CN" altLang="en-US" sz="2000" dirty="0">
                <a:latin typeface="Arial" panose="020B0604020202020204" pitchFamily="34" charset="0"/>
              </a:rPr>
              <a:t>表示为</a:t>
            </a: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r</a:t>
            </a:r>
            <a:r>
              <a:rPr lang="zh-CN" altLang="en-US" sz="2000" dirty="0">
                <a:latin typeface="Arial" panose="020B0604020202020204" pitchFamily="34" charset="0"/>
              </a:rPr>
              <a:t>的幂表示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数论部分中有定理：整数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互质的充要条件是存在整数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y,</a:t>
            </a:r>
            <a:r>
              <a:rPr lang="zh-CN" altLang="en-US" dirty="0">
                <a:latin typeface="Arial" panose="020B0604020202020204" pitchFamily="34" charset="0"/>
              </a:rPr>
              <a:t>使得</a:t>
            </a:r>
            <a:r>
              <a:rPr lang="en-US" altLang="zh-CN" dirty="0" err="1">
                <a:latin typeface="Arial" panose="020B0604020202020204" pitchFamily="34" charset="0"/>
              </a:rPr>
              <a:t>xa+yb</a:t>
            </a:r>
            <a:r>
              <a:rPr lang="en-US" altLang="zh-CN" dirty="0">
                <a:latin typeface="Arial" panose="020B0604020202020204" pitchFamily="34" charset="0"/>
              </a:rPr>
              <a:t>=1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F95948D4-9E5F-435F-9FDE-24F379474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DF5B9D-B023-44A5-B295-4E68795F863A}" type="slidenum">
              <a:rPr lang="en-US" altLang="zh-CN" smtClean="0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E8B6E652-B516-4FFB-90FB-1743F366D2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FB17473-1E21-4F57-A9B5-198A8420A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分析：欲证明</a:t>
            </a:r>
            <a:r>
              <a:rPr lang="en-US" altLang="zh-CN" sz="2000" i="1" dirty="0"/>
              <a:t>r</a:t>
            </a:r>
            <a:r>
              <a:rPr lang="zh-CN" altLang="en-US" sz="2000" dirty="0"/>
              <a:t>与</a:t>
            </a:r>
            <a:r>
              <a:rPr lang="en-US" altLang="zh-CN" sz="2000" i="1" dirty="0"/>
              <a:t>n</a:t>
            </a:r>
            <a:r>
              <a:rPr lang="zh-CN" altLang="en-US" sz="2000" dirty="0"/>
              <a:t>互素</a:t>
            </a:r>
            <a:r>
              <a:rPr lang="en-US" altLang="zh-CN" sz="2000" dirty="0"/>
              <a:t>,</a:t>
            </a:r>
            <a:r>
              <a:rPr lang="zh-CN" altLang="en-US" sz="2000" dirty="0"/>
              <a:t>可等同于证</a:t>
            </a:r>
            <a:r>
              <a:rPr lang="en-US" altLang="zh-CN" sz="2000" i="1" dirty="0"/>
              <a:t>r</a:t>
            </a:r>
            <a:r>
              <a:rPr lang="zh-CN" altLang="en-US" sz="2000" dirty="0"/>
              <a:t>与</a:t>
            </a:r>
            <a:r>
              <a:rPr lang="en-US" altLang="zh-CN" sz="2000" i="1" dirty="0"/>
              <a:t>n</a:t>
            </a:r>
            <a:r>
              <a:rPr lang="zh-CN" altLang="en-US" sz="2000" dirty="0"/>
              <a:t>的最大公约数为</a:t>
            </a:r>
            <a:r>
              <a:rPr lang="en-US" altLang="zh-CN" sz="2000" i="1" dirty="0"/>
              <a:t>d=1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也就是要证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整除</a:t>
            </a:r>
            <a:r>
              <a:rPr lang="en-US" altLang="zh-CN" dirty="0">
                <a:latin typeface="Arial" panose="020B0604020202020204" pitchFamily="34" charset="0"/>
              </a:rPr>
              <a:t>n/d</a:t>
            </a:r>
            <a:r>
              <a:rPr lang="zh-CN" altLang="en-US" dirty="0">
                <a:latin typeface="Arial" panose="020B0604020202020204" pitchFamily="34" charset="0"/>
              </a:rPr>
              <a:t>，即因为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i="1" baseline="30000" dirty="0" err="1">
                <a:solidFill>
                  <a:srgbClr val="FF0000"/>
                </a:solidFill>
              </a:rPr>
              <a:t>r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i="1" baseline="30000" dirty="0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i="1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latin typeface="Arial" panose="020B0604020202020204" pitchFamily="34" charset="0"/>
              </a:rPr>
              <a:t>要证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i="1" baseline="30000" dirty="0" err="1">
                <a:solidFill>
                  <a:srgbClr val="FF0000"/>
                </a:solidFill>
              </a:rPr>
              <a:t>r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i="1" baseline="30000" dirty="0">
                <a:solidFill>
                  <a:srgbClr val="FF0000"/>
                </a:solidFill>
              </a:rPr>
              <a:t>n/d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i="1" dirty="0">
                <a:solidFill>
                  <a:srgbClr val="FF0000"/>
                </a:solidFill>
              </a:rPr>
              <a:t>e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红色部分利用了：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10.2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为群，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且 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| = </a:t>
            </a:r>
            <a:r>
              <a:rPr lang="en-US" altLang="zh-CN" i="1" dirty="0">
                <a:latin typeface="Arial" panose="020B0604020202020204" pitchFamily="34" charset="0"/>
              </a:rPr>
              <a:t>r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是整数，则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(1)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i="1" baseline="30000" dirty="0" err="1">
                <a:latin typeface="Arial" panose="020B0604020202020204" pitchFamily="34" charset="0"/>
              </a:rPr>
              <a:t>k</a:t>
            </a:r>
            <a:r>
              <a:rPr lang="en-US" altLang="zh-CN" i="1" baseline="30000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en-US" altLang="zh-CN" i="1" dirty="0">
                <a:latin typeface="Arial" panose="020B0604020202020204" pitchFamily="34" charset="0"/>
              </a:rPr>
              <a:t>e</a:t>
            </a:r>
            <a:r>
              <a:rPr lang="zh-CN" altLang="en-US" dirty="0">
                <a:latin typeface="Arial" panose="020B0604020202020204" pitchFamily="34" charset="0"/>
              </a:rPr>
              <a:t>当且仅当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</a:p>
          <a:p>
            <a:r>
              <a:rPr lang="en-US" altLang="zh-CN" sz="2000" i="1" dirty="0"/>
              <a:t>n</a:t>
            </a:r>
            <a:r>
              <a:rPr lang="zh-CN" altLang="en-US" sz="2000" dirty="0"/>
              <a:t>整除</a:t>
            </a:r>
            <a:r>
              <a:rPr lang="en-US" altLang="zh-CN" sz="2000" i="1" dirty="0"/>
              <a:t>n/d </a:t>
            </a:r>
            <a:r>
              <a:rPr lang="zh-CN" altLang="en-US" sz="2000" i="1" dirty="0"/>
              <a:t>即：</a:t>
            </a:r>
            <a:r>
              <a:rPr lang="en-US" altLang="zh-CN" sz="2000" i="1" dirty="0"/>
              <a:t>n/d</a:t>
            </a:r>
            <a:r>
              <a:rPr lang="zh-CN" altLang="en-US" sz="2000" i="1" dirty="0"/>
              <a:t>是</a:t>
            </a:r>
            <a:r>
              <a:rPr lang="en-US" altLang="zh-CN" sz="2000" i="1" dirty="0"/>
              <a:t>n</a:t>
            </a:r>
            <a:r>
              <a:rPr lang="zh-CN" altLang="en-US" sz="2000" i="1" dirty="0"/>
              <a:t>整数倍，因此，必是</a:t>
            </a:r>
            <a:r>
              <a:rPr lang="en-US" altLang="zh-CN" sz="2000" i="1" dirty="0"/>
              <a:t>d=1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021C6D30-E185-4BF3-B482-D1C620F22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E3D8C8C-B8A0-4783-87F9-CB3F0013E4F9}" type="slidenum">
              <a:rPr lang="en-US" altLang="zh-CN" smtClean="0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一个群若是循环群，则其子群都是循环群，反之不真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={ (1), (1 2), (1 3), (2 3), (1 2 3), (1 3 2) }</a:t>
            </a:r>
            <a:r>
              <a:rPr lang="zh-CN" altLang="en-US" dirty="0"/>
              <a:t>后面会讲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此群的所有元素对应的生成子群都是循环群，但是此群却不是循环群。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告诉我们循环群的子群一定是生成子群</a:t>
            </a:r>
            <a:endParaRPr lang="en-US" altLang="zh-CN" dirty="0"/>
          </a:p>
          <a:p>
            <a:r>
              <a:rPr lang="zh-CN" altLang="en-US" dirty="0"/>
              <a:t>但是，对于一般群，各个元素去生成的子群一定是子群（也即为循环子群），但是还有子群不是由某个元素生成的（就是说有非循环子群）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告诉我们循环群的各阶子群只有一个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66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A9D48B2-CE39-410C-9C20-E1EBE1DCD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通过此例体会定理的证明</a:t>
            </a:r>
            <a:endParaRPr lang="en-US" altLang="zh-CN" dirty="0"/>
          </a:p>
          <a:p>
            <a:r>
              <a:rPr lang="zh-CN" altLang="en-US" dirty="0"/>
              <a:t>此时思考，这些生成子群是全部子群了吗？各阶子群唯一吗？</a:t>
            </a:r>
          </a:p>
        </p:txBody>
      </p:sp>
    </p:spTree>
    <p:extLst>
      <p:ext uri="{BB962C8B-B14F-4D97-AF65-F5344CB8AC3E}">
        <p14:creationId xmlns:p14="http://schemas.microsoft.com/office/powerpoint/2010/main" val="2771641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5EDDDF7-D079-40CF-A1D0-69D44D9380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C687A0-4006-42E6-A7A1-39051D6FF78D}" type="slidenum">
              <a:rPr lang="en-US" altLang="zh-CN" sz="1200" smtClean="0"/>
              <a:pPr>
                <a:spcBef>
                  <a:spcPct val="0"/>
                </a:spcBef>
              </a:pPr>
              <a:t>16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0B86EFC-247D-410F-92D9-E8788D9DF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A252124-7CA8-4E2F-9F88-6F2B1718B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最小正方幂元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</a:rPr>
              <a:t>指数</a:t>
            </a:r>
            <a:r>
              <a:rPr lang="en-US" altLang="zh-CN" dirty="0">
                <a:latin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</a:rPr>
              <a:t>最小且为正</a:t>
            </a:r>
            <a:r>
              <a:rPr lang="en-US" altLang="zh-CN" dirty="0">
                <a:latin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</a:rPr>
              <a:t>的元素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方幂也就是整数幂的另一种说法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以旋转群中的</a:t>
            </a:r>
            <a:r>
              <a:rPr lang="en-US" altLang="zh-CN" dirty="0">
                <a:latin typeface="Arial" panose="020B0604020202020204" pitchFamily="34" charset="0"/>
              </a:rPr>
              <a:t>&lt;120&gt;</a:t>
            </a:r>
            <a:r>
              <a:rPr lang="zh-CN" altLang="en-US" dirty="0">
                <a:latin typeface="Arial" panose="020B0604020202020204" pitchFamily="34" charset="0"/>
              </a:rPr>
              <a:t>为例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zh-CN" dirty="0">
                <a:latin typeface="Arial" panose="020B0604020202020204" pitchFamily="34" charset="0"/>
              </a:rPr>
              <a:t>设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zh-CN" dirty="0">
                <a:latin typeface="Arial" panose="020B0604020202020204" pitchFamily="34" charset="0"/>
              </a:rPr>
              <a:t>是循环群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Arial" panose="020B0604020202020204" pitchFamily="34" charset="0"/>
              </a:rPr>
              <a:t>)=&lt;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  <a:r>
              <a:rPr lang="zh-CN" altLang="zh-CN" dirty="0">
                <a:latin typeface="Arial" panose="020B0604020202020204" pitchFamily="34" charset="0"/>
              </a:rPr>
              <a:t>的一个子群，则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zh-CN" dirty="0">
                <a:latin typeface="Arial" panose="020B0604020202020204" pitchFamily="34" charset="0"/>
              </a:rPr>
              <a:t>中的元素都可表示成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zh-CN" altLang="zh-CN" dirty="0">
                <a:latin typeface="Arial" panose="020B0604020202020204" pitchFamily="34" charset="0"/>
              </a:rPr>
              <a:t>的一些正方幂。设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m</a:t>
            </a:r>
            <a:r>
              <a:rPr lang="zh-CN" altLang="zh-CN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zh-CN" dirty="0">
                <a:latin typeface="Arial" panose="020B0604020202020204" pitchFamily="34" charset="0"/>
              </a:rPr>
              <a:t>中指数最小的正方幂，我们来证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Arial" panose="020B0604020202020204" pitchFamily="34" charset="0"/>
              </a:rPr>
              <a:t>)=&lt;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m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  <a:r>
              <a:rPr lang="zh-CN" altLang="zh-CN" dirty="0">
                <a:latin typeface="Arial" panose="020B0604020202020204" pitchFamily="34" charset="0"/>
              </a:rPr>
              <a:t>。为此只要证明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zh-CN" dirty="0">
                <a:latin typeface="Arial" panose="020B0604020202020204" pitchFamily="34" charset="0"/>
              </a:rPr>
              <a:t>中任一元素都可表示成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m</a:t>
            </a:r>
            <a:r>
              <a:rPr lang="zh-CN" altLang="zh-CN" dirty="0">
                <a:latin typeface="Arial" panose="020B0604020202020204" pitchFamily="34" charset="0"/>
              </a:rPr>
              <a:t>的正方幂即可。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41442234-A5C8-4E32-8923-B364F4911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E668DB9F-BD9E-47EE-8A38-4A4F88A6B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CCBE4962-77AB-409C-A397-230DA8B17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D2180F-8674-404B-939E-70C51B636ABF}" type="slidenum">
              <a:rPr lang="en-US" altLang="zh-CN" smtClean="0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3F89CBF2-4C7D-4F1E-9314-01E122FED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8AA141F7-2349-4CC2-AE2E-C3374BA1D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生成子群的元素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的阶就是生成子群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的阶</a:t>
            </a:r>
            <a:endParaRPr lang="en-US" altLang="zh-CN" sz="2000" dirty="0">
              <a:solidFill>
                <a:srgbClr val="0066FF"/>
              </a:solidFill>
            </a:endParaRPr>
          </a:p>
          <a:p>
            <a:r>
              <a:rPr lang="zh-CN" altLang="en-US" sz="2000" dirty="0">
                <a:solidFill>
                  <a:srgbClr val="0066FF"/>
                </a:solidFill>
              </a:rPr>
              <a:t>（</a:t>
            </a:r>
            <a:r>
              <a:rPr lang="en-US" altLang="zh-CN" sz="2000" dirty="0">
                <a:solidFill>
                  <a:srgbClr val="0066FF"/>
                </a:solidFill>
              </a:rPr>
              <a:t>1</a:t>
            </a:r>
            <a:r>
              <a:rPr lang="zh-CN" altLang="en-US" sz="2000" dirty="0">
                <a:solidFill>
                  <a:srgbClr val="0066FF"/>
                </a:solidFill>
              </a:rPr>
              <a:t>）</a:t>
            </a:r>
            <a:r>
              <a:rPr lang="en-US" altLang="zh-CN" sz="2000" dirty="0">
                <a:solidFill>
                  <a:srgbClr val="0066FF"/>
                </a:solidFill>
              </a:rPr>
              <a:t>&lt;</a:t>
            </a:r>
            <a:r>
              <a:rPr lang="en-US" altLang="zh-CN" sz="2000" i="1" dirty="0">
                <a:solidFill>
                  <a:srgbClr val="0066FF"/>
                </a:solidFill>
              </a:rPr>
              <a:t>a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000" baseline="30000" dirty="0">
                <a:solidFill>
                  <a:srgbClr val="0066FF"/>
                </a:solidFill>
              </a:rPr>
              <a:t>/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000" dirty="0">
                <a:solidFill>
                  <a:srgbClr val="0066FF"/>
                </a:solidFill>
              </a:rPr>
              <a:t>&gt;</a:t>
            </a:r>
            <a:r>
              <a:rPr lang="zh-CN" altLang="en-US" sz="2000" dirty="0">
                <a:solidFill>
                  <a:srgbClr val="0066FF"/>
                </a:solidFill>
              </a:rPr>
              <a:t>表示是由元素</a:t>
            </a:r>
            <a:r>
              <a:rPr lang="en-US" altLang="zh-CN" sz="2000" i="1" dirty="0">
                <a:solidFill>
                  <a:srgbClr val="0066FF"/>
                </a:solidFill>
              </a:rPr>
              <a:t>a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000" baseline="30000" dirty="0">
                <a:solidFill>
                  <a:srgbClr val="0066FF"/>
                </a:solidFill>
              </a:rPr>
              <a:t>/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d</a:t>
            </a:r>
            <a:r>
              <a:rPr lang="zh-CN" altLang="en-US" sz="2000" dirty="0">
                <a:solidFill>
                  <a:srgbClr val="0066FF"/>
                </a:solidFill>
              </a:rPr>
              <a:t>生成的</a:t>
            </a:r>
            <a:r>
              <a:rPr lang="en-US" altLang="zh-CN" sz="2000" dirty="0">
                <a:solidFill>
                  <a:srgbClr val="0066FF"/>
                </a:solidFill>
              </a:rPr>
              <a:t>G</a:t>
            </a:r>
            <a:r>
              <a:rPr lang="zh-CN" altLang="en-US" sz="2000" dirty="0">
                <a:solidFill>
                  <a:srgbClr val="0066FF"/>
                </a:solidFill>
              </a:rPr>
              <a:t>的子群，</a:t>
            </a:r>
            <a:endParaRPr lang="en-US" altLang="zh-CN" sz="2000" dirty="0">
              <a:solidFill>
                <a:srgbClr val="0066FF"/>
              </a:solidFill>
            </a:endParaRPr>
          </a:p>
          <a:p>
            <a:r>
              <a:rPr lang="zh-CN" altLang="en-US" sz="2000" dirty="0">
                <a:solidFill>
                  <a:srgbClr val="0066FF"/>
                </a:solidFill>
              </a:rPr>
              <a:t>因为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的阶与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zh-CN" altLang="en-US" dirty="0"/>
              <a:t>相等，所以</a:t>
            </a:r>
            <a:r>
              <a:rPr lang="en-US" altLang="zh-CN" sz="2000" dirty="0">
                <a:solidFill>
                  <a:srgbClr val="0066FF"/>
                </a:solidFill>
              </a:rPr>
              <a:t>&lt;</a:t>
            </a:r>
            <a:r>
              <a:rPr lang="en-US" altLang="zh-CN" sz="2000" i="1" dirty="0">
                <a:solidFill>
                  <a:srgbClr val="0066FF"/>
                </a:solidFill>
              </a:rPr>
              <a:t>a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000" baseline="30000" dirty="0">
                <a:solidFill>
                  <a:srgbClr val="0066FF"/>
                </a:solidFill>
              </a:rPr>
              <a:t>/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000" dirty="0">
                <a:solidFill>
                  <a:srgbClr val="0066FF"/>
                </a:solidFill>
              </a:rPr>
              <a:t>&gt;</a:t>
            </a:r>
            <a:r>
              <a:rPr lang="zh-CN" altLang="en-US" dirty="0"/>
              <a:t>的阶与</a:t>
            </a:r>
            <a:r>
              <a:rPr lang="en-US" altLang="zh-CN" dirty="0"/>
              <a:t>|</a:t>
            </a:r>
            <a:r>
              <a:rPr lang="en-US" altLang="zh-CN" sz="2000" i="1" dirty="0">
                <a:solidFill>
                  <a:srgbClr val="0066FF"/>
                </a:solidFill>
              </a:rPr>
              <a:t>a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000" baseline="30000" dirty="0">
                <a:solidFill>
                  <a:srgbClr val="0066FF"/>
                </a:solidFill>
              </a:rPr>
              <a:t>/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dirty="0"/>
              <a:t>|</a:t>
            </a:r>
            <a:r>
              <a:rPr lang="zh-CN" altLang="en-US" dirty="0"/>
              <a:t>相等</a:t>
            </a:r>
            <a:endParaRPr lang="en-US" altLang="zh-CN" i="1" dirty="0">
              <a:latin typeface="Arial" panose="020B0604020202020204" pitchFamily="34" charset="0"/>
            </a:endParaRPr>
          </a:p>
          <a:p>
            <a:r>
              <a:rPr lang="zh-CN" altLang="en-US" i="1" dirty="0">
                <a:latin typeface="Arial" panose="020B0604020202020204" pitchFamily="34" charset="0"/>
              </a:rPr>
              <a:t>又因为（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n</a:t>
            </a:r>
            <a:r>
              <a:rPr lang="en-US" altLang="zh-CN" baseline="30000" dirty="0">
                <a:latin typeface="Arial" panose="020B0604020202020204" pitchFamily="34" charset="0"/>
              </a:rPr>
              <a:t>/</a:t>
            </a:r>
            <a:r>
              <a:rPr lang="en-US" altLang="zh-CN" i="1" baseline="30000" dirty="0">
                <a:latin typeface="Arial" panose="020B0604020202020204" pitchFamily="34" charset="0"/>
              </a:rPr>
              <a:t>d 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i="1" baseline="30000" dirty="0">
                <a:latin typeface="Arial" panose="020B0604020202020204" pitchFamily="34" charset="0"/>
              </a:rPr>
              <a:t>d</a:t>
            </a:r>
            <a:r>
              <a:rPr lang="en-US" altLang="zh-CN" dirty="0">
                <a:latin typeface="Arial" panose="020B0604020202020204" pitchFamily="34" charset="0"/>
              </a:rPr>
              <a:t>=e</a:t>
            </a:r>
            <a:r>
              <a:rPr lang="zh-CN" altLang="en-US" dirty="0">
                <a:latin typeface="Arial" panose="020B0604020202020204" pitchFamily="34" charset="0"/>
              </a:rPr>
              <a:t>，故</a:t>
            </a:r>
            <a:r>
              <a:rPr lang="en-US" altLang="zh-CN" dirty="0"/>
              <a:t>|</a:t>
            </a:r>
            <a:r>
              <a:rPr lang="en-US" altLang="zh-CN" sz="2000" i="1" dirty="0">
                <a:solidFill>
                  <a:srgbClr val="0066FF"/>
                </a:solidFill>
              </a:rPr>
              <a:t>a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000" baseline="30000" dirty="0">
                <a:solidFill>
                  <a:srgbClr val="0066FF"/>
                </a:solidFill>
              </a:rPr>
              <a:t>/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dirty="0"/>
              <a:t>|=d</a:t>
            </a:r>
            <a:r>
              <a:rPr lang="zh-CN" altLang="en-US" dirty="0"/>
              <a:t>，故</a:t>
            </a:r>
            <a:r>
              <a:rPr lang="en-US" altLang="zh-CN" sz="2000" dirty="0">
                <a:solidFill>
                  <a:srgbClr val="0066FF"/>
                </a:solidFill>
              </a:rPr>
              <a:t>&lt;</a:t>
            </a:r>
            <a:r>
              <a:rPr lang="en-US" altLang="zh-CN" sz="2000" i="1" dirty="0">
                <a:solidFill>
                  <a:srgbClr val="0066FF"/>
                </a:solidFill>
              </a:rPr>
              <a:t>a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000" baseline="30000" dirty="0">
                <a:solidFill>
                  <a:srgbClr val="0066FF"/>
                </a:solidFill>
              </a:rPr>
              <a:t>/</a:t>
            </a:r>
            <a:r>
              <a:rPr lang="en-US" altLang="zh-CN" sz="20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000" dirty="0">
                <a:solidFill>
                  <a:srgbClr val="0066FF"/>
                </a:solidFill>
              </a:rPr>
              <a:t>&gt;</a:t>
            </a:r>
            <a:r>
              <a:rPr lang="zh-CN" altLang="en-US" sz="2000" dirty="0">
                <a:solidFill>
                  <a:srgbClr val="0066FF"/>
                </a:solidFill>
              </a:rPr>
              <a:t>是</a:t>
            </a:r>
            <a:r>
              <a:rPr lang="en-US" altLang="zh-CN" sz="2000" i="1" dirty="0">
                <a:solidFill>
                  <a:srgbClr val="0066FF"/>
                </a:solidFill>
              </a:rPr>
              <a:t>G</a:t>
            </a:r>
            <a:r>
              <a:rPr lang="zh-CN" altLang="en-US" sz="2000" dirty="0">
                <a:solidFill>
                  <a:srgbClr val="0066FF"/>
                </a:solidFill>
              </a:rPr>
              <a:t>的</a:t>
            </a:r>
            <a:r>
              <a:rPr lang="en-US" altLang="zh-CN" sz="2000" i="1" dirty="0">
                <a:solidFill>
                  <a:srgbClr val="0066FF"/>
                </a:solidFill>
              </a:rPr>
              <a:t>d </a:t>
            </a:r>
            <a:r>
              <a:rPr lang="zh-CN" altLang="en-US" sz="2000" dirty="0">
                <a:solidFill>
                  <a:srgbClr val="0066FF"/>
                </a:solidFill>
              </a:rPr>
              <a:t>阶子群</a:t>
            </a:r>
            <a:endParaRPr lang="en-US" altLang="zh-CN" sz="2000" dirty="0">
              <a:solidFill>
                <a:srgbClr val="0066FF"/>
              </a:solidFill>
            </a:endParaRPr>
          </a:p>
          <a:p>
            <a:endParaRPr lang="en-US" altLang="zh-CN" sz="2000" dirty="0">
              <a:solidFill>
                <a:srgbClr val="0066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0066FF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66FF"/>
                </a:solidFill>
                <a:latin typeface="Arial" panose="020B0604020202020204" pitchFamily="34" charset="0"/>
              </a:rPr>
              <a:t>）分析：</a:t>
            </a:r>
            <a:r>
              <a:rPr lang="zh-CN" altLang="en-US" sz="2000" dirty="0"/>
              <a:t>假设</a:t>
            </a:r>
            <a:r>
              <a:rPr lang="en-US" altLang="zh-CN" sz="2000" i="1" dirty="0"/>
              <a:t>H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=&lt;</a:t>
            </a:r>
            <a:r>
              <a:rPr lang="en-US" altLang="zh-CN" sz="2000" i="1" dirty="0"/>
              <a:t>a</a:t>
            </a:r>
            <a:r>
              <a:rPr lang="en-US" altLang="zh-CN" sz="2000" i="1" baseline="30000" dirty="0"/>
              <a:t>m</a:t>
            </a:r>
            <a:r>
              <a:rPr lang="en-US" altLang="zh-CN" sz="2000" dirty="0"/>
              <a:t>&gt;</a:t>
            </a:r>
            <a:r>
              <a:rPr lang="zh-CN" altLang="en-US" sz="2000" dirty="0"/>
              <a:t>也是</a:t>
            </a:r>
            <a:r>
              <a:rPr lang="en-US" altLang="zh-CN" sz="2000" i="1" dirty="0"/>
              <a:t>G</a:t>
            </a:r>
            <a:r>
              <a:rPr lang="zh-CN" altLang="en-US" sz="2000" dirty="0"/>
              <a:t>的</a:t>
            </a:r>
            <a:r>
              <a:rPr lang="en-US" altLang="zh-CN" sz="2000" i="1" dirty="0"/>
              <a:t>d </a:t>
            </a:r>
            <a:r>
              <a:rPr lang="zh-CN" altLang="en-US" sz="2000" dirty="0"/>
              <a:t>阶子群，</a:t>
            </a:r>
            <a:endParaRPr lang="en-US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证 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zh-CN" altLang="en-US" sz="2000" i="1" dirty="0">
                <a:solidFill>
                  <a:schemeClr val="accent2"/>
                </a:solidFill>
              </a:rPr>
              <a:t>即可</a:t>
            </a:r>
            <a:endParaRPr lang="en-US" altLang="zh-CN" sz="2000" i="1" dirty="0">
              <a:solidFill>
                <a:schemeClr val="accent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先证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en-US" altLang="zh-CN" sz="2000" dirty="0"/>
              <a:t>. </a:t>
            </a:r>
            <a:r>
              <a:rPr lang="zh-CN" altLang="en-US" sz="2000" dirty="0"/>
              <a:t>再根据</a:t>
            </a:r>
            <a:r>
              <a:rPr lang="en-US" altLang="zh-CN" sz="2000" dirty="0">
                <a:solidFill>
                  <a:schemeClr val="accent2"/>
                </a:solidFill>
              </a:rPr>
              <a:t>|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| = |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en-US" altLang="zh-CN" sz="2000" dirty="0">
                <a:solidFill>
                  <a:schemeClr val="accent2"/>
                </a:solidFill>
              </a:rPr>
              <a:t>| = </a:t>
            </a:r>
            <a:r>
              <a:rPr lang="en-US" altLang="zh-CN" sz="2000" i="1" dirty="0">
                <a:solidFill>
                  <a:schemeClr val="accent2"/>
                </a:solidFill>
              </a:rPr>
              <a:t>d</a:t>
            </a:r>
            <a:r>
              <a:rPr lang="zh-CN" altLang="en-US" sz="2000" i="1" dirty="0">
                <a:solidFill>
                  <a:schemeClr val="accent2"/>
                </a:solidFill>
              </a:rPr>
              <a:t>得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i="1" dirty="0">
                <a:solidFill>
                  <a:schemeClr val="accent2"/>
                </a:solidFill>
              </a:rPr>
              <a:t>对于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zh-CN" altLang="en-US" sz="2000" i="1" dirty="0">
                <a:solidFill>
                  <a:schemeClr val="accent2"/>
                </a:solidFill>
              </a:rPr>
              <a:t>的证明思路是：对于最小正方幂元</a:t>
            </a:r>
            <a:r>
              <a:rPr lang="en-US" altLang="zh-CN" sz="2000" i="1" dirty="0"/>
              <a:t>a</a:t>
            </a:r>
            <a:r>
              <a:rPr lang="en-US" altLang="zh-CN" sz="2000" i="1" baseline="30000" dirty="0"/>
              <a:t>m </a:t>
            </a:r>
            <a:r>
              <a:rPr lang="en-US" altLang="zh-CN" sz="2000" dirty="0"/>
              <a:t>∈</a:t>
            </a:r>
            <a:r>
              <a:rPr lang="en-US" altLang="zh-CN" sz="2000" i="1" dirty="0">
                <a:solidFill>
                  <a:schemeClr val="accent2"/>
                </a:solidFill>
              </a:rPr>
              <a:t>H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……</a:t>
            </a:r>
            <a:r>
              <a:rPr lang="zh-CN" altLang="en-US" sz="2000" i="1" dirty="0"/>
              <a:t>，</a:t>
            </a: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m</a:t>
            </a:r>
            <a:r>
              <a:rPr lang="en-US" altLang="zh-CN" sz="2000" dirty="0" err="1"/>
              <a:t>∈</a:t>
            </a:r>
            <a:r>
              <a:rPr lang="en-US" altLang="zh-CN" sz="2000" i="1" dirty="0" err="1">
                <a:solidFill>
                  <a:schemeClr val="accent2"/>
                </a:solidFill>
              </a:rPr>
              <a:t>H</a:t>
            </a:r>
            <a:endParaRPr lang="en-US" altLang="zh-CN" sz="2000" i="1" dirty="0">
              <a:solidFill>
                <a:schemeClr val="accent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i="1" dirty="0">
                <a:solidFill>
                  <a:schemeClr val="accent2"/>
                </a:solidFill>
              </a:rPr>
              <a:t>这里的</a:t>
            </a:r>
            <a:r>
              <a:rPr lang="en-US" altLang="zh-CN" sz="2000" i="1" dirty="0">
                <a:solidFill>
                  <a:schemeClr val="accent2"/>
                </a:solidFill>
              </a:rPr>
              <a:t>…..</a:t>
            </a:r>
            <a:r>
              <a:rPr lang="zh-CN" altLang="en-US" sz="2000" i="1" dirty="0">
                <a:solidFill>
                  <a:schemeClr val="accent2"/>
                </a:solidFill>
              </a:rPr>
              <a:t>需要说明</a:t>
            </a:r>
            <a:r>
              <a:rPr lang="en-US" altLang="zh-CN" sz="2000" i="1" dirty="0"/>
              <a:t>a</a:t>
            </a:r>
            <a:r>
              <a:rPr lang="en-US" altLang="zh-CN" sz="2000" i="1" baseline="30000" dirty="0"/>
              <a:t>m</a:t>
            </a:r>
            <a:r>
              <a:rPr lang="en-US" altLang="zh-CN" sz="2000" dirty="0"/>
              <a:t>=(</a:t>
            </a:r>
            <a:r>
              <a:rPr lang="en-US" altLang="zh-CN" sz="2000" i="1" dirty="0"/>
              <a:t>a</a:t>
            </a:r>
            <a:r>
              <a:rPr lang="en-US" altLang="zh-CN" sz="2000" i="1" baseline="30000" dirty="0"/>
              <a:t>n/d</a:t>
            </a:r>
            <a:r>
              <a:rPr lang="en-US" altLang="zh-CN" sz="2000" dirty="0"/>
              <a:t>)</a:t>
            </a:r>
            <a:r>
              <a:rPr lang="en-US" altLang="zh-CN" sz="2000" i="1" baseline="30000" dirty="0"/>
              <a:t>l</a:t>
            </a:r>
            <a:r>
              <a:rPr lang="en-US" altLang="zh-CN" sz="2000" dirty="0"/>
              <a:t> </a:t>
            </a:r>
            <a:r>
              <a:rPr lang="zh-CN" altLang="en-US" sz="2000" dirty="0"/>
              <a:t>，即可以表示为</a:t>
            </a:r>
            <a:r>
              <a:rPr lang="en-US" altLang="zh-CN" sz="2000" i="1" dirty="0"/>
              <a:t>a</a:t>
            </a:r>
            <a:r>
              <a:rPr lang="en-US" altLang="zh-CN" sz="2000" i="1" baseline="30000" dirty="0"/>
              <a:t>n/d</a:t>
            </a:r>
            <a:r>
              <a:rPr lang="zh-CN" altLang="en-US" sz="2000" i="1" dirty="0">
                <a:solidFill>
                  <a:schemeClr val="accent2"/>
                </a:solidFill>
              </a:rPr>
              <a:t>的</a:t>
            </a:r>
            <a:r>
              <a:rPr lang="en-US" altLang="zh-CN" sz="2000" i="1" dirty="0">
                <a:solidFill>
                  <a:schemeClr val="accent2"/>
                </a:solidFill>
              </a:rPr>
              <a:t>l</a:t>
            </a:r>
            <a:r>
              <a:rPr lang="zh-CN" altLang="en-US" sz="2000" i="1" dirty="0">
                <a:solidFill>
                  <a:schemeClr val="accent2"/>
                </a:solidFill>
              </a:rPr>
              <a:t>次幂，则</a:t>
            </a:r>
            <a:r>
              <a:rPr lang="en-US" altLang="zh-CN" sz="2000" i="1" dirty="0" err="1"/>
              <a:t>a</a:t>
            </a:r>
            <a:r>
              <a:rPr lang="en-US" altLang="zh-CN" sz="2000" i="1" baseline="30000" dirty="0" err="1"/>
              <a:t>m</a:t>
            </a:r>
            <a:r>
              <a:rPr lang="en-US" altLang="zh-CN" sz="2000" dirty="0" err="1"/>
              <a:t>∈</a:t>
            </a:r>
            <a:r>
              <a:rPr lang="en-US" altLang="zh-CN" sz="2000" i="1" dirty="0" err="1">
                <a:solidFill>
                  <a:schemeClr val="accent2"/>
                </a:solidFill>
              </a:rPr>
              <a:t>H</a:t>
            </a:r>
            <a:endParaRPr lang="en-US" altLang="zh-CN" sz="2000" i="1" dirty="0">
              <a:solidFill>
                <a:schemeClr val="accent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i="1" dirty="0">
                <a:solidFill>
                  <a:schemeClr val="accent2"/>
                </a:solidFill>
              </a:rPr>
              <a:t>而</a:t>
            </a:r>
            <a:r>
              <a:rPr lang="en-US" altLang="zh-CN" sz="2000" i="1" dirty="0">
                <a:solidFill>
                  <a:schemeClr val="accent2"/>
                </a:solidFill>
              </a:rPr>
              <a:t>H1</a:t>
            </a:r>
            <a:r>
              <a:rPr lang="zh-CN" altLang="en-US" sz="2000" i="1" dirty="0">
                <a:solidFill>
                  <a:schemeClr val="accent2"/>
                </a:solidFill>
              </a:rPr>
              <a:t>中的任意元素都是由</a:t>
            </a:r>
            <a:r>
              <a:rPr lang="en-US" altLang="zh-CN" sz="2000" i="1" dirty="0"/>
              <a:t>a</a:t>
            </a:r>
            <a:r>
              <a:rPr lang="en-US" altLang="zh-CN" sz="2000" i="1" baseline="30000" dirty="0"/>
              <a:t>m</a:t>
            </a:r>
            <a:r>
              <a:rPr lang="zh-CN" altLang="en-US" sz="2000" dirty="0">
                <a:solidFill>
                  <a:srgbClr val="0066FF"/>
                </a:solidFill>
              </a:rPr>
              <a:t>生成的（可以表示为</a:t>
            </a:r>
            <a:r>
              <a:rPr lang="en-US" altLang="zh-CN" sz="2000" i="1" dirty="0"/>
              <a:t>a</a:t>
            </a:r>
            <a:r>
              <a:rPr lang="en-US" altLang="zh-CN" sz="2000" i="1" baseline="30000" dirty="0"/>
              <a:t>m</a:t>
            </a:r>
            <a:r>
              <a:rPr lang="zh-CN" altLang="en-US" sz="2000" i="1" dirty="0">
                <a:solidFill>
                  <a:schemeClr val="accent2"/>
                </a:solidFill>
              </a:rPr>
              <a:t>的某次幂</a:t>
            </a:r>
            <a:r>
              <a:rPr lang="zh-CN" altLang="en-US" sz="2000" dirty="0">
                <a:solidFill>
                  <a:srgbClr val="0066FF"/>
                </a:solidFill>
              </a:rPr>
              <a:t>）</a:t>
            </a:r>
            <a:r>
              <a:rPr lang="en-US" altLang="zh-CN" sz="2000" dirty="0">
                <a:solidFill>
                  <a:srgbClr val="0066FF"/>
                </a:solidFill>
              </a:rPr>
              <a:t>,</a:t>
            </a:r>
            <a:r>
              <a:rPr lang="zh-CN" altLang="en-US" sz="2000" dirty="0">
                <a:solidFill>
                  <a:srgbClr val="0066FF"/>
                </a:solidFill>
              </a:rPr>
              <a:t>故也都可以表示为</a:t>
            </a:r>
            <a:r>
              <a:rPr lang="en-US" altLang="zh-CN" sz="2000" i="1" dirty="0"/>
              <a:t>a</a:t>
            </a:r>
            <a:r>
              <a:rPr lang="en-US" altLang="zh-CN" sz="2000" i="1" baseline="30000" dirty="0"/>
              <a:t>n/d</a:t>
            </a:r>
            <a:r>
              <a:rPr lang="zh-CN" altLang="en-US" sz="2000" i="1" dirty="0">
                <a:solidFill>
                  <a:schemeClr val="accent2"/>
                </a:solidFill>
              </a:rPr>
              <a:t>的某次幂</a:t>
            </a:r>
            <a:endParaRPr lang="en-US" altLang="zh-CN" sz="2000" dirty="0"/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5461BEB7-C3B6-4A33-93DD-6BCD72E90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CB8B354-6342-491A-A14D-09B140C48536}" type="slidenum">
              <a:rPr lang="en-US" altLang="zh-CN" smtClean="0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这里强调是循环群，对于有限循环群，</a:t>
            </a:r>
            <a:r>
              <a:rPr lang="en-US" altLang="zh-CN" dirty="0"/>
              <a:t>【</a:t>
            </a:r>
            <a:r>
              <a:rPr lang="zh-CN" altLang="en-US" dirty="0"/>
              <a:t>群阶的因子</a:t>
            </a:r>
            <a:r>
              <a:rPr lang="en-US" altLang="zh-CN" dirty="0"/>
              <a:t>】</a:t>
            </a:r>
            <a:r>
              <a:rPr lang="zh-CN" altLang="en-US" dirty="0"/>
              <a:t>阶群都存在且唯一</a:t>
            </a:r>
            <a:endParaRPr lang="en-US" altLang="zh-CN" dirty="0"/>
          </a:p>
          <a:p>
            <a:r>
              <a:rPr lang="zh-CN" altLang="en-US" dirty="0"/>
              <a:t>补充：若是一般群，则不一定，比如</a:t>
            </a:r>
            <a:r>
              <a:rPr lang="en-US" altLang="zh-CN" dirty="0"/>
              <a:t>A4</a:t>
            </a:r>
            <a:r>
              <a:rPr lang="zh-CN" altLang="en-US" dirty="0"/>
              <a:t>交错群（</a:t>
            </a:r>
            <a:r>
              <a:rPr lang="en-US" altLang="zh-CN" dirty="0"/>
              <a:t>12</a:t>
            </a:r>
            <a:r>
              <a:rPr lang="zh-CN" altLang="en-US" dirty="0"/>
              <a:t>阶）就没有</a:t>
            </a:r>
            <a:r>
              <a:rPr lang="en-US" altLang="zh-CN" dirty="0"/>
              <a:t>6</a:t>
            </a:r>
            <a:r>
              <a:rPr lang="zh-CN" altLang="en-US" dirty="0"/>
              <a:t>阶子群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L</a:t>
            </a:r>
            <a:r>
              <a:rPr lang="zh-CN" altLang="en-US" dirty="0"/>
              <a:t>定理，</a:t>
            </a:r>
            <a:r>
              <a:rPr lang="en-US" altLang="zh-CN" dirty="0"/>
              <a:t>A4</a:t>
            </a:r>
            <a:r>
              <a:rPr lang="zh-CN" altLang="en-US" dirty="0"/>
              <a:t>交错群应该有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阶子群</a:t>
            </a:r>
            <a:endParaRPr lang="en-US" altLang="zh-CN" dirty="0"/>
          </a:p>
          <a:p>
            <a:r>
              <a:rPr lang="zh-CN" altLang="en-US" dirty="0"/>
              <a:t>根据希罗定理，对于有限群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i="1" dirty="0"/>
              <a:t>p</a:t>
            </a:r>
            <a:r>
              <a:rPr lang="zh-CN" altLang="en-US" dirty="0"/>
              <a:t>为素数，若</a:t>
            </a:r>
            <a:r>
              <a:rPr lang="en-US" altLang="zh-CN" i="1" dirty="0">
                <a:solidFill>
                  <a:srgbClr val="0066FF"/>
                </a:solidFill>
              </a:rPr>
              <a:t>p</a:t>
            </a:r>
            <a:r>
              <a:rPr lang="en-US" altLang="zh-CN" i="1" baseline="30000" dirty="0">
                <a:solidFill>
                  <a:srgbClr val="0066FF"/>
                </a:solidFill>
              </a:rPr>
              <a:t>k</a:t>
            </a:r>
            <a:r>
              <a:rPr lang="en-US" altLang="zh-CN" dirty="0">
                <a:solidFill>
                  <a:srgbClr val="0066FF"/>
                </a:solidFill>
              </a:rPr>
              <a:t>||G|</a:t>
            </a:r>
            <a:r>
              <a:rPr lang="zh-CN" altLang="en-US" dirty="0">
                <a:solidFill>
                  <a:srgbClr val="0066FF"/>
                </a:solidFill>
              </a:rPr>
              <a:t>，则必存在一个</a:t>
            </a:r>
            <a:r>
              <a:rPr lang="en-US" altLang="zh-CN" i="1" dirty="0">
                <a:solidFill>
                  <a:srgbClr val="0066FF"/>
                </a:solidFill>
              </a:rPr>
              <a:t>p</a:t>
            </a:r>
            <a:r>
              <a:rPr lang="en-US" altLang="zh-CN" i="1" baseline="30000" dirty="0">
                <a:solidFill>
                  <a:srgbClr val="0066FF"/>
                </a:solidFill>
              </a:rPr>
              <a:t>k</a:t>
            </a:r>
            <a:r>
              <a:rPr lang="zh-CN" altLang="en-US" dirty="0">
                <a:solidFill>
                  <a:srgbClr val="0066FF"/>
                </a:solidFill>
              </a:rPr>
              <a:t>阶子群</a:t>
            </a:r>
            <a:endParaRPr lang="en-US" altLang="zh-CN" dirty="0">
              <a:solidFill>
                <a:srgbClr val="0066FF"/>
              </a:solidFill>
            </a:endParaRPr>
          </a:p>
          <a:p>
            <a:r>
              <a:rPr lang="zh-CN" altLang="en-US" dirty="0"/>
              <a:t>因此，</a:t>
            </a:r>
            <a:r>
              <a:rPr lang="en-US" altLang="zh-CN" dirty="0"/>
              <a:t>A4</a:t>
            </a:r>
            <a:r>
              <a:rPr lang="zh-CN" altLang="en-US" dirty="0"/>
              <a:t>交错群必有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阶子群，</a:t>
            </a:r>
            <a:r>
              <a:rPr lang="en-US" altLang="zh-CN" dirty="0"/>
              <a:t>6</a:t>
            </a:r>
            <a:r>
              <a:rPr lang="zh-CN" altLang="en-US" dirty="0"/>
              <a:t>阶子群不一定有（可以证明没有</a:t>
            </a:r>
            <a:r>
              <a:rPr lang="en-US" altLang="zh-CN" dirty="0"/>
              <a:t>6</a:t>
            </a:r>
            <a:r>
              <a:rPr lang="zh-CN" altLang="en-US" dirty="0"/>
              <a:t>阶子群），再加上本身这个平凡子群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87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F59642F5-DA37-4194-A793-B90CF8AB2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B69DD4C7-0BE8-4001-9079-B6E640250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10.6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为群，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，令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en-US" altLang="zh-CN" dirty="0">
                <a:latin typeface="Arial" panose="020B0604020202020204" pitchFamily="34" charset="0"/>
              </a:rPr>
              <a:t>={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i="1" baseline="30000" dirty="0" err="1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 err="1">
                <a:latin typeface="Arial" panose="020B0604020202020204" pitchFamily="34" charset="0"/>
              </a:rPr>
              <a:t>k</a:t>
            </a:r>
            <a:r>
              <a:rPr lang="en-US" altLang="zh-CN" dirty="0" err="1">
                <a:latin typeface="Arial" panose="020B0604020202020204" pitchFamily="34" charset="0"/>
              </a:rPr>
              <a:t>∈Z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</a:rPr>
              <a:t>，则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的子群，称为由 </a:t>
            </a:r>
            <a:r>
              <a:rPr lang="en-US" altLang="zh-CN" i="1" dirty="0">
                <a:latin typeface="Arial" panose="020B0604020202020204" pitchFamily="34" charset="0"/>
              </a:rPr>
              <a:t>a 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生成的子群</a:t>
            </a:r>
            <a:r>
              <a:rPr lang="zh-CN" altLang="en-US" dirty="0">
                <a:latin typeface="Arial" panose="020B0604020202020204" pitchFamily="34" charset="0"/>
              </a:rPr>
              <a:t>，记作</a:t>
            </a:r>
            <a:r>
              <a:rPr lang="en-US" altLang="zh-CN" dirty="0">
                <a:latin typeface="Arial" panose="020B0604020202020204" pitchFamily="34" charset="0"/>
              </a:rPr>
              <a:t>&lt;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&gt;.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由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生成的子群最大，为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一个一个的检验：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&lt;</a:t>
            </a:r>
            <a:r>
              <a:rPr kumimoji="1" lang="en-US" altLang="zh-CN" i="1" dirty="0">
                <a:latin typeface="Arial" panose="020B0604020202020204" pitchFamily="34" charset="0"/>
                <a:ea typeface="楷体_GB2312" pitchFamily="49" charset="-122"/>
              </a:rPr>
              <a:t>f </a:t>
            </a:r>
            <a:r>
              <a:rPr kumimoji="1" lang="en-US" altLang="zh-CN" i="1" baseline="30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dirty="0">
                <a:latin typeface="Arial" panose="020B0604020202020204" pitchFamily="34" charset="0"/>
              </a:rPr>
              <a:t>&gt;={</a:t>
            </a:r>
            <a:r>
              <a:rPr kumimoji="1" lang="en-US" altLang="zh-CN" i="1" dirty="0">
                <a:latin typeface="Arial" panose="020B0604020202020204" pitchFamily="34" charset="0"/>
                <a:ea typeface="楷体_GB2312" pitchFamily="49" charset="-122"/>
              </a:rPr>
              <a:t>f </a:t>
            </a:r>
            <a:r>
              <a:rPr kumimoji="1" lang="en-US" altLang="zh-CN" i="1" baseline="30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r>
              <a:rPr lang="en-US" altLang="zh-CN" dirty="0">
                <a:latin typeface="Arial" panose="020B0604020202020204" pitchFamily="34" charset="0"/>
              </a:rPr>
              <a:t>&lt;</a:t>
            </a:r>
            <a:r>
              <a:rPr kumimoji="1" lang="en-US" altLang="zh-CN" i="1" dirty="0">
                <a:latin typeface="Arial" panose="020B0604020202020204" pitchFamily="34" charset="0"/>
                <a:ea typeface="楷体_GB2312" pitchFamily="49" charset="-122"/>
              </a:rPr>
              <a:t>f </a:t>
            </a:r>
            <a:r>
              <a:rPr kumimoji="1" lang="en-US" altLang="zh-CN" i="1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&gt;={</a:t>
            </a:r>
            <a:r>
              <a:rPr kumimoji="1" lang="en-US" altLang="zh-CN" i="1" dirty="0">
                <a:latin typeface="Arial" panose="020B0604020202020204" pitchFamily="34" charset="0"/>
                <a:ea typeface="楷体_GB2312" pitchFamily="49" charset="-122"/>
              </a:rPr>
              <a:t>f </a:t>
            </a:r>
            <a:r>
              <a:rPr kumimoji="1" lang="en-US" altLang="zh-CN" i="1" baseline="30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kumimoji="1" lang="zh-CN" altLang="en-US" i="1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kumimoji="1" lang="en-US" altLang="zh-CN" i="1" dirty="0">
                <a:latin typeface="Arial" panose="020B0604020202020204" pitchFamily="34" charset="0"/>
                <a:ea typeface="楷体_GB2312" pitchFamily="49" charset="-122"/>
              </a:rPr>
              <a:t>f </a:t>
            </a:r>
            <a:r>
              <a:rPr kumimoji="1" lang="en-US" altLang="zh-CN" i="1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A5002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A50021"/>
                </a:solidFill>
              </a:rPr>
              <a:t>L</a:t>
            </a:r>
            <a:r>
              <a:rPr lang="zh-CN" altLang="en-US" dirty="0">
                <a:solidFill>
                  <a:srgbClr val="A50021"/>
                </a:solidFill>
              </a:rPr>
              <a:t>定理的推论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en-US" altLang="zh-CN" dirty="0"/>
              <a:t>   </a:t>
            </a:r>
            <a:r>
              <a:rPr lang="zh-CN" altLang="en-US" dirty="0"/>
              <a:t>对阶为素数的群</a:t>
            </a:r>
            <a:r>
              <a:rPr lang="en-US" altLang="zh-CN" i="1" dirty="0"/>
              <a:t>G</a:t>
            </a:r>
            <a:r>
              <a:rPr lang="zh-CN" altLang="en-US" dirty="0"/>
              <a:t>，必存在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使得</a:t>
            </a:r>
            <a:r>
              <a:rPr lang="en-US" altLang="zh-CN" i="1" dirty="0"/>
              <a:t>G </a:t>
            </a:r>
            <a:r>
              <a:rPr lang="en-US" altLang="zh-CN" dirty="0"/>
              <a:t>= &lt;</a:t>
            </a:r>
            <a:r>
              <a:rPr lang="en-US" altLang="zh-CN" i="1" dirty="0"/>
              <a:t>a</a:t>
            </a:r>
            <a:r>
              <a:rPr lang="en-US" altLang="zh-CN" dirty="0"/>
              <a:t>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因此，对于一个群，群阶为素数，则必有生成元，则必是循环群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若不是素数，可能有也可能没有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68741CD5-7969-4E9C-B0BA-CED776AEE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82AC3F-08BF-40CC-8911-2E96F8C11EBB}" type="slidenum">
              <a:rPr lang="en-US" altLang="zh-CN" smtClean="0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是无限循环群，则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m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的子群，其中</a:t>
            </a:r>
            <a:r>
              <a:rPr lang="en-US" altLang="zh-CN" i="1" dirty="0"/>
              <a:t>m</a:t>
            </a:r>
            <a:r>
              <a:rPr lang="zh-CN" altLang="en-US" dirty="0"/>
              <a:t>是自然数</a:t>
            </a:r>
            <a:r>
              <a:rPr lang="en-US" altLang="zh-CN" dirty="0"/>
              <a:t>, </a:t>
            </a:r>
            <a:r>
              <a:rPr lang="zh-CN" altLang="en-US" dirty="0"/>
              <a:t>并且对于不同的自然数</a:t>
            </a:r>
            <a:r>
              <a:rPr lang="en-US" altLang="zh-CN" i="1" dirty="0"/>
              <a:t>m</a:t>
            </a:r>
            <a:r>
              <a:rPr lang="zh-CN" altLang="en-US" dirty="0"/>
              <a:t>和</a:t>
            </a:r>
            <a:r>
              <a:rPr lang="en-US" altLang="zh-CN" i="1" dirty="0"/>
              <a:t>m</a:t>
            </a:r>
            <a:r>
              <a:rPr lang="en-US" altLang="zh-CN" dirty="0">
                <a:latin typeface="Bahnschrift Condensed" panose="020B0502040204020203" pitchFamily="34" charset="0"/>
              </a:rPr>
              <a:t>’</a:t>
            </a:r>
            <a:r>
              <a:rPr lang="en-US" altLang="zh-CN" dirty="0"/>
              <a:t>, &lt;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m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m</a:t>
            </a:r>
            <a:r>
              <a:rPr lang="en-US" altLang="zh-CN" dirty="0">
                <a:latin typeface="Bahnschrift Condensed" panose="020B0502040204020203" pitchFamily="34" charset="0"/>
              </a:rPr>
              <a:t>’</a:t>
            </a:r>
            <a:r>
              <a:rPr lang="en-US" altLang="zh-CN" dirty="0"/>
              <a:t>&gt;</a:t>
            </a:r>
            <a:r>
              <a:rPr lang="zh-CN" altLang="en-US" dirty="0"/>
              <a:t>是不同的子群。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10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取一个生成元</a:t>
            </a:r>
            <a:r>
              <a:rPr lang="en-US" altLang="zh-CN" dirty="0"/>
              <a:t>a=1,</a:t>
            </a:r>
            <a:r>
              <a:rPr lang="zh-CN" altLang="en-US" dirty="0"/>
              <a:t>由此计算出全部生成元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i="1" baseline="30000" dirty="0" err="1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是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的生成元当且仅当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是小于</a:t>
            </a:r>
            <a:r>
              <a:rPr lang="en-US" altLang="zh-CN" i="1" dirty="0">
                <a:solidFill>
                  <a:srgbClr val="0066FF"/>
                </a:solidFill>
              </a:rPr>
              <a:t>n</a:t>
            </a:r>
            <a:r>
              <a:rPr lang="zh-CN" altLang="en-US" dirty="0">
                <a:solidFill>
                  <a:srgbClr val="0066FF"/>
                </a:solidFill>
              </a:rPr>
              <a:t>且与 </a:t>
            </a:r>
            <a:r>
              <a:rPr lang="en-US" altLang="zh-CN" i="1" dirty="0">
                <a:solidFill>
                  <a:srgbClr val="0066FF"/>
                </a:solidFill>
              </a:rPr>
              <a:t>n </a:t>
            </a:r>
            <a:r>
              <a:rPr lang="zh-CN" altLang="en-US" dirty="0">
                <a:solidFill>
                  <a:srgbClr val="0066FF"/>
                </a:solidFill>
              </a:rPr>
              <a:t>互素的自然数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，则其逆</a:t>
            </a:r>
            <a:r>
              <a:rPr lang="en-US" altLang="zh-CN" dirty="0"/>
              <a:t>11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，则其逆</a:t>
            </a:r>
            <a:r>
              <a:rPr lang="en-US" altLang="zh-CN" dirty="0"/>
              <a:t>7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zh-CN" altLang="en-US" dirty="0"/>
              <a:t>由此，可以缩小一半的计算量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631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A50CEB0C-B592-4984-BF88-B610D1BDDA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C97F0942-39C8-44DD-A64D-C6CE93F19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小于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且与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互素的正整数有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个</a:t>
            </a:r>
            <a:r>
              <a:rPr lang="en-US" altLang="zh-CN" dirty="0">
                <a:latin typeface="Arial" panose="020B0604020202020204" pitchFamily="34" charset="0"/>
              </a:rPr>
              <a:t>1,5,7,11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生成元</a:t>
            </a:r>
            <a:r>
              <a:rPr lang="en-US" altLang="zh-CN" dirty="0">
                <a:latin typeface="Arial" panose="020B0604020202020204" pitchFamily="34" charset="0"/>
              </a:rPr>
              <a:t>:1,5,7,11</a:t>
            </a:r>
            <a:r>
              <a:rPr lang="zh-CN" altLang="en-US" dirty="0">
                <a:latin typeface="Arial" panose="020B0604020202020204" pitchFamily="34" charset="0"/>
              </a:rPr>
              <a:t>，即</a:t>
            </a:r>
            <a:r>
              <a:rPr lang="en-US" altLang="zh-CN" dirty="0">
                <a:latin typeface="Arial" panose="020B0604020202020204" pitchFamily="34" charset="0"/>
              </a:rPr>
              <a:t>a=1,5,7,11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i="1" baseline="30000" dirty="0" err="1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是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的生成元当且仅当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是小于</a:t>
            </a:r>
            <a:r>
              <a:rPr lang="en-US" altLang="zh-CN" i="1" dirty="0">
                <a:solidFill>
                  <a:srgbClr val="0066FF"/>
                </a:solidFill>
              </a:rPr>
              <a:t>n</a:t>
            </a:r>
            <a:r>
              <a:rPr lang="zh-CN" altLang="en-US" dirty="0">
                <a:solidFill>
                  <a:srgbClr val="0066FF"/>
                </a:solidFill>
              </a:rPr>
              <a:t>且与 </a:t>
            </a:r>
            <a:r>
              <a:rPr lang="en-US" altLang="zh-CN" i="1" dirty="0">
                <a:solidFill>
                  <a:srgbClr val="0066FF"/>
                </a:solidFill>
              </a:rPr>
              <a:t>n </a:t>
            </a:r>
            <a:r>
              <a:rPr lang="zh-CN" altLang="en-US" dirty="0">
                <a:solidFill>
                  <a:srgbClr val="0066FF"/>
                </a:solidFill>
              </a:rPr>
              <a:t>互素的自然数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Arial" panose="020B0604020202020204" pitchFamily="34" charset="0"/>
              </a:rPr>
              <a:t>取</a:t>
            </a:r>
            <a:r>
              <a:rPr lang="en-US" altLang="zh-CN" dirty="0">
                <a:latin typeface="Arial" panose="020B0604020202020204" pitchFamily="34" charset="0"/>
              </a:rPr>
              <a:t>a=1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互素，就是互为质数，两个数之间除了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之外没有更多的公约数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阶循环群，则对</a:t>
            </a:r>
            <a:r>
              <a:rPr lang="en-US" altLang="zh-CN" i="1" dirty="0"/>
              <a:t>n</a:t>
            </a:r>
            <a:r>
              <a:rPr lang="zh-CN" altLang="en-US" dirty="0"/>
              <a:t>的每个正因子</a:t>
            </a:r>
            <a:r>
              <a:rPr lang="en-US" altLang="zh-CN" i="1" dirty="0"/>
              <a:t>d</a:t>
            </a:r>
            <a:r>
              <a:rPr lang="zh-CN" altLang="en-US" dirty="0"/>
              <a:t>，</a:t>
            </a:r>
            <a:r>
              <a:rPr lang="en-US" altLang="zh-CN" i="1" dirty="0"/>
              <a:t>G</a:t>
            </a:r>
            <a:r>
              <a:rPr lang="zh-CN" altLang="en-US" dirty="0">
                <a:solidFill>
                  <a:schemeClr val="accent2"/>
                </a:solidFill>
              </a:rPr>
              <a:t>恰好含有一个</a:t>
            </a:r>
            <a:r>
              <a:rPr lang="en-US" altLang="zh-CN" i="1" dirty="0"/>
              <a:t>d </a:t>
            </a:r>
            <a:r>
              <a:rPr lang="zh-CN" altLang="en-US" dirty="0"/>
              <a:t>阶子群</a:t>
            </a:r>
            <a:r>
              <a:rPr lang="en-US" altLang="zh-CN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先求出</a:t>
            </a:r>
            <a:r>
              <a:rPr lang="en-US" altLang="zh-CN" dirty="0"/>
              <a:t>n</a:t>
            </a:r>
            <a:r>
              <a:rPr lang="zh-CN" altLang="en-US" dirty="0"/>
              <a:t>的所有正因子，对于每一个正因子</a:t>
            </a:r>
            <a:r>
              <a:rPr lang="en-US" altLang="zh-CN" i="1" dirty="0"/>
              <a:t>d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i="1" baseline="30000" dirty="0">
                <a:solidFill>
                  <a:srgbClr val="0066FF"/>
                </a:solidFill>
              </a:rPr>
              <a:t>n</a:t>
            </a:r>
            <a:r>
              <a:rPr lang="en-US" altLang="zh-CN" baseline="30000" dirty="0">
                <a:solidFill>
                  <a:srgbClr val="0066FF"/>
                </a:solidFill>
              </a:rPr>
              <a:t>/</a:t>
            </a:r>
            <a:r>
              <a:rPr lang="en-US" altLang="zh-CN" i="1" baseline="30000" dirty="0">
                <a:solidFill>
                  <a:srgbClr val="0066FF"/>
                </a:solidFill>
              </a:rPr>
              <a:t>d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的唯一的</a:t>
            </a:r>
            <a:r>
              <a:rPr lang="en-US" altLang="zh-CN" i="1" dirty="0"/>
              <a:t>d</a:t>
            </a:r>
            <a:r>
              <a:rPr lang="zh-CN" altLang="en-US" dirty="0"/>
              <a:t>阶子群</a:t>
            </a:r>
            <a:endParaRPr lang="en-US" altLang="zh-CN" dirty="0"/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ACD4ED1F-799D-4EC8-85D1-CD3298C8FE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2C04683-1FB6-4DD4-873A-065EFEFFAF9B}" type="slidenum">
              <a:rPr lang="en-US" altLang="zh-CN" smtClean="0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8DACD0"/>
              </a:buClr>
              <a:buSzPct val="70000"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前面求过</a:t>
            </a: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的全部生成子群，有重复的，这个方法可以直接去重，且能保证无遗漏</a:t>
            </a:r>
            <a:endParaRPr lang="en-US" altLang="zh-CN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&lt;0&gt;</a:t>
            </a: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={0} </a:t>
            </a:r>
            <a:endParaRPr lang="en-US" altLang="zh-CN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&lt;60&gt;</a:t>
            </a:r>
            <a:r>
              <a:rPr lang="en-US" altLang="zh-CN" sz="20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={0,60,120,180,240,300}</a:t>
            </a:r>
            <a:endParaRPr lang="en-US" altLang="zh-CN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&lt;120&gt;</a:t>
            </a: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={0,120,240}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&lt;180&gt;</a:t>
            </a: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={0,180}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&lt;240&gt;</a:t>
            </a: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={0,120,240} </a:t>
            </a:r>
            <a:endParaRPr lang="en-US" altLang="zh-CN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&lt;300&gt;</a:t>
            </a:r>
            <a:r>
              <a:rPr lang="en-US" altLang="zh-CN" sz="20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 60,120,180,240,300} </a:t>
            </a:r>
            <a:endParaRPr lang="en-US" altLang="zh-CN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480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855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从左到右运算</a:t>
            </a:r>
            <a:endParaRPr lang="en-US" altLang="zh-CN" dirty="0"/>
          </a:p>
          <a:p>
            <a:r>
              <a:rPr lang="zh-CN" altLang="en-US" dirty="0"/>
              <a:t>置换的乘积运算不满足交换律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625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终点又回到起点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360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0AB67E4-34B0-4CCD-A624-528BEEAF7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87AAB898-6F3B-4BF4-87A5-1B488AFDD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57640F94-5815-4ADE-8E9F-D7C64DAF4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B3FCA0-0173-4F32-B3DF-D581F2234A89}" type="slidenum">
              <a:rPr lang="en-US" altLang="zh-CN" sz="1200" smtClean="0"/>
              <a:pPr>
                <a:spcBef>
                  <a:spcPct val="0"/>
                </a:spcBef>
              </a:pPr>
              <a:t>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343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奇置换有</a:t>
            </a:r>
            <a:r>
              <a:rPr lang="en-US" altLang="zh-CN" dirty="0"/>
              <a:t>: (1)(23</a:t>
            </a:r>
            <a:r>
              <a:rPr lang="zh-CN" altLang="en-US" dirty="0"/>
              <a:t>）   </a:t>
            </a:r>
            <a:r>
              <a:rPr lang="en-US" altLang="zh-CN" dirty="0"/>
              <a:t>(12)(3)</a:t>
            </a:r>
            <a:r>
              <a:rPr lang="zh-CN" altLang="en-US" dirty="0"/>
              <a:t>     </a:t>
            </a:r>
            <a:r>
              <a:rPr lang="en-US" altLang="zh-CN" dirty="0"/>
              <a:t>(13)(2)</a:t>
            </a:r>
            <a:r>
              <a:rPr lang="zh-CN" altLang="en-US" dirty="0"/>
              <a:t> </a:t>
            </a:r>
          </a:p>
          <a:p>
            <a:r>
              <a:rPr lang="zh-CN" altLang="en-US" dirty="0"/>
              <a:t>偶置换有</a:t>
            </a:r>
            <a:r>
              <a:rPr lang="en-US" altLang="zh-CN" dirty="0"/>
              <a:t>: (1)(2)(3)</a:t>
            </a:r>
            <a:r>
              <a:rPr lang="zh-CN" altLang="en-US" dirty="0"/>
              <a:t>  </a:t>
            </a:r>
            <a:r>
              <a:rPr lang="en-US" altLang="zh-CN" dirty="0"/>
              <a:t>(123)</a:t>
            </a:r>
            <a:r>
              <a:rPr lang="zh-CN" altLang="en-US" dirty="0"/>
              <a:t>      </a:t>
            </a:r>
            <a:r>
              <a:rPr lang="en-US" altLang="zh-CN" dirty="0"/>
              <a:t>(132)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18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A9D48B2-CE39-410C-9C20-E1EBE1DCD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思考：如何确定生成元的个数，且快速地找到各个生成元？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第一个对换分解式可以视为</a:t>
            </a:r>
            <a:r>
              <a:rPr lang="en-US" altLang="zh-CN" dirty="0"/>
              <a:t>4</a:t>
            </a:r>
            <a:r>
              <a:rPr lang="zh-CN" altLang="en-US" dirty="0"/>
              <a:t>不动，</a:t>
            </a:r>
            <a:r>
              <a:rPr lang="en-US" altLang="zh-CN" dirty="0"/>
              <a:t>12</a:t>
            </a:r>
            <a:r>
              <a:rPr lang="zh-CN" altLang="en-US" dirty="0"/>
              <a:t>对换，再</a:t>
            </a:r>
            <a:r>
              <a:rPr lang="en-US" altLang="zh-CN" dirty="0"/>
              <a:t>13</a:t>
            </a:r>
            <a:r>
              <a:rPr lang="zh-CN" altLang="en-US" dirty="0"/>
              <a:t>对换</a:t>
            </a:r>
            <a:endParaRPr lang="en-US" altLang="zh-CN" dirty="0"/>
          </a:p>
          <a:p>
            <a:r>
              <a:rPr lang="zh-CN" altLang="en-US" dirty="0"/>
              <a:t>第二个对换分解式可以视为</a:t>
            </a:r>
            <a:r>
              <a:rPr lang="en-US" altLang="zh-CN" dirty="0"/>
              <a:t>4</a:t>
            </a:r>
            <a:r>
              <a:rPr lang="zh-CN" altLang="en-US" dirty="0"/>
              <a:t>顺时针，先</a:t>
            </a:r>
            <a:r>
              <a:rPr lang="en-US" altLang="zh-CN" dirty="0"/>
              <a:t>14</a:t>
            </a:r>
            <a:r>
              <a:rPr lang="zh-CN" altLang="en-US" dirty="0"/>
              <a:t>对换，</a:t>
            </a:r>
            <a:r>
              <a:rPr lang="en-US" altLang="zh-CN" dirty="0"/>
              <a:t>24</a:t>
            </a:r>
            <a:r>
              <a:rPr lang="zh-CN" altLang="en-US" dirty="0"/>
              <a:t>对换，</a:t>
            </a:r>
            <a:r>
              <a:rPr lang="en-US" altLang="zh-CN" dirty="0"/>
              <a:t>34</a:t>
            </a:r>
            <a:r>
              <a:rPr lang="zh-CN" altLang="en-US" dirty="0"/>
              <a:t>对换，最后</a:t>
            </a:r>
            <a:r>
              <a:rPr lang="en-US" altLang="zh-CN" dirty="0"/>
              <a:t>14</a:t>
            </a:r>
            <a:r>
              <a:rPr lang="zh-CN" altLang="en-US" dirty="0"/>
              <a:t>对换直到复位</a:t>
            </a:r>
            <a:endParaRPr lang="en-US" altLang="zh-CN" dirty="0"/>
          </a:p>
          <a:p>
            <a:r>
              <a:rPr lang="zh-CN" altLang="en-US" dirty="0"/>
              <a:t>一个具有</a:t>
            </a:r>
            <a:r>
              <a:rPr lang="en-US" altLang="zh-CN" dirty="0"/>
              <a:t>n</a:t>
            </a:r>
            <a:r>
              <a:rPr lang="zh-CN" altLang="en-US" dirty="0"/>
              <a:t>个元素的集合上会有</a:t>
            </a:r>
            <a:r>
              <a:rPr lang="en-US" altLang="zh-CN" dirty="0"/>
              <a:t>n!</a:t>
            </a:r>
            <a:r>
              <a:rPr lang="zh-CN" altLang="en-US" dirty="0"/>
              <a:t>个不同的置换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959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04F0D9AD-0C05-4612-ABEE-C1BDFFA67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4EB2DFC5-CA6C-4094-9EA7-19F87F0A6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对称变换一般分为：关于</a:t>
            </a:r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轴或</a:t>
            </a:r>
            <a:r>
              <a:rPr lang="en-US" altLang="zh-CN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轴对称、关于某一点对称、关于某条直线对称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对称群中是全部的置换，其子群是部分置换（称置换群）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18D440A3-E986-4ECD-8333-1A8BB6CD0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8B7D9E4-BB7A-4B62-8301-E61A91AEFE4E}" type="slidenum">
              <a:rPr lang="en-US" altLang="zh-CN" smtClean="0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2075F0D0-F866-426D-AAD4-F2A021319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630D029F-23EF-4A05-995F-D6060CCA8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有不动点的平面刚体运动只有旋转变换和反射变换（翻转）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C2678F48-BF6D-4D63-91F6-19B8F90B0D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8ED2F8-6A7B-456D-9E3D-2D3E24FE7BE7}" type="slidenum">
              <a:rPr lang="en-US" altLang="zh-CN" smtClean="0">
                <a:latin typeface="Arial" panose="020B0604020202020204" pitchFamily="34" charset="0"/>
              </a:rPr>
              <a:pPr/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元对称群的运算表</a:t>
            </a:r>
            <a:endParaRPr lang="en-US" altLang="zh-CN" dirty="0"/>
          </a:p>
          <a:p>
            <a:r>
              <a:rPr lang="zh-CN" altLang="en-US" dirty="0"/>
              <a:t>所有的旋转变换是</a:t>
            </a:r>
            <a:r>
              <a:rPr lang="en-US" altLang="zh-CN" dirty="0"/>
              <a:t>S3</a:t>
            </a:r>
            <a:r>
              <a:rPr lang="zh-CN" altLang="en-US" dirty="0"/>
              <a:t>的子群</a:t>
            </a:r>
            <a:endParaRPr lang="en-US" altLang="zh-CN" dirty="0"/>
          </a:p>
          <a:p>
            <a:r>
              <a:rPr lang="zh-CN" altLang="en-US" dirty="0"/>
              <a:t>但是所有的翻转变换不是</a:t>
            </a:r>
            <a:r>
              <a:rPr lang="en-US" altLang="zh-CN" dirty="0"/>
              <a:t>S3</a:t>
            </a:r>
            <a:r>
              <a:rPr lang="zh-CN" altLang="en-US" dirty="0"/>
              <a:t>的子群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633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元置换</a:t>
            </a:r>
            <a:r>
              <a:rPr lang="zh-CN" altLang="en-US" i="1" dirty="0">
                <a:sym typeface="Symbol" panose="05050102010706020507" pitchFamily="18" charset="2"/>
              </a:rPr>
              <a:t> </a:t>
            </a:r>
            <a:r>
              <a:rPr lang="zh-CN" altLang="en-US" dirty="0">
                <a:solidFill>
                  <a:srgbClr val="000000"/>
                </a:solidFill>
              </a:rPr>
              <a:t>可以表示成奇数个对换之积，则称</a:t>
            </a: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zh-CN" altLang="en-US" dirty="0">
                <a:solidFill>
                  <a:srgbClr val="A50021"/>
                </a:solidFill>
              </a:rPr>
              <a:t>奇置换</a:t>
            </a:r>
            <a:r>
              <a:rPr lang="zh-CN" altLang="en-US" dirty="0">
                <a:solidFill>
                  <a:srgbClr val="000000"/>
                </a:solidFill>
              </a:rPr>
              <a:t>，否则称为</a:t>
            </a:r>
            <a:r>
              <a:rPr lang="zh-CN" altLang="en-US" dirty="0">
                <a:solidFill>
                  <a:srgbClr val="A50021"/>
                </a:solidFill>
              </a:rPr>
              <a:t>偶置换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恒等置换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零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个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对换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823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所有的旋转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652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={ (1), (1 2), (1 3), (2 3), (1 2 3), (1 3 2)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此群的所有元素对应的生成子群都是循环群，但是此群却不是循环群。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10.8</a:t>
            </a:r>
            <a:r>
              <a:rPr lang="en-US" altLang="zh-CN" dirty="0"/>
              <a:t>  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</a:t>
            </a:r>
            <a:r>
              <a:rPr lang="en-US" altLang="zh-CN" dirty="0"/>
              <a:t>, </a:t>
            </a:r>
            <a:r>
              <a:rPr lang="zh-CN" altLang="en-US" dirty="0"/>
              <a:t>令</a:t>
            </a:r>
            <a:r>
              <a:rPr lang="zh-CN" altLang="en-US" i="1" dirty="0"/>
              <a:t> 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 = {</a:t>
            </a:r>
            <a:r>
              <a:rPr lang="en-US" altLang="zh-CN" i="1" dirty="0"/>
              <a:t>H</a:t>
            </a:r>
            <a:r>
              <a:rPr lang="en-US" altLang="zh-CN" dirty="0"/>
              <a:t> | 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zh-CN" altLang="en-US" dirty="0"/>
              <a:t>则偏序集</a:t>
            </a:r>
            <a:r>
              <a:rPr lang="en-US" altLang="zh-CN" dirty="0"/>
              <a:t>&lt;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),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&gt;</a:t>
            </a:r>
            <a:r>
              <a:rPr lang="zh-CN" altLang="en-US" dirty="0">
                <a:sym typeface="Symbol" panose="05050102010706020507" pitchFamily="18" charset="2"/>
              </a:rPr>
              <a:t>称为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子群格。</a:t>
            </a:r>
            <a:endParaRPr lang="en-US" altLang="zh-CN" dirty="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补充：根据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【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希罗定理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】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6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阶群必有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3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阶子群，但是各阶子群不一定唯一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9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讲课顺序是：介绍</a:t>
            </a:r>
            <a:r>
              <a:rPr lang="en-US" altLang="zh-CN" dirty="0" err="1"/>
              <a:t>polya</a:t>
            </a:r>
            <a:r>
              <a:rPr lang="zh-CN" altLang="en-US" dirty="0"/>
              <a:t>定理，</a:t>
            </a:r>
            <a:endParaRPr lang="en-US" altLang="zh-CN" dirty="0"/>
          </a:p>
          <a:p>
            <a:r>
              <a:rPr lang="zh-CN" altLang="en-US" dirty="0"/>
              <a:t>首先，用最简单的例子</a:t>
            </a:r>
            <a:r>
              <a:rPr lang="en-US" altLang="zh-CN" dirty="0"/>
              <a:t>1【</a:t>
            </a:r>
            <a:r>
              <a:rPr lang="zh-CN" altLang="en-US" dirty="0"/>
              <a:t>两种颜色着</a:t>
            </a:r>
            <a:r>
              <a:rPr lang="en-US" altLang="zh-CN" dirty="0"/>
              <a:t>4</a:t>
            </a:r>
            <a:r>
              <a:rPr lang="zh-CN" altLang="en-US" dirty="0"/>
              <a:t>方格，只旋转</a:t>
            </a:r>
            <a:r>
              <a:rPr lang="en-US" altLang="zh-CN" dirty="0"/>
              <a:t>】</a:t>
            </a:r>
            <a:r>
              <a:rPr lang="zh-CN" altLang="en-US" dirty="0"/>
              <a:t>对比用和不用</a:t>
            </a:r>
            <a:r>
              <a:rPr lang="en-US" altLang="zh-CN" dirty="0" err="1"/>
              <a:t>polya</a:t>
            </a:r>
            <a:r>
              <a:rPr lang="zh-CN" altLang="en-US" dirty="0"/>
              <a:t>定理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然后，</a:t>
            </a:r>
            <a:r>
              <a:rPr lang="en-US" altLang="zh-CN" dirty="0"/>
              <a:t>【</a:t>
            </a:r>
            <a:r>
              <a:rPr lang="zh-CN" altLang="en-US" dirty="0"/>
              <a:t>两种颜色着</a:t>
            </a:r>
            <a:r>
              <a:rPr lang="en-US" altLang="zh-CN" dirty="0"/>
              <a:t>9</a:t>
            </a:r>
            <a:r>
              <a:rPr lang="zh-CN" altLang="en-US" dirty="0"/>
              <a:t>方格，旋转</a:t>
            </a:r>
            <a:r>
              <a:rPr lang="en-US" altLang="zh-CN" dirty="0"/>
              <a:t>+</a:t>
            </a:r>
            <a:r>
              <a:rPr lang="zh-CN" altLang="en-US" dirty="0"/>
              <a:t>翻转</a:t>
            </a:r>
            <a:r>
              <a:rPr lang="en-US" altLang="zh-CN" dirty="0"/>
              <a:t>】</a:t>
            </a:r>
            <a:r>
              <a:rPr lang="zh-CN" altLang="en-US" dirty="0"/>
              <a:t>强调只看轮换表示的结构</a:t>
            </a:r>
            <a:endParaRPr lang="en-US" altLang="zh-CN" dirty="0"/>
          </a:p>
          <a:p>
            <a:r>
              <a:rPr lang="zh-CN" altLang="en-US" dirty="0"/>
              <a:t>接下来，用手镯问题讲</a:t>
            </a:r>
            <a:r>
              <a:rPr lang="en-US" altLang="zh-CN" dirty="0"/>
              <a:t>【</a:t>
            </a:r>
            <a:r>
              <a:rPr lang="zh-CN" altLang="en-US" dirty="0"/>
              <a:t>两种颜色着</a:t>
            </a:r>
            <a:r>
              <a:rPr lang="en-US" altLang="zh-CN" dirty="0"/>
              <a:t>5</a:t>
            </a:r>
            <a:r>
              <a:rPr lang="zh-CN" altLang="en-US" dirty="0"/>
              <a:t>粒手镯</a:t>
            </a:r>
            <a:r>
              <a:rPr lang="en-US" altLang="zh-CN" dirty="0"/>
              <a:t>】</a:t>
            </a:r>
            <a:r>
              <a:rPr lang="zh-CN" altLang="en-US" dirty="0"/>
              <a:t>以及</a:t>
            </a:r>
            <a:r>
              <a:rPr lang="en-US" altLang="zh-CN" dirty="0"/>
              <a:t>【</a:t>
            </a:r>
            <a:r>
              <a:rPr lang="zh-CN" altLang="en-US" dirty="0"/>
              <a:t>三种颜色着</a:t>
            </a:r>
            <a:r>
              <a:rPr lang="en-US" altLang="zh-CN" dirty="0"/>
              <a:t>5</a:t>
            </a:r>
            <a:r>
              <a:rPr lang="zh-CN" altLang="en-US" dirty="0"/>
              <a:t>粒手镯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   </a:t>
            </a:r>
            <a:r>
              <a:rPr lang="zh-CN" altLang="en-US" dirty="0"/>
              <a:t>进一步体会用和不用</a:t>
            </a:r>
            <a:r>
              <a:rPr lang="en-US" altLang="zh-CN" dirty="0" err="1"/>
              <a:t>polya</a:t>
            </a:r>
            <a:r>
              <a:rPr lang="zh-CN" altLang="en-US" dirty="0"/>
              <a:t>定理的区别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3941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092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2396FB02-8125-4900-8539-CE7B0A24C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D389D0-35DD-4A1F-A17F-1588AA4F5376}" type="slidenum">
              <a:rPr lang="en-US" altLang="zh-CN" sz="1200" smtClean="0"/>
              <a:pPr>
                <a:spcBef>
                  <a:spcPct val="0"/>
                </a:spcBef>
              </a:pPr>
              <a:t>43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B10E7A8-3D7D-476D-9593-C457022EC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273DD56-E10A-49DD-A44B-DA5227906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此题只要求旋转，所以不用考虑翻转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若是不用</a:t>
            </a:r>
            <a:r>
              <a:rPr lang="en-US" altLang="zh-CN" dirty="0" err="1">
                <a:latin typeface="Arial" panose="020B0604020202020204" pitchFamily="34" charset="0"/>
              </a:rPr>
              <a:t>Polya</a:t>
            </a:r>
            <a:r>
              <a:rPr lang="zh-CN" altLang="en-US" dirty="0">
                <a:latin typeface="Arial" panose="020B0604020202020204" pitchFamily="34" charset="0"/>
              </a:rPr>
              <a:t>定理，对于此题（规模较小）可以直接用枚举法：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全黑（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个），全白（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个），一黑三白（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个），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二黑二白（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个），三黑一白（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个）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后三个对应的置换为：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1432   13 24    1234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4321   31 42    2341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8</a:t>
            </a:r>
            <a:r>
              <a:rPr lang="zh-CN" altLang="en-US" dirty="0"/>
              <a:t>互逆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互逆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互逆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876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元对称群的元素个数：</a:t>
            </a:r>
            <a:r>
              <a:rPr lang="en-US" altLang="zh-CN" dirty="0"/>
              <a:t>9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允许旋转或者翻转的子群的置换个数是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863D27-D191-4536-8790-D629FA075D7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6142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元对称群的元素个数：</a:t>
            </a:r>
            <a:r>
              <a:rPr lang="en-US" altLang="zh-CN" dirty="0"/>
              <a:t>9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允许旋转或者翻转形成的置换群中的置换个数是</a:t>
            </a:r>
            <a:r>
              <a:rPr lang="en-US" altLang="zh-CN" dirty="0"/>
              <a:t>8</a:t>
            </a:r>
            <a:endParaRPr lang="zh-CN" altLang="en-US" dirty="0"/>
          </a:p>
          <a:p>
            <a:r>
              <a:rPr lang="zh-CN" altLang="en-US" dirty="0"/>
              <a:t>只允许旋转形成的置换群中的置换个数是</a:t>
            </a:r>
            <a:r>
              <a:rPr lang="en-US" altLang="zh-CN" dirty="0"/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|G|=4         M=1/4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baseline="30000" dirty="0">
                <a:latin typeface="Arial" panose="020B0604020202020204" pitchFamily="34" charset="0"/>
              </a:rPr>
              <a:t>9 </a:t>
            </a:r>
            <a:r>
              <a:rPr lang="en-US" altLang="zh-CN" dirty="0">
                <a:latin typeface="Arial" panose="020B0604020202020204" pitchFamily="34" charset="0"/>
              </a:rPr>
              <a:t>+ 2</a:t>
            </a:r>
            <a:r>
              <a:rPr lang="zh-CN" altLang="en-US" sz="1100" dirty="0">
                <a:latin typeface="Arial" panose="020B0604020202020204" pitchFamily="34" charset="0"/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sz="2000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3</a:t>
            </a:r>
            <a:r>
              <a:rPr lang="en-US" altLang="zh-CN" dirty="0">
                <a:latin typeface="Arial" panose="020B0604020202020204" pitchFamily="34" charset="0"/>
              </a:rPr>
              <a:t>+ </a:t>
            </a:r>
            <a:r>
              <a:rPr lang="en-US" altLang="zh-CN" sz="1100" dirty="0">
                <a:latin typeface="Arial" panose="020B0604020202020204" pitchFamily="34" charset="0"/>
              </a:rPr>
              <a:t>2</a:t>
            </a:r>
            <a:r>
              <a:rPr lang="en-US" altLang="zh-CN" sz="2000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5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=140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5425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枚举法适用于小规模的问题</a:t>
            </a:r>
            <a:endParaRPr lang="en-US" altLang="zh-CN" dirty="0"/>
          </a:p>
          <a:p>
            <a:r>
              <a:rPr lang="zh-CN" altLang="en-US" dirty="0"/>
              <a:t>轮换结构：</a:t>
            </a:r>
            <a:endParaRPr lang="en-US" altLang="zh-CN" dirty="0"/>
          </a:p>
          <a:p>
            <a:r>
              <a:rPr lang="en-US" altLang="zh-CN" dirty="0"/>
              <a:t>     72             144           216           288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15432</a:t>
            </a:r>
            <a:r>
              <a:rPr lang="zh-CN" altLang="en-US" dirty="0"/>
              <a:t>）（</a:t>
            </a:r>
            <a:r>
              <a:rPr lang="en-US" altLang="zh-CN" dirty="0"/>
              <a:t>14253</a:t>
            </a:r>
            <a:r>
              <a:rPr lang="zh-CN" altLang="en-US" dirty="0"/>
              <a:t>）（</a:t>
            </a:r>
            <a:r>
              <a:rPr lang="en-US" altLang="zh-CN" dirty="0"/>
              <a:t>13524</a:t>
            </a:r>
            <a:r>
              <a:rPr lang="zh-CN" altLang="en-US" dirty="0"/>
              <a:t>）（</a:t>
            </a:r>
            <a:r>
              <a:rPr lang="en-US" altLang="zh-CN" dirty="0"/>
              <a:t>12345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对应的置换：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12345       12345       12345       12345</a:t>
            </a:r>
          </a:p>
          <a:p>
            <a:r>
              <a:rPr lang="en-US" altLang="zh-CN" dirty="0"/>
              <a:t>   51234       45123       34512       23451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430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15432</a:t>
            </a:r>
            <a:r>
              <a:rPr lang="zh-CN" altLang="en-US" dirty="0"/>
              <a:t>）（</a:t>
            </a:r>
            <a:r>
              <a:rPr lang="en-US" altLang="zh-CN" dirty="0"/>
              <a:t>14253</a:t>
            </a:r>
            <a:r>
              <a:rPr lang="zh-CN" altLang="en-US" dirty="0"/>
              <a:t>）（</a:t>
            </a:r>
            <a:r>
              <a:rPr lang="en-US" altLang="zh-CN" dirty="0"/>
              <a:t>13524</a:t>
            </a:r>
            <a:r>
              <a:rPr lang="zh-CN" altLang="en-US" dirty="0"/>
              <a:t>）（</a:t>
            </a:r>
            <a:r>
              <a:rPr lang="en-US" altLang="zh-CN" dirty="0"/>
              <a:t>12345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9638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 dirty="0"/>
              <a:t>补充</a:t>
            </a:r>
            <a:r>
              <a:rPr lang="en-US" altLang="zh-CN" i="1" dirty="0"/>
              <a:t>S4</a:t>
            </a:r>
            <a:r>
              <a:rPr lang="zh-CN" altLang="en-US" i="1" dirty="0"/>
              <a:t>群的知识，进一步加深对前面知识的理解</a:t>
            </a:r>
            <a:endParaRPr lang="en-US" altLang="zh-CN" i="1" dirty="0"/>
          </a:p>
          <a:p>
            <a:r>
              <a:rPr lang="en-US" altLang="zh-CN" i="1" dirty="0"/>
              <a:t> n</a:t>
            </a:r>
            <a:r>
              <a:rPr lang="zh-CN" altLang="en-US" dirty="0"/>
              <a:t>元对称群的子群叫做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zh-CN" altLang="en-US" dirty="0">
                <a:solidFill>
                  <a:schemeClr val="accent2"/>
                </a:solidFill>
              </a:rPr>
              <a:t>元置换群</a:t>
            </a:r>
            <a:r>
              <a:rPr lang="zh-CN" altLang="en-US" dirty="0"/>
              <a:t>。</a:t>
            </a:r>
            <a:endParaRPr lang="en-US" altLang="zh-CN" i="1" dirty="0"/>
          </a:p>
          <a:p>
            <a:r>
              <a:rPr lang="en-US" altLang="zh-CN" i="1" dirty="0"/>
              <a:t>S</a:t>
            </a:r>
            <a:r>
              <a:rPr lang="en-US" altLang="zh-CN" baseline="-25000" dirty="0"/>
              <a:t>4</a:t>
            </a:r>
            <a:r>
              <a:rPr lang="zh-CN" altLang="en-US" dirty="0">
                <a:solidFill>
                  <a:srgbClr val="3366FF"/>
                </a:solidFill>
              </a:rPr>
              <a:t>是</a:t>
            </a:r>
            <a:r>
              <a:rPr lang="en-US" altLang="zh-CN" dirty="0">
                <a:solidFill>
                  <a:srgbClr val="3366FF"/>
                </a:solidFill>
              </a:rPr>
              <a:t>24</a:t>
            </a:r>
            <a:r>
              <a:rPr lang="zh-CN" altLang="en-US" dirty="0">
                <a:solidFill>
                  <a:srgbClr val="3366FF"/>
                </a:solidFill>
              </a:rPr>
              <a:t>阶群，其子群只可能是</a:t>
            </a:r>
            <a:r>
              <a:rPr lang="en-US" altLang="zh-CN" dirty="0">
                <a:solidFill>
                  <a:srgbClr val="3366FF"/>
                </a:solidFill>
              </a:rPr>
              <a:t>1</a:t>
            </a:r>
            <a:r>
              <a:rPr lang="zh-CN" altLang="en-US" dirty="0">
                <a:solidFill>
                  <a:srgbClr val="3366FF"/>
                </a:solidFill>
              </a:rPr>
              <a:t>，</a:t>
            </a:r>
            <a:r>
              <a:rPr lang="en-US" altLang="zh-CN" dirty="0">
                <a:solidFill>
                  <a:srgbClr val="3366FF"/>
                </a:solidFill>
              </a:rPr>
              <a:t>2</a:t>
            </a:r>
            <a:r>
              <a:rPr lang="zh-CN" altLang="en-US" dirty="0">
                <a:solidFill>
                  <a:srgbClr val="3366FF"/>
                </a:solidFill>
              </a:rPr>
              <a:t>，</a:t>
            </a:r>
            <a:r>
              <a:rPr lang="en-US" altLang="zh-CN" dirty="0">
                <a:solidFill>
                  <a:srgbClr val="3366FF"/>
                </a:solidFill>
              </a:rPr>
              <a:t>3</a:t>
            </a:r>
            <a:r>
              <a:rPr lang="zh-CN" altLang="en-US" dirty="0">
                <a:solidFill>
                  <a:srgbClr val="3366FF"/>
                </a:solidFill>
              </a:rPr>
              <a:t>，</a:t>
            </a:r>
            <a:r>
              <a:rPr lang="en-US" altLang="zh-CN" dirty="0">
                <a:solidFill>
                  <a:srgbClr val="3366FF"/>
                </a:solidFill>
              </a:rPr>
              <a:t>4</a:t>
            </a:r>
            <a:r>
              <a:rPr lang="zh-CN" altLang="en-US" dirty="0">
                <a:solidFill>
                  <a:srgbClr val="3366FF"/>
                </a:solidFill>
              </a:rPr>
              <a:t>，</a:t>
            </a:r>
            <a:r>
              <a:rPr lang="en-US" altLang="zh-CN" dirty="0">
                <a:solidFill>
                  <a:srgbClr val="3366FF"/>
                </a:solidFill>
              </a:rPr>
              <a:t>6</a:t>
            </a:r>
            <a:r>
              <a:rPr lang="zh-CN" altLang="en-US" dirty="0">
                <a:solidFill>
                  <a:srgbClr val="3366FF"/>
                </a:solidFill>
              </a:rPr>
              <a:t>，</a:t>
            </a:r>
            <a:r>
              <a:rPr lang="en-US" altLang="zh-CN" dirty="0">
                <a:solidFill>
                  <a:srgbClr val="3366FF"/>
                </a:solidFill>
              </a:rPr>
              <a:t>8</a:t>
            </a:r>
            <a:r>
              <a:rPr lang="zh-CN" altLang="en-US" dirty="0">
                <a:solidFill>
                  <a:srgbClr val="3366FF"/>
                </a:solidFill>
              </a:rPr>
              <a:t>，</a:t>
            </a:r>
            <a:r>
              <a:rPr lang="en-US" altLang="zh-CN" dirty="0">
                <a:solidFill>
                  <a:srgbClr val="3366FF"/>
                </a:solidFill>
              </a:rPr>
              <a:t>12</a:t>
            </a:r>
            <a:r>
              <a:rPr lang="zh-CN" altLang="en-US" dirty="0">
                <a:solidFill>
                  <a:srgbClr val="3366FF"/>
                </a:solidFill>
              </a:rPr>
              <a:t>，</a:t>
            </a:r>
            <a:r>
              <a:rPr lang="en-US" altLang="zh-CN" dirty="0">
                <a:solidFill>
                  <a:srgbClr val="3366FF"/>
                </a:solidFill>
              </a:rPr>
              <a:t>24</a:t>
            </a:r>
            <a:r>
              <a:rPr lang="zh-CN" altLang="en-US" dirty="0">
                <a:solidFill>
                  <a:srgbClr val="3366FF"/>
                </a:solidFill>
              </a:rPr>
              <a:t>阶群</a:t>
            </a:r>
            <a:endParaRPr lang="en-US" altLang="zh-CN" dirty="0">
              <a:solidFill>
                <a:srgbClr val="3366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希罗定理</a:t>
            </a:r>
            <a:r>
              <a:rPr lang="en-US" altLang="zh-CN" dirty="0"/>
              <a:t>】</a:t>
            </a:r>
            <a:r>
              <a:rPr lang="zh-CN" altLang="en-US" dirty="0"/>
              <a:t>：对于有限群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i="1" dirty="0"/>
              <a:t>p</a:t>
            </a:r>
            <a:r>
              <a:rPr lang="zh-CN" altLang="en-US" dirty="0"/>
              <a:t>为素数，若</a:t>
            </a:r>
            <a:r>
              <a:rPr lang="en-US" altLang="zh-CN" i="1" dirty="0">
                <a:solidFill>
                  <a:srgbClr val="0066FF"/>
                </a:solidFill>
              </a:rPr>
              <a:t>p</a:t>
            </a:r>
            <a:r>
              <a:rPr lang="en-US" altLang="zh-CN" i="1" baseline="30000" dirty="0">
                <a:solidFill>
                  <a:srgbClr val="0066FF"/>
                </a:solidFill>
              </a:rPr>
              <a:t>k</a:t>
            </a:r>
            <a:r>
              <a:rPr lang="en-US" altLang="zh-CN" dirty="0">
                <a:solidFill>
                  <a:srgbClr val="0066FF"/>
                </a:solidFill>
              </a:rPr>
              <a:t>||G|</a:t>
            </a:r>
            <a:r>
              <a:rPr lang="zh-CN" altLang="en-US" dirty="0">
                <a:solidFill>
                  <a:srgbClr val="0066FF"/>
                </a:solidFill>
              </a:rPr>
              <a:t>，则必存在一个</a:t>
            </a:r>
            <a:r>
              <a:rPr lang="en-US" altLang="zh-CN" i="1" dirty="0">
                <a:solidFill>
                  <a:srgbClr val="0066FF"/>
                </a:solidFill>
              </a:rPr>
              <a:t>p</a:t>
            </a:r>
            <a:r>
              <a:rPr lang="en-US" altLang="zh-CN" i="1" baseline="30000" dirty="0">
                <a:solidFill>
                  <a:srgbClr val="0066FF"/>
                </a:solidFill>
              </a:rPr>
              <a:t>k</a:t>
            </a:r>
            <a:r>
              <a:rPr lang="zh-CN" altLang="en-US" dirty="0">
                <a:solidFill>
                  <a:srgbClr val="0066FF"/>
                </a:solidFill>
              </a:rPr>
              <a:t>阶子群</a:t>
            </a:r>
            <a:endParaRPr lang="en-US" altLang="zh-CN" dirty="0">
              <a:solidFill>
                <a:srgbClr val="3366FF"/>
              </a:solidFill>
            </a:endParaRPr>
          </a:p>
          <a:p>
            <a:r>
              <a:rPr lang="zh-CN" altLang="en-US" dirty="0"/>
              <a:t>根据希罗定理，必有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阶子群，</a:t>
            </a:r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12</a:t>
            </a:r>
            <a:r>
              <a:rPr lang="zh-CN" altLang="en-US" dirty="0"/>
              <a:t>阶子群不一定，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A4</a:t>
            </a:r>
            <a:r>
              <a:rPr lang="zh-CN" altLang="en-US" dirty="0"/>
              <a:t>是</a:t>
            </a:r>
            <a:r>
              <a:rPr lang="en-US" altLang="zh-CN" dirty="0"/>
              <a:t>S4</a:t>
            </a:r>
            <a:r>
              <a:rPr lang="zh-CN" altLang="en-US" dirty="0"/>
              <a:t>的子群，</a:t>
            </a:r>
            <a:r>
              <a:rPr lang="en-US" altLang="zh-CN" dirty="0"/>
              <a:t>A4</a:t>
            </a:r>
            <a:r>
              <a:rPr lang="zh-CN" altLang="en-US" dirty="0"/>
              <a:t>是</a:t>
            </a:r>
            <a:r>
              <a:rPr lang="en-US" altLang="zh-CN" dirty="0"/>
              <a:t>12</a:t>
            </a:r>
            <a:r>
              <a:rPr lang="zh-CN" altLang="en-US" dirty="0"/>
              <a:t>阶群，故</a:t>
            </a:r>
            <a:r>
              <a:rPr lang="en-US" altLang="zh-CN" dirty="0"/>
              <a:t>12</a:t>
            </a:r>
            <a:r>
              <a:rPr lang="zh-CN" altLang="en-US" dirty="0"/>
              <a:t>阶子群存在</a:t>
            </a:r>
            <a:endParaRPr lang="en-US" altLang="zh-CN" dirty="0"/>
          </a:p>
          <a:p>
            <a:r>
              <a:rPr lang="zh-CN" altLang="en-US" dirty="0"/>
              <a:t>也能发现</a:t>
            </a:r>
            <a:r>
              <a:rPr lang="en-US" altLang="zh-CN" dirty="0"/>
              <a:t>6</a:t>
            </a:r>
            <a:r>
              <a:rPr lang="zh-CN" altLang="en-US" dirty="0"/>
              <a:t>阶子群存在，但是</a:t>
            </a:r>
            <a:r>
              <a:rPr lang="en-US" altLang="zh-CN" dirty="0"/>
              <a:t>A4</a:t>
            </a:r>
            <a:r>
              <a:rPr lang="zh-CN" altLang="en-US" dirty="0"/>
              <a:t>没有</a:t>
            </a:r>
            <a:r>
              <a:rPr lang="en-US" altLang="zh-CN" dirty="0"/>
              <a:t>6</a:t>
            </a:r>
            <a:r>
              <a:rPr lang="zh-CN" altLang="en-US" dirty="0"/>
              <a:t>阶子群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！</a:t>
            </a:r>
            <a:r>
              <a:rPr lang="en-US" altLang="zh-CN" dirty="0"/>
              <a:t>=24</a:t>
            </a:r>
            <a:r>
              <a:rPr lang="zh-CN" altLang="en-US" dirty="0"/>
              <a:t>，</a:t>
            </a:r>
            <a:r>
              <a:rPr lang="en-US" altLang="zh-CN" i="0" dirty="0"/>
              <a:t>|</a:t>
            </a:r>
            <a:r>
              <a:rPr lang="en-US" altLang="zh-CN" i="1" dirty="0"/>
              <a:t>A</a:t>
            </a:r>
            <a:r>
              <a:rPr lang="pt-BR" altLang="zh-CN" i="1" baseline="-25000" dirty="0"/>
              <a:t>4</a:t>
            </a:r>
            <a:r>
              <a:rPr lang="en-US" altLang="zh-CN" dirty="0"/>
              <a:t>|</a:t>
            </a:r>
            <a:r>
              <a:rPr lang="pt-BR" altLang="zh-CN" dirty="0"/>
              <a:t>=</a:t>
            </a:r>
            <a:r>
              <a:rPr lang="en-US" altLang="zh-CN" dirty="0"/>
              <a:t>24/2=12</a:t>
            </a:r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元置换中奇置换和偶置换各有</a:t>
            </a:r>
            <a:r>
              <a:rPr lang="zh-CN" altLang="en-US" dirty="0"/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n!/2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个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对称群中是全部的置换，其子群有部分置换（称置换群）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90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回看第一个实例（四个格）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用两种颜色</a:t>
            </a:r>
            <a:r>
              <a:rPr lang="en-US" altLang="zh-CN" dirty="0">
                <a:latin typeface="Arial" panose="020B0604020202020204" pitchFamily="34" charset="0"/>
              </a:rPr>
              <a:t>(m=2)</a:t>
            </a:r>
            <a:r>
              <a:rPr lang="zh-CN" altLang="en-US" dirty="0">
                <a:latin typeface="Arial" panose="020B0604020202020204" pitchFamily="34" charset="0"/>
              </a:rPr>
              <a:t>着色方格图形，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允许旋转和翻转（水平和垂直翻转，对称轴翻转），求不同的方案数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|G|=8  M=1/8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baseline="30000" dirty="0">
                <a:latin typeface="Arial" panose="020B0604020202020204" pitchFamily="34" charset="0"/>
              </a:rPr>
              <a:t>4 </a:t>
            </a:r>
            <a:r>
              <a:rPr lang="en-US" altLang="zh-CN" dirty="0">
                <a:latin typeface="Arial" panose="020B0604020202020204" pitchFamily="34" charset="0"/>
              </a:rPr>
              <a:t>+ 2</a:t>
            </a:r>
            <a:r>
              <a:rPr lang="zh-CN" altLang="en-US" sz="1100" dirty="0">
                <a:latin typeface="Arial" panose="020B0604020202020204" pitchFamily="34" charset="0"/>
              </a:rPr>
              <a:t>*</a:t>
            </a:r>
            <a:r>
              <a:rPr lang="en-US" altLang="zh-CN" sz="1100" dirty="0">
                <a:latin typeface="Arial" panose="020B0604020202020204" pitchFamily="34" charset="0"/>
              </a:rPr>
              <a:t>2</a:t>
            </a:r>
            <a:r>
              <a:rPr lang="en-US" altLang="zh-CN" sz="2000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3</a:t>
            </a:r>
            <a:r>
              <a:rPr lang="en-US" altLang="zh-CN" dirty="0">
                <a:latin typeface="Arial" panose="020B0604020202020204" pitchFamily="34" charset="0"/>
              </a:rPr>
              <a:t>+ 3</a:t>
            </a:r>
            <a:r>
              <a:rPr lang="zh-CN" altLang="en-US" sz="1100" dirty="0">
                <a:latin typeface="Arial" panose="020B0604020202020204" pitchFamily="34" charset="0"/>
              </a:rPr>
              <a:t>*</a:t>
            </a:r>
            <a:r>
              <a:rPr lang="en-US" altLang="zh-CN" sz="1100" dirty="0">
                <a:latin typeface="Arial" panose="020B0604020202020204" pitchFamily="34" charset="0"/>
              </a:rPr>
              <a:t>2</a:t>
            </a:r>
            <a:r>
              <a:rPr lang="en-US" altLang="zh-CN" sz="2000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+ 2</a:t>
            </a:r>
            <a:r>
              <a:rPr lang="zh-CN" altLang="en-US" sz="1100" dirty="0">
                <a:latin typeface="Arial" panose="020B0604020202020204" pitchFamily="34" charset="0"/>
              </a:rPr>
              <a:t>*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sz="2000" kern="1200" baseline="30000" dirty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=6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用两种颜色</a:t>
            </a:r>
            <a:r>
              <a:rPr lang="en-US" altLang="zh-CN" dirty="0">
                <a:latin typeface="Arial" panose="020B0604020202020204" pitchFamily="34" charset="0"/>
              </a:rPr>
              <a:t>(m=2)</a:t>
            </a:r>
            <a:r>
              <a:rPr lang="zh-CN" altLang="en-US" dirty="0">
                <a:latin typeface="Arial" panose="020B0604020202020204" pitchFamily="34" charset="0"/>
              </a:rPr>
              <a:t>着色方格图形，只旋转，求不同的方案数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|G|=4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此题结果是一样的，但是对于其他题却不一定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9198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7BAA8C4-3B4D-4416-BF4B-7A1AD3061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36ED1A-5F0F-4A87-87F0-B39A39771C72}" type="slidenum">
              <a:rPr lang="en-US" altLang="zh-CN" sz="1200" smtClean="0"/>
              <a:pPr>
                <a:spcBef>
                  <a:spcPct val="0"/>
                </a:spcBef>
              </a:pPr>
              <a:t>51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6E0370D-9287-47A1-8E44-96F469BFB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10BF04D-D036-4BEC-8169-341599A12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若群</a:t>
            </a:r>
            <a:r>
              <a:rPr lang="en-US" altLang="zh-CN" i="1" dirty="0"/>
              <a:t>G</a:t>
            </a:r>
            <a:r>
              <a:rPr lang="zh-CN" altLang="en-US" dirty="0"/>
              <a:t>中的二元运算是可交换的，则称</a:t>
            </a:r>
            <a:r>
              <a:rPr lang="en-US" altLang="zh-CN" i="1" dirty="0"/>
              <a:t>G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交换群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阿贝尔 </a:t>
            </a:r>
            <a:r>
              <a:rPr lang="en-US" altLang="zh-CN" dirty="0">
                <a:solidFill>
                  <a:srgbClr val="A50021"/>
                </a:solidFill>
              </a:rPr>
              <a:t>(Abel) </a:t>
            </a:r>
            <a:r>
              <a:rPr lang="zh-CN" altLang="en-US" dirty="0">
                <a:solidFill>
                  <a:srgbClr val="A50021"/>
                </a:solidFill>
              </a:rPr>
              <a:t>群</a:t>
            </a:r>
            <a:r>
              <a:rPr lang="en-US" altLang="zh-CN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dirty="0"/>
              <a:t>=&lt;</a:t>
            </a:r>
            <a:r>
              <a:rPr lang="en-US" altLang="zh-CN" i="1" dirty="0"/>
              <a:t>S</a:t>
            </a:r>
            <a:r>
              <a:rPr lang="en-US" altLang="zh-CN" dirty="0"/>
              <a:t>, ∘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&gt;</a:t>
            </a:r>
            <a:r>
              <a:rPr lang="zh-CN" altLang="en-US" dirty="0"/>
              <a:t>是代数系统，∘为二元运算，如果∘运算是</a:t>
            </a:r>
            <a:r>
              <a:rPr lang="zh-CN" altLang="en-US" dirty="0">
                <a:solidFill>
                  <a:srgbClr val="0066FF"/>
                </a:solidFill>
              </a:rPr>
              <a:t>可结合</a:t>
            </a:r>
            <a:r>
              <a:rPr lang="zh-CN" altLang="en-US" dirty="0"/>
              <a:t>的，则称</a:t>
            </a:r>
            <a:r>
              <a:rPr lang="en-US" altLang="zh-CN" i="1" dirty="0"/>
              <a:t>V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半群</a:t>
            </a:r>
            <a:r>
              <a:rPr lang="en-US" altLang="zh-CN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9164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环中加法单位元记作 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环中加法的单位元</a:t>
            </a:r>
            <a:r>
              <a:rPr lang="en-US" altLang="zh-CN" dirty="0"/>
              <a:t>0</a:t>
            </a:r>
            <a:r>
              <a:rPr lang="zh-CN" altLang="en-US" dirty="0"/>
              <a:t>一定就是乘法的零元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5153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环中加法单位元记作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加法逆元为</a:t>
            </a:r>
            <a:r>
              <a:rPr lang="zh-CN" altLang="en-US" dirty="0">
                <a:solidFill>
                  <a:srgbClr val="A50021"/>
                </a:solidFill>
              </a:rPr>
              <a:t>负元</a:t>
            </a:r>
            <a:endParaRPr lang="en-US" altLang="zh-CN" dirty="0">
              <a:solidFill>
                <a:srgbClr val="A5002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）即证乘法的零元是</a:t>
            </a:r>
            <a:r>
              <a:rPr lang="en-US" altLang="zh-CN" dirty="0"/>
              <a:t>0</a:t>
            </a:r>
            <a:r>
              <a:rPr lang="zh-CN" altLang="en-US" dirty="0"/>
              <a:t>（就是加法的单位元）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     环中分配律成立</a:t>
            </a:r>
            <a:endParaRPr lang="en-US" altLang="zh-CN" dirty="0"/>
          </a:p>
          <a:p>
            <a:r>
              <a:rPr lang="zh-CN" altLang="en-US" dirty="0">
                <a:solidFill>
                  <a:srgbClr val="A50021"/>
                </a:solidFill>
              </a:rPr>
              <a:t>（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）即证</a:t>
            </a:r>
            <a:r>
              <a:rPr lang="en-US" altLang="zh-CN" dirty="0">
                <a:solidFill>
                  <a:srgbClr val="A50021"/>
                </a:solidFill>
              </a:rPr>
              <a:t>ab</a:t>
            </a:r>
            <a:r>
              <a:rPr lang="zh-CN" altLang="en-US" dirty="0">
                <a:solidFill>
                  <a:srgbClr val="A50021"/>
                </a:solidFill>
              </a:rPr>
              <a:t>的负元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5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397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31DA13AA-3B47-412B-8B92-64241D064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95DBE5B4-1B55-4856-A51C-83DBF71DB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sz="1200" dirty="0">
                <a:solidFill>
                  <a:srgbClr val="A50021"/>
                </a:solidFill>
                <a:latin typeface="Arial" panose="020B0604020202020204" pitchFamily="34" charset="0"/>
              </a:rPr>
              <a:t>10.14</a:t>
            </a:r>
            <a:r>
              <a:rPr lang="en-US" altLang="zh-CN" sz="1200" dirty="0">
                <a:latin typeface="Arial" panose="020B0604020202020204" pitchFamily="34" charset="0"/>
              </a:rPr>
              <a:t> </a:t>
            </a:r>
            <a:r>
              <a:rPr lang="zh-CN" altLang="en-US" sz="1200" dirty="0">
                <a:latin typeface="Arial" panose="020B0604020202020204" pitchFamily="34" charset="0"/>
              </a:rPr>
              <a:t>设</a:t>
            </a:r>
            <a:r>
              <a:rPr lang="en-US" altLang="zh-CN" sz="1200" dirty="0">
                <a:latin typeface="Arial" panose="020B0604020202020204" pitchFamily="34" charset="0"/>
              </a:rPr>
              <a:t>&lt;</a:t>
            </a:r>
            <a:r>
              <a:rPr lang="en-US" altLang="zh-CN" sz="1200" i="1" dirty="0">
                <a:latin typeface="Arial" panose="020B0604020202020204" pitchFamily="34" charset="0"/>
              </a:rPr>
              <a:t>R</a:t>
            </a:r>
            <a:r>
              <a:rPr lang="en-US" altLang="zh-CN" sz="1200" dirty="0">
                <a:latin typeface="Arial" panose="020B0604020202020204" pitchFamily="34" charset="0"/>
              </a:rPr>
              <a:t>,+,·&gt;</a:t>
            </a:r>
            <a:r>
              <a:rPr lang="zh-CN" altLang="en-US" sz="1200" dirty="0">
                <a:latin typeface="Arial" panose="020B0604020202020204" pitchFamily="34" charset="0"/>
              </a:rPr>
              <a:t>是代数系统，</a:t>
            </a:r>
            <a:r>
              <a:rPr lang="en-US" altLang="zh-CN" sz="1200" dirty="0">
                <a:latin typeface="Arial" panose="020B0604020202020204" pitchFamily="34" charset="0"/>
              </a:rPr>
              <a:t>+</a:t>
            </a:r>
            <a:r>
              <a:rPr lang="zh-CN" altLang="en-US" sz="1200" dirty="0">
                <a:latin typeface="Arial" panose="020B0604020202020204" pitchFamily="34" charset="0"/>
              </a:rPr>
              <a:t>和</a:t>
            </a:r>
            <a:r>
              <a:rPr lang="en-US" altLang="zh-CN" sz="1200" dirty="0">
                <a:latin typeface="Arial" panose="020B0604020202020204" pitchFamily="34" charset="0"/>
              </a:rPr>
              <a:t>·</a:t>
            </a:r>
            <a:r>
              <a:rPr lang="zh-CN" altLang="en-US" sz="1200" dirty="0">
                <a:latin typeface="Arial" panose="020B0604020202020204" pitchFamily="34" charset="0"/>
              </a:rPr>
              <a:t>是二元运算</a:t>
            </a:r>
            <a:r>
              <a:rPr lang="en-US" altLang="zh-CN" sz="1200" dirty="0">
                <a:latin typeface="Arial" panose="020B0604020202020204" pitchFamily="34" charset="0"/>
              </a:rPr>
              <a:t>. </a:t>
            </a:r>
            <a:r>
              <a:rPr lang="zh-CN" altLang="en-US" sz="1200" dirty="0">
                <a:latin typeface="Arial" panose="020B0604020202020204" pitchFamily="34" charset="0"/>
              </a:rPr>
              <a:t>如果满足以下条件</a:t>
            </a:r>
            <a:r>
              <a:rPr lang="en-US" altLang="zh-CN" sz="1200" dirty="0"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200" dirty="0">
                <a:latin typeface="Arial" panose="020B0604020202020204" pitchFamily="34" charset="0"/>
              </a:rPr>
              <a:t>(1) &lt;</a:t>
            </a:r>
            <a:r>
              <a:rPr lang="en-US" altLang="zh-CN" sz="1200" i="1" dirty="0">
                <a:latin typeface="Arial" panose="020B0604020202020204" pitchFamily="34" charset="0"/>
              </a:rPr>
              <a:t>R</a:t>
            </a:r>
            <a:r>
              <a:rPr lang="en-US" altLang="zh-CN" sz="1200" dirty="0">
                <a:latin typeface="Arial" panose="020B0604020202020204" pitchFamily="34" charset="0"/>
              </a:rPr>
              <a:t>,+&gt;</a:t>
            </a:r>
            <a:r>
              <a:rPr lang="zh-CN" altLang="en-US" sz="1200" dirty="0">
                <a:latin typeface="Arial" panose="020B0604020202020204" pitchFamily="34" charset="0"/>
              </a:rPr>
              <a:t>构成交换群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200" dirty="0">
                <a:latin typeface="Arial" panose="020B0604020202020204" pitchFamily="34" charset="0"/>
              </a:rPr>
              <a:t>(2) &lt;</a:t>
            </a:r>
            <a:r>
              <a:rPr lang="en-US" altLang="zh-CN" sz="1200" i="1" dirty="0">
                <a:latin typeface="Arial" panose="020B0604020202020204" pitchFamily="34" charset="0"/>
              </a:rPr>
              <a:t>R</a:t>
            </a:r>
            <a:r>
              <a:rPr lang="en-US" altLang="zh-CN" sz="1200" dirty="0">
                <a:latin typeface="Arial" panose="020B0604020202020204" pitchFamily="34" charset="0"/>
              </a:rPr>
              <a:t>,·&gt;</a:t>
            </a:r>
            <a:r>
              <a:rPr lang="zh-CN" altLang="en-US" sz="1200" dirty="0">
                <a:latin typeface="Arial" panose="020B0604020202020204" pitchFamily="34" charset="0"/>
              </a:rPr>
              <a:t>构成半群（</a:t>
            </a:r>
            <a:r>
              <a:rPr lang="zh-CN" altLang="en-US" sz="1200" dirty="0">
                <a:solidFill>
                  <a:srgbClr val="00B050"/>
                </a:solidFill>
                <a:latin typeface="Arial" panose="020B0604020202020204" pitchFamily="34" charset="0"/>
              </a:rPr>
              <a:t>可结合性</a:t>
            </a:r>
            <a:r>
              <a:rPr lang="zh-CN" altLang="en-US" sz="1200" dirty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1200" dirty="0">
                <a:latin typeface="Arial" panose="020B0604020202020204" pitchFamily="34" charset="0"/>
              </a:rPr>
              <a:t>(3) · </a:t>
            </a:r>
            <a:r>
              <a:rPr lang="zh-CN" altLang="en-US" sz="1200" dirty="0">
                <a:latin typeface="Arial" panose="020B0604020202020204" pitchFamily="34" charset="0"/>
              </a:rPr>
              <a:t>运算关于</a:t>
            </a:r>
            <a:r>
              <a:rPr lang="en-US" altLang="zh-CN" sz="1200" dirty="0">
                <a:latin typeface="Arial" panose="020B0604020202020204" pitchFamily="34" charset="0"/>
              </a:rPr>
              <a:t>+</a:t>
            </a:r>
            <a:r>
              <a:rPr lang="zh-CN" altLang="en-US" sz="1200" dirty="0">
                <a:latin typeface="Arial" panose="020B0604020202020204" pitchFamily="34" charset="0"/>
              </a:rPr>
              <a:t>运算适合分配律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则称</a:t>
            </a:r>
            <a:r>
              <a:rPr lang="en-US" altLang="zh-CN" sz="1200" dirty="0">
                <a:latin typeface="Arial" panose="020B0604020202020204" pitchFamily="34" charset="0"/>
              </a:rPr>
              <a:t>&lt;</a:t>
            </a:r>
            <a:r>
              <a:rPr lang="en-US" altLang="zh-CN" sz="1200" i="1" dirty="0">
                <a:latin typeface="Arial" panose="020B0604020202020204" pitchFamily="34" charset="0"/>
              </a:rPr>
              <a:t>R</a:t>
            </a:r>
            <a:r>
              <a:rPr lang="en-US" altLang="zh-CN" sz="1200" dirty="0">
                <a:latin typeface="Arial" panose="020B0604020202020204" pitchFamily="34" charset="0"/>
              </a:rPr>
              <a:t>,+,·&gt;</a:t>
            </a:r>
            <a:r>
              <a:rPr lang="zh-CN" altLang="en-US" sz="1200" dirty="0">
                <a:latin typeface="Arial" panose="020B0604020202020204" pitchFamily="34" charset="0"/>
              </a:rPr>
              <a:t>是一个</a:t>
            </a:r>
            <a:r>
              <a:rPr lang="zh-CN" altLang="en-US" sz="1200" dirty="0">
                <a:solidFill>
                  <a:srgbClr val="A50021"/>
                </a:solidFill>
                <a:latin typeface="Arial" panose="020B0604020202020204" pitchFamily="34" charset="0"/>
              </a:rPr>
              <a:t>环</a:t>
            </a:r>
            <a:r>
              <a:rPr lang="en-US" altLang="zh-CN" sz="1200" dirty="0">
                <a:latin typeface="Arial" panose="020B0604020202020204" pitchFamily="34" charset="0"/>
              </a:rPr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200" dirty="0">
              <a:latin typeface="Arial" panose="020B0604020202020204" pitchFamily="34" charset="0"/>
            </a:endParaRPr>
          </a:p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）任意的两个非零元素不能使乘积为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</a:p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（使乘积为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的两个非零元素都是零因子）</a:t>
            </a:r>
            <a:endParaRPr lang="en-US" altLang="zh-CN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众所周知，在数的普通乘法中，如果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a≠0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b≠0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，则必有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ab≠0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，但这一性质在一般环中不再成立。</a:t>
            </a:r>
            <a:endParaRPr lang="en-US" altLang="zh-CN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环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中一个元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a≠0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，若有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0≠b∈R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使得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ab=0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</a:t>
            </a:r>
            <a:r>
              <a:rPr lang="en-US" altLang="zh-CN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=0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，称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是环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的零因子</a:t>
            </a:r>
            <a:endParaRPr lang="en-US" altLang="zh-CN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）中逆表示的是乘法的逆元（加法的逆用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表示）</a:t>
            </a:r>
            <a:endParaRPr lang="en-US" altLang="zh-CN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零元没有逆元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0C0C4D8B-268B-4044-9625-723B18D30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E2CB3F-9732-4D62-B068-609934F90159}" type="slidenum">
              <a:rPr lang="en-US" altLang="zh-CN" smtClean="0">
                <a:latin typeface="Arial" panose="020B0604020202020204" pitchFamily="34" charset="0"/>
              </a:rPr>
              <a:pPr/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对于环与域等定义的区别，只差第</a:t>
            </a:r>
            <a:r>
              <a:rPr lang="en-US" altLang="zh-CN" dirty="0"/>
              <a:t>2</a:t>
            </a:r>
            <a:r>
              <a:rPr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9896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B1ABB4E-5F08-4FE1-886E-6F6AF7144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332B77-71E2-41CD-8CCE-A5F6822AABE3}" type="slidenum">
              <a:rPr lang="en-US" altLang="zh-CN" sz="1200" smtClean="0"/>
              <a:pPr>
                <a:spcBef>
                  <a:spcPct val="0"/>
                </a:spcBef>
              </a:pPr>
              <a:t>61</a:t>
            </a:fld>
            <a:endParaRPr lang="en-US" altLang="zh-CN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40559E8-B109-4A7B-A6D3-98ED57D24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6AFB144-CEFC-41A4-A7C9-579576E37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(1)</a:t>
            </a:r>
            <a:r>
              <a:rPr lang="zh-CN" altLang="en-US" dirty="0">
                <a:latin typeface="Arial" panose="020B0604020202020204" pitchFamily="34" charset="0"/>
              </a:rPr>
              <a:t>因为除了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之外，其他整数都没有乘法逆元（分数不属于整数）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整数环中的加法的单位元是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，乘法的单位元是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整数环只能构成整环</a:t>
            </a:r>
            <a:r>
              <a:rPr lang="en-US" altLang="zh-CN" dirty="0">
                <a:latin typeface="Arial" panose="020B0604020202020204" pitchFamily="34" charset="0"/>
              </a:rPr>
              <a:t>Z,</a:t>
            </a:r>
            <a:r>
              <a:rPr lang="zh-CN" altLang="en-US" dirty="0">
                <a:latin typeface="Arial" panose="020B0604020202020204" pitchFamily="34" charset="0"/>
              </a:rPr>
              <a:t>而不是域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因为并不是对于任意的非零整数</a:t>
            </a:r>
            <a:r>
              <a:rPr lang="en-US" altLang="zh-CN" dirty="0" err="1">
                <a:latin typeface="Arial" panose="020B0604020202020204" pitchFamily="34" charset="0"/>
              </a:rPr>
              <a:t>z∈Z</a:t>
            </a:r>
            <a:r>
              <a:rPr lang="zh-CN" altLang="en-US" dirty="0">
                <a:latin typeface="Arial" panose="020B0604020202020204" pitchFamily="34" charset="0"/>
              </a:rPr>
              <a:t>都有</a:t>
            </a:r>
            <a:r>
              <a:rPr lang="en-US" altLang="zh-CN" dirty="0">
                <a:latin typeface="Arial" panose="020B0604020202020204" pitchFamily="34" charset="0"/>
              </a:rPr>
              <a:t>1/</a:t>
            </a:r>
            <a:r>
              <a:rPr lang="en-US" altLang="zh-CN" dirty="0" err="1">
                <a:latin typeface="Arial" panose="020B0604020202020204" pitchFamily="34" charset="0"/>
              </a:rPr>
              <a:t>z∈Z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(2)</a:t>
            </a:r>
            <a:r>
              <a:rPr lang="zh-CN" altLang="en-US" dirty="0">
                <a:latin typeface="Arial" panose="020B0604020202020204" pitchFamily="34" charset="0"/>
              </a:rPr>
              <a:t>不是含幺环、整环，因为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（乘法的单位元）不在其中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(4)</a:t>
            </a:r>
            <a:r>
              <a:rPr lang="zh-CN" altLang="en-US" dirty="0">
                <a:latin typeface="Arial" panose="020B0604020202020204" pitchFamily="34" charset="0"/>
              </a:rPr>
              <a:t>离散数学课件</a:t>
            </a:r>
            <a:r>
              <a:rPr lang="en-US" altLang="zh-CN" dirty="0">
                <a:latin typeface="Arial" panose="020B0604020202020204" pitchFamily="34" charset="0"/>
              </a:rPr>
              <a:t>--</a:t>
            </a:r>
            <a:r>
              <a:rPr lang="zh-CN" altLang="en-US" dirty="0">
                <a:latin typeface="Arial" panose="020B0604020202020204" pitchFamily="34" charset="0"/>
              </a:rPr>
              <a:t>第十二章 环与域</a:t>
            </a:r>
            <a:r>
              <a:rPr lang="en-US" altLang="zh-CN" dirty="0">
                <a:latin typeface="Arial" panose="020B0604020202020204" pitchFamily="34" charset="0"/>
              </a:rPr>
              <a:t>.._</a:t>
            </a:r>
            <a:r>
              <a:rPr lang="zh-CN" altLang="en-US" dirty="0">
                <a:latin typeface="Arial" panose="020B0604020202020204" pitchFamily="34" charset="0"/>
              </a:rPr>
              <a:t>图文</a:t>
            </a:r>
            <a:r>
              <a:rPr lang="en-US" altLang="zh-CN" dirty="0">
                <a:latin typeface="Arial" panose="020B0604020202020204" pitchFamily="34" charset="0"/>
              </a:rPr>
              <a:t>_</a:t>
            </a:r>
            <a:r>
              <a:rPr lang="zh-CN" altLang="en-US" dirty="0">
                <a:latin typeface="Arial" panose="020B0604020202020204" pitchFamily="34" charset="0"/>
              </a:rPr>
              <a:t>百度文库有更详细的解释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3=0</a:t>
            </a:r>
            <a:r>
              <a:rPr lang="zh-CN" altLang="en-US" dirty="0">
                <a:sym typeface="Symbol" panose="05050102010706020507" pitchFamily="18" charset="2"/>
              </a:rPr>
              <a:t>，但是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都不是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，因此不是无零因子环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把</a:t>
            </a:r>
            <a:r>
              <a:rPr lang="en-US" altLang="zh-CN" dirty="0"/>
              <a:t>Z</a:t>
            </a:r>
            <a:r>
              <a:rPr lang="en-US" altLang="zh-CN" i="1" baseline="-25000" dirty="0"/>
              <a:t>6</a:t>
            </a:r>
            <a:r>
              <a:rPr lang="zh-CN" altLang="en-US" dirty="0"/>
              <a:t>（关于乘法的）画在黑板上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两个非零元素相乘为</a:t>
            </a:r>
            <a:r>
              <a:rPr lang="en-US" altLang="zh-CN" dirty="0"/>
              <a:t>0</a:t>
            </a:r>
            <a:r>
              <a:rPr lang="zh-CN" altLang="en-US" dirty="0"/>
              <a:t>，则这两个非零元素都是零因子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169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2508A101-3B53-440D-A3A5-154A07586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8AFFBAA1-6F89-4148-8DEB-FFCC4FAAE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若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i="1" dirty="0">
                <a:latin typeface="Arial" panose="020B0604020202020204" pitchFamily="34" charset="0"/>
              </a:rPr>
              <a:t>ab</a:t>
            </a:r>
            <a:r>
              <a:rPr lang="en-US" altLang="zh-CN" dirty="0">
                <a:latin typeface="Arial" panose="020B0604020202020204" pitchFamily="34" charset="0"/>
              </a:rPr>
              <a:t>=0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=0∨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en-US" altLang="zh-CN" dirty="0">
                <a:latin typeface="Arial" panose="020B0604020202020204" pitchFamily="34" charset="0"/>
              </a:rPr>
              <a:t>=0</a:t>
            </a:r>
            <a:r>
              <a:rPr lang="zh-CN" altLang="en-US" dirty="0">
                <a:latin typeface="Arial" panose="020B0604020202020204" pitchFamily="34" charset="0"/>
              </a:rPr>
              <a:t>，则称</a:t>
            </a:r>
            <a:r>
              <a:rPr lang="en-US" altLang="zh-CN" i="1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无零因子环</a:t>
            </a:r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必要性中的证明：或者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c=0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或者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a-b=0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，已知</a:t>
            </a:r>
            <a:r>
              <a:rPr lang="en-US" altLang="zh-CN" dirty="0">
                <a:latin typeface="Arial" panose="020B0604020202020204" pitchFamily="34" charset="0"/>
              </a:rPr>
              <a:t>c≠0</a:t>
            </a:r>
            <a:r>
              <a:rPr lang="zh-CN" altLang="en-US" dirty="0">
                <a:latin typeface="Arial" panose="020B0604020202020204" pitchFamily="34" charset="0"/>
              </a:rPr>
              <a:t>，则一定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a-b=0</a:t>
            </a:r>
          </a:p>
          <a:p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充分性中的证明：用到了以下定理：</a:t>
            </a:r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10.16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&lt;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,+,·&gt;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是环，则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(1) 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 = 0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【</a:t>
            </a:r>
            <a:r>
              <a:rPr lang="zh-CN" altLang="en-US" dirty="0"/>
              <a:t>环中加法单位元记作 </a:t>
            </a:r>
            <a:r>
              <a:rPr lang="en-US" altLang="zh-CN" dirty="0"/>
              <a:t>0</a:t>
            </a:r>
            <a:r>
              <a:rPr lang="zh-CN" altLang="en-US" dirty="0"/>
              <a:t>，加法的单位元</a:t>
            </a:r>
            <a:r>
              <a:rPr lang="en-US" altLang="zh-CN" dirty="0"/>
              <a:t>0</a:t>
            </a:r>
            <a:r>
              <a:rPr lang="zh-CN" altLang="en-US" dirty="0"/>
              <a:t>是乘法的零元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】</a:t>
            </a:r>
            <a:endParaRPr lang="zh-CN" altLang="en-US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3CF9AF5D-5293-454C-A668-B52C29BBA0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063E0B-B5D8-4435-A86D-63E445260E4A}" type="slidenum">
              <a:rPr lang="en-US" altLang="zh-CN" smtClean="0">
                <a:latin typeface="Arial" panose="020B0604020202020204" pitchFamily="34" charset="0"/>
              </a:rPr>
              <a:pPr/>
              <a:t>63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8617030E-2942-4191-984A-9D19A95C0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3A670C68-AC3C-4934-BEB8-57D50CE08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既是交换环、含幺环、也是无零因子环，则称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A50021"/>
                </a:solidFill>
              </a:rPr>
              <a:t>整环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p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&gt;</a:t>
            </a:r>
            <a:r>
              <a:rPr lang="zh-CN" altLang="en-US" dirty="0"/>
              <a:t>把</a:t>
            </a:r>
            <a:r>
              <a:rPr lang="en-US" altLang="zh-CN" dirty="0"/>
              <a:t>Z</a:t>
            </a:r>
            <a:r>
              <a:rPr lang="en-US" altLang="zh-CN" i="1" baseline="-25000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en-US" altLang="zh-CN" i="1" baseline="-25000" dirty="0"/>
              <a:t>6</a:t>
            </a:r>
            <a:r>
              <a:rPr lang="zh-CN" altLang="en-US" dirty="0"/>
              <a:t>画在黑板上（关于乘法的）</a:t>
            </a:r>
            <a:endParaRPr lang="en-US" altLang="zh-CN" dirty="0"/>
          </a:p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不是素数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素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定义为在大于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的自然数中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除了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和它本身以外不再有其他因数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这里都是对着乘法来说的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Z</a:t>
            </a:r>
            <a:r>
              <a:rPr lang="en-US" altLang="zh-CN" i="1" baseline="-25000" dirty="0" err="1">
                <a:latin typeface="Arial" panose="020B0604020202020204" pitchFamily="34" charset="0"/>
              </a:rPr>
              <a:t>p</a:t>
            </a:r>
            <a:r>
              <a:rPr lang="en-US" altLang="zh-CN" dirty="0">
                <a:latin typeface="Arial" panose="020B0604020202020204" pitchFamily="34" charset="0"/>
              </a:rPr>
              <a:t>={0,1,2,3,……,p-1}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≠ 0</a:t>
            </a:r>
            <a:r>
              <a:rPr lang="zh-CN" altLang="en-US" dirty="0">
                <a:latin typeface="Arial" panose="020B0604020202020204" pitchFamily="34" charset="0"/>
              </a:rPr>
              <a:t>，则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zh-CN" altLang="en-US" dirty="0">
                <a:latin typeface="Arial" panose="020B0604020202020204" pitchFamily="34" charset="0"/>
              </a:rPr>
              <a:t>可以取</a:t>
            </a:r>
            <a:r>
              <a:rPr lang="en-US" altLang="zh-CN" dirty="0">
                <a:latin typeface="Arial" panose="020B0604020202020204" pitchFamily="34" charset="0"/>
              </a:rPr>
              <a:t>1,2,3,……,p-1</a:t>
            </a:r>
          </a:p>
          <a:p>
            <a:r>
              <a:rPr lang="en-US" altLang="zh-CN" i="1" dirty="0">
                <a:solidFill>
                  <a:srgbClr val="0066FF"/>
                </a:solidFill>
                <a:latin typeface="Arial" panose="020B0604020202020204" pitchFamily="34" charset="0"/>
              </a:rPr>
              <a:t>p |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latin typeface="Arial" panose="020B0604020202020204" pitchFamily="34" charset="0"/>
              </a:rPr>
              <a:t>ij</a:t>
            </a:r>
            <a:r>
              <a:rPr lang="en-US" altLang="zh-CN" i="1" dirty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表示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p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整除</a:t>
            </a:r>
            <a:r>
              <a:rPr lang="en-US" altLang="zh-CN" dirty="0" err="1">
                <a:solidFill>
                  <a:srgbClr val="0066FF"/>
                </a:solidFill>
                <a:latin typeface="Arial" panose="020B0604020202020204" pitchFamily="34" charset="0"/>
              </a:rPr>
              <a:t>ij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也就是说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p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整除</a:t>
            </a:r>
            <a:r>
              <a:rPr lang="en-US" altLang="zh-CN" dirty="0" err="1">
                <a:solidFill>
                  <a:srgbClr val="0066FF"/>
                </a:solidFill>
                <a:latin typeface="Arial" panose="020B0604020202020204" pitchFamily="34" charset="0"/>
              </a:rPr>
              <a:t>i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或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p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整除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j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，已经确定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p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不整除</a:t>
            </a:r>
            <a:r>
              <a:rPr lang="en-US" altLang="zh-CN" dirty="0" err="1">
                <a:solidFill>
                  <a:srgbClr val="0066FF"/>
                </a:solidFill>
                <a:latin typeface="Arial" panose="020B0604020202020204" pitchFamily="34" charset="0"/>
              </a:rPr>
              <a:t>i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，则只有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p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整除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j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，因为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j=</a:t>
            </a:r>
            <a:r>
              <a:rPr lang="en-US" altLang="zh-CN" dirty="0">
                <a:latin typeface="Arial" panose="020B0604020202020204" pitchFamily="34" charset="0"/>
              </a:rPr>
              <a:t>0,1,2,3,……,p-1,</a:t>
            </a:r>
            <a:r>
              <a:rPr lang="zh-CN" altLang="en-US" dirty="0">
                <a:latin typeface="Arial" panose="020B0604020202020204" pitchFamily="34" charset="0"/>
              </a:rPr>
              <a:t>故</a:t>
            </a:r>
            <a:r>
              <a:rPr lang="en-US" altLang="zh-CN" dirty="0">
                <a:latin typeface="Arial" panose="020B0604020202020204" pitchFamily="34" charset="0"/>
              </a:rPr>
              <a:t>j=0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99634CAB-AF66-4D8C-AA2D-B1F0178854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401C4B2-DBC3-449C-8AAB-A972C1E55DE4}" type="slidenum">
              <a:rPr lang="en-US" altLang="zh-CN" smtClean="0">
                <a:latin typeface="Arial" panose="020B0604020202020204" pitchFamily="34" charset="0"/>
              </a:rPr>
              <a:pPr/>
              <a:t>64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0" dirty="0"/>
              <a:t>证明思路是：为了证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zh-CN" altLang="en-US" i="0" dirty="0"/>
              <a:t>中的每个非零元素</a:t>
            </a:r>
            <a:r>
              <a:rPr lang="en-US" altLang="zh-CN" i="0" dirty="0" err="1"/>
              <a:t>i</a:t>
            </a:r>
            <a:r>
              <a:rPr lang="zh-CN" altLang="en-US" i="0" dirty="0"/>
              <a:t>都有逆元</a:t>
            </a:r>
            <a:endParaRPr lang="en-US" altLang="zh-CN" i="0" dirty="0"/>
          </a:p>
          <a:p>
            <a:r>
              <a:rPr lang="zh-CN" altLang="en-US" i="0" dirty="0"/>
              <a:t>即可转化为证：在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zh-CN" altLang="en-US" i="0" dirty="0"/>
              <a:t>中一定有一个元素</a:t>
            </a:r>
            <a:r>
              <a:rPr lang="en-US" altLang="zh-CN" i="0" dirty="0"/>
              <a:t>j, </a:t>
            </a:r>
            <a:r>
              <a:rPr lang="zh-CN" altLang="en-US" i="0" dirty="0"/>
              <a:t>使得 </a:t>
            </a:r>
            <a:r>
              <a:rPr lang="en-US" altLang="zh-CN" i="0" dirty="0" err="1"/>
              <a:t>i</a:t>
            </a:r>
            <a:r>
              <a:rPr lang="en-US" altLang="zh-CN" i="0" dirty="0"/>
              <a:t> </a:t>
            </a:r>
            <a:r>
              <a:rPr lang="en-US" altLang="zh-CN" i="0" dirty="0">
                <a:sym typeface="Symbol" panose="05050102010706020507" pitchFamily="18" charset="2"/>
              </a:rPr>
              <a:t> </a:t>
            </a:r>
            <a:r>
              <a:rPr lang="en-US" altLang="zh-CN" i="0" dirty="0"/>
              <a:t>j = 1(</a:t>
            </a:r>
            <a:r>
              <a:rPr lang="zh-CN" altLang="en-US" i="0" dirty="0"/>
              <a:t>乘法的单位元</a:t>
            </a:r>
            <a:r>
              <a:rPr lang="en-US" altLang="zh-CN" i="0" dirty="0"/>
              <a:t>)</a:t>
            </a:r>
          </a:p>
          <a:p>
            <a:r>
              <a:rPr lang="zh-CN" altLang="en-US" i="0" dirty="0"/>
              <a:t>故：首先证明，</a:t>
            </a:r>
            <a:r>
              <a:rPr lang="en-US" altLang="zh-CN" i="0" dirty="0" err="1"/>
              <a:t>i</a:t>
            </a:r>
            <a:r>
              <a:rPr lang="zh-CN" altLang="en-US" i="0" dirty="0"/>
              <a:t>和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zh-CN" altLang="en-US" i="0" dirty="0"/>
              <a:t>中的的每个元素运算后生成的集合和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zh-CN" altLang="en-US" i="0" dirty="0"/>
              <a:t>是完全相同的</a:t>
            </a:r>
            <a:endParaRPr lang="en-US" altLang="zh-CN" i="0" dirty="0"/>
          </a:p>
          <a:p>
            <a:r>
              <a:rPr lang="zh-CN" altLang="en-US" i="0" dirty="0"/>
              <a:t>然后，因为单位元</a:t>
            </a:r>
            <a:r>
              <a:rPr lang="en-US" altLang="zh-CN" i="0" dirty="0"/>
              <a:t>1</a:t>
            </a:r>
            <a:r>
              <a:rPr lang="zh-CN" altLang="en-US" i="0" dirty="0"/>
              <a:t>必在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zh-CN" altLang="en-US" i="0" dirty="0"/>
              <a:t>中，则对于</a:t>
            </a:r>
            <a:r>
              <a:rPr lang="en-US" altLang="zh-CN" i="0" dirty="0" err="1"/>
              <a:t>i</a:t>
            </a:r>
            <a:r>
              <a:rPr lang="zh-CN" altLang="en-US" i="0" dirty="0"/>
              <a:t>来说，必有一个</a:t>
            </a:r>
            <a:r>
              <a:rPr lang="en-US" altLang="zh-CN" i="0" dirty="0"/>
              <a:t>j,</a:t>
            </a:r>
            <a:r>
              <a:rPr lang="zh-CN" altLang="en-US" i="0" dirty="0"/>
              <a:t>能通过</a:t>
            </a:r>
            <a:r>
              <a:rPr lang="en-US" altLang="zh-CN" i="0" dirty="0" err="1"/>
              <a:t>i</a:t>
            </a:r>
            <a:r>
              <a:rPr lang="zh-CN" altLang="en-US" i="0" dirty="0"/>
              <a:t>和</a:t>
            </a:r>
            <a:r>
              <a:rPr lang="en-US" altLang="zh-CN" i="0" dirty="0"/>
              <a:t>j</a:t>
            </a:r>
            <a:r>
              <a:rPr lang="zh-CN" altLang="en-US" i="0" dirty="0"/>
              <a:t>运算得到</a:t>
            </a:r>
            <a:r>
              <a:rPr lang="en-US" altLang="zh-CN" i="0" dirty="0"/>
              <a:t>1</a:t>
            </a:r>
          </a:p>
          <a:p>
            <a:endParaRPr lang="en-US" altLang="zh-CN" i="0" dirty="0"/>
          </a:p>
          <a:p>
            <a:r>
              <a:rPr lang="en-US" altLang="zh-CN" i="0" dirty="0"/>
              <a:t>【</a:t>
            </a:r>
            <a:r>
              <a:rPr lang="zh-CN" altLang="en-US" i="0" dirty="0"/>
              <a:t>关于首先证明</a:t>
            </a:r>
            <a:r>
              <a:rPr lang="en-US" altLang="zh-CN" i="0" dirty="0" err="1"/>
              <a:t>i</a:t>
            </a:r>
            <a:r>
              <a:rPr lang="en-US" altLang="zh-CN" i="0" dirty="0"/>
              <a:t> </a:t>
            </a:r>
            <a:r>
              <a:rPr lang="en-US" altLang="zh-CN" i="0" dirty="0">
                <a:sym typeface="Symbol" panose="05050102010706020507" pitchFamily="18" charset="2"/>
              </a:rPr>
              <a:t>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en-US" altLang="zh-CN" i="0" dirty="0"/>
              <a:t> = 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en-US" altLang="zh-CN" i="0" dirty="0"/>
              <a:t>】</a:t>
            </a:r>
            <a:r>
              <a:rPr lang="zh-CN" altLang="en-US" i="0" dirty="0"/>
              <a:t>的思路：</a:t>
            </a:r>
            <a:endParaRPr lang="en-US" altLang="zh-CN" i="0" dirty="0"/>
          </a:p>
          <a:p>
            <a:r>
              <a:rPr lang="zh-CN" altLang="en-US" i="0" dirty="0"/>
              <a:t>首先说必等，然后通过反证：若不等会有矛盾，具体如下：</a:t>
            </a:r>
            <a:endParaRPr lang="en-US" altLang="zh-CN" i="0" dirty="0"/>
          </a:p>
          <a:p>
            <a:r>
              <a:rPr lang="zh-CN" altLang="en-US" i="0" dirty="0"/>
              <a:t>若</a:t>
            </a:r>
            <a:r>
              <a:rPr lang="en-US" altLang="zh-CN" i="0" dirty="0" err="1"/>
              <a:t>i</a:t>
            </a:r>
            <a:r>
              <a:rPr lang="en-US" altLang="zh-CN" i="0" dirty="0"/>
              <a:t> </a:t>
            </a:r>
            <a:r>
              <a:rPr lang="en-US" altLang="zh-CN" i="0" dirty="0">
                <a:sym typeface="Symbol" panose="05050102010706020507" pitchFamily="18" charset="2"/>
              </a:rPr>
              <a:t>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en-US" altLang="zh-CN" i="0" dirty="0"/>
              <a:t> = 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zh-CN" altLang="en-US" i="0" dirty="0">
                <a:sym typeface="Symbol" panose="05050102010706020507" pitchFamily="18" charset="2"/>
              </a:rPr>
              <a:t>不成立，则</a:t>
            </a:r>
            <a:r>
              <a:rPr lang="en-US" altLang="zh-CN" i="0" dirty="0" err="1"/>
              <a:t>i</a:t>
            </a:r>
            <a:r>
              <a:rPr lang="en-US" altLang="zh-CN" i="0" dirty="0"/>
              <a:t> </a:t>
            </a:r>
            <a:r>
              <a:rPr lang="en-US" altLang="zh-CN" i="0" dirty="0">
                <a:sym typeface="Symbol" panose="05050102010706020507" pitchFamily="18" charset="2"/>
              </a:rPr>
              <a:t>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zh-CN" altLang="en-US" i="0" dirty="0">
                <a:sym typeface="Symbol" panose="05050102010706020507" pitchFamily="18" charset="2"/>
              </a:rPr>
              <a:t>一定小，即</a:t>
            </a:r>
            <a:r>
              <a:rPr lang="zh-CN" altLang="en-US" i="0" dirty="0">
                <a:solidFill>
                  <a:srgbClr val="7030A0"/>
                </a:solidFill>
                <a:sym typeface="Symbol" panose="05050102010706020507" pitchFamily="18" charset="2"/>
              </a:rPr>
              <a:t> </a:t>
            </a:r>
            <a:r>
              <a:rPr lang="en-US" altLang="zh-CN" i="0" dirty="0">
                <a:solidFill>
                  <a:srgbClr val="7030A0"/>
                </a:solidFill>
              </a:rPr>
              <a:t>j, </a:t>
            </a:r>
            <a:r>
              <a:rPr lang="en-US" altLang="zh-CN" i="0" dirty="0" err="1">
                <a:solidFill>
                  <a:srgbClr val="7030A0"/>
                </a:solidFill>
              </a:rPr>
              <a:t>k∈Z</a:t>
            </a:r>
            <a:r>
              <a:rPr lang="en-US" altLang="zh-CN" i="0" baseline="-25000" dirty="0" err="1">
                <a:solidFill>
                  <a:srgbClr val="7030A0"/>
                </a:solidFill>
              </a:rPr>
              <a:t>p</a:t>
            </a:r>
            <a:r>
              <a:rPr lang="zh-CN" altLang="en-US" i="0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i="1" dirty="0">
                <a:solidFill>
                  <a:srgbClr val="7030A0"/>
                </a:solidFill>
              </a:rPr>
              <a:t>j </a:t>
            </a:r>
            <a:r>
              <a:rPr lang="en-US" altLang="zh-CN" dirty="0">
                <a:solidFill>
                  <a:srgbClr val="7030A0"/>
                </a:solidFill>
              </a:rPr>
              <a:t>≠ </a:t>
            </a:r>
            <a:r>
              <a:rPr lang="en-US" altLang="zh-CN" i="1" dirty="0">
                <a:solidFill>
                  <a:srgbClr val="7030A0"/>
                </a:solidFill>
              </a:rPr>
              <a:t>k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zh-CN" altLang="en-US" i="0" dirty="0">
                <a:solidFill>
                  <a:srgbClr val="7030A0"/>
                </a:solidFill>
              </a:rPr>
              <a:t>使得 </a:t>
            </a:r>
            <a:r>
              <a:rPr lang="en-US" altLang="zh-CN" i="0" dirty="0" err="1">
                <a:solidFill>
                  <a:srgbClr val="7030A0"/>
                </a:solidFill>
              </a:rPr>
              <a:t>i</a:t>
            </a:r>
            <a:r>
              <a:rPr lang="en-US" altLang="zh-CN" i="0" dirty="0">
                <a:solidFill>
                  <a:srgbClr val="7030A0"/>
                </a:solidFill>
              </a:rPr>
              <a:t> </a:t>
            </a:r>
            <a:r>
              <a:rPr lang="en-US" altLang="zh-CN" i="0" dirty="0">
                <a:solidFill>
                  <a:srgbClr val="7030A0"/>
                </a:solidFill>
                <a:sym typeface="Symbol" panose="05050102010706020507" pitchFamily="18" charset="2"/>
              </a:rPr>
              <a:t> </a:t>
            </a:r>
            <a:r>
              <a:rPr lang="en-US" altLang="zh-CN" i="0" dirty="0">
                <a:solidFill>
                  <a:srgbClr val="7030A0"/>
                </a:solidFill>
              </a:rPr>
              <a:t>j = </a:t>
            </a:r>
            <a:r>
              <a:rPr lang="en-US" altLang="zh-CN" i="0" dirty="0" err="1">
                <a:solidFill>
                  <a:srgbClr val="7030A0"/>
                </a:solidFill>
              </a:rPr>
              <a:t>i</a:t>
            </a:r>
            <a:r>
              <a:rPr lang="en-US" altLang="zh-CN" i="0" dirty="0">
                <a:solidFill>
                  <a:srgbClr val="7030A0"/>
                </a:solidFill>
              </a:rPr>
              <a:t> </a:t>
            </a:r>
            <a:r>
              <a:rPr lang="en-US" altLang="zh-CN" i="0" dirty="0">
                <a:solidFill>
                  <a:srgbClr val="7030A0"/>
                </a:solidFill>
                <a:sym typeface="Symbol" panose="05050102010706020507" pitchFamily="18" charset="2"/>
              </a:rPr>
              <a:t> </a:t>
            </a:r>
            <a:r>
              <a:rPr lang="en-US" altLang="zh-CN" i="0" dirty="0">
                <a:solidFill>
                  <a:srgbClr val="7030A0"/>
                </a:solidFill>
              </a:rPr>
              <a:t>k</a:t>
            </a:r>
          </a:p>
          <a:p>
            <a:r>
              <a:rPr lang="zh-CN" altLang="en-US" i="0" dirty="0">
                <a:solidFill>
                  <a:srgbClr val="7030A0"/>
                </a:solidFill>
              </a:rPr>
              <a:t> 根据消去律得：</a:t>
            </a:r>
            <a:r>
              <a:rPr lang="en-US" altLang="zh-CN" i="0" dirty="0">
                <a:solidFill>
                  <a:srgbClr val="7030A0"/>
                </a:solidFill>
              </a:rPr>
              <a:t>j = k</a:t>
            </a:r>
            <a:r>
              <a:rPr lang="zh-CN" altLang="en-US" i="0" dirty="0">
                <a:solidFill>
                  <a:srgbClr val="7030A0"/>
                </a:solidFill>
              </a:rPr>
              <a:t>，表明</a:t>
            </a:r>
            <a:r>
              <a:rPr lang="en-US" altLang="zh-CN" i="0" dirty="0" err="1">
                <a:solidFill>
                  <a:srgbClr val="7030A0"/>
                </a:solidFill>
              </a:rPr>
              <a:t>jk</a:t>
            </a:r>
            <a:r>
              <a:rPr lang="zh-CN" altLang="en-US" i="0" dirty="0">
                <a:solidFill>
                  <a:srgbClr val="7030A0"/>
                </a:solidFill>
              </a:rPr>
              <a:t>相等</a:t>
            </a:r>
            <a:r>
              <a:rPr lang="en-US" altLang="zh-CN" i="0" dirty="0">
                <a:solidFill>
                  <a:srgbClr val="7030A0"/>
                </a:solidFill>
              </a:rPr>
              <a:t>,</a:t>
            </a:r>
            <a:r>
              <a:rPr lang="zh-CN" altLang="en-US" i="0" dirty="0">
                <a:solidFill>
                  <a:srgbClr val="7030A0"/>
                </a:solidFill>
              </a:rPr>
              <a:t>而初设的</a:t>
            </a:r>
            <a:r>
              <a:rPr lang="en-US" altLang="zh-CN" i="0" dirty="0" err="1">
                <a:solidFill>
                  <a:srgbClr val="7030A0"/>
                </a:solidFill>
              </a:rPr>
              <a:t>jk</a:t>
            </a:r>
            <a:r>
              <a:rPr lang="zh-CN" altLang="en-US" i="0" dirty="0">
                <a:solidFill>
                  <a:srgbClr val="7030A0"/>
                </a:solidFill>
              </a:rPr>
              <a:t>不相等</a:t>
            </a:r>
            <a:endParaRPr lang="en-US" altLang="zh-CN" i="0" dirty="0">
              <a:solidFill>
                <a:srgbClr val="7030A0"/>
              </a:solidFill>
            </a:endParaRPr>
          </a:p>
          <a:p>
            <a:r>
              <a:rPr lang="zh-CN" altLang="en-US" i="0" dirty="0"/>
              <a:t>在证明了：</a:t>
            </a:r>
            <a:r>
              <a:rPr lang="en-US" altLang="zh-CN" i="0" dirty="0" err="1"/>
              <a:t>i</a:t>
            </a:r>
            <a:r>
              <a:rPr lang="en-US" altLang="zh-CN" i="0" dirty="0"/>
              <a:t> </a:t>
            </a:r>
            <a:r>
              <a:rPr lang="en-US" altLang="zh-CN" i="0" dirty="0">
                <a:sym typeface="Symbol" panose="05050102010706020507" pitchFamily="18" charset="2"/>
              </a:rPr>
              <a:t>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en-US" altLang="zh-CN" i="0" dirty="0"/>
              <a:t> = 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zh-CN" altLang="en-US" i="0" dirty="0">
                <a:solidFill>
                  <a:srgbClr val="7030A0"/>
                </a:solidFill>
              </a:rPr>
              <a:t>后</a:t>
            </a:r>
            <a:endParaRPr lang="en-US" altLang="zh-CN" i="0" dirty="0">
              <a:solidFill>
                <a:srgbClr val="7030A0"/>
              </a:solidFill>
            </a:endParaRPr>
          </a:p>
          <a:p>
            <a:r>
              <a:rPr lang="zh-CN" altLang="en-US" i="0" dirty="0">
                <a:solidFill>
                  <a:srgbClr val="7030A0"/>
                </a:solidFill>
              </a:rPr>
              <a:t>因为</a:t>
            </a:r>
            <a:r>
              <a:rPr lang="en-US" altLang="zh-CN" i="0" dirty="0">
                <a:solidFill>
                  <a:srgbClr val="7030A0"/>
                </a:solidFill>
              </a:rPr>
              <a:t>1</a:t>
            </a:r>
            <a:r>
              <a:rPr lang="zh-CN" altLang="en-US" i="0" dirty="0">
                <a:solidFill>
                  <a:srgbClr val="7030A0"/>
                </a:solidFill>
              </a:rPr>
              <a:t>是</a:t>
            </a:r>
            <a:r>
              <a:rPr lang="en-US" altLang="zh-CN" i="0" dirty="0" err="1"/>
              <a:t>Z</a:t>
            </a:r>
            <a:r>
              <a:rPr lang="en-US" altLang="zh-CN" i="0" baseline="-25000" dirty="0" err="1"/>
              <a:t>p</a:t>
            </a:r>
            <a:r>
              <a:rPr lang="zh-CN" altLang="en-US" i="0" dirty="0">
                <a:solidFill>
                  <a:srgbClr val="7030A0"/>
                </a:solidFill>
              </a:rPr>
              <a:t>中的元素（且是乘法的单位元），对于任意</a:t>
            </a:r>
            <a:r>
              <a:rPr lang="en-US" altLang="zh-CN" i="0" dirty="0" err="1">
                <a:solidFill>
                  <a:srgbClr val="7030A0"/>
                </a:solidFill>
              </a:rPr>
              <a:t>i</a:t>
            </a:r>
            <a:r>
              <a:rPr lang="zh-CN" altLang="en-US" i="0" dirty="0">
                <a:solidFill>
                  <a:srgbClr val="7030A0"/>
                </a:solidFill>
              </a:rPr>
              <a:t>，必定会有一个</a:t>
            </a:r>
            <a:r>
              <a:rPr lang="en-US" altLang="zh-CN" i="0" dirty="0">
                <a:solidFill>
                  <a:srgbClr val="7030A0"/>
                </a:solidFill>
              </a:rPr>
              <a:t>j,</a:t>
            </a:r>
            <a:r>
              <a:rPr lang="zh-CN" altLang="en-US" i="0" dirty="0">
                <a:solidFill>
                  <a:srgbClr val="7030A0"/>
                </a:solidFill>
              </a:rPr>
              <a:t> </a:t>
            </a:r>
            <a:r>
              <a:rPr lang="zh-CN" altLang="en-US" i="0" dirty="0"/>
              <a:t>使得 </a:t>
            </a:r>
            <a:r>
              <a:rPr lang="en-US" altLang="zh-CN" i="0" dirty="0" err="1"/>
              <a:t>i</a:t>
            </a:r>
            <a:r>
              <a:rPr lang="en-US" altLang="zh-CN" i="0" dirty="0"/>
              <a:t> </a:t>
            </a:r>
            <a:r>
              <a:rPr lang="en-US" altLang="zh-CN" i="0" dirty="0">
                <a:sym typeface="Symbol" panose="05050102010706020507" pitchFamily="18" charset="2"/>
              </a:rPr>
              <a:t> </a:t>
            </a:r>
            <a:r>
              <a:rPr lang="en-US" altLang="zh-CN" i="0" dirty="0"/>
              <a:t>j = 1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3940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3885508E-1950-480D-817A-7DE91CF38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77CE6C6F-3181-4429-BEB4-86DE45C70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Z</a:t>
            </a:r>
            <a:r>
              <a:rPr lang="en-US" altLang="zh-CN" baseline="-25000" dirty="0"/>
              <a:t>5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的单位元是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1</a:t>
            </a:r>
          </a:p>
          <a:p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2=1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，故</a:t>
            </a:r>
            <a:r>
              <a:rPr lang="en-US" altLang="zh-CN" dirty="0"/>
              <a:t>3</a:t>
            </a:r>
            <a:r>
              <a:rPr lang="en-US" altLang="zh-CN" baseline="30000" dirty="0"/>
              <a:t>-1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=2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C10AC999-CCB4-41B9-ADE6-7F4A4AEAE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487C1C4-08A1-44FE-9C49-ECD616257D93}" type="slidenum">
              <a:rPr lang="en-US" altLang="zh-CN" smtClean="0">
                <a:latin typeface="Arial" panose="020B0604020202020204" pitchFamily="34" charset="0"/>
              </a:rPr>
              <a:pPr/>
              <a:t>66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17182C9-7D70-4E4D-8C8E-787267543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4B0AEA-F2D2-45ED-99BC-F962ECAFF192}" type="slidenum">
              <a:rPr lang="en-US" altLang="zh-CN" sz="1200" smtClean="0"/>
              <a:pPr>
                <a:spcBef>
                  <a:spcPct val="0"/>
                </a:spcBef>
              </a:pPr>
              <a:t>68</a:t>
            </a:fld>
            <a:endParaRPr lang="en-US" altLang="zh-CN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64EC89B-15EE-42A1-B1A1-C387F0822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5F2881D-9593-4663-A4F1-871295B21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没有一个元素可以生成</a:t>
            </a:r>
            <a:r>
              <a:rPr lang="en-US" altLang="zh-CN" dirty="0"/>
              <a:t>G</a:t>
            </a:r>
            <a:r>
              <a:rPr lang="en-US" altLang="zh-CN" kern="0" dirty="0"/>
              <a:t>={</a:t>
            </a:r>
            <a:r>
              <a:rPr lang="en-US" altLang="zh-CN" kern="0" dirty="0" err="1"/>
              <a:t>e,a,b,c</a:t>
            </a:r>
            <a:r>
              <a:rPr lang="en-US" altLang="zh-CN" kern="0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07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</a:rPr>
              <a:t>推论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en-US" altLang="zh-CN" dirty="0"/>
              <a:t>   </a:t>
            </a:r>
            <a:r>
              <a:rPr lang="zh-CN" altLang="en-US" dirty="0"/>
              <a:t>对阶为素数的群</a:t>
            </a:r>
            <a:r>
              <a:rPr lang="en-US" altLang="zh-CN" i="1" dirty="0"/>
              <a:t>G</a:t>
            </a:r>
            <a:r>
              <a:rPr lang="zh-CN" altLang="en-US" dirty="0"/>
              <a:t>，必存在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使得</a:t>
            </a:r>
            <a:r>
              <a:rPr lang="en-US" altLang="zh-CN" i="1" dirty="0"/>
              <a:t>G </a:t>
            </a:r>
            <a:r>
              <a:rPr lang="en-US" altLang="zh-CN" dirty="0"/>
              <a:t>= &lt;</a:t>
            </a:r>
            <a:r>
              <a:rPr lang="en-US" altLang="zh-CN" i="1" dirty="0"/>
              <a:t>a</a:t>
            </a:r>
            <a:r>
              <a:rPr lang="en-US" altLang="zh-CN" dirty="0"/>
              <a:t>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循环群都是</a:t>
            </a:r>
            <a:r>
              <a:rPr lang="en-US" altLang="zh-CN" dirty="0"/>
              <a:t>Abel</a:t>
            </a:r>
            <a:r>
              <a:rPr lang="zh-CN" altLang="en-US" dirty="0"/>
              <a:t>群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阶有限群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阶元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，则该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群是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阶循环群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zh-CN" altLang="en-US" sz="1800" kern="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原因：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阶有限群。如果群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含有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阶元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，即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|a|=n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，则可以以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为生成元，生成一个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阶循环子群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H={</a:t>
            </a:r>
            <a:r>
              <a:rPr lang="en-US" altLang="zh-CN" sz="1800" i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baseline="30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i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i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baseline="30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i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baseline="30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,…,</a:t>
            </a:r>
            <a:r>
              <a:rPr lang="en-US" altLang="zh-CN" sz="1800" i="1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i="1" kern="0" baseline="300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en-US" altLang="zh-CN" sz="1800" kern="0" baseline="30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1800" kern="0" baseline="300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（易于验证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中元素各不相同（反证法可证，若存在两个相同的元素，则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|a|&lt;n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，矛盾），且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显然满足作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群的要求，从而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阶群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阶循环子群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阶群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阶子群只有一个，就是它自己，从而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G=H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，因此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是循环群。</a:t>
            </a:r>
            <a:r>
              <a:rPr lang="en-US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</a:rPr>
              <a:t>命题</a:t>
            </a:r>
            <a:r>
              <a:rPr lang="zh-CN" altLang="en-US" dirty="0"/>
              <a:t>：如果群 </a:t>
            </a:r>
            <a:r>
              <a:rPr lang="en-US" altLang="zh-CN" i="1" dirty="0"/>
              <a:t>G </a:t>
            </a:r>
            <a:r>
              <a:rPr lang="zh-CN" altLang="en-US" dirty="0"/>
              <a:t>只含 </a:t>
            </a:r>
            <a:r>
              <a:rPr lang="en-US" altLang="zh-CN" dirty="0"/>
              <a:t>1 </a:t>
            </a:r>
            <a:r>
              <a:rPr lang="zh-CN" altLang="en-US" dirty="0"/>
              <a:t>阶和 </a:t>
            </a:r>
            <a:r>
              <a:rPr lang="en-US" altLang="zh-CN" dirty="0"/>
              <a:t>2 </a:t>
            </a:r>
            <a:r>
              <a:rPr lang="zh-CN" altLang="en-US" dirty="0"/>
              <a:t>阶元，则 </a:t>
            </a:r>
            <a:r>
              <a:rPr lang="en-US" altLang="zh-CN" i="1" dirty="0"/>
              <a:t>G </a:t>
            </a:r>
            <a:r>
              <a:rPr lang="zh-CN" altLang="en-US" dirty="0"/>
              <a:t>是</a:t>
            </a:r>
            <a:r>
              <a:rPr lang="en-US" altLang="zh-CN" dirty="0"/>
              <a:t>Abel</a:t>
            </a:r>
            <a:r>
              <a:rPr lang="zh-CN" altLang="en-US" dirty="0"/>
              <a:t>群</a:t>
            </a:r>
            <a:r>
              <a:rPr lang="en-US" altLang="zh-CN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36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E0FFA692-E264-46F8-83CA-D93A37A99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76C9A5AE-C2F9-47C9-9D7F-9EBF1A46F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每个有限生成子群都是循环群，生成元阶数就是循环群的阶数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是</a:t>
            </a:r>
            <a:r>
              <a:rPr lang="en-US" altLang="zh-CN" i="1" dirty="0"/>
              <a:t>n </a:t>
            </a:r>
            <a:r>
              <a:rPr lang="zh-CN" altLang="en-US" dirty="0"/>
              <a:t>阶元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en-US" altLang="zh-CN" i="1" dirty="0">
                <a:latin typeface="Arial" panose="020B0604020202020204" pitchFamily="34" charset="0"/>
              </a:rPr>
              <a:t>e</a:t>
            </a:r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10.4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是群，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，使得等式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i="1" baseline="30000" dirty="0" err="1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en-US" altLang="zh-CN" i="1" dirty="0">
                <a:latin typeface="Arial" panose="020B0604020202020204" pitchFamily="34" charset="0"/>
              </a:rPr>
              <a:t>e </a:t>
            </a:r>
            <a:r>
              <a:rPr lang="zh-CN" altLang="en-US" dirty="0">
                <a:latin typeface="Arial" panose="020B0604020202020204" pitchFamily="34" charset="0"/>
              </a:rPr>
              <a:t>成立的最小正整数</a:t>
            </a:r>
            <a:r>
              <a:rPr lang="en-US" altLang="zh-CN" i="1" dirty="0">
                <a:latin typeface="Arial" panose="020B0604020202020204" pitchFamily="34" charset="0"/>
              </a:rPr>
              <a:t>k </a:t>
            </a:r>
            <a:r>
              <a:rPr lang="zh-CN" altLang="en-US" dirty="0">
                <a:latin typeface="Arial" panose="020B0604020202020204" pitchFamily="34" charset="0"/>
              </a:rPr>
              <a:t>称为</a:t>
            </a:r>
            <a:r>
              <a:rPr lang="en-US" altLang="zh-CN" i="1" dirty="0">
                <a:latin typeface="Arial" panose="020B0604020202020204" pitchFamily="34" charset="0"/>
              </a:rPr>
              <a:t>a </a:t>
            </a:r>
            <a:r>
              <a:rPr lang="zh-CN" altLang="en-US" dirty="0">
                <a:latin typeface="Arial" panose="020B0604020202020204" pitchFamily="34" charset="0"/>
              </a:rPr>
              <a:t>的阶，记作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|=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，称 </a:t>
            </a:r>
            <a:r>
              <a:rPr lang="en-US" altLang="zh-CN" i="1" dirty="0">
                <a:latin typeface="Arial" panose="020B0604020202020204" pitchFamily="34" charset="0"/>
              </a:rPr>
              <a:t>a </a:t>
            </a:r>
            <a:r>
              <a:rPr lang="zh-CN" altLang="en-US" dirty="0">
                <a:latin typeface="Arial" panose="020B0604020202020204" pitchFamily="34" charset="0"/>
              </a:rPr>
              <a:t>为 </a:t>
            </a:r>
            <a:r>
              <a:rPr lang="en-US" altLang="zh-CN" i="1" dirty="0">
                <a:solidFill>
                  <a:srgbClr val="A50021"/>
                </a:solidFill>
                <a:latin typeface="Arial" panose="020B0604020202020204" pitchFamily="34" charset="0"/>
              </a:rPr>
              <a:t>k 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阶元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若不存在这样的正整数 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，则称 </a:t>
            </a:r>
            <a:r>
              <a:rPr lang="en-US" altLang="zh-CN" i="1" dirty="0">
                <a:latin typeface="Arial" panose="020B0604020202020204" pitchFamily="34" charset="0"/>
              </a:rPr>
              <a:t>a </a:t>
            </a:r>
            <a:r>
              <a:rPr lang="zh-CN" altLang="en-US" dirty="0">
                <a:latin typeface="Arial" panose="020B0604020202020204" pitchFamily="34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无限阶元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&lt;Z,+&gt;</a:t>
            </a:r>
            <a:r>
              <a:rPr lang="zh-CN" altLang="en-US" dirty="0">
                <a:latin typeface="Arial" panose="020B0604020202020204" pitchFamily="34" charset="0"/>
              </a:rPr>
              <a:t>中，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阶元，其它整数都是无限阶元。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&lt;Z,+&gt;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e=0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249F1D09-89C5-4609-ABA2-8ED7EB7C5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722B5A2-6A80-46DF-871D-7A0321BCB220}" type="slidenum">
              <a:rPr lang="en-US" altLang="zh-CN" smtClean="0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这里强调已经提前已知了这个循环群的一个生成元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若一个也不知道，需要首先至少找到一个，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再由这一个找到其他的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互质是公约数只有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的两个整数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生成元的逆一定也是生成元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当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n&gt;2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时，欧拉函数是偶数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57A8F-1595-4B5F-A2B3-091B2AAA007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22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CD8020-E195-4B48-8090-E6F87D4C94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CC9173-B009-4EEE-B3AD-E9B1548D61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E52DE0-1DFE-4B33-8A0B-AA12B7A1A0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A3C78-7D6B-4BC8-98A6-6A6880643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49877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955B2A-A4E5-4F5F-AE56-61172603F4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D8AA7EB-5575-4D2F-A48E-E0455ECFF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865AD53-FEE9-400E-B39C-8AE742F2A5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F12BA-F1CD-4703-AC3E-7F1E9AE386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444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8A7343-A25E-4EA8-82CB-5E7A62D85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49705C-3774-4E5A-855F-2890A4DE4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A6BC140-518D-4DFC-A148-9635715A9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326FE-230A-4F16-A141-9C87D75DB2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94298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270000"/>
            <a:ext cx="3924300" cy="2335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70000"/>
            <a:ext cx="3924300" cy="2335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757613"/>
            <a:ext cx="3924300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757613"/>
            <a:ext cx="3924300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C03DF-7BE0-4601-B906-7E9D2F02D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83FB06-23F8-4738-8272-61F5C639F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00260-317B-4CB7-9952-C744E9D41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3029-DAB2-49D7-AB66-AEA9BA324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32767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88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CA33E2F-E28C-4FA7-AD5E-99BDDC95CA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61D51EA-3DFD-420B-9FC0-9BEA40DA45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49E3BA0-4824-49EF-AAD4-2B4BAED69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8F431-A7B2-47EF-9B5C-3EA1C42D3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005539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D126DB-EBB5-4715-9B6B-3706901DB7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DD8AFC9-9FFC-4930-9999-A2DFFE839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3B858C0-F99A-4105-8C86-310F12B2F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DC60F-22BD-4C6A-B2C9-79D543884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730281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613F53-5680-4A6F-9FB8-6B9691C5B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557BA9C-C4BC-4EF7-89DC-88FE508E1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0182A7C-4915-4B20-998A-7A8441E07A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8E0D2-86A3-406F-B56A-B790F00A6A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469665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BB637F-CE04-4B02-845C-BEC53D4B25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59BC9BA-9395-4A33-B05B-3F17C3F47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57E29DE-80C8-4A86-87EE-561CF3E45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EB8B8-A1B5-4909-8942-1E38F94D13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457102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270000"/>
            <a:ext cx="8001000" cy="48228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BDBF1B-8626-4BD1-8BBF-35DE31BA7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B56C83C-D428-49E1-A2B8-1D23882246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3C60551-FA38-4062-BC73-483746D7C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37A0-DD15-4197-ACFE-184494FE3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234650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70000"/>
            <a:ext cx="3924300" cy="2335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757613"/>
            <a:ext cx="3924300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77B5F6-C24F-458A-93D2-2313EC248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E4D5F1-B349-48F3-8EC6-7094E1F5F9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AC76965-5390-4FAB-BF2A-89DF13FE2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96DF-4107-402E-88A3-DD9D9952F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629896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CEAA3-A4BF-4507-B206-39EA2307D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7E682-3D8B-4D06-A3AB-D30C21935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CB3F4-92B1-4914-AC91-B302BF3E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D8A66-9B03-4F57-9D09-09D9B9ED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1F198-9ED3-4898-9EB0-8CD09730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223E95-4CE5-4CBE-88E1-C21047034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4F0ED57-4C17-4FDC-AAE9-6CF42DEF88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2F14F67-DE30-47E8-A8F5-A70BC023E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8BEDC-BBC9-4E6F-A177-9383404BA6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922135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F3668-91FA-4A4A-80E7-E9989524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B999B-EC7C-4D26-A337-1B889FB7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1A1A6-2320-4B08-8281-43D71FFE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3C6A2-1D3F-4395-9B7D-CED783D2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9340F-EB73-4B2B-975C-76F8322E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02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8CCFA-833A-4208-B9AF-15211A65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AE52B-9B5F-4E90-8B1A-C1076396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6EFDF-62B6-42F5-B979-67575910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4ABF8-8F5E-433C-8A7A-2B68257A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FC348-3286-4FBD-9BA5-AB5372FE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16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64080-9451-46FB-8EAF-83446B1B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CA127-1164-42D0-9057-5A0E83537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A297C-26B8-4794-BFC3-E293C6B0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DB13E-36D2-4BAB-B36C-53C33BE6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59E0E-B1BB-418E-8B0A-00987E7A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D26BF-2464-4750-B246-63897547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50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5633-2A8B-4B7D-9E72-67FD4D68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79605-71FB-4673-924D-7DE06853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8EA07-2BB1-4C81-8F38-B382555EC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704C90-AE59-47F2-BBFA-11F71115B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23814-A389-444F-8747-052D4EFB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47926E-C2EB-449B-97B3-CB0EF551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CF1CDA-34AF-497E-BC57-835CA6A9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E18C77-36EA-43B8-B288-84F01157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07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AE15A-A783-4427-B586-33BEA6C1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D461E-D397-4181-BA03-BEA93DC8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6726FF-70CF-4C07-8028-CF00F97F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B10EE3-4A8B-4523-B846-BB21F408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47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C6B6B8-E46E-42E9-B442-48DB814A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24956-7BB3-4ADA-ADEF-38C2ABE2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D55770-7672-4BE8-A8CC-15DFA1EE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42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40B82-7B42-401B-840C-BF99DCFD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5A4E8-BC44-4690-9D9A-5DC0A706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D0395-E56E-484D-8FDD-FFF0BD6B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22380-6F10-497B-BD98-AD6F24B5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4F4B2-6A0C-4DAC-A570-E3CA9947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E3B51-FC67-47A4-AD76-9AB50285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2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5947-5418-4BD1-A2B0-1B246076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9D37D0-1F3C-447D-9978-4A0CD30E8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07928-3A82-486F-884A-9F276682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58F8D-1E68-4080-9DFF-C1663940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7C5E1-A645-40B4-A721-89E6BDE6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AD2BD-8464-4CF4-959A-FB6D0866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23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121F7-42A2-4A0E-ADA0-713655D3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A1891-7791-4A64-A2B5-59618E35B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43F5F-55EB-4CEF-9546-FB385D01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9937C-CB8A-4A59-ADF7-813A5F14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24332-AF46-4206-B524-DBC54201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58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BA4449-879A-465D-865D-E71FBC97A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6ABCBB-7654-433F-8E97-C4A2E7864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84B74-4207-45AA-8938-D989825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65483-D328-486B-AB54-F5CA19AD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27998-F032-4066-BE8F-DDB201FD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F95F98B-CDC1-42CE-A66F-4AC6F6EB1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E1671C1-585D-40E4-95FE-D75731F52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37E4945-7752-4F37-8466-B4FBB911D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6304C-5C11-4CDD-B1AE-2AB6E59FB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57130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E6D89F-A798-4E3D-9CA2-700BE8B6D7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23032A-78DB-4E77-BA15-6EA3DA04E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2280D1F-0868-4126-A2EC-A16990231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8C2C-A109-4A78-9D71-C433A95E44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61450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02E7F-3C89-49E1-8DEE-5DABBB19AF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8FA0C-4104-496B-AA46-759F6E505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20EFC-7B0C-4F0A-A370-ACE116F24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55817-96BD-4FDE-A934-96046F0B3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3066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3F607C2-A778-47AC-8215-68EC6B348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0FFB4B4-59C0-4EDD-B51A-3FE7176386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F056C24-07BF-4219-9886-ECD169E14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B8052-4F85-4A8F-B4FE-30E0297EE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51841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B980163-914C-4B38-B1F4-802C16EC6E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9ED1321-5583-41B4-AB87-045C9729AA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149FE3E-D7E3-48DA-B2FD-304B43DAF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3D711-70B2-4F25-AD98-BFD6DDE43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28018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4F0970-0302-4F41-A047-BB845E5280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3032D81-4892-4674-ABF1-7ADF58B164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93E102A-460A-4875-8662-4D8E0829EE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B3B4-AAA8-45B4-A320-91772B412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55694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9B4CF9-47C9-4363-B3B2-20D661E36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68A76B7-0BFF-40A7-B9ED-58AD9B977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96E02F1-184B-4E09-86A3-67E7D0D45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66385-20AC-4BBD-A7E4-0B8B95F34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94408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746D37-79AC-4A0D-9E2D-A101AD56D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9514293-054E-4C6C-8CB5-E219AD896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53C794C-4551-41FE-B90B-C9D4638A6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AE0FC38-BBB7-435C-BF09-CE02291529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25154A3-052E-4B05-84BB-0C4F79C5AA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9F8208E3-E1FA-47DC-81CE-D5589CC7E3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2C8D89BC-1A63-4EDD-B845-97A594D886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D53944-A729-43CF-ADC9-A18C54DA9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  <p:sldLayoutId id="2147484536" r:id="rId12"/>
    <p:sldLayoutId id="2147484537" r:id="rId13"/>
    <p:sldLayoutId id="2147484538" r:id="rId14"/>
    <p:sldLayoutId id="2147484539" r:id="rId15"/>
    <p:sldLayoutId id="2147484540" r:id="rId16"/>
    <p:sldLayoutId id="2147484541" r:id="rId17"/>
    <p:sldLayoutId id="2147484542" r:id="rId18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64EBAA-9F1D-44FA-82D6-D5B73125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13379-ECBA-4F31-8C11-A553EB5D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60BE-4E59-4CD4-A002-6314E50EC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051F6-14E1-481A-92D9-FB92924A6689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C2B67-9F38-46B9-9287-5616394D6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FB4D7-A1FF-4FEA-B13F-846B47B9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87A6-F5DD-4122-AD4A-1C3E90D73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1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5" r:id="rId1"/>
    <p:sldLayoutId id="2147484546" r:id="rId2"/>
    <p:sldLayoutId id="2147484547" r:id="rId3"/>
    <p:sldLayoutId id="2147484548" r:id="rId4"/>
    <p:sldLayoutId id="2147484549" r:id="rId5"/>
    <p:sldLayoutId id="2147484550" r:id="rId6"/>
    <p:sldLayoutId id="2147484551" r:id="rId7"/>
    <p:sldLayoutId id="2147484552" r:id="rId8"/>
    <p:sldLayoutId id="2147484553" r:id="rId9"/>
    <p:sldLayoutId id="2147484554" r:id="rId10"/>
    <p:sldLayoutId id="21474845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5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C65DB853-C8EC-4AE1-97FD-A2342CB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308924-BC56-440B-96FB-3CD04EE6B1C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85C12E1-DA98-4AFE-8828-092C85847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第十章  群与环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952A6BA-E90C-4862-8632-5079BABFB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/>
              <a:t>10.1</a:t>
            </a:r>
            <a:r>
              <a:rPr lang="zh-CN" altLang="en-US"/>
              <a:t>群的定义与性质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/>
              <a:t>10.2</a:t>
            </a:r>
            <a:r>
              <a:rPr lang="zh-CN" altLang="en-US"/>
              <a:t>子群与群的陪集分解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>
                <a:solidFill>
                  <a:srgbClr val="FF0000"/>
                </a:solidFill>
              </a:rPr>
              <a:t>10.3</a:t>
            </a:r>
            <a:r>
              <a:rPr lang="zh-CN" altLang="en-US">
                <a:solidFill>
                  <a:srgbClr val="FF0000"/>
                </a:solidFill>
              </a:rPr>
              <a:t>循环群与置换群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/>
              <a:t>10.4</a:t>
            </a:r>
            <a:r>
              <a:rPr lang="zh-CN" altLang="en-US"/>
              <a:t>环与域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0FE88AE-CD7C-426D-9F4A-93102ADD2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AB5180B-20B0-4BFC-8CBC-83162FBE6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&lt;Z, +&gt;</a:t>
            </a:r>
            <a:r>
              <a:rPr lang="zh-CN" altLang="en-US"/>
              <a:t>的生成元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-1</a:t>
            </a:r>
          </a:p>
          <a:p>
            <a:r>
              <a:rPr lang="en-US" altLang="zh-CN"/>
              <a:t>&lt;Z</a:t>
            </a:r>
            <a:r>
              <a:rPr lang="en-US" altLang="zh-CN" baseline="-25000"/>
              <a:t>12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&gt;</a:t>
            </a:r>
            <a:r>
              <a:rPr lang="zh-CN" altLang="en-US">
                <a:sym typeface="Symbol" panose="05050102010706020507" pitchFamily="18" charset="2"/>
              </a:rPr>
              <a:t>的生成元</a:t>
            </a:r>
          </a:p>
          <a:p>
            <a:pPr lvl="1"/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、</a:t>
            </a:r>
            <a:r>
              <a:rPr lang="en-US" altLang="zh-CN">
                <a:sym typeface="Symbol" panose="05050102010706020507" pitchFamily="18" charset="2"/>
              </a:rPr>
              <a:t>5</a:t>
            </a:r>
            <a:r>
              <a:rPr lang="zh-CN" altLang="en-US">
                <a:sym typeface="Symbol" panose="05050102010706020507" pitchFamily="18" charset="2"/>
              </a:rPr>
              <a:t>、</a:t>
            </a:r>
            <a:r>
              <a:rPr lang="en-US" altLang="zh-CN">
                <a:sym typeface="Symbol" panose="05050102010706020507" pitchFamily="18" charset="2"/>
              </a:rPr>
              <a:t>7</a:t>
            </a:r>
            <a:r>
              <a:rPr lang="zh-CN" altLang="en-US">
                <a:sym typeface="Symbol" panose="05050102010706020507" pitchFamily="18" charset="2"/>
              </a:rPr>
              <a:t>、</a:t>
            </a:r>
            <a:r>
              <a:rPr lang="en-US" altLang="zh-CN">
                <a:sym typeface="Symbol" panose="05050102010706020507" pitchFamily="18" charset="2"/>
              </a:rPr>
              <a:t>11</a:t>
            </a:r>
          </a:p>
          <a:p>
            <a:pPr lvl="1"/>
            <a:endParaRPr lang="zh-CN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8D3507D8-7BE3-429B-95BC-61451825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E6988B-8197-43A3-9DE4-98FC3860211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A996000-43E4-40F1-8BB6-D0A9771E4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9925" y="2164620"/>
            <a:ext cx="7744147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400" dirty="0"/>
              <a:t>(1) </a:t>
            </a:r>
            <a:r>
              <a:rPr lang="zh-CN" altLang="en-US" sz="2400" dirty="0">
                <a:solidFill>
                  <a:srgbClr val="00B050"/>
                </a:solidFill>
              </a:rPr>
              <a:t>先证</a:t>
            </a:r>
            <a:r>
              <a:rPr lang="en-US" altLang="zh-CN" sz="2400" i="1" dirty="0">
                <a:solidFill>
                  <a:srgbClr val="00B050"/>
                </a:solidFill>
              </a:rPr>
              <a:t> a</a:t>
            </a:r>
            <a:r>
              <a:rPr lang="en-US" altLang="zh-CN" sz="2400" baseline="30000" dirty="0">
                <a:solidFill>
                  <a:srgbClr val="00B05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rgbClr val="00B050"/>
                </a:solidFill>
              </a:rPr>
              <a:t>是</a:t>
            </a:r>
            <a:r>
              <a:rPr lang="en-US" altLang="zh-CN" sz="2400" i="1" dirty="0">
                <a:solidFill>
                  <a:srgbClr val="00B050"/>
                </a:solidFill>
              </a:rPr>
              <a:t>G</a:t>
            </a:r>
            <a:r>
              <a:rPr lang="zh-CN" altLang="en-US" sz="2400" dirty="0">
                <a:solidFill>
                  <a:srgbClr val="00B050"/>
                </a:solidFill>
              </a:rPr>
              <a:t>的生成元，即证</a:t>
            </a:r>
            <a:r>
              <a:rPr lang="en-US" altLang="zh-CN" sz="2400" i="1" dirty="0">
                <a:solidFill>
                  <a:srgbClr val="00B050"/>
                </a:solidFill>
              </a:rPr>
              <a:t>G</a:t>
            </a:r>
            <a:r>
              <a:rPr lang="en-US" altLang="zh-CN" sz="2400" dirty="0">
                <a:solidFill>
                  <a:srgbClr val="00B05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srgbClr val="00B050"/>
                </a:solidFill>
              </a:rPr>
              <a:t>&lt;</a:t>
            </a:r>
            <a:r>
              <a:rPr lang="en-US" altLang="zh-CN" sz="2400" i="1" dirty="0">
                <a:solidFill>
                  <a:srgbClr val="00B050"/>
                </a:solidFill>
              </a:rPr>
              <a:t>a</a:t>
            </a:r>
            <a:r>
              <a:rPr lang="en-US" altLang="zh-CN" sz="2400" baseline="30000" dirty="0">
                <a:solidFill>
                  <a:srgbClr val="00B05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dirty="0"/>
              <a:t>           </a:t>
            </a:r>
            <a:r>
              <a:rPr lang="zh-CN" altLang="en-US" sz="2400" dirty="0"/>
              <a:t>显然</a:t>
            </a:r>
            <a:r>
              <a:rPr lang="en-US" altLang="zh-CN" sz="2400" dirty="0">
                <a:solidFill>
                  <a:srgbClr val="3366FF"/>
                </a:solidFill>
              </a:rPr>
              <a:t>&lt;</a:t>
            </a:r>
            <a:r>
              <a:rPr lang="en-US" altLang="zh-CN" sz="2400" i="1" dirty="0">
                <a:solidFill>
                  <a:srgbClr val="3366FF"/>
                </a:solidFill>
              </a:rPr>
              <a:t>a</a:t>
            </a:r>
            <a:r>
              <a:rPr lang="en-US" altLang="zh-CN" sz="2400" baseline="30000" dirty="0">
                <a:solidFill>
                  <a:srgbClr val="33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rgbClr val="3366FF"/>
                </a:solidFill>
              </a:rPr>
              <a:t>1</a:t>
            </a:r>
            <a:r>
              <a:rPr lang="en-US" altLang="zh-CN" sz="2400" dirty="0">
                <a:solidFill>
                  <a:srgbClr val="3366FF"/>
                </a:solidFill>
              </a:rPr>
              <a:t>&gt;</a:t>
            </a:r>
            <a:r>
              <a:rPr lang="en-US" altLang="zh-CN" sz="2400" dirty="0">
                <a:solidFill>
                  <a:srgbClr val="3366FF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solidFill>
                  <a:srgbClr val="3366FF"/>
                </a:solidFill>
              </a:rPr>
              <a:t>G</a:t>
            </a:r>
            <a:r>
              <a:rPr lang="en-US" altLang="zh-CN" sz="2400" dirty="0"/>
              <a:t>. 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           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k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G</a:t>
            </a:r>
            <a:r>
              <a:rPr lang="zh-CN" altLang="en-US" sz="2400" dirty="0"/>
              <a:t>，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k</a:t>
            </a:r>
            <a:r>
              <a:rPr lang="en-US" altLang="zh-CN" sz="2400" dirty="0"/>
              <a:t>=(</a:t>
            </a:r>
            <a:r>
              <a:rPr lang="en-US" altLang="zh-CN" sz="2400" i="1" dirty="0"/>
              <a:t>a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)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i="1" baseline="30000" dirty="0"/>
              <a:t>k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&gt;</a:t>
            </a:r>
            <a:r>
              <a:rPr lang="zh-CN" altLang="en-US" sz="2400" dirty="0"/>
              <a:t>，</a:t>
            </a:r>
          </a:p>
          <a:p>
            <a:pPr lvl="1" eaLnBrk="1" hangingPunct="1">
              <a:spcBef>
                <a:spcPct val="0"/>
              </a:spcBef>
              <a:buNone/>
              <a:defRPr/>
            </a:pPr>
            <a:r>
              <a:rPr lang="zh-CN" altLang="en-US" sz="2400" dirty="0"/>
              <a:t>     因此</a:t>
            </a:r>
            <a:r>
              <a:rPr lang="en-US" altLang="zh-CN" sz="2400" i="1" dirty="0">
                <a:solidFill>
                  <a:srgbClr val="3366FF"/>
                </a:solidFill>
              </a:rPr>
              <a:t>G</a:t>
            </a:r>
            <a:r>
              <a:rPr lang="en-US" altLang="zh-CN" sz="2400" dirty="0">
                <a:solidFill>
                  <a:srgbClr val="3366FF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rgbClr val="3366FF"/>
                </a:solidFill>
              </a:rPr>
              <a:t>&lt;</a:t>
            </a:r>
            <a:r>
              <a:rPr lang="en-US" altLang="zh-CN" sz="2400" i="1" dirty="0">
                <a:solidFill>
                  <a:srgbClr val="3366FF"/>
                </a:solidFill>
              </a:rPr>
              <a:t>a</a:t>
            </a:r>
            <a:r>
              <a:rPr lang="en-US" altLang="zh-CN" sz="2400" baseline="30000" dirty="0">
                <a:solidFill>
                  <a:srgbClr val="33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rgbClr val="3366FF"/>
                </a:solidFill>
              </a:rPr>
              <a:t>1</a:t>
            </a:r>
            <a:r>
              <a:rPr lang="en-US" altLang="zh-CN" sz="2400" dirty="0">
                <a:solidFill>
                  <a:srgbClr val="3366FF"/>
                </a:solidFill>
              </a:rPr>
              <a:t>&gt;</a:t>
            </a:r>
            <a:r>
              <a:rPr lang="zh-CN" altLang="en-US" sz="2400" dirty="0"/>
              <a:t>，从而</a:t>
            </a:r>
            <a:r>
              <a:rPr lang="en-US" altLang="zh-CN" sz="2400" i="1" dirty="0"/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&gt;</a:t>
            </a:r>
            <a:r>
              <a:rPr lang="zh-CN" altLang="en-US" sz="2400" dirty="0"/>
              <a:t>，故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zh-CN" altLang="en-US" sz="2400" dirty="0"/>
              <a:t>是</a:t>
            </a:r>
            <a:r>
              <a:rPr lang="en-US" altLang="zh-CN" sz="2400" i="1" dirty="0"/>
              <a:t>G</a:t>
            </a:r>
            <a:r>
              <a:rPr lang="zh-CN" altLang="en-US" sz="2400" dirty="0"/>
              <a:t>的生成元</a:t>
            </a:r>
            <a:r>
              <a:rPr lang="en-US" altLang="zh-CN" sz="2400" dirty="0"/>
              <a:t>.</a:t>
            </a:r>
          </a:p>
          <a:p>
            <a:pPr marL="471487" lvl="1" indent="0" eaLnBrk="1" hangingPunct="1"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rgbClr val="00B050"/>
                </a:solidFill>
              </a:rPr>
              <a:t> 再证明</a:t>
            </a:r>
            <a:r>
              <a:rPr lang="en-US" altLang="zh-CN" sz="2400" i="1" dirty="0">
                <a:solidFill>
                  <a:srgbClr val="00B050"/>
                </a:solidFill>
              </a:rPr>
              <a:t>G</a:t>
            </a:r>
            <a:r>
              <a:rPr lang="zh-CN" altLang="en-US" sz="2400" dirty="0">
                <a:solidFill>
                  <a:srgbClr val="00B050"/>
                </a:solidFill>
              </a:rPr>
              <a:t>只有</a:t>
            </a:r>
            <a:r>
              <a:rPr lang="en-US" altLang="zh-CN" sz="2400" i="1" dirty="0">
                <a:solidFill>
                  <a:srgbClr val="00B050"/>
                </a:solidFill>
              </a:rPr>
              <a:t>a</a:t>
            </a:r>
            <a:r>
              <a:rPr lang="zh-CN" altLang="en-US" sz="2400" dirty="0">
                <a:solidFill>
                  <a:srgbClr val="00B050"/>
                </a:solidFill>
              </a:rPr>
              <a:t>和</a:t>
            </a:r>
            <a:r>
              <a:rPr lang="en-US" altLang="zh-CN" sz="2400" i="1" dirty="0">
                <a:solidFill>
                  <a:srgbClr val="00B050"/>
                </a:solidFill>
              </a:rPr>
              <a:t>a</a:t>
            </a:r>
            <a:r>
              <a:rPr lang="en-US" altLang="zh-CN" sz="2400" baseline="30000" dirty="0">
                <a:solidFill>
                  <a:srgbClr val="00B05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rgbClr val="00B050"/>
                </a:solidFill>
              </a:rPr>
              <a:t>这两个生成元</a:t>
            </a:r>
            <a:r>
              <a:rPr lang="en-US" altLang="zh-CN" sz="2400" dirty="0">
                <a:solidFill>
                  <a:srgbClr val="00B050"/>
                </a:solidFill>
              </a:rPr>
              <a:t>.  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假设 </a:t>
            </a:r>
            <a:r>
              <a:rPr lang="en-US" altLang="zh-CN" sz="2400" i="1" dirty="0"/>
              <a:t>b </a:t>
            </a:r>
            <a:r>
              <a:rPr lang="zh-CN" altLang="en-US" sz="2400" dirty="0"/>
              <a:t>也是</a:t>
            </a:r>
            <a:r>
              <a:rPr lang="en-US" altLang="zh-CN" sz="2400" i="1" dirty="0"/>
              <a:t>G </a:t>
            </a:r>
            <a:r>
              <a:rPr lang="zh-CN" altLang="en-US" sz="2400" dirty="0"/>
              <a:t>的生成元，则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=&lt;</a:t>
            </a:r>
            <a:r>
              <a:rPr lang="en-US" altLang="zh-CN" sz="2400" i="1" dirty="0"/>
              <a:t>b</a:t>
            </a:r>
            <a:r>
              <a:rPr lang="en-US" altLang="zh-CN" sz="2400" dirty="0"/>
              <a:t>&gt;. 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G</a:t>
            </a:r>
            <a:r>
              <a:rPr lang="en-US" altLang="zh-CN" sz="2400" i="1" dirty="0"/>
              <a:t> </a:t>
            </a:r>
            <a:r>
              <a:rPr lang="zh-CN" altLang="en-US" sz="2400" dirty="0"/>
              <a:t>可知：存在整数 </a:t>
            </a:r>
            <a:r>
              <a:rPr lang="en-US" altLang="zh-CN" sz="2400" i="1" dirty="0"/>
              <a:t>t </a:t>
            </a:r>
            <a:r>
              <a:rPr lang="zh-CN" altLang="en-US" sz="2400" dirty="0"/>
              <a:t>使得</a:t>
            </a:r>
            <a:r>
              <a:rPr lang="en-US" altLang="zh-CN" sz="2400" i="1" dirty="0"/>
              <a:t>a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b</a:t>
            </a:r>
            <a:r>
              <a:rPr lang="en-US" altLang="zh-CN" sz="2400" i="1" baseline="30000" dirty="0" err="1"/>
              <a:t>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 </a:t>
            </a:r>
          </a:p>
          <a:p>
            <a:pPr lvl="2" eaLnBrk="1" hangingPunct="1">
              <a:spcBef>
                <a:spcPct val="0"/>
              </a:spcBef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G</a:t>
            </a:r>
            <a:r>
              <a:rPr lang="en-US" altLang="zh-CN" sz="2400" i="1" dirty="0"/>
              <a:t> </a:t>
            </a:r>
            <a:r>
              <a:rPr lang="en-US" altLang="zh-CN" sz="2400" dirty="0"/>
              <a:t>= &lt;</a:t>
            </a:r>
            <a:r>
              <a:rPr lang="en-US" altLang="zh-CN" sz="2400" i="1" dirty="0"/>
              <a:t>a</a:t>
            </a:r>
            <a:r>
              <a:rPr lang="en-US" altLang="zh-CN" sz="2400" dirty="0"/>
              <a:t>&gt;</a:t>
            </a:r>
            <a:r>
              <a:rPr lang="zh-CN" altLang="en-US" sz="2400" dirty="0"/>
              <a:t>知：存在整数 </a:t>
            </a:r>
            <a:r>
              <a:rPr lang="en-US" altLang="zh-CN" sz="2400" i="1" dirty="0"/>
              <a:t>m </a:t>
            </a:r>
            <a:r>
              <a:rPr lang="zh-CN" altLang="en-US" sz="2400" dirty="0"/>
              <a:t>使得 </a:t>
            </a:r>
            <a:r>
              <a:rPr lang="en-US" altLang="zh-CN" sz="2400" i="1" dirty="0"/>
              <a:t>b </a:t>
            </a:r>
            <a:r>
              <a:rPr lang="en-US" altLang="zh-CN" sz="2400" dirty="0"/>
              <a:t>=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.  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从而得到  </a:t>
            </a:r>
            <a:r>
              <a:rPr lang="en-US" altLang="zh-CN" sz="2400" i="1" dirty="0">
                <a:solidFill>
                  <a:srgbClr val="3366FF"/>
                </a:solidFill>
              </a:rPr>
              <a:t>a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b</a:t>
            </a:r>
            <a:r>
              <a:rPr lang="en-US" altLang="zh-CN" sz="2400" i="1" baseline="30000" dirty="0" err="1"/>
              <a:t>t</a:t>
            </a:r>
            <a:r>
              <a:rPr lang="en-US" altLang="zh-CN" sz="2400" i="1" baseline="30000" dirty="0"/>
              <a:t> </a:t>
            </a:r>
            <a:r>
              <a:rPr lang="en-US" altLang="zh-CN" sz="2400" dirty="0"/>
              <a:t>= (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)</a:t>
            </a:r>
            <a:r>
              <a:rPr lang="en-US" altLang="zh-CN" sz="2400" i="1" baseline="30000" dirty="0"/>
              <a:t>t </a:t>
            </a:r>
            <a:r>
              <a:rPr lang="en-US" altLang="zh-CN" sz="2400" dirty="0"/>
              <a:t>= </a:t>
            </a:r>
            <a:r>
              <a:rPr lang="en-US" altLang="zh-CN" sz="2400" i="1" dirty="0">
                <a:solidFill>
                  <a:srgbClr val="3366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3366FF"/>
                </a:solidFill>
              </a:rPr>
              <a:t>mt 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i="1" dirty="0"/>
              <a:t>G</a:t>
            </a:r>
            <a:r>
              <a:rPr lang="zh-CN" altLang="en-US" sz="2400" dirty="0"/>
              <a:t>中的消去律得 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mt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= </a:t>
            </a:r>
            <a:r>
              <a:rPr lang="en-US" altLang="zh-CN" sz="2400" i="1" dirty="0"/>
              <a:t>e</a:t>
            </a:r>
            <a:endParaRPr lang="en-US" altLang="zh-CN" sz="2400" dirty="0"/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因为</a:t>
            </a:r>
            <a:r>
              <a:rPr lang="en-US" altLang="zh-CN" sz="2400" i="1" dirty="0"/>
              <a:t>G</a:t>
            </a:r>
            <a:r>
              <a:rPr lang="zh-CN" altLang="en-US" sz="2400" dirty="0"/>
              <a:t>是无限群，必有</a:t>
            </a:r>
            <a:r>
              <a:rPr lang="en-US" altLang="zh-CN" sz="2400" i="1" dirty="0"/>
              <a:t>mt</a:t>
            </a:r>
            <a:r>
              <a:rPr lang="en-US" altLang="zh-CN" sz="2400" dirty="0">
                <a:sym typeface="Symbol" panose="05050102010706020507" pitchFamily="18" charset="2"/>
              </a:rPr>
              <a:t></a:t>
            </a:r>
            <a:r>
              <a:rPr lang="en-US" altLang="zh-CN" sz="2400" dirty="0"/>
              <a:t>1 = 0. </a:t>
            </a:r>
            <a:r>
              <a:rPr lang="zh-CN" altLang="en-US" sz="2400" dirty="0"/>
              <a:t>从而证明了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i="1" dirty="0"/>
              <a:t>m </a:t>
            </a:r>
            <a:r>
              <a:rPr lang="en-US" altLang="zh-CN" sz="2400" dirty="0"/>
              <a:t>= </a:t>
            </a:r>
            <a:r>
              <a:rPr lang="en-US" altLang="zh-CN" sz="2400" i="1" dirty="0"/>
              <a:t>t </a:t>
            </a:r>
            <a:r>
              <a:rPr lang="en-US" altLang="zh-CN" sz="2400" dirty="0"/>
              <a:t>= 1</a:t>
            </a:r>
            <a:r>
              <a:rPr lang="zh-CN" altLang="en-US" sz="2400" dirty="0"/>
              <a:t>或 </a:t>
            </a:r>
            <a:r>
              <a:rPr lang="en-US" altLang="zh-CN" sz="2400" i="1" dirty="0"/>
              <a:t>m </a:t>
            </a:r>
            <a:r>
              <a:rPr lang="en-US" altLang="zh-CN" sz="2400" dirty="0"/>
              <a:t>= </a:t>
            </a:r>
            <a:r>
              <a:rPr lang="en-US" altLang="zh-CN" sz="2400" i="1" dirty="0"/>
              <a:t>t </a:t>
            </a:r>
            <a:r>
              <a:rPr lang="en-US" altLang="zh-CN" sz="2400" dirty="0"/>
              <a:t>= </a:t>
            </a:r>
            <a:r>
              <a:rPr lang="en-US" altLang="zh-CN" sz="2400" dirty="0">
                <a:sym typeface="Symbol" panose="05050102010706020507" pitchFamily="18" charset="2"/>
              </a:rPr>
              <a:t></a:t>
            </a:r>
            <a:r>
              <a:rPr lang="en-US" altLang="zh-CN" sz="2400" dirty="0"/>
              <a:t>1</a:t>
            </a:r>
            <a:r>
              <a:rPr lang="zh-CN" altLang="en-US" sz="2400" dirty="0"/>
              <a:t>，即 </a:t>
            </a:r>
            <a:r>
              <a:rPr lang="en-US" altLang="zh-CN" sz="2400" i="1" dirty="0"/>
              <a:t>b </a:t>
            </a:r>
            <a:r>
              <a:rPr lang="en-US" altLang="zh-CN" sz="2400" dirty="0"/>
              <a:t>= </a:t>
            </a:r>
            <a:r>
              <a:rPr lang="en-US" altLang="zh-CN" sz="2400" i="1" dirty="0"/>
              <a:t>a </a:t>
            </a:r>
            <a:r>
              <a:rPr lang="zh-CN" altLang="en-US" sz="2400" dirty="0"/>
              <a:t>或 </a:t>
            </a:r>
            <a:r>
              <a:rPr lang="en-US" altLang="zh-CN" sz="2400" i="1" dirty="0"/>
              <a:t>b </a:t>
            </a:r>
            <a:r>
              <a:rPr lang="en-US" altLang="zh-CN" sz="2400" dirty="0"/>
              <a:t>= </a:t>
            </a:r>
            <a:r>
              <a:rPr lang="en-US" altLang="zh-CN" sz="2400" i="1" dirty="0"/>
              <a:t>a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1510BD7-0A51-46AC-887B-13B6E808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" y="548680"/>
            <a:ext cx="8383587" cy="115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证明：</a:t>
            </a:r>
            <a:r>
              <a:rPr lang="zh-CN" altLang="en-US" kern="0" dirty="0">
                <a:solidFill>
                  <a:srgbClr val="A50021"/>
                </a:solidFill>
              </a:rPr>
              <a:t>定理</a:t>
            </a:r>
            <a:r>
              <a:rPr lang="en-US" altLang="zh-CN" kern="0" dirty="0">
                <a:solidFill>
                  <a:srgbClr val="A50021"/>
                </a:solidFill>
              </a:rPr>
              <a:t>10.13</a:t>
            </a:r>
            <a:r>
              <a:rPr lang="en-US" altLang="zh-CN" kern="0" dirty="0"/>
              <a:t> </a:t>
            </a:r>
            <a:r>
              <a:rPr lang="zh-CN" altLang="en-US" kern="0" dirty="0"/>
              <a:t>设</a:t>
            </a:r>
            <a:r>
              <a:rPr lang="en-US" altLang="zh-CN" i="1" kern="0" dirty="0"/>
              <a:t>G</a:t>
            </a:r>
            <a:r>
              <a:rPr lang="en-US" altLang="zh-CN" kern="0" dirty="0"/>
              <a:t>=&lt;</a:t>
            </a:r>
            <a:r>
              <a:rPr lang="en-US" altLang="zh-CN" i="1" kern="0" dirty="0"/>
              <a:t>a</a:t>
            </a:r>
            <a:r>
              <a:rPr lang="en-US" altLang="zh-CN" kern="0" dirty="0"/>
              <a:t>&gt;</a:t>
            </a:r>
            <a:r>
              <a:rPr lang="zh-CN" altLang="en-US" kern="0" dirty="0"/>
              <a:t>是循环群</a:t>
            </a:r>
            <a:r>
              <a:rPr lang="en-US" altLang="zh-CN" kern="0" dirty="0"/>
              <a:t>. 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(1) </a:t>
            </a:r>
            <a:r>
              <a:rPr lang="zh-CN" altLang="en-US" kern="0" dirty="0"/>
              <a:t>若</a:t>
            </a:r>
            <a:r>
              <a:rPr lang="en-US" altLang="zh-CN" i="1" kern="0" dirty="0"/>
              <a:t>G</a:t>
            </a:r>
            <a:r>
              <a:rPr lang="zh-CN" altLang="en-US" kern="0" dirty="0"/>
              <a:t>是无限循环群，则</a:t>
            </a:r>
            <a:r>
              <a:rPr lang="en-US" altLang="zh-CN" i="1" kern="0" dirty="0"/>
              <a:t>G</a:t>
            </a:r>
            <a:r>
              <a:rPr lang="zh-CN" altLang="en-US" kern="0" dirty="0"/>
              <a:t>只有两个生成元，即</a:t>
            </a:r>
            <a:r>
              <a:rPr lang="en-US" altLang="zh-CN" i="1" kern="0" dirty="0"/>
              <a:t>a</a:t>
            </a:r>
            <a:r>
              <a:rPr lang="zh-CN" altLang="en-US" kern="0" dirty="0"/>
              <a:t>和</a:t>
            </a:r>
            <a:r>
              <a:rPr lang="en-US" altLang="zh-CN" i="1" kern="0" dirty="0"/>
              <a:t>a</a:t>
            </a:r>
            <a:r>
              <a:rPr lang="en-US" altLang="zh-CN" kern="0" baseline="30000" dirty="0">
                <a:sym typeface="Symbol" panose="05050102010706020507" pitchFamily="18" charset="2"/>
              </a:rPr>
              <a:t></a:t>
            </a:r>
            <a:r>
              <a:rPr lang="en-US" altLang="zh-CN" kern="0" baseline="30000" dirty="0"/>
              <a:t>1</a:t>
            </a:r>
            <a:r>
              <a:rPr lang="en-US" altLang="zh-CN" kern="0" dirty="0"/>
              <a:t>. 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EDDFA98-0976-4122-8CA7-11E60765AC3A}"/>
              </a:ext>
            </a:extLst>
          </p:cNvPr>
          <p:cNvCxnSpPr>
            <a:cxnSpLocks/>
          </p:cNvCxnSpPr>
          <p:nvPr/>
        </p:nvCxnSpPr>
        <p:spPr>
          <a:xfrm>
            <a:off x="609600" y="2068513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5DAA8A26-4AE5-4A02-BD0E-13A53CA2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C33989-4C56-4E7B-8903-B102039D949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0592908-6F05-4440-A84D-D8EF24E88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0847" y="2492896"/>
            <a:ext cx="8001000" cy="3959944"/>
          </a:xfrm>
        </p:spPr>
        <p:txBody>
          <a:bodyPr/>
          <a:lstStyle/>
          <a:p>
            <a:pPr eaLnBrk="1" hangingPunct="1">
              <a:lnSpc>
                <a:spcPts val="1800"/>
              </a:lnSpc>
              <a:defRPr/>
            </a:pPr>
            <a:r>
              <a:rPr lang="en-US" altLang="zh-CN" sz="2400" dirty="0"/>
              <a:t>(2) </a:t>
            </a:r>
            <a:r>
              <a:rPr lang="zh-CN" altLang="en-US" sz="2400" dirty="0"/>
              <a:t>只须证明：对任何自然数 </a:t>
            </a:r>
            <a:r>
              <a:rPr lang="en-US" altLang="zh-CN" sz="2400" i="1" dirty="0"/>
              <a:t>r </a:t>
            </a:r>
            <a:r>
              <a:rPr lang="en-US" altLang="zh-CN" sz="2400" dirty="0"/>
              <a:t>( </a:t>
            </a:r>
            <a:r>
              <a:rPr lang="en-US" altLang="zh-CN" sz="2400" i="1" dirty="0"/>
              <a:t>r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</a:p>
          <a:p>
            <a:pPr eaLnBrk="1" hangingPunct="1">
              <a:lnSpc>
                <a:spcPts val="18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i="1" dirty="0"/>
              <a:t>                         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r</a:t>
            </a:r>
            <a:r>
              <a:rPr lang="zh-CN" altLang="en-US" sz="2400" dirty="0"/>
              <a:t>是</a:t>
            </a:r>
            <a:r>
              <a:rPr lang="en-US" altLang="zh-CN" sz="2400" i="1" dirty="0"/>
              <a:t>G</a:t>
            </a:r>
            <a:r>
              <a:rPr lang="zh-CN" altLang="en-US" sz="2400" dirty="0"/>
              <a:t>的生成元 </a:t>
            </a:r>
            <a:r>
              <a:rPr lang="zh-CN" altLang="en-US" sz="2400" dirty="0">
                <a:sym typeface="Symbol" panose="05050102010706020507" pitchFamily="18" charset="2"/>
              </a:rPr>
              <a:t></a:t>
            </a:r>
            <a:r>
              <a:rPr lang="zh-CN" altLang="en-US" sz="2400" dirty="0"/>
              <a:t> </a:t>
            </a:r>
            <a:r>
              <a:rPr lang="en-US" altLang="zh-CN" sz="2400" i="1" dirty="0"/>
              <a:t>n</a:t>
            </a:r>
            <a:r>
              <a:rPr lang="zh-CN" altLang="en-US" sz="2400" dirty="0"/>
              <a:t>与</a:t>
            </a:r>
            <a:r>
              <a:rPr lang="en-US" altLang="zh-CN" sz="2400" i="1" dirty="0"/>
              <a:t>r</a:t>
            </a:r>
            <a:r>
              <a:rPr lang="zh-CN" altLang="en-US" sz="2400" dirty="0"/>
              <a:t>互素</a:t>
            </a:r>
            <a:r>
              <a:rPr lang="en-US" altLang="zh-CN" sz="2400" dirty="0"/>
              <a:t>.   </a:t>
            </a:r>
          </a:p>
          <a:p>
            <a:pPr lvl="1" eaLnBrk="1" hangingPunct="1">
              <a:lnSpc>
                <a:spcPts val="1800"/>
              </a:lnSpc>
              <a:spcBef>
                <a:spcPct val="40000"/>
              </a:spcBef>
              <a:defRPr/>
            </a:pPr>
            <a:r>
              <a:rPr lang="zh-CN" altLang="en-US" sz="2400" dirty="0">
                <a:solidFill>
                  <a:srgbClr val="0066FF"/>
                </a:solidFill>
              </a:rPr>
              <a:t>充分性     </a:t>
            </a:r>
            <a:r>
              <a:rPr lang="zh-CN" altLang="en-US" sz="2400" dirty="0">
                <a:solidFill>
                  <a:srgbClr val="00B050"/>
                </a:solidFill>
              </a:rPr>
              <a:t>即证</a:t>
            </a:r>
            <a:r>
              <a:rPr lang="en-US" altLang="zh-CN" sz="2400" i="1" dirty="0">
                <a:solidFill>
                  <a:srgbClr val="00B050"/>
                </a:solidFill>
              </a:rPr>
              <a:t>G </a:t>
            </a:r>
            <a:r>
              <a:rPr lang="en-US" altLang="zh-CN" sz="2400" dirty="0">
                <a:solidFill>
                  <a:srgbClr val="00B050"/>
                </a:solidFill>
              </a:rPr>
              <a:t>= &lt;</a:t>
            </a:r>
            <a:r>
              <a:rPr lang="en-US" altLang="zh-CN" sz="2400" i="1" dirty="0" err="1">
                <a:solidFill>
                  <a:srgbClr val="00B050"/>
                </a:solidFill>
              </a:rPr>
              <a:t>a</a:t>
            </a:r>
            <a:r>
              <a:rPr lang="en-US" altLang="zh-CN" sz="2400" i="1" baseline="30000" dirty="0" err="1">
                <a:solidFill>
                  <a:srgbClr val="00B050"/>
                </a:solidFill>
              </a:rPr>
              <a:t>r</a:t>
            </a:r>
            <a:r>
              <a:rPr lang="en-US" altLang="zh-CN" sz="2400" dirty="0">
                <a:solidFill>
                  <a:srgbClr val="00B050"/>
                </a:solidFill>
              </a:rPr>
              <a:t>&gt;</a:t>
            </a:r>
          </a:p>
          <a:p>
            <a:pPr marL="471487" lvl="1" indent="0" eaLnBrk="1" hangingPunct="1">
              <a:lnSpc>
                <a:spcPts val="1800"/>
              </a:lnSpc>
              <a:spcBef>
                <a:spcPct val="40000"/>
              </a:spcBef>
              <a:buNone/>
              <a:defRPr/>
            </a:pPr>
            <a:r>
              <a:rPr lang="zh-CN" altLang="en-US" sz="2400" dirty="0"/>
              <a:t>显然有</a:t>
            </a:r>
            <a:r>
              <a:rPr lang="en-US" altLang="zh-CN" sz="2400" dirty="0"/>
              <a:t>&lt;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r</a:t>
            </a:r>
            <a:r>
              <a:rPr lang="en-US" altLang="zh-CN" sz="2400" dirty="0"/>
              <a:t>&gt;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i="1" dirty="0"/>
              <a:t>G</a:t>
            </a:r>
            <a:r>
              <a:rPr lang="en-US" altLang="zh-CN" sz="2400" dirty="0"/>
              <a:t>. </a:t>
            </a:r>
          </a:p>
          <a:p>
            <a:pPr marL="471487" lvl="1" indent="0" eaLnBrk="1" hangingPunct="1">
              <a:lnSpc>
                <a:spcPts val="1800"/>
              </a:lnSpc>
              <a:spcBef>
                <a:spcPct val="40000"/>
              </a:spcBef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设</a:t>
            </a:r>
            <a:r>
              <a:rPr lang="en-US" altLang="zh-CN" sz="2400" i="1" dirty="0">
                <a:solidFill>
                  <a:srgbClr val="0000FF"/>
                </a:solidFill>
              </a:rPr>
              <a:t>r</a:t>
            </a:r>
            <a:r>
              <a:rPr lang="zh-CN" altLang="en-US" sz="2400" dirty="0">
                <a:solidFill>
                  <a:srgbClr val="0000FF"/>
                </a:solidFill>
              </a:rPr>
              <a:t>与</a:t>
            </a:r>
            <a:r>
              <a:rPr lang="en-US" altLang="zh-CN" sz="2400" i="1" dirty="0">
                <a:solidFill>
                  <a:srgbClr val="0000FF"/>
                </a:solidFill>
              </a:rPr>
              <a:t>n</a:t>
            </a:r>
            <a:r>
              <a:rPr lang="zh-CN" altLang="en-US" sz="2400" dirty="0">
                <a:solidFill>
                  <a:srgbClr val="0000FF"/>
                </a:solidFill>
              </a:rPr>
              <a:t>互素，且</a:t>
            </a:r>
            <a:r>
              <a:rPr lang="en-US" altLang="zh-CN" sz="2400" i="1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i="1" dirty="0">
                <a:solidFill>
                  <a:srgbClr val="0000FF"/>
                </a:solidFill>
              </a:rPr>
              <a:t>n</a:t>
            </a:r>
            <a:r>
              <a:rPr lang="zh-CN" altLang="en-US" sz="2400" dirty="0">
                <a:solidFill>
                  <a:srgbClr val="0000FF"/>
                </a:solidFill>
              </a:rPr>
              <a:t>，那么：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71487" lvl="1" indent="0" eaLnBrk="1" hangingPunct="1">
              <a:lnSpc>
                <a:spcPts val="1800"/>
              </a:lnSpc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          </a:t>
            </a:r>
            <a:r>
              <a:rPr lang="zh-CN" altLang="en-US" sz="2400" dirty="0">
                <a:solidFill>
                  <a:srgbClr val="0000FF"/>
                </a:solidFill>
              </a:rPr>
              <a:t>存在整数 </a:t>
            </a:r>
            <a:r>
              <a:rPr lang="en-US" altLang="zh-CN" sz="2400" i="1" dirty="0">
                <a:solidFill>
                  <a:srgbClr val="FF0000"/>
                </a:solidFill>
              </a:rPr>
              <a:t>u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和</a:t>
            </a:r>
            <a:r>
              <a:rPr lang="zh-CN" altLang="en-US" sz="2400" dirty="0"/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v</a:t>
            </a:r>
            <a:r>
              <a:rPr lang="en-US" altLang="zh-CN" sz="2400" i="1" dirty="0"/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使得</a:t>
            </a:r>
            <a:r>
              <a:rPr lang="zh-CN" altLang="en-US" sz="2400" dirty="0"/>
              <a:t></a:t>
            </a:r>
            <a:r>
              <a:rPr lang="en-US" altLang="zh-CN" sz="2400" i="1" dirty="0" err="1">
                <a:solidFill>
                  <a:srgbClr val="FF0000"/>
                </a:solidFill>
              </a:rPr>
              <a:t>u</a:t>
            </a:r>
            <a:r>
              <a:rPr lang="en-US" altLang="zh-CN" sz="2400" i="1" dirty="0" err="1">
                <a:solidFill>
                  <a:srgbClr val="0000FF"/>
                </a:solidFill>
              </a:rPr>
              <a:t>r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+ </a:t>
            </a:r>
            <a:r>
              <a:rPr lang="en-US" altLang="zh-CN" sz="2400" i="1" dirty="0" err="1">
                <a:solidFill>
                  <a:srgbClr val="FF0000"/>
                </a:solidFill>
              </a:rPr>
              <a:t>v</a:t>
            </a:r>
            <a:r>
              <a:rPr lang="en-US" altLang="zh-CN" sz="2400" i="1" dirty="0" err="1">
                <a:solidFill>
                  <a:srgbClr val="0000FF"/>
                </a:solidFill>
              </a:rPr>
              <a:t>n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= 1  </a:t>
            </a:r>
          </a:p>
          <a:p>
            <a:pPr lvl="1" eaLnBrk="1" hangingPunct="1">
              <a:lnSpc>
                <a:spcPts val="1800"/>
              </a:lnSpc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从而          </a:t>
            </a:r>
            <a:r>
              <a:rPr lang="en-US" altLang="zh-CN" sz="2400" i="1" dirty="0">
                <a:solidFill>
                  <a:srgbClr val="0000FF"/>
                </a:solidFill>
              </a:rPr>
              <a:t>a </a:t>
            </a:r>
            <a:r>
              <a:rPr lang="en-US" altLang="zh-CN" sz="2400" dirty="0">
                <a:solidFill>
                  <a:srgbClr val="0000FF"/>
                </a:solidFill>
              </a:rPr>
              <a:t>=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30000" dirty="0" err="1">
                <a:solidFill>
                  <a:srgbClr val="0000FF"/>
                </a:solidFill>
              </a:rPr>
              <a:t>ur</a:t>
            </a:r>
            <a:r>
              <a:rPr lang="en-US" altLang="zh-CN" sz="2400" baseline="30000" dirty="0" err="1">
                <a:solidFill>
                  <a:srgbClr val="0000FF"/>
                </a:solidFill>
              </a:rPr>
              <a:t>+</a:t>
            </a:r>
            <a:r>
              <a:rPr lang="en-US" altLang="zh-CN" sz="2400" i="1" baseline="30000" dirty="0" err="1">
                <a:solidFill>
                  <a:srgbClr val="0000FF"/>
                </a:solidFill>
              </a:rPr>
              <a:t>vn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= (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u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n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v </a:t>
            </a:r>
            <a:r>
              <a:rPr lang="en-US" altLang="zh-CN" sz="2400" dirty="0">
                <a:solidFill>
                  <a:srgbClr val="0000FF"/>
                </a:solidFill>
              </a:rPr>
              <a:t>= (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u               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r>
              <a:rPr lang="zh-CN" altLang="en-US" sz="2400" dirty="0">
                <a:solidFill>
                  <a:srgbClr val="00B050"/>
                </a:solidFill>
              </a:rPr>
              <a:t>*</a:t>
            </a:r>
            <a:r>
              <a:rPr lang="en-US" altLang="zh-CN" sz="2400" i="1" dirty="0">
                <a:solidFill>
                  <a:srgbClr val="00B050"/>
                </a:solidFill>
              </a:rPr>
              <a:t> a</a:t>
            </a:r>
            <a:r>
              <a:rPr lang="en-US" altLang="zh-CN" sz="2400" i="1" baseline="30000" dirty="0">
                <a:solidFill>
                  <a:srgbClr val="00B050"/>
                </a:solidFill>
              </a:rPr>
              <a:t>n</a:t>
            </a:r>
            <a:r>
              <a:rPr lang="en-US" altLang="zh-CN" sz="2400" dirty="0">
                <a:solidFill>
                  <a:srgbClr val="00B050"/>
                </a:solidFill>
              </a:rPr>
              <a:t> =e </a:t>
            </a:r>
            <a:r>
              <a:rPr lang="zh-CN" altLang="en-US" sz="2400" dirty="0">
                <a:solidFill>
                  <a:srgbClr val="00B050"/>
                </a:solidFill>
              </a:rPr>
              <a:t>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en-US" altLang="zh-CN" sz="2400" i="1" baseline="30000" dirty="0"/>
          </a:p>
          <a:p>
            <a:pPr lvl="1" eaLnBrk="1" hangingPunct="1">
              <a:lnSpc>
                <a:spcPts val="1800"/>
              </a:lnSpc>
              <a:buNone/>
              <a:defRPr/>
            </a:pPr>
            <a:r>
              <a:rPr lang="zh-CN" altLang="en-US" sz="2400" dirty="0">
                <a:sym typeface="Symbol" panose="05050102010706020507" pitchFamily="18" charset="2"/>
              </a:rPr>
              <a:t>对于 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k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G</a:t>
            </a:r>
            <a:r>
              <a:rPr lang="zh-CN" altLang="en-US" sz="2400" dirty="0"/>
              <a:t>，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k</a:t>
            </a:r>
            <a:r>
              <a:rPr lang="en-US" altLang="zh-CN" sz="2400" i="1" dirty="0"/>
              <a:t> </a:t>
            </a:r>
          </a:p>
          <a:p>
            <a:pPr lvl="1" eaLnBrk="1" hangingPunct="1">
              <a:lnSpc>
                <a:spcPts val="1800"/>
              </a:lnSpc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      = (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i="1" baseline="30000" dirty="0" err="1">
                <a:solidFill>
                  <a:srgbClr val="0000FF"/>
                </a:solidFill>
              </a:rPr>
              <a:t>uk</a:t>
            </a:r>
            <a:endParaRPr lang="en-US" altLang="zh-CN" sz="2400" i="1" baseline="30000" dirty="0">
              <a:solidFill>
                <a:srgbClr val="0000FF"/>
              </a:solidFill>
            </a:endParaRPr>
          </a:p>
          <a:p>
            <a:pPr lvl="1" eaLnBrk="1" hangingPunct="1">
              <a:lnSpc>
                <a:spcPts val="1800"/>
              </a:lnSpc>
              <a:buNone/>
              <a:defRPr/>
            </a:pPr>
            <a:r>
              <a:rPr lang="en-US" altLang="zh-CN" sz="2400" dirty="0"/>
              <a:t>                              ∈&lt;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r</a:t>
            </a:r>
            <a:r>
              <a:rPr lang="en-US" altLang="zh-CN" sz="2400" dirty="0"/>
              <a:t>&gt;</a:t>
            </a:r>
          </a:p>
          <a:p>
            <a:pPr lvl="1" eaLnBrk="1" hangingPunct="1">
              <a:buNone/>
              <a:defRPr/>
            </a:pPr>
            <a:r>
              <a:rPr lang="zh-CN" altLang="en-US" sz="2400" dirty="0"/>
              <a:t>故 </a:t>
            </a:r>
            <a:r>
              <a:rPr lang="en-US" altLang="zh-CN" sz="2400" i="1" dirty="0"/>
              <a:t>G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&lt;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r</a:t>
            </a:r>
            <a:r>
              <a:rPr lang="en-US" altLang="zh-CN" sz="2400" dirty="0"/>
              <a:t>&gt; </a:t>
            </a:r>
          </a:p>
          <a:p>
            <a:pPr lvl="1" eaLnBrk="1" hangingPunct="1">
              <a:lnSpc>
                <a:spcPts val="2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从而 </a:t>
            </a:r>
            <a:r>
              <a:rPr lang="en-US" altLang="zh-CN" sz="2400" i="1" dirty="0"/>
              <a:t>G </a:t>
            </a:r>
            <a:r>
              <a:rPr lang="en-US" altLang="zh-CN" sz="2400" dirty="0"/>
              <a:t>= &lt;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r</a:t>
            </a:r>
            <a:r>
              <a:rPr lang="en-US" altLang="zh-CN" sz="2400" dirty="0"/>
              <a:t>&gt;. </a:t>
            </a:r>
          </a:p>
          <a:p>
            <a:pPr eaLnBrk="1" hangingPunct="1">
              <a:lnSpc>
                <a:spcPts val="1800"/>
              </a:lnSpc>
              <a:defRPr/>
            </a:pPr>
            <a:endParaRPr lang="en-US" altLang="zh-CN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9A3B7A-3BDD-43BE-B984-97FDA1E3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49275"/>
            <a:ext cx="83835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证明：</a:t>
            </a:r>
            <a:r>
              <a:rPr lang="zh-CN" altLang="en-US" kern="0" dirty="0">
                <a:solidFill>
                  <a:srgbClr val="A50021"/>
                </a:solidFill>
              </a:rPr>
              <a:t>定理</a:t>
            </a:r>
            <a:r>
              <a:rPr lang="en-US" altLang="zh-CN" kern="0" dirty="0">
                <a:solidFill>
                  <a:srgbClr val="A50021"/>
                </a:solidFill>
              </a:rPr>
              <a:t>10.13</a:t>
            </a:r>
            <a:r>
              <a:rPr lang="en-US" altLang="zh-CN" kern="0" dirty="0"/>
              <a:t> </a:t>
            </a:r>
            <a:r>
              <a:rPr lang="zh-CN" altLang="en-US" kern="0" dirty="0"/>
              <a:t>设</a:t>
            </a:r>
            <a:r>
              <a:rPr lang="en-US" altLang="zh-CN" i="1" kern="0" dirty="0"/>
              <a:t>G</a:t>
            </a:r>
            <a:r>
              <a:rPr lang="en-US" altLang="zh-CN" kern="0" dirty="0"/>
              <a:t>=&lt;</a:t>
            </a:r>
            <a:r>
              <a:rPr lang="en-US" altLang="zh-CN" i="1" kern="0" dirty="0"/>
              <a:t>a</a:t>
            </a:r>
            <a:r>
              <a:rPr lang="en-US" altLang="zh-CN" kern="0" dirty="0"/>
              <a:t>&gt;</a:t>
            </a:r>
            <a:r>
              <a:rPr lang="zh-CN" altLang="en-US" kern="0" dirty="0"/>
              <a:t>是循环群</a:t>
            </a:r>
            <a:r>
              <a:rPr lang="en-US" altLang="zh-CN" kern="0" dirty="0"/>
              <a:t>. 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(2) </a:t>
            </a:r>
            <a:r>
              <a:rPr lang="zh-CN" altLang="en-US" kern="0" dirty="0"/>
              <a:t>若</a:t>
            </a:r>
            <a:r>
              <a:rPr lang="en-US" altLang="zh-CN" i="1" kern="0" dirty="0"/>
              <a:t>G</a:t>
            </a:r>
            <a:r>
              <a:rPr lang="zh-CN" altLang="en-US" kern="0" dirty="0"/>
              <a:t>是 </a:t>
            </a:r>
            <a:r>
              <a:rPr lang="en-US" altLang="zh-CN" i="1" kern="0" dirty="0"/>
              <a:t>n </a:t>
            </a:r>
            <a:r>
              <a:rPr lang="zh-CN" altLang="en-US" kern="0" dirty="0"/>
              <a:t>阶循环群，则</a:t>
            </a:r>
            <a:r>
              <a:rPr lang="en-US" altLang="zh-CN" i="1" kern="0" dirty="0"/>
              <a:t>G</a:t>
            </a:r>
            <a:r>
              <a:rPr lang="zh-CN" altLang="en-US" kern="0" dirty="0"/>
              <a:t>含有</a:t>
            </a:r>
            <a:r>
              <a:rPr lang="zh-CN" altLang="en-US" i="1" kern="0" dirty="0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  <a:r>
              <a:rPr lang="en-US" altLang="zh-CN" kern="0" dirty="0">
                <a:solidFill>
                  <a:schemeClr val="accent2"/>
                </a:solidFill>
              </a:rPr>
              <a:t>(</a:t>
            </a:r>
            <a:r>
              <a:rPr lang="en-US" altLang="zh-CN" i="1" kern="0" dirty="0">
                <a:solidFill>
                  <a:schemeClr val="accent2"/>
                </a:solidFill>
              </a:rPr>
              <a:t>n</a:t>
            </a:r>
            <a:r>
              <a:rPr lang="en-US" altLang="zh-CN" kern="0" dirty="0">
                <a:solidFill>
                  <a:schemeClr val="accent2"/>
                </a:solidFill>
              </a:rPr>
              <a:t>)</a:t>
            </a:r>
            <a:r>
              <a:rPr lang="zh-CN" altLang="en-US" kern="0" dirty="0"/>
              <a:t>个生成元</a:t>
            </a:r>
            <a:r>
              <a:rPr lang="en-US" altLang="zh-CN" kern="0" dirty="0"/>
              <a:t>. </a:t>
            </a:r>
          </a:p>
          <a:p>
            <a:pPr eaLnBrk="1" hangingPunct="1">
              <a:defRPr/>
            </a:pPr>
            <a:endParaRPr lang="en-US" altLang="zh-CN" kern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087280-665C-492B-B6E3-36EC5AD554F6}"/>
              </a:ext>
            </a:extLst>
          </p:cNvPr>
          <p:cNvCxnSpPr>
            <a:cxnSpLocks/>
          </p:cNvCxnSpPr>
          <p:nvPr/>
        </p:nvCxnSpPr>
        <p:spPr>
          <a:xfrm>
            <a:off x="609600" y="2420888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86" name="Rectangle 9">
            <a:extLst>
              <a:ext uri="{FF2B5EF4-FFF2-40B4-BE49-F238E27FC236}">
                <a16:creationId xmlns:a16="http://schemas.microsoft.com/office/drawing/2014/main" id="{1F3AC09E-ECD9-4974-BEAF-70D104F5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84784"/>
            <a:ext cx="7343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 且 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i="1" baseline="30000" dirty="0" err="1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是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的生成元当且仅当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solidFill>
                  <a:srgbClr val="0066FF"/>
                </a:solidFill>
              </a:rPr>
              <a:t>                   r</a:t>
            </a:r>
            <a:r>
              <a:rPr lang="zh-CN" altLang="en-US" dirty="0">
                <a:solidFill>
                  <a:srgbClr val="0066FF"/>
                </a:solidFill>
              </a:rPr>
              <a:t>是小于</a:t>
            </a:r>
            <a:r>
              <a:rPr lang="en-US" altLang="zh-CN" i="1" dirty="0">
                <a:solidFill>
                  <a:srgbClr val="0066FF"/>
                </a:solidFill>
              </a:rPr>
              <a:t>n</a:t>
            </a:r>
            <a:r>
              <a:rPr lang="zh-CN" altLang="en-US" dirty="0">
                <a:solidFill>
                  <a:srgbClr val="0066FF"/>
                </a:solidFill>
              </a:rPr>
              <a:t>且与 </a:t>
            </a:r>
            <a:r>
              <a:rPr lang="en-US" altLang="zh-CN" i="1" dirty="0">
                <a:solidFill>
                  <a:srgbClr val="0066FF"/>
                </a:solidFill>
              </a:rPr>
              <a:t>n </a:t>
            </a:r>
            <a:r>
              <a:rPr lang="zh-CN" altLang="en-US" dirty="0">
                <a:solidFill>
                  <a:srgbClr val="0066FF"/>
                </a:solidFill>
              </a:rPr>
              <a:t>互素的自然数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2" name="AutoShape 4" descr="新闻纸">
            <a:extLst>
              <a:ext uri="{FF2B5EF4-FFF2-40B4-BE49-F238E27FC236}">
                <a16:creationId xmlns:a16="http://schemas.microsoft.com/office/drawing/2014/main" id="{E8C5C0A0-C7EF-6051-5279-E104D7E80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1"/>
            <a:ext cx="2339752" cy="1006476"/>
          </a:xfrm>
          <a:prstGeom prst="wedgeRoundRectCallout">
            <a:avLst>
              <a:gd name="adj1" fmla="val -47293"/>
              <a:gd name="adj2" fmla="val 66149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 dirty="0">
                <a:sym typeface="Symbol" panose="05050102010706020507" pitchFamily="18" charset="2"/>
              </a:rPr>
              <a:t></a:t>
            </a:r>
            <a:r>
              <a:rPr lang="en-US" altLang="zh-CN" sz="1800" dirty="0"/>
              <a:t>(</a:t>
            </a:r>
            <a:r>
              <a:rPr lang="en-US" altLang="zh-CN" sz="1800" i="1" dirty="0"/>
              <a:t>n</a:t>
            </a:r>
            <a:r>
              <a:rPr lang="en-US" altLang="zh-CN" sz="1800" dirty="0"/>
              <a:t>)</a:t>
            </a:r>
            <a:r>
              <a:rPr lang="zh-CN" altLang="en-US" sz="1800" dirty="0"/>
              <a:t>称为欧拉函数，表示</a:t>
            </a:r>
            <a:r>
              <a:rPr lang="en-US" altLang="zh-CN" sz="1800" dirty="0"/>
              <a:t>{0,1, …</a:t>
            </a:r>
            <a:r>
              <a:rPr lang="en-US" altLang="zh-CN" sz="1800" i="1" dirty="0"/>
              <a:t>n</a:t>
            </a:r>
            <a:r>
              <a:rPr lang="en-US" altLang="zh-CN" sz="1800" dirty="0"/>
              <a:t>-1}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/>
              <a:t>与</a:t>
            </a:r>
            <a:r>
              <a:rPr lang="en-US" altLang="zh-CN" sz="1800" i="1" dirty="0"/>
              <a:t>n</a:t>
            </a:r>
            <a:r>
              <a:rPr lang="zh-CN" altLang="en-US" sz="1800" dirty="0"/>
              <a:t>互素的数的个数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7733A825-225F-437F-9441-3D87F27E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8EFEF7-3F04-4A58-9546-BED390509F1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B803509-195B-4F2D-AB05-AF65BC4BF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636914"/>
            <a:ext cx="8001000" cy="3671811"/>
          </a:xfrm>
        </p:spPr>
        <p:txBody>
          <a:bodyPr/>
          <a:lstStyle/>
          <a:p>
            <a:pPr lvl="1" eaLnBrk="1" hangingPunct="1"/>
            <a:r>
              <a:rPr lang="zh-CN" altLang="en-US" sz="2400" dirty="0">
                <a:solidFill>
                  <a:srgbClr val="0066FF"/>
                </a:solidFill>
              </a:rPr>
              <a:t>必要性 </a:t>
            </a:r>
            <a:r>
              <a:rPr lang="zh-CN" altLang="en-US" sz="2400" dirty="0">
                <a:solidFill>
                  <a:srgbClr val="00B050"/>
                </a:solidFill>
              </a:rPr>
              <a:t>即证</a:t>
            </a:r>
            <a:r>
              <a:rPr lang="en-US" altLang="zh-CN" sz="2400" i="1" dirty="0">
                <a:solidFill>
                  <a:srgbClr val="00B050"/>
                </a:solidFill>
              </a:rPr>
              <a:t>r</a:t>
            </a:r>
            <a:r>
              <a:rPr lang="zh-CN" altLang="en-US" sz="2400" dirty="0">
                <a:solidFill>
                  <a:srgbClr val="00B050"/>
                </a:solidFill>
              </a:rPr>
              <a:t>与</a:t>
            </a:r>
            <a:r>
              <a:rPr lang="en-US" altLang="zh-CN" sz="2400" i="1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00B050"/>
                </a:solidFill>
              </a:rPr>
              <a:t>互素（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olidFill>
                  <a:srgbClr val="00B050"/>
                </a:solidFill>
              </a:rPr>
              <a:t>r</a:t>
            </a:r>
            <a:r>
              <a:rPr lang="zh-CN" altLang="en-US" sz="2400" dirty="0">
                <a:solidFill>
                  <a:srgbClr val="00B050"/>
                </a:solidFill>
              </a:rPr>
              <a:t>与</a:t>
            </a:r>
            <a:r>
              <a:rPr lang="en-US" altLang="zh-CN" sz="2400" i="1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00B050"/>
                </a:solidFill>
              </a:rPr>
              <a:t>的最大公约数为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rgbClr val="00B050"/>
                </a:solidFill>
              </a:rPr>
              <a:t>）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1" eaLnBrk="1" hangingPunct="1">
              <a:buNone/>
            </a:pPr>
            <a:r>
              <a:rPr lang="zh-CN" altLang="en-US" sz="2400" dirty="0"/>
              <a:t>设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r</a:t>
            </a:r>
            <a:r>
              <a:rPr lang="zh-CN" altLang="en-US" sz="2400" dirty="0"/>
              <a:t>是</a:t>
            </a:r>
            <a:r>
              <a:rPr lang="en-US" altLang="zh-CN" sz="2400" i="1" dirty="0"/>
              <a:t>G</a:t>
            </a:r>
            <a:r>
              <a:rPr lang="zh-CN" altLang="en-US" sz="2400" dirty="0"/>
              <a:t>的生成元（</a:t>
            </a:r>
            <a:r>
              <a:rPr lang="en-US" altLang="zh-CN" sz="2400" i="1" dirty="0"/>
              <a:t>r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n </a:t>
            </a:r>
            <a:r>
              <a:rPr lang="zh-CN" altLang="en-US" sz="2400" dirty="0"/>
              <a:t>），则 </a:t>
            </a:r>
            <a:r>
              <a:rPr lang="en-US" altLang="zh-CN" sz="2400" dirty="0">
                <a:solidFill>
                  <a:srgbClr val="FF0000"/>
                </a:solidFill>
              </a:rPr>
              <a:t>|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r</a:t>
            </a:r>
            <a:r>
              <a:rPr lang="en-US" altLang="zh-CN" sz="2400" dirty="0">
                <a:solidFill>
                  <a:srgbClr val="FF0000"/>
                </a:solidFill>
              </a:rPr>
              <a:t>| = 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令</a:t>
            </a:r>
            <a:r>
              <a:rPr lang="en-US" altLang="zh-CN" sz="2400" i="1" dirty="0"/>
              <a:t>r</a:t>
            </a:r>
            <a:r>
              <a:rPr lang="zh-CN" altLang="en-US" sz="2400" dirty="0"/>
              <a:t>与</a:t>
            </a:r>
            <a:r>
              <a:rPr lang="en-US" altLang="zh-CN" sz="2400" i="1" dirty="0"/>
              <a:t>n</a:t>
            </a:r>
            <a:r>
              <a:rPr lang="zh-CN" altLang="en-US" sz="2400" dirty="0"/>
              <a:t>的最大公约数为</a:t>
            </a:r>
            <a:r>
              <a:rPr lang="en-US" altLang="zh-CN" sz="2400" i="1" dirty="0"/>
              <a:t>d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则存在正整数 </a:t>
            </a:r>
            <a:r>
              <a:rPr lang="en-US" altLang="zh-CN" sz="2400" i="1" dirty="0">
                <a:solidFill>
                  <a:srgbClr val="0000FF"/>
                </a:solidFill>
              </a:rPr>
              <a:t>t</a:t>
            </a:r>
            <a:r>
              <a:rPr lang="zh-CN" altLang="en-US" sz="2400" dirty="0">
                <a:solidFill>
                  <a:srgbClr val="0000FF"/>
                </a:solidFill>
              </a:rPr>
              <a:t>，使得 </a:t>
            </a:r>
            <a:r>
              <a:rPr lang="en-US" altLang="zh-CN" sz="2400" i="1" dirty="0">
                <a:solidFill>
                  <a:srgbClr val="0000FF"/>
                </a:solidFill>
              </a:rPr>
              <a:t>r </a:t>
            </a:r>
            <a:r>
              <a:rPr lang="en-US" altLang="zh-CN" sz="2400" dirty="0">
                <a:solidFill>
                  <a:srgbClr val="0000FF"/>
                </a:solidFill>
              </a:rPr>
              <a:t>= </a:t>
            </a:r>
            <a:r>
              <a:rPr lang="en-US" altLang="zh-CN" sz="2400" i="1" dirty="0">
                <a:solidFill>
                  <a:srgbClr val="0000FF"/>
                </a:solidFill>
              </a:rPr>
              <a:t>dt</a:t>
            </a:r>
            <a:r>
              <a:rPr lang="en-US" altLang="zh-CN" sz="2400" dirty="0">
                <a:solidFill>
                  <a:srgbClr val="0000FF"/>
                </a:solidFill>
              </a:rPr>
              <a:t>. </a:t>
            </a:r>
          </a:p>
          <a:p>
            <a:pPr lvl="1" eaLnBrk="1" hangingPunct="1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因此</a:t>
            </a:r>
            <a:r>
              <a:rPr lang="en-US" altLang="zh-CN" sz="2400" dirty="0">
                <a:solidFill>
                  <a:srgbClr val="0000FF"/>
                </a:solidFill>
              </a:rPr>
              <a:t>,  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n/d </a:t>
            </a:r>
            <a:r>
              <a:rPr lang="en-US" altLang="zh-CN" sz="2400" dirty="0">
                <a:solidFill>
                  <a:srgbClr val="0000FF"/>
                </a:solidFill>
              </a:rPr>
              <a:t>= (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30000" dirty="0" err="1">
                <a:solidFill>
                  <a:srgbClr val="0000FF"/>
                </a:solidFill>
              </a:rPr>
              <a:t>dt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n/d </a:t>
            </a:r>
            <a:r>
              <a:rPr lang="en-US" altLang="zh-CN" sz="2400" dirty="0">
                <a:solidFill>
                  <a:srgbClr val="0000FF"/>
                </a:solidFill>
              </a:rPr>
              <a:t>= (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n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t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</a:rPr>
              <a:t>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所以，</a:t>
            </a:r>
            <a:r>
              <a:rPr lang="en-US" altLang="zh-CN" sz="2400" dirty="0">
                <a:solidFill>
                  <a:srgbClr val="0000FF"/>
                </a:solidFill>
              </a:rPr>
              <a:t>|</a:t>
            </a:r>
            <a:r>
              <a:rPr lang="en-US" altLang="zh-CN" sz="2400" i="1" dirty="0">
                <a:solidFill>
                  <a:srgbClr val="0000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|</a:t>
            </a:r>
            <a:r>
              <a:rPr lang="zh-CN" altLang="en-US" sz="2400" dirty="0">
                <a:solidFill>
                  <a:srgbClr val="0000FF"/>
                </a:solidFill>
              </a:rPr>
              <a:t>是</a:t>
            </a:r>
            <a:r>
              <a:rPr lang="en-US" altLang="zh-CN" sz="2400" i="1" dirty="0">
                <a:solidFill>
                  <a:srgbClr val="0000FF"/>
                </a:solidFill>
              </a:rPr>
              <a:t>n/d</a:t>
            </a:r>
            <a:r>
              <a:rPr lang="zh-CN" altLang="en-US" sz="2400" dirty="0">
                <a:solidFill>
                  <a:srgbClr val="0000FF"/>
                </a:solidFill>
              </a:rPr>
              <a:t>的因子，即</a:t>
            </a:r>
            <a:r>
              <a:rPr lang="en-US" altLang="zh-CN" sz="2400" i="1" dirty="0">
                <a:solidFill>
                  <a:srgbClr val="0000FF"/>
                </a:solidFill>
              </a:rPr>
              <a:t>n</a:t>
            </a:r>
            <a:r>
              <a:rPr lang="zh-CN" altLang="en-US" sz="2400" dirty="0">
                <a:solidFill>
                  <a:srgbClr val="0000FF"/>
                </a:solidFill>
              </a:rPr>
              <a:t>整除</a:t>
            </a:r>
            <a:r>
              <a:rPr lang="en-US" altLang="zh-CN" sz="2400" i="1" dirty="0">
                <a:solidFill>
                  <a:srgbClr val="0000FF"/>
                </a:solidFill>
              </a:rPr>
              <a:t>n/d</a:t>
            </a:r>
            <a:r>
              <a:rPr lang="en-US" altLang="zh-CN" sz="2400" dirty="0">
                <a:solidFill>
                  <a:srgbClr val="0000FF"/>
                </a:solidFill>
              </a:rPr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从而证明了</a:t>
            </a:r>
            <a:r>
              <a:rPr lang="en-US" altLang="zh-CN" sz="2400" i="1" dirty="0"/>
              <a:t>d </a:t>
            </a:r>
            <a:r>
              <a:rPr lang="en-US" altLang="zh-CN" sz="2400" dirty="0"/>
              <a:t>= 1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即</a:t>
            </a:r>
            <a:r>
              <a:rPr lang="en-US" altLang="zh-CN" sz="2400" i="1" dirty="0"/>
              <a:t>r</a:t>
            </a:r>
            <a:r>
              <a:rPr lang="zh-CN" altLang="en-US" sz="2400" dirty="0"/>
              <a:t>与</a:t>
            </a:r>
            <a:r>
              <a:rPr lang="en-US" altLang="zh-CN" sz="2400" i="1" dirty="0"/>
              <a:t>n</a:t>
            </a:r>
            <a:r>
              <a:rPr lang="zh-CN" altLang="en-US" sz="2400" dirty="0"/>
              <a:t>互素。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2B0C31-977C-4291-980E-2A1205DD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49275"/>
            <a:ext cx="83835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证明：</a:t>
            </a:r>
            <a:r>
              <a:rPr lang="zh-CN" altLang="en-US" kern="0" dirty="0">
                <a:solidFill>
                  <a:srgbClr val="A50021"/>
                </a:solidFill>
              </a:rPr>
              <a:t>定理</a:t>
            </a:r>
            <a:r>
              <a:rPr lang="en-US" altLang="zh-CN" kern="0" dirty="0">
                <a:solidFill>
                  <a:srgbClr val="A50021"/>
                </a:solidFill>
              </a:rPr>
              <a:t>10.13</a:t>
            </a:r>
            <a:r>
              <a:rPr lang="en-US" altLang="zh-CN" kern="0" dirty="0"/>
              <a:t> </a:t>
            </a:r>
            <a:r>
              <a:rPr lang="zh-CN" altLang="en-US" kern="0" dirty="0"/>
              <a:t>设</a:t>
            </a:r>
            <a:r>
              <a:rPr lang="en-US" altLang="zh-CN" i="1" kern="0" dirty="0"/>
              <a:t>G</a:t>
            </a:r>
            <a:r>
              <a:rPr lang="en-US" altLang="zh-CN" kern="0" dirty="0"/>
              <a:t>=&lt;</a:t>
            </a:r>
            <a:r>
              <a:rPr lang="en-US" altLang="zh-CN" i="1" kern="0" dirty="0"/>
              <a:t>a</a:t>
            </a:r>
            <a:r>
              <a:rPr lang="en-US" altLang="zh-CN" kern="0" dirty="0"/>
              <a:t>&gt;</a:t>
            </a:r>
            <a:r>
              <a:rPr lang="zh-CN" altLang="en-US" kern="0" dirty="0"/>
              <a:t>是循环群</a:t>
            </a:r>
            <a:r>
              <a:rPr lang="en-US" altLang="zh-CN" kern="0" dirty="0"/>
              <a:t>. 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(2) </a:t>
            </a:r>
            <a:r>
              <a:rPr lang="zh-CN" altLang="en-US" kern="0" dirty="0"/>
              <a:t>若</a:t>
            </a:r>
            <a:r>
              <a:rPr lang="en-US" altLang="zh-CN" i="1" kern="0" dirty="0"/>
              <a:t>G</a:t>
            </a:r>
            <a:r>
              <a:rPr lang="zh-CN" altLang="en-US" kern="0" dirty="0"/>
              <a:t>是 </a:t>
            </a:r>
            <a:r>
              <a:rPr lang="en-US" altLang="zh-CN" i="1" kern="0" dirty="0"/>
              <a:t>n </a:t>
            </a:r>
            <a:r>
              <a:rPr lang="zh-CN" altLang="en-US" kern="0" dirty="0"/>
              <a:t>阶循环群，则</a:t>
            </a:r>
            <a:r>
              <a:rPr lang="en-US" altLang="zh-CN" i="1" kern="0" dirty="0"/>
              <a:t>G</a:t>
            </a:r>
            <a:r>
              <a:rPr lang="zh-CN" altLang="en-US" kern="0" dirty="0"/>
              <a:t>含有</a:t>
            </a:r>
            <a:r>
              <a:rPr lang="zh-CN" altLang="en-US" i="1" kern="0" dirty="0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  <a:r>
              <a:rPr lang="en-US" altLang="zh-CN" kern="0" dirty="0">
                <a:solidFill>
                  <a:schemeClr val="accent2"/>
                </a:solidFill>
              </a:rPr>
              <a:t>(</a:t>
            </a:r>
            <a:r>
              <a:rPr lang="en-US" altLang="zh-CN" i="1" kern="0" dirty="0">
                <a:solidFill>
                  <a:schemeClr val="accent2"/>
                </a:solidFill>
              </a:rPr>
              <a:t>n</a:t>
            </a:r>
            <a:r>
              <a:rPr lang="en-US" altLang="zh-CN" kern="0" dirty="0">
                <a:solidFill>
                  <a:schemeClr val="accent2"/>
                </a:solidFill>
              </a:rPr>
              <a:t>)</a:t>
            </a:r>
            <a:r>
              <a:rPr lang="zh-CN" altLang="en-US" kern="0" dirty="0"/>
              <a:t>个生成元</a:t>
            </a:r>
            <a:r>
              <a:rPr lang="en-US" altLang="zh-CN" kern="0" dirty="0"/>
              <a:t>. </a:t>
            </a:r>
          </a:p>
          <a:p>
            <a:pPr eaLnBrk="1" hangingPunct="1">
              <a:defRPr/>
            </a:pPr>
            <a:endParaRPr lang="en-US" altLang="zh-CN" kern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7B74AB-A3A5-49AD-8D94-DA2EB5F3ED66}"/>
              </a:ext>
            </a:extLst>
          </p:cNvPr>
          <p:cNvCxnSpPr>
            <a:cxnSpLocks/>
          </p:cNvCxnSpPr>
          <p:nvPr/>
        </p:nvCxnSpPr>
        <p:spPr>
          <a:xfrm>
            <a:off x="609600" y="2493963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534" name="Rectangle 9">
            <a:extLst>
              <a:ext uri="{FF2B5EF4-FFF2-40B4-BE49-F238E27FC236}">
                <a16:creationId xmlns:a16="http://schemas.microsoft.com/office/drawing/2014/main" id="{897CAF50-485D-451C-B1A3-466E70DA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535113"/>
            <a:ext cx="7343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 且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i="1" baseline="30000" dirty="0" err="1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是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的生成元当且仅当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solidFill>
                  <a:srgbClr val="0066FF"/>
                </a:solidFill>
              </a:rPr>
              <a:t>                   r</a:t>
            </a:r>
            <a:r>
              <a:rPr lang="zh-CN" altLang="en-US" dirty="0">
                <a:solidFill>
                  <a:srgbClr val="0066FF"/>
                </a:solidFill>
              </a:rPr>
              <a:t>是小于</a:t>
            </a:r>
            <a:r>
              <a:rPr lang="en-US" altLang="zh-CN" i="1" dirty="0">
                <a:solidFill>
                  <a:srgbClr val="0066FF"/>
                </a:solidFill>
              </a:rPr>
              <a:t>n</a:t>
            </a:r>
            <a:r>
              <a:rPr lang="zh-CN" altLang="en-US" dirty="0">
                <a:solidFill>
                  <a:srgbClr val="0066FF"/>
                </a:solidFill>
              </a:rPr>
              <a:t>且与 </a:t>
            </a:r>
            <a:r>
              <a:rPr lang="en-US" altLang="zh-CN" i="1" dirty="0">
                <a:solidFill>
                  <a:srgbClr val="0066FF"/>
                </a:solidFill>
              </a:rPr>
              <a:t>n </a:t>
            </a:r>
            <a:r>
              <a:rPr lang="zh-CN" altLang="en-US" dirty="0">
                <a:solidFill>
                  <a:srgbClr val="0066FF"/>
                </a:solidFill>
              </a:rPr>
              <a:t>互素的自然数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  <a:endParaRPr lang="zh-CN" altLang="en-US" dirty="0">
              <a:solidFill>
                <a:srgbClr val="0066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B5ABE5-32A0-488A-BF79-F8F7A59E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809" y="5463505"/>
            <a:ext cx="4784191" cy="139449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AutoShape 4" descr="新闻纸">
            <a:extLst>
              <a:ext uri="{FF2B5EF4-FFF2-40B4-BE49-F238E27FC236}">
                <a16:creationId xmlns:a16="http://schemas.microsoft.com/office/drawing/2014/main" id="{41272971-D210-E46C-B85B-927701B1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1"/>
            <a:ext cx="2339752" cy="1006476"/>
          </a:xfrm>
          <a:prstGeom prst="wedgeRoundRectCallout">
            <a:avLst>
              <a:gd name="adj1" fmla="val -47293"/>
              <a:gd name="adj2" fmla="val 66149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i="1" dirty="0">
                <a:sym typeface="Symbol" panose="05050102010706020507" pitchFamily="18" charset="2"/>
              </a:rPr>
              <a:t></a:t>
            </a:r>
            <a:r>
              <a:rPr lang="en-US" altLang="zh-CN" sz="1800" dirty="0"/>
              <a:t>(</a:t>
            </a:r>
            <a:r>
              <a:rPr lang="en-US" altLang="zh-CN" sz="1800" i="1" dirty="0"/>
              <a:t>n</a:t>
            </a:r>
            <a:r>
              <a:rPr lang="en-US" altLang="zh-CN" sz="1800" dirty="0"/>
              <a:t>)</a:t>
            </a:r>
            <a:r>
              <a:rPr lang="zh-CN" altLang="en-US" sz="1800" dirty="0"/>
              <a:t>称为欧拉函数，表示</a:t>
            </a:r>
            <a:r>
              <a:rPr lang="en-US" altLang="zh-CN" sz="1800" dirty="0"/>
              <a:t>{0,1, …</a:t>
            </a:r>
            <a:r>
              <a:rPr lang="en-US" altLang="zh-CN" sz="1800" i="1" dirty="0"/>
              <a:t>n</a:t>
            </a:r>
            <a:r>
              <a:rPr lang="en-US" altLang="zh-CN" sz="1800" dirty="0"/>
              <a:t>-1}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/>
              <a:t>与</a:t>
            </a:r>
            <a:r>
              <a:rPr lang="en-US" altLang="zh-CN" sz="1800" i="1" dirty="0"/>
              <a:t>n</a:t>
            </a:r>
            <a:r>
              <a:rPr lang="zh-CN" altLang="en-US" sz="1800" dirty="0"/>
              <a:t>互素的数的个数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EFD1E897-F7EC-4886-8CAA-C6274BAA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B955AD-AEBF-4D09-8D44-C2D67251088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BFB5876-62F6-4614-A3B6-B70EBF79B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循环群的子群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13B95AF-2472-4A4A-A711-DF9B326D5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10.14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是循环群</a:t>
            </a:r>
            <a:r>
              <a:rPr lang="en-US" altLang="zh-CN" dirty="0"/>
              <a:t>. 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en-US" altLang="zh-CN" i="1" dirty="0"/>
              <a:t>G</a:t>
            </a:r>
            <a:r>
              <a:rPr lang="zh-CN" altLang="en-US" dirty="0"/>
              <a:t>的子群仍是循环群</a:t>
            </a:r>
            <a:r>
              <a:rPr lang="en-US" altLang="zh-CN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是无限循环群，则</a:t>
            </a:r>
            <a:r>
              <a:rPr lang="en-US" altLang="zh-CN" i="1" dirty="0"/>
              <a:t>G</a:t>
            </a:r>
            <a:r>
              <a:rPr lang="zh-CN" altLang="en-US" dirty="0"/>
              <a:t>的子群除</a:t>
            </a:r>
            <a:r>
              <a:rPr lang="en-US" altLang="zh-CN" dirty="0"/>
              <a:t>{</a:t>
            </a:r>
            <a:r>
              <a:rPr lang="en-US" altLang="zh-CN" i="1" dirty="0"/>
              <a:t>e</a:t>
            </a:r>
            <a:r>
              <a:rPr lang="en-US" altLang="zh-CN" dirty="0"/>
              <a:t>}</a:t>
            </a:r>
            <a:r>
              <a:rPr lang="zh-CN" altLang="en-US" dirty="0"/>
              <a:t>以外都是无限循环群</a:t>
            </a:r>
            <a:r>
              <a:rPr lang="en-US" altLang="zh-CN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阶循环群，则对</a:t>
            </a:r>
            <a:r>
              <a:rPr lang="en-US" altLang="zh-CN" i="1" dirty="0"/>
              <a:t>n</a:t>
            </a:r>
            <a:r>
              <a:rPr lang="zh-CN" altLang="en-US" dirty="0"/>
              <a:t>的每个正因子</a:t>
            </a:r>
            <a:r>
              <a:rPr lang="en-US" altLang="zh-CN" i="1" dirty="0"/>
              <a:t>d</a:t>
            </a:r>
            <a:r>
              <a:rPr lang="zh-CN" altLang="en-US" dirty="0"/>
              <a:t>，</a:t>
            </a:r>
            <a:r>
              <a:rPr lang="en-US" altLang="zh-CN" i="1" dirty="0"/>
              <a:t>G</a:t>
            </a:r>
            <a:r>
              <a:rPr lang="zh-CN" altLang="en-US" dirty="0">
                <a:solidFill>
                  <a:schemeClr val="accent2"/>
                </a:solidFill>
              </a:rPr>
              <a:t>恰好含有一个</a:t>
            </a:r>
            <a:r>
              <a:rPr lang="en-US" altLang="zh-CN" i="1" dirty="0"/>
              <a:t>d </a:t>
            </a:r>
            <a:r>
              <a:rPr lang="zh-CN" altLang="en-US" dirty="0"/>
              <a:t>阶子群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88580924-319A-421D-9316-08B39319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C0B2E35-4FE6-4353-8526-42F4BA63D12E}" type="slidenum">
              <a:rPr lang="zh-CN" altLang="en-US" sz="1400" smtClean="0">
                <a:latin typeface="Times New Roman" panose="02020603050405020304" pitchFamily="18" charset="0"/>
              </a:rPr>
              <a:pPr algn="l"/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54543C9-7329-4BC7-B179-9BB512F1B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-131763"/>
            <a:ext cx="9144000" cy="68675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Arial Narrow" panose="020B0606020202030204" pitchFamily="34" charset="0"/>
            </a:endParaRPr>
          </a:p>
        </p:txBody>
      </p:sp>
      <p:sp>
        <p:nvSpPr>
          <p:cNvPr id="492704" name="Rectangle 160">
            <a:extLst>
              <a:ext uri="{FF2B5EF4-FFF2-40B4-BE49-F238E27FC236}">
                <a16:creationId xmlns:a16="http://schemas.microsoft.com/office/drawing/2014/main" id="{BE3CD5F0-801C-468A-8C92-1AC435B7B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329" y="3727304"/>
            <a:ext cx="3675062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&lt;180&gt;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={0,180}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&lt;240&gt;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={0,120,240} </a:t>
            </a: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&lt;300&gt;</a:t>
            </a: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 60,120,180,240,300} </a:t>
            </a:r>
            <a:endParaRPr lang="en-US" altLang="zh-CN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62" name="Rectangle 4">
            <a:extLst>
              <a:ext uri="{FF2B5EF4-FFF2-40B4-BE49-F238E27FC236}">
                <a16:creationId xmlns:a16="http://schemas.microsoft.com/office/drawing/2014/main" id="{1C1AEFE5-4788-40E7-A856-CD77FA2B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85750"/>
            <a:ext cx="7954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回看旋转群</a:t>
            </a:r>
            <a:r>
              <a:rPr lang="en-US" altLang="zh-CN" sz="2800" kern="0" dirty="0">
                <a:solidFill>
                  <a:srgbClr val="000000"/>
                </a:solidFill>
              </a:rPr>
              <a:t>&lt; </a:t>
            </a:r>
            <a:r>
              <a:rPr lang="en-US" altLang="zh-CN" sz="2800" i="1" kern="0" dirty="0">
                <a:solidFill>
                  <a:srgbClr val="000000"/>
                </a:solidFill>
              </a:rPr>
              <a:t>G</a:t>
            </a:r>
            <a:r>
              <a:rPr lang="en-US" altLang="zh-CN" sz="2800" kern="0" dirty="0">
                <a:solidFill>
                  <a:srgbClr val="000000"/>
                </a:solidFill>
              </a:rPr>
              <a:t> , </a:t>
            </a:r>
            <a:r>
              <a:rPr lang="en-US" altLang="zh-CN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的运算表如下：</a:t>
            </a:r>
          </a:p>
        </p:txBody>
      </p:sp>
      <p:sp>
        <p:nvSpPr>
          <p:cNvPr id="165" name="Rectangle 160">
            <a:extLst>
              <a:ext uri="{FF2B5EF4-FFF2-40B4-BE49-F238E27FC236}">
                <a16:creationId xmlns:a16="http://schemas.microsoft.com/office/drawing/2014/main" id="{F3A94AB8-5B6C-4B41-8746-F82C22C7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629" y="3727304"/>
            <a:ext cx="3675062" cy="135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={0} </a:t>
            </a: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&lt;60&gt;</a:t>
            </a: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={0,60,120,180,240,300}</a:t>
            </a:r>
            <a:endParaRPr lang="en-US" altLang="zh-CN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&lt;120&gt;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={0,120,240}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82F08B-9BF4-4C2C-9D55-AD0BA6B4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73401"/>
            <a:ext cx="6629400" cy="2667000"/>
          </a:xfrm>
          <a:prstGeom prst="rect">
            <a:avLst/>
          </a:prstGeom>
        </p:spPr>
      </p:pic>
      <p:sp>
        <p:nvSpPr>
          <p:cNvPr id="2" name="Rectangle 160">
            <a:extLst>
              <a:ext uri="{FF2B5EF4-FFF2-40B4-BE49-F238E27FC236}">
                <a16:creationId xmlns:a16="http://schemas.microsoft.com/office/drawing/2014/main" id="{41CAC12D-7992-082C-EA47-207F246B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627" y="5162036"/>
            <a:ext cx="6810741" cy="13578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={0} </a:t>
            </a:r>
            <a:r>
              <a:rPr lang="en-US" altLang="zh-CN" sz="2400" b="1" dirty="0">
                <a:solidFill>
                  <a:srgbClr val="3366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={e}=H0      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&lt;180&gt;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={0,180} </a:t>
            </a:r>
            <a:r>
              <a:rPr lang="en-US" altLang="zh-CN" sz="2400" b="1" dirty="0">
                <a:solidFill>
                  <a:srgbClr val="3366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 H1 </a:t>
            </a:r>
            <a:endParaRPr lang="en-US" altLang="zh-CN" sz="2400" b="1" dirty="0">
              <a:solidFill>
                <a:srgbClr val="3366FF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&lt;60&gt;</a:t>
            </a: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={0,60,120,180,240,300} </a:t>
            </a:r>
            <a:r>
              <a:rPr lang="en-US" altLang="zh-CN" sz="2400" b="1" dirty="0">
                <a:solidFill>
                  <a:srgbClr val="3366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=G</a:t>
            </a:r>
            <a:endParaRPr lang="en-US" altLang="zh-CN" sz="2400" b="1" dirty="0">
              <a:solidFill>
                <a:srgbClr val="3366FF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&lt;120&gt;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={0,120,240} </a:t>
            </a:r>
            <a:r>
              <a:rPr lang="en-US" altLang="zh-CN" sz="2400" b="1" dirty="0">
                <a:solidFill>
                  <a:srgbClr val="3366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=H2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567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A6933EE9-A4B4-41F2-A5A8-7BDCBA2F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B52259-1FB0-43C9-A747-706E38163C4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2AC2C88-95CD-4B61-B9DD-EE6B7E7E7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2198688"/>
            <a:ext cx="7848600" cy="403225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r>
              <a:rPr lang="en-US" altLang="zh-CN" sz="2400" dirty="0"/>
              <a:t>(1) </a:t>
            </a:r>
            <a:r>
              <a:rPr lang="zh-CN" altLang="en-US" sz="2400" dirty="0"/>
              <a:t>设</a:t>
            </a:r>
            <a:r>
              <a:rPr lang="en-US" altLang="zh-CN" sz="2400" i="1" dirty="0"/>
              <a:t>H</a:t>
            </a:r>
            <a:r>
              <a:rPr lang="zh-CN" altLang="en-US" sz="2400" dirty="0"/>
              <a:t>是</a:t>
            </a:r>
            <a:r>
              <a:rPr lang="en-US" altLang="zh-CN" sz="2400" i="1" dirty="0"/>
              <a:t>G</a:t>
            </a:r>
            <a:r>
              <a:rPr lang="en-US" altLang="zh-CN" sz="2400" dirty="0"/>
              <a:t>=&lt;</a:t>
            </a:r>
            <a:r>
              <a:rPr lang="en-US" altLang="zh-CN" sz="2400" i="1" dirty="0"/>
              <a:t>a</a:t>
            </a:r>
            <a:r>
              <a:rPr lang="en-US" altLang="zh-CN" sz="2400" dirty="0"/>
              <a:t>&gt;</a:t>
            </a:r>
            <a:r>
              <a:rPr lang="zh-CN" altLang="en-US" sz="2400" dirty="0"/>
              <a:t>的子群，若</a:t>
            </a:r>
            <a:r>
              <a:rPr lang="en-US" altLang="zh-CN" sz="2400" i="1" dirty="0"/>
              <a:t>H</a:t>
            </a:r>
            <a:r>
              <a:rPr lang="en-US" altLang="zh-CN" sz="2400" dirty="0"/>
              <a:t>={</a:t>
            </a:r>
            <a:r>
              <a:rPr lang="en-US" altLang="zh-CN" sz="2400" i="1" dirty="0"/>
              <a:t>e</a:t>
            </a:r>
            <a:r>
              <a:rPr lang="en-US" altLang="zh-CN" sz="2400" dirty="0"/>
              <a:t>}</a:t>
            </a:r>
            <a:r>
              <a:rPr lang="zh-CN" altLang="en-US" sz="2400" dirty="0"/>
              <a:t>，显然</a:t>
            </a:r>
            <a:r>
              <a:rPr lang="en-US" altLang="zh-CN" sz="2400" i="1" dirty="0"/>
              <a:t>H</a:t>
            </a:r>
            <a:r>
              <a:rPr lang="zh-CN" altLang="en-US" sz="2400" dirty="0"/>
              <a:t>是循环群，否则取</a:t>
            </a:r>
            <a:r>
              <a:rPr lang="en-US" altLang="zh-CN" sz="2400" i="1" dirty="0"/>
              <a:t>H</a:t>
            </a:r>
            <a:r>
              <a:rPr lang="zh-CN" altLang="en-US" sz="2400" dirty="0"/>
              <a:t>中的最小正方幂元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zh-CN" altLang="en-US" sz="2400" dirty="0"/>
              <a:t>，下面证明</a:t>
            </a:r>
            <a:r>
              <a:rPr lang="en-US" altLang="zh-CN" sz="2400" i="1" dirty="0"/>
              <a:t>H=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&gt;. </a:t>
            </a:r>
          </a:p>
          <a:p>
            <a:pPr marL="0" indent="0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</a:t>
            </a:r>
            <a:r>
              <a:rPr lang="zh-CN" altLang="en-US" sz="2400" dirty="0"/>
              <a:t>易见</a:t>
            </a:r>
            <a:r>
              <a:rPr lang="en-US" altLang="zh-CN" sz="2400" dirty="0">
                <a:solidFill>
                  <a:schemeClr val="accent2"/>
                </a:solidFill>
              </a:rPr>
              <a:t>&lt;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i="1" baseline="30000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&gt;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2"/>
                </a:solidFill>
              </a:rPr>
              <a:t>H</a:t>
            </a:r>
            <a:r>
              <a:rPr lang="en-US" altLang="zh-CN" sz="2400" dirty="0"/>
              <a:t>. 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sz="2400" dirty="0"/>
              <a:t>下面证明</a:t>
            </a:r>
            <a:r>
              <a:rPr lang="en-US" altLang="zh-CN" sz="2400" i="1" dirty="0">
                <a:solidFill>
                  <a:schemeClr val="accent2"/>
                </a:solidFill>
              </a:rPr>
              <a:t>H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accent2"/>
                </a:solidFill>
              </a:rPr>
              <a:t>&lt;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i="1" baseline="30000" dirty="0">
                <a:solidFill>
                  <a:schemeClr val="accent2"/>
                </a:solidFill>
              </a:rPr>
              <a:t>m</a:t>
            </a:r>
            <a:r>
              <a:rPr lang="en-US" altLang="zh-CN" sz="2400" dirty="0">
                <a:solidFill>
                  <a:schemeClr val="accent2"/>
                </a:solidFill>
              </a:rPr>
              <a:t>&gt;</a:t>
            </a:r>
            <a:r>
              <a:rPr lang="en-US" altLang="zh-CN" sz="2400" dirty="0"/>
              <a:t>.  </a:t>
            </a:r>
          </a:p>
          <a:p>
            <a:pPr marL="0" indent="0" eaLnBrk="1" hangingPunct="1">
              <a:spcBef>
                <a:spcPct val="10000"/>
              </a:spcBef>
              <a:buNone/>
              <a:defRPr/>
            </a:pPr>
            <a:r>
              <a:rPr lang="en-US" altLang="zh-CN" sz="2400" dirty="0">
                <a:solidFill>
                  <a:srgbClr val="0066FF"/>
                </a:solidFill>
              </a:rPr>
              <a:t>      </a:t>
            </a:r>
            <a:r>
              <a:rPr lang="zh-CN" altLang="en-US" sz="2400" dirty="0">
                <a:solidFill>
                  <a:srgbClr val="0066FF"/>
                </a:solidFill>
              </a:rPr>
              <a:t>任取</a:t>
            </a:r>
            <a:r>
              <a:rPr lang="en-US" altLang="zh-CN" sz="2400" i="1" dirty="0" err="1">
                <a:solidFill>
                  <a:srgbClr val="0066FF"/>
                </a:solidFill>
              </a:rPr>
              <a:t>a</a:t>
            </a:r>
            <a:r>
              <a:rPr lang="en-US" altLang="zh-CN" sz="2400" i="1" baseline="30000" dirty="0" err="1">
                <a:solidFill>
                  <a:srgbClr val="0066FF"/>
                </a:solidFill>
              </a:rPr>
              <a:t>l</a:t>
            </a:r>
            <a:r>
              <a:rPr lang="en-US" altLang="zh-CN" sz="2400" dirty="0" err="1">
                <a:solidFill>
                  <a:srgbClr val="0066FF"/>
                </a:solidFill>
              </a:rPr>
              <a:t>∈</a:t>
            </a:r>
            <a:r>
              <a:rPr lang="en-US" altLang="zh-CN" sz="2400" i="1" dirty="0" err="1">
                <a:solidFill>
                  <a:srgbClr val="0066FF"/>
                </a:solidFill>
              </a:rPr>
              <a:t>H</a:t>
            </a:r>
            <a:r>
              <a:rPr lang="zh-CN" altLang="en-US" sz="2400" dirty="0"/>
              <a:t>，由除法可知存在整数 </a:t>
            </a:r>
            <a:r>
              <a:rPr lang="en-US" altLang="zh-CN" sz="2400" i="1" dirty="0"/>
              <a:t>q </a:t>
            </a:r>
            <a:r>
              <a:rPr lang="zh-CN" altLang="en-US" sz="2400" dirty="0"/>
              <a:t>和 </a:t>
            </a:r>
            <a:r>
              <a:rPr lang="en-US" altLang="zh-CN" sz="2400" i="1" dirty="0"/>
              <a:t>r</a:t>
            </a:r>
            <a:r>
              <a:rPr lang="zh-CN" altLang="en-US" sz="2400" dirty="0"/>
              <a:t>，使</a:t>
            </a:r>
            <a:r>
              <a:rPr lang="en-US" altLang="zh-CN" sz="2400" i="1" dirty="0"/>
              <a:t>l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qm</a:t>
            </a:r>
            <a:r>
              <a:rPr lang="en-US" altLang="zh-CN" sz="2400" dirty="0" err="1"/>
              <a:t>+</a:t>
            </a:r>
            <a:r>
              <a:rPr lang="en-US" altLang="zh-CN" sz="2400" i="1" dirty="0" err="1"/>
              <a:t>r</a:t>
            </a:r>
            <a:r>
              <a:rPr lang="zh-CN" altLang="en-US" sz="2400" dirty="0"/>
              <a:t>，   </a:t>
            </a:r>
            <a:endParaRPr lang="en-US" altLang="zh-CN" sz="2400" dirty="0"/>
          </a:p>
          <a:p>
            <a:pPr marL="0" indent="0" eaLnBrk="1" hangingPunct="1">
              <a:spcBef>
                <a:spcPct val="10000"/>
              </a:spcBef>
              <a:buNone/>
              <a:defRPr/>
            </a:pPr>
            <a:r>
              <a:rPr lang="en-US" altLang="zh-CN" sz="2400" dirty="0"/>
              <a:t>                            </a:t>
            </a:r>
            <a:r>
              <a:rPr lang="zh-CN" altLang="en-US" sz="2400" dirty="0"/>
              <a:t>其中 </a:t>
            </a:r>
            <a:r>
              <a:rPr lang="en-US" altLang="zh-CN" sz="2400" dirty="0"/>
              <a:t>0≤</a:t>
            </a:r>
            <a:r>
              <a:rPr lang="en-US" altLang="zh-CN" sz="2400" i="1" dirty="0"/>
              <a:t>r</a:t>
            </a:r>
            <a:r>
              <a:rPr lang="en-US" altLang="zh-CN" sz="2400" dirty="0"/>
              <a:t>≤</a:t>
            </a:r>
            <a:r>
              <a:rPr lang="en-US" altLang="zh-CN" sz="2400" i="1" dirty="0"/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</a:t>
            </a:r>
            <a:r>
              <a:rPr lang="en-US" altLang="zh-CN" sz="2400" dirty="0"/>
              <a:t>1</a:t>
            </a:r>
          </a:p>
          <a:p>
            <a:pPr marL="1143000" lvl="2" indent="-228600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i="1" dirty="0"/>
              <a:t>    a</a:t>
            </a:r>
            <a:r>
              <a:rPr lang="en-US" altLang="zh-CN" sz="2400" i="1" baseline="30000" dirty="0"/>
              <a:t>r 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l</a:t>
            </a:r>
            <a:r>
              <a:rPr lang="en-US" altLang="zh-CN" sz="2400" baseline="30000" dirty="0" err="1">
                <a:sym typeface="Symbol" panose="05050102010706020507" pitchFamily="18" charset="2"/>
              </a:rPr>
              <a:t></a:t>
            </a:r>
            <a:r>
              <a:rPr lang="en-US" altLang="zh-CN" sz="2400" i="1" baseline="30000" dirty="0" err="1"/>
              <a:t>qm</a:t>
            </a:r>
            <a:r>
              <a:rPr lang="en-US" altLang="zh-CN" sz="2400" i="1" baseline="30000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l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)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i="1" baseline="30000" dirty="0"/>
              <a:t>q 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由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l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m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H</a:t>
            </a:r>
            <a:r>
              <a:rPr lang="en-US" altLang="zh-CN" sz="2400" i="1" dirty="0"/>
              <a:t> </a:t>
            </a:r>
            <a:r>
              <a:rPr lang="zh-CN" altLang="en-US" sz="2400" dirty="0"/>
              <a:t>且 </a:t>
            </a:r>
            <a:r>
              <a:rPr lang="en-US" altLang="zh-CN" sz="2400" i="1" dirty="0"/>
              <a:t>H </a:t>
            </a:r>
            <a:r>
              <a:rPr lang="zh-CN" altLang="en-US" sz="2400" dirty="0"/>
              <a:t>是</a:t>
            </a:r>
            <a:r>
              <a:rPr lang="en-US" altLang="zh-CN" sz="2400" i="1" dirty="0"/>
              <a:t>G </a:t>
            </a:r>
            <a:r>
              <a:rPr lang="zh-CN" altLang="en-US" sz="2400" dirty="0"/>
              <a:t>的子群可知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r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H</a:t>
            </a:r>
            <a:r>
              <a:rPr lang="en-US" altLang="zh-CN" sz="2400" dirty="0"/>
              <a:t>.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因为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zh-CN" altLang="en-US" sz="2400" dirty="0"/>
              <a:t>是</a:t>
            </a:r>
            <a:r>
              <a:rPr lang="en-US" altLang="zh-CN" sz="2400" i="1" dirty="0"/>
              <a:t>H</a:t>
            </a:r>
            <a:r>
              <a:rPr lang="zh-CN" altLang="en-US" sz="2400" dirty="0"/>
              <a:t>中最小正方幂元，</a:t>
            </a:r>
            <a:endParaRPr lang="en-US" altLang="zh-CN" sz="2400" dirty="0"/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又</a:t>
            </a:r>
            <a:r>
              <a:rPr lang="en-US" altLang="zh-CN" sz="2400" i="1" dirty="0"/>
              <a:t>r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m</a:t>
            </a:r>
            <a:r>
              <a:rPr lang="zh-CN" altLang="en-US" sz="2400" dirty="0"/>
              <a:t>，则必有</a:t>
            </a:r>
            <a:r>
              <a:rPr lang="en-US" altLang="zh-CN" sz="2400" i="1" dirty="0"/>
              <a:t>r </a:t>
            </a:r>
            <a:r>
              <a:rPr lang="en-US" altLang="zh-CN" sz="2400" dirty="0"/>
              <a:t>= 0.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推出</a:t>
            </a:r>
            <a:r>
              <a:rPr lang="en-US" altLang="zh-CN" sz="2400" i="1" dirty="0">
                <a:solidFill>
                  <a:srgbClr val="0066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l</a:t>
            </a:r>
            <a:r>
              <a:rPr lang="en-US" altLang="zh-CN" sz="2400" i="1" dirty="0">
                <a:solidFill>
                  <a:srgbClr val="0066FF"/>
                </a:solidFill>
              </a:rPr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= (</a:t>
            </a:r>
            <a:r>
              <a:rPr lang="en-US" altLang="zh-CN" sz="2400" i="1" dirty="0">
                <a:solidFill>
                  <a:srgbClr val="0066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m</a:t>
            </a:r>
            <a:r>
              <a:rPr lang="en-US" altLang="zh-CN" sz="2400" dirty="0">
                <a:solidFill>
                  <a:srgbClr val="0066FF"/>
                </a:solidFill>
              </a:rPr>
              <a:t>)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q</a:t>
            </a:r>
            <a:r>
              <a:rPr lang="en-US" altLang="zh-CN" sz="2400" dirty="0">
                <a:solidFill>
                  <a:srgbClr val="0066FF"/>
                </a:solidFill>
              </a:rPr>
              <a:t>∈&lt;</a:t>
            </a:r>
            <a:r>
              <a:rPr lang="en-US" altLang="zh-CN" sz="2400" i="1" dirty="0">
                <a:solidFill>
                  <a:srgbClr val="0066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m</a:t>
            </a:r>
            <a:r>
              <a:rPr lang="en-US" altLang="zh-CN" sz="2400" dirty="0">
                <a:solidFill>
                  <a:srgbClr val="0066FF"/>
                </a:solidFill>
              </a:rPr>
              <a:t>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FE467C1-6DDB-43D0-8510-FDB3AF39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49275"/>
            <a:ext cx="83835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证明：</a:t>
            </a:r>
            <a:r>
              <a:rPr lang="zh-CN" altLang="en-US" kern="0" dirty="0">
                <a:solidFill>
                  <a:srgbClr val="A50021"/>
                </a:solidFill>
              </a:rPr>
              <a:t>定理</a:t>
            </a:r>
            <a:r>
              <a:rPr lang="en-US" altLang="zh-CN" kern="0" dirty="0">
                <a:solidFill>
                  <a:srgbClr val="A50021"/>
                </a:solidFill>
              </a:rPr>
              <a:t>10.14</a:t>
            </a:r>
            <a:r>
              <a:rPr lang="en-US" altLang="zh-CN" kern="0" dirty="0"/>
              <a:t> </a:t>
            </a:r>
            <a:r>
              <a:rPr lang="zh-CN" altLang="en-US" kern="0" dirty="0"/>
              <a:t>设</a:t>
            </a:r>
            <a:r>
              <a:rPr lang="en-US" altLang="zh-CN" i="1" kern="0" dirty="0"/>
              <a:t>G</a:t>
            </a:r>
            <a:r>
              <a:rPr lang="en-US" altLang="zh-CN" kern="0" dirty="0"/>
              <a:t>=&lt;</a:t>
            </a:r>
            <a:r>
              <a:rPr lang="en-US" altLang="zh-CN" i="1" kern="0" dirty="0"/>
              <a:t>a</a:t>
            </a:r>
            <a:r>
              <a:rPr lang="en-US" altLang="zh-CN" kern="0" dirty="0"/>
              <a:t>&gt;</a:t>
            </a:r>
            <a:r>
              <a:rPr lang="zh-CN" altLang="en-US" kern="0" dirty="0"/>
              <a:t>是循环群</a:t>
            </a:r>
            <a:r>
              <a:rPr lang="en-US" altLang="zh-CN" kern="0" dirty="0"/>
              <a:t>. 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(1) </a:t>
            </a:r>
            <a:r>
              <a:rPr lang="en-US" altLang="zh-CN" dirty="0"/>
              <a:t> </a:t>
            </a:r>
            <a:r>
              <a:rPr lang="en-US" altLang="zh-CN" i="1" dirty="0"/>
              <a:t>G</a:t>
            </a:r>
            <a:r>
              <a:rPr lang="zh-CN" altLang="en-US" dirty="0"/>
              <a:t>的子群仍是循环群</a:t>
            </a:r>
            <a:r>
              <a:rPr lang="en-US" altLang="zh-CN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  </a:t>
            </a:r>
          </a:p>
          <a:p>
            <a:pPr eaLnBrk="1" hangingPunct="1">
              <a:defRPr/>
            </a:pPr>
            <a:endParaRPr lang="en-US" altLang="zh-CN" kern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CB15AE5-C618-4189-9823-12C0D4540040}"/>
              </a:ext>
            </a:extLst>
          </p:cNvPr>
          <p:cNvCxnSpPr>
            <a:cxnSpLocks/>
          </p:cNvCxnSpPr>
          <p:nvPr/>
        </p:nvCxnSpPr>
        <p:spPr>
          <a:xfrm>
            <a:off x="609600" y="2068513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8B714588-8EDD-4973-9E93-04C6134D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3FE088-8711-47B1-9E81-02446C37422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061C818-D803-492D-918C-49915B1CC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420888"/>
            <a:ext cx="7391400" cy="2879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(2) </a:t>
            </a:r>
            <a:r>
              <a:rPr lang="zh-CN" altLang="en-US" sz="2400" dirty="0"/>
              <a:t>设</a:t>
            </a:r>
            <a:r>
              <a:rPr lang="en-US" altLang="zh-CN" sz="2400" i="1" dirty="0"/>
              <a:t>G</a:t>
            </a:r>
            <a:r>
              <a:rPr lang="en-US" altLang="zh-CN" sz="2400" dirty="0"/>
              <a:t>=&lt;</a:t>
            </a:r>
            <a:r>
              <a:rPr lang="en-US" altLang="zh-CN" sz="2400" i="1" dirty="0"/>
              <a:t>a</a:t>
            </a:r>
            <a:r>
              <a:rPr lang="en-US" altLang="zh-CN" sz="2400" dirty="0"/>
              <a:t>&gt;</a:t>
            </a:r>
            <a:r>
              <a:rPr lang="zh-CN" altLang="en-US" sz="2400" dirty="0"/>
              <a:t>是无限循环群，</a:t>
            </a:r>
            <a:r>
              <a:rPr lang="en-US" altLang="zh-CN" sz="2400" i="1" dirty="0"/>
              <a:t>H</a:t>
            </a:r>
            <a:r>
              <a:rPr lang="zh-CN" altLang="en-US" sz="2400" dirty="0"/>
              <a:t>是</a:t>
            </a:r>
            <a:r>
              <a:rPr lang="en-US" altLang="zh-CN" sz="2400" i="1" dirty="0"/>
              <a:t>G </a:t>
            </a:r>
            <a:r>
              <a:rPr lang="zh-CN" altLang="en-US" sz="2400" dirty="0"/>
              <a:t>的子群</a:t>
            </a:r>
            <a:r>
              <a:rPr lang="en-US" altLang="zh-CN" sz="2400" dirty="0"/>
              <a:t>.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若</a:t>
            </a:r>
            <a:r>
              <a:rPr lang="en-US" altLang="zh-CN" sz="2400" i="1" dirty="0"/>
              <a:t>H</a:t>
            </a:r>
            <a:r>
              <a:rPr lang="en-US" altLang="zh-CN" sz="2400" dirty="0"/>
              <a:t>≠{</a:t>
            </a:r>
            <a:r>
              <a:rPr lang="en-US" altLang="zh-CN" sz="2400" i="1" dirty="0"/>
              <a:t>e</a:t>
            </a:r>
            <a:r>
              <a:rPr lang="en-US" altLang="zh-CN" sz="2400" dirty="0"/>
              <a:t>}</a:t>
            </a:r>
            <a:r>
              <a:rPr lang="zh-CN" altLang="en-US" sz="2400" dirty="0"/>
              <a:t>可知</a:t>
            </a:r>
            <a:r>
              <a:rPr lang="en-US" altLang="zh-CN" sz="2400" i="1" dirty="0"/>
              <a:t>H </a:t>
            </a:r>
            <a:r>
              <a:rPr lang="en-US" altLang="zh-CN" sz="2400" dirty="0"/>
              <a:t>=&lt;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&gt;</a:t>
            </a:r>
            <a:r>
              <a:rPr lang="zh-CN" altLang="en-US" sz="2400" dirty="0"/>
              <a:t>，其中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zh-CN" altLang="en-US" sz="2400" dirty="0"/>
              <a:t>为</a:t>
            </a:r>
            <a:r>
              <a:rPr lang="en-US" altLang="zh-CN" sz="2400" i="1" dirty="0"/>
              <a:t>H</a:t>
            </a:r>
            <a:r>
              <a:rPr lang="zh-CN" altLang="en-US" sz="2400" dirty="0"/>
              <a:t>中最小正方幂元</a:t>
            </a:r>
            <a:r>
              <a:rPr lang="en-US" altLang="zh-CN" sz="2400" dirty="0"/>
              <a:t>.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假若 </a:t>
            </a:r>
            <a:r>
              <a:rPr lang="en-US" altLang="zh-CN" sz="2400" dirty="0"/>
              <a:t>|</a:t>
            </a:r>
            <a:r>
              <a:rPr lang="en-US" altLang="zh-CN" sz="2400" i="1" dirty="0"/>
              <a:t>H</a:t>
            </a:r>
            <a:r>
              <a:rPr lang="en-US" altLang="zh-CN" sz="2400" dirty="0"/>
              <a:t>|=</a:t>
            </a:r>
            <a:r>
              <a:rPr lang="en-US" altLang="zh-CN" sz="2400" i="1" dirty="0"/>
              <a:t>t</a:t>
            </a:r>
            <a:r>
              <a:rPr lang="zh-CN" altLang="en-US" sz="2400" dirty="0"/>
              <a:t>，则 </a:t>
            </a:r>
            <a:r>
              <a:rPr lang="en-US" altLang="zh-CN" sz="2400" dirty="0"/>
              <a:t>|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|=</a:t>
            </a:r>
            <a:r>
              <a:rPr lang="en-US" altLang="zh-CN" sz="2400" i="1" dirty="0"/>
              <a:t>t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从而得到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mt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i="1" dirty="0"/>
              <a:t>e</a:t>
            </a:r>
            <a:r>
              <a:rPr lang="en-US" altLang="zh-CN" sz="2400" dirty="0"/>
              <a:t>.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这与</a:t>
            </a:r>
            <a:r>
              <a:rPr lang="en-US" altLang="zh-CN" sz="2400" i="1" dirty="0"/>
              <a:t>a</a:t>
            </a:r>
            <a:r>
              <a:rPr lang="zh-CN" altLang="en-US" sz="2400" dirty="0"/>
              <a:t>为无限阶元矛盾</a:t>
            </a:r>
            <a:r>
              <a:rPr lang="en-US" altLang="zh-CN" sz="2400" dirty="0"/>
              <a:t>.</a:t>
            </a:r>
          </a:p>
          <a:p>
            <a:pPr eaLnBrk="1" hangingPunct="1">
              <a:defRPr/>
            </a:pPr>
            <a:endParaRPr lang="en-US" altLang="zh-CN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7D72A8-276B-4D85-BCA3-A3CF46B4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49275"/>
            <a:ext cx="83835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证明：</a:t>
            </a:r>
            <a:r>
              <a:rPr lang="zh-CN" altLang="en-US" kern="0" dirty="0">
                <a:solidFill>
                  <a:srgbClr val="A50021"/>
                </a:solidFill>
              </a:rPr>
              <a:t>定理</a:t>
            </a:r>
            <a:r>
              <a:rPr lang="en-US" altLang="zh-CN" kern="0" dirty="0">
                <a:solidFill>
                  <a:srgbClr val="A50021"/>
                </a:solidFill>
              </a:rPr>
              <a:t>10.14</a:t>
            </a:r>
            <a:r>
              <a:rPr lang="en-US" altLang="zh-CN" kern="0" dirty="0"/>
              <a:t> </a:t>
            </a:r>
            <a:r>
              <a:rPr lang="zh-CN" altLang="en-US" kern="0" dirty="0"/>
              <a:t>设</a:t>
            </a:r>
            <a:r>
              <a:rPr lang="en-US" altLang="zh-CN" i="1" kern="0" dirty="0"/>
              <a:t>G</a:t>
            </a:r>
            <a:r>
              <a:rPr lang="en-US" altLang="zh-CN" kern="0" dirty="0"/>
              <a:t>=&lt;</a:t>
            </a:r>
            <a:r>
              <a:rPr lang="en-US" altLang="zh-CN" i="1" kern="0" dirty="0"/>
              <a:t>a</a:t>
            </a:r>
            <a:r>
              <a:rPr lang="en-US" altLang="zh-CN" kern="0" dirty="0"/>
              <a:t>&gt;</a:t>
            </a:r>
            <a:r>
              <a:rPr lang="zh-CN" altLang="en-US" kern="0" dirty="0"/>
              <a:t>是循环群</a:t>
            </a:r>
            <a:r>
              <a:rPr lang="en-US" altLang="zh-CN" kern="0" dirty="0"/>
              <a:t>. 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是无限循环群，则</a:t>
            </a:r>
            <a:r>
              <a:rPr lang="en-US" altLang="zh-CN" i="1" dirty="0"/>
              <a:t>G</a:t>
            </a:r>
            <a:r>
              <a:rPr lang="zh-CN" altLang="en-US" dirty="0"/>
              <a:t>的子群除</a:t>
            </a:r>
            <a:r>
              <a:rPr lang="en-US" altLang="zh-CN" dirty="0"/>
              <a:t>{</a:t>
            </a:r>
            <a:r>
              <a:rPr lang="en-US" altLang="zh-CN" i="1" dirty="0"/>
              <a:t>e</a:t>
            </a:r>
            <a:r>
              <a:rPr lang="en-US" altLang="zh-CN" dirty="0"/>
              <a:t>}</a:t>
            </a:r>
            <a:r>
              <a:rPr lang="zh-CN" altLang="en-US" dirty="0"/>
              <a:t>以外都是无限循环群</a:t>
            </a:r>
            <a:r>
              <a:rPr lang="en-US" altLang="zh-CN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  </a:t>
            </a:r>
          </a:p>
          <a:p>
            <a:pPr eaLnBrk="1" hangingPunct="1">
              <a:defRPr/>
            </a:pPr>
            <a:endParaRPr lang="en-US" altLang="zh-CN" kern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795AAC1-33EB-4346-AABD-46E7478F0F8B}"/>
              </a:ext>
            </a:extLst>
          </p:cNvPr>
          <p:cNvCxnSpPr>
            <a:cxnSpLocks/>
          </p:cNvCxnSpPr>
          <p:nvPr/>
        </p:nvCxnSpPr>
        <p:spPr>
          <a:xfrm>
            <a:off x="609600" y="2068513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4D56BE21-36C3-446D-9175-8A5E906B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8605D4-81EF-44F6-8759-E53E856E3BE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27A4851-2399-46A0-A0E9-941ED6460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82838"/>
            <a:ext cx="8383588" cy="3455987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CN" sz="2400" dirty="0"/>
              <a:t>(3) </a:t>
            </a:r>
            <a:r>
              <a:rPr lang="zh-CN" altLang="en-US" sz="2400" dirty="0"/>
              <a:t>设</a:t>
            </a:r>
            <a:r>
              <a:rPr lang="en-US" altLang="zh-CN" sz="2400" i="1" dirty="0"/>
              <a:t>G</a:t>
            </a:r>
            <a:r>
              <a:rPr lang="en-US" altLang="zh-CN" sz="2400" dirty="0"/>
              <a:t>=&lt;</a:t>
            </a:r>
            <a:r>
              <a:rPr lang="en-US" altLang="zh-CN" sz="2400" i="1" dirty="0"/>
              <a:t>a</a:t>
            </a:r>
            <a:r>
              <a:rPr lang="en-US" altLang="zh-CN" sz="2400" dirty="0"/>
              <a:t>&gt;</a:t>
            </a:r>
            <a:r>
              <a:rPr lang="zh-CN" altLang="en-US" sz="2400" dirty="0"/>
              <a:t>是 </a:t>
            </a:r>
            <a:r>
              <a:rPr lang="en-US" altLang="zh-CN" sz="2400" i="1" dirty="0"/>
              <a:t>n </a:t>
            </a:r>
            <a:r>
              <a:rPr lang="zh-CN" altLang="en-US" sz="2400" dirty="0"/>
              <a:t>阶循环群，则  </a:t>
            </a:r>
            <a:r>
              <a:rPr lang="en-US" altLang="zh-CN" sz="2400" i="1" dirty="0"/>
              <a:t>G </a:t>
            </a:r>
            <a:r>
              <a:rPr lang="en-US" altLang="zh-CN" sz="2400" dirty="0"/>
              <a:t>= { 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=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, … ,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 </a:t>
            </a:r>
            <a:r>
              <a:rPr lang="en-US" altLang="zh-CN" sz="2400" dirty="0"/>
              <a:t>},    </a:t>
            </a:r>
            <a:r>
              <a:rPr lang="zh-CN" altLang="en-US" sz="2400" dirty="0"/>
              <a:t>下面证明对于</a:t>
            </a:r>
            <a:r>
              <a:rPr lang="en-US" altLang="zh-CN" sz="2400" i="1" dirty="0"/>
              <a:t>n</a:t>
            </a:r>
            <a:r>
              <a:rPr lang="zh-CN" altLang="en-US" sz="2400" dirty="0"/>
              <a:t>的每个正因子</a:t>
            </a:r>
            <a:r>
              <a:rPr lang="en-US" altLang="zh-CN" sz="2400" i="1" dirty="0"/>
              <a:t>d</a:t>
            </a:r>
            <a:r>
              <a:rPr lang="zh-CN" altLang="en-US" sz="2400" dirty="0"/>
              <a:t>都恰好存在一个</a:t>
            </a:r>
            <a:r>
              <a:rPr lang="en-US" altLang="zh-CN" sz="2400" i="1" dirty="0"/>
              <a:t>d</a:t>
            </a:r>
            <a:r>
              <a:rPr lang="zh-CN" altLang="en-US" sz="2400" dirty="0"/>
              <a:t>阶子群</a:t>
            </a:r>
            <a:r>
              <a:rPr lang="en-US" altLang="zh-CN" sz="2400" dirty="0"/>
              <a:t>.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dirty="0">
                <a:solidFill>
                  <a:srgbClr val="0066FF"/>
                </a:solidFill>
              </a:rPr>
              <a:t>易见</a:t>
            </a:r>
            <a:r>
              <a:rPr lang="en-US" altLang="zh-CN" sz="2400" i="1" dirty="0">
                <a:solidFill>
                  <a:srgbClr val="0066FF"/>
                </a:solidFill>
              </a:rPr>
              <a:t>H</a:t>
            </a:r>
            <a:r>
              <a:rPr lang="zh-CN" altLang="en-US" sz="2400" dirty="0">
                <a:solidFill>
                  <a:srgbClr val="0066FF"/>
                </a:solidFill>
              </a:rPr>
              <a:t>＝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i="1" dirty="0">
                <a:solidFill>
                  <a:srgbClr val="0066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400" baseline="30000" dirty="0">
                <a:solidFill>
                  <a:srgbClr val="0066FF"/>
                </a:solidFill>
              </a:rPr>
              <a:t>/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400" dirty="0">
                <a:solidFill>
                  <a:srgbClr val="0066FF"/>
                </a:solidFill>
              </a:rPr>
              <a:t>&gt;</a:t>
            </a:r>
            <a:r>
              <a:rPr lang="zh-CN" altLang="en-US" sz="2400" dirty="0">
                <a:solidFill>
                  <a:srgbClr val="0066FF"/>
                </a:solidFill>
              </a:rPr>
              <a:t>是</a:t>
            </a:r>
            <a:r>
              <a:rPr lang="en-US" altLang="zh-CN" sz="2400" i="1" dirty="0">
                <a:solidFill>
                  <a:srgbClr val="0066FF"/>
                </a:solidFill>
              </a:rPr>
              <a:t>G</a:t>
            </a:r>
            <a:r>
              <a:rPr lang="zh-CN" altLang="en-US" sz="2400" dirty="0">
                <a:solidFill>
                  <a:srgbClr val="0066FF"/>
                </a:solidFill>
              </a:rPr>
              <a:t>的</a:t>
            </a:r>
            <a:r>
              <a:rPr lang="en-US" altLang="zh-CN" sz="2400" i="1" dirty="0">
                <a:solidFill>
                  <a:srgbClr val="0066FF"/>
                </a:solidFill>
              </a:rPr>
              <a:t>d </a:t>
            </a:r>
            <a:r>
              <a:rPr lang="zh-CN" altLang="en-US" sz="2400" dirty="0">
                <a:solidFill>
                  <a:srgbClr val="0066FF"/>
                </a:solidFill>
              </a:rPr>
              <a:t>阶子群</a:t>
            </a:r>
            <a:r>
              <a:rPr lang="en-US" altLang="zh-CN" sz="2400" dirty="0">
                <a:solidFill>
                  <a:srgbClr val="0066FF"/>
                </a:solidFill>
              </a:rPr>
              <a:t>. 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dirty="0"/>
              <a:t>假设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=&lt;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&gt;</a:t>
            </a:r>
            <a:r>
              <a:rPr lang="zh-CN" altLang="en-US" sz="2400" dirty="0"/>
              <a:t>也是</a:t>
            </a:r>
            <a:r>
              <a:rPr lang="en-US" altLang="zh-CN" sz="2400" i="1" dirty="0"/>
              <a:t>G</a:t>
            </a:r>
            <a:r>
              <a:rPr lang="zh-CN" altLang="en-US" sz="2400" dirty="0"/>
              <a:t>的</a:t>
            </a:r>
            <a:r>
              <a:rPr lang="en-US" altLang="zh-CN" sz="2400" i="1" dirty="0"/>
              <a:t>d </a:t>
            </a:r>
            <a:r>
              <a:rPr lang="zh-CN" altLang="en-US" sz="2400" dirty="0"/>
              <a:t>阶子群，</a:t>
            </a:r>
            <a:endParaRPr lang="en-US" altLang="zh-CN" sz="2400" dirty="0"/>
          </a:p>
          <a:p>
            <a:pPr marL="471487" lvl="1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        </a:t>
            </a:r>
            <a:r>
              <a:rPr lang="zh-CN" altLang="en-US" sz="2400" dirty="0"/>
              <a:t>其中 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 </a:t>
            </a:r>
            <a:r>
              <a:rPr lang="zh-CN" altLang="en-US" sz="2400" dirty="0"/>
              <a:t>为 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中的最小正方幂元</a:t>
            </a:r>
            <a:r>
              <a:rPr lang="en-US" altLang="zh-CN" sz="2400" dirty="0"/>
              <a:t>.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则由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)</a:t>
            </a:r>
            <a:r>
              <a:rPr lang="en-US" altLang="zh-CN" sz="2400" i="1" baseline="30000" dirty="0"/>
              <a:t>d </a:t>
            </a:r>
            <a:r>
              <a:rPr lang="en-US" altLang="zh-CN" sz="2400" dirty="0"/>
              <a:t>= </a:t>
            </a:r>
            <a:r>
              <a:rPr lang="en-US" altLang="zh-CN" sz="2400" i="1" dirty="0"/>
              <a:t>e</a:t>
            </a:r>
            <a:r>
              <a:rPr lang="en-US" altLang="zh-CN" sz="2400" dirty="0"/>
              <a:t> </a:t>
            </a:r>
            <a:r>
              <a:rPr lang="zh-CN" altLang="en-US" sz="2400" dirty="0"/>
              <a:t>可知 </a:t>
            </a:r>
            <a:r>
              <a:rPr lang="en-US" altLang="zh-CN" sz="2400" i="1" dirty="0"/>
              <a:t>n </a:t>
            </a:r>
            <a:r>
              <a:rPr lang="zh-CN" altLang="en-US" sz="2400" dirty="0"/>
              <a:t>整除</a:t>
            </a:r>
            <a:r>
              <a:rPr lang="en-US" altLang="zh-CN" sz="2400" i="1" dirty="0"/>
              <a:t>md</a:t>
            </a:r>
            <a:r>
              <a:rPr lang="zh-CN" altLang="en-US" sz="2400" dirty="0"/>
              <a:t>，即 </a:t>
            </a:r>
            <a:r>
              <a:rPr lang="en-US" altLang="zh-CN" sz="2400" i="1" dirty="0"/>
              <a:t>n</a:t>
            </a:r>
            <a:r>
              <a:rPr lang="en-US" altLang="zh-CN" sz="2400" dirty="0"/>
              <a:t>/</a:t>
            </a:r>
            <a:r>
              <a:rPr lang="en-US" altLang="zh-CN" sz="2400" i="1" dirty="0"/>
              <a:t>d </a:t>
            </a:r>
            <a:r>
              <a:rPr lang="zh-CN" altLang="en-US" sz="2400" dirty="0"/>
              <a:t>整除 </a:t>
            </a:r>
            <a:r>
              <a:rPr lang="en-US" altLang="zh-CN" sz="2400" i="1" dirty="0"/>
              <a:t>m</a:t>
            </a:r>
            <a:r>
              <a:rPr lang="en-US" altLang="zh-CN" sz="2400" dirty="0"/>
              <a:t>.  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令</a:t>
            </a:r>
            <a:r>
              <a:rPr lang="en-US" altLang="zh-CN" sz="2400" i="1" dirty="0"/>
              <a:t>m </a:t>
            </a:r>
            <a:r>
              <a:rPr lang="en-US" altLang="zh-CN" sz="2400" dirty="0"/>
              <a:t>= (</a:t>
            </a:r>
            <a:r>
              <a:rPr lang="en-US" altLang="zh-CN" sz="2400" i="1" dirty="0"/>
              <a:t>n</a:t>
            </a:r>
            <a:r>
              <a:rPr lang="en-US" altLang="zh-CN" sz="2400" dirty="0"/>
              <a:t>/</a:t>
            </a:r>
            <a:r>
              <a:rPr lang="en-US" altLang="zh-CN" sz="2400" i="1" dirty="0"/>
              <a:t>d</a:t>
            </a:r>
            <a:r>
              <a:rPr lang="en-US" altLang="zh-CN" sz="2400" dirty="0"/>
              <a:t>)·</a:t>
            </a:r>
            <a:r>
              <a:rPr lang="en-US" altLang="zh-CN" sz="2400" i="1" dirty="0"/>
              <a:t>l</a:t>
            </a:r>
            <a:r>
              <a:rPr lang="zh-CN" altLang="en-US" sz="2400" dirty="0"/>
              <a:t>，</a:t>
            </a:r>
            <a:r>
              <a:rPr lang="en-US" altLang="zh-CN" sz="2400" i="1" dirty="0"/>
              <a:t>l</a:t>
            </a:r>
            <a:r>
              <a:rPr lang="zh-CN" altLang="en-US" sz="2400" dirty="0"/>
              <a:t>是整数，则有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m</a:t>
            </a:r>
            <a:r>
              <a:rPr lang="en-US" altLang="zh-CN" sz="2400" dirty="0"/>
              <a:t>=(</a:t>
            </a:r>
            <a:r>
              <a:rPr lang="en-US" altLang="zh-CN" sz="2400" i="1" dirty="0"/>
              <a:t>a</a:t>
            </a:r>
            <a:r>
              <a:rPr lang="en-US" altLang="zh-CN" sz="2400" i="1" baseline="30000" dirty="0"/>
              <a:t>n/d</a:t>
            </a:r>
            <a:r>
              <a:rPr lang="en-US" altLang="zh-CN" sz="2400" dirty="0"/>
              <a:t>)</a:t>
            </a:r>
            <a:r>
              <a:rPr lang="en-US" altLang="zh-CN" sz="2400" i="1" baseline="30000" dirty="0"/>
              <a:t>l</a:t>
            </a:r>
            <a:r>
              <a:rPr lang="en-US" altLang="zh-CN" sz="2400" dirty="0"/>
              <a:t> 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这就推出</a:t>
            </a:r>
            <a:r>
              <a:rPr lang="en-US" altLang="zh-CN" sz="2400" i="1" dirty="0">
                <a:solidFill>
                  <a:schemeClr val="accent2"/>
                </a:solidFill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i="1" dirty="0">
                <a:solidFill>
                  <a:schemeClr val="accent2"/>
                </a:solidFill>
              </a:rPr>
              <a:t>H</a:t>
            </a:r>
            <a:r>
              <a:rPr lang="en-US" altLang="zh-CN" sz="2400" dirty="0"/>
              <a:t>. 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又由于 </a:t>
            </a:r>
            <a:r>
              <a:rPr lang="en-US" altLang="zh-CN" sz="2400" dirty="0">
                <a:solidFill>
                  <a:schemeClr val="accent2"/>
                </a:solidFill>
              </a:rPr>
              <a:t>|</a:t>
            </a:r>
            <a:r>
              <a:rPr lang="en-US" altLang="zh-CN" sz="2400" i="1" dirty="0">
                <a:solidFill>
                  <a:schemeClr val="accent2"/>
                </a:solidFill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</a:rPr>
              <a:t>| = |</a:t>
            </a:r>
            <a:r>
              <a:rPr lang="en-US" altLang="zh-CN" sz="2400" i="1" dirty="0">
                <a:solidFill>
                  <a:schemeClr val="accent2"/>
                </a:solidFill>
              </a:rPr>
              <a:t>H</a:t>
            </a:r>
            <a:r>
              <a:rPr lang="en-US" altLang="zh-CN" sz="2400" dirty="0">
                <a:solidFill>
                  <a:schemeClr val="accent2"/>
                </a:solidFill>
              </a:rPr>
              <a:t>| = </a:t>
            </a:r>
            <a:r>
              <a:rPr lang="en-US" altLang="zh-CN" sz="2400" i="1" dirty="0">
                <a:solidFill>
                  <a:schemeClr val="accent2"/>
                </a:solidFill>
              </a:rPr>
              <a:t>d</a:t>
            </a:r>
            <a:r>
              <a:rPr lang="zh-CN" altLang="en-US" sz="2400" dirty="0"/>
              <a:t>，得</a:t>
            </a:r>
            <a:r>
              <a:rPr lang="en-US" altLang="zh-CN" sz="2400" i="1" dirty="0">
                <a:solidFill>
                  <a:schemeClr val="accent2"/>
                </a:solidFill>
              </a:rPr>
              <a:t>H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</a:rPr>
              <a:t> = </a:t>
            </a:r>
            <a:r>
              <a:rPr lang="en-US" altLang="zh-CN" sz="2400" i="1" dirty="0">
                <a:solidFill>
                  <a:schemeClr val="accent2"/>
                </a:solidFill>
              </a:rPr>
              <a:t>H</a:t>
            </a:r>
            <a:r>
              <a:rPr lang="en-US" altLang="zh-CN" sz="2400" dirty="0"/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D1369B-ABDE-46AA-B98D-6818172C2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49275"/>
            <a:ext cx="83835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证明：</a:t>
            </a:r>
            <a:r>
              <a:rPr lang="zh-CN" altLang="en-US" kern="0" dirty="0">
                <a:solidFill>
                  <a:srgbClr val="A50021"/>
                </a:solidFill>
              </a:rPr>
              <a:t>定理</a:t>
            </a:r>
            <a:r>
              <a:rPr lang="en-US" altLang="zh-CN" kern="0" dirty="0">
                <a:solidFill>
                  <a:srgbClr val="A50021"/>
                </a:solidFill>
              </a:rPr>
              <a:t>10.14</a:t>
            </a:r>
            <a:r>
              <a:rPr lang="en-US" altLang="zh-CN" kern="0" dirty="0"/>
              <a:t> </a:t>
            </a:r>
            <a:r>
              <a:rPr lang="zh-CN" altLang="en-US" kern="0" dirty="0"/>
              <a:t>设</a:t>
            </a:r>
            <a:r>
              <a:rPr lang="en-US" altLang="zh-CN" i="1" kern="0" dirty="0"/>
              <a:t>G</a:t>
            </a:r>
            <a:r>
              <a:rPr lang="en-US" altLang="zh-CN" kern="0" dirty="0"/>
              <a:t>=&lt;</a:t>
            </a:r>
            <a:r>
              <a:rPr lang="en-US" altLang="zh-CN" i="1" kern="0" dirty="0"/>
              <a:t>a</a:t>
            </a:r>
            <a:r>
              <a:rPr lang="en-US" altLang="zh-CN" kern="0" dirty="0"/>
              <a:t>&gt;</a:t>
            </a:r>
            <a:r>
              <a:rPr lang="zh-CN" altLang="en-US" kern="0" dirty="0"/>
              <a:t>是循环群</a:t>
            </a:r>
            <a:r>
              <a:rPr lang="en-US" altLang="zh-CN" kern="0" dirty="0"/>
              <a:t>. 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阶循环群，则对</a:t>
            </a:r>
            <a:r>
              <a:rPr lang="en-US" altLang="zh-CN" i="1" dirty="0"/>
              <a:t>n</a:t>
            </a:r>
            <a:r>
              <a:rPr lang="zh-CN" altLang="en-US" dirty="0"/>
              <a:t>的每个正因子</a:t>
            </a:r>
            <a:r>
              <a:rPr lang="en-US" altLang="zh-CN" i="1" dirty="0"/>
              <a:t>d</a:t>
            </a:r>
            <a:r>
              <a:rPr lang="zh-CN" altLang="en-US" dirty="0"/>
              <a:t>，</a:t>
            </a:r>
            <a:r>
              <a:rPr lang="en-US" altLang="zh-CN" i="1" dirty="0"/>
              <a:t>G</a:t>
            </a:r>
            <a:r>
              <a:rPr lang="zh-CN" altLang="en-US" dirty="0">
                <a:solidFill>
                  <a:schemeClr val="accent2"/>
                </a:solidFill>
              </a:rPr>
              <a:t>恰好含有一个</a:t>
            </a:r>
            <a:r>
              <a:rPr lang="en-US" altLang="zh-CN" i="1" dirty="0"/>
              <a:t>d </a:t>
            </a:r>
            <a:r>
              <a:rPr lang="zh-CN" altLang="en-US" dirty="0"/>
              <a:t>阶子群</a:t>
            </a:r>
            <a:r>
              <a:rPr lang="en-US" altLang="zh-CN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  </a:t>
            </a:r>
          </a:p>
          <a:p>
            <a:pPr eaLnBrk="1" hangingPunct="1">
              <a:defRPr/>
            </a:pPr>
            <a:endParaRPr lang="en-US" altLang="zh-CN" kern="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58E9A00-AA56-483D-9CFE-F7A31DEBD9DE}"/>
              </a:ext>
            </a:extLst>
          </p:cNvPr>
          <p:cNvCxnSpPr>
            <a:cxnSpLocks/>
          </p:cNvCxnSpPr>
          <p:nvPr/>
        </p:nvCxnSpPr>
        <p:spPr>
          <a:xfrm>
            <a:off x="609600" y="2068513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87FCC599-2AC5-4D22-A8DC-0029A6D41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求循环子群的方法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72E1D5D5-8C49-4743-ABA0-62656802C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270000"/>
            <a:ext cx="7749678" cy="48228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zh-CN" i="1" dirty="0"/>
              <a:t> </a:t>
            </a: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是无限循环群，则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m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的子群，其中</a:t>
            </a:r>
            <a:r>
              <a:rPr lang="en-US" altLang="zh-CN" i="1" dirty="0"/>
              <a:t>m</a:t>
            </a:r>
            <a:r>
              <a:rPr lang="zh-CN" altLang="en-US" dirty="0"/>
              <a:t>是自然数</a:t>
            </a:r>
            <a:r>
              <a:rPr lang="en-US" altLang="zh-CN" dirty="0"/>
              <a:t>, </a:t>
            </a:r>
            <a:r>
              <a:rPr lang="zh-CN" altLang="en-US" dirty="0"/>
              <a:t>并且对于不同的自然数</a:t>
            </a:r>
            <a:r>
              <a:rPr lang="en-US" altLang="zh-CN" i="1" dirty="0"/>
              <a:t>m</a:t>
            </a:r>
            <a:r>
              <a:rPr lang="zh-CN" altLang="en-US" dirty="0"/>
              <a:t>和</a:t>
            </a:r>
            <a:r>
              <a:rPr lang="en-US" altLang="zh-CN" i="1" dirty="0"/>
              <a:t>m</a:t>
            </a:r>
            <a:r>
              <a:rPr lang="en-US" altLang="zh-CN" dirty="0">
                <a:latin typeface="Bahnschrift Condensed" panose="020B0502040204020203" pitchFamily="34" charset="0"/>
              </a:rPr>
              <a:t>’</a:t>
            </a:r>
            <a:r>
              <a:rPr lang="en-US" altLang="zh-CN" dirty="0"/>
              <a:t>, &lt;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m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m</a:t>
            </a:r>
            <a:r>
              <a:rPr lang="en-US" altLang="zh-CN" dirty="0">
                <a:latin typeface="Bahnschrift Condensed" panose="020B0502040204020203" pitchFamily="34" charset="0"/>
              </a:rPr>
              <a:t>’</a:t>
            </a:r>
            <a:r>
              <a:rPr lang="en-US" altLang="zh-CN" dirty="0"/>
              <a:t>&gt;</a:t>
            </a:r>
            <a:r>
              <a:rPr lang="zh-CN" altLang="en-US" dirty="0"/>
              <a:t>是不同的子群。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若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 </a:t>
            </a:r>
            <a:r>
              <a:rPr lang="en-US" altLang="zh-CN" i="1" dirty="0"/>
              <a:t>n </a:t>
            </a:r>
            <a:r>
              <a:rPr lang="zh-CN" altLang="en-US" dirty="0"/>
              <a:t>阶循环群，则先求出</a:t>
            </a:r>
            <a:r>
              <a:rPr lang="en-US" altLang="zh-CN" dirty="0"/>
              <a:t>n</a:t>
            </a:r>
            <a:r>
              <a:rPr lang="zh-CN" altLang="en-US" dirty="0"/>
              <a:t>的所有正因子，对于每一个正因子</a:t>
            </a:r>
            <a:r>
              <a:rPr lang="en-US" altLang="zh-CN" i="1" dirty="0"/>
              <a:t>d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i="1" baseline="30000" dirty="0">
                <a:solidFill>
                  <a:srgbClr val="0066FF"/>
                </a:solidFill>
              </a:rPr>
              <a:t>n</a:t>
            </a:r>
            <a:r>
              <a:rPr lang="en-US" altLang="zh-CN" baseline="30000" dirty="0">
                <a:solidFill>
                  <a:srgbClr val="0066FF"/>
                </a:solidFill>
              </a:rPr>
              <a:t>/</a:t>
            </a:r>
            <a:r>
              <a:rPr lang="en-US" altLang="zh-CN" i="1" baseline="30000" dirty="0">
                <a:solidFill>
                  <a:srgbClr val="0066FF"/>
                </a:solidFill>
              </a:rPr>
              <a:t>d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的唯一的</a:t>
            </a:r>
            <a:r>
              <a:rPr lang="en-US" altLang="zh-CN" i="1" dirty="0"/>
              <a:t>d</a:t>
            </a:r>
            <a:r>
              <a:rPr lang="zh-CN" altLang="en-US" dirty="0"/>
              <a:t>阶子群。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69E10E6C-9B8A-4D79-B528-29E90AFF0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A07291-4AB8-436A-A19F-21EBB23EEF1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0BE3747F-D986-4892-8387-EBBE4977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961C9B-CD49-47FA-AA96-24643070C516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49F5441-1702-46E4-8305-3D50F6782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10.3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循环群与置换群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697741F-290F-4587-9725-DBEE4EEF7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10.10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是群，若存在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使得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           </a:t>
            </a:r>
            <a:r>
              <a:rPr lang="en-US" altLang="zh-CN" i="1" dirty="0"/>
              <a:t>G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k</a:t>
            </a:r>
            <a:r>
              <a:rPr lang="en-US" altLang="zh-CN" dirty="0"/>
              <a:t>| </a:t>
            </a:r>
            <a:r>
              <a:rPr lang="en-US" altLang="zh-CN" i="1" dirty="0" err="1"/>
              <a:t>k</a:t>
            </a:r>
            <a:r>
              <a:rPr lang="en-US" altLang="zh-CN" dirty="0" err="1"/>
              <a:t>∈Z</a:t>
            </a:r>
            <a:r>
              <a:rPr lang="en-US" altLang="zh-CN" dirty="0"/>
              <a:t>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则称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A50021"/>
                </a:solidFill>
              </a:rPr>
              <a:t>循环群</a:t>
            </a:r>
            <a:r>
              <a:rPr lang="zh-CN" altLang="en-US" dirty="0"/>
              <a:t>，记作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，称 </a:t>
            </a:r>
            <a:r>
              <a:rPr lang="en-US" altLang="zh-CN" i="1" dirty="0"/>
              <a:t>a </a:t>
            </a:r>
            <a:r>
              <a:rPr lang="zh-CN" altLang="en-US" dirty="0"/>
              <a:t>为</a:t>
            </a:r>
            <a:r>
              <a:rPr lang="en-US" altLang="zh-CN" i="1" dirty="0"/>
              <a:t>G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生成元</a:t>
            </a:r>
            <a:r>
              <a:rPr lang="en-US" altLang="zh-CN" dirty="0"/>
              <a:t>. 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583684" name="Rectangle 4">
            <a:extLst>
              <a:ext uri="{FF2B5EF4-FFF2-40B4-BE49-F238E27FC236}">
                <a16:creationId xmlns:a16="http://schemas.microsoft.com/office/drawing/2014/main" id="{65D15314-0005-478E-8FDC-DD74D4F6A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00438"/>
            <a:ext cx="1066800" cy="579437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例</a:t>
            </a:r>
          </a:p>
        </p:txBody>
      </p:sp>
      <p:sp>
        <p:nvSpPr>
          <p:cNvPr id="583768" name="Rectangle 88">
            <a:extLst>
              <a:ext uri="{FF2B5EF4-FFF2-40B4-BE49-F238E27FC236}">
                <a16:creationId xmlns:a16="http://schemas.microsoft.com/office/drawing/2014/main" id="{ABFD6942-28CB-4B8F-A6F1-7A0131925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632" y="558800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dirty="0">
                <a:ea typeface="楷体_GB2312" pitchFamily="49" charset="-122"/>
              </a:rPr>
              <a:t>生成元</a:t>
            </a:r>
            <a:r>
              <a:rPr kumimoji="1" lang="en-US" altLang="zh-CN" sz="3200" dirty="0">
                <a:ea typeface="楷体_GB2312" pitchFamily="49" charset="-122"/>
              </a:rPr>
              <a:t>: </a:t>
            </a:r>
            <a:r>
              <a:rPr kumimoji="1" lang="en-US" altLang="zh-CN" sz="3200" i="1" dirty="0">
                <a:ea typeface="楷体_GB2312" pitchFamily="49" charset="-122"/>
              </a:rPr>
              <a:t>f </a:t>
            </a:r>
            <a:r>
              <a:rPr kumimoji="1" lang="en-US" altLang="zh-CN" sz="3200" i="1" baseline="30000" dirty="0">
                <a:ea typeface="楷体_GB2312" pitchFamily="49" charset="-122"/>
              </a:rPr>
              <a:t>1</a:t>
            </a:r>
            <a:r>
              <a:rPr kumimoji="1" lang="en-US" altLang="zh-CN" sz="3200" i="1" dirty="0">
                <a:ea typeface="楷体_GB2312" pitchFamily="49" charset="-122"/>
              </a:rPr>
              <a:t>, f </a:t>
            </a:r>
            <a:r>
              <a:rPr kumimoji="1" lang="en-US" altLang="zh-CN" sz="3200" i="1" baseline="30000" dirty="0">
                <a:ea typeface="楷体_GB2312" pitchFamily="49" charset="-122"/>
              </a:rPr>
              <a:t>3</a:t>
            </a:r>
          </a:p>
        </p:txBody>
      </p:sp>
      <p:sp>
        <p:nvSpPr>
          <p:cNvPr id="583825" name="Rectangle 145">
            <a:extLst>
              <a:ext uri="{FF2B5EF4-FFF2-40B4-BE49-F238E27FC236}">
                <a16:creationId xmlns:a16="http://schemas.microsoft.com/office/drawing/2014/main" id="{0EEBE025-87D7-447B-BACF-CCFAC9B90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5588000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dirty="0">
                <a:ea typeface="楷体_GB2312" pitchFamily="49" charset="-122"/>
              </a:rPr>
              <a:t>生成元</a:t>
            </a:r>
            <a:r>
              <a:rPr kumimoji="1" lang="en-US" altLang="zh-CN" sz="3200" dirty="0">
                <a:ea typeface="楷体_GB2312" pitchFamily="49" charset="-122"/>
              </a:rPr>
              <a:t>: </a:t>
            </a:r>
            <a:r>
              <a:rPr kumimoji="1" lang="en-US" altLang="zh-CN" sz="3200" i="1" dirty="0" err="1">
                <a:ea typeface="楷体_GB2312" pitchFamily="49" charset="-122"/>
              </a:rPr>
              <a:t>b,c</a:t>
            </a:r>
            <a:endParaRPr kumimoji="1" lang="en-US" altLang="zh-CN" sz="3200" i="1" baseline="30000" dirty="0">
              <a:ea typeface="楷体_GB2312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8F5280-BD6E-40EA-91CA-7C6E5F49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19" y="3534300"/>
            <a:ext cx="3362325" cy="1933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7F6241-EAB7-4A0A-B9F8-7E19ADC8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524774"/>
            <a:ext cx="2686050" cy="195262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4" grpId="0" animBg="1" autoUpdateAnimBg="0"/>
      <p:bldP spid="583768" grpId="0" autoUpdateAnimBg="0"/>
      <p:bldP spid="58382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93EEF0B4-B9A5-413B-BB13-497834F6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A9B86B-A230-42CA-A3A8-2117D4A7EA5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8ECF373-3388-434D-B3E7-DF23A3A40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9148815-85CC-41D4-A804-3B80280F0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181975" cy="4822825"/>
          </a:xfrm>
        </p:spPr>
        <p:txBody>
          <a:bodyPr/>
          <a:lstStyle/>
          <a:p>
            <a:pPr eaLnBrk="1" hangingPunct="1"/>
            <a:r>
              <a:rPr lang="en-US" altLang="zh-CN" dirty="0"/>
              <a:t>(1)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=&lt;Z,+&gt;</a:t>
            </a:r>
            <a:r>
              <a:rPr lang="zh-CN" altLang="en-US" dirty="0"/>
              <a:t>是整数加群，求</a:t>
            </a:r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的所有子群。</a:t>
            </a:r>
          </a:p>
          <a:p>
            <a:pPr eaLnBrk="1" hangingPunct="1"/>
            <a:r>
              <a:rPr lang="zh-CN" altLang="en-US" dirty="0"/>
              <a:t>解：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=&lt;Z,+&gt;</a:t>
            </a:r>
            <a:r>
              <a:rPr lang="zh-CN" altLang="en-US" dirty="0"/>
              <a:t>是无限循环群，其生成元为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1.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&lt;0&gt; = {0}</a:t>
            </a:r>
            <a:r>
              <a:rPr lang="zh-CN" altLang="en-US" dirty="0">
                <a:solidFill>
                  <a:schemeClr val="accent2"/>
                </a:solidFill>
              </a:rPr>
              <a:t>是有限子群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对于正整数</a:t>
            </a:r>
            <a:r>
              <a:rPr lang="en-US" altLang="zh-CN" i="1" dirty="0" err="1"/>
              <a:t>m</a:t>
            </a:r>
            <a:r>
              <a:rPr lang="en-US" altLang="zh-CN" dirty="0" err="1"/>
              <a:t>∈Z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i="1" dirty="0"/>
              <a:t>m</a:t>
            </a:r>
            <a:r>
              <a:rPr lang="zh-CN" altLang="en-US" dirty="0"/>
              <a:t>次幂是</a:t>
            </a:r>
            <a:r>
              <a:rPr lang="en-US" altLang="zh-CN" i="1" dirty="0"/>
              <a:t>m</a:t>
            </a:r>
            <a:r>
              <a:rPr lang="zh-CN" altLang="en-US" dirty="0"/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m</a:t>
            </a:r>
            <a:r>
              <a:rPr lang="zh-CN" altLang="en-US" dirty="0"/>
              <a:t>生成的子群是</a:t>
            </a:r>
            <a:r>
              <a:rPr lang="en-US" altLang="zh-CN" i="1" dirty="0" err="1"/>
              <a:t>m</a:t>
            </a:r>
            <a:r>
              <a:rPr lang="en-US" altLang="zh-CN" dirty="0" err="1"/>
              <a:t>Z</a:t>
            </a:r>
            <a:r>
              <a:rPr lang="zh-CN" altLang="en-US" dirty="0"/>
              <a:t>，</a:t>
            </a:r>
            <a:r>
              <a:rPr lang="en-US" altLang="zh-CN" i="1" dirty="0" err="1"/>
              <a:t>m</a:t>
            </a:r>
            <a:r>
              <a:rPr lang="en-US" altLang="zh-CN" dirty="0" err="1"/>
              <a:t>∈Z</a:t>
            </a:r>
            <a:r>
              <a:rPr lang="en-US" altLang="zh-CN" baseline="30000" dirty="0"/>
              <a:t>+</a:t>
            </a:r>
            <a:r>
              <a:rPr lang="en-US" altLang="zh-CN" dirty="0"/>
              <a:t>. </a:t>
            </a:r>
            <a:r>
              <a:rPr lang="zh-CN" altLang="en-US" dirty="0"/>
              <a:t>即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&lt;</a:t>
            </a:r>
            <a:r>
              <a:rPr lang="en-US" altLang="zh-CN" i="1" dirty="0">
                <a:solidFill>
                  <a:schemeClr val="accent2"/>
                </a:solidFill>
              </a:rPr>
              <a:t>m</a:t>
            </a:r>
            <a:r>
              <a:rPr lang="en-US" altLang="zh-CN" dirty="0">
                <a:solidFill>
                  <a:schemeClr val="accent2"/>
                </a:solidFill>
              </a:rPr>
              <a:t>&gt; = {</a:t>
            </a:r>
            <a:r>
              <a:rPr lang="en-US" altLang="zh-CN" i="1" dirty="0" err="1">
                <a:solidFill>
                  <a:schemeClr val="accent2"/>
                </a:solidFill>
              </a:rPr>
              <a:t>mz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| </a:t>
            </a:r>
            <a:r>
              <a:rPr lang="en-US" altLang="zh-CN" i="1" dirty="0" err="1">
                <a:solidFill>
                  <a:schemeClr val="accent2"/>
                </a:solidFill>
              </a:rPr>
              <a:t>z</a:t>
            </a:r>
            <a:r>
              <a:rPr lang="en-US" altLang="zh-CN" dirty="0" err="1">
                <a:solidFill>
                  <a:schemeClr val="accent2"/>
                </a:solidFill>
              </a:rPr>
              <a:t>∈Z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 err="1">
                <a:solidFill>
                  <a:schemeClr val="accent2"/>
                </a:solidFill>
              </a:rPr>
              <a:t>m</a:t>
            </a:r>
            <a:r>
              <a:rPr lang="en-US" altLang="zh-CN" dirty="0" err="1">
                <a:solidFill>
                  <a:schemeClr val="accent2"/>
                </a:solidFill>
              </a:rPr>
              <a:t>∈Z</a:t>
            </a:r>
            <a:r>
              <a:rPr lang="en-US" altLang="zh-CN" baseline="30000" dirty="0">
                <a:solidFill>
                  <a:schemeClr val="accent2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  <a:r>
              <a:rPr lang="zh-CN" altLang="en-US" dirty="0">
                <a:solidFill>
                  <a:schemeClr val="accent2"/>
                </a:solidFill>
              </a:rPr>
              <a:t>是无限子群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9">
            <a:extLst>
              <a:ext uri="{FF2B5EF4-FFF2-40B4-BE49-F238E27FC236}">
                <a16:creationId xmlns:a16="http://schemas.microsoft.com/office/drawing/2014/main" id="{71D68604-F26C-4ADF-B22E-47E2D0D27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实例：</a:t>
            </a:r>
            <a:r>
              <a:rPr lang="en-US" altLang="zh-CN" sz="2800"/>
              <a:t>(2) </a:t>
            </a:r>
            <a:r>
              <a:rPr lang="zh-CN" altLang="en-US" sz="2800"/>
              <a:t>设</a:t>
            </a:r>
            <a:r>
              <a:rPr lang="en-US" altLang="zh-CN" sz="2800" i="1"/>
              <a:t>G</a:t>
            </a:r>
            <a:r>
              <a:rPr lang="en-US" altLang="zh-CN" sz="2800" baseline="-25000"/>
              <a:t>2</a:t>
            </a:r>
            <a:r>
              <a:rPr lang="en-US" altLang="zh-CN" sz="2800"/>
              <a:t>=&lt;Z</a:t>
            </a:r>
            <a:r>
              <a:rPr lang="en-US" altLang="zh-CN" sz="2800" baseline="-25000"/>
              <a:t>12</a:t>
            </a:r>
            <a:r>
              <a:rPr lang="en-US" altLang="zh-CN" sz="2800"/>
              <a:t>, </a:t>
            </a:r>
            <a:r>
              <a:rPr lang="en-US" altLang="zh-CN" sz="2800">
                <a:sym typeface="Symbol" panose="05050102010706020507" pitchFamily="18" charset="2"/>
              </a:rPr>
              <a:t>&gt;</a:t>
            </a:r>
            <a:r>
              <a:rPr lang="zh-CN" altLang="en-US" sz="2800"/>
              <a:t>，求</a:t>
            </a:r>
            <a:r>
              <a:rPr lang="en-US" altLang="zh-CN" sz="2800" i="1"/>
              <a:t>G</a:t>
            </a:r>
            <a:r>
              <a:rPr lang="en-US" altLang="zh-CN" sz="2800" baseline="-25000"/>
              <a:t>2</a:t>
            </a:r>
            <a:r>
              <a:rPr lang="zh-CN" altLang="en-US" sz="2800"/>
              <a:t>的所有子群。</a:t>
            </a:r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822813AE-0CC6-455A-A8E8-F6E49D13AB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9F48007-ED4E-4212-96B9-6CEE89A4ACE3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33796" name="图片 6">
            <a:extLst>
              <a:ext uri="{FF2B5EF4-FFF2-40B4-BE49-F238E27FC236}">
                <a16:creationId xmlns:a16="http://schemas.microsoft.com/office/drawing/2014/main" id="{2254046F-F1CE-47D8-AC6B-E892A62D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379538"/>
            <a:ext cx="6599237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E22F0C-BEA9-2B8C-C136-ACA45E7ED91C}"/>
              </a:ext>
            </a:extLst>
          </p:cNvPr>
          <p:cNvSpPr txBox="1"/>
          <p:nvPr/>
        </p:nvSpPr>
        <p:spPr>
          <a:xfrm>
            <a:off x="1261473" y="6243638"/>
            <a:ext cx="6180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小于</a:t>
            </a:r>
            <a:r>
              <a:rPr lang="en-US" altLang="zh-CN" sz="2400" b="1" dirty="0">
                <a:latin typeface="Arial" panose="020B0604020202020204" pitchFamily="34" charset="0"/>
              </a:rPr>
              <a:t>12</a:t>
            </a:r>
            <a:r>
              <a:rPr lang="zh-CN" altLang="en-US" sz="2400" b="1" dirty="0">
                <a:latin typeface="Arial" panose="020B0604020202020204" pitchFamily="34" charset="0"/>
              </a:rPr>
              <a:t>且与</a:t>
            </a:r>
            <a:r>
              <a:rPr lang="en-US" altLang="zh-CN" sz="2400" b="1" dirty="0">
                <a:latin typeface="Arial" panose="020B0604020202020204" pitchFamily="34" charset="0"/>
              </a:rPr>
              <a:t>12</a:t>
            </a:r>
            <a:r>
              <a:rPr lang="zh-CN" altLang="en-US" sz="2400" b="1" dirty="0">
                <a:latin typeface="Arial" panose="020B0604020202020204" pitchFamily="34" charset="0"/>
              </a:rPr>
              <a:t>互素的正整数有</a:t>
            </a:r>
            <a:r>
              <a:rPr lang="en-US" altLang="zh-CN" sz="2400" b="1" dirty="0">
                <a:latin typeface="Arial" panose="020B0604020202020204" pitchFamily="34" charset="0"/>
              </a:rPr>
              <a:t>4</a:t>
            </a:r>
            <a:r>
              <a:rPr lang="zh-CN" altLang="en-US" sz="2400" b="1" dirty="0">
                <a:latin typeface="Arial" panose="020B0604020202020204" pitchFamily="34" charset="0"/>
              </a:rPr>
              <a:t>个：</a:t>
            </a:r>
            <a:r>
              <a:rPr lang="en-US" altLang="zh-CN" sz="2400" b="1" dirty="0">
                <a:latin typeface="Arial" panose="020B0604020202020204" pitchFamily="34" charset="0"/>
              </a:rPr>
              <a:t>1,5,7,11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ABA6F05F-EA3A-4A36-B972-01861A20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D9FD7C-4CFC-4640-A8A2-45890605DC8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551F30F-68D6-4B3D-8A9C-2536B5A07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017" y="1313656"/>
            <a:ext cx="9036495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解：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=&lt;Z</a:t>
            </a:r>
            <a:r>
              <a:rPr lang="en-US" altLang="zh-CN" baseline="-25000" dirty="0"/>
              <a:t>12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&gt;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12</a:t>
            </a:r>
            <a:r>
              <a:rPr lang="zh-CN" altLang="en-US" dirty="0"/>
              <a:t>阶循环群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dirty="0"/>
              <a:t>            生成元是</a:t>
            </a:r>
            <a:r>
              <a:rPr lang="en-US" altLang="zh-CN" dirty="0"/>
              <a:t>1,5,7,11</a:t>
            </a:r>
            <a:r>
              <a:rPr lang="zh-CN" altLang="en-US" dirty="0"/>
              <a:t>，取</a:t>
            </a:r>
            <a:r>
              <a:rPr lang="en-US" altLang="zh-CN" sz="3200" i="1" dirty="0">
                <a:solidFill>
                  <a:srgbClr val="3366FF"/>
                </a:solidFill>
              </a:rPr>
              <a:t>a</a:t>
            </a:r>
            <a:r>
              <a:rPr lang="en-US" altLang="zh-CN" dirty="0">
                <a:solidFill>
                  <a:srgbClr val="3366FF"/>
                </a:solidFill>
              </a:rPr>
              <a:t>=1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12</a:t>
            </a:r>
            <a:r>
              <a:rPr lang="zh-CN" altLang="en-US" dirty="0"/>
              <a:t>正因子是</a:t>
            </a:r>
            <a:r>
              <a:rPr lang="en-US" altLang="zh-CN" dirty="0">
                <a:solidFill>
                  <a:srgbClr val="FF0000"/>
                </a:solidFill>
              </a:rPr>
              <a:t>1,2,3,4,6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/>
              <a:t>，则</a:t>
            </a:r>
            <a:r>
              <a:rPr lang="en-US" altLang="zh-CN" i="1" dirty="0"/>
              <a:t>G</a:t>
            </a:r>
            <a:r>
              <a:rPr lang="en-US" altLang="zh-CN" baseline="-25000" dirty="0"/>
              <a:t>2</a:t>
            </a:r>
            <a:r>
              <a:rPr lang="zh-CN" altLang="en-US" dirty="0"/>
              <a:t>的子群</a:t>
            </a:r>
            <a:r>
              <a:rPr lang="en-US" altLang="zh-CN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d=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/>
              <a:t>时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&lt;</a:t>
            </a:r>
            <a:r>
              <a:rPr lang="en-US" altLang="zh-CN" sz="2800" i="1" dirty="0">
                <a:solidFill>
                  <a:srgbClr val="0066FF"/>
                </a:solidFill>
              </a:rPr>
              <a:t>a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800" baseline="30000" dirty="0">
                <a:solidFill>
                  <a:srgbClr val="0066FF"/>
                </a:solidFill>
              </a:rPr>
              <a:t>/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800" dirty="0">
                <a:solidFill>
                  <a:srgbClr val="0066FF"/>
                </a:solidFill>
              </a:rPr>
              <a:t>&gt; =&lt;1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12/1</a:t>
            </a:r>
            <a:r>
              <a:rPr lang="en-US" altLang="zh-CN" sz="2800" dirty="0">
                <a:solidFill>
                  <a:srgbClr val="0066FF"/>
                </a:solidFill>
              </a:rPr>
              <a:t>&gt;=</a:t>
            </a:r>
            <a:r>
              <a:rPr lang="en-US" altLang="zh-CN" sz="2800" dirty="0"/>
              <a:t>&lt;12&gt;=&lt;0&gt;={0}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FF0000"/>
                </a:solidFill>
              </a:rPr>
              <a:t> 1</a:t>
            </a:r>
            <a:r>
              <a:rPr lang="zh-CN" altLang="en-US" sz="2800" dirty="0"/>
              <a:t>阶子群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d=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时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&lt;</a:t>
            </a:r>
            <a:r>
              <a:rPr lang="en-US" altLang="zh-CN" sz="2800" i="1" dirty="0">
                <a:solidFill>
                  <a:srgbClr val="0066FF"/>
                </a:solidFill>
              </a:rPr>
              <a:t>a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800" baseline="30000" dirty="0">
                <a:solidFill>
                  <a:srgbClr val="0066FF"/>
                </a:solidFill>
              </a:rPr>
              <a:t>/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800" dirty="0">
                <a:solidFill>
                  <a:srgbClr val="0066FF"/>
                </a:solidFill>
              </a:rPr>
              <a:t>&gt; =&lt;1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12/2</a:t>
            </a:r>
            <a:r>
              <a:rPr lang="en-US" altLang="zh-CN" sz="2800" dirty="0">
                <a:solidFill>
                  <a:srgbClr val="0066FF"/>
                </a:solidFill>
              </a:rPr>
              <a:t>&gt;=</a:t>
            </a:r>
            <a:r>
              <a:rPr lang="en-US" altLang="zh-CN" sz="2800" dirty="0"/>
              <a:t>&lt;6&gt;={0,6}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阶子群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d=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/>
              <a:t>时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&lt;</a:t>
            </a:r>
            <a:r>
              <a:rPr lang="en-US" altLang="zh-CN" sz="2800" i="1" dirty="0">
                <a:solidFill>
                  <a:srgbClr val="0066FF"/>
                </a:solidFill>
              </a:rPr>
              <a:t>a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800" baseline="30000" dirty="0">
                <a:solidFill>
                  <a:srgbClr val="0066FF"/>
                </a:solidFill>
              </a:rPr>
              <a:t>/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800" dirty="0">
                <a:solidFill>
                  <a:srgbClr val="0066FF"/>
                </a:solidFill>
              </a:rPr>
              <a:t>&gt; =&lt;1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12/3</a:t>
            </a:r>
            <a:r>
              <a:rPr lang="en-US" altLang="zh-CN" sz="2800" dirty="0">
                <a:solidFill>
                  <a:srgbClr val="0066FF"/>
                </a:solidFill>
              </a:rPr>
              <a:t>&gt;=</a:t>
            </a:r>
            <a:r>
              <a:rPr lang="en-US" altLang="zh-CN" sz="2800" dirty="0"/>
              <a:t>&lt;4&gt;={0,4,8}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/>
              <a:t>阶子群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d=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/>
              <a:t>时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&lt;</a:t>
            </a:r>
            <a:r>
              <a:rPr lang="en-US" altLang="zh-CN" sz="2800" i="1" dirty="0">
                <a:solidFill>
                  <a:srgbClr val="0066FF"/>
                </a:solidFill>
              </a:rPr>
              <a:t>a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800" baseline="30000" dirty="0">
                <a:solidFill>
                  <a:srgbClr val="0066FF"/>
                </a:solidFill>
              </a:rPr>
              <a:t>/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800" dirty="0">
                <a:solidFill>
                  <a:srgbClr val="0066FF"/>
                </a:solidFill>
              </a:rPr>
              <a:t>&gt; =&lt;1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12/4</a:t>
            </a:r>
            <a:r>
              <a:rPr lang="en-US" altLang="zh-CN" sz="2800" dirty="0">
                <a:solidFill>
                  <a:srgbClr val="0066FF"/>
                </a:solidFill>
              </a:rPr>
              <a:t>&gt;=</a:t>
            </a:r>
            <a:r>
              <a:rPr lang="en-US" altLang="zh-CN" sz="2800" dirty="0"/>
              <a:t>&lt;3&gt;={0,3,6,9}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/>
              <a:t>阶子群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d=</a:t>
            </a:r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zh-CN" altLang="en-US" sz="2800" dirty="0"/>
              <a:t>时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&lt;</a:t>
            </a:r>
            <a:r>
              <a:rPr lang="en-US" altLang="zh-CN" sz="2800" i="1" dirty="0">
                <a:solidFill>
                  <a:srgbClr val="0066FF"/>
                </a:solidFill>
              </a:rPr>
              <a:t>a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800" baseline="30000" dirty="0">
                <a:solidFill>
                  <a:srgbClr val="0066FF"/>
                </a:solidFill>
              </a:rPr>
              <a:t>/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800" dirty="0">
                <a:solidFill>
                  <a:srgbClr val="0066FF"/>
                </a:solidFill>
              </a:rPr>
              <a:t>&gt; =&lt;1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12/6</a:t>
            </a:r>
            <a:r>
              <a:rPr lang="en-US" altLang="zh-CN" sz="2800" dirty="0">
                <a:solidFill>
                  <a:srgbClr val="0066FF"/>
                </a:solidFill>
              </a:rPr>
              <a:t>&gt;=</a:t>
            </a:r>
            <a:r>
              <a:rPr lang="en-US" altLang="zh-CN" sz="2800" dirty="0"/>
              <a:t>&lt;2&gt;={0,2,4,6,8,10}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zh-CN" altLang="en-US" sz="2800" dirty="0"/>
              <a:t>阶子群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d=</a:t>
            </a:r>
            <a:r>
              <a:rPr lang="en-US" altLang="zh-CN" sz="2800" dirty="0">
                <a:solidFill>
                  <a:srgbClr val="FF0000"/>
                </a:solidFill>
              </a:rPr>
              <a:t>12</a:t>
            </a:r>
            <a:r>
              <a:rPr lang="zh-CN" altLang="en-US" sz="2800" dirty="0"/>
              <a:t>时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&lt;</a:t>
            </a:r>
            <a:r>
              <a:rPr lang="en-US" altLang="zh-CN" sz="2800" i="1" dirty="0">
                <a:solidFill>
                  <a:srgbClr val="0066FF"/>
                </a:solidFill>
              </a:rPr>
              <a:t>a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800" baseline="30000" dirty="0">
                <a:solidFill>
                  <a:srgbClr val="0066FF"/>
                </a:solidFill>
              </a:rPr>
              <a:t>/</a:t>
            </a:r>
            <a:r>
              <a:rPr lang="en-US" altLang="zh-CN" sz="28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800" dirty="0">
                <a:solidFill>
                  <a:srgbClr val="0066FF"/>
                </a:solidFill>
              </a:rPr>
              <a:t>&gt; =&lt;1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12/12</a:t>
            </a:r>
            <a:r>
              <a:rPr lang="en-US" altLang="zh-CN" sz="2800" dirty="0">
                <a:solidFill>
                  <a:srgbClr val="0066FF"/>
                </a:solidFill>
              </a:rPr>
              <a:t>&gt;=</a:t>
            </a:r>
            <a:r>
              <a:rPr lang="en-US" altLang="zh-CN" sz="2800" dirty="0"/>
              <a:t>&lt;1&gt;=Z</a:t>
            </a:r>
            <a:r>
              <a:rPr lang="en-US" altLang="zh-CN" sz="2800" baseline="-25000" dirty="0"/>
              <a:t>12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FF0000"/>
                </a:solidFill>
              </a:rPr>
              <a:t>12</a:t>
            </a:r>
            <a:r>
              <a:rPr lang="zh-CN" altLang="en-US" sz="2800" dirty="0"/>
              <a:t>阶子群</a:t>
            </a:r>
            <a:endParaRPr lang="en-US" altLang="zh-CN" sz="2800" dirty="0"/>
          </a:p>
        </p:txBody>
      </p:sp>
      <p:sp>
        <p:nvSpPr>
          <p:cNvPr id="34820" name="标题 9">
            <a:extLst>
              <a:ext uri="{FF2B5EF4-FFF2-40B4-BE49-F238E27FC236}">
                <a16:creationId xmlns:a16="http://schemas.microsoft.com/office/drawing/2014/main" id="{135F76CB-D62B-4838-8BBE-23CFB19D5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实例：</a:t>
            </a:r>
            <a:r>
              <a:rPr lang="en-US" altLang="zh-CN" sz="2800" dirty="0"/>
              <a:t>(2)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=&lt;Z</a:t>
            </a:r>
            <a:r>
              <a:rPr lang="en-US" altLang="zh-CN" sz="2800" baseline="-25000" dirty="0"/>
              <a:t>12</a:t>
            </a:r>
            <a:r>
              <a:rPr lang="en-US" altLang="zh-CN" sz="2800" dirty="0"/>
              <a:t>, </a:t>
            </a:r>
            <a:r>
              <a:rPr lang="en-US" altLang="zh-CN" sz="2800" dirty="0">
                <a:sym typeface="Symbol" panose="05050102010706020507" pitchFamily="18" charset="2"/>
              </a:rPr>
              <a:t>&gt;</a:t>
            </a:r>
            <a:r>
              <a:rPr lang="zh-CN" altLang="en-US" sz="2800" dirty="0"/>
              <a:t>，求</a:t>
            </a:r>
            <a:r>
              <a:rPr lang="en-US" altLang="zh-CN" sz="2800" i="1" dirty="0"/>
              <a:t>G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的所有子群。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CBA44-DB9A-667B-ECC3-F0DEF6BE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回看旋转群</a:t>
            </a:r>
            <a:r>
              <a:rPr lang="en-US" altLang="zh-CN" dirty="0"/>
              <a:t>&lt;</a:t>
            </a:r>
            <a:r>
              <a:rPr lang="en-US" altLang="zh-CN" sz="4000" i="1" dirty="0"/>
              <a:t>G</a:t>
            </a:r>
            <a:r>
              <a:rPr lang="en-US" altLang="zh-CN" dirty="0"/>
              <a:t>,</a:t>
            </a:r>
            <a:r>
              <a:rPr lang="zh-CN" altLang="en-US" dirty="0"/>
              <a:t>*</a:t>
            </a:r>
            <a:r>
              <a:rPr lang="en-US" altLang="zh-CN" dirty="0"/>
              <a:t>&gt;</a:t>
            </a:r>
            <a:r>
              <a:rPr lang="zh-CN" altLang="en-US" dirty="0"/>
              <a:t>，求其所有子群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3AB3D-50A3-B16C-B01F-E02953F4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144563"/>
            <a:ext cx="2174256" cy="13483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解：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i="1" dirty="0"/>
              <a:t>G</a:t>
            </a:r>
            <a:r>
              <a:rPr lang="en-US" altLang="zh-CN" sz="2400" dirty="0"/>
              <a:t>=&lt;60&gt;</a:t>
            </a:r>
            <a:r>
              <a:rPr lang="zh-CN" altLang="en-US" sz="2400" dirty="0"/>
              <a:t>是</a:t>
            </a:r>
            <a:r>
              <a:rPr lang="en-US" altLang="zh-CN" sz="2400" dirty="0"/>
              <a:t>6</a:t>
            </a:r>
            <a:r>
              <a:rPr lang="zh-CN" altLang="en-US" sz="2400" dirty="0"/>
              <a:t>阶循环群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67B6D-AEEB-56FE-6690-45A21DD3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BEDC-BBC9-4E6F-A177-9383404BA6E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3E637E-1D56-ED07-BE1F-11DA86CC3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3"/>
          <a:stretch/>
        </p:blipFill>
        <p:spPr>
          <a:xfrm>
            <a:off x="342503" y="1169589"/>
            <a:ext cx="6181725" cy="236639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6824496-E66D-E710-A2C8-6BB54A67D5B4}"/>
              </a:ext>
            </a:extLst>
          </p:cNvPr>
          <p:cNvSpPr txBox="1">
            <a:spLocks/>
          </p:cNvSpPr>
          <p:nvPr/>
        </p:nvSpPr>
        <p:spPr bwMode="auto">
          <a:xfrm>
            <a:off x="342503" y="3627121"/>
            <a:ext cx="7834834" cy="31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 dirty="0"/>
              <a:t>小于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且与</a:t>
            </a:r>
            <a:r>
              <a:rPr lang="en-US" altLang="zh-CN" sz="2400" kern="0" dirty="0"/>
              <a:t>6</a:t>
            </a:r>
            <a:r>
              <a:rPr lang="zh-CN" altLang="en-US" sz="2400" kern="0" dirty="0"/>
              <a:t>互素的正整数有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个： </a:t>
            </a:r>
            <a:r>
              <a:rPr lang="en-US" altLang="zh-CN" sz="2400" kern="0" dirty="0"/>
              <a:t>1,5</a:t>
            </a:r>
            <a:r>
              <a:rPr lang="zh-CN" altLang="en-US" sz="2400" kern="0" dirty="0"/>
              <a:t>，所以</a:t>
            </a:r>
            <a:r>
              <a:rPr lang="zh-CN" altLang="en-US" sz="2400" i="1" kern="0" dirty="0">
                <a:sym typeface="Symbol" panose="05050102010706020507" pitchFamily="18" charset="2"/>
              </a:rPr>
              <a:t></a:t>
            </a:r>
            <a:r>
              <a:rPr lang="en-US" altLang="zh-CN" sz="2400" kern="0" dirty="0"/>
              <a:t>(6)=2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kern="0" dirty="0"/>
              <a:t>有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个生成元：</a:t>
            </a:r>
            <a:r>
              <a:rPr lang="en-US" altLang="zh-CN" sz="2400" kern="0" dirty="0"/>
              <a:t>60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300. </a:t>
            </a:r>
          </a:p>
          <a:p>
            <a:pPr marL="0" indent="0">
              <a:buNone/>
            </a:pPr>
            <a:r>
              <a:rPr lang="en-US" altLang="zh-CN" sz="2400" kern="0" dirty="0"/>
              <a:t>6</a:t>
            </a:r>
            <a:r>
              <a:rPr lang="zh-CN" altLang="en-US" sz="2400" kern="0" dirty="0"/>
              <a:t>的正因子是</a:t>
            </a:r>
            <a:r>
              <a:rPr lang="en-US" altLang="zh-CN" sz="2400" kern="0" dirty="0">
                <a:solidFill>
                  <a:srgbClr val="FF0000"/>
                </a:solidFill>
              </a:rPr>
              <a:t>1,2,3,6</a:t>
            </a:r>
            <a:r>
              <a:rPr lang="zh-CN" altLang="en-US" sz="2400" kern="0" dirty="0"/>
              <a:t>，则</a:t>
            </a:r>
            <a:r>
              <a:rPr lang="en-US" altLang="zh-CN" sz="2400" i="1" kern="0" dirty="0"/>
              <a:t>G</a:t>
            </a:r>
            <a:r>
              <a:rPr lang="zh-CN" altLang="en-US" sz="2400" kern="0" dirty="0"/>
              <a:t>的子群（取</a:t>
            </a:r>
            <a:r>
              <a:rPr lang="en-US" altLang="zh-CN" sz="2400" kern="0" dirty="0"/>
              <a:t>a=60</a:t>
            </a:r>
            <a:r>
              <a:rPr lang="zh-CN" altLang="en-US" sz="2400" kern="0" dirty="0"/>
              <a:t>）：</a:t>
            </a:r>
            <a:endParaRPr lang="en-US" altLang="zh-CN" sz="2400" kern="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d=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时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i="1" dirty="0">
                <a:solidFill>
                  <a:srgbClr val="0066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400" baseline="30000" dirty="0">
                <a:solidFill>
                  <a:srgbClr val="0066FF"/>
                </a:solidFill>
              </a:rPr>
              <a:t>/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400" dirty="0">
                <a:solidFill>
                  <a:srgbClr val="0066FF"/>
                </a:solidFill>
              </a:rPr>
              <a:t>&gt; =&lt;60</a:t>
            </a:r>
            <a:r>
              <a:rPr lang="en-US" altLang="zh-CN" sz="2400" baseline="30000" dirty="0">
                <a:solidFill>
                  <a:srgbClr val="0066FF"/>
                </a:solidFill>
              </a:rPr>
              <a:t>6/1</a:t>
            </a:r>
            <a:r>
              <a:rPr lang="en-US" altLang="zh-CN" sz="2400" dirty="0">
                <a:solidFill>
                  <a:srgbClr val="0066FF"/>
                </a:solidFill>
              </a:rPr>
              <a:t>&gt;=</a:t>
            </a:r>
            <a:r>
              <a:rPr lang="en-US" altLang="zh-CN" sz="2400" dirty="0"/>
              <a:t>&lt;0&gt;={0}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 1</a:t>
            </a:r>
            <a:r>
              <a:rPr lang="zh-CN" altLang="en-US" sz="2400" dirty="0"/>
              <a:t>阶子群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d=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时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i="1" dirty="0">
                <a:solidFill>
                  <a:srgbClr val="0066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400" baseline="30000" dirty="0">
                <a:solidFill>
                  <a:srgbClr val="0066FF"/>
                </a:solidFill>
              </a:rPr>
              <a:t>/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400" dirty="0">
                <a:solidFill>
                  <a:srgbClr val="0066FF"/>
                </a:solidFill>
              </a:rPr>
              <a:t>&gt; =&lt;60</a:t>
            </a:r>
            <a:r>
              <a:rPr lang="en-US" altLang="zh-CN" sz="2400" baseline="30000" dirty="0">
                <a:solidFill>
                  <a:srgbClr val="0066FF"/>
                </a:solidFill>
              </a:rPr>
              <a:t>6/2</a:t>
            </a:r>
            <a:r>
              <a:rPr lang="en-US" altLang="zh-CN" sz="2400" dirty="0">
                <a:solidFill>
                  <a:srgbClr val="0066FF"/>
                </a:solidFill>
              </a:rPr>
              <a:t>&gt;=</a:t>
            </a:r>
            <a:r>
              <a:rPr lang="en-US" altLang="zh-CN" sz="2400" dirty="0"/>
              <a:t>&lt;180&gt;={0,180}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阶子群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d=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时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i="1" dirty="0">
                <a:solidFill>
                  <a:srgbClr val="0066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400" baseline="30000" dirty="0">
                <a:solidFill>
                  <a:srgbClr val="0066FF"/>
                </a:solidFill>
              </a:rPr>
              <a:t>/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400" dirty="0">
                <a:solidFill>
                  <a:srgbClr val="0066FF"/>
                </a:solidFill>
              </a:rPr>
              <a:t>&gt; =&lt;60</a:t>
            </a:r>
            <a:r>
              <a:rPr lang="en-US" altLang="zh-CN" sz="2400" baseline="30000" dirty="0">
                <a:solidFill>
                  <a:srgbClr val="0066FF"/>
                </a:solidFill>
              </a:rPr>
              <a:t>6/3</a:t>
            </a:r>
            <a:r>
              <a:rPr lang="en-US" altLang="zh-CN" sz="2400" dirty="0">
                <a:solidFill>
                  <a:srgbClr val="0066FF"/>
                </a:solidFill>
              </a:rPr>
              <a:t>&gt;=</a:t>
            </a:r>
            <a:r>
              <a:rPr lang="en-US" altLang="zh-CN" sz="2400" dirty="0"/>
              <a:t>&lt;120&gt;={0,120,240}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阶子群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d=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/>
              <a:t>时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i="1" dirty="0">
                <a:solidFill>
                  <a:srgbClr val="0066FF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n</a:t>
            </a:r>
            <a:r>
              <a:rPr lang="en-US" altLang="zh-CN" sz="2400" baseline="30000" dirty="0">
                <a:solidFill>
                  <a:srgbClr val="0066FF"/>
                </a:solidFill>
              </a:rPr>
              <a:t>/</a:t>
            </a:r>
            <a:r>
              <a:rPr lang="en-US" altLang="zh-CN" sz="2400" i="1" baseline="30000" dirty="0">
                <a:solidFill>
                  <a:srgbClr val="0066FF"/>
                </a:solidFill>
              </a:rPr>
              <a:t>d</a:t>
            </a:r>
            <a:r>
              <a:rPr lang="en-US" altLang="zh-CN" sz="2400" dirty="0">
                <a:solidFill>
                  <a:srgbClr val="0066FF"/>
                </a:solidFill>
              </a:rPr>
              <a:t>&gt; =&lt;60</a:t>
            </a:r>
            <a:r>
              <a:rPr lang="en-US" altLang="zh-CN" sz="2400" baseline="30000" dirty="0">
                <a:solidFill>
                  <a:srgbClr val="0066FF"/>
                </a:solidFill>
              </a:rPr>
              <a:t>6/6</a:t>
            </a:r>
            <a:r>
              <a:rPr lang="en-US" altLang="zh-CN" sz="2400" dirty="0">
                <a:solidFill>
                  <a:srgbClr val="0066FF"/>
                </a:solidFill>
              </a:rPr>
              <a:t>&gt;=</a:t>
            </a:r>
            <a:r>
              <a:rPr lang="en-US" altLang="zh-CN" sz="2400" dirty="0"/>
              <a:t>&lt;60&gt;=</a:t>
            </a:r>
            <a:r>
              <a:rPr lang="en-US" altLang="zh-CN" sz="2400" i="1" dirty="0"/>
              <a:t>G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/>
              <a:t>阶子群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3410896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ADC4E78-6DE2-4ABC-8134-FC6FE690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356DA9-F272-450B-BF0C-3D022E267CCD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D082E10-D9F1-4959-AF6D-37B008C79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n </a:t>
            </a:r>
            <a:r>
              <a:rPr lang="zh-CN" altLang="en-US"/>
              <a:t>元置换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5A4AA81-FF73-4A16-9D34-E8878F7C2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10.11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S </a:t>
            </a:r>
            <a:r>
              <a:rPr lang="en-US" altLang="zh-CN" dirty="0"/>
              <a:t>= {1, 2, …, </a:t>
            </a:r>
            <a:r>
              <a:rPr lang="en-US" altLang="zh-CN" i="1" dirty="0"/>
              <a:t>n</a:t>
            </a:r>
            <a:r>
              <a:rPr lang="en-US" altLang="zh-CN" dirty="0"/>
              <a:t>}, </a:t>
            </a:r>
            <a:r>
              <a:rPr lang="en-US" altLang="zh-CN" i="1" dirty="0"/>
              <a:t>S</a:t>
            </a:r>
            <a:r>
              <a:rPr lang="zh-CN" altLang="en-US" dirty="0"/>
              <a:t>上的任何双射函数</a:t>
            </a:r>
            <a:r>
              <a:rPr lang="en-US" altLang="zh-CN" i="1" dirty="0"/>
              <a:t>σ</a:t>
            </a:r>
            <a:r>
              <a:rPr lang="en-US" altLang="zh-CN" dirty="0"/>
              <a:t>:</a:t>
            </a:r>
            <a:r>
              <a:rPr lang="en-US" altLang="zh-CN" i="1" dirty="0"/>
              <a:t>S</a:t>
            </a:r>
            <a:r>
              <a:rPr lang="en-US" altLang="zh-CN" dirty="0"/>
              <a:t>→</a:t>
            </a:r>
            <a:r>
              <a:rPr lang="en-US" altLang="zh-CN" i="1" dirty="0"/>
              <a:t>S </a:t>
            </a:r>
            <a:r>
              <a:rPr lang="zh-CN" altLang="en-US" dirty="0"/>
              <a:t>称为</a:t>
            </a:r>
            <a:r>
              <a:rPr lang="en-US" altLang="zh-CN" i="1" dirty="0"/>
              <a:t>S</a:t>
            </a:r>
            <a:r>
              <a:rPr lang="zh-CN" altLang="en-US" dirty="0"/>
              <a:t>上的</a:t>
            </a:r>
            <a:r>
              <a:rPr lang="en-US" altLang="zh-CN" i="1" dirty="0">
                <a:solidFill>
                  <a:srgbClr val="A50021"/>
                </a:solidFill>
              </a:rPr>
              <a:t>n</a:t>
            </a:r>
            <a:r>
              <a:rPr lang="zh-CN" altLang="en-US" dirty="0">
                <a:solidFill>
                  <a:srgbClr val="A50021"/>
                </a:solidFill>
              </a:rPr>
              <a:t>元置换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例如 </a:t>
            </a:r>
            <a:r>
              <a:rPr lang="en-US" altLang="zh-CN" i="1" dirty="0"/>
              <a:t>S</a:t>
            </a:r>
            <a:r>
              <a:rPr lang="en-US" altLang="zh-CN" dirty="0"/>
              <a:t>={1, 2, 3, 4, 5}, </a:t>
            </a:r>
            <a:r>
              <a:rPr lang="zh-CN" altLang="en-US" dirty="0"/>
              <a:t>下述为</a:t>
            </a:r>
            <a:r>
              <a:rPr lang="en-US" altLang="zh-CN" dirty="0"/>
              <a:t>5</a:t>
            </a:r>
            <a:r>
              <a:rPr lang="zh-CN" altLang="en-US" dirty="0"/>
              <a:t>元置换</a:t>
            </a:r>
            <a:r>
              <a:rPr lang="en-US" altLang="zh-CN" dirty="0"/>
              <a:t>: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598022" name="Object 6">
            <a:extLst>
              <a:ext uri="{FF2B5EF4-FFF2-40B4-BE49-F238E27FC236}">
                <a16:creationId xmlns:a16="http://schemas.microsoft.com/office/drawing/2014/main" id="{3754F31A-582B-416D-A0FB-140C2825E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141663"/>
          <a:ext cx="6985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40000" imgH="469900" progId="Equation.3">
                  <p:embed/>
                </p:oleObj>
              </mc:Choice>
              <mc:Fallback>
                <p:oleObj name="公式" r:id="rId2" imgW="25400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69850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10">
            <a:extLst>
              <a:ext uri="{FF2B5EF4-FFF2-40B4-BE49-F238E27FC236}">
                <a16:creationId xmlns:a16="http://schemas.microsoft.com/office/drawing/2014/main" id="{9095BA68-FAA8-4385-9DCC-42BCE3B2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68863"/>
            <a:ext cx="61198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n</a:t>
            </a:r>
            <a:r>
              <a:rPr lang="zh-CN" altLang="en-US"/>
              <a:t>元置换一共有</a:t>
            </a:r>
            <a:r>
              <a:rPr lang="en-US" altLang="zh-CN" i="1"/>
              <a:t>n</a:t>
            </a:r>
            <a:r>
              <a:rPr lang="en-US" altLang="zh-CN"/>
              <a:t>!</a:t>
            </a:r>
            <a:r>
              <a:rPr lang="zh-CN" altLang="en-US"/>
              <a:t>个。</a:t>
            </a:r>
          </a:p>
          <a:p>
            <a:pPr eaLnBrk="1" hangingPunct="1"/>
            <a:r>
              <a:rPr lang="zh-CN" altLang="en-US"/>
              <a:t>恒等置换：</a:t>
            </a:r>
            <a:r>
              <a:rPr lang="en-US" altLang="zh-CN" i="1"/>
              <a:t>S</a:t>
            </a:r>
            <a:r>
              <a:rPr lang="zh-CN" altLang="en-US"/>
              <a:t>上的恒等函数。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3BD80B0-AF19-4FE3-ABCB-820CCEA5F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群的性质</a:t>
            </a:r>
            <a:r>
              <a:rPr lang="en-US" altLang="zh-CN"/>
              <a:t>——</a:t>
            </a:r>
            <a:r>
              <a:rPr lang="zh-CN" altLang="en-US"/>
              <a:t>置换性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A0B5DB7-1E2E-4D6F-BABE-B019B1121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定理：</a:t>
            </a:r>
            <a:r>
              <a:rPr lang="zh-CN" altLang="en-US" sz="2900">
                <a:solidFill>
                  <a:srgbClr val="000000"/>
                </a:solidFill>
              </a:rPr>
              <a:t>群</a:t>
            </a:r>
            <a:r>
              <a:rPr lang="en-US" altLang="zh-CN" sz="2900">
                <a:solidFill>
                  <a:srgbClr val="000000"/>
                </a:solidFill>
              </a:rPr>
              <a:t>&lt; </a:t>
            </a:r>
            <a:r>
              <a:rPr lang="en-US" altLang="zh-CN" sz="2900" i="1">
                <a:solidFill>
                  <a:srgbClr val="000000"/>
                </a:solidFill>
              </a:rPr>
              <a:t>G</a:t>
            </a:r>
            <a:r>
              <a:rPr lang="en-US" altLang="zh-CN" sz="2900">
                <a:solidFill>
                  <a:srgbClr val="000000"/>
                </a:solidFill>
              </a:rPr>
              <a:t> , </a:t>
            </a:r>
            <a:r>
              <a:rPr lang="en-US" altLang="zh-CN" sz="290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sz="2900">
                <a:solidFill>
                  <a:srgbClr val="000000"/>
                </a:solidFill>
              </a:rPr>
              <a:t>的运算表中的每一行或每一列都是 </a:t>
            </a:r>
            <a:r>
              <a:rPr lang="en-US" altLang="zh-CN" sz="2900" i="1">
                <a:solidFill>
                  <a:srgbClr val="000000"/>
                </a:solidFill>
              </a:rPr>
              <a:t>G </a:t>
            </a:r>
            <a:r>
              <a:rPr lang="zh-CN" altLang="en-US" sz="2900">
                <a:solidFill>
                  <a:srgbClr val="000000"/>
                </a:solidFill>
              </a:rPr>
              <a:t>的元素的一个置换。</a:t>
            </a:r>
          </a:p>
          <a:p>
            <a:endParaRPr lang="zh-CN" altLang="en-US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AD82508C-AD68-4CA3-92E5-C6B8756A7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2428875"/>
            <a:ext cx="642938" cy="119062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FFFF"/>
                </a:solidFill>
                <a:ea typeface="楷体_GB2312" pitchFamily="49" charset="-122"/>
              </a:rPr>
              <a:t>证明</a:t>
            </a:r>
          </a:p>
        </p:txBody>
      </p:sp>
      <p:sp>
        <p:nvSpPr>
          <p:cNvPr id="199685" name="Text Box 5">
            <a:extLst>
              <a:ext uri="{FF2B5EF4-FFF2-40B4-BE49-F238E27FC236}">
                <a16:creationId xmlns:a16="http://schemas.microsoft.com/office/drawing/2014/main" id="{F1ED3C02-F7EC-437B-96E0-995E80B1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2205038"/>
            <a:ext cx="7926388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对于任意</a:t>
            </a:r>
            <a:r>
              <a:rPr kumimoji="1" lang="en-US" altLang="zh-CN" sz="2800" i="1" dirty="0" err="1">
                <a:solidFill>
                  <a:srgbClr val="0066FF"/>
                </a:solidFill>
                <a:ea typeface="楷体_GB2312" pitchFamily="49" charset="-122"/>
              </a:rPr>
              <a:t>a</a:t>
            </a:r>
            <a:r>
              <a:rPr kumimoji="1" lang="en-US" altLang="zh-CN" sz="2800" dirty="0" err="1">
                <a:solidFill>
                  <a:srgbClr val="0066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i="1" dirty="0" err="1">
                <a:solidFill>
                  <a:srgbClr val="0066FF"/>
                </a:solidFill>
                <a:ea typeface="楷体_GB2312" pitchFamily="49" charset="-122"/>
              </a:rPr>
              <a:t>G</a:t>
            </a:r>
            <a:r>
              <a:rPr kumimoji="1" lang="zh-CN" altLang="en-US" sz="2800" i="1" dirty="0">
                <a:solidFill>
                  <a:srgbClr val="0066FF"/>
                </a:solidFill>
                <a:ea typeface="楷体_GB2312" pitchFamily="49" charset="-122"/>
              </a:rPr>
              <a:t>，</a:t>
            </a:r>
            <a:endParaRPr kumimoji="1" lang="zh-CN" altLang="en-US" sz="2800" dirty="0">
              <a:solidFill>
                <a:srgbClr val="0066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900" dirty="0">
                <a:solidFill>
                  <a:srgbClr val="0066FF"/>
                </a:solidFill>
                <a:latin typeface="+mn-lt"/>
                <a:ea typeface="+mn-ea"/>
              </a:rPr>
              <a:t>1. 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考察对应于</a:t>
            </a:r>
            <a:r>
              <a:rPr kumimoji="1" lang="en-US" altLang="zh-CN" sz="2800" i="1" dirty="0" err="1">
                <a:solidFill>
                  <a:srgbClr val="0066FF"/>
                </a:solidFill>
                <a:ea typeface="楷体_GB2312" pitchFamily="49" charset="-122"/>
              </a:rPr>
              <a:t>a</a:t>
            </a:r>
            <a:r>
              <a:rPr kumimoji="1" lang="en-US" altLang="zh-CN" sz="2800" dirty="0" err="1">
                <a:solidFill>
                  <a:srgbClr val="0066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i="1" dirty="0" err="1">
                <a:solidFill>
                  <a:srgbClr val="0066FF"/>
                </a:solidFill>
                <a:ea typeface="楷体_GB2312" pitchFamily="49" charset="-122"/>
              </a:rPr>
              <a:t>G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的那一行，设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b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是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G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中的任一元素，由于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b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= 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a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  <a:sym typeface="Symbol" panose="05050102010706020507" pitchFamily="18" charset="2"/>
              </a:rPr>
              <a:t>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(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a</a:t>
            </a:r>
            <a:r>
              <a:rPr kumimoji="1" lang="en-US" altLang="zh-CN" sz="2800" baseline="30000" dirty="0">
                <a:solidFill>
                  <a:srgbClr val="0066FF"/>
                </a:solidFill>
                <a:ea typeface="楷体_GB2312" pitchFamily="49" charset="-122"/>
              </a:rPr>
              <a:t>-1 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  <a:sym typeface="Symbol" panose="05050102010706020507" pitchFamily="18" charset="2"/>
              </a:rPr>
              <a:t>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 ,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所以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b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必定出现在对应于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a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的那一行中。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900" dirty="0">
                <a:solidFill>
                  <a:srgbClr val="0066FF"/>
                </a:solidFill>
                <a:latin typeface="+mn-lt"/>
                <a:ea typeface="+mn-ea"/>
              </a:rPr>
              <a:t>2. 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若对应于</a:t>
            </a:r>
            <a:r>
              <a:rPr kumimoji="1" lang="en-US" altLang="zh-CN" sz="2800" i="1" dirty="0" err="1">
                <a:solidFill>
                  <a:srgbClr val="0066FF"/>
                </a:solidFill>
                <a:ea typeface="楷体_GB2312" pitchFamily="49" charset="-122"/>
              </a:rPr>
              <a:t>a</a:t>
            </a:r>
            <a:r>
              <a:rPr kumimoji="1" lang="en-US" altLang="zh-CN" sz="2800" dirty="0" err="1">
                <a:solidFill>
                  <a:srgbClr val="0066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 i="1" dirty="0" err="1">
                <a:solidFill>
                  <a:srgbClr val="0066FF"/>
                </a:solidFill>
                <a:ea typeface="楷体_GB2312" pitchFamily="49" charset="-122"/>
              </a:rPr>
              <a:t>G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的那一行中有两个元素都是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c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,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则有</a:t>
            </a:r>
            <a:r>
              <a:rPr kumimoji="1" lang="zh-CN" altLang="en-US" sz="2800" baseline="300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a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  <a:sym typeface="Symbol" panose="05050102010706020507" pitchFamily="18" charset="2"/>
              </a:rPr>
              <a:t>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b</a:t>
            </a:r>
            <a:r>
              <a:rPr kumimoji="1" lang="en-US" altLang="zh-CN" sz="2800" baseline="-25000" dirty="0">
                <a:solidFill>
                  <a:srgbClr val="0066FF"/>
                </a:solidFill>
                <a:ea typeface="楷体_GB2312" pitchFamily="49" charset="-122"/>
              </a:rPr>
              <a:t>1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 = a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  <a:sym typeface="Symbol" panose="05050102010706020507" pitchFamily="18" charset="2"/>
              </a:rPr>
              <a:t>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b</a:t>
            </a:r>
            <a:r>
              <a:rPr kumimoji="1" lang="en-US" altLang="zh-CN" sz="2800" baseline="-25000" dirty="0">
                <a:solidFill>
                  <a:srgbClr val="0066FF"/>
                </a:solidFill>
                <a:ea typeface="楷体_GB2312" pitchFamily="49" charset="-122"/>
              </a:rPr>
              <a:t>2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= 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c 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且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b</a:t>
            </a:r>
            <a:r>
              <a:rPr kumimoji="1" lang="en-US" altLang="zh-CN" sz="2800" baseline="-25000" dirty="0">
                <a:solidFill>
                  <a:srgbClr val="0066FF"/>
                </a:solidFill>
                <a:ea typeface="楷体_GB2312" pitchFamily="49" charset="-122"/>
              </a:rPr>
              <a:t>1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0066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  <a:r>
              <a:rPr kumimoji="1" lang="en-US" altLang="zh-CN" sz="2800" i="1" dirty="0">
                <a:solidFill>
                  <a:srgbClr val="0066FF"/>
                </a:solidFill>
                <a:ea typeface="楷体_GB2312" pitchFamily="49" charset="-122"/>
              </a:rPr>
              <a:t>b</a:t>
            </a:r>
            <a:r>
              <a:rPr kumimoji="1" lang="en-US" altLang="zh-CN" sz="2800" baseline="-25000" dirty="0">
                <a:solidFill>
                  <a:srgbClr val="0066FF"/>
                </a:solidFill>
                <a:ea typeface="楷体_GB2312" pitchFamily="49" charset="-122"/>
              </a:rPr>
              <a:t>2</a:t>
            </a:r>
            <a:r>
              <a:rPr kumimoji="1" lang="zh-CN" altLang="en-US" sz="2800" dirty="0">
                <a:solidFill>
                  <a:srgbClr val="0066FF"/>
                </a:solidFill>
                <a:ea typeface="楷体_GB2312" pitchFamily="49" charset="-122"/>
              </a:rPr>
              <a:t>，</a:t>
            </a:r>
            <a:r>
              <a:rPr lang="zh-CN" altLang="en-US" sz="2900" dirty="0">
                <a:solidFill>
                  <a:srgbClr val="0066FF"/>
                </a:solidFill>
                <a:latin typeface="+mn-lt"/>
                <a:ea typeface="+mn-ea"/>
              </a:rPr>
              <a:t>这与消去律矛盾。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900" dirty="0">
                <a:solidFill>
                  <a:srgbClr val="002060"/>
                </a:solidFill>
                <a:latin typeface="+mn-lt"/>
                <a:ea typeface="+mn-ea"/>
              </a:rPr>
              <a:t>综上所述，群</a:t>
            </a:r>
            <a:r>
              <a:rPr kumimoji="1" lang="en-US" altLang="zh-CN" sz="2800" dirty="0">
                <a:solidFill>
                  <a:srgbClr val="002060"/>
                </a:solidFill>
                <a:ea typeface="楷体_GB2312" pitchFamily="49" charset="-122"/>
              </a:rPr>
              <a:t>&lt; </a:t>
            </a:r>
            <a:r>
              <a:rPr kumimoji="1" lang="en-US" altLang="zh-CN" sz="2800" i="1" dirty="0">
                <a:solidFill>
                  <a:srgbClr val="002060"/>
                </a:solidFill>
                <a:ea typeface="楷体_GB2312" pitchFamily="49" charset="-122"/>
              </a:rPr>
              <a:t>G</a:t>
            </a:r>
            <a:r>
              <a:rPr kumimoji="1" lang="en-US" altLang="zh-CN" sz="2800" dirty="0">
                <a:solidFill>
                  <a:srgbClr val="002060"/>
                </a:solidFill>
                <a:ea typeface="楷体_GB2312" pitchFamily="49" charset="-122"/>
              </a:rPr>
              <a:t> , </a:t>
            </a:r>
            <a:r>
              <a:rPr kumimoji="1" lang="en-US" altLang="zh-CN" sz="2800" dirty="0">
                <a:solidFill>
                  <a:srgbClr val="002060"/>
                </a:solidFill>
                <a:ea typeface="楷体_GB2312" pitchFamily="49" charset="-122"/>
                <a:sym typeface="Symbol" panose="05050102010706020507" pitchFamily="18" charset="2"/>
              </a:rPr>
              <a:t> &gt;</a:t>
            </a:r>
            <a:r>
              <a:rPr lang="zh-CN" altLang="en-US" sz="2900" dirty="0">
                <a:solidFill>
                  <a:srgbClr val="002060"/>
                </a:solidFill>
                <a:latin typeface="+mn-lt"/>
                <a:ea typeface="+mn-ea"/>
              </a:rPr>
              <a:t>的运算表中的每一行都是 </a:t>
            </a:r>
            <a:r>
              <a:rPr lang="en-US" altLang="zh-CN" sz="2900" dirty="0">
                <a:solidFill>
                  <a:srgbClr val="002060"/>
                </a:solidFill>
                <a:latin typeface="+mn-lt"/>
                <a:ea typeface="+mn-ea"/>
              </a:rPr>
              <a:t>G </a:t>
            </a:r>
            <a:r>
              <a:rPr lang="zh-CN" altLang="en-US" sz="2900" dirty="0">
                <a:solidFill>
                  <a:srgbClr val="002060"/>
                </a:solidFill>
                <a:latin typeface="+mn-lt"/>
                <a:ea typeface="+mn-ea"/>
              </a:rPr>
              <a:t>的元素的一个置换。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900" dirty="0">
                <a:solidFill>
                  <a:srgbClr val="002060"/>
                </a:solidFill>
                <a:latin typeface="+mn-lt"/>
                <a:ea typeface="+mn-ea"/>
              </a:rPr>
              <a:t>对于列同理可证，所以定理成立。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09DF0AA-EF8B-4952-878F-CD4239584FC1}"/>
              </a:ext>
            </a:extLst>
          </p:cNvPr>
          <p:cNvCxnSpPr>
            <a:cxnSpLocks/>
          </p:cNvCxnSpPr>
          <p:nvPr/>
        </p:nvCxnSpPr>
        <p:spPr>
          <a:xfrm>
            <a:off x="609600" y="2204864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19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19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 autoUpdateAnimBg="0"/>
      <p:bldP spid="19968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6AA89111-6EFD-48C2-9EFB-4DB0059E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716CDE-3112-4E41-AF37-D39DF34436D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2321DF7-2B94-4851-B6F1-3B2F52F6A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置换的乘法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02573E6-AA63-4BCF-BC46-0DFE43971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10.12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σ,τ</a:t>
            </a:r>
            <a:r>
              <a:rPr lang="zh-CN" altLang="en-US">
                <a:solidFill>
                  <a:srgbClr val="000000"/>
                </a:solidFill>
              </a:rPr>
              <a:t>是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元置换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en-US" altLang="zh-CN" i="1">
                <a:solidFill>
                  <a:srgbClr val="000000"/>
                </a:solidFill>
              </a:rPr>
              <a:t>σ</a:t>
            </a:r>
            <a:r>
              <a:rPr lang="zh-CN" altLang="en-US">
                <a:solidFill>
                  <a:srgbClr val="000000"/>
                </a:solidFill>
              </a:rPr>
              <a:t>和</a:t>
            </a:r>
            <a:r>
              <a:rPr lang="en-US" altLang="zh-CN" i="1">
                <a:solidFill>
                  <a:srgbClr val="000000"/>
                </a:solidFill>
              </a:rPr>
              <a:t>τ</a:t>
            </a:r>
            <a:r>
              <a:rPr lang="zh-CN" altLang="en-US">
                <a:solidFill>
                  <a:srgbClr val="000000"/>
                </a:solidFill>
              </a:rPr>
              <a:t>的复合</a:t>
            </a:r>
            <a:r>
              <a:rPr lang="en-US" altLang="zh-CN" i="1">
                <a:solidFill>
                  <a:srgbClr val="000000"/>
                </a:solidFill>
              </a:rPr>
              <a:t>σ </a:t>
            </a:r>
            <a:r>
              <a:rPr lang="en-US" altLang="zh-CN"/>
              <a:t>∘</a:t>
            </a:r>
            <a:r>
              <a:rPr lang="en-US" altLang="zh-CN" i="1">
                <a:solidFill>
                  <a:srgbClr val="000000"/>
                </a:solidFill>
              </a:rPr>
              <a:t>τ 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也是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元置换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称为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σ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τ 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的乘积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记作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στ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.  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例如</a:t>
            </a:r>
            <a:r>
              <a:rPr lang="zh-CN" altLang="en-US"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en-US" altLang="zh-CN"/>
          </a:p>
        </p:txBody>
      </p:sp>
      <p:graphicFrame>
        <p:nvGraphicFramePr>
          <p:cNvPr id="600071" name="Object 7">
            <a:extLst>
              <a:ext uri="{FF2B5EF4-FFF2-40B4-BE49-F238E27FC236}">
                <a16:creationId xmlns:a16="http://schemas.microsoft.com/office/drawing/2014/main" id="{0F4E1B69-C4DF-4136-B69D-AE2620F4C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538663"/>
          <a:ext cx="69119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40000" imgH="469900" progId="Equation.3">
                  <p:embed/>
                </p:oleObj>
              </mc:Choice>
              <mc:Fallback>
                <p:oleObj name="公式" r:id="rId3" imgW="25400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38663"/>
                        <a:ext cx="69119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074" name="Object 10">
            <a:extLst>
              <a:ext uri="{FF2B5EF4-FFF2-40B4-BE49-F238E27FC236}">
                <a16:creationId xmlns:a16="http://schemas.microsoft.com/office/drawing/2014/main" id="{C385762C-03C9-4CD1-9BD1-E06CFC2A7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141663"/>
          <a:ext cx="6985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40000" imgH="469900" progId="Equation.3">
                  <p:embed/>
                </p:oleObj>
              </mc:Choice>
              <mc:Fallback>
                <p:oleObj name="公式" r:id="rId5" imgW="25400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69850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2269067-0D10-44CB-AF1F-9CD0F9717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轮换与对换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1490F15-7F74-4866-AED0-3A150FF3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2"/>
                </a:solidFill>
              </a:rPr>
              <a:t>定义</a:t>
            </a:r>
            <a:r>
              <a:rPr lang="en-US" altLang="zh-CN">
                <a:solidFill>
                  <a:schemeClr val="accent2"/>
                </a:solidFill>
              </a:rPr>
              <a:t>10.13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zh-CN" altLang="en-US">
                <a:sym typeface="Symbol" panose="05050102010706020507" pitchFamily="18" charset="2"/>
              </a:rPr>
              <a:t>是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={1,2, …,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上的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元置换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>
                <a:sym typeface="Symbol" panose="05050102010706020507" pitchFamily="18" charset="2"/>
              </a:rPr>
              <a:t>若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) = 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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) = </a:t>
            </a:r>
            <a:r>
              <a:rPr lang="en-US" altLang="zh-CN" i="1"/>
              <a:t>i</a:t>
            </a:r>
            <a:r>
              <a:rPr lang="en-US" altLang="zh-CN" baseline="-25000"/>
              <a:t>3</a:t>
            </a:r>
            <a:r>
              <a:rPr lang="en-US" altLang="zh-CN"/>
              <a:t>, …, </a:t>
            </a:r>
            <a:r>
              <a:rPr lang="en-US" altLang="zh-CN">
                <a:sym typeface="Symbol" panose="05050102010706020507" pitchFamily="18" charset="2"/>
              </a:rPr>
              <a:t>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 i="1" baseline="-25000"/>
              <a:t>k</a:t>
            </a:r>
            <a:r>
              <a:rPr lang="en-US" altLang="zh-CN" baseline="-25000">
                <a:sym typeface="Symbol" panose="05050102010706020507" pitchFamily="18" charset="2"/>
              </a:rPr>
              <a:t></a:t>
            </a:r>
            <a:r>
              <a:rPr lang="en-US" altLang="zh-CN" baseline="-25000"/>
              <a:t>1</a:t>
            </a:r>
            <a:r>
              <a:rPr lang="en-US" altLang="zh-CN"/>
              <a:t>) = </a:t>
            </a:r>
            <a:r>
              <a:rPr lang="en-US" altLang="zh-CN" i="1"/>
              <a:t>i</a:t>
            </a:r>
            <a:r>
              <a:rPr lang="en-US" altLang="zh-CN" i="1" baseline="-25000"/>
              <a:t>k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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 i="1" baseline="-25000"/>
              <a:t>k</a:t>
            </a:r>
            <a:r>
              <a:rPr lang="en-US" altLang="zh-CN"/>
              <a:t>) = </a:t>
            </a:r>
            <a:r>
              <a:rPr lang="en-US" altLang="zh-CN" i="1"/>
              <a:t>i</a:t>
            </a:r>
            <a:r>
              <a:rPr lang="en-US" altLang="zh-CN" baseline="-25000"/>
              <a:t>1,</a:t>
            </a:r>
            <a:br>
              <a:rPr lang="en-US" altLang="zh-CN" baseline="-25000"/>
            </a:br>
            <a:r>
              <a:rPr lang="zh-CN" altLang="en-US"/>
              <a:t>且保持</a:t>
            </a:r>
            <a:r>
              <a:rPr lang="en-US" altLang="zh-CN" i="1"/>
              <a:t>S</a:t>
            </a:r>
            <a:r>
              <a:rPr lang="zh-CN" altLang="en-US"/>
              <a:t>中其他元素不变，则称</a:t>
            </a:r>
            <a:r>
              <a:rPr lang="zh-CN" altLang="en-US">
                <a:sym typeface="Symbol" panose="05050102010706020507" pitchFamily="18" charset="2"/>
              </a:rPr>
              <a:t>是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zh-CN" altLang="en-US">
                <a:sym typeface="Symbol" panose="05050102010706020507" pitchFamily="18" charset="2"/>
              </a:rPr>
              <a:t>上的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阶轮换</a:t>
            </a:r>
            <a:r>
              <a:rPr lang="zh-CN" altLang="en-US">
                <a:sym typeface="Symbol" panose="05050102010706020507" pitchFamily="18" charset="2"/>
              </a:rPr>
              <a:t>，记作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/>
              <a:t>i</a:t>
            </a:r>
            <a:r>
              <a:rPr lang="en-US" altLang="zh-CN" baseline="-25000"/>
              <a:t>1 </a:t>
            </a:r>
            <a:r>
              <a:rPr lang="en-US" altLang="zh-CN"/>
              <a:t>, </a:t>
            </a:r>
            <a:r>
              <a:rPr lang="en-US" altLang="zh-CN" i="1"/>
              <a:t>i</a:t>
            </a:r>
            <a:r>
              <a:rPr lang="en-US" altLang="zh-CN" baseline="-25000"/>
              <a:t>2 </a:t>
            </a:r>
            <a:r>
              <a:rPr lang="en-US" altLang="zh-CN"/>
              <a:t>, …, </a:t>
            </a:r>
            <a:r>
              <a:rPr lang="en-US" altLang="zh-CN" i="1"/>
              <a:t>i</a:t>
            </a:r>
            <a:r>
              <a:rPr lang="en-US" altLang="zh-CN" i="1" baseline="-25000"/>
              <a:t>k</a:t>
            </a:r>
            <a:r>
              <a:rPr lang="en-US" altLang="zh-CN"/>
              <a:t>) .</a:t>
            </a:r>
          </a:p>
          <a:p>
            <a:r>
              <a:rPr lang="zh-CN" altLang="en-US"/>
              <a:t>如果</a:t>
            </a:r>
            <a:r>
              <a:rPr lang="en-US" altLang="zh-CN" i="1"/>
              <a:t>k</a:t>
            </a:r>
            <a:r>
              <a:rPr lang="en-US" altLang="zh-CN"/>
              <a:t>=2</a:t>
            </a:r>
            <a:r>
              <a:rPr lang="zh-CN" altLang="en-US"/>
              <a:t>，则称</a:t>
            </a:r>
            <a:r>
              <a:rPr lang="en-US" altLang="zh-CN">
                <a:sym typeface="Symbol" panose="05050102010706020507" pitchFamily="18" charset="2"/>
              </a:rPr>
              <a:t>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zh-CN" altLang="en-US">
                <a:sym typeface="Symbol" panose="05050102010706020507" pitchFamily="18" charset="2"/>
              </a:rPr>
              <a:t>上的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对换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14353FB5-76E9-4B9D-99D2-A15A94C9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191EE4-E12B-47B4-B20E-D1B57748457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E7C603A-78EF-4E3F-8C01-A0F224A9B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dirty="0"/>
              <a:t>n</a:t>
            </a:r>
            <a:r>
              <a:rPr lang="zh-CN" altLang="en-US" dirty="0"/>
              <a:t>元置换的轮换表示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A5AA7E3-0058-4B6B-9380-670FE64B5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设 </a:t>
            </a:r>
            <a:r>
              <a:rPr lang="en-US" altLang="zh-CN" i="1" dirty="0"/>
              <a:t>S </a:t>
            </a:r>
            <a:r>
              <a:rPr lang="en-US" altLang="zh-CN" dirty="0"/>
              <a:t>= {1, 2, …, </a:t>
            </a:r>
            <a:r>
              <a:rPr lang="en-US" altLang="zh-CN" i="1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，对于任何</a:t>
            </a:r>
            <a:r>
              <a:rPr lang="en-US" altLang="zh-CN" i="1" dirty="0"/>
              <a:t>S</a:t>
            </a:r>
            <a:r>
              <a:rPr lang="zh-CN" altLang="en-US" dirty="0"/>
              <a:t>上的 </a:t>
            </a:r>
            <a:r>
              <a:rPr lang="en-US" altLang="zh-CN" i="1" dirty="0"/>
              <a:t>n </a:t>
            </a:r>
            <a:r>
              <a:rPr lang="zh-CN" altLang="en-US" dirty="0"/>
              <a:t>元置换 </a:t>
            </a:r>
            <a:r>
              <a:rPr lang="zh-CN" altLang="en-US" dirty="0">
                <a:sym typeface="Symbol" panose="05050102010706020507" pitchFamily="18" charset="2"/>
              </a:rPr>
              <a:t></a:t>
            </a:r>
            <a:r>
              <a:rPr lang="en-US" altLang="zh-CN" i="1" dirty="0"/>
              <a:t>, </a:t>
            </a:r>
            <a:r>
              <a:rPr lang="zh-CN" altLang="en-US" dirty="0"/>
              <a:t>存在着一个有限序列 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≥1, (</a:t>
            </a:r>
            <a:r>
              <a:rPr lang="zh-CN" altLang="en-US" dirty="0"/>
              <a:t>可以取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=1) </a:t>
            </a:r>
            <a:r>
              <a:rPr lang="zh-CN" altLang="en-US" dirty="0"/>
              <a:t>使得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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) = 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) = </a:t>
            </a:r>
            <a:r>
              <a:rPr lang="en-US" altLang="zh-CN" i="1" dirty="0"/>
              <a:t>i</a:t>
            </a:r>
            <a:r>
              <a:rPr lang="en-US" altLang="zh-CN" baseline="-25000" dirty="0"/>
              <a:t>3</a:t>
            </a:r>
            <a:r>
              <a:rPr lang="en-US" altLang="zh-CN" dirty="0"/>
              <a:t>, …,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k</a:t>
            </a:r>
            <a:r>
              <a:rPr lang="en-US" altLang="zh-CN" baseline="-25000" dirty="0">
                <a:sym typeface="Symbol" panose="05050102010706020507" pitchFamily="18" charset="2"/>
              </a:rPr>
              <a:t></a:t>
            </a:r>
            <a:r>
              <a:rPr lang="en-US" altLang="zh-CN" baseline="-25000" dirty="0"/>
              <a:t>1</a:t>
            </a:r>
            <a:r>
              <a:rPr lang="en-US" altLang="zh-CN" dirty="0"/>
              <a:t>) = 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/>
              <a:t>(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 = 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</a:p>
          <a:p>
            <a:pPr lvl="1" eaLnBrk="1" hangingPunct="1"/>
            <a:r>
              <a:rPr lang="zh-CN" altLang="en-US" dirty="0"/>
              <a:t>令 </a:t>
            </a:r>
            <a:r>
              <a:rPr lang="zh-CN" altLang="en-US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/>
              <a:t>1 </a:t>
            </a:r>
            <a:r>
              <a:rPr lang="en-US" altLang="zh-CN" dirty="0"/>
              <a:t>= (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i="1" dirty="0"/>
              <a:t>i</a:t>
            </a:r>
            <a:r>
              <a:rPr lang="en-US" altLang="zh-CN" baseline="-25000" dirty="0"/>
              <a:t>2 </a:t>
            </a:r>
            <a:r>
              <a:rPr lang="en-US" altLang="zh-CN" dirty="0"/>
              <a:t>… 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), </a:t>
            </a:r>
            <a:r>
              <a:rPr lang="zh-CN" altLang="en-US" dirty="0"/>
              <a:t>是 </a:t>
            </a:r>
            <a:r>
              <a:rPr lang="zh-CN" altLang="en-US" dirty="0">
                <a:sym typeface="Symbol" panose="05050102010706020507" pitchFamily="18" charset="2"/>
              </a:rPr>
              <a:t> </a:t>
            </a:r>
            <a:r>
              <a:rPr lang="zh-CN" altLang="en-US" dirty="0"/>
              <a:t>分解的第一个轮换</a:t>
            </a:r>
            <a:r>
              <a:rPr lang="en-US" altLang="zh-CN" dirty="0"/>
              <a:t>. </a:t>
            </a:r>
            <a:r>
              <a:rPr lang="zh-CN" altLang="en-US" dirty="0"/>
              <a:t>将 </a:t>
            </a:r>
            <a:r>
              <a:rPr lang="zh-CN" altLang="en-US" dirty="0">
                <a:sym typeface="Symbol" panose="05050102010706020507" pitchFamily="18" charset="2"/>
              </a:rPr>
              <a:t> </a:t>
            </a:r>
            <a:r>
              <a:rPr lang="zh-CN" altLang="en-US" dirty="0"/>
              <a:t>写作 </a:t>
            </a:r>
            <a:r>
              <a:rPr lang="zh-CN" altLang="en-US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,</a:t>
            </a:r>
            <a:r>
              <a:rPr lang="en-US" altLang="zh-CN" dirty="0"/>
              <a:t> </a:t>
            </a:r>
            <a:r>
              <a:rPr lang="zh-CN" altLang="en-US" dirty="0"/>
              <a:t>继续对 </a:t>
            </a:r>
            <a:r>
              <a:rPr lang="zh-CN" altLang="en-US" dirty="0">
                <a:sym typeface="Symbol" panose="05050102010706020507" pitchFamily="18" charset="2"/>
              </a:rPr>
              <a:t> </a:t>
            </a:r>
            <a:r>
              <a:rPr lang="zh-CN" altLang="en-US" dirty="0"/>
              <a:t>分解</a:t>
            </a:r>
            <a:r>
              <a:rPr lang="en-US" altLang="zh-CN" dirty="0"/>
              <a:t>. </a:t>
            </a:r>
            <a:r>
              <a:rPr lang="zh-CN" altLang="en-US" dirty="0"/>
              <a:t>由于</a:t>
            </a:r>
            <a:r>
              <a:rPr lang="en-US" altLang="zh-CN" i="1" dirty="0"/>
              <a:t>S </a:t>
            </a:r>
            <a:r>
              <a:rPr lang="zh-CN" altLang="en-US" dirty="0"/>
              <a:t>只有</a:t>
            </a:r>
            <a:r>
              <a:rPr lang="en-US" altLang="zh-CN" i="1" dirty="0"/>
              <a:t>n  </a:t>
            </a:r>
            <a:r>
              <a:rPr lang="zh-CN" altLang="en-US" dirty="0"/>
              <a:t>个元素</a:t>
            </a:r>
            <a:r>
              <a:rPr lang="en-US" altLang="zh-CN" dirty="0"/>
              <a:t>, </a:t>
            </a:r>
            <a:r>
              <a:rPr lang="zh-CN" altLang="en-US" dirty="0"/>
              <a:t>经过有限步得到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</a:t>
            </a:r>
            <a:r>
              <a:rPr lang="zh-CN" altLang="en-US" i="1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i="1" dirty="0"/>
              <a:t> </a:t>
            </a:r>
            <a:r>
              <a:rPr lang="en-US" altLang="zh-CN" baseline="-25000" dirty="0"/>
              <a:t>1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i="1" dirty="0"/>
              <a:t> </a:t>
            </a:r>
            <a:r>
              <a:rPr lang="en-US" altLang="zh-CN" baseline="-25000" dirty="0"/>
              <a:t>2</a:t>
            </a:r>
            <a:r>
              <a:rPr lang="en-US" altLang="zh-CN" dirty="0"/>
              <a:t> …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i="1" dirty="0"/>
              <a:t> </a:t>
            </a:r>
            <a:r>
              <a:rPr lang="en-US" altLang="zh-CN" i="1" baseline="-25000" dirty="0"/>
              <a:t>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897872D7-9C58-4787-BB98-39C9B378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24C94F-6614-46B2-869F-B1C760DC679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AB0B677-DA62-441F-B5B2-A79CE809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998A403-B4B9-4074-BCA1-EF49F7F5A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925763"/>
            <a:ext cx="4365625" cy="29511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(1)=5, (5)=4, (4)=1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第一个轮换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(1 5 4)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(2)=3, (3)=2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第二个轮换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(2 3)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=(1 5 4)(2 3)</a:t>
            </a:r>
          </a:p>
        </p:txBody>
      </p:sp>
      <p:graphicFrame>
        <p:nvGraphicFramePr>
          <p:cNvPr id="43013" name="Object 7">
            <a:extLst>
              <a:ext uri="{FF2B5EF4-FFF2-40B4-BE49-F238E27FC236}">
                <a16:creationId xmlns:a16="http://schemas.microsoft.com/office/drawing/2014/main" id="{18E85C10-F217-48C1-BA8E-6403DE3A8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341438"/>
          <a:ext cx="74882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40000" imgH="469900" progId="Equation.3">
                  <p:embed/>
                </p:oleObj>
              </mc:Choice>
              <mc:Fallback>
                <p:oleObj name="公式" r:id="rId3" imgW="25400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1438"/>
                        <a:ext cx="74882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20" name="Rectangle 8">
            <a:extLst>
              <a:ext uri="{FF2B5EF4-FFF2-40B4-BE49-F238E27FC236}">
                <a16:creationId xmlns:a16="http://schemas.microsoft.com/office/drawing/2014/main" id="{D537BA86-8138-41F3-A24A-2444B4FB7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925763"/>
            <a:ext cx="47879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(1)=4, (4)=2, (2)=3,(3)=1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第一个轮换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(1 4 2 3)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(5)=5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第二个轮换</a:t>
            </a:r>
            <a:r>
              <a:rPr lang="en-US" altLang="zh-CN" dirty="0">
                <a:solidFill>
                  <a:srgbClr val="3366FF"/>
                </a:solidFill>
                <a:sym typeface="Symbol" panose="05050102010706020507" pitchFamily="18" charset="2"/>
              </a:rPr>
              <a:t>(5)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 =(1 4 2 3)(5)=(1 4 2 3)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E04D-9583-4570-9025-541D1A10B123}"/>
              </a:ext>
            </a:extLst>
          </p:cNvPr>
          <p:cNvCxnSpPr>
            <a:cxnSpLocks/>
          </p:cNvCxnSpPr>
          <p:nvPr/>
        </p:nvCxnSpPr>
        <p:spPr>
          <a:xfrm>
            <a:off x="468312" y="4077072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170E0E-65BB-4E8D-B07C-205DF6BEB127}"/>
              </a:ext>
            </a:extLst>
          </p:cNvPr>
          <p:cNvCxnSpPr>
            <a:cxnSpLocks/>
          </p:cNvCxnSpPr>
          <p:nvPr/>
        </p:nvCxnSpPr>
        <p:spPr>
          <a:xfrm>
            <a:off x="468312" y="5157192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0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0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0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0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  <p:bldP spid="7301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88580924-319A-421D-9316-08B39319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C0B2E35-4FE6-4353-8526-42F4BA63D12E}" type="slidenum">
              <a:rPr lang="zh-CN" altLang="en-US" sz="1400" smtClean="0">
                <a:latin typeface="Times New Roman" panose="02020603050405020304" pitchFamily="18" charset="0"/>
              </a:rPr>
              <a:pPr algn="l"/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54543C9-7329-4BC7-B179-9BB512F1B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-131763"/>
            <a:ext cx="9144000" cy="68675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Arial Narrow" panose="020B0606020202030204" pitchFamily="34" charset="0"/>
            </a:endParaRPr>
          </a:p>
        </p:txBody>
      </p:sp>
      <p:sp>
        <p:nvSpPr>
          <p:cNvPr id="492704" name="Rectangle 160">
            <a:extLst>
              <a:ext uri="{FF2B5EF4-FFF2-40B4-BE49-F238E27FC236}">
                <a16:creationId xmlns:a16="http://schemas.microsoft.com/office/drawing/2014/main" id="{BE3CD5F0-801C-468A-8C92-1AC435B7B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858" y="4126838"/>
            <a:ext cx="3675062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&lt;180&gt;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={0,180}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&lt;240&gt;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={0,120,240} </a:t>
            </a: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&lt;300&gt;</a:t>
            </a: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 60,120,180,240,300} </a:t>
            </a:r>
            <a:endParaRPr lang="en-US" altLang="zh-CN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62" name="Rectangle 4">
            <a:extLst>
              <a:ext uri="{FF2B5EF4-FFF2-40B4-BE49-F238E27FC236}">
                <a16:creationId xmlns:a16="http://schemas.microsoft.com/office/drawing/2014/main" id="{1C1AEFE5-4788-40E7-A856-CD77FA2B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85750"/>
            <a:ext cx="7954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>
                <a:solidFill>
                  <a:srgbClr val="000000"/>
                </a:solidFill>
              </a:rPr>
              <a:t>回看旋转群</a:t>
            </a:r>
            <a:r>
              <a:rPr lang="en-US" altLang="zh-CN" sz="2800" kern="0" dirty="0">
                <a:solidFill>
                  <a:srgbClr val="000000"/>
                </a:solidFill>
              </a:rPr>
              <a:t>&lt; </a:t>
            </a:r>
            <a:r>
              <a:rPr lang="en-US" altLang="zh-CN" sz="2800" i="1" kern="0" dirty="0">
                <a:solidFill>
                  <a:srgbClr val="000000"/>
                </a:solidFill>
              </a:rPr>
              <a:t>G</a:t>
            </a:r>
            <a:r>
              <a:rPr lang="en-US" altLang="zh-CN" sz="2800" kern="0" dirty="0">
                <a:solidFill>
                  <a:srgbClr val="000000"/>
                </a:solidFill>
              </a:rPr>
              <a:t> , </a:t>
            </a:r>
            <a:r>
              <a:rPr lang="en-US" altLang="zh-CN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的运算表如下：</a:t>
            </a:r>
          </a:p>
        </p:txBody>
      </p:sp>
      <p:sp>
        <p:nvSpPr>
          <p:cNvPr id="165" name="Rectangle 160">
            <a:extLst>
              <a:ext uri="{FF2B5EF4-FFF2-40B4-BE49-F238E27FC236}">
                <a16:creationId xmlns:a16="http://schemas.microsoft.com/office/drawing/2014/main" id="{F3A94AB8-5B6C-4B41-8746-F82C22C7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158" y="4126838"/>
            <a:ext cx="3675062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={0} </a:t>
            </a: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</a:rPr>
              <a:t>&lt;60&gt;</a:t>
            </a:r>
            <a:r>
              <a:rPr lang="en-US" altLang="zh-CN" sz="24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={0,60,120,180,240,300}</a:t>
            </a:r>
            <a:endParaRPr lang="en-US" altLang="zh-CN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&lt;120&gt;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={0,120,240}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82F08B-9BF4-4C2C-9D55-AD0BA6B4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73401"/>
            <a:ext cx="6629400" cy="26670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8D69105A-21DA-4584-802A-4B7A54E6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CA463B-3FD6-461F-B3C7-D6C7407E564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BDC48E4-C86E-41F3-AAFA-225D5531C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E5989CD-8E4A-4978-8D3D-C5A51B419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S </a:t>
            </a:r>
            <a:r>
              <a:rPr lang="en-US" altLang="zh-CN">
                <a:solidFill>
                  <a:srgbClr val="000000"/>
                </a:solidFill>
              </a:rPr>
              <a:t>= {1, 2, … , 8},</a:t>
            </a:r>
          </a:p>
        </p:txBody>
      </p:sp>
      <p:graphicFrame>
        <p:nvGraphicFramePr>
          <p:cNvPr id="604164" name="Object 4">
            <a:extLst>
              <a:ext uri="{FF2B5EF4-FFF2-40B4-BE49-F238E27FC236}">
                <a16:creationId xmlns:a16="http://schemas.microsoft.com/office/drawing/2014/main" id="{E02F7A08-D69C-4DDF-86D3-7792C31F2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844675"/>
          <a:ext cx="432117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52600" imgH="952500" progId="Equation.3">
                  <p:embed/>
                </p:oleObj>
              </mc:Choice>
              <mc:Fallback>
                <p:oleObj name="公式" r:id="rId2" imgW="17526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44675"/>
                        <a:ext cx="4321175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5" name="Rectangle 5">
            <a:extLst>
              <a:ext uri="{FF2B5EF4-FFF2-40B4-BE49-F238E27FC236}">
                <a16:creationId xmlns:a16="http://schemas.microsoft.com/office/drawing/2014/main" id="{71EA5654-9746-4BBB-A00D-D4FFD2597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78300"/>
            <a:ext cx="81454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则 轮换分解式为：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= (1 5 2 3 6) (4) (7 8) = (1 5 2 3 6) (7 8)</a:t>
            </a:r>
            <a:b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= (1 8 3 4 2) (5 6 7)</a:t>
            </a:r>
            <a:endParaRPr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C6F2550D-A961-47E6-B231-8BFA2FA3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B27EED-85E5-446C-A3AD-20ABA208F2F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E26F2CB-CB0F-4A73-AB7A-6AA9A8665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轮换分解式的特征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5BB329F-4327-4AAF-A8D3-1DE2081C9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accent2"/>
                </a:solidFill>
              </a:rPr>
              <a:t>定理</a:t>
            </a:r>
            <a:r>
              <a:rPr lang="zh-CN" altLang="en-US" dirty="0"/>
              <a:t>：任意置换都可以唯一地表示成不相交的轮换乘积。</a:t>
            </a:r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</a:pPr>
            <a:r>
              <a:rPr lang="zh-CN" altLang="en-US" dirty="0"/>
              <a:t>轮换的不交性</a:t>
            </a:r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</a:pPr>
            <a:r>
              <a:rPr lang="zh-CN" altLang="en-US" dirty="0"/>
              <a:t>分解的惟一性 </a:t>
            </a:r>
            <a:endParaRPr lang="en-US" altLang="zh-CN" dirty="0"/>
          </a:p>
          <a:p>
            <a:pPr marL="1143000" lvl="2" indent="-228600" eaLnBrk="1" hangingPunct="1">
              <a:spcBef>
                <a:spcPct val="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</a:t>
            </a:r>
            <a:r>
              <a:rPr lang="zh-CN" altLang="en-US" i="1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/>
              <a:t>2 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i="1" baseline="-25000" dirty="0"/>
              <a:t>t</a:t>
            </a:r>
            <a:r>
              <a:rPr lang="en-US" altLang="zh-CN" baseline="-25000" dirty="0"/>
              <a:t> </a:t>
            </a:r>
            <a:r>
              <a:rPr lang="zh-CN" altLang="en-US" dirty="0"/>
              <a:t>和 </a:t>
            </a:r>
            <a:r>
              <a:rPr lang="zh-CN" altLang="en-US" dirty="0">
                <a:sym typeface="Symbol" panose="05050102010706020507" pitchFamily="18" charset="2"/>
              </a:rPr>
              <a:t></a:t>
            </a:r>
            <a:r>
              <a:rPr lang="zh-CN" altLang="en-US" i="1" dirty="0"/>
              <a:t> </a:t>
            </a:r>
            <a:r>
              <a:rPr lang="en-US" altLang="zh-CN" dirty="0"/>
              <a:t>= 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baseline="-25000" dirty="0"/>
              <a:t>1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baseline="-25000" dirty="0"/>
              <a:t>2</a:t>
            </a:r>
            <a:r>
              <a:rPr lang="en-US" altLang="zh-CN" dirty="0"/>
              <a:t> …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i="1" baseline="-25000" dirty="0"/>
              <a:t>s </a:t>
            </a:r>
            <a:r>
              <a:rPr lang="en-US" altLang="zh-CN" baseline="-25000" dirty="0"/>
              <a:t> </a:t>
            </a:r>
            <a:endParaRPr lang="en-US" altLang="zh-CN" dirty="0"/>
          </a:p>
          <a:p>
            <a:pPr marL="1143000" lvl="2" indent="-228600" eaLnBrk="1" hangingPunct="1">
              <a:spcBef>
                <a:spcPct val="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则</a:t>
            </a:r>
            <a:r>
              <a:rPr lang="en-US" altLang="zh-CN" dirty="0"/>
              <a:t>{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i="1" baseline="-25000" dirty="0"/>
              <a:t>t </a:t>
            </a:r>
            <a:r>
              <a:rPr lang="en-US" altLang="zh-CN" dirty="0"/>
              <a:t>} = {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i="1" dirty="0"/>
              <a:t> </a:t>
            </a:r>
            <a:r>
              <a:rPr lang="en-US" altLang="zh-CN" baseline="-25000" dirty="0"/>
              <a:t>2</a:t>
            </a:r>
            <a:r>
              <a:rPr lang="en-US" altLang="zh-CN" dirty="0"/>
              <a:t>, …,</a:t>
            </a:r>
            <a:r>
              <a:rPr lang="en-US" altLang="zh-CN" i="1" dirty="0">
                <a:sym typeface="Symbol" panose="05050102010706020507" pitchFamily="18" charset="2"/>
              </a:rPr>
              <a:t></a:t>
            </a:r>
            <a:r>
              <a:rPr lang="en-US" altLang="zh-CN" i="1" baseline="-25000" dirty="0"/>
              <a:t>s </a:t>
            </a:r>
            <a:r>
              <a:rPr lang="en-US" altLang="zh-CN" dirty="0"/>
              <a:t>}</a:t>
            </a:r>
          </a:p>
          <a:p>
            <a:pPr eaLnBrk="1" hangingPunct="1">
              <a:spcBef>
                <a:spcPct val="0"/>
              </a:spcBef>
              <a:spcAft>
                <a:spcPct val="10000"/>
              </a:spcAft>
            </a:pPr>
            <a:r>
              <a:rPr lang="zh-CN" altLang="en-US" dirty="0"/>
              <a:t>通常省略轮换分解式中的</a:t>
            </a:r>
            <a:r>
              <a:rPr lang="en-US" altLang="zh-CN" dirty="0"/>
              <a:t>1</a:t>
            </a:r>
            <a:r>
              <a:rPr lang="zh-CN" altLang="en-US" dirty="0"/>
              <a:t>阶轮换，如果其中全是</a:t>
            </a:r>
            <a:r>
              <a:rPr lang="en-US" altLang="zh-CN" dirty="0"/>
              <a:t>1</a:t>
            </a:r>
            <a:r>
              <a:rPr lang="zh-CN" altLang="en-US" dirty="0"/>
              <a:t>阶轮换，则需要保留一个</a:t>
            </a:r>
            <a:r>
              <a:rPr lang="en-US" altLang="zh-CN" dirty="0"/>
              <a:t>1</a:t>
            </a:r>
            <a:r>
              <a:rPr lang="zh-CN" altLang="en-US" dirty="0"/>
              <a:t>阶轮换。</a:t>
            </a:r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</a:pPr>
            <a:r>
              <a:rPr lang="zh-CN" altLang="en-US" dirty="0"/>
              <a:t>如恒等置换</a:t>
            </a:r>
            <a:r>
              <a:rPr lang="en-US" altLang="zh-CN" dirty="0"/>
              <a:t>(1)(2)(3)(4)(5)</a:t>
            </a:r>
            <a:r>
              <a:rPr lang="zh-CN" altLang="en-US" dirty="0"/>
              <a:t>简记为</a:t>
            </a:r>
            <a:r>
              <a:rPr lang="en-US" altLang="zh-CN" dirty="0"/>
              <a:t>(1).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7">
            <a:extLst>
              <a:ext uri="{FF2B5EF4-FFF2-40B4-BE49-F238E27FC236}">
                <a16:creationId xmlns:a16="http://schemas.microsoft.com/office/drawing/2014/main" id="{F52D39AB-42DE-459F-9E13-665303CD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C7C4DD-7A05-4179-9784-3658716A7A7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369F88C-E2CF-4B39-B7DD-98A996BB4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置换的对换分解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7E8F7324-D574-4BE3-83A2-CED423AA80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7" y="1270000"/>
            <a:ext cx="8008937" cy="4822825"/>
          </a:xfrm>
        </p:spPr>
        <p:txBody>
          <a:bodyPr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i="1" dirty="0"/>
              <a:t>S </a:t>
            </a:r>
            <a:r>
              <a:rPr lang="en-US" altLang="zh-CN" dirty="0"/>
              <a:t>= {1,2,…,</a:t>
            </a:r>
            <a:r>
              <a:rPr lang="en-US" altLang="zh-CN" i="1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zh-CN" altLang="en-US" i="1" dirty="0"/>
              <a:t> </a:t>
            </a:r>
            <a:r>
              <a:rPr lang="en-US" altLang="zh-CN" dirty="0"/>
              <a:t>= (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 … 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 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zh-CN" altLang="en-US" dirty="0"/>
              <a:t>上的 </a:t>
            </a:r>
            <a:r>
              <a:rPr lang="en-US" altLang="zh-CN" i="1" dirty="0"/>
              <a:t>k </a:t>
            </a:r>
            <a:r>
              <a:rPr lang="zh-CN" altLang="en-US" dirty="0"/>
              <a:t>阶轮换， </a:t>
            </a:r>
            <a:r>
              <a:rPr lang="zh-CN" altLang="en-US" i="1" dirty="0">
                <a:sym typeface="Symbol" panose="05050102010706020507" pitchFamily="18" charset="2"/>
              </a:rPr>
              <a:t> </a:t>
            </a:r>
            <a:r>
              <a:rPr lang="zh-CN" altLang="en-US" dirty="0"/>
              <a:t>可以进一步表示成对换之积，即</a:t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 … 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 =(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) (</a:t>
            </a:r>
            <a:r>
              <a:rPr lang="en-US" altLang="zh-CN" i="1" dirty="0"/>
              <a:t>i</a:t>
            </a:r>
            <a:r>
              <a:rPr lang="en-US" altLang="zh-CN" baseline="-25000" dirty="0"/>
              <a:t>1 </a:t>
            </a:r>
            <a:r>
              <a:rPr lang="en-US" altLang="zh-CN" i="1" dirty="0"/>
              <a:t>i</a:t>
            </a:r>
            <a:r>
              <a:rPr lang="en-US" altLang="zh-CN" baseline="-25000" dirty="0"/>
              <a:t>3</a:t>
            </a:r>
            <a:r>
              <a:rPr lang="en-US" altLang="zh-CN" dirty="0"/>
              <a:t>) … (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     </a:t>
            </a:r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AB2629DC-2A4F-459D-BC07-9DD7CF6D0A6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3351213"/>
          <a:ext cx="352901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76400" imgH="457200" progId="Equation.3">
                  <p:embed/>
                </p:oleObj>
              </mc:Choice>
              <mc:Fallback>
                <p:oleObj name="公式" r:id="rId3" imgW="1676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1213"/>
                        <a:ext cx="3529013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>
            <a:extLst>
              <a:ext uri="{FF2B5EF4-FFF2-40B4-BE49-F238E27FC236}">
                <a16:creationId xmlns:a16="http://schemas.microsoft.com/office/drawing/2014/main" id="{40F435D9-6F71-4FB8-9EB0-84A88592B8E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75238" y="2852738"/>
          <a:ext cx="3384550" cy="306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35100" imgH="1168400" progId="Equation.3">
                  <p:embed/>
                </p:oleObj>
              </mc:Choice>
              <mc:Fallback>
                <p:oleObj name="公式" r:id="rId5" imgW="1435100" imgH="116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852738"/>
                        <a:ext cx="3384550" cy="306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bldLvl="3"/>
      <p:bldP spid="18434" grpId="0" build="p" bldLvl="3"/>
      <p:bldP spid="18435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A9893F0E-24AA-471B-ADCF-AC63ACD6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0B03A6-A799-483F-9F88-E006CEAA4303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C0B93CB-5AE7-482F-A565-B8FAC5B8A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75745DD-9120-49E9-ABED-E00B41728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spcBef>
                <a:spcPct val="55000"/>
              </a:spcBef>
            </a:pPr>
            <a:r>
              <a:rPr lang="zh-CN" altLang="en-US"/>
              <a:t>例如 </a:t>
            </a:r>
            <a:r>
              <a:rPr lang="en-US" altLang="zh-CN"/>
              <a:t>8 </a:t>
            </a:r>
            <a:r>
              <a:rPr lang="zh-CN" altLang="en-US"/>
              <a:t>元置换    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/>
              <a:t>  </a:t>
            </a:r>
            <a:r>
              <a:rPr lang="zh-CN" altLang="en-US">
                <a:sym typeface="Symbol" panose="05050102010706020507" pitchFamily="18" charset="2"/>
              </a:rPr>
              <a:t></a:t>
            </a:r>
            <a:r>
              <a:rPr lang="zh-CN" altLang="en-US"/>
              <a:t> </a:t>
            </a:r>
            <a:r>
              <a:rPr lang="en-US" altLang="zh-CN"/>
              <a:t>= (1 5 2 3 6) (7 8) = (1 5) (1 2) (1 3) (1 6) (7 8)</a:t>
            </a:r>
            <a:endParaRPr lang="en-US" altLang="zh-CN">
              <a:sym typeface="Symbol" panose="05050102010706020507" pitchFamily="18" charset="2"/>
            </a:endParaRP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  </a:t>
            </a:r>
            <a:r>
              <a:rPr lang="en-US" altLang="zh-CN"/>
              <a:t> = (1 8 3 4 2) (5 6 7) 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/>
              <a:t>     = (1 8) (1 3) (1 4) (1 2) (5 6) (5 7)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B430070F-0E64-4FC0-B2FF-EA1D8A68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79C8D4-798F-49F9-9D89-E068DCF5668D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652FF2F-1358-49A4-A5F3-24C1D4923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对换分解的特征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C4A0C78-C848-46BA-AC1B-354D88ED6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对换分解式中</a:t>
            </a:r>
            <a:r>
              <a:rPr lang="zh-CN" altLang="en-US" dirty="0">
                <a:solidFill>
                  <a:srgbClr val="0066FF"/>
                </a:solidFill>
              </a:rPr>
              <a:t>对换</a:t>
            </a:r>
            <a:r>
              <a:rPr lang="zh-CN" altLang="en-US" dirty="0">
                <a:solidFill>
                  <a:srgbClr val="000000"/>
                </a:solidFill>
              </a:rPr>
              <a:t>之间可以有交，分解式也不惟一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611335" name="Object 7">
            <a:extLst>
              <a:ext uri="{FF2B5EF4-FFF2-40B4-BE49-F238E27FC236}">
                <a16:creationId xmlns:a16="http://schemas.microsoft.com/office/drawing/2014/main" id="{19C0611C-FE70-46AB-8C56-B5E5A4C22E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05038"/>
          <a:ext cx="3024188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79500" imgH="469900" progId="Equation.3">
                  <p:embed/>
                </p:oleObj>
              </mc:Choice>
              <mc:Fallback>
                <p:oleObj name="公式" r:id="rId3" imgW="10795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3024188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337" name="Rectangle 9">
            <a:extLst>
              <a:ext uri="{FF2B5EF4-FFF2-40B4-BE49-F238E27FC236}">
                <a16:creationId xmlns:a16="http://schemas.microsoft.com/office/drawing/2014/main" id="{6E41D454-0226-4D8C-A301-A6A9CE0F9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3500438"/>
            <a:ext cx="80645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元置换</a:t>
            </a:r>
            <a:r>
              <a:rPr lang="zh-CN" altLang="en-US" i="1" dirty="0">
                <a:sym typeface="Symbol" panose="05050102010706020507" pitchFamily="18" charset="2"/>
              </a:rPr>
              <a:t> </a:t>
            </a:r>
            <a:r>
              <a:rPr lang="zh-CN" altLang="en-US" dirty="0">
                <a:solidFill>
                  <a:srgbClr val="000000"/>
                </a:solidFill>
              </a:rPr>
              <a:t>可以表示成奇数个对换之积，则称</a:t>
            </a: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zh-CN" altLang="en-US" dirty="0">
                <a:solidFill>
                  <a:srgbClr val="A50021"/>
                </a:solidFill>
              </a:rPr>
              <a:t>奇置换</a:t>
            </a:r>
            <a:r>
              <a:rPr lang="zh-CN" altLang="en-US" dirty="0">
                <a:solidFill>
                  <a:srgbClr val="000000"/>
                </a:solidFill>
              </a:rPr>
              <a:t>，否则称为</a:t>
            </a:r>
            <a:r>
              <a:rPr lang="zh-CN" altLang="en-US" dirty="0">
                <a:solidFill>
                  <a:srgbClr val="A50021"/>
                </a:solidFill>
              </a:rPr>
              <a:t>偶置换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表示式中所含对换个数的奇偶性是不变的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可以证明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元置换中奇置换和偶置换各有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    n</a:t>
            </a:r>
            <a:r>
              <a:rPr lang="en-US" altLang="zh-CN" dirty="0">
                <a:solidFill>
                  <a:srgbClr val="000000"/>
                </a:solidFill>
              </a:rPr>
              <a:t>!/2</a:t>
            </a:r>
            <a:r>
              <a:rPr lang="zh-CN" altLang="en-US" dirty="0">
                <a:solidFill>
                  <a:srgbClr val="000000"/>
                </a:solidFill>
              </a:rPr>
              <a:t>个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CA32615C-A777-4CC3-AEC8-6BD2AE4B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205038"/>
            <a:ext cx="46085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(1 2) (1 3)</a:t>
            </a:r>
            <a:endParaRPr lang="zh-CN" altLang="en-US" dirty="0">
              <a:solidFill>
                <a:srgbClr val="0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(1 4) (2 4) (3 4) (1 4)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1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1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1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 uiExpand="1" build="p" bldLvl="2"/>
      <p:bldP spid="19465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6B9EBE74-DEB2-4146-822E-23368E511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所有的 </a:t>
            </a:r>
            <a:r>
              <a:rPr lang="en-US" altLang="zh-CN" i="1" dirty="0"/>
              <a:t>n</a:t>
            </a:r>
            <a:r>
              <a:rPr lang="zh-CN" altLang="en-US" dirty="0"/>
              <a:t>元置换构成的集合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n</a:t>
            </a:r>
            <a:r>
              <a:rPr lang="zh-CN" altLang="en-US" dirty="0"/>
              <a:t>关于置换乘法构成群，称为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zh-CN" altLang="en-US" dirty="0">
                <a:solidFill>
                  <a:schemeClr val="accent2"/>
                </a:solidFill>
              </a:rPr>
              <a:t>元对称群</a:t>
            </a:r>
            <a:r>
              <a:rPr lang="en-US" altLang="zh-CN" dirty="0"/>
              <a:t>. 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dirty="0"/>
              <a:t>     n</a:t>
            </a:r>
            <a:r>
              <a:rPr lang="zh-CN" altLang="en-US" dirty="0"/>
              <a:t>元对称群的子群叫做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zh-CN" altLang="en-US" dirty="0">
                <a:solidFill>
                  <a:schemeClr val="accent2"/>
                </a:solidFill>
              </a:rPr>
              <a:t>元置换群</a:t>
            </a:r>
            <a:r>
              <a:rPr lang="zh-CN" altLang="en-US" dirty="0"/>
              <a:t>。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>
                <a:solidFill>
                  <a:srgbClr val="A50021"/>
                </a:solidFill>
              </a:rPr>
              <a:t>例 </a:t>
            </a:r>
            <a:r>
              <a:rPr lang="zh-CN" altLang="en-US" dirty="0"/>
              <a:t>设 </a:t>
            </a:r>
            <a:r>
              <a:rPr lang="en-US" altLang="zh-CN" i="1" dirty="0"/>
              <a:t>S </a:t>
            </a:r>
            <a:r>
              <a:rPr lang="en-US" altLang="zh-CN" dirty="0"/>
              <a:t>= {1, 2, 3}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元对称群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={ (1), (1 2), (1 3), (2 3), (1 2 3), (1 3 2) }</a:t>
            </a: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0AD70138-E906-420D-BCD6-71F97B58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C0E175-EFC2-4280-912F-4A254ADC33D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897485E0-48A1-48EB-AE6E-E37BFC611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n</a:t>
            </a:r>
            <a:r>
              <a:rPr lang="zh-CN" altLang="en-US"/>
              <a:t>元对称群</a:t>
            </a:r>
          </a:p>
        </p:txBody>
      </p:sp>
      <p:grpSp>
        <p:nvGrpSpPr>
          <p:cNvPr id="2" name="Group 67">
            <a:extLst>
              <a:ext uri="{FF2B5EF4-FFF2-40B4-BE49-F238E27FC236}">
                <a16:creationId xmlns:a16="http://schemas.microsoft.com/office/drawing/2014/main" id="{C5C801E8-528E-40C0-A4CA-5E591E3E3CE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644900"/>
            <a:ext cx="1798638" cy="1454150"/>
            <a:chOff x="612" y="2296"/>
            <a:chExt cx="1133" cy="916"/>
          </a:xfrm>
        </p:grpSpPr>
        <p:sp>
          <p:nvSpPr>
            <p:cNvPr id="49197" name="AutoShape 7">
              <a:extLst>
                <a:ext uri="{FF2B5EF4-FFF2-40B4-BE49-F238E27FC236}">
                  <a16:creationId xmlns:a16="http://schemas.microsoft.com/office/drawing/2014/main" id="{9AC35895-8359-40F5-8628-7F7ADCCB2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2519"/>
              <a:ext cx="743" cy="53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Verdana" panose="020B0604030504040204" pitchFamily="34" charset="0"/>
              </a:endParaRPr>
            </a:p>
          </p:txBody>
        </p:sp>
        <p:sp>
          <p:nvSpPr>
            <p:cNvPr id="49198" name="Text Box 8">
              <a:extLst>
                <a:ext uri="{FF2B5EF4-FFF2-40B4-BE49-F238E27FC236}">
                  <a16:creationId xmlns:a16="http://schemas.microsoft.com/office/drawing/2014/main" id="{A2755418-89C4-4348-94C0-C1754CAB0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49199" name="Text Box 9">
              <a:extLst>
                <a:ext uri="{FF2B5EF4-FFF2-40B4-BE49-F238E27FC236}">
                  <a16:creationId xmlns:a16="http://schemas.microsoft.com/office/drawing/2014/main" id="{E67F68C7-1A1B-4055-B691-C4A5208D9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9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49200" name="Text Box 10">
              <a:extLst>
                <a:ext uri="{FF2B5EF4-FFF2-40B4-BE49-F238E27FC236}">
                  <a16:creationId xmlns:a16="http://schemas.microsoft.com/office/drawing/2014/main" id="{4B1DF90E-7FA0-4B56-8A44-0A48AEC15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29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3" name="Group 68">
            <a:extLst>
              <a:ext uri="{FF2B5EF4-FFF2-40B4-BE49-F238E27FC236}">
                <a16:creationId xmlns:a16="http://schemas.microsoft.com/office/drawing/2014/main" id="{DBD2CDB1-0497-438C-A96B-4B1B545D511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3659188"/>
            <a:ext cx="1798637" cy="1454150"/>
            <a:chOff x="1791" y="2305"/>
            <a:chExt cx="1133" cy="916"/>
          </a:xfrm>
        </p:grpSpPr>
        <p:grpSp>
          <p:nvGrpSpPr>
            <p:cNvPr id="49191" name="Group 47">
              <a:extLst>
                <a:ext uri="{FF2B5EF4-FFF2-40B4-BE49-F238E27FC236}">
                  <a16:creationId xmlns:a16="http://schemas.microsoft.com/office/drawing/2014/main" id="{0679D71A-90C6-4866-9D6C-197F2C47D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533"/>
              <a:ext cx="807" cy="571"/>
              <a:chOff x="3757" y="233"/>
              <a:chExt cx="1034" cy="824"/>
            </a:xfrm>
          </p:grpSpPr>
          <p:sp>
            <p:nvSpPr>
              <p:cNvPr id="49195" name="AutoShape 4">
                <a:extLst>
                  <a:ext uri="{FF2B5EF4-FFF2-40B4-BE49-F238E27FC236}">
                    <a16:creationId xmlns:a16="http://schemas.microsoft.com/office/drawing/2014/main" id="{DCE0F415-CC6F-4584-8053-29095C821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" y="233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49196" name="Freeform 5">
                <a:extLst>
                  <a:ext uri="{FF2B5EF4-FFF2-40B4-BE49-F238E27FC236}">
                    <a16:creationId xmlns:a16="http://schemas.microsoft.com/office/drawing/2014/main" id="{E0CFE5D6-B15B-4C34-A622-03F64528F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6" y="529"/>
                <a:ext cx="935" cy="528"/>
              </a:xfrm>
              <a:custGeom>
                <a:avLst/>
                <a:gdLst>
                  <a:gd name="T0" fmla="*/ 0 w 935"/>
                  <a:gd name="T1" fmla="*/ 0 h 528"/>
                  <a:gd name="T2" fmla="*/ 935 w 935"/>
                  <a:gd name="T3" fmla="*/ 528 h 528"/>
                  <a:gd name="T4" fmla="*/ 0 60000 65536"/>
                  <a:gd name="T5" fmla="*/ 0 60000 65536"/>
                  <a:gd name="T6" fmla="*/ 0 w 935"/>
                  <a:gd name="T7" fmla="*/ 0 h 528"/>
                  <a:gd name="T8" fmla="*/ 935 w 935"/>
                  <a:gd name="T9" fmla="*/ 528 h 5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35" h="528">
                    <a:moveTo>
                      <a:pt x="0" y="0"/>
                    </a:moveTo>
                    <a:lnTo>
                      <a:pt x="935" y="528"/>
                    </a:lnTo>
                  </a:path>
                </a:pathLst>
              </a:custGeom>
              <a:noFill/>
              <a:ln w="38100">
                <a:solidFill>
                  <a:srgbClr val="9933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92" name="Text Box 8">
              <a:extLst>
                <a:ext uri="{FF2B5EF4-FFF2-40B4-BE49-F238E27FC236}">
                  <a16:creationId xmlns:a16="http://schemas.microsoft.com/office/drawing/2014/main" id="{EFE746BE-E031-4C9D-B3E8-8282C9C10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3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49193" name="Text Box 9">
              <a:extLst>
                <a:ext uri="{FF2B5EF4-FFF2-40B4-BE49-F238E27FC236}">
                  <a16:creationId xmlns:a16="http://schemas.microsoft.com/office/drawing/2014/main" id="{CC04C904-23D8-4592-95C9-9E85B0424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9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49194" name="Text Box 10">
              <a:extLst>
                <a:ext uri="{FF2B5EF4-FFF2-40B4-BE49-F238E27FC236}">
                  <a16:creationId xmlns:a16="http://schemas.microsoft.com/office/drawing/2014/main" id="{6DA27A61-9804-420D-ABD0-B2318ACF4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29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5" name="Group 69">
            <a:extLst>
              <a:ext uri="{FF2B5EF4-FFF2-40B4-BE49-F238E27FC236}">
                <a16:creationId xmlns:a16="http://schemas.microsoft.com/office/drawing/2014/main" id="{A6A22FE4-FDB6-48DC-93C2-7E21665F669A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3644900"/>
            <a:ext cx="1798637" cy="1454150"/>
            <a:chOff x="2999" y="2296"/>
            <a:chExt cx="1133" cy="916"/>
          </a:xfrm>
        </p:grpSpPr>
        <p:grpSp>
          <p:nvGrpSpPr>
            <p:cNvPr id="49185" name="Group 48">
              <a:extLst>
                <a:ext uri="{FF2B5EF4-FFF2-40B4-BE49-F238E27FC236}">
                  <a16:creationId xmlns:a16="http://schemas.microsoft.com/office/drawing/2014/main" id="{20805133-5C46-436E-8301-53C807664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23"/>
              <a:ext cx="862" cy="590"/>
              <a:chOff x="478" y="1589"/>
              <a:chExt cx="1104" cy="852"/>
            </a:xfrm>
          </p:grpSpPr>
          <p:sp>
            <p:nvSpPr>
              <p:cNvPr id="49189" name="AutoShape 13">
                <a:extLst>
                  <a:ext uri="{FF2B5EF4-FFF2-40B4-BE49-F238E27FC236}">
                    <a16:creationId xmlns:a16="http://schemas.microsoft.com/office/drawing/2014/main" id="{B59A75D5-C561-4758-9B80-DE4B18231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589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49190" name="Freeform 14">
                <a:extLst>
                  <a:ext uri="{FF2B5EF4-FFF2-40B4-BE49-F238E27FC236}">
                    <a16:creationId xmlns:a16="http://schemas.microsoft.com/office/drawing/2014/main" id="{BBAFC943-1EB8-4FCA-89FB-5896C8D3A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1892"/>
                <a:ext cx="1010" cy="549"/>
              </a:xfrm>
              <a:custGeom>
                <a:avLst/>
                <a:gdLst>
                  <a:gd name="T0" fmla="*/ 0 w 1010"/>
                  <a:gd name="T1" fmla="*/ 549 h 549"/>
                  <a:gd name="T2" fmla="*/ 1010 w 1010"/>
                  <a:gd name="T3" fmla="*/ 0 h 549"/>
                  <a:gd name="T4" fmla="*/ 0 60000 65536"/>
                  <a:gd name="T5" fmla="*/ 0 60000 65536"/>
                  <a:gd name="T6" fmla="*/ 0 w 1010"/>
                  <a:gd name="T7" fmla="*/ 0 h 549"/>
                  <a:gd name="T8" fmla="*/ 1010 w 1010"/>
                  <a:gd name="T9" fmla="*/ 549 h 54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0" h="549">
                    <a:moveTo>
                      <a:pt x="0" y="549"/>
                    </a:moveTo>
                    <a:lnTo>
                      <a:pt x="1010" y="0"/>
                    </a:lnTo>
                  </a:path>
                </a:pathLst>
              </a:custGeom>
              <a:noFill/>
              <a:ln w="38100">
                <a:solidFill>
                  <a:srgbClr val="9933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86" name="Text Box 8">
              <a:extLst>
                <a:ext uri="{FF2B5EF4-FFF2-40B4-BE49-F238E27FC236}">
                  <a16:creationId xmlns:a16="http://schemas.microsoft.com/office/drawing/2014/main" id="{6D3C89DD-57A3-4980-9D5E-3A0307349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49187" name="Text Box 9">
              <a:extLst>
                <a:ext uri="{FF2B5EF4-FFF2-40B4-BE49-F238E27FC236}">
                  <a16:creationId xmlns:a16="http://schemas.microsoft.com/office/drawing/2014/main" id="{B75C54BC-1CAD-4F2D-94F7-106DE3004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9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49188" name="Text Box 10">
              <a:extLst>
                <a:ext uri="{FF2B5EF4-FFF2-40B4-BE49-F238E27FC236}">
                  <a16:creationId xmlns:a16="http://schemas.microsoft.com/office/drawing/2014/main" id="{DEFECDF5-035D-477B-988C-C2485F262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29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7" name="Group 70">
            <a:extLst>
              <a:ext uri="{FF2B5EF4-FFF2-40B4-BE49-F238E27FC236}">
                <a16:creationId xmlns:a16="http://schemas.microsoft.com/office/drawing/2014/main" id="{2E5E89DD-A2EF-4F31-BE47-70D63290282D}"/>
              </a:ext>
            </a:extLst>
          </p:cNvPr>
          <p:cNvGrpSpPr>
            <a:grpSpLocks/>
          </p:cNvGrpSpPr>
          <p:nvPr/>
        </p:nvGrpSpPr>
        <p:grpSpPr bwMode="auto">
          <a:xfrm>
            <a:off x="6575425" y="3644900"/>
            <a:ext cx="1798638" cy="1454150"/>
            <a:chOff x="4142" y="2296"/>
            <a:chExt cx="1133" cy="916"/>
          </a:xfrm>
        </p:grpSpPr>
        <p:grpSp>
          <p:nvGrpSpPr>
            <p:cNvPr id="49179" name="Group 49">
              <a:extLst>
                <a:ext uri="{FF2B5EF4-FFF2-40B4-BE49-F238E27FC236}">
                  <a16:creationId xmlns:a16="http://schemas.microsoft.com/office/drawing/2014/main" id="{8E93E657-ABA2-4F7C-BDEC-22C0D14FD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387"/>
              <a:ext cx="743" cy="785"/>
              <a:chOff x="3767" y="1389"/>
              <a:chExt cx="952" cy="1134"/>
            </a:xfrm>
          </p:grpSpPr>
          <p:sp>
            <p:nvSpPr>
              <p:cNvPr id="49183" name="AutoShape 15">
                <a:extLst>
                  <a:ext uri="{FF2B5EF4-FFF2-40B4-BE49-F238E27FC236}">
                    <a16:creationId xmlns:a16="http://schemas.microsoft.com/office/drawing/2014/main" id="{14220148-AF8A-40F0-BF05-6B684DD46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7" y="1589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49184" name="Line 16">
                <a:extLst>
                  <a:ext uri="{FF2B5EF4-FFF2-40B4-BE49-F238E27FC236}">
                    <a16:creationId xmlns:a16="http://schemas.microsoft.com/office/drawing/2014/main" id="{611D0BA3-029C-4806-BBB3-1A1F722AC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9" y="1389"/>
                <a:ext cx="1" cy="1134"/>
              </a:xfrm>
              <a:prstGeom prst="line">
                <a:avLst/>
              </a:prstGeom>
              <a:noFill/>
              <a:ln w="38100">
                <a:solidFill>
                  <a:srgbClr val="9933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80" name="Text Box 8">
              <a:extLst>
                <a:ext uri="{FF2B5EF4-FFF2-40B4-BE49-F238E27FC236}">
                  <a16:creationId xmlns:a16="http://schemas.microsoft.com/office/drawing/2014/main" id="{9367841A-CE30-4FC2-9755-31F742D18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49181" name="Text Box 9">
              <a:extLst>
                <a:ext uri="{FF2B5EF4-FFF2-40B4-BE49-F238E27FC236}">
                  <a16:creationId xmlns:a16="http://schemas.microsoft.com/office/drawing/2014/main" id="{5D859C97-11A2-4BDA-A8E2-63C645792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29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49182" name="Text Box 10">
              <a:extLst>
                <a:ext uri="{FF2B5EF4-FFF2-40B4-BE49-F238E27FC236}">
                  <a16:creationId xmlns:a16="http://schemas.microsoft.com/office/drawing/2014/main" id="{D3F95414-27CE-465D-931F-6EBF4BFF7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" y="29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id="{C3827BE7-CC54-43B5-89FD-7A743FEAE73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941888"/>
            <a:ext cx="2014538" cy="1454150"/>
            <a:chOff x="3016" y="3113"/>
            <a:chExt cx="1269" cy="916"/>
          </a:xfrm>
        </p:grpSpPr>
        <p:grpSp>
          <p:nvGrpSpPr>
            <p:cNvPr id="49171" name="Group 46">
              <a:extLst>
                <a:ext uri="{FF2B5EF4-FFF2-40B4-BE49-F238E27FC236}">
                  <a16:creationId xmlns:a16="http://schemas.microsoft.com/office/drawing/2014/main" id="{31444C53-F2D2-420A-937D-94DA9BEF3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3203"/>
              <a:ext cx="1063" cy="691"/>
              <a:chOff x="3352" y="2794"/>
              <a:chExt cx="1361" cy="998"/>
            </a:xfrm>
          </p:grpSpPr>
          <p:sp>
            <p:nvSpPr>
              <p:cNvPr id="49175" name="AutoShape 20">
                <a:extLst>
                  <a:ext uri="{FF2B5EF4-FFF2-40B4-BE49-F238E27FC236}">
                    <a16:creationId xmlns:a16="http://schemas.microsoft.com/office/drawing/2014/main" id="{484BFD06-1E89-4CC9-BDDD-302B6E5A9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1" y="3021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49176" name="Group 26">
                <a:extLst>
                  <a:ext uri="{FF2B5EF4-FFF2-40B4-BE49-F238E27FC236}">
                    <a16:creationId xmlns:a16="http://schemas.microsoft.com/office/drawing/2014/main" id="{09881AA0-70AD-41DC-A115-3C33AD75E6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2" y="2794"/>
                <a:ext cx="862" cy="462"/>
                <a:chOff x="2426" y="2251"/>
                <a:chExt cx="862" cy="462"/>
              </a:xfrm>
            </p:grpSpPr>
            <p:sp>
              <p:nvSpPr>
                <p:cNvPr id="49177" name="Freeform 27">
                  <a:extLst>
                    <a:ext uri="{FF2B5EF4-FFF2-40B4-BE49-F238E27FC236}">
                      <a16:creationId xmlns:a16="http://schemas.microsoft.com/office/drawing/2014/main" id="{DEE5FAF4-A947-4588-A686-A87268290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2350"/>
                  <a:ext cx="363" cy="363"/>
                </a:xfrm>
                <a:custGeom>
                  <a:avLst/>
                  <a:gdLst>
                    <a:gd name="T0" fmla="*/ 363 w 363"/>
                    <a:gd name="T1" fmla="*/ 0 h 363"/>
                    <a:gd name="T2" fmla="*/ 91 w 363"/>
                    <a:gd name="T3" fmla="*/ 91 h 363"/>
                    <a:gd name="T4" fmla="*/ 0 w 363"/>
                    <a:gd name="T5" fmla="*/ 363 h 363"/>
                    <a:gd name="T6" fmla="*/ 0 60000 65536"/>
                    <a:gd name="T7" fmla="*/ 0 60000 65536"/>
                    <a:gd name="T8" fmla="*/ 0 60000 65536"/>
                    <a:gd name="T9" fmla="*/ 0 w 363"/>
                    <a:gd name="T10" fmla="*/ 0 h 363"/>
                    <a:gd name="T11" fmla="*/ 363 w 363"/>
                    <a:gd name="T12" fmla="*/ 363 h 3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3" h="363">
                      <a:moveTo>
                        <a:pt x="363" y="0"/>
                      </a:moveTo>
                      <a:cubicBezTo>
                        <a:pt x="257" y="15"/>
                        <a:pt x="151" y="31"/>
                        <a:pt x="91" y="91"/>
                      </a:cubicBezTo>
                      <a:cubicBezTo>
                        <a:pt x="31" y="151"/>
                        <a:pt x="8" y="318"/>
                        <a:pt x="0" y="3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78" name="Text Box 28">
                  <a:extLst>
                    <a:ext uri="{FF2B5EF4-FFF2-40B4-BE49-F238E27FC236}">
                      <a16:creationId xmlns:a16="http://schemas.microsoft.com/office/drawing/2014/main" id="{17250A35-46B9-4389-B7D8-0147CCAF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6" y="2251"/>
                  <a:ext cx="635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accent2"/>
                      </a:solidFill>
                    </a:rPr>
                    <a:t>120</a:t>
                  </a:r>
                  <a:r>
                    <a:rPr lang="en-US" altLang="zh-CN" sz="240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º</a:t>
                  </a:r>
                </a:p>
              </p:txBody>
            </p:sp>
          </p:grpSp>
        </p:grpSp>
        <p:sp>
          <p:nvSpPr>
            <p:cNvPr id="49172" name="Text Box 8">
              <a:extLst>
                <a:ext uri="{FF2B5EF4-FFF2-40B4-BE49-F238E27FC236}">
                  <a16:creationId xmlns:a16="http://schemas.microsoft.com/office/drawing/2014/main" id="{D89696FB-141E-487B-8271-0E5A85703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1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49173" name="Text Box 9">
              <a:extLst>
                <a:ext uri="{FF2B5EF4-FFF2-40B4-BE49-F238E27FC236}">
                  <a16:creationId xmlns:a16="http://schemas.microsoft.com/office/drawing/2014/main" id="{23E62BC5-F78C-4BFB-9973-ACE02AED0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7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49174" name="Text Box 10">
              <a:extLst>
                <a:ext uri="{FF2B5EF4-FFF2-40B4-BE49-F238E27FC236}">
                  <a16:creationId xmlns:a16="http://schemas.microsoft.com/office/drawing/2014/main" id="{0E1A8BA7-674A-4998-9FEB-7575008F6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" y="37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12" name="Group 71">
            <a:extLst>
              <a:ext uri="{FF2B5EF4-FFF2-40B4-BE49-F238E27FC236}">
                <a16:creationId xmlns:a16="http://schemas.microsoft.com/office/drawing/2014/main" id="{41E8E272-C407-47C2-A76B-38A0BD3A16D1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4984750"/>
            <a:ext cx="1957387" cy="1454150"/>
            <a:chOff x="1383" y="3140"/>
            <a:chExt cx="1233" cy="916"/>
          </a:xfrm>
        </p:grpSpPr>
        <p:grpSp>
          <p:nvGrpSpPr>
            <p:cNvPr id="49163" name="Group 45">
              <a:extLst>
                <a:ext uri="{FF2B5EF4-FFF2-40B4-BE49-F238E27FC236}">
                  <a16:creationId xmlns:a16="http://schemas.microsoft.com/office/drawing/2014/main" id="{D2B66D0D-6F1B-4513-BF20-18D1E3014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234"/>
              <a:ext cx="1027" cy="660"/>
              <a:chOff x="262" y="2839"/>
              <a:chExt cx="1315" cy="953"/>
            </a:xfrm>
          </p:grpSpPr>
          <p:sp>
            <p:nvSpPr>
              <p:cNvPr id="49167" name="AutoShape 19">
                <a:extLst>
                  <a:ext uri="{FF2B5EF4-FFF2-40B4-BE49-F238E27FC236}">
                    <a16:creationId xmlns:a16="http://schemas.microsoft.com/office/drawing/2014/main" id="{D3D3413B-75D6-4EB6-AA71-7651A8A9B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3021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49168" name="Group 23">
                <a:extLst>
                  <a:ext uri="{FF2B5EF4-FFF2-40B4-BE49-F238E27FC236}">
                    <a16:creationId xmlns:a16="http://schemas.microsoft.com/office/drawing/2014/main" id="{3DBBA7A9-0DA0-4CBB-B647-97209ED11D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" y="2839"/>
                <a:ext cx="862" cy="462"/>
                <a:chOff x="839" y="2296"/>
                <a:chExt cx="862" cy="462"/>
              </a:xfrm>
            </p:grpSpPr>
            <p:sp>
              <p:nvSpPr>
                <p:cNvPr id="49169" name="Freeform 24">
                  <a:extLst>
                    <a:ext uri="{FF2B5EF4-FFF2-40B4-BE49-F238E27FC236}">
                      <a16:creationId xmlns:a16="http://schemas.microsoft.com/office/drawing/2014/main" id="{0AEE9C70-027E-4DAC-86D5-0F9E11B30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" y="2296"/>
                  <a:ext cx="363" cy="363"/>
                </a:xfrm>
                <a:custGeom>
                  <a:avLst/>
                  <a:gdLst>
                    <a:gd name="T0" fmla="*/ 363 w 363"/>
                    <a:gd name="T1" fmla="*/ 0 h 363"/>
                    <a:gd name="T2" fmla="*/ 91 w 363"/>
                    <a:gd name="T3" fmla="*/ 91 h 363"/>
                    <a:gd name="T4" fmla="*/ 0 w 363"/>
                    <a:gd name="T5" fmla="*/ 363 h 363"/>
                    <a:gd name="T6" fmla="*/ 0 60000 65536"/>
                    <a:gd name="T7" fmla="*/ 0 60000 65536"/>
                    <a:gd name="T8" fmla="*/ 0 60000 65536"/>
                    <a:gd name="T9" fmla="*/ 0 w 363"/>
                    <a:gd name="T10" fmla="*/ 0 h 363"/>
                    <a:gd name="T11" fmla="*/ 363 w 363"/>
                    <a:gd name="T12" fmla="*/ 363 h 3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3" h="363">
                      <a:moveTo>
                        <a:pt x="363" y="0"/>
                      </a:moveTo>
                      <a:cubicBezTo>
                        <a:pt x="257" y="15"/>
                        <a:pt x="151" y="31"/>
                        <a:pt x="91" y="91"/>
                      </a:cubicBezTo>
                      <a:cubicBezTo>
                        <a:pt x="31" y="151"/>
                        <a:pt x="8" y="318"/>
                        <a:pt x="0" y="3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70" name="Text Box 25">
                  <a:extLst>
                    <a:ext uri="{FF2B5EF4-FFF2-40B4-BE49-F238E27FC236}">
                      <a16:creationId xmlns:a16="http://schemas.microsoft.com/office/drawing/2014/main" id="{FF5098D4-E8E9-4C52-A067-79CF14ECFB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9" y="2342"/>
                  <a:ext cx="635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accent2"/>
                      </a:solidFill>
                    </a:rPr>
                    <a:t>240</a:t>
                  </a:r>
                  <a:r>
                    <a:rPr lang="en-US" altLang="zh-CN" sz="240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º</a:t>
                  </a:r>
                </a:p>
              </p:txBody>
            </p:sp>
          </p:grpSp>
        </p:grpSp>
        <p:sp>
          <p:nvSpPr>
            <p:cNvPr id="49164" name="Text Box 8">
              <a:extLst>
                <a:ext uri="{FF2B5EF4-FFF2-40B4-BE49-F238E27FC236}">
                  <a16:creationId xmlns:a16="http://schemas.microsoft.com/office/drawing/2014/main" id="{6D083B69-44CD-43CD-A95D-C49D67D23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7" y="31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49165" name="Text Box 9">
              <a:extLst>
                <a:ext uri="{FF2B5EF4-FFF2-40B4-BE49-F238E27FC236}">
                  <a16:creationId xmlns:a16="http://schemas.microsoft.com/office/drawing/2014/main" id="{727D214C-C70F-4063-BAD2-DE186EE1C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7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49166" name="Text Box 10">
              <a:extLst>
                <a:ext uri="{FF2B5EF4-FFF2-40B4-BE49-F238E27FC236}">
                  <a16:creationId xmlns:a16="http://schemas.microsoft.com/office/drawing/2014/main" id="{D0255319-7260-4009-B182-125749849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37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7" name="Freeform 5">
            <a:extLst>
              <a:ext uri="{FF2B5EF4-FFF2-40B4-BE49-F238E27FC236}">
                <a16:creationId xmlns:a16="http://schemas.microsoft.com/office/drawing/2014/main" id="{2282B729-C03D-48C8-B651-E1EFDB1309E7}"/>
              </a:ext>
            </a:extLst>
          </p:cNvPr>
          <p:cNvSpPr>
            <a:spLocks/>
          </p:cNvSpPr>
          <p:nvPr/>
        </p:nvSpPr>
        <p:spPr bwMode="auto">
          <a:xfrm>
            <a:off x="6121400" y="839788"/>
            <a:ext cx="1484313" cy="838200"/>
          </a:xfrm>
          <a:custGeom>
            <a:avLst/>
            <a:gdLst>
              <a:gd name="T0" fmla="*/ 0 w 935"/>
              <a:gd name="T1" fmla="*/ 0 h 528"/>
              <a:gd name="T2" fmla="*/ 2147483646 w 935"/>
              <a:gd name="T3" fmla="*/ 2147483646 h 528"/>
              <a:gd name="T4" fmla="*/ 0 60000 65536"/>
              <a:gd name="T5" fmla="*/ 0 60000 65536"/>
              <a:gd name="T6" fmla="*/ 0 w 935"/>
              <a:gd name="T7" fmla="*/ 0 h 528"/>
              <a:gd name="T8" fmla="*/ 935 w 935"/>
              <a:gd name="T9" fmla="*/ 528 h 5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5" h="528">
                <a:moveTo>
                  <a:pt x="0" y="0"/>
                </a:moveTo>
                <a:lnTo>
                  <a:pt x="935" y="528"/>
                </a:lnTo>
              </a:path>
            </a:pathLst>
          </a:custGeom>
          <a:noFill/>
          <a:ln w="38100">
            <a:solidFill>
              <a:srgbClr val="9933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96A4C61-600E-4386-A27A-94897033B6CD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-100013"/>
            <a:ext cx="2303463" cy="1944688"/>
            <a:chOff x="204" y="709"/>
            <a:chExt cx="1451" cy="1225"/>
          </a:xfrm>
        </p:grpSpPr>
        <p:sp>
          <p:nvSpPr>
            <p:cNvPr id="51245" name="AutoShape 7">
              <a:extLst>
                <a:ext uri="{FF2B5EF4-FFF2-40B4-BE49-F238E27FC236}">
                  <a16:creationId xmlns:a16="http://schemas.microsoft.com/office/drawing/2014/main" id="{AC78549F-8529-47DE-93DA-EAF6D234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1004"/>
              <a:ext cx="952" cy="771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51246" name="Text Box 8">
              <a:extLst>
                <a:ext uri="{FF2B5EF4-FFF2-40B4-BE49-F238E27FC236}">
                  <a16:creationId xmlns:a16="http://schemas.microsoft.com/office/drawing/2014/main" id="{AEF34789-0BD4-4670-88D9-0F16A2891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709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1247" name="Text Box 9">
              <a:extLst>
                <a:ext uri="{FF2B5EF4-FFF2-40B4-BE49-F238E27FC236}">
                  <a16:creationId xmlns:a16="http://schemas.microsoft.com/office/drawing/2014/main" id="{2A27538D-287A-458A-877B-8B1A0E34B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588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1248" name="Text Box 10">
              <a:extLst>
                <a:ext uri="{FF2B5EF4-FFF2-40B4-BE49-F238E27FC236}">
                  <a16:creationId xmlns:a16="http://schemas.microsoft.com/office/drawing/2014/main" id="{0B838ADE-37B4-4406-A07A-BEA6435F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562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3</a:t>
              </a:r>
            </a:p>
          </p:txBody>
        </p:sp>
      </p:grpSp>
      <p:sp>
        <p:nvSpPr>
          <p:cNvPr id="812043" name="Text Box 11">
            <a:extLst>
              <a:ext uri="{FF2B5EF4-FFF2-40B4-BE49-F238E27FC236}">
                <a16:creationId xmlns:a16="http://schemas.microsoft.com/office/drawing/2014/main" id="{6B5FAACF-DAF9-469D-8479-0EB03DC5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700213"/>
            <a:ext cx="421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 dirty="0">
                <a:solidFill>
                  <a:schemeClr val="accent2"/>
                </a:solidFill>
              </a:rPr>
              <a:t>f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={&lt;1,1&gt;,&lt;2,2&gt;,&lt;3,3&gt;} </a:t>
            </a:r>
            <a:r>
              <a:rPr lang="en-US" altLang="zh-CN" sz="2800" dirty="0">
                <a:solidFill>
                  <a:srgbClr val="0066FF"/>
                </a:solidFill>
              </a:rPr>
              <a:t>(1)</a:t>
            </a:r>
          </a:p>
        </p:txBody>
      </p:sp>
      <p:sp>
        <p:nvSpPr>
          <p:cNvPr id="812044" name="Text Box 12">
            <a:extLst>
              <a:ext uri="{FF2B5EF4-FFF2-40B4-BE49-F238E27FC236}">
                <a16:creationId xmlns:a16="http://schemas.microsoft.com/office/drawing/2014/main" id="{E33B6F46-D1F5-4AAA-BA5A-86FBFFB6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700213"/>
            <a:ext cx="4427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 dirty="0">
                <a:solidFill>
                  <a:schemeClr val="accent2"/>
                </a:solidFill>
              </a:rPr>
              <a:t>f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</a:rPr>
              <a:t>={&lt;1,2&gt;,&lt;2,1&gt;,&lt;3,3&gt;} </a:t>
            </a:r>
            <a:r>
              <a:rPr lang="en-US" altLang="zh-CN" sz="2800" dirty="0">
                <a:solidFill>
                  <a:srgbClr val="0066FF"/>
                </a:solidFill>
              </a:rPr>
              <a:t>(1 2)</a:t>
            </a:r>
          </a:p>
        </p:txBody>
      </p:sp>
      <p:sp>
        <p:nvSpPr>
          <p:cNvPr id="812046" name="Freeform 14">
            <a:extLst>
              <a:ext uri="{FF2B5EF4-FFF2-40B4-BE49-F238E27FC236}">
                <a16:creationId xmlns:a16="http://schemas.microsoft.com/office/drawing/2014/main" id="{E587D6C6-887F-4E1F-A514-13CAB4590E2E}"/>
              </a:ext>
            </a:extLst>
          </p:cNvPr>
          <p:cNvSpPr>
            <a:spLocks/>
          </p:cNvSpPr>
          <p:nvPr/>
        </p:nvSpPr>
        <p:spPr bwMode="auto">
          <a:xfrm>
            <a:off x="758825" y="3003550"/>
            <a:ext cx="1603375" cy="871538"/>
          </a:xfrm>
          <a:custGeom>
            <a:avLst/>
            <a:gdLst>
              <a:gd name="T0" fmla="*/ 0 w 1010"/>
              <a:gd name="T1" fmla="*/ 2147483646 h 549"/>
              <a:gd name="T2" fmla="*/ 2147483646 w 1010"/>
              <a:gd name="T3" fmla="*/ 0 h 549"/>
              <a:gd name="T4" fmla="*/ 0 60000 65536"/>
              <a:gd name="T5" fmla="*/ 0 60000 65536"/>
              <a:gd name="T6" fmla="*/ 0 w 1010"/>
              <a:gd name="T7" fmla="*/ 0 h 549"/>
              <a:gd name="T8" fmla="*/ 1010 w 1010"/>
              <a:gd name="T9" fmla="*/ 549 h 5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0" h="549">
                <a:moveTo>
                  <a:pt x="0" y="549"/>
                </a:moveTo>
                <a:lnTo>
                  <a:pt x="1010" y="0"/>
                </a:lnTo>
              </a:path>
            </a:pathLst>
          </a:custGeom>
          <a:noFill/>
          <a:ln w="38100">
            <a:solidFill>
              <a:srgbClr val="9933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2048" name="Line 16">
            <a:extLst>
              <a:ext uri="{FF2B5EF4-FFF2-40B4-BE49-F238E27FC236}">
                <a16:creationId xmlns:a16="http://schemas.microsoft.com/office/drawing/2014/main" id="{8D947E09-79B7-460C-8F29-F9C778D0C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9413" y="2205038"/>
            <a:ext cx="1587" cy="1800225"/>
          </a:xfrm>
          <a:prstGeom prst="line">
            <a:avLst/>
          </a:prstGeom>
          <a:noFill/>
          <a:ln w="38100">
            <a:solidFill>
              <a:srgbClr val="9933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2049" name="Text Box 17">
            <a:extLst>
              <a:ext uri="{FF2B5EF4-FFF2-40B4-BE49-F238E27FC236}">
                <a16:creationId xmlns:a16="http://schemas.microsoft.com/office/drawing/2014/main" id="{C0C1C8CB-CE3B-4D58-84FA-CDC8FBB82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846513"/>
            <a:ext cx="4459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en-US" altLang="zh-CN" sz="2800">
                <a:solidFill>
                  <a:schemeClr val="accent2"/>
                </a:solidFill>
              </a:rPr>
              <a:t>={&lt;1,3&gt;,&lt;2,2&gt;,&lt;3,1&gt;} </a:t>
            </a:r>
            <a:r>
              <a:rPr lang="en-US" altLang="zh-CN" sz="2800">
                <a:solidFill>
                  <a:srgbClr val="0066FF"/>
                </a:solidFill>
              </a:rPr>
              <a:t>(1 3)</a:t>
            </a:r>
          </a:p>
        </p:txBody>
      </p:sp>
      <p:sp>
        <p:nvSpPr>
          <p:cNvPr id="812050" name="Text Box 18">
            <a:extLst>
              <a:ext uri="{FF2B5EF4-FFF2-40B4-BE49-F238E27FC236}">
                <a16:creationId xmlns:a16="http://schemas.microsoft.com/office/drawing/2014/main" id="{DBADFAF7-F363-484A-ABD3-2D242430E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846513"/>
            <a:ext cx="429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4</a:t>
            </a:r>
            <a:r>
              <a:rPr lang="en-US" altLang="zh-CN" sz="2800">
                <a:solidFill>
                  <a:schemeClr val="accent2"/>
                </a:solidFill>
              </a:rPr>
              <a:t>={&lt;1,1&gt;,&lt;2,3&gt;,&lt;3,2&gt;} </a:t>
            </a:r>
            <a:r>
              <a:rPr lang="en-US" altLang="zh-CN" sz="2800">
                <a:solidFill>
                  <a:srgbClr val="0066FF"/>
                </a:solidFill>
              </a:rPr>
              <a:t>(2 3)</a:t>
            </a:r>
          </a:p>
        </p:txBody>
      </p:sp>
      <p:sp>
        <p:nvSpPr>
          <p:cNvPr id="812053" name="Text Box 21">
            <a:extLst>
              <a:ext uri="{FF2B5EF4-FFF2-40B4-BE49-F238E27FC236}">
                <a16:creationId xmlns:a16="http://schemas.microsoft.com/office/drawing/2014/main" id="{9232C905-B856-4C0C-BDEC-446A4081C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6067425"/>
            <a:ext cx="4608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5</a:t>
            </a:r>
            <a:r>
              <a:rPr lang="en-US" altLang="zh-CN" sz="2800">
                <a:solidFill>
                  <a:schemeClr val="accent2"/>
                </a:solidFill>
              </a:rPr>
              <a:t>={&lt;1,2&gt;,&lt;2,3&gt;,&lt;3,1&gt;} </a:t>
            </a:r>
            <a:r>
              <a:rPr lang="en-US" altLang="zh-CN" sz="2800">
                <a:solidFill>
                  <a:srgbClr val="0066FF"/>
                </a:solidFill>
              </a:rPr>
              <a:t>(1 2 3)</a:t>
            </a:r>
          </a:p>
        </p:txBody>
      </p:sp>
      <p:sp>
        <p:nvSpPr>
          <p:cNvPr id="812054" name="Text Box 22">
            <a:extLst>
              <a:ext uri="{FF2B5EF4-FFF2-40B4-BE49-F238E27FC236}">
                <a16:creationId xmlns:a16="http://schemas.microsoft.com/office/drawing/2014/main" id="{95B69F13-8AE2-4E28-BBB2-CC19530E1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6067425"/>
            <a:ext cx="4608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6</a:t>
            </a:r>
            <a:r>
              <a:rPr lang="en-US" altLang="zh-CN" sz="2800">
                <a:solidFill>
                  <a:schemeClr val="accent2"/>
                </a:solidFill>
              </a:rPr>
              <a:t>={&lt;1,3&gt;,&lt;2,1&gt;,&lt;3,2&gt;}</a:t>
            </a:r>
            <a:r>
              <a:rPr lang="en-US" altLang="zh-CN" sz="2800">
                <a:solidFill>
                  <a:srgbClr val="0066FF"/>
                </a:solidFill>
              </a:rPr>
              <a:t>(1 3 2)</a:t>
            </a: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F5132665-7E65-430A-9236-84C513B70AF8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4506913"/>
            <a:ext cx="1368425" cy="622300"/>
            <a:chOff x="839" y="2296"/>
            <a:chExt cx="862" cy="392"/>
          </a:xfrm>
        </p:grpSpPr>
        <p:sp>
          <p:nvSpPr>
            <p:cNvPr id="51243" name="Freeform 24">
              <a:extLst>
                <a:ext uri="{FF2B5EF4-FFF2-40B4-BE49-F238E27FC236}">
                  <a16:creationId xmlns:a16="http://schemas.microsoft.com/office/drawing/2014/main" id="{0A5B6CB2-0AC4-4274-86F0-FF6F788CD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296"/>
              <a:ext cx="363" cy="363"/>
            </a:xfrm>
            <a:custGeom>
              <a:avLst/>
              <a:gdLst>
                <a:gd name="T0" fmla="*/ 363 w 363"/>
                <a:gd name="T1" fmla="*/ 0 h 363"/>
                <a:gd name="T2" fmla="*/ 91 w 363"/>
                <a:gd name="T3" fmla="*/ 91 h 363"/>
                <a:gd name="T4" fmla="*/ 0 w 363"/>
                <a:gd name="T5" fmla="*/ 363 h 363"/>
                <a:gd name="T6" fmla="*/ 0 60000 65536"/>
                <a:gd name="T7" fmla="*/ 0 60000 65536"/>
                <a:gd name="T8" fmla="*/ 0 60000 65536"/>
                <a:gd name="T9" fmla="*/ 0 w 363"/>
                <a:gd name="T10" fmla="*/ 0 h 363"/>
                <a:gd name="T11" fmla="*/ 363 w 363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63">
                  <a:moveTo>
                    <a:pt x="363" y="0"/>
                  </a:moveTo>
                  <a:cubicBezTo>
                    <a:pt x="257" y="15"/>
                    <a:pt x="151" y="31"/>
                    <a:pt x="91" y="91"/>
                  </a:cubicBezTo>
                  <a:cubicBezTo>
                    <a:pt x="31" y="151"/>
                    <a:pt x="8" y="318"/>
                    <a:pt x="0" y="3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4" name="Text Box 25">
              <a:extLst>
                <a:ext uri="{FF2B5EF4-FFF2-40B4-BE49-F238E27FC236}">
                  <a16:creationId xmlns:a16="http://schemas.microsoft.com/office/drawing/2014/main" id="{492F87AE-3D82-4DF8-B498-98C64E005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342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</a:rPr>
                <a:t>240</a:t>
              </a:r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</a:rPr>
                <a:t>º</a:t>
              </a:r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48CE80A5-7DC5-4C52-8988-9DDE5679A7C8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4435475"/>
            <a:ext cx="1368425" cy="733425"/>
            <a:chOff x="2426" y="2251"/>
            <a:chExt cx="862" cy="462"/>
          </a:xfrm>
        </p:grpSpPr>
        <p:sp>
          <p:nvSpPr>
            <p:cNvPr id="51241" name="Freeform 27">
              <a:extLst>
                <a:ext uri="{FF2B5EF4-FFF2-40B4-BE49-F238E27FC236}">
                  <a16:creationId xmlns:a16="http://schemas.microsoft.com/office/drawing/2014/main" id="{937572B1-832E-4177-9022-784437E1C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" y="2350"/>
              <a:ext cx="363" cy="363"/>
            </a:xfrm>
            <a:custGeom>
              <a:avLst/>
              <a:gdLst>
                <a:gd name="T0" fmla="*/ 363 w 363"/>
                <a:gd name="T1" fmla="*/ 0 h 363"/>
                <a:gd name="T2" fmla="*/ 91 w 363"/>
                <a:gd name="T3" fmla="*/ 91 h 363"/>
                <a:gd name="T4" fmla="*/ 0 w 363"/>
                <a:gd name="T5" fmla="*/ 363 h 363"/>
                <a:gd name="T6" fmla="*/ 0 60000 65536"/>
                <a:gd name="T7" fmla="*/ 0 60000 65536"/>
                <a:gd name="T8" fmla="*/ 0 60000 65536"/>
                <a:gd name="T9" fmla="*/ 0 w 363"/>
                <a:gd name="T10" fmla="*/ 0 h 363"/>
                <a:gd name="T11" fmla="*/ 363 w 363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63">
                  <a:moveTo>
                    <a:pt x="363" y="0"/>
                  </a:moveTo>
                  <a:cubicBezTo>
                    <a:pt x="257" y="15"/>
                    <a:pt x="151" y="31"/>
                    <a:pt x="91" y="91"/>
                  </a:cubicBezTo>
                  <a:cubicBezTo>
                    <a:pt x="31" y="151"/>
                    <a:pt x="8" y="318"/>
                    <a:pt x="0" y="3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2" name="Text Box 28">
              <a:extLst>
                <a:ext uri="{FF2B5EF4-FFF2-40B4-BE49-F238E27FC236}">
                  <a16:creationId xmlns:a16="http://schemas.microsoft.com/office/drawing/2014/main" id="{7D9E528E-D457-47EC-9A12-5CB674F32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5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</a:rPr>
                <a:t>120</a:t>
              </a:r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</a:rPr>
                <a:t>º</a:t>
              </a:r>
            </a:p>
          </p:txBody>
        </p:sp>
      </p:grpSp>
      <p:grpSp>
        <p:nvGrpSpPr>
          <p:cNvPr id="5" name="组合 44">
            <a:extLst>
              <a:ext uri="{FF2B5EF4-FFF2-40B4-BE49-F238E27FC236}">
                <a16:creationId xmlns:a16="http://schemas.microsoft.com/office/drawing/2014/main" id="{2171188A-0443-4A58-BFDD-6664966748DD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-100013"/>
            <a:ext cx="2303462" cy="1944688"/>
            <a:chOff x="5652913" y="-99392"/>
            <a:chExt cx="2303463" cy="1944688"/>
          </a:xfrm>
        </p:grpSpPr>
        <p:sp>
          <p:nvSpPr>
            <p:cNvPr id="51237" name="AutoShape 4">
              <a:extLst>
                <a:ext uri="{FF2B5EF4-FFF2-40B4-BE49-F238E27FC236}">
                  <a16:creationId xmlns:a16="http://schemas.microsoft.com/office/drawing/2014/main" id="{1D73CA3D-FED8-45FE-BE8C-9FAE0E495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238" y="36988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51238" name="Text Box 8">
              <a:extLst>
                <a:ext uri="{FF2B5EF4-FFF2-40B4-BE49-F238E27FC236}">
                  <a16:creationId xmlns:a16="http://schemas.microsoft.com/office/drawing/2014/main" id="{BAAA8FEC-B602-43CE-9AD5-6A0C8E021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538" y="-99392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1239" name="Text Box 9">
              <a:extLst>
                <a:ext uri="{FF2B5EF4-FFF2-40B4-BE49-F238E27FC236}">
                  <a16:creationId xmlns:a16="http://schemas.microsoft.com/office/drawing/2014/main" id="{51A15907-79A6-46EC-A73A-494A8A0FF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913" y="1296021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1240" name="Text Box 10">
              <a:extLst>
                <a:ext uri="{FF2B5EF4-FFF2-40B4-BE49-F238E27FC236}">
                  <a16:creationId xmlns:a16="http://schemas.microsoft.com/office/drawing/2014/main" id="{9336A42E-2C85-4CEE-B64D-EC0B1E2C7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576" y="1254746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6" name="组合 49">
            <a:extLst>
              <a:ext uri="{FF2B5EF4-FFF2-40B4-BE49-F238E27FC236}">
                <a16:creationId xmlns:a16="http://schemas.microsoft.com/office/drawing/2014/main" id="{25949A38-B780-46D2-A0CD-251184711AFA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2060575"/>
            <a:ext cx="2303463" cy="1944688"/>
            <a:chOff x="612353" y="2060848"/>
            <a:chExt cx="2303463" cy="1944688"/>
          </a:xfrm>
        </p:grpSpPr>
        <p:sp>
          <p:nvSpPr>
            <p:cNvPr id="51232" name="AutoShape 13">
              <a:extLst>
                <a:ext uri="{FF2B5EF4-FFF2-40B4-BE49-F238E27FC236}">
                  <a16:creationId xmlns:a16="http://schemas.microsoft.com/office/drawing/2014/main" id="{70F0422F-D396-48F5-80F7-899A7359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25" y="252253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grpSp>
          <p:nvGrpSpPr>
            <p:cNvPr id="51233" name="组合 45">
              <a:extLst>
                <a:ext uri="{FF2B5EF4-FFF2-40B4-BE49-F238E27FC236}">
                  <a16:creationId xmlns:a16="http://schemas.microsoft.com/office/drawing/2014/main" id="{972739BB-6423-482A-82A9-C56032585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353" y="2060848"/>
              <a:ext cx="2303463" cy="1944688"/>
              <a:chOff x="612353" y="2060848"/>
              <a:chExt cx="2303463" cy="1944688"/>
            </a:xfrm>
          </p:grpSpPr>
          <p:sp>
            <p:nvSpPr>
              <p:cNvPr id="51234" name="Text Box 8">
                <a:extLst>
                  <a:ext uri="{FF2B5EF4-FFF2-40B4-BE49-F238E27FC236}">
                    <a16:creationId xmlns:a16="http://schemas.microsoft.com/office/drawing/2014/main" id="{CB54A929-0126-4108-A1FF-27CF2A2BD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8978" y="2060848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3</a:t>
                </a:r>
              </a:p>
            </p:txBody>
          </p:sp>
          <p:sp>
            <p:nvSpPr>
              <p:cNvPr id="51235" name="Text Box 9">
                <a:extLst>
                  <a:ext uri="{FF2B5EF4-FFF2-40B4-BE49-F238E27FC236}">
                    <a16:creationId xmlns:a16="http://schemas.microsoft.com/office/drawing/2014/main" id="{5D8E506F-5587-4D9C-B539-F62783FF22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353" y="3456261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2</a:t>
                </a:r>
              </a:p>
            </p:txBody>
          </p:sp>
          <p:sp>
            <p:nvSpPr>
              <p:cNvPr id="51236" name="Text Box 10">
                <a:extLst>
                  <a:ext uri="{FF2B5EF4-FFF2-40B4-BE49-F238E27FC236}">
                    <a16:creationId xmlns:a16="http://schemas.microsoft.com/office/drawing/2014/main" id="{89D559D1-49D3-47BE-9097-5386794A9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016" y="3414986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" name="组合 50">
            <a:extLst>
              <a:ext uri="{FF2B5EF4-FFF2-40B4-BE49-F238E27FC236}">
                <a16:creationId xmlns:a16="http://schemas.microsoft.com/office/drawing/2014/main" id="{F05DC1ED-75AA-4742-B185-4AAF2C6A265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060575"/>
            <a:ext cx="2232025" cy="1944688"/>
            <a:chOff x="5652120" y="2060848"/>
            <a:chExt cx="2232000" cy="1944688"/>
          </a:xfrm>
        </p:grpSpPr>
        <p:sp>
          <p:nvSpPr>
            <p:cNvPr id="51227" name="AutoShape 15">
              <a:extLst>
                <a:ext uri="{FF2B5EF4-FFF2-40B4-BE49-F238E27FC236}">
                  <a16:creationId xmlns:a16="http://schemas.microsoft.com/office/drawing/2014/main" id="{CBCDF144-B673-4753-9FEC-4D8CEACB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252253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grpSp>
          <p:nvGrpSpPr>
            <p:cNvPr id="51228" name="组合 46">
              <a:extLst>
                <a:ext uri="{FF2B5EF4-FFF2-40B4-BE49-F238E27FC236}">
                  <a16:creationId xmlns:a16="http://schemas.microsoft.com/office/drawing/2014/main" id="{57B4E761-BDA1-4C49-8CA1-4188CBEC1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2120" y="2060848"/>
              <a:ext cx="2232000" cy="1944688"/>
              <a:chOff x="5652120" y="2060848"/>
              <a:chExt cx="2232000" cy="1944688"/>
            </a:xfrm>
          </p:grpSpPr>
          <p:sp>
            <p:nvSpPr>
              <p:cNvPr id="51229" name="Text Box 8">
                <a:extLst>
                  <a:ext uri="{FF2B5EF4-FFF2-40B4-BE49-F238E27FC236}">
                    <a16:creationId xmlns:a16="http://schemas.microsoft.com/office/drawing/2014/main" id="{695A792E-2241-4E3E-A242-1DEDB9657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1546" y="2060848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1</a:t>
                </a:r>
              </a:p>
            </p:txBody>
          </p:sp>
          <p:sp>
            <p:nvSpPr>
              <p:cNvPr id="51230" name="Text Box 9">
                <a:extLst>
                  <a:ext uri="{FF2B5EF4-FFF2-40B4-BE49-F238E27FC236}">
                    <a16:creationId xmlns:a16="http://schemas.microsoft.com/office/drawing/2014/main" id="{9324ECBB-244B-48DD-AEE1-4A1D667554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2120" y="3456261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3</a:t>
                </a:r>
              </a:p>
            </p:txBody>
          </p:sp>
          <p:sp>
            <p:nvSpPr>
              <p:cNvPr id="51231" name="Text Box 10">
                <a:extLst>
                  <a:ext uri="{FF2B5EF4-FFF2-40B4-BE49-F238E27FC236}">
                    <a16:creationId xmlns:a16="http://schemas.microsoft.com/office/drawing/2014/main" id="{DFD8A438-52C4-4D17-AA02-126434942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2320" y="3414986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" name="组合 47">
            <a:extLst>
              <a:ext uri="{FF2B5EF4-FFF2-40B4-BE49-F238E27FC236}">
                <a16:creationId xmlns:a16="http://schemas.microsoft.com/office/drawing/2014/main" id="{BF7B1A2A-5B82-4622-815C-F948F0E50D0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292600"/>
            <a:ext cx="2303462" cy="1944688"/>
            <a:chOff x="611039" y="4293096"/>
            <a:chExt cx="2303463" cy="1944688"/>
          </a:xfrm>
        </p:grpSpPr>
        <p:sp>
          <p:nvSpPr>
            <p:cNvPr id="51223" name="AutoShape 19">
              <a:extLst>
                <a:ext uri="{FF2B5EF4-FFF2-40B4-BE49-F238E27FC236}">
                  <a16:creationId xmlns:a16="http://schemas.microsoft.com/office/drawing/2014/main" id="{04AAF313-BA36-428E-8300-973F24EC2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479583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51224" name="Text Box 8">
              <a:extLst>
                <a:ext uri="{FF2B5EF4-FFF2-40B4-BE49-F238E27FC236}">
                  <a16:creationId xmlns:a16="http://schemas.microsoft.com/office/drawing/2014/main" id="{09EB8ADB-E2B9-4CF2-B062-A31182CC1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4293096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1225" name="Text Box 9">
              <a:extLst>
                <a:ext uri="{FF2B5EF4-FFF2-40B4-BE49-F238E27FC236}">
                  <a16:creationId xmlns:a16="http://schemas.microsoft.com/office/drawing/2014/main" id="{2E755BA3-D7A5-4341-9A37-0ED2931DA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039" y="5688509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3</a:t>
              </a:r>
            </a:p>
          </p:txBody>
        </p:sp>
        <p:sp>
          <p:nvSpPr>
            <p:cNvPr id="51226" name="Text Box 10">
              <a:extLst>
                <a:ext uri="{FF2B5EF4-FFF2-40B4-BE49-F238E27FC236}">
                  <a16:creationId xmlns:a16="http://schemas.microsoft.com/office/drawing/2014/main" id="{12BCC13E-F9D2-4BA4-BB64-113AA5246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702" y="5647234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1</a:t>
              </a:r>
            </a:p>
          </p:txBody>
        </p:sp>
      </p:grpSp>
      <p:grpSp>
        <p:nvGrpSpPr>
          <p:cNvPr id="11" name="组合 48">
            <a:extLst>
              <a:ext uri="{FF2B5EF4-FFF2-40B4-BE49-F238E27FC236}">
                <a16:creationId xmlns:a16="http://schemas.microsoft.com/office/drawing/2014/main" id="{8A238E02-C1D5-42EE-A416-157FBE7B999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292600"/>
            <a:ext cx="2303462" cy="1944688"/>
            <a:chOff x="5579591" y="4293096"/>
            <a:chExt cx="2303463" cy="1944688"/>
          </a:xfrm>
        </p:grpSpPr>
        <p:sp>
          <p:nvSpPr>
            <p:cNvPr id="51219" name="AutoShape 20">
              <a:extLst>
                <a:ext uri="{FF2B5EF4-FFF2-40B4-BE49-F238E27FC236}">
                  <a16:creationId xmlns:a16="http://schemas.microsoft.com/office/drawing/2014/main" id="{63EEC0E4-FC1E-434D-B4EA-653B8F76E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479583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51220" name="Text Box 8">
              <a:extLst>
                <a:ext uri="{FF2B5EF4-FFF2-40B4-BE49-F238E27FC236}">
                  <a16:creationId xmlns:a16="http://schemas.microsoft.com/office/drawing/2014/main" id="{9C3D596D-D77B-4674-A82C-A3A77F6BE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6" y="4293096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3</a:t>
              </a:r>
            </a:p>
          </p:txBody>
        </p:sp>
        <p:sp>
          <p:nvSpPr>
            <p:cNvPr id="51221" name="Text Box 9">
              <a:extLst>
                <a:ext uri="{FF2B5EF4-FFF2-40B4-BE49-F238E27FC236}">
                  <a16:creationId xmlns:a16="http://schemas.microsoft.com/office/drawing/2014/main" id="{77A61A24-F99A-4F2B-855E-CF3C64CDD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9591" y="5688509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1222" name="Text Box 10">
              <a:extLst>
                <a:ext uri="{FF2B5EF4-FFF2-40B4-BE49-F238E27FC236}">
                  <a16:creationId xmlns:a16="http://schemas.microsoft.com/office/drawing/2014/main" id="{91E938A4-0D01-4559-870C-9E67D756B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1254" y="5647234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1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43" grpId="0"/>
      <p:bldP spid="812044" grpId="0"/>
      <p:bldP spid="812049" grpId="0"/>
      <p:bldP spid="812050" grpId="0"/>
      <p:bldP spid="812053" grpId="0"/>
      <p:bldP spid="8120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A8F62F4-0856-295C-D1F1-68423A9A2354}"/>
              </a:ext>
            </a:extLst>
          </p:cNvPr>
          <p:cNvSpPr/>
          <p:nvPr/>
        </p:nvSpPr>
        <p:spPr>
          <a:xfrm>
            <a:off x="6444208" y="5372100"/>
            <a:ext cx="2556917" cy="923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382F55-C33D-C38C-8304-B4613DD086FE}"/>
              </a:ext>
            </a:extLst>
          </p:cNvPr>
          <p:cNvSpPr/>
          <p:nvPr/>
        </p:nvSpPr>
        <p:spPr>
          <a:xfrm>
            <a:off x="1547664" y="3645024"/>
            <a:ext cx="4748361" cy="17270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2829" name="Group 77">
            <a:extLst>
              <a:ext uri="{FF2B5EF4-FFF2-40B4-BE49-F238E27FC236}">
                <a16:creationId xmlns:a16="http://schemas.microsoft.com/office/drawing/2014/main" id="{3780C08E-A557-4904-AB85-38C904BDE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2342"/>
              </p:ext>
            </p:extLst>
          </p:nvPr>
        </p:nvGraphicFramePr>
        <p:xfrm>
          <a:off x="179512" y="3140968"/>
          <a:ext cx="8893175" cy="3179779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◦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(1)       (1 2)       (1 3)      (2 3)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(1 2 3)     (1 3 2) 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653">
                <a:tc>
                  <a:txBody>
                    <a:bodyPr/>
                    <a:lstStyle/>
                    <a:p>
                      <a:pPr marL="0" marR="0" lvl="0" indent="66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(1)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(1 2)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(1 3)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(2 3)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(1 2 3)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(1 3 2)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460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  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       (1 2)       (1 3)      (2 3)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(1 2 3)     (1 3 2)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460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(1 2)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(1)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(1 2 3)    (1 3 2)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     (1 3)        (2 3)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460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3)     (1 3 2)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     (1 2 3)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(2 3)        (1 2)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460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(2 3)     (1 2 3)   (1 3 2)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2)        (1 3)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460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2 3)    (2 3)      (1 2)      (1 3)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(1 3 2) 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4603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3 2)    (1 3)      (2 3)      (1 2) 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(1 2 3)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3261" name="Group 29">
            <a:extLst>
              <a:ext uri="{FF2B5EF4-FFF2-40B4-BE49-F238E27FC236}">
                <a16:creationId xmlns:a16="http://schemas.microsoft.com/office/drawing/2014/main" id="{9E3A1A60-6F7D-4B79-94BA-31C537622114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88913"/>
            <a:ext cx="1798638" cy="1454150"/>
            <a:chOff x="612" y="2296"/>
            <a:chExt cx="1133" cy="916"/>
          </a:xfrm>
        </p:grpSpPr>
        <p:sp>
          <p:nvSpPr>
            <p:cNvPr id="53301" name="AutoShape 7">
              <a:extLst>
                <a:ext uri="{FF2B5EF4-FFF2-40B4-BE49-F238E27FC236}">
                  <a16:creationId xmlns:a16="http://schemas.microsoft.com/office/drawing/2014/main" id="{B5809E8C-0AB3-4C92-B6A1-7C59AE71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2519"/>
              <a:ext cx="743" cy="53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Verdana" panose="020B0604030504040204" pitchFamily="34" charset="0"/>
              </a:endParaRPr>
            </a:p>
          </p:txBody>
        </p:sp>
        <p:sp>
          <p:nvSpPr>
            <p:cNvPr id="53302" name="Text Box 8">
              <a:extLst>
                <a:ext uri="{FF2B5EF4-FFF2-40B4-BE49-F238E27FC236}">
                  <a16:creationId xmlns:a16="http://schemas.microsoft.com/office/drawing/2014/main" id="{33D5D6E9-23F2-46AD-92C6-B9640A3B4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3303" name="Text Box 9">
              <a:extLst>
                <a:ext uri="{FF2B5EF4-FFF2-40B4-BE49-F238E27FC236}">
                  <a16:creationId xmlns:a16="http://schemas.microsoft.com/office/drawing/2014/main" id="{3E8D8725-CE1A-4C95-BE48-09F1F9E70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9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3304" name="Text Box 10">
              <a:extLst>
                <a:ext uri="{FF2B5EF4-FFF2-40B4-BE49-F238E27FC236}">
                  <a16:creationId xmlns:a16="http://schemas.microsoft.com/office/drawing/2014/main" id="{AA7629B8-9A00-4FB6-B614-523F4F9AB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29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53262" name="Group 34">
            <a:extLst>
              <a:ext uri="{FF2B5EF4-FFF2-40B4-BE49-F238E27FC236}">
                <a16:creationId xmlns:a16="http://schemas.microsoft.com/office/drawing/2014/main" id="{184C6A61-A726-4873-A497-E8FC476539C6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203200"/>
            <a:ext cx="1798637" cy="1454150"/>
            <a:chOff x="1791" y="2305"/>
            <a:chExt cx="1133" cy="916"/>
          </a:xfrm>
        </p:grpSpPr>
        <p:grpSp>
          <p:nvGrpSpPr>
            <p:cNvPr id="53295" name="Group 35">
              <a:extLst>
                <a:ext uri="{FF2B5EF4-FFF2-40B4-BE49-F238E27FC236}">
                  <a16:creationId xmlns:a16="http://schemas.microsoft.com/office/drawing/2014/main" id="{45E7BED8-78A3-4591-92DC-47E1AE6AB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2533"/>
              <a:ext cx="807" cy="571"/>
              <a:chOff x="3757" y="233"/>
              <a:chExt cx="1034" cy="824"/>
            </a:xfrm>
          </p:grpSpPr>
          <p:sp>
            <p:nvSpPr>
              <p:cNvPr id="53299" name="AutoShape 4">
                <a:extLst>
                  <a:ext uri="{FF2B5EF4-FFF2-40B4-BE49-F238E27FC236}">
                    <a16:creationId xmlns:a16="http://schemas.microsoft.com/office/drawing/2014/main" id="{7DDB7DFC-2390-4448-81A1-67F8B2959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7" y="233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3300" name="Freeform 5">
                <a:extLst>
                  <a:ext uri="{FF2B5EF4-FFF2-40B4-BE49-F238E27FC236}">
                    <a16:creationId xmlns:a16="http://schemas.microsoft.com/office/drawing/2014/main" id="{98C972D2-C632-4F5C-87C5-89E5483AF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6" y="529"/>
                <a:ext cx="935" cy="528"/>
              </a:xfrm>
              <a:custGeom>
                <a:avLst/>
                <a:gdLst>
                  <a:gd name="T0" fmla="*/ 0 w 935"/>
                  <a:gd name="T1" fmla="*/ 0 h 528"/>
                  <a:gd name="T2" fmla="*/ 935 w 935"/>
                  <a:gd name="T3" fmla="*/ 528 h 528"/>
                  <a:gd name="T4" fmla="*/ 0 60000 65536"/>
                  <a:gd name="T5" fmla="*/ 0 60000 65536"/>
                  <a:gd name="T6" fmla="*/ 0 w 935"/>
                  <a:gd name="T7" fmla="*/ 0 h 528"/>
                  <a:gd name="T8" fmla="*/ 935 w 935"/>
                  <a:gd name="T9" fmla="*/ 528 h 52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35" h="528">
                    <a:moveTo>
                      <a:pt x="0" y="0"/>
                    </a:moveTo>
                    <a:lnTo>
                      <a:pt x="935" y="528"/>
                    </a:lnTo>
                  </a:path>
                </a:pathLst>
              </a:custGeom>
              <a:noFill/>
              <a:ln w="38100">
                <a:solidFill>
                  <a:srgbClr val="9933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96" name="Text Box 8">
              <a:extLst>
                <a:ext uri="{FF2B5EF4-FFF2-40B4-BE49-F238E27FC236}">
                  <a16:creationId xmlns:a16="http://schemas.microsoft.com/office/drawing/2014/main" id="{127B9813-D055-40BE-A101-8B3EF697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3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3297" name="Text Box 9">
              <a:extLst>
                <a:ext uri="{FF2B5EF4-FFF2-40B4-BE49-F238E27FC236}">
                  <a16:creationId xmlns:a16="http://schemas.microsoft.com/office/drawing/2014/main" id="{AE13ADCC-D511-4807-90AE-6F7EE9E90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93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3298" name="Text Box 10">
              <a:extLst>
                <a:ext uri="{FF2B5EF4-FFF2-40B4-BE49-F238E27FC236}">
                  <a16:creationId xmlns:a16="http://schemas.microsoft.com/office/drawing/2014/main" id="{48120784-E075-4D63-B60D-0806238F8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" y="29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53263" name="Group 41">
            <a:extLst>
              <a:ext uri="{FF2B5EF4-FFF2-40B4-BE49-F238E27FC236}">
                <a16:creationId xmlns:a16="http://schemas.microsoft.com/office/drawing/2014/main" id="{54B8929A-0A6F-487B-B5AD-ACEE6CCE376A}"/>
              </a:ext>
            </a:extLst>
          </p:cNvPr>
          <p:cNvGrpSpPr>
            <a:grpSpLocks/>
          </p:cNvGrpSpPr>
          <p:nvPr/>
        </p:nvGrpSpPr>
        <p:grpSpPr bwMode="auto">
          <a:xfrm>
            <a:off x="4833938" y="188913"/>
            <a:ext cx="1798637" cy="1454150"/>
            <a:chOff x="2999" y="2296"/>
            <a:chExt cx="1133" cy="916"/>
          </a:xfrm>
        </p:grpSpPr>
        <p:grpSp>
          <p:nvGrpSpPr>
            <p:cNvPr id="53289" name="Group 42">
              <a:extLst>
                <a:ext uri="{FF2B5EF4-FFF2-40B4-BE49-F238E27FC236}">
                  <a16:creationId xmlns:a16="http://schemas.microsoft.com/office/drawing/2014/main" id="{ED077C4D-BD3C-4AE3-B3E2-2C23D242F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23"/>
              <a:ext cx="862" cy="590"/>
              <a:chOff x="478" y="1589"/>
              <a:chExt cx="1104" cy="852"/>
            </a:xfrm>
          </p:grpSpPr>
          <p:sp>
            <p:nvSpPr>
              <p:cNvPr id="53293" name="AutoShape 13">
                <a:extLst>
                  <a:ext uri="{FF2B5EF4-FFF2-40B4-BE49-F238E27FC236}">
                    <a16:creationId xmlns:a16="http://schemas.microsoft.com/office/drawing/2014/main" id="{A6C24F2C-654F-420F-96DA-9BAF518EC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589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3294" name="Freeform 14">
                <a:extLst>
                  <a:ext uri="{FF2B5EF4-FFF2-40B4-BE49-F238E27FC236}">
                    <a16:creationId xmlns:a16="http://schemas.microsoft.com/office/drawing/2014/main" id="{8DFA6B70-2DA8-4B21-849F-74F53481B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1892"/>
                <a:ext cx="1010" cy="549"/>
              </a:xfrm>
              <a:custGeom>
                <a:avLst/>
                <a:gdLst>
                  <a:gd name="T0" fmla="*/ 0 w 1010"/>
                  <a:gd name="T1" fmla="*/ 549 h 549"/>
                  <a:gd name="T2" fmla="*/ 1010 w 1010"/>
                  <a:gd name="T3" fmla="*/ 0 h 549"/>
                  <a:gd name="T4" fmla="*/ 0 60000 65536"/>
                  <a:gd name="T5" fmla="*/ 0 60000 65536"/>
                  <a:gd name="T6" fmla="*/ 0 w 1010"/>
                  <a:gd name="T7" fmla="*/ 0 h 549"/>
                  <a:gd name="T8" fmla="*/ 1010 w 1010"/>
                  <a:gd name="T9" fmla="*/ 549 h 54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0" h="549">
                    <a:moveTo>
                      <a:pt x="0" y="549"/>
                    </a:moveTo>
                    <a:lnTo>
                      <a:pt x="1010" y="0"/>
                    </a:lnTo>
                  </a:path>
                </a:pathLst>
              </a:custGeom>
              <a:noFill/>
              <a:ln w="38100">
                <a:solidFill>
                  <a:srgbClr val="9933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90" name="Text Box 8">
              <a:extLst>
                <a:ext uri="{FF2B5EF4-FFF2-40B4-BE49-F238E27FC236}">
                  <a16:creationId xmlns:a16="http://schemas.microsoft.com/office/drawing/2014/main" id="{8FA2D7E7-A6C6-4275-9360-C33C4B37D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3291" name="Text Box 9">
              <a:extLst>
                <a:ext uri="{FF2B5EF4-FFF2-40B4-BE49-F238E27FC236}">
                  <a16:creationId xmlns:a16="http://schemas.microsoft.com/office/drawing/2014/main" id="{556AAE29-7F0F-43EC-9806-A9AC83414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9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3292" name="Text Box 10">
              <a:extLst>
                <a:ext uri="{FF2B5EF4-FFF2-40B4-BE49-F238E27FC236}">
                  <a16:creationId xmlns:a16="http://schemas.microsoft.com/office/drawing/2014/main" id="{BA32968B-1A2A-43EA-9BEA-3BB6C7F97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29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53264" name="Group 48">
            <a:extLst>
              <a:ext uri="{FF2B5EF4-FFF2-40B4-BE49-F238E27FC236}">
                <a16:creationId xmlns:a16="http://schemas.microsoft.com/office/drawing/2014/main" id="{9A7DFE85-8DB8-4090-9B26-6F3D9328D498}"/>
              </a:ext>
            </a:extLst>
          </p:cNvPr>
          <p:cNvGrpSpPr>
            <a:grpSpLocks/>
          </p:cNvGrpSpPr>
          <p:nvPr/>
        </p:nvGrpSpPr>
        <p:grpSpPr bwMode="auto">
          <a:xfrm>
            <a:off x="6648450" y="188913"/>
            <a:ext cx="1798638" cy="1454150"/>
            <a:chOff x="4142" y="2296"/>
            <a:chExt cx="1133" cy="916"/>
          </a:xfrm>
        </p:grpSpPr>
        <p:grpSp>
          <p:nvGrpSpPr>
            <p:cNvPr id="53283" name="Group 49">
              <a:extLst>
                <a:ext uri="{FF2B5EF4-FFF2-40B4-BE49-F238E27FC236}">
                  <a16:creationId xmlns:a16="http://schemas.microsoft.com/office/drawing/2014/main" id="{3A89E8B2-D15B-4D56-A402-7BF090323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387"/>
              <a:ext cx="743" cy="785"/>
              <a:chOff x="3767" y="1389"/>
              <a:chExt cx="952" cy="1134"/>
            </a:xfrm>
          </p:grpSpPr>
          <p:sp>
            <p:nvSpPr>
              <p:cNvPr id="53287" name="AutoShape 15">
                <a:extLst>
                  <a:ext uri="{FF2B5EF4-FFF2-40B4-BE49-F238E27FC236}">
                    <a16:creationId xmlns:a16="http://schemas.microsoft.com/office/drawing/2014/main" id="{0C6CAAF0-37BC-457E-BAF7-1CDB0E22E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7" y="1589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3288" name="Line 16">
                <a:extLst>
                  <a:ext uri="{FF2B5EF4-FFF2-40B4-BE49-F238E27FC236}">
                    <a16:creationId xmlns:a16="http://schemas.microsoft.com/office/drawing/2014/main" id="{DBBBD775-8E8F-490D-98DE-EC301EA1E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9" y="1389"/>
                <a:ext cx="1" cy="1134"/>
              </a:xfrm>
              <a:prstGeom prst="line">
                <a:avLst/>
              </a:prstGeom>
              <a:noFill/>
              <a:ln w="38100">
                <a:solidFill>
                  <a:srgbClr val="9933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4" name="Text Box 8">
              <a:extLst>
                <a:ext uri="{FF2B5EF4-FFF2-40B4-BE49-F238E27FC236}">
                  <a16:creationId xmlns:a16="http://schemas.microsoft.com/office/drawing/2014/main" id="{473BDF68-BC04-49D1-A5D8-F991ED82F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3285" name="Text Box 9">
              <a:extLst>
                <a:ext uri="{FF2B5EF4-FFF2-40B4-BE49-F238E27FC236}">
                  <a16:creationId xmlns:a16="http://schemas.microsoft.com/office/drawing/2014/main" id="{6C389DA8-E0BB-42C3-AE16-246E067B7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29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3286" name="Text Box 10">
              <a:extLst>
                <a:ext uri="{FF2B5EF4-FFF2-40B4-BE49-F238E27FC236}">
                  <a16:creationId xmlns:a16="http://schemas.microsoft.com/office/drawing/2014/main" id="{13960C86-6A31-412D-81CE-321E63022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" y="29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53265" name="Group 55">
            <a:extLst>
              <a:ext uri="{FF2B5EF4-FFF2-40B4-BE49-F238E27FC236}">
                <a16:creationId xmlns:a16="http://schemas.microsoft.com/office/drawing/2014/main" id="{6C8A38CD-DFDA-43B6-9037-0A459DA93BCB}"/>
              </a:ext>
            </a:extLst>
          </p:cNvPr>
          <p:cNvGrpSpPr>
            <a:grpSpLocks/>
          </p:cNvGrpSpPr>
          <p:nvPr/>
        </p:nvGrpSpPr>
        <p:grpSpPr bwMode="auto">
          <a:xfrm>
            <a:off x="4860925" y="1485900"/>
            <a:ext cx="2014538" cy="1454150"/>
            <a:chOff x="3016" y="3113"/>
            <a:chExt cx="1269" cy="916"/>
          </a:xfrm>
        </p:grpSpPr>
        <p:grpSp>
          <p:nvGrpSpPr>
            <p:cNvPr id="53275" name="Group 56">
              <a:extLst>
                <a:ext uri="{FF2B5EF4-FFF2-40B4-BE49-F238E27FC236}">
                  <a16:creationId xmlns:a16="http://schemas.microsoft.com/office/drawing/2014/main" id="{D9AB4E20-696D-4BEE-8D6F-484D52B99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3203"/>
              <a:ext cx="1063" cy="691"/>
              <a:chOff x="3352" y="2794"/>
              <a:chExt cx="1361" cy="998"/>
            </a:xfrm>
          </p:grpSpPr>
          <p:sp>
            <p:nvSpPr>
              <p:cNvPr id="53279" name="AutoShape 20">
                <a:extLst>
                  <a:ext uri="{FF2B5EF4-FFF2-40B4-BE49-F238E27FC236}">
                    <a16:creationId xmlns:a16="http://schemas.microsoft.com/office/drawing/2014/main" id="{7840035D-EE2E-42AA-AF8A-1D2E2DE3B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1" y="3021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53280" name="Group 26">
                <a:extLst>
                  <a:ext uri="{FF2B5EF4-FFF2-40B4-BE49-F238E27FC236}">
                    <a16:creationId xmlns:a16="http://schemas.microsoft.com/office/drawing/2014/main" id="{6A254F27-37C3-489F-A3F0-C8162A4B5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2" y="2794"/>
                <a:ext cx="862" cy="462"/>
                <a:chOff x="2426" y="2251"/>
                <a:chExt cx="862" cy="462"/>
              </a:xfrm>
            </p:grpSpPr>
            <p:sp>
              <p:nvSpPr>
                <p:cNvPr id="53281" name="Freeform 27">
                  <a:extLst>
                    <a:ext uri="{FF2B5EF4-FFF2-40B4-BE49-F238E27FC236}">
                      <a16:creationId xmlns:a16="http://schemas.microsoft.com/office/drawing/2014/main" id="{D282BD97-1E5E-47C2-AD18-09632C1C95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2350"/>
                  <a:ext cx="363" cy="363"/>
                </a:xfrm>
                <a:custGeom>
                  <a:avLst/>
                  <a:gdLst>
                    <a:gd name="T0" fmla="*/ 363 w 363"/>
                    <a:gd name="T1" fmla="*/ 0 h 363"/>
                    <a:gd name="T2" fmla="*/ 91 w 363"/>
                    <a:gd name="T3" fmla="*/ 91 h 363"/>
                    <a:gd name="T4" fmla="*/ 0 w 363"/>
                    <a:gd name="T5" fmla="*/ 363 h 363"/>
                    <a:gd name="T6" fmla="*/ 0 60000 65536"/>
                    <a:gd name="T7" fmla="*/ 0 60000 65536"/>
                    <a:gd name="T8" fmla="*/ 0 60000 65536"/>
                    <a:gd name="T9" fmla="*/ 0 w 363"/>
                    <a:gd name="T10" fmla="*/ 0 h 363"/>
                    <a:gd name="T11" fmla="*/ 363 w 363"/>
                    <a:gd name="T12" fmla="*/ 363 h 3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3" h="363">
                      <a:moveTo>
                        <a:pt x="363" y="0"/>
                      </a:moveTo>
                      <a:cubicBezTo>
                        <a:pt x="257" y="15"/>
                        <a:pt x="151" y="31"/>
                        <a:pt x="91" y="91"/>
                      </a:cubicBezTo>
                      <a:cubicBezTo>
                        <a:pt x="31" y="151"/>
                        <a:pt x="8" y="318"/>
                        <a:pt x="0" y="3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82" name="Text Box 28">
                  <a:extLst>
                    <a:ext uri="{FF2B5EF4-FFF2-40B4-BE49-F238E27FC236}">
                      <a16:creationId xmlns:a16="http://schemas.microsoft.com/office/drawing/2014/main" id="{1F97A6BE-B1E1-4AA0-90D7-3EA752C4A5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6" y="2251"/>
                  <a:ext cx="635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accent2"/>
                      </a:solidFill>
                    </a:rPr>
                    <a:t>120</a:t>
                  </a:r>
                  <a:r>
                    <a:rPr lang="en-US" altLang="zh-CN" sz="240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º</a:t>
                  </a:r>
                </a:p>
              </p:txBody>
            </p:sp>
          </p:grpSp>
        </p:grpSp>
        <p:sp>
          <p:nvSpPr>
            <p:cNvPr id="53276" name="Text Box 8">
              <a:extLst>
                <a:ext uri="{FF2B5EF4-FFF2-40B4-BE49-F238E27FC236}">
                  <a16:creationId xmlns:a16="http://schemas.microsoft.com/office/drawing/2014/main" id="{B0490817-77E4-4FEE-AB1A-42FFF1148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1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3277" name="Text Box 9">
              <a:extLst>
                <a:ext uri="{FF2B5EF4-FFF2-40B4-BE49-F238E27FC236}">
                  <a16:creationId xmlns:a16="http://schemas.microsoft.com/office/drawing/2014/main" id="{031B701E-B275-43E0-93C5-191FC62AF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7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3278" name="Text Box 10">
              <a:extLst>
                <a:ext uri="{FF2B5EF4-FFF2-40B4-BE49-F238E27FC236}">
                  <a16:creationId xmlns:a16="http://schemas.microsoft.com/office/drawing/2014/main" id="{A87FBC7C-6C25-4F32-915F-1E355F603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" y="37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53266" name="Group 64">
            <a:extLst>
              <a:ext uri="{FF2B5EF4-FFF2-40B4-BE49-F238E27FC236}">
                <a16:creationId xmlns:a16="http://schemas.microsoft.com/office/drawing/2014/main" id="{B0A11267-2FCD-467B-BA8B-C63E08AA7890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1528763"/>
            <a:ext cx="1957387" cy="1454150"/>
            <a:chOff x="1383" y="3140"/>
            <a:chExt cx="1233" cy="916"/>
          </a:xfrm>
        </p:grpSpPr>
        <p:grpSp>
          <p:nvGrpSpPr>
            <p:cNvPr id="53267" name="Group 65">
              <a:extLst>
                <a:ext uri="{FF2B5EF4-FFF2-40B4-BE49-F238E27FC236}">
                  <a16:creationId xmlns:a16="http://schemas.microsoft.com/office/drawing/2014/main" id="{08A6A75A-316B-41D6-BA64-EF9CF55C9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234"/>
              <a:ext cx="1027" cy="660"/>
              <a:chOff x="262" y="2839"/>
              <a:chExt cx="1315" cy="953"/>
            </a:xfrm>
          </p:grpSpPr>
          <p:sp>
            <p:nvSpPr>
              <p:cNvPr id="53271" name="AutoShape 19">
                <a:extLst>
                  <a:ext uri="{FF2B5EF4-FFF2-40B4-BE49-F238E27FC236}">
                    <a16:creationId xmlns:a16="http://schemas.microsoft.com/office/drawing/2014/main" id="{FE23C3F4-6AF1-4C26-BECA-688F5F877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3021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53272" name="Group 23">
                <a:extLst>
                  <a:ext uri="{FF2B5EF4-FFF2-40B4-BE49-F238E27FC236}">
                    <a16:creationId xmlns:a16="http://schemas.microsoft.com/office/drawing/2014/main" id="{D4A266BF-85B6-4C0E-B7E7-950896EC42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" y="2839"/>
                <a:ext cx="862" cy="462"/>
                <a:chOff x="839" y="2296"/>
                <a:chExt cx="862" cy="462"/>
              </a:xfrm>
            </p:grpSpPr>
            <p:sp>
              <p:nvSpPr>
                <p:cNvPr id="53273" name="Freeform 24">
                  <a:extLst>
                    <a:ext uri="{FF2B5EF4-FFF2-40B4-BE49-F238E27FC236}">
                      <a16:creationId xmlns:a16="http://schemas.microsoft.com/office/drawing/2014/main" id="{1A407B48-0950-416F-8CB4-FBA2D5FCC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" y="2296"/>
                  <a:ext cx="363" cy="363"/>
                </a:xfrm>
                <a:custGeom>
                  <a:avLst/>
                  <a:gdLst>
                    <a:gd name="T0" fmla="*/ 363 w 363"/>
                    <a:gd name="T1" fmla="*/ 0 h 363"/>
                    <a:gd name="T2" fmla="*/ 91 w 363"/>
                    <a:gd name="T3" fmla="*/ 91 h 363"/>
                    <a:gd name="T4" fmla="*/ 0 w 363"/>
                    <a:gd name="T5" fmla="*/ 363 h 363"/>
                    <a:gd name="T6" fmla="*/ 0 60000 65536"/>
                    <a:gd name="T7" fmla="*/ 0 60000 65536"/>
                    <a:gd name="T8" fmla="*/ 0 60000 65536"/>
                    <a:gd name="T9" fmla="*/ 0 w 363"/>
                    <a:gd name="T10" fmla="*/ 0 h 363"/>
                    <a:gd name="T11" fmla="*/ 363 w 363"/>
                    <a:gd name="T12" fmla="*/ 363 h 3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3" h="363">
                      <a:moveTo>
                        <a:pt x="363" y="0"/>
                      </a:moveTo>
                      <a:cubicBezTo>
                        <a:pt x="257" y="15"/>
                        <a:pt x="151" y="31"/>
                        <a:pt x="91" y="91"/>
                      </a:cubicBezTo>
                      <a:cubicBezTo>
                        <a:pt x="31" y="151"/>
                        <a:pt x="8" y="318"/>
                        <a:pt x="0" y="3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74" name="Text Box 25">
                  <a:extLst>
                    <a:ext uri="{FF2B5EF4-FFF2-40B4-BE49-F238E27FC236}">
                      <a16:creationId xmlns:a16="http://schemas.microsoft.com/office/drawing/2014/main" id="{9E39289C-2BB3-46E5-91E0-DD0A361689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9" y="2342"/>
                  <a:ext cx="635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accent2"/>
                      </a:solidFill>
                    </a:rPr>
                    <a:t>240</a:t>
                  </a:r>
                  <a:r>
                    <a:rPr lang="en-US" altLang="zh-CN" sz="240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º</a:t>
                  </a:r>
                </a:p>
              </p:txBody>
            </p:sp>
          </p:grpSp>
        </p:grpSp>
        <p:sp>
          <p:nvSpPr>
            <p:cNvPr id="53268" name="Text Box 8">
              <a:extLst>
                <a:ext uri="{FF2B5EF4-FFF2-40B4-BE49-F238E27FC236}">
                  <a16:creationId xmlns:a16="http://schemas.microsoft.com/office/drawing/2014/main" id="{70F721FD-6AA1-4DD5-A6C6-C048362ED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7" y="31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3269" name="Text Box 9">
              <a:extLst>
                <a:ext uri="{FF2B5EF4-FFF2-40B4-BE49-F238E27FC236}">
                  <a16:creationId xmlns:a16="http://schemas.microsoft.com/office/drawing/2014/main" id="{601962E1-EE7A-47C3-8F76-241966E3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7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3270" name="Text Box 10">
              <a:extLst>
                <a:ext uri="{FF2B5EF4-FFF2-40B4-BE49-F238E27FC236}">
                  <a16:creationId xmlns:a16="http://schemas.microsoft.com/office/drawing/2014/main" id="{711183DE-D27F-4321-93F3-E7CAB0D4C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37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6C50130-7D60-CAFC-4DB5-4FA022C7CE95}"/>
              </a:ext>
            </a:extLst>
          </p:cNvPr>
          <p:cNvSpPr txBox="1"/>
          <p:nvPr/>
        </p:nvSpPr>
        <p:spPr>
          <a:xfrm>
            <a:off x="1128162" y="549276"/>
            <a:ext cx="575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66FF"/>
                </a:solidFill>
              </a:rPr>
              <a:t>(1)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ED1C73-016F-8BEC-6354-D3AB340926A6}"/>
              </a:ext>
            </a:extLst>
          </p:cNvPr>
          <p:cNvSpPr txBox="1"/>
          <p:nvPr/>
        </p:nvSpPr>
        <p:spPr>
          <a:xfrm>
            <a:off x="2911634" y="521441"/>
            <a:ext cx="83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66FF"/>
                </a:solidFill>
              </a:rPr>
              <a:t>(1 2)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1B4D96-AB5B-DD85-751D-31D1B238D506}"/>
              </a:ext>
            </a:extLst>
          </p:cNvPr>
          <p:cNvSpPr txBox="1"/>
          <p:nvPr/>
        </p:nvSpPr>
        <p:spPr>
          <a:xfrm>
            <a:off x="4811653" y="521441"/>
            <a:ext cx="83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66FF"/>
                </a:solidFill>
              </a:rPr>
              <a:t>(1 3)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6844C8-EBA5-DA4C-C1FE-1D1E5E31DD16}"/>
              </a:ext>
            </a:extLst>
          </p:cNvPr>
          <p:cNvSpPr txBox="1"/>
          <p:nvPr/>
        </p:nvSpPr>
        <p:spPr>
          <a:xfrm>
            <a:off x="6508977" y="521441"/>
            <a:ext cx="83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66FF"/>
                </a:solidFill>
              </a:rPr>
              <a:t>(2 3)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1A5660-C09D-0C55-5D87-1C74BBDE7FC6}"/>
              </a:ext>
            </a:extLst>
          </p:cNvPr>
          <p:cNvSpPr txBox="1"/>
          <p:nvPr/>
        </p:nvSpPr>
        <p:spPr>
          <a:xfrm>
            <a:off x="1802309" y="2144018"/>
            <a:ext cx="1040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66FF"/>
                </a:solidFill>
              </a:rPr>
              <a:t>(1 2 3)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24F3CA-8009-67CC-2233-A8A4A39DABF5}"/>
              </a:ext>
            </a:extLst>
          </p:cNvPr>
          <p:cNvSpPr txBox="1"/>
          <p:nvPr/>
        </p:nvSpPr>
        <p:spPr>
          <a:xfrm>
            <a:off x="4581328" y="2109977"/>
            <a:ext cx="1040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66FF"/>
                </a:solidFill>
              </a:rPr>
              <a:t>(1 3 2)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F0A32390-D90B-4BDF-85AC-08791E47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45728A-0BC4-4B34-8F8F-DD0D1674E05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4F29B94-A3A5-4455-A654-A53F22291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n</a:t>
            </a:r>
            <a:r>
              <a:rPr lang="zh-CN" altLang="en-US"/>
              <a:t>元交错群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146BD5D-D42E-4B1B-9280-AE4A75A55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zh-CN" altLang="en-US" dirty="0">
                <a:solidFill>
                  <a:schemeClr val="accent2"/>
                </a:solidFill>
              </a:rPr>
              <a:t>元交错群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n</a:t>
            </a:r>
            <a:r>
              <a:rPr lang="zh-CN" altLang="en-US" dirty="0"/>
              <a:t>的子群，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en-US" dirty="0"/>
              <a:t>是所有的</a:t>
            </a:r>
            <a:r>
              <a:rPr lang="en-US" altLang="zh-CN" i="1" dirty="0"/>
              <a:t>n</a:t>
            </a:r>
            <a:r>
              <a:rPr lang="zh-CN" altLang="en-US" dirty="0"/>
              <a:t>元偶置换的集合</a:t>
            </a:r>
            <a:r>
              <a:rPr lang="en-US" altLang="zh-CN" dirty="0"/>
              <a:t>.</a:t>
            </a:r>
          </a:p>
          <a:p>
            <a:pPr marL="571500" indent="-571500" eaLnBrk="1" hangingPunct="1">
              <a:spcBef>
                <a:spcPct val="55000"/>
              </a:spcBef>
            </a:pPr>
            <a:r>
              <a:rPr lang="zh-CN" altLang="en-US" dirty="0"/>
              <a:t>证  恒等置换</a:t>
            </a:r>
            <a:r>
              <a:rPr lang="en-US" altLang="zh-CN" dirty="0"/>
              <a:t>(1) </a:t>
            </a:r>
            <a:r>
              <a:rPr lang="zh-CN" altLang="en-US" dirty="0"/>
              <a:t>是偶置换，所以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en-US" dirty="0"/>
              <a:t>非空</a:t>
            </a:r>
            <a:r>
              <a:rPr lang="en-US" altLang="zh-CN" dirty="0"/>
              <a:t>. </a:t>
            </a:r>
          </a:p>
          <a:p>
            <a:pPr marL="1042988" lvl="1" indent="-57150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50"/>
                </a:solidFill>
              </a:rPr>
              <a:t>根据判定定理三，只需证明封闭性</a:t>
            </a:r>
            <a:r>
              <a:rPr lang="zh-CN" altLang="en-US" dirty="0"/>
              <a:t>：</a:t>
            </a:r>
          </a:p>
          <a:p>
            <a:pPr marL="1042988" lvl="1" indent="-571500" eaLnBrk="1" hangingPunct="1"/>
            <a:r>
              <a:rPr lang="zh-CN" altLang="en-US" dirty="0"/>
              <a:t>任取</a:t>
            </a: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en-US" altLang="zh-CN" dirty="0"/>
              <a:t>,</a:t>
            </a:r>
            <a:r>
              <a:rPr lang="en-US" altLang="zh-CN" i="1" dirty="0">
                <a:ea typeface="Batang" panose="02030600000101010101" pitchFamily="18" charset="-127"/>
                <a:sym typeface="Symbol" panose="05050102010706020507" pitchFamily="18" charset="2"/>
              </a:rPr>
              <a:t> </a:t>
            </a:r>
            <a:r>
              <a:rPr lang="en-US" altLang="zh-CN" dirty="0"/>
              <a:t>∈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en-US" dirty="0"/>
              <a:t>， </a:t>
            </a: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zh-CN" i="1" dirty="0">
                <a:ea typeface="Batang" panose="02030600000101010101" pitchFamily="18" charset="-127"/>
                <a:sym typeface="Symbol" panose="05050102010706020507" pitchFamily="18" charset="2"/>
              </a:rPr>
              <a:t></a:t>
            </a:r>
            <a:r>
              <a:rPr lang="en-US" altLang="zh-CN" i="1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zh-CN" altLang="en-US" dirty="0"/>
              <a:t>都可以表成偶数个对换之积，那么</a:t>
            </a: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zh-CN" altLang="en-US" i="1" dirty="0">
                <a:ea typeface="Batang" panose="02030600000101010101" pitchFamily="18" charset="-127"/>
              </a:rPr>
              <a:t> </a:t>
            </a:r>
            <a:r>
              <a:rPr lang="zh-CN" altLang="en-US" i="1" dirty="0">
                <a:ea typeface="Batang" panose="02030600000101010101" pitchFamily="18" charset="-127"/>
                <a:sym typeface="Symbol" panose="05050102010706020507" pitchFamily="18" charset="2"/>
              </a:rPr>
              <a:t></a:t>
            </a:r>
            <a:r>
              <a:rPr lang="zh-CN" altLang="en-US" dirty="0"/>
              <a:t>也可以表成偶数个对换之积，所以</a:t>
            </a:r>
            <a:r>
              <a:rPr lang="zh-CN" altLang="en-US" i="1" dirty="0">
                <a:sym typeface="Symbol" panose="05050102010706020507" pitchFamily="18" charset="2"/>
              </a:rPr>
              <a:t></a:t>
            </a:r>
            <a:r>
              <a:rPr lang="zh-CN" altLang="en-US" i="1" dirty="0">
                <a:ea typeface="Batang" panose="02030600000101010101" pitchFamily="18" charset="-127"/>
              </a:rPr>
              <a:t> </a:t>
            </a:r>
            <a:r>
              <a:rPr lang="zh-CN" altLang="en-US" i="1" dirty="0">
                <a:ea typeface="Batang" panose="02030600000101010101" pitchFamily="18" charset="-127"/>
                <a:sym typeface="Symbol" panose="05050102010706020507" pitchFamily="18" charset="2"/>
              </a:rPr>
              <a:t> </a:t>
            </a:r>
            <a:r>
              <a:rPr lang="zh-CN" altLang="en-US" dirty="0"/>
              <a:t>∈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. </a:t>
            </a:r>
          </a:p>
          <a:p>
            <a:pPr marL="571500" indent="-571500"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409C070-059A-4048-867C-E7A8CEB50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0126ECE-7600-4E10-A21A-01DB558DA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 </a:t>
            </a:r>
            <a:r>
              <a:rPr lang="en-US" altLang="zh-CN" i="1" dirty="0"/>
              <a:t>S </a:t>
            </a:r>
            <a:r>
              <a:rPr lang="en-US" altLang="zh-CN" dirty="0"/>
              <a:t>= {1, 2, 3}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元交错群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={ (1), (1 2 3), (1 3 2) }</a:t>
            </a:r>
            <a:endParaRPr lang="zh-CN" altLang="en-US" dirty="0"/>
          </a:p>
        </p:txBody>
      </p:sp>
      <p:graphicFrame>
        <p:nvGraphicFramePr>
          <p:cNvPr id="201808" name="Group 80">
            <a:extLst>
              <a:ext uri="{FF2B5EF4-FFF2-40B4-BE49-F238E27FC236}">
                <a16:creationId xmlns:a16="http://schemas.microsoft.com/office/drawing/2014/main" id="{C0BD3DC2-58BC-413C-98D3-ECC09175F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47476"/>
              </p:ext>
            </p:extLst>
          </p:nvPr>
        </p:nvGraphicFramePr>
        <p:xfrm>
          <a:off x="1289154" y="3972393"/>
          <a:ext cx="5948259" cy="2133261"/>
        </p:xfrm>
        <a:graphic>
          <a:graphicData uri="http://schemas.openxmlformats.org/drawingml/2006/table">
            <a:tbl>
              <a:tblPr/>
              <a:tblGrid>
                <a:gridCol w="1323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4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◦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   (1)      (1 2 3)     (1 3 2)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(1)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(1 2 3)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(1 3 2)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宋体" pitchFamily="2" charset="-122"/>
                        </a:rPr>
                        <a:t>  (1)       (1 2 3)     (1 3 2)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2 3)   (1 3 2)        (1)</a:t>
                      </a:r>
                      <a:endParaRPr kumimoji="0" lang="zh-CN" altLang="en-US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(1 3 2)      (1)        (1 2 3)  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56">
            <a:extLst>
              <a:ext uri="{FF2B5EF4-FFF2-40B4-BE49-F238E27FC236}">
                <a16:creationId xmlns:a16="http://schemas.microsoft.com/office/drawing/2014/main" id="{0178EA68-1992-45A3-A897-FA9435942F1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2335213"/>
            <a:ext cx="1798638" cy="1454150"/>
            <a:chOff x="612" y="2296"/>
            <a:chExt cx="1133" cy="916"/>
          </a:xfrm>
        </p:grpSpPr>
        <p:sp>
          <p:nvSpPr>
            <p:cNvPr id="55330" name="AutoShape 7">
              <a:extLst>
                <a:ext uri="{FF2B5EF4-FFF2-40B4-BE49-F238E27FC236}">
                  <a16:creationId xmlns:a16="http://schemas.microsoft.com/office/drawing/2014/main" id="{6019B71A-3E4F-4565-B5D5-2B5C3F2AB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2519"/>
              <a:ext cx="743" cy="53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Verdana" panose="020B0604030504040204" pitchFamily="34" charset="0"/>
              </a:endParaRPr>
            </a:p>
          </p:txBody>
        </p:sp>
        <p:sp>
          <p:nvSpPr>
            <p:cNvPr id="55331" name="Text Box 8">
              <a:extLst>
                <a:ext uri="{FF2B5EF4-FFF2-40B4-BE49-F238E27FC236}">
                  <a16:creationId xmlns:a16="http://schemas.microsoft.com/office/drawing/2014/main" id="{0967CD78-944D-4E87-BD1E-C5DF3BEAE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5332" name="Text Box 9">
              <a:extLst>
                <a:ext uri="{FF2B5EF4-FFF2-40B4-BE49-F238E27FC236}">
                  <a16:creationId xmlns:a16="http://schemas.microsoft.com/office/drawing/2014/main" id="{63155800-212E-410C-B5AD-C708C8714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9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5333" name="Text Box 10">
              <a:extLst>
                <a:ext uri="{FF2B5EF4-FFF2-40B4-BE49-F238E27FC236}">
                  <a16:creationId xmlns:a16="http://schemas.microsoft.com/office/drawing/2014/main" id="{137CAB53-311C-412D-BF45-D30ADECE5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" y="290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:a16="http://schemas.microsoft.com/office/drawing/2014/main" id="{3F81A6F1-2C6C-4528-845A-A8A94C9B5CE6}"/>
              </a:ext>
            </a:extLst>
          </p:cNvPr>
          <p:cNvGrpSpPr>
            <a:grpSpLocks/>
          </p:cNvGrpSpPr>
          <p:nvPr/>
        </p:nvGrpSpPr>
        <p:grpSpPr bwMode="auto">
          <a:xfrm>
            <a:off x="5581650" y="2292350"/>
            <a:ext cx="2014538" cy="1454150"/>
            <a:chOff x="3016" y="3113"/>
            <a:chExt cx="1269" cy="916"/>
          </a:xfrm>
        </p:grpSpPr>
        <p:grpSp>
          <p:nvGrpSpPr>
            <p:cNvPr id="55322" name="Group 62">
              <a:extLst>
                <a:ext uri="{FF2B5EF4-FFF2-40B4-BE49-F238E27FC236}">
                  <a16:creationId xmlns:a16="http://schemas.microsoft.com/office/drawing/2014/main" id="{AF063BC4-30B7-42DC-A944-46EB16402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3203"/>
              <a:ext cx="1063" cy="691"/>
              <a:chOff x="3352" y="2794"/>
              <a:chExt cx="1361" cy="998"/>
            </a:xfrm>
          </p:grpSpPr>
          <p:sp>
            <p:nvSpPr>
              <p:cNvPr id="55326" name="AutoShape 20">
                <a:extLst>
                  <a:ext uri="{FF2B5EF4-FFF2-40B4-BE49-F238E27FC236}">
                    <a16:creationId xmlns:a16="http://schemas.microsoft.com/office/drawing/2014/main" id="{6518AB4E-B260-4391-BED8-D803718EC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1" y="3021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55327" name="Group 26">
                <a:extLst>
                  <a:ext uri="{FF2B5EF4-FFF2-40B4-BE49-F238E27FC236}">
                    <a16:creationId xmlns:a16="http://schemas.microsoft.com/office/drawing/2014/main" id="{99806FF3-4080-4EB2-8F80-6E4EC15EA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2" y="2794"/>
                <a:ext cx="862" cy="462"/>
                <a:chOff x="2426" y="2251"/>
                <a:chExt cx="862" cy="462"/>
              </a:xfrm>
            </p:grpSpPr>
            <p:sp>
              <p:nvSpPr>
                <p:cNvPr id="55328" name="Freeform 27">
                  <a:extLst>
                    <a:ext uri="{FF2B5EF4-FFF2-40B4-BE49-F238E27FC236}">
                      <a16:creationId xmlns:a16="http://schemas.microsoft.com/office/drawing/2014/main" id="{37E107CE-828E-44BE-ADE3-D61DFF0F2D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2350"/>
                  <a:ext cx="363" cy="363"/>
                </a:xfrm>
                <a:custGeom>
                  <a:avLst/>
                  <a:gdLst>
                    <a:gd name="T0" fmla="*/ 363 w 363"/>
                    <a:gd name="T1" fmla="*/ 0 h 363"/>
                    <a:gd name="T2" fmla="*/ 91 w 363"/>
                    <a:gd name="T3" fmla="*/ 91 h 363"/>
                    <a:gd name="T4" fmla="*/ 0 w 363"/>
                    <a:gd name="T5" fmla="*/ 363 h 363"/>
                    <a:gd name="T6" fmla="*/ 0 60000 65536"/>
                    <a:gd name="T7" fmla="*/ 0 60000 65536"/>
                    <a:gd name="T8" fmla="*/ 0 60000 65536"/>
                    <a:gd name="T9" fmla="*/ 0 w 363"/>
                    <a:gd name="T10" fmla="*/ 0 h 363"/>
                    <a:gd name="T11" fmla="*/ 363 w 363"/>
                    <a:gd name="T12" fmla="*/ 363 h 3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3" h="363">
                      <a:moveTo>
                        <a:pt x="363" y="0"/>
                      </a:moveTo>
                      <a:cubicBezTo>
                        <a:pt x="257" y="15"/>
                        <a:pt x="151" y="31"/>
                        <a:pt x="91" y="91"/>
                      </a:cubicBezTo>
                      <a:cubicBezTo>
                        <a:pt x="31" y="151"/>
                        <a:pt x="8" y="318"/>
                        <a:pt x="0" y="3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9" name="Text Box 28">
                  <a:extLst>
                    <a:ext uri="{FF2B5EF4-FFF2-40B4-BE49-F238E27FC236}">
                      <a16:creationId xmlns:a16="http://schemas.microsoft.com/office/drawing/2014/main" id="{B60B3FCC-79C9-4DA7-825C-F3D266D79D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6" y="2251"/>
                  <a:ext cx="635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accent2"/>
                      </a:solidFill>
                    </a:rPr>
                    <a:t>120</a:t>
                  </a:r>
                  <a:r>
                    <a:rPr lang="en-US" altLang="zh-CN" sz="240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º</a:t>
                  </a:r>
                </a:p>
              </p:txBody>
            </p:sp>
          </p:grpSp>
        </p:grpSp>
        <p:sp>
          <p:nvSpPr>
            <p:cNvPr id="55323" name="Text Box 8">
              <a:extLst>
                <a:ext uri="{FF2B5EF4-FFF2-40B4-BE49-F238E27FC236}">
                  <a16:creationId xmlns:a16="http://schemas.microsoft.com/office/drawing/2014/main" id="{68F02418-D87E-4DE0-9661-792DB0F14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31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5324" name="Text Box 9">
              <a:extLst>
                <a:ext uri="{FF2B5EF4-FFF2-40B4-BE49-F238E27FC236}">
                  <a16:creationId xmlns:a16="http://schemas.microsoft.com/office/drawing/2014/main" id="{D5C9EF55-ED46-48C4-8918-B47FDF3BA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7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5325" name="Text Box 10">
              <a:extLst>
                <a:ext uri="{FF2B5EF4-FFF2-40B4-BE49-F238E27FC236}">
                  <a16:creationId xmlns:a16="http://schemas.microsoft.com/office/drawing/2014/main" id="{DD97F03C-EAF9-4B06-9426-F215B6276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" y="37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id="{F4AC5250-E6BB-4657-8531-F319DC765AC3}"/>
              </a:ext>
            </a:extLst>
          </p:cNvPr>
          <p:cNvGrpSpPr>
            <a:grpSpLocks/>
          </p:cNvGrpSpPr>
          <p:nvPr/>
        </p:nvGrpSpPr>
        <p:grpSpPr bwMode="auto">
          <a:xfrm>
            <a:off x="3190875" y="2335213"/>
            <a:ext cx="1957388" cy="1454150"/>
            <a:chOff x="1383" y="3140"/>
            <a:chExt cx="1233" cy="916"/>
          </a:xfrm>
        </p:grpSpPr>
        <p:grpSp>
          <p:nvGrpSpPr>
            <p:cNvPr id="55314" name="Group 71">
              <a:extLst>
                <a:ext uri="{FF2B5EF4-FFF2-40B4-BE49-F238E27FC236}">
                  <a16:creationId xmlns:a16="http://schemas.microsoft.com/office/drawing/2014/main" id="{0FF2E6C6-0106-4BFE-960F-EBCF14F39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234"/>
              <a:ext cx="1027" cy="660"/>
              <a:chOff x="262" y="2839"/>
              <a:chExt cx="1315" cy="953"/>
            </a:xfrm>
          </p:grpSpPr>
          <p:sp>
            <p:nvSpPr>
              <p:cNvPr id="55318" name="AutoShape 19">
                <a:extLst>
                  <a:ext uri="{FF2B5EF4-FFF2-40B4-BE49-F238E27FC236}">
                    <a16:creationId xmlns:a16="http://schemas.microsoft.com/office/drawing/2014/main" id="{BEB5A21C-5CD9-4FC3-B543-185C4FDC2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3021"/>
                <a:ext cx="952" cy="771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55319" name="Group 23">
                <a:extLst>
                  <a:ext uri="{FF2B5EF4-FFF2-40B4-BE49-F238E27FC236}">
                    <a16:creationId xmlns:a16="http://schemas.microsoft.com/office/drawing/2014/main" id="{B747C1CD-ED41-47A0-A442-7FAC923FF0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" y="2839"/>
                <a:ext cx="862" cy="462"/>
                <a:chOff x="839" y="2296"/>
                <a:chExt cx="862" cy="462"/>
              </a:xfrm>
            </p:grpSpPr>
            <p:sp>
              <p:nvSpPr>
                <p:cNvPr id="55320" name="Freeform 24">
                  <a:extLst>
                    <a:ext uri="{FF2B5EF4-FFF2-40B4-BE49-F238E27FC236}">
                      <a16:creationId xmlns:a16="http://schemas.microsoft.com/office/drawing/2014/main" id="{7D73DEC7-EF75-4101-BF91-6A62159CA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8" y="2296"/>
                  <a:ext cx="363" cy="363"/>
                </a:xfrm>
                <a:custGeom>
                  <a:avLst/>
                  <a:gdLst>
                    <a:gd name="T0" fmla="*/ 363 w 363"/>
                    <a:gd name="T1" fmla="*/ 0 h 363"/>
                    <a:gd name="T2" fmla="*/ 91 w 363"/>
                    <a:gd name="T3" fmla="*/ 91 h 363"/>
                    <a:gd name="T4" fmla="*/ 0 w 363"/>
                    <a:gd name="T5" fmla="*/ 363 h 363"/>
                    <a:gd name="T6" fmla="*/ 0 60000 65536"/>
                    <a:gd name="T7" fmla="*/ 0 60000 65536"/>
                    <a:gd name="T8" fmla="*/ 0 60000 65536"/>
                    <a:gd name="T9" fmla="*/ 0 w 363"/>
                    <a:gd name="T10" fmla="*/ 0 h 363"/>
                    <a:gd name="T11" fmla="*/ 363 w 363"/>
                    <a:gd name="T12" fmla="*/ 363 h 3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63" h="363">
                      <a:moveTo>
                        <a:pt x="363" y="0"/>
                      </a:moveTo>
                      <a:cubicBezTo>
                        <a:pt x="257" y="15"/>
                        <a:pt x="151" y="31"/>
                        <a:pt x="91" y="91"/>
                      </a:cubicBezTo>
                      <a:cubicBezTo>
                        <a:pt x="31" y="151"/>
                        <a:pt x="8" y="318"/>
                        <a:pt x="0" y="36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1" name="Text Box 25">
                  <a:extLst>
                    <a:ext uri="{FF2B5EF4-FFF2-40B4-BE49-F238E27FC236}">
                      <a16:creationId xmlns:a16="http://schemas.microsoft.com/office/drawing/2014/main" id="{28538EC4-BB45-4502-9860-5391057673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9" y="2342"/>
                  <a:ext cx="635" cy="4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accent2"/>
                      </a:solidFill>
                    </a:rPr>
                    <a:t>240</a:t>
                  </a:r>
                  <a:r>
                    <a:rPr lang="en-US" altLang="zh-CN" sz="240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º</a:t>
                  </a:r>
                </a:p>
              </p:txBody>
            </p:sp>
          </p:grpSp>
        </p:grpSp>
        <p:sp>
          <p:nvSpPr>
            <p:cNvPr id="55315" name="Text Box 8">
              <a:extLst>
                <a:ext uri="{FF2B5EF4-FFF2-40B4-BE49-F238E27FC236}">
                  <a16:creationId xmlns:a16="http://schemas.microsoft.com/office/drawing/2014/main" id="{5897CBEC-4632-4DAD-92A4-603B94573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7" y="31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55316" name="Text Box 9">
              <a:extLst>
                <a:ext uri="{FF2B5EF4-FFF2-40B4-BE49-F238E27FC236}">
                  <a16:creationId xmlns:a16="http://schemas.microsoft.com/office/drawing/2014/main" id="{D7A402F7-7410-4729-9E95-10563688E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7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55317" name="Text Box 10">
              <a:extLst>
                <a:ext uri="{FF2B5EF4-FFF2-40B4-BE49-F238E27FC236}">
                  <a16:creationId xmlns:a16="http://schemas.microsoft.com/office/drawing/2014/main" id="{8E49A950-D129-440E-B486-AA125C1B8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374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993366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">
            <a:extLst>
              <a:ext uri="{FF2B5EF4-FFF2-40B4-BE49-F238E27FC236}">
                <a16:creationId xmlns:a16="http://schemas.microsoft.com/office/drawing/2014/main" id="{D1F3DA34-51D8-4983-925E-8583F56D9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G=&lt;Z</a:t>
            </a:r>
            <a:r>
              <a:rPr lang="en-US" altLang="zh-CN" sz="2800"/>
              <a:t>9</a:t>
            </a:r>
            <a:r>
              <a:rPr lang="en-US" altLang="zh-CN"/>
              <a:t>,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&gt;</a:t>
            </a:r>
            <a:endParaRPr lang="zh-CN" altLang="en-US"/>
          </a:p>
        </p:txBody>
      </p:sp>
      <p:sp>
        <p:nvSpPr>
          <p:cNvPr id="10243" name="内容占位符 11">
            <a:extLst>
              <a:ext uri="{FF2B5EF4-FFF2-40B4-BE49-F238E27FC236}">
                <a16:creationId xmlns:a16="http://schemas.microsoft.com/office/drawing/2014/main" id="{F96217C9-6646-4A9D-B6FA-B742CE9B5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0725" y="5530850"/>
            <a:ext cx="8001000" cy="836613"/>
          </a:xfrm>
        </p:spPr>
        <p:txBody>
          <a:bodyPr/>
          <a:lstStyle/>
          <a:p>
            <a:r>
              <a:rPr lang="zh-CN" altLang="en-US"/>
              <a:t>生成元：</a:t>
            </a:r>
            <a:r>
              <a:rPr lang="en-US" altLang="zh-CN"/>
              <a:t>1,2,4,5,7,8</a:t>
            </a: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426A723D-A77C-4029-9598-2588704EB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9C9C8F3-B40D-4C9D-88CC-01B4D4B65C3B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0245" name="图片 8">
            <a:extLst>
              <a:ext uri="{FF2B5EF4-FFF2-40B4-BE49-F238E27FC236}">
                <a16:creationId xmlns:a16="http://schemas.microsoft.com/office/drawing/2014/main" id="{5B8C2351-BC42-4014-9563-A25F7FF2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61" y="1297781"/>
            <a:ext cx="5832475" cy="398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41DC070C-EFC3-4428-B9E5-54A341B0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56B74D-4770-421B-AD6F-CF83FAF241F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C8D6AA4-1F58-4A53-B486-FD616BE2A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实例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A563C74-467F-46C6-85FF-D6DD0F7BD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zh-CN" altLang="en-US" dirty="0"/>
              <a:t>的子群格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dirty="0"/>
              <a:t>6</a:t>
            </a:r>
            <a:r>
              <a:rPr lang="zh-CN" altLang="en-US" dirty="0"/>
              <a:t>阶群，根据拉格朗日定理，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zh-CN" altLang="en-US" dirty="0"/>
              <a:t>的子群的阶数只能是</a:t>
            </a:r>
            <a:r>
              <a:rPr lang="en-US" altLang="zh-CN" dirty="0"/>
              <a:t>1,2,3,6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阶：</a:t>
            </a:r>
            <a:r>
              <a:rPr lang="en-US" altLang="zh-CN" dirty="0"/>
              <a:t>{(1)}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阶：</a:t>
            </a:r>
            <a:r>
              <a:rPr lang="en-US" altLang="zh-CN" dirty="0"/>
              <a:t>{(1), (12)}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{(1), (13)}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{(1), (23)}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阶：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 ={(1), (123), (132)}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6</a:t>
            </a:r>
            <a:r>
              <a:rPr lang="zh-CN" altLang="en-US" dirty="0"/>
              <a:t>阶：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endParaRPr lang="en-US" altLang="zh-CN" dirty="0"/>
          </a:p>
        </p:txBody>
      </p:sp>
      <p:pic>
        <p:nvPicPr>
          <p:cNvPr id="619524" name="Picture 4" descr="图形11">
            <a:extLst>
              <a:ext uri="{FF2B5EF4-FFF2-40B4-BE49-F238E27FC236}">
                <a16:creationId xmlns:a16="http://schemas.microsoft.com/office/drawing/2014/main" id="{0C5F13C3-459D-4A5A-9BDC-45804690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84" y="2524348"/>
            <a:ext cx="5472112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9E880316-2E42-4D0C-A34C-00434F94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2418D7-19C5-4AC9-8556-258ED27D604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B27388B-729A-4CC3-A7DF-68C6CE1EA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Polya</a:t>
            </a:r>
            <a:r>
              <a:rPr lang="zh-CN" altLang="en-US" dirty="0"/>
              <a:t>定理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CEC90D5-CA40-477C-867C-E2C82AB47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10.15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N</a:t>
            </a:r>
            <a:r>
              <a:rPr lang="en-US" altLang="zh-CN" dirty="0"/>
              <a:t>={1,2,…,</a:t>
            </a:r>
            <a:r>
              <a:rPr lang="en-US" altLang="zh-CN" i="1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是被着色物体的集合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dirty="0"/>
              <a:t>={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/>
              <a:t>2</a:t>
            </a:r>
            <a:r>
              <a:rPr lang="en-US" altLang="zh-CN" dirty="0"/>
              <a:t>,  … ,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i="1" baseline="-25000" dirty="0"/>
              <a:t>g</a:t>
            </a:r>
            <a:r>
              <a:rPr lang="en-US" altLang="zh-CN" dirty="0"/>
              <a:t>}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0066FF"/>
                </a:solidFill>
              </a:rPr>
              <a:t>置换群</a:t>
            </a:r>
            <a:r>
              <a:rPr lang="en-US" altLang="zh-CN" dirty="0"/>
              <a:t>. </a:t>
            </a:r>
            <a:r>
              <a:rPr lang="zh-CN" altLang="en-US" dirty="0"/>
              <a:t>用</a:t>
            </a:r>
            <a:r>
              <a:rPr lang="en-US" altLang="zh-CN" i="1" dirty="0"/>
              <a:t>m</a:t>
            </a:r>
            <a:r>
              <a:rPr lang="zh-CN" altLang="en-US" dirty="0"/>
              <a:t>种颜色对</a:t>
            </a:r>
            <a:r>
              <a:rPr lang="en-US" altLang="zh-CN" i="1" dirty="0"/>
              <a:t>N</a:t>
            </a:r>
            <a:r>
              <a:rPr lang="zh-CN" altLang="en-US" dirty="0"/>
              <a:t>中的元素进行着色，则在</a:t>
            </a:r>
            <a:r>
              <a:rPr lang="en-US" altLang="zh-CN" i="1" dirty="0"/>
              <a:t>G</a:t>
            </a:r>
            <a:r>
              <a:rPr lang="zh-CN" altLang="en-US" dirty="0"/>
              <a:t>的作用下不同的着色方案数是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620550" name="Object 6">
            <a:extLst>
              <a:ext uri="{FF2B5EF4-FFF2-40B4-BE49-F238E27FC236}">
                <a16:creationId xmlns:a16="http://schemas.microsoft.com/office/drawing/2014/main" id="{56C7DC19-A97C-4A72-BFBE-369A7AF6E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341870"/>
              </p:ext>
            </p:extLst>
          </p:nvPr>
        </p:nvGraphicFramePr>
        <p:xfrm>
          <a:off x="3090863" y="3218240"/>
          <a:ext cx="29527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93800" imgH="444500" progId="Equation.3">
                  <p:embed/>
                </p:oleObj>
              </mc:Choice>
              <mc:Fallback>
                <p:oleObj name="公式" r:id="rId3" imgW="11938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3218240"/>
                        <a:ext cx="295275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52" name="Rectangle 8">
            <a:extLst>
              <a:ext uri="{FF2B5EF4-FFF2-40B4-BE49-F238E27FC236}">
                <a16:creationId xmlns:a16="http://schemas.microsoft.com/office/drawing/2014/main" id="{4106950C-8A54-428D-8912-13777049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641" y="4305677"/>
            <a:ext cx="763309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dirty="0"/>
              <a:t>其中</a:t>
            </a:r>
            <a:r>
              <a:rPr lang="en-US" altLang="zh-CN" i="1" dirty="0"/>
              <a:t>c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i="1" baseline="-25000" dirty="0"/>
              <a:t>k</a:t>
            </a:r>
            <a:r>
              <a:rPr lang="en-US" altLang="zh-CN" dirty="0"/>
              <a:t>)</a:t>
            </a:r>
            <a:r>
              <a:rPr lang="zh-CN" altLang="en-US" dirty="0"/>
              <a:t>是置换</a:t>
            </a:r>
            <a:r>
              <a:rPr lang="zh-CN" altLang="en-US" dirty="0">
                <a:sym typeface="Symbol" panose="05050102010706020507" pitchFamily="18" charset="2"/>
              </a:rPr>
              <a:t></a:t>
            </a:r>
            <a:r>
              <a:rPr lang="en-US" altLang="zh-CN" i="1" baseline="-25000" dirty="0"/>
              <a:t>k</a:t>
            </a:r>
            <a:r>
              <a:rPr lang="zh-CN" altLang="en-US" dirty="0"/>
              <a:t>的轮换表示中（包含</a:t>
            </a:r>
            <a:r>
              <a:rPr lang="en-US" altLang="zh-CN" dirty="0"/>
              <a:t>1</a:t>
            </a:r>
            <a:r>
              <a:rPr lang="zh-CN" altLang="en-US" dirty="0"/>
              <a:t>阶轮换在内）的轮换个数</a:t>
            </a:r>
            <a:r>
              <a:rPr lang="en-US" altLang="zh-CN" dirty="0"/>
              <a:t>. 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4A469D3-331C-4599-98C7-959B54F1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35" y="5538827"/>
            <a:ext cx="82089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Polya</a:t>
            </a:r>
            <a:r>
              <a:rPr lang="zh-CN" altLang="en-US" dirty="0"/>
              <a:t>定理主要用于等价类的计数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52" grpId="0" build="p"/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1D595-C26B-0E4D-8270-D205173E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BEDC-BBC9-4E6F-A177-9383404BA6E0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E994EB-5166-DA23-7EBA-C43457E6D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747713"/>
          </a:xfrm>
          <a:noFill/>
        </p:spPr>
        <p:txBody>
          <a:bodyPr/>
          <a:lstStyle/>
          <a:p>
            <a:pPr eaLnBrk="1" hangingPunct="1"/>
            <a:r>
              <a:rPr lang="en-US" altLang="zh-CN" dirty="0" err="1"/>
              <a:t>Polya</a:t>
            </a:r>
            <a:r>
              <a:rPr lang="zh-CN" altLang="en-US" dirty="0"/>
              <a:t>定理在组合计数中的应用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D28F40D-E33C-62AA-A245-A7F15989C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96975"/>
            <a:ext cx="64087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例：</a:t>
            </a:r>
            <a:r>
              <a:rPr lang="zh-CN" altLang="en-US" dirty="0">
                <a:latin typeface="Arial" panose="020B0604020202020204" pitchFamily="34" charset="0"/>
              </a:rPr>
              <a:t>用两种颜色着色方格图形，允许方格绕中心转动，求不同的方案数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A3E90C3-E2D4-B06F-B00A-5EFDD583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7143750" cy="2762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050CB88-45C4-CC21-562E-4DAC16A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t="5453" r="2966" b="37277"/>
          <a:stretch>
            <a:fillRect/>
          </a:stretch>
        </p:blipFill>
        <p:spPr bwMode="auto">
          <a:xfrm>
            <a:off x="900113" y="5516563"/>
            <a:ext cx="72723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箭头: 右弧形 15">
            <a:extLst>
              <a:ext uri="{FF2B5EF4-FFF2-40B4-BE49-F238E27FC236}">
                <a16:creationId xmlns:a16="http://schemas.microsoft.com/office/drawing/2014/main" id="{C9417F5A-F267-4CB3-2F02-3809A19A3FFB}"/>
              </a:ext>
            </a:extLst>
          </p:cNvPr>
          <p:cNvSpPr/>
          <p:nvPr/>
        </p:nvSpPr>
        <p:spPr>
          <a:xfrm>
            <a:off x="8172450" y="3717032"/>
            <a:ext cx="792038" cy="21602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411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7" name="Rectangle 11">
            <a:extLst>
              <a:ext uri="{FF2B5EF4-FFF2-40B4-BE49-F238E27FC236}">
                <a16:creationId xmlns:a16="http://schemas.microsoft.com/office/drawing/2014/main" id="{DBDE1D06-0D31-4FCC-AE62-6AC7D2C5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8207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解：</a:t>
            </a:r>
            <a:r>
              <a:rPr lang="zh-CN" altLang="en-US"/>
              <a:t>群</a:t>
            </a:r>
            <a:r>
              <a:rPr lang="en-US" altLang="zh-CN" i="1"/>
              <a:t>G</a:t>
            </a:r>
            <a:r>
              <a:rPr lang="zh-CN" altLang="en-US"/>
              <a:t>中的所有置换是（每次顺时针转</a:t>
            </a:r>
            <a:r>
              <a:rPr lang="en-US" altLang="zh-CN"/>
              <a:t>90</a:t>
            </a:r>
            <a:r>
              <a:rPr lang="en-US" altLang="zh-CN">
                <a:sym typeface="Symbol" panose="05050102010706020507" pitchFamily="18" charset="2"/>
              </a:rPr>
              <a:t></a:t>
            </a:r>
            <a:r>
              <a:rPr lang="zh-CN" altLang="en-US"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18440EB0-54C3-4A87-8F7A-D151B8FE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BCFBFE-D334-45E2-826F-236EC6566D4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73E5BC8A-87CA-4581-82E3-C8B8CB6BB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err="1"/>
              <a:t>Polya</a:t>
            </a:r>
            <a:r>
              <a:rPr lang="zh-CN" altLang="en-US" dirty="0"/>
              <a:t>定理在组合计数中的应用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D0CE96FA-2986-4A7F-A00A-DAA9BC396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graphicFrame>
        <p:nvGraphicFramePr>
          <p:cNvPr id="475144" name="Object 8">
            <a:extLst>
              <a:ext uri="{FF2B5EF4-FFF2-40B4-BE49-F238E27FC236}">
                <a16:creationId xmlns:a16="http://schemas.microsoft.com/office/drawing/2014/main" id="{417375B8-0FC3-4F2C-8026-4E63D94C9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4535488"/>
          <a:ext cx="43195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02618" imgH="406224" progId="Equation.3">
                  <p:embed/>
                </p:oleObj>
              </mc:Choice>
              <mc:Fallback>
                <p:oleObj name="公式" r:id="rId3" imgW="1802618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35488"/>
                        <a:ext cx="431958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10">
            <a:extLst>
              <a:ext uri="{FF2B5EF4-FFF2-40B4-BE49-F238E27FC236}">
                <a16:creationId xmlns:a16="http://schemas.microsoft.com/office/drawing/2014/main" id="{138F53DD-C177-4AE8-B347-C0481440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96975"/>
            <a:ext cx="64087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例：</a:t>
            </a:r>
            <a:r>
              <a:rPr lang="zh-CN" altLang="en-US" dirty="0">
                <a:latin typeface="Arial" panose="020B0604020202020204" pitchFamily="34" charset="0"/>
              </a:rPr>
              <a:t>用两种颜色着色方格图形，允许方格绕中心转动，求不同的方案数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178886B3-61E6-45AE-BE09-C75D5BFB9C36}"/>
              </a:ext>
            </a:extLst>
          </p:cNvPr>
          <p:cNvGrpSpPr>
            <a:grpSpLocks/>
          </p:cNvGrpSpPr>
          <p:nvPr/>
        </p:nvGrpSpPr>
        <p:grpSpPr bwMode="auto">
          <a:xfrm>
            <a:off x="7018338" y="1125538"/>
            <a:ext cx="1298575" cy="1149350"/>
            <a:chOff x="4558" y="845"/>
            <a:chExt cx="817" cy="725"/>
          </a:xfrm>
        </p:grpSpPr>
        <p:grpSp>
          <p:nvGrpSpPr>
            <p:cNvPr id="58419" name="Group 3">
              <a:extLst>
                <a:ext uri="{FF2B5EF4-FFF2-40B4-BE49-F238E27FC236}">
                  <a16:creationId xmlns:a16="http://schemas.microsoft.com/office/drawing/2014/main" id="{629BEBF1-EDDC-4AE7-8DE1-759E217565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845"/>
              <a:ext cx="817" cy="725"/>
              <a:chOff x="4422" y="1026"/>
              <a:chExt cx="907" cy="907"/>
            </a:xfrm>
          </p:grpSpPr>
          <p:sp>
            <p:nvSpPr>
              <p:cNvPr id="58424" name="Rectangle 4">
                <a:extLst>
                  <a:ext uri="{FF2B5EF4-FFF2-40B4-BE49-F238E27FC236}">
                    <a16:creationId xmlns:a16="http://schemas.microsoft.com/office/drawing/2014/main" id="{6E8BF1E2-E271-4E52-8827-6A29D9162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1026"/>
                <a:ext cx="907" cy="907"/>
              </a:xfrm>
              <a:prstGeom prst="rect">
                <a:avLst/>
              </a:prstGeom>
              <a:solidFill>
                <a:schemeClr val="accent1">
                  <a:alpha val="5098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8425" name="Line 5">
                <a:extLst>
                  <a:ext uri="{FF2B5EF4-FFF2-40B4-BE49-F238E27FC236}">
                    <a16:creationId xmlns:a16="http://schemas.microsoft.com/office/drawing/2014/main" id="{1DC27C5D-118C-4B9A-99BD-7A471F120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480"/>
                <a:ext cx="9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6" name="Line 6">
                <a:extLst>
                  <a:ext uri="{FF2B5EF4-FFF2-40B4-BE49-F238E27FC236}">
                    <a16:creationId xmlns:a16="http://schemas.microsoft.com/office/drawing/2014/main" id="{C14C941B-2A62-47F3-A2FE-9109114FC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026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20" name="Text Box 14">
              <a:extLst>
                <a:ext uri="{FF2B5EF4-FFF2-40B4-BE49-F238E27FC236}">
                  <a16:creationId xmlns:a16="http://schemas.microsoft.com/office/drawing/2014/main" id="{3B5EEF98-ECA8-47F5-A93D-CA30185B0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58421" name="Text Box 15">
              <a:extLst>
                <a:ext uri="{FF2B5EF4-FFF2-40B4-BE49-F238E27FC236}">
                  <a16:creationId xmlns:a16="http://schemas.microsoft.com/office/drawing/2014/main" id="{0C2B8759-DE7A-4224-AA34-DCA5376D8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58422" name="Text Box 16">
              <a:extLst>
                <a:ext uri="{FF2B5EF4-FFF2-40B4-BE49-F238E27FC236}">
                  <a16:creationId xmlns:a16="http://schemas.microsoft.com/office/drawing/2014/main" id="{1271AB5B-06D5-41B3-91B6-3BF53AF9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58423" name="Text Box 17">
              <a:extLst>
                <a:ext uri="{FF2B5EF4-FFF2-40B4-BE49-F238E27FC236}">
                  <a16:creationId xmlns:a16="http://schemas.microsoft.com/office/drawing/2014/main" id="{C8AEB75E-BF78-4D78-8711-C4045BF93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7A7D6ECD-8CC3-4C41-A82F-4106A39396E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98788"/>
            <a:ext cx="1296987" cy="1150937"/>
            <a:chOff x="4558" y="845"/>
            <a:chExt cx="817" cy="725"/>
          </a:xfrm>
        </p:grpSpPr>
        <p:grpSp>
          <p:nvGrpSpPr>
            <p:cNvPr id="58411" name="Group 3">
              <a:extLst>
                <a:ext uri="{FF2B5EF4-FFF2-40B4-BE49-F238E27FC236}">
                  <a16:creationId xmlns:a16="http://schemas.microsoft.com/office/drawing/2014/main" id="{106F25C4-0DFD-4461-8E7A-31765AAED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845"/>
              <a:ext cx="817" cy="725"/>
              <a:chOff x="4422" y="1026"/>
              <a:chExt cx="907" cy="907"/>
            </a:xfrm>
          </p:grpSpPr>
          <p:sp>
            <p:nvSpPr>
              <p:cNvPr id="58416" name="Rectangle 4">
                <a:extLst>
                  <a:ext uri="{FF2B5EF4-FFF2-40B4-BE49-F238E27FC236}">
                    <a16:creationId xmlns:a16="http://schemas.microsoft.com/office/drawing/2014/main" id="{80D1D5AD-C4DD-4083-A6BF-C0F79826E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1026"/>
                <a:ext cx="907" cy="907"/>
              </a:xfrm>
              <a:prstGeom prst="rect">
                <a:avLst/>
              </a:prstGeom>
              <a:solidFill>
                <a:schemeClr val="accent1">
                  <a:alpha val="5098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8417" name="Line 5">
                <a:extLst>
                  <a:ext uri="{FF2B5EF4-FFF2-40B4-BE49-F238E27FC236}">
                    <a16:creationId xmlns:a16="http://schemas.microsoft.com/office/drawing/2014/main" id="{6E8D74AF-3F3A-4AEB-84FB-21710849C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480"/>
                <a:ext cx="9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8" name="Line 6">
                <a:extLst>
                  <a:ext uri="{FF2B5EF4-FFF2-40B4-BE49-F238E27FC236}">
                    <a16:creationId xmlns:a16="http://schemas.microsoft.com/office/drawing/2014/main" id="{795874A7-EFED-4F93-B214-4205207CA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026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12" name="Text Box 14">
              <a:extLst>
                <a:ext uri="{FF2B5EF4-FFF2-40B4-BE49-F238E27FC236}">
                  <a16:creationId xmlns:a16="http://schemas.microsoft.com/office/drawing/2014/main" id="{1219F447-7F63-43E4-AF70-B9CBC1282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58413" name="Text Box 15">
              <a:extLst>
                <a:ext uri="{FF2B5EF4-FFF2-40B4-BE49-F238E27FC236}">
                  <a16:creationId xmlns:a16="http://schemas.microsoft.com/office/drawing/2014/main" id="{5A6E8073-07AC-49BC-85F4-C5597BEF1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58414" name="Text Box 16">
              <a:extLst>
                <a:ext uri="{FF2B5EF4-FFF2-40B4-BE49-F238E27FC236}">
                  <a16:creationId xmlns:a16="http://schemas.microsoft.com/office/drawing/2014/main" id="{88256C71-5611-44FB-A730-0B4BAC03E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58415" name="Text Box 17">
              <a:extLst>
                <a:ext uri="{FF2B5EF4-FFF2-40B4-BE49-F238E27FC236}">
                  <a16:creationId xmlns:a16="http://schemas.microsoft.com/office/drawing/2014/main" id="{92C1B7A6-1E7B-4A2B-B22C-13932E508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3C7FAF83-FC3D-42B0-B78F-FEFADFBD1325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2997200"/>
            <a:ext cx="1296988" cy="1150938"/>
            <a:chOff x="4558" y="845"/>
            <a:chExt cx="817" cy="725"/>
          </a:xfrm>
        </p:grpSpPr>
        <p:grpSp>
          <p:nvGrpSpPr>
            <p:cNvPr id="58403" name="Group 3">
              <a:extLst>
                <a:ext uri="{FF2B5EF4-FFF2-40B4-BE49-F238E27FC236}">
                  <a16:creationId xmlns:a16="http://schemas.microsoft.com/office/drawing/2014/main" id="{5A07BCB4-BCA5-49F8-85D2-00C175EF2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845"/>
              <a:ext cx="817" cy="725"/>
              <a:chOff x="4422" y="1026"/>
              <a:chExt cx="907" cy="907"/>
            </a:xfrm>
          </p:grpSpPr>
          <p:sp>
            <p:nvSpPr>
              <p:cNvPr id="58408" name="Rectangle 4">
                <a:extLst>
                  <a:ext uri="{FF2B5EF4-FFF2-40B4-BE49-F238E27FC236}">
                    <a16:creationId xmlns:a16="http://schemas.microsoft.com/office/drawing/2014/main" id="{8B2C83C7-3ABD-4E43-800F-E2429EEE7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1026"/>
                <a:ext cx="907" cy="907"/>
              </a:xfrm>
              <a:prstGeom prst="rect">
                <a:avLst/>
              </a:prstGeom>
              <a:solidFill>
                <a:schemeClr val="accent1">
                  <a:alpha val="5098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8409" name="Line 5">
                <a:extLst>
                  <a:ext uri="{FF2B5EF4-FFF2-40B4-BE49-F238E27FC236}">
                    <a16:creationId xmlns:a16="http://schemas.microsoft.com/office/drawing/2014/main" id="{DBE0646C-DD63-40E7-9582-1B72ADC01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480"/>
                <a:ext cx="9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0" name="Line 6">
                <a:extLst>
                  <a:ext uri="{FF2B5EF4-FFF2-40B4-BE49-F238E27FC236}">
                    <a16:creationId xmlns:a16="http://schemas.microsoft.com/office/drawing/2014/main" id="{78DFA202-56B3-4A71-8FB9-9CDA63394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026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04" name="Text Box 14">
              <a:extLst>
                <a:ext uri="{FF2B5EF4-FFF2-40B4-BE49-F238E27FC236}">
                  <a16:creationId xmlns:a16="http://schemas.microsoft.com/office/drawing/2014/main" id="{B039944A-3729-4DE5-A0EB-6B517EC97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58405" name="Text Box 15">
              <a:extLst>
                <a:ext uri="{FF2B5EF4-FFF2-40B4-BE49-F238E27FC236}">
                  <a16:creationId xmlns:a16="http://schemas.microsoft.com/office/drawing/2014/main" id="{18947D17-0F1E-41AD-9AD6-DCF656DBA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58406" name="Text Box 16">
              <a:extLst>
                <a:ext uri="{FF2B5EF4-FFF2-40B4-BE49-F238E27FC236}">
                  <a16:creationId xmlns:a16="http://schemas.microsoft.com/office/drawing/2014/main" id="{5D59E0D0-D93E-40FD-B6C7-CD5C9585E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58407" name="Text Box 17">
              <a:extLst>
                <a:ext uri="{FF2B5EF4-FFF2-40B4-BE49-F238E27FC236}">
                  <a16:creationId xmlns:a16="http://schemas.microsoft.com/office/drawing/2014/main" id="{E882245D-0225-430C-B49D-F9CCBAF1B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4</a:t>
              </a:r>
            </a:p>
          </p:txBody>
        </p:sp>
      </p:grpSp>
      <p:grpSp>
        <p:nvGrpSpPr>
          <p:cNvPr id="8" name="Group 19">
            <a:extLst>
              <a:ext uri="{FF2B5EF4-FFF2-40B4-BE49-F238E27FC236}">
                <a16:creationId xmlns:a16="http://schemas.microsoft.com/office/drawing/2014/main" id="{243BDA17-1A9C-4526-AE0C-9898B83C9124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997200"/>
            <a:ext cx="1296988" cy="1150938"/>
            <a:chOff x="4558" y="845"/>
            <a:chExt cx="817" cy="725"/>
          </a:xfrm>
        </p:grpSpPr>
        <p:grpSp>
          <p:nvGrpSpPr>
            <p:cNvPr id="58395" name="Group 3">
              <a:extLst>
                <a:ext uri="{FF2B5EF4-FFF2-40B4-BE49-F238E27FC236}">
                  <a16:creationId xmlns:a16="http://schemas.microsoft.com/office/drawing/2014/main" id="{88EC3B8E-1046-415B-ABE2-3341C9831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845"/>
              <a:ext cx="817" cy="725"/>
              <a:chOff x="4422" y="1026"/>
              <a:chExt cx="907" cy="907"/>
            </a:xfrm>
          </p:grpSpPr>
          <p:sp>
            <p:nvSpPr>
              <p:cNvPr id="58400" name="Rectangle 4">
                <a:extLst>
                  <a:ext uri="{FF2B5EF4-FFF2-40B4-BE49-F238E27FC236}">
                    <a16:creationId xmlns:a16="http://schemas.microsoft.com/office/drawing/2014/main" id="{C4532A82-1FB6-4F2A-AEC8-6F0285020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1026"/>
                <a:ext cx="907" cy="907"/>
              </a:xfrm>
              <a:prstGeom prst="rect">
                <a:avLst/>
              </a:prstGeom>
              <a:solidFill>
                <a:schemeClr val="accent1">
                  <a:alpha val="5098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8401" name="Line 5">
                <a:extLst>
                  <a:ext uri="{FF2B5EF4-FFF2-40B4-BE49-F238E27FC236}">
                    <a16:creationId xmlns:a16="http://schemas.microsoft.com/office/drawing/2014/main" id="{162AD3A8-4386-408F-BDD3-267E2FB72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480"/>
                <a:ext cx="9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2" name="Line 6">
                <a:extLst>
                  <a:ext uri="{FF2B5EF4-FFF2-40B4-BE49-F238E27FC236}">
                    <a16:creationId xmlns:a16="http://schemas.microsoft.com/office/drawing/2014/main" id="{B8BEF109-B66B-4212-9880-1CD56C5B5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026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96" name="Text Box 14">
              <a:extLst>
                <a:ext uri="{FF2B5EF4-FFF2-40B4-BE49-F238E27FC236}">
                  <a16:creationId xmlns:a16="http://schemas.microsoft.com/office/drawing/2014/main" id="{F89C80B1-7B15-42D7-912E-5B9EBBE07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58397" name="Text Box 15">
              <a:extLst>
                <a:ext uri="{FF2B5EF4-FFF2-40B4-BE49-F238E27FC236}">
                  <a16:creationId xmlns:a16="http://schemas.microsoft.com/office/drawing/2014/main" id="{174D2524-47A0-4310-9A81-48341899C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58398" name="Text Box 16">
              <a:extLst>
                <a:ext uri="{FF2B5EF4-FFF2-40B4-BE49-F238E27FC236}">
                  <a16:creationId xmlns:a16="http://schemas.microsoft.com/office/drawing/2014/main" id="{76A895A3-8A54-4637-B0C4-1B17FB4C3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58399" name="Text Box 17">
              <a:extLst>
                <a:ext uri="{FF2B5EF4-FFF2-40B4-BE49-F238E27FC236}">
                  <a16:creationId xmlns:a16="http://schemas.microsoft.com/office/drawing/2014/main" id="{CCFE069E-0E16-4386-BB99-3008DC4F9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AA000FCA-E005-4C75-9BFA-AB733597817C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2997200"/>
            <a:ext cx="1296988" cy="1150938"/>
            <a:chOff x="4558" y="845"/>
            <a:chExt cx="817" cy="725"/>
          </a:xfrm>
        </p:grpSpPr>
        <p:grpSp>
          <p:nvGrpSpPr>
            <p:cNvPr id="58387" name="Group 3">
              <a:extLst>
                <a:ext uri="{FF2B5EF4-FFF2-40B4-BE49-F238E27FC236}">
                  <a16:creationId xmlns:a16="http://schemas.microsoft.com/office/drawing/2014/main" id="{BBACCD2D-EFEE-4E5E-8DC4-77FA3B8B7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845"/>
              <a:ext cx="817" cy="725"/>
              <a:chOff x="4422" y="1026"/>
              <a:chExt cx="907" cy="907"/>
            </a:xfrm>
          </p:grpSpPr>
          <p:sp>
            <p:nvSpPr>
              <p:cNvPr id="58392" name="Rectangle 4">
                <a:extLst>
                  <a:ext uri="{FF2B5EF4-FFF2-40B4-BE49-F238E27FC236}">
                    <a16:creationId xmlns:a16="http://schemas.microsoft.com/office/drawing/2014/main" id="{BD44EFD3-2896-4305-944C-7AB62C280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1026"/>
                <a:ext cx="907" cy="907"/>
              </a:xfrm>
              <a:prstGeom prst="rect">
                <a:avLst/>
              </a:prstGeom>
              <a:solidFill>
                <a:schemeClr val="accent1">
                  <a:alpha val="5098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8393" name="Line 5">
                <a:extLst>
                  <a:ext uri="{FF2B5EF4-FFF2-40B4-BE49-F238E27FC236}">
                    <a16:creationId xmlns:a16="http://schemas.microsoft.com/office/drawing/2014/main" id="{39B47A34-2ED7-44F1-A4D2-F21FF6FD5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480"/>
                <a:ext cx="9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4" name="Line 6">
                <a:extLst>
                  <a:ext uri="{FF2B5EF4-FFF2-40B4-BE49-F238E27FC236}">
                    <a16:creationId xmlns:a16="http://schemas.microsoft.com/office/drawing/2014/main" id="{CC4C163B-D4E2-41D8-A642-C52577B55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026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8" name="Text Box 14">
              <a:extLst>
                <a:ext uri="{FF2B5EF4-FFF2-40B4-BE49-F238E27FC236}">
                  <a16:creationId xmlns:a16="http://schemas.microsoft.com/office/drawing/2014/main" id="{10E50C43-ABE5-4A6B-A248-1668F22B1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58389" name="Text Box 15">
              <a:extLst>
                <a:ext uri="{FF2B5EF4-FFF2-40B4-BE49-F238E27FC236}">
                  <a16:creationId xmlns:a16="http://schemas.microsoft.com/office/drawing/2014/main" id="{EF40901A-9DFC-4088-93DD-284B2395F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89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58390" name="Text Box 16">
              <a:extLst>
                <a:ext uri="{FF2B5EF4-FFF2-40B4-BE49-F238E27FC236}">
                  <a16:creationId xmlns:a16="http://schemas.microsoft.com/office/drawing/2014/main" id="{51F8DA5A-5AE1-4DA5-B541-D5ABB531B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58391" name="Text Box 17">
              <a:extLst>
                <a:ext uri="{FF2B5EF4-FFF2-40B4-BE49-F238E27FC236}">
                  <a16:creationId xmlns:a16="http://schemas.microsoft.com/office/drawing/2014/main" id="{17CF62B8-5FDD-40E3-94FA-CC04369FD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253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18E89856-C1FD-430F-8BEF-40EAFCA48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98925"/>
            <a:ext cx="12144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=(1)</a:t>
            </a: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C75AE66-BBE9-41F5-8335-375AF803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4098925"/>
            <a:ext cx="1790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=(1432)</a:t>
            </a: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5F54EF2-FD58-42FD-88B4-DB9AB26C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4098925"/>
            <a:ext cx="20478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=(13)(24)</a:t>
            </a: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B87053A-776A-4270-9B7A-1A2BE1AD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13" y="4098925"/>
            <a:ext cx="18875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olidFill>
                  <a:srgbClr val="000000"/>
                </a:solidFill>
              </a:rPr>
              <a:t>4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=(1234) </a:t>
            </a: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2F79830-C317-407B-A9AD-185C440F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06938"/>
            <a:ext cx="30368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代入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Polya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定理得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C4425E79-8F82-4F52-AD00-0EF8E7005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t="5453" r="2966" b="37277"/>
          <a:stretch>
            <a:fillRect/>
          </a:stretch>
        </p:blipFill>
        <p:spPr bwMode="auto">
          <a:xfrm>
            <a:off x="900113" y="5516563"/>
            <a:ext cx="72723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5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7" grpId="0" build="p"/>
      <p:bldP spid="54" grpId="0"/>
      <p:bldP spid="55" grpId="0"/>
      <p:bldP spid="56" grpId="0"/>
      <p:bldP spid="57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CBAD30-D75E-4E5C-9041-53E12F691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2232862"/>
            <a:ext cx="5703570" cy="23817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343AF5-2A0A-4FC1-80CD-9FFA819468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4"/>
          <a:stretch/>
        </p:blipFill>
        <p:spPr>
          <a:xfrm>
            <a:off x="290513" y="1145620"/>
            <a:ext cx="8562975" cy="9586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BA99D1-2416-4B28-A7D2-CDB4C1E61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567" y="4957796"/>
            <a:ext cx="7053433" cy="19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25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7D8C92-9999-4BA2-9F87-FF1F343FA93F}"/>
                  </a:ext>
                </a:extLst>
              </p:cNvPr>
              <p:cNvSpPr txBox="1"/>
              <p:nvPr/>
            </p:nvSpPr>
            <p:spPr>
              <a:xfrm>
                <a:off x="111135" y="3525023"/>
                <a:ext cx="2868286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    = (1793)(2486)(5)</a:t>
                </a:r>
                <a:endParaRPr lang="zh-CN" altLang="en-US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7D8C92-9999-4BA2-9F87-FF1F343FA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5" y="3525023"/>
                <a:ext cx="2868286" cy="575157"/>
              </a:xfrm>
              <a:prstGeom prst="rect">
                <a:avLst/>
              </a:prstGeom>
              <a:blipFill>
                <a:blip r:embed="rId4"/>
                <a:stretch>
                  <a:fillRect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995E13-5DE4-45C6-89F7-E7808BC1E732}"/>
                  </a:ext>
                </a:extLst>
              </p:cNvPr>
              <p:cNvSpPr txBox="1"/>
              <p:nvPr/>
            </p:nvSpPr>
            <p:spPr>
              <a:xfrm>
                <a:off x="111135" y="4294643"/>
                <a:ext cx="2868286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    = (19)(28)(37)(46)(5)</a:t>
                </a:r>
                <a:endParaRPr lang="zh-CN" altLang="en-US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C995E13-5DE4-45C6-89F7-E7808BC1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5" y="4294643"/>
                <a:ext cx="2868286" cy="575157"/>
              </a:xfrm>
              <a:prstGeom prst="rect">
                <a:avLst/>
              </a:prstGeom>
              <a:blipFill>
                <a:blip r:embed="rId5"/>
                <a:stretch>
                  <a:fillRect t="-1064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21365F-68B4-4031-A5BA-605CA0A191A5}"/>
                  </a:ext>
                </a:extLst>
              </p:cNvPr>
              <p:cNvSpPr txBox="1"/>
              <p:nvPr/>
            </p:nvSpPr>
            <p:spPr>
              <a:xfrm>
                <a:off x="111135" y="5125223"/>
                <a:ext cx="2868286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    = (1397)(2684)(5)</a:t>
                </a:r>
                <a:endParaRPr lang="zh-CN" altLang="en-US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21365F-68B4-4031-A5BA-605CA0A1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5" y="5125223"/>
                <a:ext cx="2868286" cy="575157"/>
              </a:xfrm>
              <a:prstGeom prst="rect">
                <a:avLst/>
              </a:prstGeom>
              <a:blipFill>
                <a:blip r:embed="rId6"/>
                <a:stretch>
                  <a:fillRect t="-1064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73C8227-8E1D-422D-8936-87A867BF4E51}"/>
                  </a:ext>
                </a:extLst>
              </p:cNvPr>
              <p:cNvSpPr txBox="1"/>
              <p:nvPr/>
            </p:nvSpPr>
            <p:spPr>
              <a:xfrm>
                <a:off x="5951220" y="2702063"/>
                <a:ext cx="2868286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    = (13)(46)(79)(2)(5)(8)</a:t>
                </a:r>
                <a:endParaRPr lang="zh-CN" altLang="en-US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73C8227-8E1D-422D-8936-87A867BF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20" y="2702063"/>
                <a:ext cx="2868286" cy="575157"/>
              </a:xfrm>
              <a:prstGeom prst="rect">
                <a:avLst/>
              </a:prstGeom>
              <a:blipFill>
                <a:blip r:embed="rId7"/>
                <a:stretch>
                  <a:fillRect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0700A0-47CE-473D-8C7D-8926043C5FD6}"/>
                  </a:ext>
                </a:extLst>
              </p:cNvPr>
              <p:cNvSpPr txBox="1"/>
              <p:nvPr/>
            </p:nvSpPr>
            <p:spPr>
              <a:xfrm>
                <a:off x="5951220" y="3525023"/>
                <a:ext cx="2868286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    = (17)(28)(39)(4)(5)(6)</a:t>
                </a:r>
                <a:endParaRPr lang="zh-CN" altLang="en-US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0700A0-47CE-473D-8C7D-8926043C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20" y="3525023"/>
                <a:ext cx="2868286" cy="575157"/>
              </a:xfrm>
              <a:prstGeom prst="rect">
                <a:avLst/>
              </a:prstGeom>
              <a:blipFill>
                <a:blip r:embed="rId8"/>
                <a:stretch>
                  <a:fillRect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2C3353-C7EE-4B20-9538-47539D804732}"/>
                  </a:ext>
                </a:extLst>
              </p:cNvPr>
              <p:cNvSpPr txBox="1"/>
              <p:nvPr/>
            </p:nvSpPr>
            <p:spPr>
              <a:xfrm>
                <a:off x="5951220" y="4347983"/>
                <a:ext cx="2868286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    = (24)(37)(68)(1)(5)(9)</a:t>
                </a:r>
                <a:endParaRPr lang="zh-CN" altLang="en-US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2C3353-C7EE-4B20-9538-47539D80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20" y="4347983"/>
                <a:ext cx="2868286" cy="575157"/>
              </a:xfrm>
              <a:prstGeom prst="rect">
                <a:avLst/>
              </a:prstGeom>
              <a:blipFill>
                <a:blip r:embed="rId9"/>
                <a:stretch>
                  <a:fillRect b="-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83EA62-7599-41AE-93B5-9845869CC623}"/>
                  </a:ext>
                </a:extLst>
              </p:cNvPr>
              <p:cNvSpPr txBox="1"/>
              <p:nvPr/>
            </p:nvSpPr>
            <p:spPr>
              <a:xfrm>
                <a:off x="5951220" y="5125223"/>
                <a:ext cx="2868286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    = (19)(26)(48)(3)(5)(7)</a:t>
                </a:r>
                <a:endParaRPr lang="zh-CN" altLang="en-US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D83EA62-7599-41AE-93B5-9845869C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220" y="5125223"/>
                <a:ext cx="2868286" cy="575157"/>
              </a:xfrm>
              <a:prstGeom prst="rect">
                <a:avLst/>
              </a:prstGeom>
              <a:blipFill>
                <a:blip r:embed="rId10"/>
                <a:stretch>
                  <a:fillRect t="-1064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58B179-5B52-453B-8CA1-00E6055475A9}"/>
                  </a:ext>
                </a:extLst>
              </p:cNvPr>
              <p:cNvSpPr txBox="1"/>
              <p:nvPr/>
            </p:nvSpPr>
            <p:spPr>
              <a:xfrm>
                <a:off x="111135" y="2731152"/>
                <a:ext cx="2868286" cy="575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35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35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     = (1)(2)(3)(4)(5)(6)(7)(8)(9)</a:t>
                </a:r>
                <a:endParaRPr lang="zh-CN" altLang="en-US" sz="13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58B179-5B52-453B-8CA1-00E605547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5" y="2731152"/>
                <a:ext cx="2868286" cy="575157"/>
              </a:xfrm>
              <a:prstGeom prst="rect">
                <a:avLst/>
              </a:prstGeom>
              <a:blipFill>
                <a:blip r:embed="rId11"/>
                <a:stretch>
                  <a:fillRect b="-18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6435EEC9-863F-47C7-B5CE-8A587A8D1988}"/>
              </a:ext>
            </a:extLst>
          </p:cNvPr>
          <p:cNvSpPr txBox="1"/>
          <p:nvPr/>
        </p:nvSpPr>
        <p:spPr>
          <a:xfrm>
            <a:off x="111134" y="5843885"/>
            <a:ext cx="4460866" cy="9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0025" algn="just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恒等置换：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endParaRPr lang="zh-CN" altLang="zh-CN" sz="105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00025" algn="just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绕中心转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90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270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度：（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****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****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endParaRPr lang="zh-CN" altLang="zh-CN" sz="105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00025" algn="just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绕中心转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180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度：（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endParaRPr lang="zh-CN" altLang="zh-CN" sz="105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56234C-FED8-4118-BCB1-384AADEC7726}"/>
              </a:ext>
            </a:extLst>
          </p:cNvPr>
          <p:cNvSpPr txBox="1"/>
          <p:nvPr/>
        </p:nvSpPr>
        <p:spPr>
          <a:xfrm>
            <a:off x="4572000" y="5832849"/>
            <a:ext cx="4572000" cy="364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0025" algn="just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翻转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180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度：（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endParaRPr lang="zh-CN" altLang="zh-CN" sz="105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B3FCE2-EC49-4DFF-81CF-99E73A77789E}"/>
              </a:ext>
            </a:extLst>
          </p:cNvPr>
          <p:cNvSpPr txBox="1"/>
          <p:nvPr/>
        </p:nvSpPr>
        <p:spPr>
          <a:xfrm>
            <a:off x="4572000" y="6281122"/>
            <a:ext cx="4247506" cy="364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0025" algn="just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带入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Polya</a:t>
            </a:r>
            <a:r>
              <a:rPr lang="zh-CN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 :  M=(2</a:t>
            </a:r>
            <a:r>
              <a:rPr lang="fr-FR" altLang="zh-CN" sz="1350" kern="1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+2*2</a:t>
            </a:r>
            <a:r>
              <a:rPr lang="fr-FR" altLang="zh-CN" sz="1350" kern="1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+2</a:t>
            </a:r>
            <a:r>
              <a:rPr lang="fr-FR" altLang="zh-CN" sz="1350" kern="1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+4*2</a:t>
            </a:r>
            <a:r>
              <a:rPr lang="fr-FR" altLang="zh-CN" sz="1350" kern="1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r>
              <a:rPr lang="fr-FR" altLang="zh-CN" sz="135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)/8=102</a:t>
            </a:r>
            <a:endParaRPr lang="zh-CN" altLang="zh-CN" sz="105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31C4989-B54A-4F60-8690-94D799FA5E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085" y="118212"/>
            <a:ext cx="5703570" cy="238176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42F7D58-0451-4EC3-892D-094E897B5C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6329" y="48204"/>
            <a:ext cx="3106971" cy="837022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9369AB0-1704-4141-BA10-529E93A750F3}"/>
              </a:ext>
            </a:extLst>
          </p:cNvPr>
          <p:cNvCxnSpPr/>
          <p:nvPr/>
        </p:nvCxnSpPr>
        <p:spPr>
          <a:xfrm>
            <a:off x="111134" y="2499980"/>
            <a:ext cx="8992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67F3AF9-07E1-075A-F869-C020397BE2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05103" y="2583730"/>
            <a:ext cx="2533794" cy="32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91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DEA06-A3EB-4302-94F1-4FA224C3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BEDC-BBC9-4E6F-A177-9383404BA6E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A4DCB84-81F8-4DB2-9B25-0FF8E0FF4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37465"/>
            <a:ext cx="8326437" cy="67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1800" kern="0" dirty="0">
                <a:solidFill>
                  <a:srgbClr val="C00000"/>
                </a:solidFill>
              </a:rPr>
              <a:t>例：</a:t>
            </a:r>
            <a:r>
              <a:rPr lang="zh-CN" altLang="en-US" sz="1800" kern="0" dirty="0"/>
              <a:t>考察从红、黄两种颜色的珠子中选取</a:t>
            </a:r>
            <a:r>
              <a:rPr lang="en-US" altLang="zh-CN" sz="1800" kern="0" dirty="0"/>
              <a:t>5</a:t>
            </a:r>
            <a:r>
              <a:rPr lang="zh-CN" altLang="en-US" sz="1800" kern="0" dirty="0"/>
              <a:t>粒串成手镯，如果</a:t>
            </a:r>
            <a:r>
              <a:rPr lang="zh-CN" altLang="en-US" sz="1800" kern="0" dirty="0">
                <a:solidFill>
                  <a:srgbClr val="0066FF"/>
                </a:solidFill>
              </a:rPr>
              <a:t>将一只手镯经过顺时针旋转得到另一只手镯看作是没有区别的手镯，并称这两只手镯是旋转等价的</a:t>
            </a:r>
            <a:r>
              <a:rPr lang="zh-CN" altLang="en-US" sz="1800" kern="0" dirty="0"/>
              <a:t>，那么，在考虑旋转等价的条件下，不同手镯的数目是多少？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249F748-3F5E-473C-9125-C42CB897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43975"/>
            <a:ext cx="5010413" cy="2639632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45F0A152-5FAB-4214-8B27-9877167C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60" y="3968428"/>
            <a:ext cx="8326437" cy="179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kern="0" dirty="0"/>
              <a:t>解：围绕中心旋转的置换为：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0 </a:t>
            </a:r>
            <a:r>
              <a:rPr lang="en-US" altLang="zh-CN" sz="2400" kern="0" dirty="0">
                <a:sym typeface="Symbol" panose="05050102010706020507" pitchFamily="18" charset="2"/>
              </a:rPr>
              <a:t></a:t>
            </a:r>
            <a:r>
              <a:rPr lang="zh-CN" altLang="en-US" sz="2400" kern="0" dirty="0"/>
              <a:t>： </a:t>
            </a:r>
            <a:r>
              <a:rPr lang="en-US" altLang="zh-CN" sz="2400" kern="0" dirty="0"/>
              <a:t>(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) (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) (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) (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) (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) 	1</a:t>
            </a:r>
            <a:r>
              <a:rPr lang="zh-CN" altLang="en-US" sz="2400" kern="0" dirty="0"/>
              <a:t>个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72</a:t>
            </a:r>
            <a:r>
              <a:rPr lang="en-US" altLang="zh-CN" sz="2400" kern="0" dirty="0">
                <a:sym typeface="Symbol" panose="05050102010706020507" pitchFamily="18" charset="2"/>
              </a:rPr>
              <a:t>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144</a:t>
            </a:r>
            <a:r>
              <a:rPr lang="en-US" altLang="zh-CN" sz="2400" kern="0" dirty="0">
                <a:sym typeface="Symbol" panose="05050102010706020507" pitchFamily="18" charset="2"/>
              </a:rPr>
              <a:t>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216</a:t>
            </a:r>
            <a:r>
              <a:rPr lang="en-US" altLang="zh-CN" sz="2400" kern="0" dirty="0">
                <a:sym typeface="Symbol" panose="05050102010706020507" pitchFamily="18" charset="2"/>
              </a:rPr>
              <a:t>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288</a:t>
            </a:r>
            <a:r>
              <a:rPr lang="en-US" altLang="zh-CN" sz="2400" kern="0" dirty="0">
                <a:sym typeface="Symbol" panose="05050102010706020507" pitchFamily="18" charset="2"/>
              </a:rPr>
              <a:t>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(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 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 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 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 </a:t>
            </a:r>
            <a:r>
              <a:rPr lang="en-US" altLang="zh-CN" sz="2400" kern="0" dirty="0">
                <a:sym typeface="Symbol" panose="05050102010706020507" pitchFamily="18" charset="2"/>
              </a:rPr>
              <a:t></a:t>
            </a:r>
            <a:r>
              <a:rPr lang="en-US" altLang="zh-CN" sz="2400" kern="0" dirty="0"/>
              <a:t> )  	4</a:t>
            </a:r>
            <a:r>
              <a:rPr lang="zh-CN" altLang="en-US" sz="2400" kern="0" dirty="0"/>
              <a:t>个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/>
              <a:t>根据</a:t>
            </a:r>
            <a:r>
              <a:rPr lang="en-US" altLang="zh-CN" sz="2400" kern="0" dirty="0" err="1"/>
              <a:t>Polya</a:t>
            </a:r>
            <a:r>
              <a:rPr lang="zh-CN" altLang="en-US" sz="2400" kern="0" dirty="0"/>
              <a:t>定理，不同的着色方案数是：</a:t>
            </a: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1CDA424A-7347-444B-BE71-E1504F1D6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58172"/>
              </p:ext>
            </p:extLst>
          </p:nvPr>
        </p:nvGraphicFramePr>
        <p:xfrm>
          <a:off x="1672803" y="5503626"/>
          <a:ext cx="5784180" cy="98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74560" imgH="406080" progId="Equation.3">
                  <p:embed/>
                </p:oleObj>
              </mc:Choice>
              <mc:Fallback>
                <p:oleObj name="公式" r:id="rId4" imgW="2374560" imgH="406080" progId="Equation.3">
                  <p:embed/>
                  <p:pic>
                    <p:nvPicPr>
                      <p:cNvPr id="204805" name="Object 5">
                        <a:extLst>
                          <a:ext uri="{FF2B5EF4-FFF2-40B4-BE49-F238E27FC236}">
                            <a16:creationId xmlns:a16="http://schemas.microsoft.com/office/drawing/2014/main" id="{336499BC-9DCE-4F5A-9173-5CFD2276D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803" y="5503626"/>
                        <a:ext cx="5784180" cy="982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8060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F29179C-1CC3-4CF2-8B0C-783E310DB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Polya</a:t>
            </a:r>
            <a:r>
              <a:rPr lang="zh-CN" altLang="en-US" dirty="0"/>
              <a:t>定理练习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6ACC4F9-5B17-4CB2-9FC4-BC72AF8AF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326437" cy="4822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考察从蓝、黄、白三种颜色的珠子中选取</a:t>
            </a:r>
            <a:r>
              <a:rPr lang="en-US" altLang="zh-CN" dirty="0"/>
              <a:t>5</a:t>
            </a:r>
            <a:r>
              <a:rPr lang="zh-CN" altLang="en-US" dirty="0"/>
              <a:t>粒串成手镯，如果</a:t>
            </a:r>
            <a:r>
              <a:rPr lang="zh-CN" altLang="en-US" dirty="0">
                <a:solidFill>
                  <a:srgbClr val="0066FF"/>
                </a:solidFill>
              </a:rPr>
              <a:t>将一只手镯经过顺时针旋转得到另一只手镯看作是没有区别的手镯，并称这两只手镯是旋转等价的</a:t>
            </a:r>
            <a:r>
              <a:rPr lang="zh-CN" altLang="en-US" dirty="0"/>
              <a:t>，那么，在考虑旋转等价的条件下，不同手镯的数目是多少？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解：围绕中心旋转的置换为：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0 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) (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) (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) (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) (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) 	1</a:t>
            </a:r>
            <a:r>
              <a:rPr lang="zh-CN" altLang="en-US" dirty="0"/>
              <a:t>个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72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、</a:t>
            </a:r>
            <a:r>
              <a:rPr lang="en-US" altLang="zh-CN" dirty="0"/>
              <a:t>144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、</a:t>
            </a:r>
            <a:r>
              <a:rPr lang="en-US" altLang="zh-CN" dirty="0"/>
              <a:t>216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、</a:t>
            </a:r>
            <a:r>
              <a:rPr lang="en-US" altLang="zh-CN" dirty="0"/>
              <a:t>288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 )  	4</a:t>
            </a:r>
            <a:r>
              <a:rPr lang="zh-CN" altLang="en-US" dirty="0"/>
              <a:t>个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根据</a:t>
            </a:r>
            <a:r>
              <a:rPr lang="en-US" altLang="zh-CN" dirty="0" err="1"/>
              <a:t>Polya</a:t>
            </a:r>
            <a:r>
              <a:rPr lang="zh-CN" altLang="en-US" dirty="0"/>
              <a:t>定理，不同的着色方案数是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10A85B6-788C-4616-A91B-D602D8D5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graphicFrame>
        <p:nvGraphicFramePr>
          <p:cNvPr id="204805" name="Object 5">
            <a:extLst>
              <a:ext uri="{FF2B5EF4-FFF2-40B4-BE49-F238E27FC236}">
                <a16:creationId xmlns:a16="http://schemas.microsoft.com/office/drawing/2014/main" id="{336499BC-9DCE-4F5A-9173-5CFD2276D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373688"/>
          <a:ext cx="59769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19300" imgH="393700" progId="Equation.3">
                  <p:embed/>
                </p:oleObj>
              </mc:Choice>
              <mc:Fallback>
                <p:oleObj name="公式" r:id="rId3" imgW="20193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5976937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80E6-E220-4C48-93D5-18923DA5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4</a:t>
            </a:r>
            <a:r>
              <a:rPr lang="zh-CN" altLang="en-US" dirty="0"/>
              <a:t>相关（补充）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54AD8-E0BD-419E-92A7-212C597D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91547"/>
            <a:ext cx="8928992" cy="4822825"/>
          </a:xfrm>
        </p:spPr>
        <p:txBody>
          <a:bodyPr/>
          <a:lstStyle/>
          <a:p>
            <a:r>
              <a:rPr lang="zh-CN" altLang="en-US" dirty="0"/>
              <a:t>设 </a:t>
            </a:r>
            <a:r>
              <a:rPr lang="en-US" altLang="zh-CN" dirty="0"/>
              <a:t>S = {1, 2, 3, 4}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元对称群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S</a:t>
            </a:r>
            <a:r>
              <a:rPr lang="en-US" altLang="zh-CN" baseline="-25000" dirty="0"/>
              <a:t>4</a:t>
            </a:r>
            <a:r>
              <a:rPr lang="en-US" altLang="zh-CN" dirty="0"/>
              <a:t>={ </a:t>
            </a:r>
            <a:r>
              <a:rPr lang="en-US" altLang="zh-CN" dirty="0">
                <a:solidFill>
                  <a:srgbClr val="0066FF"/>
                </a:solidFill>
              </a:rPr>
              <a:t>(1)</a:t>
            </a:r>
            <a:r>
              <a:rPr lang="en-US" altLang="zh-CN" dirty="0"/>
              <a:t>, (12),(13),(14),(23),(24),(34),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66FF"/>
                </a:solidFill>
              </a:rPr>
              <a:t>(123),(124),(132),(134),(142),(143),(234),(243),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66FF"/>
                </a:solidFill>
              </a:rPr>
              <a:t>(12)(34),(14)(23),(13)(24),</a:t>
            </a:r>
          </a:p>
          <a:p>
            <a:pPr marL="0" indent="0">
              <a:buNone/>
            </a:pPr>
            <a:r>
              <a:rPr lang="en-US" altLang="zh-CN" dirty="0"/>
              <a:t>(1234),(1243),(1324),(1342),(1423),(1432)}</a:t>
            </a:r>
          </a:p>
          <a:p>
            <a:pPr marL="0" indent="0">
              <a:buNone/>
            </a:pPr>
            <a:r>
              <a:rPr lang="en-US" altLang="zh-CN" i="1" dirty="0">
                <a:solidFill>
                  <a:srgbClr val="3366FF"/>
                </a:solidFill>
              </a:rPr>
              <a:t>n</a:t>
            </a:r>
            <a:r>
              <a:rPr lang="zh-CN" altLang="en-US" dirty="0">
                <a:solidFill>
                  <a:srgbClr val="3366FF"/>
                </a:solidFill>
              </a:rPr>
              <a:t>元交错群</a:t>
            </a:r>
            <a:r>
              <a:rPr lang="en-US" altLang="zh-CN" i="1" dirty="0">
                <a:solidFill>
                  <a:srgbClr val="3366FF"/>
                </a:solidFill>
              </a:rPr>
              <a:t>A</a:t>
            </a:r>
            <a:r>
              <a:rPr lang="en-US" altLang="zh-CN" i="1" baseline="-25000" dirty="0">
                <a:solidFill>
                  <a:srgbClr val="3366FF"/>
                </a:solidFill>
              </a:rPr>
              <a:t>n</a:t>
            </a:r>
            <a:r>
              <a:rPr lang="zh-CN" altLang="en-US" dirty="0">
                <a:solidFill>
                  <a:srgbClr val="3366FF"/>
                </a:solidFill>
              </a:rPr>
              <a:t>是</a:t>
            </a:r>
            <a:r>
              <a:rPr lang="en-US" altLang="zh-CN" dirty="0">
                <a:solidFill>
                  <a:srgbClr val="3366FF"/>
                </a:solidFill>
              </a:rPr>
              <a:t>S</a:t>
            </a:r>
            <a:r>
              <a:rPr lang="en-US" altLang="zh-CN" i="1" baseline="-25000" dirty="0">
                <a:solidFill>
                  <a:srgbClr val="3366FF"/>
                </a:solidFill>
              </a:rPr>
              <a:t>n</a:t>
            </a:r>
            <a:r>
              <a:rPr lang="zh-CN" altLang="en-US" dirty="0">
                <a:solidFill>
                  <a:srgbClr val="3366FF"/>
                </a:solidFill>
              </a:rPr>
              <a:t>的子群，</a:t>
            </a:r>
          </a:p>
          <a:p>
            <a:pPr marL="0" indent="0">
              <a:buNone/>
            </a:pPr>
            <a:r>
              <a:rPr lang="en-US" altLang="zh-CN" i="1" dirty="0">
                <a:solidFill>
                  <a:srgbClr val="3366FF"/>
                </a:solidFill>
              </a:rPr>
              <a:t>A</a:t>
            </a:r>
            <a:r>
              <a:rPr lang="en-US" altLang="zh-CN" i="1" baseline="-25000" dirty="0">
                <a:solidFill>
                  <a:srgbClr val="3366FF"/>
                </a:solidFill>
              </a:rPr>
              <a:t>n</a:t>
            </a:r>
            <a:r>
              <a:rPr lang="zh-CN" altLang="en-US" dirty="0">
                <a:solidFill>
                  <a:srgbClr val="3366FF"/>
                </a:solidFill>
              </a:rPr>
              <a:t>是所有的</a:t>
            </a:r>
            <a:r>
              <a:rPr lang="en-US" altLang="zh-CN" i="1" dirty="0">
                <a:solidFill>
                  <a:srgbClr val="3366FF"/>
                </a:solidFill>
              </a:rPr>
              <a:t>n</a:t>
            </a:r>
            <a:r>
              <a:rPr lang="zh-CN" altLang="en-US" dirty="0">
                <a:solidFill>
                  <a:srgbClr val="3366FF"/>
                </a:solidFill>
              </a:rPr>
              <a:t>元偶置换的集合</a:t>
            </a:r>
            <a:r>
              <a:rPr lang="en-US" altLang="zh-CN" dirty="0">
                <a:solidFill>
                  <a:srgbClr val="3366FF"/>
                </a:solidFill>
              </a:rPr>
              <a:t>.</a:t>
            </a:r>
            <a:endParaRPr lang="pt-BR" altLang="zh-CN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3366FF"/>
                </a:solidFill>
              </a:rPr>
              <a:t>A</a:t>
            </a:r>
            <a:r>
              <a:rPr lang="pt-BR" altLang="zh-CN" i="1" baseline="-25000" dirty="0">
                <a:solidFill>
                  <a:srgbClr val="3366FF"/>
                </a:solidFill>
              </a:rPr>
              <a:t>4</a:t>
            </a:r>
            <a:r>
              <a:rPr lang="pt-BR" altLang="zh-CN" dirty="0">
                <a:solidFill>
                  <a:srgbClr val="3366FF"/>
                </a:solidFill>
              </a:rPr>
              <a:t>={(1),(123),(124),(132),(134),(142),(143),(234),(243),(12)(34),(14)(23),(13)(24) }</a:t>
            </a:r>
            <a:endParaRPr lang="zh-CN" altLang="en-US" dirty="0">
              <a:solidFill>
                <a:srgbClr val="3366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BC90B-28E0-46D7-8394-7C04D803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BEDC-BBC9-4E6F-A177-9383404BA6E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AADD42-4DA6-4802-9787-F421741122AA}"/>
              </a:ext>
            </a:extLst>
          </p:cNvPr>
          <p:cNvSpPr txBox="1"/>
          <p:nvPr/>
        </p:nvSpPr>
        <p:spPr>
          <a:xfrm>
            <a:off x="6012160" y="4549349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</a:rPr>
              <a:t>|</a:t>
            </a:r>
            <a:r>
              <a:rPr kumimoji="0" lang="en-US" altLang="zh-CN" sz="3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lang="pt-BR" altLang="zh-CN" sz="2400" i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2400" dirty="0">
                <a:solidFill>
                  <a:srgbClr val="FF0000"/>
                </a:solidFill>
              </a:rPr>
              <a:t>|</a:t>
            </a:r>
            <a:r>
              <a:rPr lang="pt-BR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4!/2=12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9C3E17-B695-42ED-B36B-97CF9C8A136A}"/>
              </a:ext>
            </a:extLst>
          </p:cNvPr>
          <p:cNvSpPr txBox="1"/>
          <p:nvPr/>
        </p:nvSpPr>
        <p:spPr>
          <a:xfrm>
            <a:off x="6688946" y="1191547"/>
            <a:ext cx="1709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</a:rPr>
              <a:t>|</a:t>
            </a:r>
            <a:r>
              <a:rPr kumimoji="0" lang="en-US" altLang="zh-CN" sz="3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</a:t>
            </a:r>
            <a:r>
              <a:rPr lang="pt-BR" altLang="zh-CN" sz="2400" i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2400" dirty="0">
                <a:solidFill>
                  <a:srgbClr val="FF0000"/>
                </a:solidFill>
              </a:rPr>
              <a:t>|</a:t>
            </a:r>
            <a:r>
              <a:rPr lang="pt-BR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4!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1836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26BCE-D457-4076-9C9B-BA9E13DB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BEDC-BBC9-4E6F-A177-9383404BA6E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4F7053E-03F6-4E3E-8918-A07468FC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pPr algn="l"/>
            <a:r>
              <a:rPr lang="en-US" altLang="zh-CN" dirty="0"/>
              <a:t>S</a:t>
            </a:r>
            <a:r>
              <a:rPr lang="en-US" altLang="zh-CN" baseline="-25000" dirty="0"/>
              <a:t>4</a:t>
            </a:r>
            <a:r>
              <a:rPr lang="zh-CN" altLang="en-US" dirty="0"/>
              <a:t>相关（补充）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F0A9DF1-EC38-438E-9FF2-7EE3559B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9" y="1340768"/>
            <a:ext cx="9042428" cy="482475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579749-E39D-48B4-9A1E-8ACC4AA51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899" y="4932137"/>
            <a:ext cx="3865072" cy="6573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EA0393F-73CF-4959-8C32-C34FCFF55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254" y="44624"/>
            <a:ext cx="4827746" cy="130060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0DD2763-2668-4396-A9F4-66142D53F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571" y="702593"/>
            <a:ext cx="51054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8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555A33CE-F002-4BDF-8BE4-E571112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59BA2F-5CB6-414E-B7A5-2426905219A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68314B1-38D4-4D3F-A3ED-5D3AB7902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C957461-F97A-4671-B599-F250EA3EF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任何一个循环群必定是阿贝尔群。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743428" name="Rectangle 4">
            <a:extLst>
              <a:ext uri="{FF2B5EF4-FFF2-40B4-BE49-F238E27FC236}">
                <a16:creationId xmlns:a16="http://schemas.microsoft.com/office/drawing/2014/main" id="{68D57DC7-A881-4857-8651-90631B3B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117725"/>
            <a:ext cx="1143000" cy="57943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证明</a:t>
            </a:r>
          </a:p>
        </p:txBody>
      </p:sp>
      <p:sp>
        <p:nvSpPr>
          <p:cNvPr id="743429" name="Rectangle 5">
            <a:extLst>
              <a:ext uri="{FF2B5EF4-FFF2-40B4-BE49-F238E27FC236}">
                <a16:creationId xmlns:a16="http://schemas.microsoft.com/office/drawing/2014/main" id="{9F415518-1FB0-4263-805E-1D6A33CC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060575"/>
            <a:ext cx="67960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设</a:t>
            </a:r>
            <a:r>
              <a:rPr kumimoji="1" lang="en-US" altLang="zh-CN" sz="3200" dirty="0">
                <a:ea typeface="楷体_GB2312" pitchFamily="49" charset="-122"/>
              </a:rPr>
              <a:t>&lt; </a:t>
            </a:r>
            <a:r>
              <a:rPr kumimoji="1" lang="en-US" altLang="zh-CN" sz="3200" i="1" dirty="0">
                <a:ea typeface="楷体_GB2312" pitchFamily="49" charset="-122"/>
              </a:rPr>
              <a:t>G</a:t>
            </a:r>
            <a:r>
              <a:rPr kumimoji="1" lang="en-US" altLang="zh-CN" sz="3200" dirty="0">
                <a:ea typeface="楷体_GB2312" pitchFamily="49" charset="-122"/>
              </a:rPr>
              <a:t> , </a:t>
            </a:r>
            <a:r>
              <a:rPr kumimoji="1" lang="en-US" altLang="zh-CN" sz="3200" dirty="0">
                <a:ea typeface="楷体_GB2312" pitchFamily="49" charset="-122"/>
                <a:sym typeface="Symbol" panose="05050102010706020507" pitchFamily="18" charset="2"/>
              </a:rPr>
              <a:t> &gt;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是循环群，它的生成元是</a:t>
            </a:r>
            <a:r>
              <a:rPr kumimoji="1" lang="en-US" altLang="zh-CN" sz="3200" i="1" dirty="0">
                <a:ea typeface="楷体_GB2312" pitchFamily="49" charset="-122"/>
              </a:rPr>
              <a:t>a</a:t>
            </a:r>
            <a:r>
              <a:rPr kumimoji="1" lang="zh-CN" altLang="en-US" sz="3200" dirty="0"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则对任意 </a:t>
            </a:r>
            <a:r>
              <a:rPr kumimoji="1" lang="en-US" altLang="zh-CN" sz="3200" i="1" dirty="0" err="1">
                <a:ea typeface="楷体_GB2312" pitchFamily="49" charset="-122"/>
              </a:rPr>
              <a:t>x,y</a:t>
            </a:r>
            <a:r>
              <a:rPr kumimoji="1" lang="en-US" altLang="zh-CN" sz="3200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3200" i="1" dirty="0" err="1">
                <a:ea typeface="楷体_GB2312" pitchFamily="49" charset="-12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，必有</a:t>
            </a:r>
            <a:r>
              <a:rPr kumimoji="1" lang="en-US" altLang="zh-CN" sz="3200" i="1" dirty="0" err="1">
                <a:ea typeface="楷体_GB2312" pitchFamily="49" charset="-122"/>
              </a:rPr>
              <a:t>r,s</a:t>
            </a:r>
            <a:r>
              <a:rPr kumimoji="1" lang="en-US" altLang="zh-CN" sz="3200" dirty="0" err="1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3200" dirty="0" err="1">
                <a:ea typeface="楷体_GB2312" pitchFamily="49" charset="-122"/>
              </a:rPr>
              <a:t>Z</a:t>
            </a:r>
            <a:r>
              <a:rPr kumimoji="1" lang="zh-CN" altLang="en-US" sz="3200" i="1" dirty="0"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使得</a:t>
            </a:r>
          </a:p>
        </p:txBody>
      </p:sp>
      <p:sp>
        <p:nvSpPr>
          <p:cNvPr id="743434" name="Text Box 10">
            <a:extLst>
              <a:ext uri="{FF2B5EF4-FFF2-40B4-BE49-F238E27FC236}">
                <a16:creationId xmlns:a16="http://schemas.microsoft.com/office/drawing/2014/main" id="{3AF09ACD-3581-4EF3-B983-02885A2E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92738"/>
            <a:ext cx="55276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因此群</a:t>
            </a:r>
            <a:r>
              <a:rPr kumimoji="1" lang="en-US" altLang="zh-CN" sz="3200" dirty="0">
                <a:ea typeface="楷体_GB2312" pitchFamily="49" charset="-122"/>
              </a:rPr>
              <a:t>&lt; </a:t>
            </a:r>
            <a:r>
              <a:rPr kumimoji="1" lang="en-US" altLang="zh-CN" sz="3200" i="1" dirty="0">
                <a:ea typeface="楷体_GB2312" pitchFamily="49" charset="-122"/>
              </a:rPr>
              <a:t>G</a:t>
            </a:r>
            <a:r>
              <a:rPr kumimoji="1" lang="en-US" altLang="zh-CN" sz="3200" dirty="0">
                <a:ea typeface="楷体_GB2312" pitchFamily="49" charset="-122"/>
              </a:rPr>
              <a:t> , </a:t>
            </a:r>
            <a:r>
              <a:rPr kumimoji="1" lang="en-US" altLang="zh-CN" sz="3200" dirty="0">
                <a:ea typeface="楷体_GB2312" pitchFamily="49" charset="-122"/>
                <a:sym typeface="Symbol" panose="05050102010706020507" pitchFamily="18" charset="2"/>
              </a:rPr>
              <a:t> &gt;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是阿贝尔群。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3C39C9-60F2-41B7-8A59-6F57F2DD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182303"/>
            <a:ext cx="2949257" cy="6112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D59FD19-E79E-4794-9AFE-4B286E142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897" y="3955076"/>
            <a:ext cx="5422931" cy="116714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8" grpId="0" animBg="1" autoUpdateAnimBg="0"/>
      <p:bldP spid="743429" grpId="0" autoUpdateAnimBg="0"/>
      <p:bldP spid="74343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4E07F-D04A-4D02-AC48-45231AE2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116632"/>
            <a:ext cx="8001000" cy="747713"/>
          </a:xfrm>
        </p:spPr>
        <p:txBody>
          <a:bodyPr/>
          <a:lstStyle/>
          <a:p>
            <a:r>
              <a:rPr lang="en-US" altLang="zh-CN" kern="0" dirty="0"/>
              <a:t>10.3</a:t>
            </a:r>
            <a:r>
              <a:rPr lang="zh-CN" altLang="en-US" kern="0" dirty="0"/>
              <a:t>循环群与置换群（回顾）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30B3C-AF61-4758-801C-7CC3BB65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BEDC-BBC9-4E6F-A177-9383404BA6E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329166-0626-46A1-819A-24DF4326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90" y="878802"/>
            <a:ext cx="9144000" cy="59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1229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A05B776A-235A-46F9-9BBE-24100903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98728A-3D97-437B-905E-E0E207F65F0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8B1577E-4CD8-4923-AF28-94FCD4E5E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第十章  群与环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E5546E-E0D7-4D11-8A04-57AE188E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/>
              <a:t>主要内容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/>
              <a:t>10.1</a:t>
            </a:r>
            <a:r>
              <a:rPr lang="zh-CN" altLang="en-US" kern="0" dirty="0"/>
              <a:t>群的定义与性质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/>
              <a:t>10.2</a:t>
            </a:r>
            <a:r>
              <a:rPr lang="zh-CN" altLang="en-US" kern="0" dirty="0"/>
              <a:t>子群与群的陪集分解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/>
              <a:t>10.3</a:t>
            </a:r>
            <a:r>
              <a:rPr lang="zh-CN" altLang="en-US" kern="0" dirty="0"/>
              <a:t>循环群与置换群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>
                <a:solidFill>
                  <a:srgbClr val="FF0000"/>
                </a:solidFill>
              </a:rPr>
              <a:t>10.4</a:t>
            </a:r>
            <a:r>
              <a:rPr lang="zh-CN" altLang="en-US" kern="0" dirty="0">
                <a:solidFill>
                  <a:srgbClr val="FF0000"/>
                </a:solidFill>
              </a:rPr>
              <a:t>环与域</a:t>
            </a:r>
          </a:p>
        </p:txBody>
      </p: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EB0C3C46-4B17-4F14-A78A-F01195B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D4019C-DAA9-4EF8-A641-852EDBFAB20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C490E6C-FB0F-4ABC-8584-F539940E5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10.4  </a:t>
            </a:r>
            <a:r>
              <a:rPr lang="zh-CN" altLang="en-US">
                <a:latin typeface="华文中宋" panose="02010600040101010101" pitchFamily="2" charset="-122"/>
              </a:rPr>
              <a:t>环与域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D0FEEB8-1FE0-4CF7-88FC-95DBA8895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96" y="1422400"/>
            <a:ext cx="9073008" cy="48228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10.14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R</a:t>
            </a:r>
            <a:r>
              <a:rPr lang="en-US" altLang="zh-CN" dirty="0"/>
              <a:t>,+,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&gt;</a:t>
            </a:r>
            <a:r>
              <a:rPr lang="zh-CN" altLang="en-US" dirty="0"/>
              <a:t>是代数系统，</a:t>
            </a:r>
            <a:r>
              <a:rPr lang="en-US" altLang="zh-CN" dirty="0"/>
              <a:t>+</a:t>
            </a:r>
            <a:r>
              <a:rPr lang="zh-CN" altLang="en-US" dirty="0"/>
              <a:t>和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zh-CN" altLang="en-US" dirty="0"/>
              <a:t>是二元运算</a:t>
            </a:r>
            <a:r>
              <a:rPr lang="en-US" altLang="zh-CN" dirty="0"/>
              <a:t>. </a:t>
            </a:r>
            <a:r>
              <a:rPr lang="zh-CN" altLang="en-US" dirty="0"/>
              <a:t>如果满足以下条件</a:t>
            </a:r>
            <a:r>
              <a:rPr lang="en-US" altLang="zh-CN" dirty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&lt;</a:t>
            </a:r>
            <a:r>
              <a:rPr lang="en-US" altLang="zh-CN" i="1" dirty="0"/>
              <a:t>R</a:t>
            </a:r>
            <a:r>
              <a:rPr lang="en-US" altLang="zh-CN" dirty="0"/>
              <a:t>,+&gt;</a:t>
            </a:r>
            <a:r>
              <a:rPr lang="zh-CN" altLang="en-US" dirty="0"/>
              <a:t>构成交换群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 &lt;</a:t>
            </a:r>
            <a:r>
              <a:rPr lang="en-US" altLang="zh-CN" i="1" dirty="0"/>
              <a:t>R</a:t>
            </a:r>
            <a:r>
              <a:rPr lang="en-US" altLang="zh-CN" dirty="0"/>
              <a:t>,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&gt;</a:t>
            </a:r>
            <a:r>
              <a:rPr lang="zh-CN" altLang="en-US" dirty="0"/>
              <a:t>构成半群（</a:t>
            </a:r>
            <a:r>
              <a:rPr lang="zh-CN" altLang="en-US" dirty="0">
                <a:solidFill>
                  <a:srgbClr val="00B050"/>
                </a:solidFill>
              </a:rPr>
              <a:t>可结合性</a:t>
            </a:r>
            <a:r>
              <a:rPr lang="zh-CN" altLang="en-US" dirty="0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zh-CN" altLang="en-US" dirty="0"/>
              <a:t>运算关于</a:t>
            </a:r>
            <a:r>
              <a:rPr lang="en-US" altLang="zh-CN" dirty="0"/>
              <a:t>+</a:t>
            </a:r>
            <a:r>
              <a:rPr lang="zh-CN" altLang="en-US" dirty="0"/>
              <a:t>运算适合分配律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则称</a:t>
            </a:r>
            <a:r>
              <a:rPr lang="en-US" altLang="zh-CN" dirty="0"/>
              <a:t>&lt;</a:t>
            </a:r>
            <a:r>
              <a:rPr lang="en-US" altLang="zh-CN" i="1" dirty="0"/>
              <a:t>R</a:t>
            </a:r>
            <a:r>
              <a:rPr lang="en-US" altLang="zh-CN" dirty="0"/>
              <a:t>,+,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&gt;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A50021"/>
                </a:solidFill>
              </a:rPr>
              <a:t>环</a:t>
            </a:r>
            <a:r>
              <a:rPr lang="en-US" altLang="zh-CN" dirty="0"/>
              <a:t>.  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E12AAD84-AF54-4CC5-8E12-105F9A7B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284752-242C-4A2D-9134-58F11D917A5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AE11E9E-C0BD-4938-98C7-BAF90241D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说明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BBC90D6-9543-4794-9E0E-B2DB16847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181726" cy="4822825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zh-CN" altLang="en-US" dirty="0"/>
              <a:t>通常称</a:t>
            </a:r>
            <a:r>
              <a:rPr lang="en-US" altLang="zh-CN" dirty="0"/>
              <a:t>+</a:t>
            </a:r>
            <a:r>
              <a:rPr lang="zh-CN" altLang="en-US" dirty="0"/>
              <a:t>运算为环中的</a:t>
            </a:r>
            <a:r>
              <a:rPr lang="zh-CN" altLang="en-US" dirty="0">
                <a:solidFill>
                  <a:srgbClr val="A50021"/>
                </a:solidFill>
              </a:rPr>
              <a:t>加法</a:t>
            </a:r>
            <a:r>
              <a:rPr lang="zh-CN" altLang="en-US" dirty="0"/>
              <a:t>，</a:t>
            </a:r>
            <a:r>
              <a:rPr lang="en-US" altLang="zh-CN" sz="3200" dirty="0">
                <a:sym typeface="Symbol" panose="05050102010706020507" pitchFamily="18" charset="2"/>
              </a:rPr>
              <a:t> </a:t>
            </a:r>
            <a:r>
              <a:rPr lang="zh-CN" altLang="en-US" dirty="0"/>
              <a:t>运算为环中的</a:t>
            </a:r>
            <a:r>
              <a:rPr lang="zh-CN" altLang="en-US" dirty="0">
                <a:solidFill>
                  <a:srgbClr val="A50021"/>
                </a:solidFill>
              </a:rPr>
              <a:t>乘法</a:t>
            </a:r>
            <a:r>
              <a:rPr lang="zh-CN" altLang="en-US" dirty="0"/>
              <a:t>，通常可以省略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环中加法单位元记作 </a:t>
            </a:r>
            <a:r>
              <a:rPr lang="en-US" altLang="zh-CN" dirty="0"/>
              <a:t>0</a:t>
            </a:r>
            <a:r>
              <a:rPr lang="zh-CN" altLang="en-US" dirty="0"/>
              <a:t>，乘法单位元（如果存在）记作</a:t>
            </a:r>
            <a:r>
              <a:rPr lang="en-US" altLang="zh-CN" dirty="0"/>
              <a:t>1. </a:t>
            </a:r>
          </a:p>
          <a:p>
            <a:pPr eaLnBrk="1" hangingPunct="1"/>
            <a:r>
              <a:rPr lang="zh-CN" altLang="en-US" dirty="0"/>
              <a:t>对任何元素 </a:t>
            </a:r>
            <a:r>
              <a:rPr lang="en-US" altLang="zh-CN" i="1" dirty="0"/>
              <a:t>x</a:t>
            </a:r>
            <a:r>
              <a:rPr lang="zh-CN" altLang="en-US" dirty="0"/>
              <a:t>，称 </a:t>
            </a:r>
            <a:r>
              <a:rPr lang="en-US" altLang="zh-CN" i="1" dirty="0"/>
              <a:t>x </a:t>
            </a:r>
            <a:r>
              <a:rPr lang="zh-CN" altLang="en-US" dirty="0"/>
              <a:t>的加法逆元为</a:t>
            </a:r>
            <a:r>
              <a:rPr lang="zh-CN" altLang="en-US" dirty="0">
                <a:solidFill>
                  <a:srgbClr val="A50021"/>
                </a:solidFill>
              </a:rPr>
              <a:t>负元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记作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x</a:t>
            </a:r>
            <a:r>
              <a:rPr lang="en-US" altLang="zh-CN" dirty="0"/>
              <a:t>, (</a:t>
            </a:r>
            <a:r>
              <a:rPr lang="en-US" altLang="zh-CN" i="1" dirty="0"/>
              <a:t>x</a:t>
            </a:r>
            <a:r>
              <a:rPr lang="en-US" altLang="zh-CN" dirty="0"/>
              <a:t>-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i="1" dirty="0"/>
              <a:t>x</a:t>
            </a:r>
            <a:r>
              <a:rPr lang="en-US" altLang="zh-CN" dirty="0"/>
              <a:t>+(-</a:t>
            </a:r>
            <a:r>
              <a:rPr lang="en-US" altLang="zh-CN" i="1" dirty="0"/>
              <a:t>y</a:t>
            </a:r>
            <a:r>
              <a:rPr lang="en-US" altLang="zh-CN" dirty="0"/>
              <a:t>).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若 </a:t>
            </a:r>
            <a:r>
              <a:rPr lang="en-US" altLang="zh-CN" i="1" dirty="0"/>
              <a:t>x </a:t>
            </a:r>
            <a:r>
              <a:rPr lang="zh-CN" altLang="en-US" dirty="0"/>
              <a:t>存在乘法逆元，则称之为</a:t>
            </a:r>
            <a:r>
              <a:rPr lang="zh-CN" altLang="en-US" dirty="0">
                <a:solidFill>
                  <a:srgbClr val="A50021"/>
                </a:solidFill>
              </a:rPr>
              <a:t>逆元</a:t>
            </a:r>
            <a:r>
              <a:rPr lang="zh-CN" altLang="en-US" dirty="0"/>
              <a:t>，记作</a:t>
            </a:r>
            <a:r>
              <a:rPr lang="en-US" altLang="zh-CN" i="1" dirty="0"/>
              <a:t>x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i="1" dirty="0" err="1"/>
              <a:t>nx</a:t>
            </a:r>
            <a:r>
              <a:rPr lang="zh-CN" altLang="en-US" dirty="0"/>
              <a:t>表示</a:t>
            </a:r>
            <a:r>
              <a:rPr lang="en-US" altLang="zh-CN" i="1" dirty="0"/>
              <a:t>n</a:t>
            </a:r>
            <a:r>
              <a:rPr lang="zh-CN" altLang="en-US" dirty="0"/>
              <a:t>个</a:t>
            </a:r>
            <a:r>
              <a:rPr lang="en-US" altLang="zh-CN" i="1" dirty="0"/>
              <a:t>x</a:t>
            </a:r>
            <a:r>
              <a:rPr lang="zh-CN" altLang="en-US" dirty="0"/>
              <a:t>相加，</a:t>
            </a:r>
            <a:r>
              <a:rPr lang="en-US" altLang="zh-CN" i="1" dirty="0" err="1"/>
              <a:t>x</a:t>
            </a:r>
            <a:r>
              <a:rPr lang="en-US" altLang="zh-CN" i="1" baseline="30000" dirty="0" err="1"/>
              <a:t>n</a:t>
            </a:r>
            <a:r>
              <a:rPr lang="zh-CN" altLang="en-US" dirty="0"/>
              <a:t>表示</a:t>
            </a:r>
            <a:r>
              <a:rPr lang="en-US" altLang="zh-CN" i="1" dirty="0"/>
              <a:t>n</a:t>
            </a:r>
            <a:r>
              <a:rPr lang="zh-CN" altLang="en-US" dirty="0"/>
              <a:t>个</a:t>
            </a:r>
            <a:r>
              <a:rPr lang="en-US" altLang="zh-CN" i="1" dirty="0"/>
              <a:t>x</a:t>
            </a:r>
            <a:r>
              <a:rPr lang="zh-CN" altLang="en-US" dirty="0"/>
              <a:t>相乘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6703569F-F803-4057-B5FE-211DF54C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62B6C2-CD04-4A49-BFA6-6FC4BD502EE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9D813C9-4CB2-4C15-9128-806BD4C20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环的实例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742B677-2092-4D8E-9B11-17A42B0E6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整数集、有理数集、实数集和复数集关于普通的加法和乘法构成环，分别称为</a:t>
            </a:r>
            <a:r>
              <a:rPr lang="zh-CN" altLang="en-US" dirty="0">
                <a:solidFill>
                  <a:srgbClr val="A50021"/>
                </a:solidFill>
              </a:rPr>
              <a:t>整数环</a:t>
            </a:r>
            <a:r>
              <a:rPr lang="en-US" altLang="zh-CN" dirty="0">
                <a:solidFill>
                  <a:srgbClr val="A50021"/>
                </a:solidFill>
              </a:rPr>
              <a:t>Z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A50021"/>
                </a:solidFill>
              </a:rPr>
              <a:t>有理数环</a:t>
            </a:r>
            <a:r>
              <a:rPr lang="en-US" altLang="zh-CN" dirty="0">
                <a:solidFill>
                  <a:srgbClr val="A50021"/>
                </a:solidFill>
              </a:rPr>
              <a:t>Q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A50021"/>
                </a:solidFill>
              </a:rPr>
              <a:t>实数环</a:t>
            </a:r>
            <a:r>
              <a:rPr lang="en-US" altLang="zh-CN" dirty="0">
                <a:solidFill>
                  <a:srgbClr val="A50021"/>
                </a:solidFill>
              </a:rPr>
              <a:t>R</a:t>
            </a:r>
            <a:r>
              <a:rPr lang="en-US" altLang="zh-CN" i="1" dirty="0"/>
              <a:t>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A50021"/>
                </a:solidFill>
              </a:rPr>
              <a:t>复数环</a:t>
            </a:r>
            <a:r>
              <a:rPr lang="en-US" altLang="zh-CN" dirty="0">
                <a:solidFill>
                  <a:srgbClr val="A50021"/>
                </a:solidFill>
              </a:rPr>
              <a:t>C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(2)</a:t>
            </a:r>
            <a:r>
              <a:rPr lang="zh-CN" altLang="en-US" dirty="0"/>
              <a:t>设</a:t>
            </a:r>
            <a:r>
              <a:rPr lang="en-US" altLang="zh-CN" dirty="0"/>
              <a:t>Z</a:t>
            </a:r>
            <a:r>
              <a:rPr lang="en-US" altLang="zh-CN" i="1" baseline="-25000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{0,1, ... , </a:t>
            </a:r>
            <a:r>
              <a:rPr lang="en-US" altLang="zh-CN" i="1" dirty="0"/>
              <a:t>n</a:t>
            </a:r>
            <a:r>
              <a:rPr lang="zh-CN" altLang="en-US" i="1" dirty="0"/>
              <a:t>－</a:t>
            </a:r>
            <a:r>
              <a:rPr lang="en-US" altLang="zh-CN" dirty="0"/>
              <a:t>1}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zh-CN" altLang="en-US" dirty="0"/>
              <a:t>和</a:t>
            </a:r>
            <a:r>
              <a:rPr lang="zh-CN" altLang="en-US" dirty="0">
                <a:sym typeface="Symbol" panose="05050102010706020507" pitchFamily="18" charset="2"/>
              </a:rPr>
              <a:t></a:t>
            </a:r>
            <a:r>
              <a:rPr lang="zh-CN" altLang="en-US" dirty="0"/>
              <a:t>分别表示模</a:t>
            </a:r>
            <a:r>
              <a:rPr lang="en-US" altLang="zh-CN" i="1" dirty="0"/>
              <a:t>n</a:t>
            </a:r>
            <a:r>
              <a:rPr lang="zh-CN" altLang="en-US" dirty="0"/>
              <a:t>的加法和乘法，则</a:t>
            </a:r>
            <a:r>
              <a:rPr lang="en-US" altLang="zh-CN" dirty="0"/>
              <a:t>&lt;Z</a:t>
            </a:r>
            <a:r>
              <a:rPr lang="en-US" altLang="zh-CN" i="1" baseline="-25000" dirty="0"/>
              <a:t>n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&gt;</a:t>
            </a:r>
            <a:r>
              <a:rPr lang="zh-CN" altLang="en-US" dirty="0"/>
              <a:t>构成环，称为</a:t>
            </a:r>
            <a:r>
              <a:rPr lang="zh-CN" altLang="en-US" dirty="0">
                <a:solidFill>
                  <a:srgbClr val="A50021"/>
                </a:solidFill>
              </a:rPr>
              <a:t>模 </a:t>
            </a:r>
            <a:r>
              <a:rPr lang="en-US" altLang="zh-CN" i="1" dirty="0">
                <a:solidFill>
                  <a:srgbClr val="A50021"/>
                </a:solidFill>
              </a:rPr>
              <a:t>n</a:t>
            </a:r>
            <a:r>
              <a:rPr lang="zh-CN" altLang="en-US" dirty="0">
                <a:solidFill>
                  <a:srgbClr val="A50021"/>
                </a:solidFill>
              </a:rPr>
              <a:t>的整数环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en-US" altLang="zh-CN" i="1" dirty="0"/>
              <a:t>n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≥2)</a:t>
            </a:r>
            <a:r>
              <a:rPr lang="zh-CN" altLang="en-US" dirty="0"/>
              <a:t>阶实矩阵的集合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dirty="0"/>
              <a:t>(R)</a:t>
            </a:r>
            <a:r>
              <a:rPr lang="zh-CN" altLang="en-US" dirty="0"/>
              <a:t>关于矩阵的加法和乘法构成环，称为 </a:t>
            </a:r>
            <a:r>
              <a:rPr lang="en-US" altLang="zh-CN" i="1" dirty="0">
                <a:solidFill>
                  <a:srgbClr val="A50021"/>
                </a:solidFill>
              </a:rPr>
              <a:t>n </a:t>
            </a:r>
            <a:r>
              <a:rPr lang="zh-CN" altLang="en-US" dirty="0">
                <a:solidFill>
                  <a:srgbClr val="A50021"/>
                </a:solidFill>
              </a:rPr>
              <a:t>阶实矩阵环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(4)</a:t>
            </a:r>
            <a:r>
              <a:rPr lang="zh-CN" altLang="en-US" dirty="0"/>
              <a:t>集合的幂集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关于集合的对称差运算和交运算构成环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D6AEB6CC-6BE5-4067-8DA3-F20C9B56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9A924C-5BF2-4AA5-8A52-8F317C06A92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CD8ADCE-3E26-4E57-AECB-5ECA35437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环的运算性质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5570CDD-6A28-4ACF-9739-D98777D15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10.16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&lt;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,+,</a:t>
            </a:r>
            <a:r>
              <a:rPr lang="en-US" altLang="zh-CN" sz="3200" dirty="0">
                <a:sym typeface="Symbol" panose="05050102010706020507" pitchFamily="18" charset="2"/>
              </a:rPr>
              <a:t>  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是环，则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</a:rPr>
              <a:t>(1) 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∈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0 = 0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=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(2)  </a:t>
            </a:r>
            <a:r>
              <a:rPr lang="en-US" altLang="zh-CN" i="1" dirty="0" err="1">
                <a:solidFill>
                  <a:srgbClr val="000000"/>
                </a:solidFill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(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(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= </a:t>
            </a:r>
            <a:r>
              <a:rPr lang="en-US" altLang="zh-CN" i="1" dirty="0">
                <a:solidFill>
                  <a:srgbClr val="000000"/>
                </a:solidFill>
              </a:rPr>
              <a:t>ab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(3)  </a:t>
            </a:r>
            <a:r>
              <a:rPr lang="en-US" altLang="zh-CN" i="1" dirty="0" err="1">
                <a:solidFill>
                  <a:srgbClr val="000000"/>
                </a:solidFill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ab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</a:rPr>
              <a:t>ac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，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ba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</a:rPr>
              <a:t>ca</a:t>
            </a:r>
            <a:b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(4)  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,...,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,...,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≥2)</a:t>
            </a:r>
          </a:p>
        </p:txBody>
      </p:sp>
      <p:graphicFrame>
        <p:nvGraphicFramePr>
          <p:cNvPr id="627718" name="Object 6">
            <a:extLst>
              <a:ext uri="{FF2B5EF4-FFF2-40B4-BE49-F238E27FC236}">
                <a16:creationId xmlns:a16="http://schemas.microsoft.com/office/drawing/2014/main" id="{CFF057AC-ACB6-42F1-853C-44A1B811A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437063"/>
          <a:ext cx="40322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28800" imgH="444500" progId="Equation.3">
                  <p:embed/>
                </p:oleObj>
              </mc:Choice>
              <mc:Fallback>
                <p:oleObj name="公式" r:id="rId3" imgW="18288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437063"/>
                        <a:ext cx="40322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29748EED-CD36-48FE-8ACD-AC5C6280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226455-7185-4AC8-91F5-EC448798B833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42B7983-1037-4786-9405-84F2269A9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475E56-4756-4506-B436-F9554B607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1295293"/>
            <a:ext cx="8001000" cy="51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kern="0" dirty="0"/>
              <a:t>(1)</a:t>
            </a:r>
            <a:r>
              <a:rPr lang="en-US" altLang="zh-CN" kern="0" dirty="0">
                <a:solidFill>
                  <a:srgbClr val="0066FF"/>
                </a:solidFill>
              </a:rPr>
              <a:t> 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66FF"/>
                </a:solidFill>
              </a:rPr>
              <a:t>a</a:t>
            </a:r>
            <a:r>
              <a:rPr lang="en-US" altLang="zh-CN" kern="0" dirty="0" err="1">
                <a:solidFill>
                  <a:srgbClr val="0066FF"/>
                </a:solidFill>
                <a:sym typeface="Symbol" panose="05050102010706020507" pitchFamily="18" charset="2"/>
              </a:rPr>
              <a:t>∈</a:t>
            </a:r>
            <a:r>
              <a:rPr lang="en-US" altLang="zh-CN" i="1" kern="0" dirty="0" err="1">
                <a:solidFill>
                  <a:srgbClr val="0066FF"/>
                </a:solidFill>
                <a:sym typeface="Symbol" panose="05050102010706020507" pitchFamily="18" charset="2"/>
              </a:rPr>
              <a:t>R</a:t>
            </a:r>
            <a:r>
              <a:rPr lang="zh-CN" altLang="en-US" kern="0" dirty="0">
                <a:solidFill>
                  <a:srgbClr val="0066FF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kern="0" dirty="0">
                <a:solidFill>
                  <a:srgbClr val="0066FF"/>
                </a:solidFill>
                <a:sym typeface="Symbol" panose="05050102010706020507" pitchFamily="18" charset="2"/>
              </a:rPr>
              <a:t>a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0 = 0</a:t>
            </a:r>
            <a:r>
              <a:rPr lang="en-US" altLang="zh-CN" i="1" kern="0" dirty="0">
                <a:solidFill>
                  <a:srgbClr val="0066FF"/>
                </a:solidFill>
                <a:sym typeface="Symbol" panose="05050102010706020507" pitchFamily="18" charset="2"/>
              </a:rPr>
              <a:t>a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 = 0</a:t>
            </a:r>
            <a:endParaRPr lang="en-US" altLang="zh-CN" kern="0" dirty="0">
              <a:solidFill>
                <a:srgbClr val="0066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证明： </a:t>
            </a:r>
            <a:r>
              <a:rPr lang="en-US" altLang="zh-CN" kern="0" dirty="0">
                <a:sym typeface="Symbol" panose="05050102010706020507" pitchFamily="18" charset="2"/>
              </a:rPr>
              <a:t>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∈</a:t>
            </a:r>
            <a:r>
              <a:rPr lang="en-US" altLang="zh-CN" i="1" kern="0" dirty="0" err="1"/>
              <a:t>R</a:t>
            </a:r>
            <a:r>
              <a:rPr lang="zh-CN" altLang="en-US" kern="0" dirty="0"/>
              <a:t>有    </a:t>
            </a:r>
            <a:r>
              <a:rPr lang="en-US" altLang="zh-CN" i="1" kern="0" dirty="0"/>
              <a:t>a</a:t>
            </a:r>
            <a:r>
              <a:rPr lang="en-US" altLang="zh-CN" kern="0" dirty="0"/>
              <a:t>0 = </a:t>
            </a:r>
            <a:r>
              <a:rPr lang="en-US" altLang="zh-CN" i="1" kern="0" dirty="0"/>
              <a:t>a</a:t>
            </a:r>
            <a:r>
              <a:rPr lang="en-US" altLang="zh-CN" kern="0" dirty="0"/>
              <a:t>(0+0) = </a:t>
            </a:r>
            <a:r>
              <a:rPr lang="en-US" altLang="zh-CN" i="1" kern="0" dirty="0"/>
              <a:t>a</a:t>
            </a:r>
            <a:r>
              <a:rPr lang="en-US" altLang="zh-CN" kern="0" dirty="0"/>
              <a:t>0+</a:t>
            </a:r>
            <a:r>
              <a:rPr lang="en-US" altLang="zh-CN" i="1" kern="0" dirty="0"/>
              <a:t>a</a:t>
            </a:r>
            <a:r>
              <a:rPr lang="en-US" altLang="zh-CN" kern="0" dirty="0"/>
              <a:t>0</a:t>
            </a:r>
            <a:br>
              <a:rPr lang="en-US" altLang="zh-CN" kern="0" dirty="0"/>
            </a:br>
            <a:r>
              <a:rPr lang="zh-CN" altLang="en-US" kern="0" dirty="0"/>
              <a:t>由环中加法的消去律得</a:t>
            </a:r>
            <a:r>
              <a:rPr lang="en-US" altLang="zh-CN" i="1" kern="0" dirty="0"/>
              <a:t>a</a:t>
            </a:r>
            <a:r>
              <a:rPr lang="en-US" altLang="zh-CN" kern="0" dirty="0"/>
              <a:t>0=0. </a:t>
            </a:r>
            <a:r>
              <a:rPr lang="zh-CN" altLang="en-US" kern="0" dirty="0"/>
              <a:t>同理可证</a:t>
            </a:r>
            <a:r>
              <a:rPr lang="en-US" altLang="zh-CN" kern="0" dirty="0"/>
              <a:t>0</a:t>
            </a:r>
            <a:r>
              <a:rPr lang="en-US" altLang="zh-CN" i="1" kern="0" dirty="0"/>
              <a:t>a</a:t>
            </a:r>
            <a:r>
              <a:rPr lang="en-US" altLang="zh-CN" kern="0" dirty="0"/>
              <a:t>=0.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(2) 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66FF"/>
                </a:solidFill>
              </a:rPr>
              <a:t>a</a:t>
            </a:r>
            <a:r>
              <a:rPr lang="en-US" altLang="zh-CN" kern="0" dirty="0" err="1">
                <a:solidFill>
                  <a:srgbClr val="0066FF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kern="0" dirty="0" err="1">
                <a:solidFill>
                  <a:srgbClr val="0066FF"/>
                </a:solidFill>
                <a:sym typeface="Symbol" panose="05050102010706020507" pitchFamily="18" charset="2"/>
              </a:rPr>
              <a:t>b</a:t>
            </a:r>
            <a:r>
              <a:rPr lang="en-US" altLang="zh-CN" kern="0" dirty="0" err="1">
                <a:solidFill>
                  <a:srgbClr val="0066FF"/>
                </a:solidFill>
                <a:sym typeface="Symbol" panose="05050102010706020507" pitchFamily="18" charset="2"/>
              </a:rPr>
              <a:t>∈</a:t>
            </a:r>
            <a:r>
              <a:rPr lang="en-US" altLang="zh-CN" i="1" kern="0" dirty="0" err="1">
                <a:solidFill>
                  <a:srgbClr val="0066FF"/>
                </a:solidFill>
                <a:sym typeface="Symbol" panose="05050102010706020507" pitchFamily="18" charset="2"/>
              </a:rPr>
              <a:t>R</a:t>
            </a:r>
            <a:r>
              <a:rPr lang="zh-CN" altLang="en-US" kern="0" dirty="0">
                <a:solidFill>
                  <a:srgbClr val="0066FF"/>
                </a:solidFill>
                <a:sym typeface="Symbol" panose="05050102010706020507" pitchFamily="18" charset="2"/>
              </a:rPr>
              <a:t>，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(</a:t>
            </a:r>
            <a:r>
              <a:rPr lang="en-US" altLang="zh-CN" i="1" kern="0" dirty="0">
                <a:solidFill>
                  <a:srgbClr val="0066FF"/>
                </a:solidFill>
              </a:rPr>
              <a:t>a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)</a:t>
            </a:r>
            <a:r>
              <a:rPr lang="en-US" altLang="zh-CN" i="1" kern="0" dirty="0">
                <a:solidFill>
                  <a:srgbClr val="0066FF"/>
                </a:solidFill>
                <a:sym typeface="Symbol" panose="05050102010706020507" pitchFamily="18" charset="2"/>
              </a:rPr>
              <a:t>b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kern="0" dirty="0">
                <a:solidFill>
                  <a:srgbClr val="0066FF"/>
                </a:solidFill>
                <a:sym typeface="Symbol" panose="05050102010706020507" pitchFamily="18" charset="2"/>
              </a:rPr>
              <a:t>a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(</a:t>
            </a:r>
            <a:r>
              <a:rPr lang="en-US" altLang="zh-CN" i="1" kern="0" dirty="0">
                <a:solidFill>
                  <a:srgbClr val="0066FF"/>
                </a:solidFill>
              </a:rPr>
              <a:t>b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) = </a:t>
            </a:r>
            <a:r>
              <a:rPr lang="en-US" altLang="zh-CN" i="1" kern="0" dirty="0">
                <a:solidFill>
                  <a:srgbClr val="0066FF"/>
                </a:solidFill>
              </a:rPr>
              <a:t>ab</a:t>
            </a:r>
            <a:endParaRPr lang="en-US" altLang="zh-CN" kern="0" dirty="0">
              <a:solidFill>
                <a:srgbClr val="0066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ym typeface="Symbol" panose="05050102010706020507" pitchFamily="18" charset="2"/>
              </a:rPr>
              <a:t>     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,</a:t>
            </a:r>
            <a:r>
              <a:rPr lang="en-US" altLang="zh-CN" i="1" kern="0" dirty="0" err="1"/>
              <a:t>b</a:t>
            </a:r>
            <a:r>
              <a:rPr lang="en-US" altLang="zh-CN" kern="0" dirty="0" err="1"/>
              <a:t>∈</a:t>
            </a:r>
            <a:r>
              <a:rPr lang="en-US" altLang="zh-CN" i="1" kern="0" dirty="0" err="1"/>
              <a:t>R</a:t>
            </a:r>
            <a:r>
              <a:rPr lang="zh-CN" altLang="en-US" kern="0" dirty="0"/>
              <a:t>，有</a:t>
            </a:r>
            <a:endParaRPr lang="en-US" altLang="zh-CN" kern="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/>
              <a:t>               </a:t>
            </a:r>
            <a:r>
              <a:rPr lang="en-US" altLang="zh-CN" kern="0" dirty="0">
                <a:solidFill>
                  <a:srgbClr val="0066FF"/>
                </a:solidFill>
              </a:rPr>
              <a:t>(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kern="0" dirty="0">
                <a:solidFill>
                  <a:srgbClr val="0066FF"/>
                </a:solidFill>
              </a:rPr>
              <a:t>a</a:t>
            </a:r>
            <a:r>
              <a:rPr lang="en-US" altLang="zh-CN" kern="0" dirty="0">
                <a:solidFill>
                  <a:srgbClr val="0066FF"/>
                </a:solidFill>
              </a:rPr>
              <a:t>)</a:t>
            </a:r>
            <a:r>
              <a:rPr lang="en-US" altLang="zh-CN" i="1" kern="0" dirty="0" err="1">
                <a:solidFill>
                  <a:srgbClr val="0066FF"/>
                </a:solidFill>
              </a:rPr>
              <a:t>b</a:t>
            </a:r>
            <a:r>
              <a:rPr lang="en-US" altLang="zh-CN" kern="0" dirty="0" err="1"/>
              <a:t>+</a:t>
            </a:r>
            <a:r>
              <a:rPr lang="en-US" altLang="zh-CN" i="1" kern="0" dirty="0" err="1"/>
              <a:t>ab</a:t>
            </a:r>
            <a:r>
              <a:rPr lang="en-US" altLang="zh-CN" kern="0" dirty="0"/>
              <a:t> =(</a:t>
            </a:r>
            <a:r>
              <a:rPr lang="en-US" altLang="zh-CN" kern="0" dirty="0">
                <a:sym typeface="Symbol" panose="05050102010706020507" pitchFamily="18" charset="2"/>
              </a:rPr>
              <a:t>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+</a:t>
            </a:r>
            <a:r>
              <a:rPr lang="en-US" altLang="zh-CN" i="1" kern="0" dirty="0" err="1"/>
              <a:t>a</a:t>
            </a:r>
            <a:r>
              <a:rPr lang="en-US" altLang="zh-CN" kern="0" dirty="0"/>
              <a:t>)</a:t>
            </a:r>
            <a:r>
              <a:rPr lang="en-US" altLang="zh-CN" i="1" kern="0" dirty="0"/>
              <a:t>b</a:t>
            </a:r>
            <a:r>
              <a:rPr lang="en-US" altLang="zh-CN" kern="0" dirty="0"/>
              <a:t> = 0</a:t>
            </a:r>
            <a:r>
              <a:rPr lang="en-US" altLang="zh-CN" i="1" kern="0" dirty="0"/>
              <a:t>b</a:t>
            </a:r>
            <a:r>
              <a:rPr lang="en-US" altLang="zh-CN" kern="0" dirty="0"/>
              <a:t> = 0</a:t>
            </a:r>
            <a:br>
              <a:rPr lang="en-US" altLang="zh-CN" kern="0" dirty="0"/>
            </a:br>
            <a:r>
              <a:rPr lang="en-US" altLang="zh-CN" kern="0" dirty="0"/>
              <a:t>               </a:t>
            </a:r>
            <a:r>
              <a:rPr lang="en-US" altLang="zh-CN" i="1" kern="0" dirty="0"/>
              <a:t>ab</a:t>
            </a:r>
            <a:r>
              <a:rPr lang="en-US" altLang="zh-CN" kern="0" dirty="0"/>
              <a:t>+</a:t>
            </a:r>
            <a:r>
              <a:rPr lang="en-US" altLang="zh-CN" kern="0" dirty="0">
                <a:solidFill>
                  <a:srgbClr val="0066FF"/>
                </a:solidFill>
              </a:rPr>
              <a:t>(</a:t>
            </a:r>
            <a:r>
              <a:rPr lang="en-US" altLang="zh-CN" kern="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kern="0" dirty="0">
                <a:solidFill>
                  <a:srgbClr val="0066FF"/>
                </a:solidFill>
              </a:rPr>
              <a:t>a</a:t>
            </a:r>
            <a:r>
              <a:rPr lang="en-US" altLang="zh-CN" kern="0" dirty="0">
                <a:solidFill>
                  <a:srgbClr val="0066FF"/>
                </a:solidFill>
              </a:rPr>
              <a:t>)</a:t>
            </a:r>
            <a:r>
              <a:rPr lang="en-US" altLang="zh-CN" i="1" kern="0" dirty="0">
                <a:solidFill>
                  <a:srgbClr val="0066FF"/>
                </a:solidFill>
              </a:rPr>
              <a:t>b</a:t>
            </a:r>
            <a:r>
              <a:rPr lang="en-US" altLang="zh-CN" kern="0" dirty="0">
                <a:solidFill>
                  <a:srgbClr val="0066FF"/>
                </a:solidFill>
              </a:rPr>
              <a:t> </a:t>
            </a:r>
            <a:r>
              <a:rPr lang="en-US" altLang="zh-CN" kern="0" dirty="0"/>
              <a:t>=(</a:t>
            </a:r>
            <a:r>
              <a:rPr lang="en-US" altLang="zh-CN" i="1" kern="0" dirty="0"/>
              <a:t>a</a:t>
            </a:r>
            <a:r>
              <a:rPr lang="en-US" altLang="zh-CN" kern="0" dirty="0"/>
              <a:t>+(</a:t>
            </a:r>
            <a:r>
              <a:rPr lang="en-US" altLang="zh-CN" kern="0" dirty="0">
                <a:sym typeface="Symbol" panose="05050102010706020507" pitchFamily="18" charset="2"/>
              </a:rPr>
              <a:t></a:t>
            </a:r>
            <a:r>
              <a:rPr lang="en-US" altLang="zh-CN" i="1" kern="0" dirty="0"/>
              <a:t>a</a:t>
            </a:r>
            <a:r>
              <a:rPr lang="en-US" altLang="zh-CN" kern="0" dirty="0"/>
              <a:t>))</a:t>
            </a:r>
            <a:r>
              <a:rPr lang="en-US" altLang="zh-CN" i="1" kern="0" dirty="0"/>
              <a:t>b</a:t>
            </a:r>
            <a:r>
              <a:rPr lang="en-US" altLang="zh-CN" kern="0" dirty="0"/>
              <a:t> = 0</a:t>
            </a:r>
            <a:r>
              <a:rPr lang="en-US" altLang="zh-CN" i="1" kern="0" dirty="0"/>
              <a:t>b</a:t>
            </a:r>
            <a:r>
              <a:rPr lang="en-US" altLang="zh-CN" kern="0" dirty="0"/>
              <a:t> = 0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    </a:t>
            </a:r>
            <a:r>
              <a:rPr lang="zh-CN" altLang="en-US" kern="0" dirty="0"/>
              <a:t>故：</a:t>
            </a:r>
            <a:r>
              <a:rPr lang="en-US" altLang="zh-CN" kern="0" dirty="0"/>
              <a:t> (</a:t>
            </a:r>
            <a:r>
              <a:rPr lang="en-US" altLang="zh-CN" kern="0" dirty="0">
                <a:sym typeface="Symbol" panose="05050102010706020507" pitchFamily="18" charset="2"/>
              </a:rPr>
              <a:t></a:t>
            </a:r>
            <a:r>
              <a:rPr lang="en-US" altLang="zh-CN" i="1" kern="0" dirty="0"/>
              <a:t>a</a:t>
            </a:r>
            <a:r>
              <a:rPr lang="en-US" altLang="zh-CN" kern="0" dirty="0"/>
              <a:t>)</a:t>
            </a:r>
            <a:r>
              <a:rPr lang="en-US" altLang="zh-CN" i="1" kern="0" dirty="0"/>
              <a:t>b</a:t>
            </a:r>
            <a:r>
              <a:rPr lang="zh-CN" altLang="en-US" kern="0" dirty="0"/>
              <a:t>是</a:t>
            </a:r>
            <a:r>
              <a:rPr lang="en-US" altLang="zh-CN" i="1" kern="0" dirty="0"/>
              <a:t>ab</a:t>
            </a:r>
            <a:r>
              <a:rPr lang="zh-CN" altLang="en-US" kern="0" dirty="0"/>
              <a:t>的负元</a:t>
            </a:r>
            <a:r>
              <a:rPr lang="en-US" altLang="zh-CN" kern="0" dirty="0"/>
              <a:t>.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    </a:t>
            </a:r>
            <a:r>
              <a:rPr lang="zh-CN" altLang="en-US" kern="0" dirty="0"/>
              <a:t>由负元惟一性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(</a:t>
            </a:r>
            <a:r>
              <a:rPr lang="en-US" altLang="zh-CN" kern="0" dirty="0">
                <a:sym typeface="Symbol" panose="05050102010706020507" pitchFamily="18" charset="2"/>
              </a:rPr>
              <a:t></a:t>
            </a:r>
            <a:r>
              <a:rPr lang="en-US" altLang="zh-CN" i="1" kern="0" dirty="0"/>
              <a:t>a</a:t>
            </a:r>
            <a:r>
              <a:rPr lang="en-US" altLang="zh-CN" kern="0" dirty="0"/>
              <a:t>)</a:t>
            </a:r>
            <a:r>
              <a:rPr lang="en-US" altLang="zh-CN" i="1" kern="0" dirty="0"/>
              <a:t>b</a:t>
            </a:r>
            <a:r>
              <a:rPr lang="en-US" altLang="zh-CN" kern="0" dirty="0"/>
              <a:t>= </a:t>
            </a:r>
            <a:r>
              <a:rPr lang="en-US" altLang="zh-CN" kern="0" dirty="0">
                <a:sym typeface="Symbol" panose="05050102010706020507" pitchFamily="18" charset="2"/>
              </a:rPr>
              <a:t></a:t>
            </a:r>
            <a:r>
              <a:rPr lang="en-US" altLang="zh-CN" i="1" kern="0" dirty="0"/>
              <a:t>ab</a:t>
            </a:r>
            <a:r>
              <a:rPr lang="zh-CN" altLang="en-US" kern="0" dirty="0"/>
              <a:t>，同理</a:t>
            </a:r>
            <a:r>
              <a:rPr lang="en-US" altLang="zh-CN" i="1" kern="0" dirty="0"/>
              <a:t>a</a:t>
            </a:r>
            <a:r>
              <a:rPr lang="en-US" altLang="zh-CN" kern="0" dirty="0"/>
              <a:t>(</a:t>
            </a:r>
            <a:r>
              <a:rPr lang="en-US" altLang="zh-CN" kern="0" dirty="0">
                <a:sym typeface="Symbol" panose="05050102010706020507" pitchFamily="18" charset="2"/>
              </a:rPr>
              <a:t></a:t>
            </a:r>
            <a:r>
              <a:rPr lang="en-US" altLang="zh-CN" i="1" kern="0" dirty="0"/>
              <a:t>b</a:t>
            </a:r>
            <a:r>
              <a:rPr lang="en-US" altLang="zh-CN" kern="0" dirty="0"/>
              <a:t>)= </a:t>
            </a:r>
            <a:r>
              <a:rPr lang="en-US" altLang="zh-CN" kern="0" dirty="0">
                <a:sym typeface="Symbol" panose="05050102010706020507" pitchFamily="18" charset="2"/>
              </a:rPr>
              <a:t></a:t>
            </a:r>
            <a:r>
              <a:rPr lang="en-US" altLang="zh-CN" i="1" kern="0" dirty="0"/>
              <a:t>ab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80B46AE-3B15-4B86-99FF-F17027356155}"/>
              </a:ext>
            </a:extLst>
          </p:cNvPr>
          <p:cNvCxnSpPr>
            <a:cxnSpLocks/>
          </p:cNvCxnSpPr>
          <p:nvPr/>
        </p:nvCxnSpPr>
        <p:spPr>
          <a:xfrm>
            <a:off x="574675" y="2852936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244C204-B646-B1DC-3C04-AFC16038CCBF}"/>
              </a:ext>
            </a:extLst>
          </p:cNvPr>
          <p:cNvSpPr txBox="1"/>
          <p:nvPr/>
        </p:nvSpPr>
        <p:spPr>
          <a:xfrm>
            <a:off x="7236296" y="3933056"/>
            <a:ext cx="151216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kern="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AF09F4-1AEA-79E4-B94E-AA7B20E316A4}"/>
              </a:ext>
            </a:extLst>
          </p:cNvPr>
          <p:cNvSpPr txBox="1"/>
          <p:nvPr/>
        </p:nvSpPr>
        <p:spPr>
          <a:xfrm>
            <a:off x="7236296" y="4437112"/>
            <a:ext cx="151216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kern="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AF214EFB-7F8A-4FCF-8F3D-131CD22C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49A392-A97E-4654-8BCE-E8CB62A8DEC6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3501D02-59F9-4B76-BA1C-2521026C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AED6B729-9DE8-44B8-BFAC-100D41A44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844675"/>
          <a:ext cx="28797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93800" imgH="431800" progId="Equation.3">
                  <p:embed/>
                </p:oleObj>
              </mc:Choice>
              <mc:Fallback>
                <p:oleObj name="公式" r:id="rId2" imgW="1193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44675"/>
                        <a:ext cx="28797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E17FA4B4-73E3-4B80-84FB-D414B69981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513138"/>
          <a:ext cx="26654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93800" imgH="444500" progId="Equation.3">
                  <p:embed/>
                </p:oleObj>
              </mc:Choice>
              <mc:Fallback>
                <p:oleObj name="公式" r:id="rId4" imgW="11938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13138"/>
                        <a:ext cx="266541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24183EF6-0043-437B-9E25-AAB4A90BA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508500"/>
          <a:ext cx="54006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65400" imgH="444500" progId="Equation.3">
                  <p:embed/>
                </p:oleObj>
              </mc:Choice>
              <mc:Fallback>
                <p:oleObj name="公式" r:id="rId6" imgW="25654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508500"/>
                        <a:ext cx="54006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Rectangle 7">
            <a:extLst>
              <a:ext uri="{FF2B5EF4-FFF2-40B4-BE49-F238E27FC236}">
                <a16:creationId xmlns:a16="http://schemas.microsoft.com/office/drawing/2014/main" id="{46D69DF5-1BFD-4067-B487-093106B4F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921000"/>
            <a:ext cx="6049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同理可证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aseline="-30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30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..., 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30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dirty="0">
              <a:solidFill>
                <a:srgbClr val="000000"/>
              </a:solidFill>
              <a:ea typeface="华文中宋" panose="0201060004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16" name="Rectangle 9">
            <a:extLst>
              <a:ext uri="{FF2B5EF4-FFF2-40B4-BE49-F238E27FC236}">
                <a16:creationId xmlns:a16="http://schemas.microsoft.com/office/drawing/2014/main" id="{D7F865BC-44E5-47B0-A62C-6FD0C495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82089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(4)  </a:t>
            </a:r>
            <a:r>
              <a:rPr lang="zh-CN" altLang="en-US" dirty="0">
                <a:solidFill>
                  <a:srgbClr val="000000"/>
                </a:solidFill>
              </a:rPr>
              <a:t>证明思路：用归纳法证明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... ,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</a:p>
        </p:txBody>
      </p:sp>
      <p:sp>
        <p:nvSpPr>
          <p:cNvPr id="68617" name="Rectangle 10">
            <a:extLst>
              <a:ext uri="{FF2B5EF4-FFF2-40B4-BE49-F238E27FC236}">
                <a16:creationId xmlns:a16="http://schemas.microsoft.com/office/drawing/2014/main" id="{5EF5741A-21C1-42F6-AF2D-D48936725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24400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于是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16" grpId="0"/>
      <p:bldP spid="686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543C5C3E-8C83-4055-B819-E5237438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C9A404-DA12-4E40-829D-38950D62458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FE4FB6E-51ED-427B-A060-C4A5A31F8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AE7DAB-2A99-46D9-A7FD-A6ABF302F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rgbClr val="A50021"/>
                </a:solidFill>
              </a:rPr>
              <a:t>例：</a:t>
            </a:r>
            <a:r>
              <a:rPr lang="zh-CN" altLang="en-US" kern="0" dirty="0"/>
              <a:t>在环中计算</a:t>
            </a:r>
            <a:r>
              <a:rPr lang="en-US" altLang="zh-CN" kern="0" dirty="0"/>
              <a:t>(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+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</a:t>
            </a:r>
            <a:r>
              <a:rPr lang="en-US" altLang="zh-CN" kern="0" baseline="30000" dirty="0"/>
              <a:t>3</a:t>
            </a:r>
            <a:r>
              <a:rPr lang="en-US" altLang="zh-CN" kern="0" dirty="0"/>
              <a:t>, (</a:t>
            </a:r>
            <a:r>
              <a:rPr lang="en-US" altLang="zh-CN" i="1" kern="0" dirty="0" err="1"/>
              <a:t>a</a:t>
            </a:r>
            <a:r>
              <a:rPr lang="en-US" altLang="zh-CN" kern="0" dirty="0" err="1">
                <a:sym typeface="Symbol" panose="05050102010706020507" pitchFamily="18" charset="2"/>
              </a:rPr>
              <a:t>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</a:t>
            </a:r>
            <a:r>
              <a:rPr lang="en-US" altLang="zh-CN" kern="0" baseline="30000" dirty="0"/>
              <a:t>2</a:t>
            </a:r>
          </a:p>
          <a:p>
            <a:pPr eaLnBrk="1" hangingPunct="1"/>
            <a:r>
              <a:rPr lang="zh-CN" altLang="en-US" kern="0" dirty="0"/>
              <a:t>解 </a:t>
            </a:r>
            <a:r>
              <a:rPr lang="en-US" altLang="zh-CN" kern="0" dirty="0"/>
              <a:t>(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+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</a:t>
            </a:r>
            <a:r>
              <a:rPr lang="en-US" altLang="zh-CN" kern="0" baseline="30000" dirty="0"/>
              <a:t>3</a:t>
            </a:r>
            <a:r>
              <a:rPr lang="en-US" altLang="zh-CN" kern="0" dirty="0"/>
              <a:t> = (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+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)(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+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)(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+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</a:t>
            </a:r>
            <a:endParaRPr lang="en-US" altLang="zh-CN" kern="0" baseline="30000" dirty="0"/>
          </a:p>
          <a:p>
            <a:pPr eaLnBrk="1" hangingPunct="1">
              <a:lnSpc>
                <a:spcPct val="130000"/>
              </a:lnSpc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kern="0" dirty="0"/>
              <a:t>			 = (</a:t>
            </a:r>
            <a:r>
              <a:rPr lang="en-US" altLang="zh-CN" i="1" kern="0" dirty="0"/>
              <a:t>a</a:t>
            </a:r>
            <a:r>
              <a:rPr lang="en-US" altLang="zh-CN" kern="0" baseline="30000" dirty="0"/>
              <a:t>2</a:t>
            </a:r>
            <a:r>
              <a:rPr lang="en-US" altLang="zh-CN" kern="0" dirty="0"/>
              <a:t>+</a:t>
            </a:r>
            <a:r>
              <a:rPr lang="en-US" altLang="zh-CN" i="1" kern="0" dirty="0"/>
              <a:t>ba</a:t>
            </a:r>
            <a:r>
              <a:rPr lang="en-US" altLang="zh-CN" kern="0" dirty="0"/>
              <a:t>+</a:t>
            </a:r>
            <a:r>
              <a:rPr lang="en-US" altLang="zh-CN" i="1" kern="0" dirty="0"/>
              <a:t>ab</a:t>
            </a:r>
            <a:r>
              <a:rPr lang="en-US" altLang="zh-CN" kern="0" dirty="0"/>
              <a:t>+</a:t>
            </a:r>
            <a:r>
              <a:rPr lang="en-US" altLang="zh-CN" i="1" kern="0" dirty="0"/>
              <a:t>b</a:t>
            </a:r>
            <a:r>
              <a:rPr lang="en-US" altLang="zh-CN" kern="0" baseline="30000" dirty="0"/>
              <a:t>2</a:t>
            </a:r>
            <a:r>
              <a:rPr lang="en-US" altLang="zh-CN" kern="0" dirty="0"/>
              <a:t>)(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+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 </a:t>
            </a:r>
            <a:br>
              <a:rPr lang="en-US" altLang="zh-CN" kern="0" dirty="0"/>
            </a:br>
            <a:r>
              <a:rPr lang="en-US" altLang="zh-CN" kern="0" dirty="0"/>
              <a:t>		 = </a:t>
            </a:r>
            <a:r>
              <a:rPr lang="en-US" altLang="zh-CN" i="1" kern="0" dirty="0"/>
              <a:t>a</a:t>
            </a:r>
            <a:r>
              <a:rPr lang="en-US" altLang="zh-CN" kern="0" baseline="30000" dirty="0"/>
              <a:t>3</a:t>
            </a:r>
            <a:r>
              <a:rPr lang="en-US" altLang="zh-CN" kern="0" dirty="0"/>
              <a:t>+</a:t>
            </a:r>
            <a:r>
              <a:rPr lang="en-US" altLang="zh-CN" i="1" kern="0" dirty="0"/>
              <a:t>ba</a:t>
            </a:r>
            <a:r>
              <a:rPr lang="en-US" altLang="zh-CN" kern="0" baseline="30000" dirty="0"/>
              <a:t>2</a:t>
            </a:r>
            <a:r>
              <a:rPr lang="en-US" altLang="zh-CN" kern="0" dirty="0"/>
              <a:t>+</a:t>
            </a:r>
            <a:r>
              <a:rPr lang="en-US" altLang="zh-CN" i="1" kern="0" dirty="0"/>
              <a:t>aba</a:t>
            </a:r>
            <a:r>
              <a:rPr lang="en-US" altLang="zh-CN" kern="0" dirty="0"/>
              <a:t>+</a:t>
            </a:r>
            <a:r>
              <a:rPr lang="en-US" altLang="zh-CN" i="1" kern="0" dirty="0"/>
              <a:t>b</a:t>
            </a:r>
            <a:r>
              <a:rPr lang="en-US" altLang="zh-CN" kern="0" baseline="30000" dirty="0"/>
              <a:t>2</a:t>
            </a:r>
            <a:r>
              <a:rPr lang="en-US" altLang="zh-CN" i="1" kern="0" dirty="0"/>
              <a:t>a</a:t>
            </a:r>
            <a:r>
              <a:rPr lang="en-US" altLang="zh-CN" kern="0" dirty="0"/>
              <a:t>+</a:t>
            </a:r>
            <a:r>
              <a:rPr lang="en-US" altLang="zh-CN" i="1" kern="0" dirty="0"/>
              <a:t>a</a:t>
            </a:r>
            <a:r>
              <a:rPr lang="en-US" altLang="zh-CN" kern="0" baseline="30000" dirty="0"/>
              <a:t>2</a:t>
            </a:r>
            <a:r>
              <a:rPr lang="en-US" altLang="zh-CN" i="1" kern="0" dirty="0"/>
              <a:t>b</a:t>
            </a:r>
            <a:r>
              <a:rPr lang="en-US" altLang="zh-CN" kern="0" dirty="0"/>
              <a:t>+</a:t>
            </a:r>
            <a:r>
              <a:rPr lang="en-US" altLang="zh-CN" i="1" kern="0" dirty="0"/>
              <a:t>bab</a:t>
            </a:r>
            <a:r>
              <a:rPr lang="en-US" altLang="zh-CN" kern="0" dirty="0"/>
              <a:t>+</a:t>
            </a:r>
            <a:r>
              <a:rPr lang="en-US" altLang="zh-CN" i="1" kern="0" dirty="0"/>
              <a:t>ab</a:t>
            </a:r>
            <a:r>
              <a:rPr lang="en-US" altLang="zh-CN" kern="0" baseline="30000" dirty="0"/>
              <a:t>2</a:t>
            </a:r>
            <a:r>
              <a:rPr lang="en-US" altLang="zh-CN" kern="0" dirty="0"/>
              <a:t>+</a:t>
            </a:r>
            <a:r>
              <a:rPr lang="en-US" altLang="zh-CN" i="1" kern="0" dirty="0"/>
              <a:t>b</a:t>
            </a:r>
            <a:r>
              <a:rPr lang="en-US" altLang="zh-CN" kern="0" baseline="30000" dirty="0"/>
              <a:t>3</a:t>
            </a:r>
          </a:p>
          <a:p>
            <a:pPr eaLnBrk="1" hangingPunct="1">
              <a:lnSpc>
                <a:spcPct val="130000"/>
              </a:lnSpc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kern="0" dirty="0"/>
              <a:t> </a:t>
            </a:r>
            <a:br>
              <a:rPr lang="en-US" altLang="zh-CN" kern="0" dirty="0"/>
            </a:br>
            <a:r>
              <a:rPr lang="en-US" altLang="zh-CN" kern="0" dirty="0"/>
              <a:t>    (</a:t>
            </a:r>
            <a:r>
              <a:rPr lang="en-US" altLang="zh-CN" i="1" kern="0" dirty="0" err="1"/>
              <a:t>a</a:t>
            </a:r>
            <a:r>
              <a:rPr lang="en-US" altLang="zh-CN" kern="0" dirty="0" err="1">
                <a:sym typeface="Symbol" panose="05050102010706020507" pitchFamily="18" charset="2"/>
              </a:rPr>
              <a:t>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</a:t>
            </a:r>
            <a:r>
              <a:rPr lang="en-US" altLang="zh-CN" kern="0" baseline="30000" dirty="0"/>
              <a:t>2</a:t>
            </a:r>
            <a:r>
              <a:rPr lang="en-US" altLang="zh-CN" kern="0" dirty="0"/>
              <a:t> = (</a:t>
            </a:r>
            <a:r>
              <a:rPr lang="en-US" altLang="zh-CN" i="1" kern="0" dirty="0" err="1"/>
              <a:t>a</a:t>
            </a:r>
            <a:r>
              <a:rPr lang="en-US" altLang="zh-CN" kern="0" dirty="0" err="1">
                <a:sym typeface="Symbol" panose="05050102010706020507" pitchFamily="18" charset="2"/>
              </a:rPr>
              <a:t>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)(</a:t>
            </a:r>
            <a:r>
              <a:rPr lang="en-US" altLang="zh-CN" i="1" kern="0" dirty="0" err="1"/>
              <a:t>a</a:t>
            </a:r>
            <a:r>
              <a:rPr lang="en-US" altLang="zh-CN" kern="0" dirty="0" err="1">
                <a:sym typeface="Symbol" panose="05050102010706020507" pitchFamily="18" charset="2"/>
              </a:rPr>
              <a:t></a:t>
            </a:r>
            <a:r>
              <a:rPr lang="en-US" altLang="zh-CN" i="1" kern="0" dirty="0" err="1"/>
              <a:t>b</a:t>
            </a:r>
            <a:r>
              <a:rPr lang="en-US" altLang="zh-CN" kern="0" dirty="0"/>
              <a:t>) = </a:t>
            </a:r>
            <a:r>
              <a:rPr lang="en-US" altLang="zh-CN" i="1" kern="0" dirty="0"/>
              <a:t>a</a:t>
            </a:r>
            <a:r>
              <a:rPr lang="en-US" altLang="zh-CN" kern="0" baseline="30000" dirty="0"/>
              <a:t>2</a:t>
            </a:r>
            <a:r>
              <a:rPr lang="en-US" altLang="zh-CN" kern="0" dirty="0">
                <a:sym typeface="Symbol" panose="05050102010706020507" pitchFamily="18" charset="2"/>
              </a:rPr>
              <a:t></a:t>
            </a:r>
            <a:r>
              <a:rPr lang="en-US" altLang="zh-CN" i="1" kern="0" dirty="0"/>
              <a:t>ba</a:t>
            </a:r>
            <a:r>
              <a:rPr lang="en-US" altLang="zh-CN" kern="0" dirty="0">
                <a:sym typeface="Symbol" panose="05050102010706020507" pitchFamily="18" charset="2"/>
              </a:rPr>
              <a:t></a:t>
            </a:r>
            <a:r>
              <a:rPr lang="en-US" altLang="zh-CN" i="1" kern="0" dirty="0"/>
              <a:t>ab</a:t>
            </a:r>
            <a:r>
              <a:rPr lang="en-US" altLang="zh-CN" kern="0" dirty="0"/>
              <a:t>+</a:t>
            </a:r>
            <a:r>
              <a:rPr lang="en-US" altLang="zh-CN" i="1" kern="0" dirty="0"/>
              <a:t>b</a:t>
            </a:r>
            <a:r>
              <a:rPr lang="en-US" altLang="zh-CN" kern="0" baseline="30000" dirty="0"/>
              <a:t>2</a:t>
            </a:r>
            <a:r>
              <a:rPr lang="en-US" altLang="zh-CN" b="0" kern="0" dirty="0"/>
              <a:t> </a:t>
            </a:r>
          </a:p>
          <a:p>
            <a:pPr eaLnBrk="1" hangingPunct="1"/>
            <a:endParaRPr lang="en-US" altLang="zh-CN" kern="0" baseline="30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F137819-2369-4B4D-8687-AE6F5D2C1A3D}"/>
              </a:ext>
            </a:extLst>
          </p:cNvPr>
          <p:cNvCxnSpPr>
            <a:cxnSpLocks/>
          </p:cNvCxnSpPr>
          <p:nvPr/>
        </p:nvCxnSpPr>
        <p:spPr>
          <a:xfrm>
            <a:off x="574675" y="1844824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ED7FF01-46F4-4319-A9A0-3CDB58D9B337}"/>
              </a:ext>
            </a:extLst>
          </p:cNvPr>
          <p:cNvCxnSpPr>
            <a:cxnSpLocks/>
          </p:cNvCxnSpPr>
          <p:nvPr/>
        </p:nvCxnSpPr>
        <p:spPr>
          <a:xfrm>
            <a:off x="574675" y="4077072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E077BC19-7368-41CF-BF4A-57766006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BB7663-0C64-41C3-BCC0-8AC493E4B0A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8A5F65F-9854-48AF-B581-9D6E3C659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特殊的环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758BB64-20F3-4DD0-BA19-E5CAC0899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10.15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R</a:t>
            </a:r>
            <a:r>
              <a:rPr lang="en-US" altLang="zh-CN" dirty="0"/>
              <a:t>,+,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&gt;</a:t>
            </a:r>
            <a:r>
              <a:rPr lang="zh-CN" altLang="en-US" dirty="0"/>
              <a:t>是环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(1) </a:t>
            </a:r>
            <a:r>
              <a:rPr lang="zh-CN" altLang="en-US" dirty="0"/>
              <a:t>若环中乘法 </a:t>
            </a:r>
            <a:r>
              <a:rPr lang="en-US" altLang="zh-CN" sz="2800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 </a:t>
            </a:r>
            <a:r>
              <a:rPr lang="zh-CN" altLang="en-US" dirty="0"/>
              <a:t>适合交换律，则称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A50021"/>
                </a:solidFill>
              </a:rPr>
              <a:t>交换环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(2) </a:t>
            </a:r>
            <a:r>
              <a:rPr lang="zh-CN" altLang="en-US" dirty="0"/>
              <a:t>若环中乘法 </a:t>
            </a:r>
            <a:r>
              <a:rPr lang="en-US" altLang="zh-CN" sz="2800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 </a:t>
            </a:r>
            <a:r>
              <a:rPr lang="zh-CN" altLang="en-US" dirty="0"/>
              <a:t>存在单位元，则称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A50021"/>
                </a:solidFill>
              </a:rPr>
              <a:t>含幺环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R</a:t>
            </a:r>
            <a:r>
              <a:rPr lang="zh-CN" altLang="en-US" dirty="0"/>
              <a:t>，</a:t>
            </a:r>
            <a:r>
              <a:rPr lang="en-US" altLang="zh-CN" i="1" dirty="0"/>
              <a:t>ab</a:t>
            </a:r>
            <a:r>
              <a:rPr lang="en-US" altLang="zh-CN" dirty="0"/>
              <a:t>=0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=0∨</a:t>
            </a:r>
            <a:r>
              <a:rPr lang="en-US" altLang="zh-CN" i="1" dirty="0"/>
              <a:t>b</a:t>
            </a:r>
            <a:r>
              <a:rPr lang="en-US" altLang="zh-CN" dirty="0"/>
              <a:t>=0</a:t>
            </a:r>
            <a:r>
              <a:rPr lang="zh-CN" altLang="en-US" dirty="0"/>
              <a:t>，则称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A50021"/>
                </a:solidFill>
              </a:rPr>
              <a:t>     </a:t>
            </a:r>
            <a:r>
              <a:rPr lang="zh-CN" altLang="en-US" dirty="0">
                <a:solidFill>
                  <a:srgbClr val="A50021"/>
                </a:solidFill>
              </a:rPr>
              <a:t>无零因子环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没有零因子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(4)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既是交换环、含幺环、也是无零因子环，则称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A50021"/>
                </a:solidFill>
              </a:rPr>
              <a:t>整环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(5)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是整环，且</a:t>
            </a:r>
            <a:r>
              <a:rPr lang="en-US" altLang="zh-CN" i="1" dirty="0"/>
              <a:t>R</a:t>
            </a:r>
            <a:r>
              <a:rPr lang="zh-CN" altLang="en-US" dirty="0"/>
              <a:t>中至少含有两个元素</a:t>
            </a:r>
            <a:r>
              <a:rPr lang="en-US" altLang="zh-CN" dirty="0"/>
              <a:t>.     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a</a:t>
            </a:r>
            <a:r>
              <a:rPr lang="en-US" altLang="zh-CN" dirty="0"/>
              <a:t>∈</a:t>
            </a:r>
            <a:r>
              <a:rPr lang="en-US" altLang="zh-CN" i="1" dirty="0"/>
              <a:t>R</a:t>
            </a:r>
            <a:r>
              <a:rPr lang="en-US" altLang="zh-CN" dirty="0"/>
              <a:t>*</a:t>
            </a:r>
            <a:r>
              <a:rPr lang="zh-CN" altLang="en-US" dirty="0"/>
              <a:t>，其中</a:t>
            </a:r>
            <a:r>
              <a:rPr lang="en-US" altLang="zh-CN" i="1" dirty="0"/>
              <a:t>R</a:t>
            </a:r>
            <a:r>
              <a:rPr lang="en-US" altLang="zh-CN" dirty="0"/>
              <a:t>*=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{0}</a:t>
            </a:r>
            <a:r>
              <a:rPr lang="zh-CN" altLang="en-US" dirty="0"/>
              <a:t>，都有</a:t>
            </a:r>
            <a:r>
              <a:rPr lang="en-US" altLang="zh-CN" i="1" dirty="0"/>
              <a:t>a</a:t>
            </a:r>
            <a:r>
              <a:rPr lang="zh-CN" altLang="en-US" baseline="30000" dirty="0"/>
              <a:t>－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R</a:t>
            </a:r>
            <a:r>
              <a:rPr lang="zh-CN" altLang="en-US" dirty="0"/>
              <a:t>，则称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A50021"/>
                </a:solidFill>
              </a:rPr>
              <a:t>域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BDB9AD20-81A1-4636-8382-9FFC224F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447800"/>
            <a:ext cx="772477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例如</a:t>
            </a:r>
            <a:r>
              <a:rPr lang="en-US" altLang="zh-CN" kern="0" dirty="0"/>
              <a:t>: Klein</a:t>
            </a:r>
            <a:r>
              <a:rPr lang="zh-CN" altLang="en-US" kern="0" dirty="0"/>
              <a:t>四元群 </a:t>
            </a:r>
            <a:r>
              <a:rPr lang="en-US" altLang="zh-CN" kern="0" dirty="0"/>
              <a:t>G={</a:t>
            </a:r>
            <a:r>
              <a:rPr lang="en-US" altLang="zh-CN" kern="0" dirty="0" err="1"/>
              <a:t>e,a,b,c</a:t>
            </a:r>
            <a:r>
              <a:rPr lang="en-US" altLang="zh-CN" kern="0" dirty="0"/>
              <a:t>}</a:t>
            </a:r>
            <a:r>
              <a:rPr lang="zh-CN" altLang="en-US" kern="0" dirty="0"/>
              <a:t> ：</a:t>
            </a:r>
          </a:p>
          <a:p>
            <a:pPr eaLnBrk="1" hangingPunct="1">
              <a:defRPr/>
            </a:pPr>
            <a:endParaRPr lang="zh-CN" altLang="en-US" kern="0" dirty="0"/>
          </a:p>
          <a:p>
            <a:pPr eaLnBrk="1" hangingPunct="1">
              <a:defRPr/>
            </a:pPr>
            <a:endParaRPr lang="zh-CN" altLang="en-US" kern="0" dirty="0"/>
          </a:p>
          <a:p>
            <a:pPr eaLnBrk="1" hangingPunct="1">
              <a:defRPr/>
            </a:pPr>
            <a:endParaRPr lang="zh-CN" altLang="en-US" kern="0" dirty="0"/>
          </a:p>
          <a:p>
            <a:pPr eaLnBrk="1" hangingPunct="1">
              <a:defRPr/>
            </a:pPr>
            <a:endParaRPr lang="zh-CN" altLang="en-US" kern="0" dirty="0"/>
          </a:p>
          <a:p>
            <a:pPr eaLnBrk="1" hangingPunct="1">
              <a:defRPr/>
            </a:pPr>
            <a:endParaRPr lang="zh-CN" altLang="en-US" kern="0" dirty="0"/>
          </a:p>
          <a:p>
            <a:pPr eaLnBrk="1" hangingPunct="1">
              <a:defRPr/>
            </a:pPr>
            <a:r>
              <a:rPr lang="en-US" altLang="zh-CN" kern="0" dirty="0"/>
              <a:t>&lt;G,*&gt;</a:t>
            </a:r>
            <a:r>
              <a:rPr lang="zh-CN" altLang="en-US" kern="0" dirty="0"/>
              <a:t>是一个阿贝尔群，但不是循环群。</a:t>
            </a:r>
          </a:p>
        </p:txBody>
      </p:sp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79F25701-1169-4FE1-BF98-0ED3D39E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B6ED3E22-AACA-4581-8D39-7180BF59D238}" type="slidenum">
              <a:rPr lang="zh-CN" altLang="en-US" sz="1400" smtClean="0">
                <a:latin typeface="Times New Roman" panose="02020603050405020304" pitchFamily="18" charset="0"/>
              </a:rPr>
              <a:pPr algn="l"/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40EE155-EBE6-41C7-B151-81933B3E5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循环群一定是阿贝尔群，反之则不一定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2CD3AFD-AED6-432A-8CD0-305B8FF8F54B}"/>
              </a:ext>
            </a:extLst>
          </p:cNvPr>
          <p:cNvGraphicFramePr>
            <a:graphicFrameLocks/>
          </p:cNvGraphicFramePr>
          <p:nvPr/>
        </p:nvGraphicFramePr>
        <p:xfrm>
          <a:off x="1476375" y="2151063"/>
          <a:ext cx="3095625" cy="2519362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a    e    c    b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b    c    e    a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c    b    a    e 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67C5227-65B1-4538-A8E7-1ACB5B59B56C}"/>
              </a:ext>
            </a:extLst>
          </p:cNvPr>
          <p:cNvSpPr txBox="1"/>
          <p:nvPr/>
        </p:nvSpPr>
        <p:spPr>
          <a:xfrm>
            <a:off x="4713288" y="2532063"/>
            <a:ext cx="2592387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latin typeface="+mn-lt"/>
                <a:ea typeface="+mn-ea"/>
              </a:rPr>
              <a:t>&lt;e&gt;={e}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latin typeface="+mn-lt"/>
                <a:ea typeface="+mn-ea"/>
              </a:rPr>
              <a:t>&lt;a&gt;={</a:t>
            </a:r>
            <a:r>
              <a:rPr lang="en-US" altLang="zh-CN" sz="3000" b="1" dirty="0" err="1">
                <a:latin typeface="+mn-lt"/>
                <a:ea typeface="+mn-ea"/>
              </a:rPr>
              <a:t>e,a</a:t>
            </a:r>
            <a:r>
              <a:rPr lang="en-US" altLang="zh-CN" sz="3000" b="1" dirty="0">
                <a:latin typeface="+mn-lt"/>
                <a:ea typeface="+mn-ea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latin typeface="+mn-lt"/>
                <a:ea typeface="+mn-ea"/>
              </a:rPr>
              <a:t>&lt;b&gt;={</a:t>
            </a:r>
            <a:r>
              <a:rPr lang="en-US" altLang="zh-CN" sz="3000" b="1" dirty="0" err="1">
                <a:latin typeface="+mn-lt"/>
                <a:ea typeface="+mn-ea"/>
              </a:rPr>
              <a:t>e,b</a:t>
            </a:r>
            <a:r>
              <a:rPr lang="en-US" altLang="zh-CN" sz="3000" b="1" dirty="0">
                <a:latin typeface="+mn-lt"/>
                <a:ea typeface="+mn-ea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latin typeface="+mn-lt"/>
                <a:ea typeface="+mn-ea"/>
              </a:rPr>
              <a:t>&lt;c&gt;={</a:t>
            </a:r>
            <a:r>
              <a:rPr lang="en-US" altLang="zh-CN" sz="3000" b="1" dirty="0" err="1">
                <a:latin typeface="+mn-lt"/>
                <a:ea typeface="+mn-ea"/>
              </a:rPr>
              <a:t>e,c</a:t>
            </a:r>
            <a:r>
              <a:rPr lang="en-US" altLang="zh-CN" sz="3000" b="1" dirty="0"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72F5D-770A-43C2-BC6B-12F249D8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域的定义（补充）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5F032B-92CC-4E82-BFB8-DB3D0EA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BEDC-BBC9-4E6F-A177-9383404BA6E0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7408AE-B757-4A0F-B9D9-D375216F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2" y="1268760"/>
            <a:ext cx="9073008" cy="330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rgbClr val="A50021"/>
                </a:solidFill>
              </a:rPr>
              <a:t>定义</a:t>
            </a:r>
            <a:r>
              <a:rPr lang="en-US" altLang="zh-CN" kern="0" dirty="0">
                <a:solidFill>
                  <a:srgbClr val="A50021"/>
                </a:solidFill>
              </a:rPr>
              <a:t>10.15</a:t>
            </a:r>
            <a:r>
              <a:rPr lang="en-US" altLang="zh-CN" kern="0" baseline="30000" dirty="0">
                <a:solidFill>
                  <a:srgbClr val="A50021"/>
                </a:solidFill>
              </a:rPr>
              <a:t>+</a:t>
            </a:r>
            <a:r>
              <a:rPr lang="en-US" altLang="zh-CN" kern="0" dirty="0"/>
              <a:t> </a:t>
            </a:r>
            <a:r>
              <a:rPr lang="zh-CN" altLang="en-US" kern="0" dirty="0"/>
              <a:t>设</a:t>
            </a:r>
            <a:r>
              <a:rPr lang="en-US" altLang="zh-CN" kern="0" dirty="0"/>
              <a:t>&lt;</a:t>
            </a:r>
            <a:r>
              <a:rPr lang="en-US" altLang="zh-CN" i="1" kern="0" dirty="0"/>
              <a:t>R</a:t>
            </a:r>
            <a:r>
              <a:rPr lang="en-US" altLang="zh-CN" kern="0" dirty="0"/>
              <a:t>,+,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en-US" altLang="zh-CN" kern="0" dirty="0"/>
              <a:t>&gt;</a:t>
            </a:r>
            <a:r>
              <a:rPr lang="zh-CN" altLang="en-US" kern="0" dirty="0"/>
              <a:t>是代数系统，</a:t>
            </a:r>
            <a:r>
              <a:rPr lang="en-US" altLang="zh-CN" kern="0" dirty="0"/>
              <a:t>+</a:t>
            </a:r>
            <a:r>
              <a:rPr lang="zh-CN" altLang="en-US" kern="0" dirty="0"/>
              <a:t>和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zh-CN" altLang="en-US" kern="0" dirty="0"/>
              <a:t>是二元运算</a:t>
            </a:r>
            <a:r>
              <a:rPr lang="en-US" altLang="zh-CN" kern="0" dirty="0"/>
              <a:t>. </a:t>
            </a:r>
            <a:r>
              <a:rPr lang="zh-CN" altLang="en-US" kern="0" dirty="0"/>
              <a:t>如果满足以下条件</a:t>
            </a:r>
            <a:r>
              <a:rPr lang="en-US" altLang="zh-CN" kern="0" dirty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kern="0" dirty="0"/>
              <a:t>(1) &lt;</a:t>
            </a:r>
            <a:r>
              <a:rPr lang="en-US" altLang="zh-CN" i="1" kern="0" dirty="0"/>
              <a:t>R</a:t>
            </a:r>
            <a:r>
              <a:rPr lang="en-US" altLang="zh-CN" kern="0" dirty="0"/>
              <a:t>,+&gt;</a:t>
            </a:r>
            <a:r>
              <a:rPr lang="zh-CN" altLang="en-US" kern="0" dirty="0"/>
              <a:t>构成交换群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66FF"/>
                </a:solidFill>
              </a:rPr>
              <a:t>(2) &lt;</a:t>
            </a:r>
            <a:r>
              <a:rPr lang="en-US" altLang="zh-CN" i="1" kern="0" dirty="0">
                <a:solidFill>
                  <a:srgbClr val="0066FF"/>
                </a:solidFill>
              </a:rPr>
              <a:t>R-</a:t>
            </a:r>
            <a:r>
              <a:rPr lang="en-US" altLang="zh-CN" kern="0" dirty="0">
                <a:solidFill>
                  <a:srgbClr val="0066FF"/>
                </a:solidFill>
              </a:rPr>
              <a:t>{0},</a:t>
            </a:r>
            <a:r>
              <a:rPr lang="en-US" altLang="zh-CN" sz="3200" dirty="0"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olidFill>
                  <a:srgbClr val="0066FF"/>
                </a:solidFill>
                <a:sym typeface="Symbol" panose="05050102010706020507" pitchFamily="18" charset="2"/>
              </a:rPr>
              <a:t></a:t>
            </a:r>
            <a:r>
              <a:rPr lang="en-US" altLang="zh-CN" kern="0" dirty="0">
                <a:solidFill>
                  <a:srgbClr val="0066FF"/>
                </a:solidFill>
              </a:rPr>
              <a:t>&gt;</a:t>
            </a:r>
            <a:r>
              <a:rPr lang="zh-CN" altLang="en-US" kern="0" dirty="0">
                <a:solidFill>
                  <a:srgbClr val="0066FF"/>
                </a:solidFill>
              </a:rPr>
              <a:t>构成交换群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kern="0" dirty="0"/>
              <a:t>(3) 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en-US" altLang="zh-CN" kern="0" dirty="0"/>
              <a:t> </a:t>
            </a:r>
            <a:r>
              <a:rPr lang="zh-CN" altLang="en-US" kern="0" dirty="0"/>
              <a:t>运算关于</a:t>
            </a:r>
            <a:r>
              <a:rPr lang="en-US" altLang="zh-CN" kern="0" dirty="0"/>
              <a:t>+</a:t>
            </a:r>
            <a:r>
              <a:rPr lang="zh-CN" altLang="en-US" kern="0" dirty="0"/>
              <a:t>运算适合分配律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kern="0" dirty="0"/>
              <a:t>则称</a:t>
            </a:r>
            <a:r>
              <a:rPr lang="en-US" altLang="zh-CN" kern="0" dirty="0"/>
              <a:t>&lt;</a:t>
            </a:r>
            <a:r>
              <a:rPr lang="en-US" altLang="zh-CN" i="1" kern="0" dirty="0"/>
              <a:t>R</a:t>
            </a:r>
            <a:r>
              <a:rPr lang="en-US" altLang="zh-CN" kern="0" dirty="0"/>
              <a:t>,+,</a:t>
            </a:r>
            <a:r>
              <a:rPr lang="en-US" altLang="zh-CN" sz="3200" dirty="0">
                <a:sym typeface="Symbol" panose="05050102010706020507" pitchFamily="18" charset="2"/>
              </a:rPr>
              <a:t></a:t>
            </a:r>
            <a:r>
              <a:rPr lang="en-US" altLang="zh-CN" kern="0" dirty="0"/>
              <a:t>&gt;</a:t>
            </a:r>
            <a:r>
              <a:rPr lang="zh-CN" altLang="en-US" kern="0" dirty="0"/>
              <a:t>是一个</a:t>
            </a:r>
            <a:r>
              <a:rPr lang="zh-CN" altLang="en-US" kern="0" dirty="0">
                <a:solidFill>
                  <a:srgbClr val="A50021"/>
                </a:solidFill>
              </a:rPr>
              <a:t>域</a:t>
            </a:r>
            <a:r>
              <a:rPr lang="en-US" altLang="zh-CN" kern="0" dirty="0"/>
              <a:t>  </a:t>
            </a: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 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E38606-9376-48B0-AF3C-353E8B70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68" y="4571504"/>
            <a:ext cx="5786636" cy="22522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70663009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801FD363-209C-4C58-88A4-535CB59A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4309A8-164B-4B54-B665-13E32B1CE4D6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AA5DBB9-958B-4117-8645-FEA99F434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zh-CN" altLang="en-US" dirty="0"/>
              <a:t>整数环</a:t>
            </a:r>
            <a:r>
              <a:rPr lang="en-US" altLang="zh-CN" dirty="0"/>
              <a:t>Z</a:t>
            </a:r>
            <a:r>
              <a:rPr lang="zh-CN" altLang="en-US" dirty="0"/>
              <a:t>、有理数环</a:t>
            </a:r>
            <a:r>
              <a:rPr lang="en-US" altLang="zh-CN" dirty="0"/>
              <a:t>Q</a:t>
            </a:r>
            <a:r>
              <a:rPr lang="zh-CN" altLang="en-US" dirty="0"/>
              <a:t>、实数环</a:t>
            </a:r>
            <a:r>
              <a:rPr lang="en-US" altLang="zh-CN" dirty="0"/>
              <a:t>R</a:t>
            </a:r>
            <a:r>
              <a:rPr lang="zh-CN" altLang="en-US" dirty="0"/>
              <a:t>、复数环</a:t>
            </a:r>
            <a:r>
              <a:rPr lang="en-US" altLang="zh-CN" dirty="0"/>
              <a:t>C</a:t>
            </a:r>
            <a:endParaRPr lang="zh-CN" altLang="en-US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zh-CN" altLang="en-US" dirty="0"/>
              <a:t>交换环、含幺环、无零因子环、整环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zh-CN" altLang="en-US" dirty="0"/>
              <a:t>除了整数环以外都是域</a:t>
            </a:r>
            <a:r>
              <a:rPr lang="en-US" altLang="zh-CN" dirty="0"/>
              <a:t>.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(2) 2Z={2</a:t>
            </a:r>
            <a:r>
              <a:rPr lang="en-US" altLang="zh-CN" i="1" dirty="0"/>
              <a:t>z </a:t>
            </a:r>
            <a:r>
              <a:rPr lang="en-US" altLang="zh-CN" dirty="0"/>
              <a:t>| </a:t>
            </a:r>
            <a:r>
              <a:rPr lang="en-US" altLang="zh-CN" i="1" dirty="0" err="1"/>
              <a:t>z</a:t>
            </a:r>
            <a:r>
              <a:rPr lang="en-US" altLang="zh-CN" dirty="0" err="1"/>
              <a:t>∈Z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&lt;2Z,+,·&gt;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zh-CN" altLang="en-US" dirty="0"/>
              <a:t>交换环、无零因子环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zh-CN" altLang="en-US" dirty="0"/>
              <a:t>设</a:t>
            </a:r>
            <a:r>
              <a:rPr lang="en-US" altLang="zh-CN" i="1" dirty="0" err="1"/>
              <a:t>n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Z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2, </a:t>
            </a:r>
            <a:r>
              <a:rPr lang="zh-CN" altLang="en-US" dirty="0"/>
              <a:t>则</a:t>
            </a:r>
            <a:r>
              <a:rPr lang="en-US" altLang="zh-CN" i="1" dirty="0"/>
              <a:t>n</a:t>
            </a:r>
            <a:r>
              <a:rPr lang="zh-CN" altLang="en-US" dirty="0"/>
              <a:t>阶实矩阵的集合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dirty="0"/>
              <a:t>(R)</a:t>
            </a:r>
            <a:r>
              <a:rPr lang="zh-CN" altLang="en-US" dirty="0"/>
              <a:t>关于矩阵加法和乘法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zh-CN" altLang="en-US" dirty="0"/>
              <a:t>含幺环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(4) &lt;Z</a:t>
            </a:r>
            <a:r>
              <a:rPr lang="en-US" altLang="zh-CN" baseline="-25000" dirty="0"/>
              <a:t>6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&gt;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zh-CN" altLang="en-US" dirty="0"/>
              <a:t>交换环、含幺环</a:t>
            </a:r>
            <a:endParaRPr lang="en-US" altLang="zh-CN" dirty="0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3972323-C6C2-47D3-AC42-3692B7723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 dirty="0"/>
              <a:t>实例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94F55-EE7D-4DC4-A364-9EAC2EFF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67151"/>
            <a:ext cx="2515158" cy="201619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A872-ECE5-4461-932F-DCE85F5C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13593"/>
            <a:ext cx="8784976" cy="6430813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000" dirty="0"/>
              <a:t>设</a:t>
            </a:r>
            <a:r>
              <a:rPr lang="en-US" altLang="zh-CN" sz="2000" i="1" dirty="0"/>
              <a:t>R</a:t>
            </a:r>
            <a:r>
              <a:rPr lang="en-US" altLang="zh-CN" sz="2000" dirty="0"/>
              <a:t>=Z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en-US" altLang="zh-CN" sz="2000" dirty="0"/>
              <a:t>Z</a:t>
            </a:r>
            <a:r>
              <a:rPr lang="zh-CN" altLang="en-US" sz="2000" dirty="0"/>
              <a:t>，定义</a:t>
            </a:r>
            <a:r>
              <a:rPr lang="en-US" altLang="zh-CN" sz="2000" i="1" dirty="0"/>
              <a:t>R</a:t>
            </a:r>
            <a:r>
              <a:rPr lang="zh-CN" altLang="en-US" sz="2000" dirty="0"/>
              <a:t>上的加法</a:t>
            </a:r>
            <a:r>
              <a:rPr lang="en-US" altLang="zh-CN" sz="2000" dirty="0">
                <a:sym typeface="Symbol" panose="05050102010706020507" pitchFamily="18" charset="2"/>
              </a:rPr>
              <a:t>+</a:t>
            </a:r>
            <a:r>
              <a:rPr lang="zh-CN" altLang="en-US" sz="2000" dirty="0"/>
              <a:t>运算和乘法</a:t>
            </a:r>
            <a:r>
              <a:rPr lang="en-US" altLang="zh-CN" sz="2000" dirty="0">
                <a:sym typeface="Symbol" panose="05050102010706020507" pitchFamily="18" charset="2"/>
              </a:rPr>
              <a:t></a:t>
            </a:r>
            <a:r>
              <a:rPr lang="zh-CN" altLang="en-US" sz="2000" dirty="0"/>
              <a:t>运算如下：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对于任意：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i="1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i="1" dirty="0"/>
              <a:t>R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+ 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&gt; = &lt;</a:t>
            </a:r>
            <a:r>
              <a:rPr lang="en-US" altLang="zh-CN" sz="2000" i="1" dirty="0"/>
              <a:t> 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+ 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 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&gt; = &lt;</a:t>
            </a:r>
            <a:r>
              <a:rPr lang="en-US" altLang="zh-CN" sz="2000" i="1" dirty="0"/>
              <a:t> x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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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&gt;   </a:t>
            </a:r>
          </a:p>
          <a:p>
            <a:pPr marL="0" indent="0">
              <a:buNone/>
            </a:pPr>
            <a:r>
              <a:rPr lang="zh-CN" altLang="en-US" sz="2000" dirty="0"/>
              <a:t>       证明：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R</a:t>
            </a:r>
            <a:r>
              <a:rPr lang="en-US" altLang="zh-CN" sz="2000" dirty="0"/>
              <a:t>, +, </a:t>
            </a:r>
            <a:r>
              <a:rPr lang="en-US" altLang="zh-CN" sz="2000" dirty="0">
                <a:sym typeface="Symbol" panose="05050102010706020507" pitchFamily="18" charset="2"/>
              </a:rPr>
              <a:t></a:t>
            </a:r>
            <a:r>
              <a:rPr lang="en-US" altLang="zh-CN" sz="2000" dirty="0"/>
              <a:t>&gt;</a:t>
            </a:r>
            <a:r>
              <a:rPr lang="zh-CN" altLang="en-US" sz="2000" dirty="0"/>
              <a:t>是环，并</a:t>
            </a:r>
            <a:r>
              <a:rPr lang="zh-CN" altLang="en-US" sz="2000" dirty="0">
                <a:solidFill>
                  <a:srgbClr val="00B050"/>
                </a:solidFill>
              </a:rPr>
              <a:t>求出该环的所有零因子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>
                <a:solidFill>
                  <a:srgbClr val="C00000"/>
                </a:solidFill>
              </a:rPr>
              <a:t>证</a:t>
            </a:r>
            <a:r>
              <a:rPr lang="zh-CN" altLang="en-US" sz="2000" dirty="0"/>
              <a:t>  </a:t>
            </a:r>
            <a:r>
              <a:rPr lang="en-US" altLang="zh-CN" sz="2000" dirty="0"/>
              <a:t>(</a:t>
            </a:r>
            <a:r>
              <a:rPr lang="zh-CN" altLang="en-US" sz="2000" dirty="0"/>
              <a:t>一</a:t>
            </a:r>
            <a:r>
              <a:rPr lang="en-US" altLang="zh-CN" sz="2000" dirty="0"/>
              <a:t>).【&lt;</a:t>
            </a:r>
            <a:r>
              <a:rPr lang="en-US" altLang="zh-CN" sz="2000" i="1" dirty="0"/>
              <a:t>R</a:t>
            </a:r>
            <a:r>
              <a:rPr lang="en-US" altLang="zh-CN" sz="2000" dirty="0"/>
              <a:t>, +, </a:t>
            </a:r>
            <a:r>
              <a:rPr lang="en-US" altLang="zh-CN" sz="2000" dirty="0">
                <a:sym typeface="Symbol" panose="05050102010706020507" pitchFamily="18" charset="2"/>
              </a:rPr>
              <a:t></a:t>
            </a:r>
            <a:r>
              <a:rPr lang="en-US" altLang="zh-CN" sz="2000" dirty="0"/>
              <a:t>&gt;</a:t>
            </a:r>
            <a:r>
              <a:rPr lang="zh-CN" altLang="en-US" sz="2000" dirty="0"/>
              <a:t>是环</a:t>
            </a:r>
            <a:r>
              <a:rPr lang="en-US" altLang="zh-CN" sz="2000" dirty="0"/>
              <a:t>】</a:t>
            </a:r>
          </a:p>
          <a:p>
            <a:pPr marL="0" indent="0">
              <a:buNone/>
            </a:pPr>
            <a:r>
              <a:rPr lang="en-US" altLang="zh-CN" sz="2000" dirty="0"/>
              <a:t>       (1) </a:t>
            </a:r>
            <a:r>
              <a:rPr lang="zh-CN" altLang="en-US" sz="2000" dirty="0"/>
              <a:t>根据已知条件知，运算</a:t>
            </a:r>
            <a:r>
              <a:rPr lang="en-US" altLang="zh-CN" sz="2000" dirty="0">
                <a:sym typeface="Symbol" panose="05050102010706020507" pitchFamily="18" charset="2"/>
              </a:rPr>
              <a:t>+</a:t>
            </a:r>
            <a:r>
              <a:rPr lang="zh-CN" altLang="en-US" sz="2000" dirty="0"/>
              <a:t>是</a:t>
            </a:r>
            <a:r>
              <a:rPr lang="en-US" altLang="zh-CN" sz="2000" i="1" dirty="0"/>
              <a:t>R</a:t>
            </a:r>
            <a:r>
              <a:rPr lang="zh-CN" altLang="en-US" sz="2000" dirty="0"/>
              <a:t>上的</a:t>
            </a:r>
            <a:r>
              <a:rPr lang="zh-CN" altLang="en-US" sz="2000" dirty="0">
                <a:solidFill>
                  <a:srgbClr val="FF0000"/>
                </a:solidFill>
              </a:rPr>
              <a:t>封闭</a:t>
            </a:r>
            <a:r>
              <a:rPr lang="zh-CN" altLang="en-US" sz="2000" dirty="0"/>
              <a:t>运算且满足</a:t>
            </a:r>
            <a:r>
              <a:rPr lang="zh-CN" altLang="en-US" sz="2000" dirty="0">
                <a:solidFill>
                  <a:srgbClr val="FF0000"/>
                </a:solidFill>
              </a:rPr>
              <a:t>交换律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结合律 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其</a:t>
            </a:r>
            <a:r>
              <a:rPr lang="zh-CN" altLang="en-US" sz="2000" dirty="0">
                <a:solidFill>
                  <a:srgbClr val="FF0000"/>
                </a:solidFill>
              </a:rPr>
              <a:t>加法单位元是</a:t>
            </a:r>
            <a:r>
              <a:rPr lang="en-US" altLang="zh-CN" sz="2000" dirty="0">
                <a:solidFill>
                  <a:srgbClr val="FF0000"/>
                </a:solidFill>
              </a:rPr>
              <a:t>&lt;0,0</a:t>
            </a:r>
            <a:r>
              <a:rPr lang="en-US" altLang="zh-CN" sz="2000" dirty="0"/>
              <a:t>&gt;,</a:t>
            </a:r>
            <a:r>
              <a:rPr lang="zh-CN" altLang="en-US" sz="2000" dirty="0"/>
              <a:t>任意</a:t>
            </a:r>
            <a:r>
              <a:rPr lang="en-US" altLang="zh-CN" sz="2000" dirty="0"/>
              <a:t>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i="1" dirty="0"/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关于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en-US" sz="2000" dirty="0">
                <a:solidFill>
                  <a:srgbClr val="FF0000"/>
                </a:solidFill>
              </a:rPr>
              <a:t>的逆元为</a:t>
            </a:r>
            <a:r>
              <a:rPr lang="en-US" altLang="zh-CN" sz="2000" dirty="0">
                <a:solidFill>
                  <a:srgbClr val="FF0000"/>
                </a:solidFill>
              </a:rPr>
              <a:t>&lt;-</a:t>
            </a:r>
            <a:r>
              <a:rPr lang="en-US" altLang="zh-CN" sz="2000" i="1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rgbClr val="FF0000"/>
                </a:solidFill>
              </a:rPr>
              <a:t>, -</a:t>
            </a:r>
            <a:r>
              <a:rPr lang="en-US" altLang="zh-CN" sz="2000" i="1" dirty="0">
                <a:solidFill>
                  <a:srgbClr val="FF0000"/>
                </a:solidFill>
              </a:rPr>
              <a:t>y</a:t>
            </a:r>
            <a:r>
              <a:rPr lang="en-US" altLang="zh-CN" sz="2000" dirty="0">
                <a:solidFill>
                  <a:srgbClr val="FF0000"/>
                </a:solidFill>
              </a:rPr>
              <a:t>&gt; 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因此</a:t>
            </a:r>
            <a:r>
              <a:rPr lang="en-US" altLang="zh-CN" sz="2000" dirty="0"/>
              <a:t>, &lt;</a:t>
            </a:r>
            <a:r>
              <a:rPr lang="en-US" altLang="zh-CN" sz="2000" i="1" dirty="0"/>
              <a:t>R</a:t>
            </a:r>
            <a:r>
              <a:rPr lang="en-US" altLang="zh-CN" sz="2000" dirty="0"/>
              <a:t>, +&gt; </a:t>
            </a:r>
            <a:r>
              <a:rPr lang="zh-CN" altLang="en-US" sz="2000" dirty="0"/>
              <a:t>是交换群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(2) </a:t>
            </a:r>
            <a:r>
              <a:rPr lang="zh-CN" altLang="en-US" sz="2000" dirty="0"/>
              <a:t>由于</a:t>
            </a:r>
            <a:r>
              <a:rPr lang="en-US" altLang="zh-CN" sz="2000" dirty="0">
                <a:sym typeface="Symbol" panose="05050102010706020507" pitchFamily="18" charset="2"/>
              </a:rPr>
              <a:t></a:t>
            </a:r>
            <a:r>
              <a:rPr lang="zh-CN" altLang="en-US" sz="2000" dirty="0"/>
              <a:t>运算是</a:t>
            </a:r>
            <a:r>
              <a:rPr lang="en-US" altLang="zh-CN" sz="2000" i="1" dirty="0"/>
              <a:t>R</a:t>
            </a:r>
            <a:r>
              <a:rPr lang="zh-CN" altLang="en-US" sz="2000" dirty="0"/>
              <a:t>上的</a:t>
            </a:r>
            <a:r>
              <a:rPr lang="zh-CN" altLang="en-US" sz="2000" dirty="0">
                <a:solidFill>
                  <a:srgbClr val="3366FF"/>
                </a:solidFill>
              </a:rPr>
              <a:t>封闭</a:t>
            </a:r>
            <a:r>
              <a:rPr lang="zh-CN" altLang="en-US" sz="2000" dirty="0"/>
              <a:t>运算且满足</a:t>
            </a:r>
            <a:r>
              <a:rPr lang="zh-CN" altLang="en-US" sz="2000" dirty="0">
                <a:solidFill>
                  <a:srgbClr val="3366FF"/>
                </a:solidFill>
              </a:rPr>
              <a:t>结合律</a:t>
            </a:r>
            <a:r>
              <a:rPr lang="zh-CN" altLang="en-US" sz="2000" dirty="0"/>
              <a:t>，于是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R</a:t>
            </a:r>
            <a:r>
              <a:rPr lang="en-US" altLang="zh-CN" sz="2000" dirty="0"/>
              <a:t>, +&gt;</a:t>
            </a:r>
            <a:r>
              <a:rPr lang="zh-CN" altLang="en-US" sz="2000" dirty="0"/>
              <a:t>是半群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(3) </a:t>
            </a:r>
            <a:r>
              <a:rPr lang="zh-CN" altLang="en-US" sz="2000" dirty="0"/>
              <a:t>对于任意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i="1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i="1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</a:t>
            </a:r>
            <a:r>
              <a:rPr lang="en-US" altLang="zh-CN" sz="2000" i="1" dirty="0"/>
              <a:t>R</a:t>
            </a:r>
            <a:r>
              <a:rPr lang="zh-CN" altLang="en-US" sz="2000" dirty="0"/>
              <a:t> ，有：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  (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&gt; + 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&gt;) = 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  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&gt; + 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&gt;</a:t>
            </a:r>
            <a:r>
              <a:rPr lang="en-US" altLang="zh-CN" sz="2000" dirty="0">
                <a:sym typeface="Symbol" panose="05050102010706020507" pitchFamily="18" charset="2"/>
              </a:rPr>
              <a:t>  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x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</a:t>
            </a:r>
            <a:r>
              <a:rPr lang="en-US" altLang="zh-CN" sz="2000" i="1" dirty="0"/>
              <a:t>y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&gt;</a:t>
            </a:r>
          </a:p>
          <a:p>
            <a:pPr marL="0" indent="0">
              <a:buNone/>
            </a:pPr>
            <a:r>
              <a:rPr lang="zh-CN" altLang="en-US" sz="2000" dirty="0"/>
              <a:t>          即</a:t>
            </a:r>
            <a:r>
              <a:rPr lang="en-US" altLang="zh-CN" sz="2000" dirty="0">
                <a:sym typeface="Symbol" panose="05050102010706020507" pitchFamily="18" charset="2"/>
              </a:rPr>
              <a:t></a:t>
            </a:r>
            <a:r>
              <a:rPr lang="zh-CN" altLang="en-US" sz="2000" dirty="0"/>
              <a:t>运算对</a:t>
            </a:r>
            <a:r>
              <a:rPr lang="en-US" altLang="zh-CN" sz="2000" dirty="0"/>
              <a:t>+</a:t>
            </a:r>
            <a:r>
              <a:rPr lang="zh-CN" altLang="en-US" sz="2000" dirty="0"/>
              <a:t>运算</a:t>
            </a:r>
            <a:r>
              <a:rPr lang="zh-CN" altLang="en-US" sz="2000" dirty="0">
                <a:solidFill>
                  <a:srgbClr val="3366FF"/>
                </a:solidFill>
              </a:rPr>
              <a:t>可分配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 综上所述，</a:t>
            </a:r>
            <a:r>
              <a:rPr lang="en-US" altLang="zh-CN" sz="2000" dirty="0"/>
              <a:t> &lt;</a:t>
            </a:r>
            <a:r>
              <a:rPr lang="en-US" altLang="zh-CN" sz="2000" i="1" dirty="0"/>
              <a:t>R</a:t>
            </a:r>
            <a:r>
              <a:rPr lang="en-US" altLang="zh-CN" sz="2000" dirty="0"/>
              <a:t>, +, </a:t>
            </a:r>
            <a:r>
              <a:rPr lang="en-US" altLang="zh-CN" sz="2000" dirty="0">
                <a:sym typeface="Symbol" panose="05050102010706020507" pitchFamily="18" charset="2"/>
              </a:rPr>
              <a:t></a:t>
            </a:r>
            <a:r>
              <a:rPr lang="en-US" altLang="zh-CN" sz="2000" dirty="0"/>
              <a:t>&gt;</a:t>
            </a:r>
            <a:r>
              <a:rPr lang="zh-CN" altLang="en-US" sz="2000" dirty="0"/>
              <a:t>是环</a:t>
            </a:r>
            <a:r>
              <a:rPr lang="en-US" altLang="zh-CN" sz="2000" dirty="0"/>
              <a:t>.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        </a:t>
            </a:r>
            <a:r>
              <a:rPr lang="en-US" altLang="zh-CN" sz="2000" dirty="0"/>
              <a:t>(</a:t>
            </a:r>
            <a:r>
              <a:rPr lang="zh-CN" altLang="en-US" sz="2000" dirty="0"/>
              <a:t>二</a:t>
            </a:r>
            <a:r>
              <a:rPr lang="en-US" altLang="zh-CN" sz="2000" dirty="0"/>
              <a:t>).</a:t>
            </a:r>
            <a:r>
              <a:rPr lang="en-US" altLang="zh-CN" sz="2000" dirty="0">
                <a:solidFill>
                  <a:srgbClr val="00B050"/>
                </a:solidFill>
              </a:rPr>
              <a:t>【</a:t>
            </a:r>
            <a:r>
              <a:rPr lang="zh-CN" altLang="en-US" sz="2000" dirty="0">
                <a:solidFill>
                  <a:srgbClr val="00B050"/>
                </a:solidFill>
              </a:rPr>
              <a:t>求出该环的所有零因子</a:t>
            </a:r>
            <a:r>
              <a:rPr lang="en-US" altLang="zh-CN" sz="2000" dirty="0">
                <a:solidFill>
                  <a:srgbClr val="00B050"/>
                </a:solidFill>
              </a:rPr>
              <a:t>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      </a:t>
            </a:r>
            <a:r>
              <a:rPr lang="zh-CN" altLang="en-US" sz="2000" dirty="0">
                <a:solidFill>
                  <a:srgbClr val="00B050"/>
                </a:solidFill>
              </a:rPr>
              <a:t>对于任意</a:t>
            </a:r>
            <a:r>
              <a:rPr lang="en-US" altLang="zh-CN" sz="2000" dirty="0">
                <a:solidFill>
                  <a:srgbClr val="00B050"/>
                </a:solidFill>
              </a:rPr>
              <a:t>&lt;</a:t>
            </a:r>
            <a:r>
              <a:rPr lang="en-US" altLang="zh-CN" sz="2000" i="1" dirty="0">
                <a:solidFill>
                  <a:srgbClr val="00B050"/>
                </a:solidFill>
              </a:rPr>
              <a:t>x</a:t>
            </a:r>
            <a:r>
              <a:rPr lang="en-US" altLang="zh-CN" sz="2000" dirty="0">
                <a:solidFill>
                  <a:srgbClr val="00B050"/>
                </a:solidFill>
              </a:rPr>
              <a:t>,0&gt;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i="1" dirty="0">
                <a:solidFill>
                  <a:srgbClr val="00B050"/>
                </a:solidFill>
              </a:rPr>
              <a:t>R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en-US" altLang="zh-CN" sz="2000" i="1" dirty="0">
                <a:solidFill>
                  <a:srgbClr val="00B050"/>
                </a:solidFill>
              </a:rPr>
              <a:t>x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0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  <a:r>
              <a:rPr lang="zh-CN" altLang="en-US" sz="2000" dirty="0">
                <a:solidFill>
                  <a:srgbClr val="00B050"/>
                </a:solidFill>
              </a:rPr>
              <a:t>及</a:t>
            </a:r>
            <a:r>
              <a:rPr lang="en-US" altLang="zh-CN" sz="2000" dirty="0">
                <a:solidFill>
                  <a:srgbClr val="00B050"/>
                </a:solidFill>
              </a:rPr>
              <a:t>&lt;0, </a:t>
            </a:r>
            <a:r>
              <a:rPr lang="en-US" altLang="zh-CN" sz="2000" i="1" dirty="0">
                <a:solidFill>
                  <a:srgbClr val="00B050"/>
                </a:solidFill>
              </a:rPr>
              <a:t>y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i="1" dirty="0">
                <a:solidFill>
                  <a:srgbClr val="00B050"/>
                </a:solidFill>
              </a:rPr>
              <a:t>R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en-US" altLang="zh-CN" sz="2000" i="1" dirty="0">
                <a:solidFill>
                  <a:srgbClr val="00B050"/>
                </a:solidFill>
              </a:rPr>
              <a:t>y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0</a:t>
            </a:r>
            <a:r>
              <a:rPr lang="en-US" altLang="zh-CN" sz="2000" dirty="0">
                <a:solidFill>
                  <a:srgbClr val="00B050"/>
                </a:solidFill>
              </a:rPr>
              <a:t>) </a:t>
            </a:r>
            <a:r>
              <a:rPr lang="zh-CN" altLang="en-US" sz="2000" dirty="0">
                <a:solidFill>
                  <a:srgbClr val="00B050"/>
                </a:solidFill>
              </a:rPr>
              <a:t>，由于</a:t>
            </a:r>
            <a:r>
              <a:rPr lang="en-US" altLang="zh-CN" sz="2000" dirty="0">
                <a:solidFill>
                  <a:srgbClr val="00B050"/>
                </a:solidFill>
              </a:rPr>
              <a:t>&lt;</a:t>
            </a:r>
            <a:r>
              <a:rPr lang="en-US" altLang="zh-CN" sz="2000" i="1" dirty="0">
                <a:solidFill>
                  <a:srgbClr val="00B050"/>
                </a:solidFill>
              </a:rPr>
              <a:t>x</a:t>
            </a:r>
            <a:r>
              <a:rPr lang="en-US" altLang="zh-CN" sz="2000" dirty="0">
                <a:solidFill>
                  <a:srgbClr val="00B050"/>
                </a:solidFill>
              </a:rPr>
              <a:t>,0&gt;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  </a:t>
            </a:r>
            <a:r>
              <a:rPr lang="en-US" altLang="zh-CN" sz="2000" dirty="0">
                <a:solidFill>
                  <a:srgbClr val="00B050"/>
                </a:solidFill>
              </a:rPr>
              <a:t>&lt;0, </a:t>
            </a:r>
            <a:r>
              <a:rPr lang="en-US" altLang="zh-CN" sz="2000" i="1" dirty="0">
                <a:solidFill>
                  <a:srgbClr val="00B050"/>
                </a:solidFill>
              </a:rPr>
              <a:t>y</a:t>
            </a:r>
            <a:r>
              <a:rPr lang="en-US" altLang="zh-CN" sz="2000" dirty="0">
                <a:solidFill>
                  <a:srgbClr val="00B050"/>
                </a:solidFill>
              </a:rPr>
              <a:t>&gt;=&lt;0,0&gt; </a:t>
            </a:r>
            <a:r>
              <a:rPr lang="zh-CN" altLang="en-US" sz="2000" dirty="0">
                <a:solidFill>
                  <a:srgbClr val="00B050"/>
                </a:solidFill>
              </a:rPr>
              <a:t>，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      </a:t>
            </a:r>
            <a:r>
              <a:rPr lang="zh-CN" altLang="en-US" sz="2000" dirty="0">
                <a:solidFill>
                  <a:srgbClr val="00B050"/>
                </a:solidFill>
              </a:rPr>
              <a:t>所以任意</a:t>
            </a:r>
            <a:r>
              <a:rPr lang="en-US" altLang="zh-CN" sz="2000" dirty="0">
                <a:solidFill>
                  <a:srgbClr val="00B050"/>
                </a:solidFill>
              </a:rPr>
              <a:t>&lt;</a:t>
            </a:r>
            <a:r>
              <a:rPr lang="en-US" altLang="zh-CN" sz="2000" i="1" dirty="0">
                <a:solidFill>
                  <a:srgbClr val="00B050"/>
                </a:solidFill>
              </a:rPr>
              <a:t>x</a:t>
            </a:r>
            <a:r>
              <a:rPr lang="en-US" altLang="zh-CN" sz="2000" dirty="0">
                <a:solidFill>
                  <a:srgbClr val="00B050"/>
                </a:solidFill>
              </a:rPr>
              <a:t>,0&gt;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i="1" dirty="0">
                <a:solidFill>
                  <a:srgbClr val="00B050"/>
                </a:solidFill>
              </a:rPr>
              <a:t>R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en-US" altLang="zh-CN" sz="2000" i="1" dirty="0">
                <a:solidFill>
                  <a:srgbClr val="00B050"/>
                </a:solidFill>
              </a:rPr>
              <a:t>x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0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  <a:r>
              <a:rPr lang="zh-CN" altLang="en-US" sz="2000" dirty="0">
                <a:solidFill>
                  <a:srgbClr val="00B050"/>
                </a:solidFill>
              </a:rPr>
              <a:t>和</a:t>
            </a:r>
            <a:r>
              <a:rPr lang="en-US" altLang="zh-CN" sz="2000" dirty="0">
                <a:solidFill>
                  <a:srgbClr val="00B050"/>
                </a:solidFill>
              </a:rPr>
              <a:t>&lt;0, </a:t>
            </a:r>
            <a:r>
              <a:rPr lang="en-US" altLang="zh-CN" sz="2000" i="1" dirty="0">
                <a:solidFill>
                  <a:srgbClr val="00B050"/>
                </a:solidFill>
              </a:rPr>
              <a:t>y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i="1" dirty="0">
                <a:solidFill>
                  <a:srgbClr val="00B050"/>
                </a:solidFill>
              </a:rPr>
              <a:t>R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en-US" altLang="zh-CN" sz="2000" i="1" dirty="0">
                <a:solidFill>
                  <a:srgbClr val="00B050"/>
                </a:solidFill>
              </a:rPr>
              <a:t>y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0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  <a:r>
              <a:rPr lang="zh-CN" altLang="en-US" sz="2000" dirty="0">
                <a:solidFill>
                  <a:srgbClr val="00B050"/>
                </a:solidFill>
              </a:rPr>
              <a:t>是环</a:t>
            </a:r>
            <a:r>
              <a:rPr lang="en-US" altLang="zh-CN" sz="2000" dirty="0">
                <a:solidFill>
                  <a:srgbClr val="00B050"/>
                </a:solidFill>
              </a:rPr>
              <a:t>&lt;</a:t>
            </a:r>
            <a:r>
              <a:rPr lang="en-US" altLang="zh-CN" sz="2000" i="1" dirty="0">
                <a:solidFill>
                  <a:srgbClr val="00B050"/>
                </a:solidFill>
              </a:rPr>
              <a:t>R</a:t>
            </a:r>
            <a:r>
              <a:rPr lang="en-US" altLang="zh-CN" sz="2000" dirty="0">
                <a:solidFill>
                  <a:srgbClr val="00B050"/>
                </a:solidFill>
              </a:rPr>
              <a:t>, +,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000" dirty="0">
                <a:solidFill>
                  <a:srgbClr val="00B050"/>
                </a:solidFill>
              </a:rPr>
              <a:t>&gt;</a:t>
            </a:r>
            <a:r>
              <a:rPr lang="zh-CN" altLang="en-US" sz="2000" dirty="0">
                <a:solidFill>
                  <a:srgbClr val="00B050"/>
                </a:solidFill>
              </a:rPr>
              <a:t>的所有零因子</a:t>
            </a:r>
            <a:r>
              <a:rPr lang="en-US" altLang="zh-CN" sz="2000" dirty="0">
                <a:solidFill>
                  <a:srgbClr val="00B050"/>
                </a:solidFill>
              </a:rPr>
              <a:t>.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3E4A1-AB61-413C-8107-EB1D520B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BEDC-BBC9-4E6F-A177-9383404BA6E0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D5B6C8-A454-4DBD-9859-6D757DBFD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90925" y="213593"/>
            <a:ext cx="1699419" cy="747713"/>
          </a:xfrm>
          <a:noFill/>
        </p:spPr>
        <p:txBody>
          <a:bodyPr anchor="ctr"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75110897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026F730F-D3ED-4DAC-B81B-C720AB6C1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定理（补充）</a:t>
            </a:r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78C12B6D-6208-4C27-A9F2-B5CF7D8AC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196975"/>
            <a:ext cx="8108950" cy="5111750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solidFill>
                  <a:srgbClr val="0066FF"/>
                </a:solidFill>
              </a:rPr>
              <a:t>在环</a:t>
            </a:r>
            <a:r>
              <a:rPr lang="en-US" altLang="zh-CN" dirty="0">
                <a:solidFill>
                  <a:srgbClr val="0066FF"/>
                </a:solidFill>
              </a:rPr>
              <a:t>&lt;A,+,</a:t>
            </a:r>
            <a:r>
              <a:rPr lang="en-US" altLang="zh-CN" sz="3200" dirty="0">
                <a:solidFill>
                  <a:srgbClr val="3366FF"/>
                </a:solidFill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zh-CN" altLang="zh-CN" dirty="0">
                <a:solidFill>
                  <a:srgbClr val="0066FF"/>
                </a:solidFill>
              </a:rPr>
              <a:t>中无零因子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zh-CN" altLang="en-US" dirty="0"/>
              <a:t>当且仅当</a:t>
            </a:r>
            <a:r>
              <a:rPr lang="zh-CN" altLang="en-US" dirty="0">
                <a:solidFill>
                  <a:srgbClr val="0066FF"/>
                </a:solidFill>
              </a:rPr>
              <a:t> </a:t>
            </a:r>
            <a:r>
              <a:rPr lang="zh-CN" altLang="zh-CN" dirty="0">
                <a:solidFill>
                  <a:srgbClr val="0066FF"/>
                </a:solidFill>
              </a:rPr>
              <a:t>乘法</a:t>
            </a:r>
            <a:r>
              <a:rPr lang="zh-CN" altLang="en-US" dirty="0">
                <a:solidFill>
                  <a:srgbClr val="0066FF"/>
                </a:solidFill>
              </a:rPr>
              <a:t>满足</a:t>
            </a:r>
            <a:r>
              <a:rPr lang="zh-CN" altLang="zh-CN" dirty="0">
                <a:solidFill>
                  <a:srgbClr val="0066FF"/>
                </a:solidFill>
              </a:rPr>
              <a:t>消去律</a:t>
            </a:r>
            <a:r>
              <a:rPr lang="zh-CN" altLang="en-US" dirty="0">
                <a:solidFill>
                  <a:srgbClr val="0066FF"/>
                </a:solidFill>
              </a:rPr>
              <a:t>（</a:t>
            </a:r>
            <a:r>
              <a:rPr lang="zh-CN" altLang="zh-CN" dirty="0">
                <a:solidFill>
                  <a:srgbClr val="0066FF"/>
                </a:solidFill>
              </a:rPr>
              <a:t>即对于</a:t>
            </a:r>
            <a:r>
              <a:rPr lang="en-US" altLang="zh-CN" dirty="0">
                <a:solidFill>
                  <a:srgbClr val="0066FF"/>
                </a:solidFill>
              </a:rPr>
              <a:t> c≠0 </a:t>
            </a:r>
            <a:r>
              <a:rPr lang="zh-CN" altLang="zh-CN" dirty="0">
                <a:solidFill>
                  <a:srgbClr val="0066FF"/>
                </a:solidFill>
              </a:rPr>
              <a:t>和</a:t>
            </a:r>
            <a:r>
              <a:rPr lang="en-US" altLang="zh-CN" dirty="0">
                <a:solidFill>
                  <a:srgbClr val="0066FF"/>
                </a:solidFill>
              </a:rPr>
              <a:t> c</a:t>
            </a:r>
            <a:r>
              <a:rPr lang="en-US" altLang="zh-CN" dirty="0">
                <a:solidFill>
                  <a:srgbClr val="3366FF"/>
                </a:solidFill>
              </a:rPr>
              <a:t>a=</a:t>
            </a:r>
            <a:r>
              <a:rPr lang="en-US" altLang="zh-CN" dirty="0" err="1">
                <a:solidFill>
                  <a:srgbClr val="3366FF"/>
                </a:solidFill>
              </a:rPr>
              <a:t>c</a:t>
            </a:r>
            <a:r>
              <a:rPr lang="en-US" altLang="zh-CN" dirty="0" err="1">
                <a:solidFill>
                  <a:srgbClr val="0066FF"/>
                </a:solidFill>
              </a:rPr>
              <a:t>b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zh-CN" altLang="zh-CN" dirty="0">
                <a:solidFill>
                  <a:srgbClr val="0066FF"/>
                </a:solidFill>
              </a:rPr>
              <a:t>必有</a:t>
            </a:r>
            <a:r>
              <a:rPr lang="en-US" altLang="zh-CN" dirty="0">
                <a:solidFill>
                  <a:srgbClr val="0066FF"/>
                </a:solidFill>
              </a:rPr>
              <a:t>a=b</a:t>
            </a:r>
            <a:r>
              <a:rPr lang="zh-CN" altLang="en-US" dirty="0">
                <a:solidFill>
                  <a:srgbClr val="0066FF"/>
                </a:solidFill>
              </a:rPr>
              <a:t>）</a:t>
            </a:r>
            <a:endParaRPr lang="zh-CN" altLang="zh-CN" dirty="0">
              <a:solidFill>
                <a:srgbClr val="0066FF"/>
              </a:solidFill>
            </a:endParaRPr>
          </a:p>
          <a:p>
            <a:pPr>
              <a:defRPr/>
            </a:pPr>
            <a:r>
              <a:rPr lang="zh-CN" altLang="zh-CN" dirty="0"/>
              <a:t>证明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/>
              <a:t>必要性：</a:t>
            </a:r>
            <a:r>
              <a:rPr lang="zh-CN" altLang="zh-CN" dirty="0"/>
              <a:t>若无零因子并设</a:t>
            </a:r>
            <a:r>
              <a:rPr lang="en-US" altLang="zh-CN" dirty="0"/>
              <a:t> c≠0 </a:t>
            </a:r>
            <a:r>
              <a:rPr lang="zh-CN" altLang="zh-CN" dirty="0"/>
              <a:t>和</a:t>
            </a:r>
            <a:r>
              <a:rPr lang="en-US" altLang="zh-CN" dirty="0"/>
              <a:t> ca=</a:t>
            </a:r>
            <a:r>
              <a:rPr lang="en-US" altLang="zh-CN" dirty="0" err="1"/>
              <a:t>cb</a:t>
            </a:r>
            <a:r>
              <a:rPr lang="zh-CN" altLang="zh-CN" dirty="0"/>
              <a:t>，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          </a:t>
            </a:r>
            <a:r>
              <a:rPr lang="zh-CN" altLang="zh-CN" dirty="0"/>
              <a:t>则有</a:t>
            </a:r>
            <a:r>
              <a:rPr lang="zh-CN" altLang="en-US" dirty="0"/>
              <a:t>：</a:t>
            </a:r>
            <a:r>
              <a:rPr lang="en-US" altLang="zh-CN" dirty="0"/>
              <a:t>ca-</a:t>
            </a:r>
            <a:r>
              <a:rPr lang="en-US" altLang="zh-CN" dirty="0" err="1"/>
              <a:t>cb</a:t>
            </a:r>
            <a:r>
              <a:rPr lang="en-US" altLang="zh-CN" dirty="0"/>
              <a:t>=c(a-b)</a:t>
            </a:r>
            <a:r>
              <a:rPr lang="zh-CN" altLang="zh-CN" dirty="0"/>
              <a:t>＝</a:t>
            </a:r>
            <a:r>
              <a:rPr lang="en-US" altLang="zh-CN" dirty="0"/>
              <a:t>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</a:t>
            </a:r>
            <a:r>
              <a:rPr lang="zh-CN" altLang="zh-CN" dirty="0"/>
              <a:t>所以，必有</a:t>
            </a:r>
            <a:r>
              <a:rPr lang="en-US" altLang="zh-CN" dirty="0"/>
              <a:t>a=b</a:t>
            </a:r>
            <a:r>
              <a:rPr lang="zh-CN" altLang="en-US" dirty="0"/>
              <a:t>，即乘法满足消去律</a:t>
            </a:r>
            <a:r>
              <a:rPr lang="zh-CN" altLang="zh-CN" dirty="0"/>
              <a:t>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充分性：</a:t>
            </a:r>
            <a:r>
              <a:rPr lang="zh-CN" altLang="zh-CN" dirty="0"/>
              <a:t>若乘法</a:t>
            </a:r>
            <a:r>
              <a:rPr lang="zh-CN" altLang="en-US" dirty="0"/>
              <a:t>满足</a:t>
            </a:r>
            <a:r>
              <a:rPr lang="zh-CN" altLang="zh-CN" dirty="0"/>
              <a:t>消去律，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          </a:t>
            </a:r>
            <a:r>
              <a:rPr lang="zh-CN" altLang="zh-CN" dirty="0"/>
              <a:t>设</a:t>
            </a:r>
            <a:r>
              <a:rPr lang="en-US" altLang="zh-CN" dirty="0"/>
              <a:t>a≠0</a:t>
            </a:r>
            <a:r>
              <a:rPr lang="zh-CN" altLang="zh-CN" dirty="0"/>
              <a:t>，</a:t>
            </a:r>
            <a:r>
              <a:rPr lang="en-US" altLang="zh-CN" dirty="0"/>
              <a:t>ab=0</a:t>
            </a:r>
            <a:r>
              <a:rPr lang="zh-CN" altLang="zh-CN" dirty="0"/>
              <a:t>则</a:t>
            </a:r>
            <a:r>
              <a:rPr lang="en-US" altLang="zh-CN" dirty="0"/>
              <a:t>ab=a0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</a:t>
            </a:r>
            <a:r>
              <a:rPr lang="zh-CN" altLang="zh-CN" dirty="0"/>
              <a:t>消去</a:t>
            </a:r>
            <a:r>
              <a:rPr lang="en-US" altLang="zh-CN" dirty="0"/>
              <a:t>a</a:t>
            </a:r>
            <a:r>
              <a:rPr lang="zh-CN" altLang="zh-CN" dirty="0"/>
              <a:t>即得</a:t>
            </a:r>
            <a:r>
              <a:rPr lang="en-US" altLang="zh-CN" dirty="0"/>
              <a:t>b=0</a:t>
            </a:r>
            <a:r>
              <a:rPr lang="zh-CN" altLang="en-US" dirty="0"/>
              <a:t>，即无零因子。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5E34AD08-3D8F-44DA-BE3D-00E1ECFD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C13647-7233-4E7F-8ECF-6B4670767BBD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33C93C-A03A-45EA-A078-49697B892B19}"/>
              </a:ext>
            </a:extLst>
          </p:cNvPr>
          <p:cNvCxnSpPr>
            <a:cxnSpLocks/>
          </p:cNvCxnSpPr>
          <p:nvPr/>
        </p:nvCxnSpPr>
        <p:spPr>
          <a:xfrm>
            <a:off x="609600" y="2204864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4E5F363-0D7C-4EC6-955E-0F5D4D59D92D}"/>
              </a:ext>
            </a:extLst>
          </p:cNvPr>
          <p:cNvCxnSpPr>
            <a:cxnSpLocks/>
          </p:cNvCxnSpPr>
          <p:nvPr/>
        </p:nvCxnSpPr>
        <p:spPr>
          <a:xfrm>
            <a:off x="609600" y="4509120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A16972FC-1CE8-4A6E-9468-77D993D1A22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F14043A-DCF5-49CA-AD64-96E7451A157E}" type="slidenum">
              <a:rPr lang="zh-CN" altLang="en-US" sz="1200" b="0">
                <a:latin typeface="Verdan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1EEE0D3-7AD6-4537-8112-FD21B30DC0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实例</a:t>
            </a:r>
            <a:endParaRPr lang="en-US" altLang="zh-CN"/>
          </a:p>
        </p:txBody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012D01A5-4B81-48EF-9DE4-7C486FE23F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70000"/>
            <a:ext cx="8685782" cy="4822825"/>
          </a:xfrm>
        </p:spPr>
        <p:txBody>
          <a:bodyPr/>
          <a:lstStyle/>
          <a:p>
            <a:r>
              <a:rPr lang="zh-CN" altLang="en-US" dirty="0"/>
              <a:t>设 </a:t>
            </a:r>
            <a:r>
              <a:rPr lang="en-US" altLang="zh-CN" i="1" dirty="0"/>
              <a:t>p</a:t>
            </a:r>
            <a:r>
              <a:rPr lang="zh-CN" altLang="en-US" dirty="0"/>
              <a:t>为素数，证明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r>
              <a:rPr lang="zh-CN" altLang="en-US" dirty="0"/>
              <a:t>是域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66FF"/>
                </a:solidFill>
              </a:rPr>
              <a:t>【</a:t>
            </a:r>
            <a:r>
              <a:rPr lang="zh-CN" altLang="en-US" dirty="0">
                <a:solidFill>
                  <a:srgbClr val="0066FF"/>
                </a:solidFill>
              </a:rPr>
              <a:t>证明思路：</a:t>
            </a:r>
            <a:endParaRPr lang="en-US" altLang="zh-CN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66FF"/>
                </a:solidFill>
              </a:rPr>
              <a:t>    先证</a:t>
            </a:r>
            <a:r>
              <a:rPr lang="en-US" altLang="zh-CN" dirty="0" err="1">
                <a:solidFill>
                  <a:srgbClr val="0066FF"/>
                </a:solidFill>
              </a:rPr>
              <a:t>Z</a:t>
            </a:r>
            <a:r>
              <a:rPr lang="en-US" altLang="zh-CN" i="1" baseline="-25000" dirty="0" err="1">
                <a:solidFill>
                  <a:srgbClr val="0066FF"/>
                </a:solidFill>
              </a:rPr>
              <a:t>p</a:t>
            </a:r>
            <a:r>
              <a:rPr lang="zh-CN" altLang="en-US" dirty="0">
                <a:solidFill>
                  <a:srgbClr val="0066FF"/>
                </a:solidFill>
              </a:rPr>
              <a:t>为整环，再证每个非零元素都有逆元</a:t>
            </a:r>
            <a:r>
              <a:rPr lang="en-US" altLang="zh-CN" dirty="0">
                <a:solidFill>
                  <a:srgbClr val="0066FF"/>
                </a:solidFill>
              </a:rPr>
              <a:t>】</a:t>
            </a:r>
            <a:endParaRPr lang="en-US" altLang="zh-CN" dirty="0"/>
          </a:p>
          <a:p>
            <a:r>
              <a:rPr lang="zh-CN" altLang="en-US" dirty="0"/>
              <a:t>证  </a:t>
            </a:r>
            <a:r>
              <a:rPr lang="en-US" altLang="zh-CN" dirty="0">
                <a:solidFill>
                  <a:srgbClr val="0066FF"/>
                </a:solidFill>
              </a:rPr>
              <a:t>【</a:t>
            </a:r>
            <a:r>
              <a:rPr lang="zh-CN" altLang="en-US" dirty="0">
                <a:solidFill>
                  <a:srgbClr val="0066FF"/>
                </a:solidFill>
              </a:rPr>
              <a:t>先证</a:t>
            </a:r>
            <a:r>
              <a:rPr lang="en-US" altLang="zh-CN" dirty="0" err="1">
                <a:solidFill>
                  <a:srgbClr val="0066FF"/>
                </a:solidFill>
              </a:rPr>
              <a:t>Z</a:t>
            </a:r>
            <a:r>
              <a:rPr lang="en-US" altLang="zh-CN" i="1" baseline="-25000" dirty="0" err="1">
                <a:solidFill>
                  <a:srgbClr val="0066FF"/>
                </a:solidFill>
              </a:rPr>
              <a:t>p</a:t>
            </a:r>
            <a:r>
              <a:rPr lang="zh-CN" altLang="en-US" dirty="0">
                <a:solidFill>
                  <a:srgbClr val="0066FF"/>
                </a:solidFill>
              </a:rPr>
              <a:t>为整环</a:t>
            </a:r>
            <a:r>
              <a:rPr lang="en-US" altLang="zh-CN" dirty="0">
                <a:solidFill>
                  <a:srgbClr val="0066FF"/>
                </a:solidFill>
              </a:rPr>
              <a:t>】</a:t>
            </a:r>
            <a:r>
              <a:rPr lang="zh-CN" altLang="en-US" dirty="0">
                <a:solidFill>
                  <a:srgbClr val="0066FF"/>
                </a:solidFill>
              </a:rPr>
              <a:t> </a:t>
            </a:r>
            <a:endParaRPr lang="en-US" altLang="zh-CN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 </a:t>
            </a:r>
            <a:r>
              <a:rPr lang="en-US" altLang="zh-CN" i="1" dirty="0"/>
              <a:t>p</a:t>
            </a:r>
            <a:r>
              <a:rPr lang="zh-CN" altLang="en-US" dirty="0"/>
              <a:t>为素数，所以 </a:t>
            </a:r>
            <a:r>
              <a:rPr lang="en-US" altLang="zh-CN" dirty="0"/>
              <a:t>|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|≥2.  </a:t>
            </a:r>
          </a:p>
          <a:p>
            <a:pPr lvl="1">
              <a:buNone/>
            </a:pPr>
            <a:r>
              <a:rPr lang="zh-CN" altLang="en-US" dirty="0"/>
              <a:t>易见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r>
              <a:rPr lang="zh-CN" altLang="en-US" dirty="0"/>
              <a:t>关于乘法可交换，单位元是</a:t>
            </a:r>
            <a:r>
              <a:rPr lang="en-US" altLang="zh-CN" dirty="0"/>
              <a:t>1.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对于任意的 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j</a:t>
            </a:r>
            <a:r>
              <a:rPr lang="en-US" altLang="zh-CN" dirty="0" err="1"/>
              <a:t>∈Z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, </a:t>
            </a:r>
            <a:r>
              <a:rPr lang="zh-CN" altLang="en-US" dirty="0"/>
              <a:t>设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≠ 0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 </a:t>
            </a:r>
            <a:r>
              <a:rPr lang="en-US" altLang="zh-CN" i="1" dirty="0"/>
              <a:t>j </a:t>
            </a:r>
            <a:r>
              <a:rPr lang="en-US" altLang="zh-CN" dirty="0"/>
              <a:t>= 0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66FF"/>
                </a:solidFill>
              </a:rPr>
              <a:t>p |</a:t>
            </a:r>
            <a:r>
              <a:rPr lang="zh-CN" altLang="en-US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</a:rPr>
              <a:t>ij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66FF"/>
                </a:solidFill>
              </a:rPr>
              <a:t>p</a:t>
            </a:r>
            <a:r>
              <a:rPr lang="en-US" altLang="zh-CN" dirty="0">
                <a:solidFill>
                  <a:srgbClr val="0066FF"/>
                </a:solidFill>
              </a:rPr>
              <a:t>| </a:t>
            </a:r>
            <a:r>
              <a:rPr lang="en-US" altLang="zh-CN" i="1" dirty="0">
                <a:solidFill>
                  <a:srgbClr val="0066FF"/>
                </a:solidFill>
              </a:rPr>
              <a:t>j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j </a:t>
            </a:r>
            <a:r>
              <a:rPr lang="en-US" altLang="zh-CN" dirty="0"/>
              <a:t>= 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所以 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r>
              <a:rPr lang="en-US" altLang="zh-CN" i="1" dirty="0"/>
              <a:t> </a:t>
            </a:r>
            <a:r>
              <a:rPr lang="zh-CN" altLang="en-US" dirty="0"/>
              <a:t>中无零因子，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r>
              <a:rPr lang="zh-CN" altLang="en-US" dirty="0"/>
              <a:t>为整环</a:t>
            </a:r>
            <a:r>
              <a:rPr lang="en-US" altLang="zh-CN" dirty="0"/>
              <a:t>.  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13FC96-9BBF-4362-ADF8-D919BD3DFC37}"/>
              </a:ext>
            </a:extLst>
          </p:cNvPr>
          <p:cNvCxnSpPr>
            <a:cxnSpLocks/>
          </p:cNvCxnSpPr>
          <p:nvPr/>
        </p:nvCxnSpPr>
        <p:spPr>
          <a:xfrm>
            <a:off x="574675" y="1844824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9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9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9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9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uiExpand="1" build="p" bldLvl="3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A1BF83A2-5631-4516-AF2E-46D868B291F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804160A-6AFB-4F55-BF3A-4A5BE2B50EA0}" type="slidenum">
              <a:rPr lang="zh-CN" altLang="en-US" sz="1200" b="0">
                <a:latin typeface="Verdan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8390460-A664-4084-AB0B-027047DB3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实例（续）</a:t>
            </a:r>
          </a:p>
        </p:txBody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349B00F4-9334-4312-A368-28704BF6AF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70000"/>
            <a:ext cx="8577262" cy="48228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【</a:t>
            </a:r>
            <a:r>
              <a:rPr lang="zh-CN" altLang="en-US" dirty="0">
                <a:solidFill>
                  <a:srgbClr val="0066FF"/>
                </a:solidFill>
              </a:rPr>
              <a:t>再证每个非零元素都有逆元</a:t>
            </a:r>
            <a:r>
              <a:rPr lang="en-US" altLang="zh-CN" dirty="0">
                <a:solidFill>
                  <a:srgbClr val="0066FF"/>
                </a:solidFill>
              </a:rPr>
              <a:t>】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已知：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r>
              <a:rPr lang="en-US" altLang="zh-CN" i="1" dirty="0"/>
              <a:t> </a:t>
            </a:r>
            <a:r>
              <a:rPr lang="zh-CN" altLang="en-US" dirty="0"/>
              <a:t>是有限半群</a:t>
            </a:r>
            <a:r>
              <a:rPr lang="en-US" altLang="zh-CN" dirty="0"/>
              <a:t>, </a:t>
            </a:r>
            <a:r>
              <a:rPr lang="zh-CN" altLang="en-US" dirty="0"/>
              <a:t>且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r>
              <a:rPr lang="zh-CN" altLang="en-US" dirty="0"/>
              <a:t>关于</a:t>
            </a:r>
            <a:r>
              <a:rPr lang="zh-CN" altLang="en-US" dirty="0">
                <a:sym typeface="Symbol" panose="05050102010706020507" pitchFamily="18" charset="2"/>
              </a:rPr>
              <a:t>适合消去律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任取 </a:t>
            </a:r>
            <a:r>
              <a:rPr lang="en-US" altLang="zh-CN" i="1" dirty="0" err="1"/>
              <a:t>i</a:t>
            </a:r>
            <a:r>
              <a:rPr lang="en-US" altLang="zh-CN" dirty="0" err="1"/>
              <a:t>∈Z</a:t>
            </a:r>
            <a:r>
              <a:rPr lang="en-US" altLang="zh-CN" i="1" baseline="-25000" dirty="0" err="1"/>
              <a:t>p</a:t>
            </a:r>
            <a:r>
              <a:rPr lang="zh-CN" altLang="en-US" dirty="0"/>
              <a:t>，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≠ 0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令 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r>
              <a:rPr lang="en-US" altLang="zh-CN" i="1" dirty="0"/>
              <a:t> </a:t>
            </a:r>
            <a:r>
              <a:rPr lang="en-US" altLang="zh-CN" dirty="0"/>
              <a:t>= {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i="1" dirty="0"/>
              <a:t>j </a:t>
            </a:r>
            <a:r>
              <a:rPr lang="en-US" altLang="zh-CN" dirty="0"/>
              <a:t>| </a:t>
            </a:r>
            <a:r>
              <a:rPr lang="en-US" altLang="zh-CN" i="1" dirty="0" err="1"/>
              <a:t>j</a:t>
            </a:r>
            <a:r>
              <a:rPr lang="en-US" altLang="zh-CN" dirty="0" err="1"/>
              <a:t>∈Z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则 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p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rgbClr val="7030A0"/>
                </a:solidFill>
              </a:rPr>
              <a:t>否则，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 </a:t>
            </a:r>
            <a:r>
              <a:rPr lang="en-US" altLang="zh-CN" i="1" dirty="0">
                <a:solidFill>
                  <a:srgbClr val="7030A0"/>
                </a:solidFill>
              </a:rPr>
              <a:t>j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i="1" dirty="0" err="1">
                <a:solidFill>
                  <a:srgbClr val="7030A0"/>
                </a:solidFill>
              </a:rPr>
              <a:t>k</a:t>
            </a:r>
            <a:r>
              <a:rPr lang="en-US" altLang="zh-CN" dirty="0" err="1">
                <a:solidFill>
                  <a:srgbClr val="7030A0"/>
                </a:solidFill>
              </a:rPr>
              <a:t>∈Z</a:t>
            </a:r>
            <a:r>
              <a:rPr lang="en-US" altLang="zh-CN" i="1" baseline="-25000" dirty="0" err="1">
                <a:solidFill>
                  <a:srgbClr val="7030A0"/>
                </a:solidFill>
              </a:rPr>
              <a:t>p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i="1" dirty="0">
                <a:solidFill>
                  <a:srgbClr val="7030A0"/>
                </a:solidFill>
              </a:rPr>
              <a:t>j </a:t>
            </a:r>
            <a:r>
              <a:rPr lang="en-US" altLang="zh-CN" dirty="0">
                <a:solidFill>
                  <a:srgbClr val="7030A0"/>
                </a:solidFill>
              </a:rPr>
              <a:t>≠ </a:t>
            </a:r>
            <a:r>
              <a:rPr lang="en-US" altLang="zh-CN" i="1" dirty="0">
                <a:solidFill>
                  <a:srgbClr val="7030A0"/>
                </a:solidFill>
              </a:rPr>
              <a:t>k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 ，使得 </a:t>
            </a:r>
            <a:r>
              <a:rPr lang="en-US" altLang="zh-CN" i="1" dirty="0" err="1">
                <a:solidFill>
                  <a:srgbClr val="7030A0"/>
                </a:solidFill>
              </a:rPr>
              <a:t>i</a:t>
            </a:r>
            <a:r>
              <a:rPr lang="en-US" altLang="zh-CN" i="1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 </a:t>
            </a:r>
            <a:r>
              <a:rPr lang="en-US" altLang="zh-CN" i="1" dirty="0">
                <a:solidFill>
                  <a:srgbClr val="7030A0"/>
                </a:solidFill>
              </a:rPr>
              <a:t>j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en-US" altLang="zh-CN" i="1" dirty="0" err="1">
                <a:solidFill>
                  <a:srgbClr val="7030A0"/>
                </a:solidFill>
              </a:rPr>
              <a:t>i</a:t>
            </a:r>
            <a:r>
              <a:rPr lang="en-US" altLang="zh-CN" i="1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 </a:t>
            </a:r>
            <a:r>
              <a:rPr lang="en-US" altLang="zh-CN" i="1" dirty="0">
                <a:solidFill>
                  <a:srgbClr val="7030A0"/>
                </a:solidFill>
              </a:rPr>
              <a:t>k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7030A0"/>
                </a:solidFill>
              </a:rPr>
              <a:t>而由消去律得 </a:t>
            </a:r>
            <a:r>
              <a:rPr lang="en-US" altLang="zh-CN" i="1" dirty="0">
                <a:solidFill>
                  <a:srgbClr val="7030A0"/>
                </a:solidFill>
              </a:rPr>
              <a:t>j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en-US" altLang="zh-CN" i="1" dirty="0">
                <a:solidFill>
                  <a:srgbClr val="7030A0"/>
                </a:solidFill>
              </a:rPr>
              <a:t>k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zh-CN" altLang="en-US" dirty="0">
                <a:solidFill>
                  <a:srgbClr val="7030A0"/>
                </a:solidFill>
              </a:rPr>
              <a:t>这是矛盾的。</a:t>
            </a:r>
            <a:endParaRPr lang="en-US" altLang="zh-CN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由</a:t>
            </a:r>
            <a:r>
              <a:rPr lang="en-US" altLang="zh-CN" dirty="0"/>
              <a:t>1∈Z</a:t>
            </a:r>
            <a:r>
              <a:rPr lang="en-US" altLang="zh-CN" i="1" baseline="-25000" dirty="0"/>
              <a:t>p</a:t>
            </a:r>
            <a:r>
              <a:rPr lang="zh-CN" altLang="en-US" dirty="0"/>
              <a:t>，存在 </a:t>
            </a:r>
            <a:r>
              <a:rPr lang="en-US" altLang="zh-CN" i="1" dirty="0" err="1"/>
              <a:t>j</a:t>
            </a:r>
            <a:r>
              <a:rPr lang="en-US" altLang="zh-CN" dirty="0" err="1"/>
              <a:t>∈Z</a:t>
            </a:r>
            <a:r>
              <a:rPr lang="en-US" altLang="zh-CN" i="1" baseline="-25000" dirty="0" err="1"/>
              <a:t>p</a:t>
            </a:r>
            <a:r>
              <a:rPr lang="zh-CN" altLang="en-US" dirty="0"/>
              <a:t>，使得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 </a:t>
            </a:r>
            <a:r>
              <a:rPr lang="en-US" altLang="zh-CN" i="1" dirty="0"/>
              <a:t>j </a:t>
            </a:r>
            <a:r>
              <a:rPr lang="en-US" altLang="zh-CN" dirty="0"/>
              <a:t>= 1.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由于交换性可知 </a:t>
            </a:r>
            <a:r>
              <a:rPr lang="en-US" altLang="zh-CN" i="1" dirty="0"/>
              <a:t>j </a:t>
            </a:r>
            <a:r>
              <a:rPr lang="zh-CN" altLang="en-US" dirty="0"/>
              <a:t>就是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的逆元</a:t>
            </a:r>
            <a:r>
              <a:rPr lang="en-US" altLang="zh-CN" dirty="0"/>
              <a:t>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669C7C-1D65-4E45-90CC-D2F3FD13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380" y="1"/>
            <a:ext cx="2203124" cy="17666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uiExpand="1" build="p" bldLvl="3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8811E6D-EA7E-4D04-B384-8488438A6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解域方程</a:t>
            </a:r>
            <a:endParaRPr lang="en-US" altLang="zh-CN" dirty="0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123625B-79BE-4455-8257-56B44AB42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在域</a:t>
            </a:r>
            <a:r>
              <a:rPr lang="en-US" altLang="zh-CN" dirty="0"/>
              <a:t>Z</a:t>
            </a:r>
            <a:r>
              <a:rPr lang="en-US" altLang="zh-CN" baseline="-25000" dirty="0"/>
              <a:t>5</a:t>
            </a:r>
            <a:r>
              <a:rPr lang="zh-CN" altLang="en-US" dirty="0"/>
              <a:t>中解方程：</a:t>
            </a:r>
            <a:r>
              <a:rPr lang="en-US" altLang="zh-CN" dirty="0"/>
              <a:t>3</a:t>
            </a:r>
            <a:r>
              <a:rPr lang="en-US" altLang="zh-CN" i="1" dirty="0"/>
              <a:t>x</a:t>
            </a:r>
            <a:r>
              <a:rPr lang="en-US" altLang="zh-CN" dirty="0"/>
              <a:t>=2</a:t>
            </a:r>
          </a:p>
          <a:p>
            <a:r>
              <a:rPr lang="zh-CN" altLang="en-US" dirty="0"/>
              <a:t>解：     </a:t>
            </a:r>
            <a:r>
              <a:rPr lang="en-US" altLang="zh-CN" i="1" dirty="0"/>
              <a:t>x </a:t>
            </a:r>
            <a:r>
              <a:rPr lang="en-US" altLang="zh-CN" dirty="0"/>
              <a:t>= 3</a:t>
            </a:r>
            <a:r>
              <a:rPr lang="en-US" altLang="zh-CN" baseline="30000" dirty="0"/>
              <a:t>-1 </a:t>
            </a:r>
            <a:r>
              <a:rPr lang="en-US" altLang="zh-CN" dirty="0">
                <a:sym typeface="Symbol" panose="05050102010706020507" pitchFamily="18" charset="2"/>
              </a:rPr>
              <a:t></a:t>
            </a:r>
            <a:r>
              <a:rPr lang="en-US" altLang="zh-CN" baseline="30000" dirty="0"/>
              <a:t> </a:t>
            </a:r>
            <a:r>
              <a:rPr lang="en-US" altLang="zh-CN" dirty="0"/>
              <a:t>2= 2</a:t>
            </a:r>
            <a:r>
              <a:rPr lang="en-US" altLang="zh-CN" dirty="0">
                <a:sym typeface="Symbol" panose="05050102010706020507" pitchFamily="18" charset="2"/>
              </a:rPr>
              <a:t></a:t>
            </a:r>
            <a:r>
              <a:rPr lang="en-US" altLang="zh-CN" dirty="0"/>
              <a:t>2=4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DD019B-1EBE-4F15-96BA-B7AB1A4DA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877501"/>
            <a:ext cx="3365501" cy="2698751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6322C-D39D-4B61-9535-6FB55BC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</a:t>
            </a:r>
            <a:r>
              <a:rPr lang="zh-CN" altLang="en-US" dirty="0"/>
              <a:t>环与域（回顾）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4A2E7-9140-4F4D-A210-77C2A39D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8BEDC-BBC9-4E6F-A177-9383404BA6E0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EB97EE-3AE7-4D11-A781-99AAACCF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5" y="1484784"/>
            <a:ext cx="800312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38535"/>
      </p:ext>
    </p:extLst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CD79E78A-2E62-4C33-AE98-BC7DD331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DC51F7-8D13-49F8-BB6F-4F5F244A65E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4322BEF-2AB6-449F-93E5-871291396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第十章  群与环（回顾）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20A5A34-F0E9-49E3-B093-B680D8544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主要内容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/>
              <a:t>10.1</a:t>
            </a:r>
            <a:r>
              <a:rPr lang="zh-CN" altLang="en-US" dirty="0"/>
              <a:t>群的定义与性质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/>
              <a:t>10.2</a:t>
            </a:r>
            <a:r>
              <a:rPr lang="zh-CN" altLang="en-US" dirty="0"/>
              <a:t>子群与群的陪集分解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/>
              <a:t>10.3</a:t>
            </a:r>
            <a:r>
              <a:rPr lang="zh-CN" altLang="en-US" dirty="0"/>
              <a:t>循环群与置换群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/>
              <a:t>10.4</a:t>
            </a:r>
            <a:r>
              <a:rPr lang="zh-CN" altLang="en-US" dirty="0"/>
              <a:t>环与域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3DD1D5E1-B259-4171-B3D0-640A8003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74190B-2E27-4F37-B64C-BD371C7EACD3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B4C8EF4A-21E5-4198-B368-161CBDB1D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应用实例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ABB7456F-948A-4C28-A158-85781423F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4" y="1124744"/>
            <a:ext cx="8173789" cy="5428456"/>
          </a:xfrm>
        </p:spPr>
        <p:txBody>
          <a:bodyPr/>
          <a:lstStyle/>
          <a:p>
            <a:pPr eaLnBrk="1" hangingPunct="1"/>
            <a:r>
              <a:rPr lang="zh-CN" altLang="en-US" dirty="0"/>
              <a:t>证明：阶小于</a:t>
            </a:r>
            <a:r>
              <a:rPr lang="en-US" altLang="zh-CN" dirty="0"/>
              <a:t>6 </a:t>
            </a:r>
            <a:r>
              <a:rPr lang="zh-CN" altLang="en-US" dirty="0"/>
              <a:t>的群都是</a:t>
            </a:r>
            <a:r>
              <a:rPr lang="en-US" altLang="zh-CN" dirty="0"/>
              <a:t>Abel</a:t>
            </a:r>
            <a:r>
              <a:rPr lang="zh-CN" altLang="en-US" dirty="0"/>
              <a:t>群</a:t>
            </a:r>
            <a:r>
              <a:rPr lang="en-US" altLang="zh-CN" dirty="0"/>
              <a:t>. 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证：</a:t>
            </a:r>
            <a:r>
              <a:rPr lang="en-US" altLang="zh-CN" dirty="0"/>
              <a:t>1 </a:t>
            </a:r>
            <a:r>
              <a:rPr lang="zh-CN" altLang="en-US" dirty="0"/>
              <a:t>阶群是平凡的，显然是</a:t>
            </a:r>
            <a:r>
              <a:rPr lang="en-US" altLang="zh-CN" dirty="0"/>
              <a:t>Abel</a:t>
            </a:r>
            <a:r>
              <a:rPr lang="zh-CN" altLang="en-US" dirty="0"/>
              <a:t>群</a:t>
            </a:r>
            <a:r>
              <a:rPr lang="en-US" altLang="zh-CN" dirty="0"/>
              <a:t>. </a:t>
            </a:r>
          </a:p>
          <a:p>
            <a:pPr lvl="1" eaLnBrk="1" hangingPunct="1"/>
            <a:r>
              <a:rPr lang="en-US" altLang="zh-CN" dirty="0"/>
              <a:t>2, 3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都是素数，由</a:t>
            </a:r>
            <a:r>
              <a:rPr lang="zh-CN" altLang="en-US" dirty="0">
                <a:solidFill>
                  <a:srgbClr val="C00000"/>
                </a:solidFill>
              </a:rPr>
              <a:t>推论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知素数阶群都是循环群，进而都是</a:t>
            </a:r>
            <a:r>
              <a:rPr lang="en-US" altLang="zh-CN" dirty="0"/>
              <a:t>Abel</a:t>
            </a:r>
            <a:r>
              <a:rPr lang="zh-CN" altLang="en-US" dirty="0"/>
              <a:t>群</a:t>
            </a:r>
            <a:r>
              <a:rPr lang="en-US" altLang="zh-CN" dirty="0"/>
              <a:t>.   </a:t>
            </a:r>
          </a:p>
          <a:p>
            <a:pPr lvl="1" eaLnBrk="1" hangingPunct="1"/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阶群</a:t>
            </a:r>
            <a:r>
              <a:rPr lang="en-US" altLang="zh-CN" dirty="0"/>
              <a:t>.  </a:t>
            </a:r>
          </a:p>
          <a:p>
            <a:pPr marL="471487" lvl="1" indent="0" eaLnBrk="1" hangingPunct="1">
              <a:buNone/>
            </a:pPr>
            <a:r>
              <a:rPr lang="zh-CN" altLang="en-US" dirty="0">
                <a:solidFill>
                  <a:srgbClr val="0066FF"/>
                </a:solidFill>
              </a:rPr>
              <a:t>若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中含有</a:t>
            </a:r>
            <a:r>
              <a:rPr lang="en-US" altLang="zh-CN" dirty="0">
                <a:solidFill>
                  <a:srgbClr val="0066FF"/>
                </a:solidFill>
              </a:rPr>
              <a:t>4</a:t>
            </a:r>
            <a:r>
              <a:rPr lang="zh-CN" altLang="en-US" dirty="0">
                <a:solidFill>
                  <a:srgbClr val="0066FF"/>
                </a:solidFill>
              </a:rPr>
              <a:t>阶元</a:t>
            </a:r>
            <a:r>
              <a:rPr lang="zh-CN" altLang="en-US" dirty="0"/>
              <a:t>，比如说</a:t>
            </a:r>
            <a:r>
              <a:rPr lang="en-US" altLang="zh-CN" i="1" dirty="0"/>
              <a:t>a</a:t>
            </a:r>
            <a:r>
              <a:rPr lang="zh-CN" altLang="en-US" dirty="0"/>
              <a:t>，则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71487" lvl="1" indent="0" eaLnBrk="1" hangingPunct="1">
              <a:buNone/>
            </a:pPr>
            <a:r>
              <a:rPr lang="en-US" altLang="zh-CN" dirty="0"/>
              <a:t>	</a:t>
            </a:r>
            <a:r>
              <a:rPr lang="zh-CN" altLang="en-US" dirty="0"/>
              <a:t>即</a:t>
            </a:r>
            <a:r>
              <a:rPr lang="en-US" altLang="zh-CN" i="1" dirty="0"/>
              <a:t>G</a:t>
            </a:r>
            <a:r>
              <a:rPr lang="zh-CN" altLang="en-US" dirty="0"/>
              <a:t>是循环群，故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Abel</a:t>
            </a:r>
            <a:r>
              <a:rPr lang="zh-CN" altLang="en-US" dirty="0"/>
              <a:t>群</a:t>
            </a:r>
            <a:r>
              <a:rPr lang="en-US" altLang="zh-CN" dirty="0"/>
              <a:t>.  </a:t>
            </a:r>
          </a:p>
          <a:p>
            <a:pPr marL="471487" lvl="1" indent="0" eaLnBrk="1" hangingPunct="1">
              <a:buNone/>
            </a:pPr>
            <a:r>
              <a:rPr lang="zh-CN" altLang="en-US" dirty="0">
                <a:solidFill>
                  <a:srgbClr val="0066FF"/>
                </a:solidFill>
              </a:rPr>
              <a:t>若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中不含</a:t>
            </a:r>
            <a:r>
              <a:rPr lang="en-US" altLang="zh-CN" dirty="0">
                <a:solidFill>
                  <a:srgbClr val="0066FF"/>
                </a:solidFill>
              </a:rPr>
              <a:t>4</a:t>
            </a:r>
            <a:r>
              <a:rPr lang="zh-CN" altLang="en-US" dirty="0">
                <a:solidFill>
                  <a:srgbClr val="0066FF"/>
                </a:solidFill>
              </a:rPr>
              <a:t>阶元</a:t>
            </a:r>
            <a:r>
              <a:rPr lang="zh-CN" altLang="en-US" dirty="0"/>
              <a:t>，则</a:t>
            </a:r>
            <a:r>
              <a:rPr lang="en-US" altLang="zh-CN" i="1" dirty="0"/>
              <a:t>G</a:t>
            </a:r>
            <a:r>
              <a:rPr lang="zh-CN" altLang="en-US" dirty="0"/>
              <a:t>中只含</a:t>
            </a:r>
            <a:r>
              <a:rPr lang="en-US" altLang="zh-CN" dirty="0"/>
              <a:t>1</a:t>
            </a:r>
            <a:r>
              <a:rPr lang="zh-CN" altLang="en-US" dirty="0"/>
              <a:t>阶和</a:t>
            </a:r>
            <a:r>
              <a:rPr lang="en-US" altLang="zh-CN" dirty="0"/>
              <a:t>2</a:t>
            </a:r>
            <a:r>
              <a:rPr lang="zh-CN" altLang="en-US" dirty="0"/>
              <a:t>阶元，  </a:t>
            </a:r>
            <a:endParaRPr lang="en-US" altLang="zh-CN" dirty="0"/>
          </a:p>
          <a:p>
            <a:pPr marL="471487" lvl="1" indent="0" eaLnBrk="1" hangingPunct="1">
              <a:buNone/>
            </a:pPr>
            <a:r>
              <a:rPr lang="en-US" altLang="zh-CN" dirty="0"/>
              <a:t>    </a:t>
            </a:r>
          </a:p>
          <a:p>
            <a:pPr marL="471487" lvl="1" indent="0" eaLnBrk="1" hangingPunct="1">
              <a:buNone/>
            </a:pPr>
            <a:r>
              <a:rPr lang="zh-CN" altLang="en-US" dirty="0"/>
              <a:t>由</a:t>
            </a:r>
            <a:r>
              <a:rPr lang="zh-CN" altLang="en-US" dirty="0">
                <a:solidFill>
                  <a:srgbClr val="C00000"/>
                </a:solidFill>
              </a:rPr>
              <a:t>命题</a:t>
            </a:r>
            <a:r>
              <a:rPr lang="zh-CN" altLang="en-US" dirty="0"/>
              <a:t>可知</a:t>
            </a:r>
            <a:r>
              <a:rPr lang="en-US" altLang="zh-CN" i="1" dirty="0"/>
              <a:t>G</a:t>
            </a:r>
            <a:r>
              <a:rPr lang="zh-CN" altLang="en-US" dirty="0"/>
              <a:t>也是</a:t>
            </a:r>
            <a:r>
              <a:rPr lang="en-US" altLang="zh-CN" dirty="0"/>
              <a:t>Abel</a:t>
            </a:r>
            <a:r>
              <a:rPr lang="zh-CN" altLang="en-US" dirty="0"/>
              <a:t>群</a:t>
            </a:r>
            <a:r>
              <a:rPr lang="en-US" altLang="zh-CN" dirty="0"/>
              <a:t>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141B15-B715-4D76-21DE-B2A7C05FC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454" y="5661248"/>
            <a:ext cx="4536504" cy="47625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群中元素的阶是群阶的因子</a:t>
            </a:r>
            <a:endParaRPr lang="en-US" altLang="zh-CN" sz="28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C6FCF291-62DC-4158-9DFB-678BBEBA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9E3046-EC85-46F8-9DB0-F73C95F0941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A8DFC85-37AA-4B20-AE41-A2B73180F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循环群的分类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45E435B-D1F7-445F-A151-778AABE8A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zh-CN" altLang="en-US" dirty="0"/>
              <a:t>循环群的分类：</a:t>
            </a:r>
            <a:r>
              <a:rPr lang="en-US" altLang="zh-CN" i="1" dirty="0">
                <a:solidFill>
                  <a:srgbClr val="A50021"/>
                </a:solidFill>
              </a:rPr>
              <a:t>n </a:t>
            </a:r>
            <a:r>
              <a:rPr lang="zh-CN" altLang="en-US" dirty="0">
                <a:solidFill>
                  <a:srgbClr val="A50021"/>
                </a:solidFill>
              </a:rPr>
              <a:t>阶循环群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A50021"/>
                </a:solidFill>
              </a:rPr>
              <a:t>无限循环群</a:t>
            </a:r>
            <a:r>
              <a:rPr lang="en-US" altLang="zh-CN" dirty="0"/>
              <a:t>. </a:t>
            </a:r>
          </a:p>
          <a:p>
            <a:pPr lvl="1" eaLnBrk="1" hangingPunct="1"/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是循环群，若</a:t>
            </a:r>
            <a:r>
              <a:rPr lang="en-US" altLang="zh-CN" i="1" dirty="0"/>
              <a:t>a</a:t>
            </a:r>
            <a:r>
              <a:rPr lang="zh-CN" altLang="en-US" dirty="0"/>
              <a:t>是</a:t>
            </a:r>
            <a:r>
              <a:rPr lang="en-US" altLang="zh-CN" i="1" dirty="0"/>
              <a:t>n </a:t>
            </a:r>
            <a:r>
              <a:rPr lang="zh-CN" altLang="en-US" dirty="0"/>
              <a:t>阶元，则 </a:t>
            </a:r>
            <a:br>
              <a:rPr lang="zh-CN" altLang="en-US" dirty="0"/>
            </a:br>
            <a:r>
              <a:rPr lang="en-US" altLang="zh-CN" i="1" dirty="0"/>
              <a:t>G </a:t>
            </a:r>
            <a:r>
              <a:rPr lang="en-US" altLang="zh-CN" dirty="0"/>
              <a:t>= { </a:t>
            </a:r>
            <a:r>
              <a:rPr lang="en-US" altLang="zh-CN" i="1" dirty="0"/>
              <a:t>a</a:t>
            </a:r>
            <a:r>
              <a:rPr lang="en-US" altLang="zh-CN" baseline="30000" dirty="0"/>
              <a:t>0</a:t>
            </a:r>
            <a:r>
              <a:rPr lang="en-US" altLang="zh-CN" dirty="0"/>
              <a:t>=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30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, … , 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那么</a:t>
            </a:r>
            <a:r>
              <a:rPr lang="en-US" altLang="zh-CN" dirty="0"/>
              <a:t>|</a:t>
            </a:r>
            <a:r>
              <a:rPr lang="en-US" altLang="zh-CN" i="1" dirty="0"/>
              <a:t>G</a:t>
            </a:r>
            <a:r>
              <a:rPr lang="en-US" altLang="zh-CN" dirty="0"/>
              <a:t>| = </a:t>
            </a:r>
            <a:r>
              <a:rPr lang="en-US" altLang="zh-CN" i="1" dirty="0"/>
              <a:t>n</a:t>
            </a:r>
            <a:r>
              <a:rPr lang="zh-CN" altLang="en-US" dirty="0"/>
              <a:t>，称 </a:t>
            </a:r>
            <a:r>
              <a:rPr lang="en-US" altLang="zh-CN" i="1" dirty="0"/>
              <a:t>G </a:t>
            </a:r>
            <a:r>
              <a:rPr lang="zh-CN" altLang="en-US" dirty="0"/>
              <a:t>为 </a:t>
            </a:r>
            <a:r>
              <a:rPr lang="en-US" altLang="zh-CN" i="1" dirty="0">
                <a:solidFill>
                  <a:srgbClr val="C00000"/>
                </a:solidFill>
              </a:rPr>
              <a:t>n </a:t>
            </a:r>
            <a:r>
              <a:rPr lang="zh-CN" altLang="en-US" dirty="0">
                <a:solidFill>
                  <a:srgbClr val="C00000"/>
                </a:solidFill>
              </a:rPr>
              <a:t>阶循环群</a:t>
            </a:r>
            <a:r>
              <a:rPr lang="en-US" altLang="zh-CN" dirty="0"/>
              <a:t>. </a:t>
            </a:r>
          </a:p>
          <a:p>
            <a:pPr lvl="1" eaLnBrk="1" hangingPunct="1"/>
            <a:r>
              <a:rPr lang="zh-CN" altLang="en-US" dirty="0">
                <a:solidFill>
                  <a:srgbClr val="0066FF"/>
                </a:solidFill>
              </a:rPr>
              <a:t>若</a:t>
            </a:r>
            <a:r>
              <a:rPr lang="en-US" altLang="zh-CN" i="1" dirty="0">
                <a:solidFill>
                  <a:srgbClr val="0066FF"/>
                </a:solidFill>
              </a:rPr>
              <a:t>a </a:t>
            </a:r>
            <a:r>
              <a:rPr lang="zh-CN" altLang="en-US" dirty="0">
                <a:solidFill>
                  <a:srgbClr val="0066FF"/>
                </a:solidFill>
              </a:rPr>
              <a:t>是无限阶元，则 </a:t>
            </a:r>
            <a:br>
              <a:rPr lang="zh-CN" altLang="en-US" dirty="0">
                <a:solidFill>
                  <a:srgbClr val="0066FF"/>
                </a:solidFill>
              </a:rPr>
            </a:br>
            <a:r>
              <a:rPr lang="en-US" altLang="zh-CN" i="1" dirty="0">
                <a:solidFill>
                  <a:srgbClr val="0066FF"/>
                </a:solidFill>
              </a:rPr>
              <a:t>G </a:t>
            </a:r>
            <a:r>
              <a:rPr lang="en-US" altLang="zh-CN" dirty="0">
                <a:solidFill>
                  <a:srgbClr val="0066FF"/>
                </a:solidFill>
              </a:rPr>
              <a:t>= { 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</a:rPr>
              <a:t>0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e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</a:rPr>
              <a:t>±1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</a:rPr>
              <a:t>±2</a:t>
            </a:r>
            <a:r>
              <a:rPr lang="en-US" altLang="zh-CN" dirty="0">
                <a:solidFill>
                  <a:srgbClr val="0066FF"/>
                </a:solidFill>
              </a:rPr>
              <a:t>, … }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    称 </a:t>
            </a:r>
            <a:r>
              <a:rPr lang="en-US" altLang="zh-CN" i="1" dirty="0">
                <a:solidFill>
                  <a:srgbClr val="0066FF"/>
                </a:solidFill>
              </a:rPr>
              <a:t>G </a:t>
            </a:r>
            <a:r>
              <a:rPr lang="zh-CN" altLang="en-US" dirty="0">
                <a:solidFill>
                  <a:srgbClr val="0066FF"/>
                </a:solidFill>
              </a:rPr>
              <a:t>为</a:t>
            </a:r>
            <a:r>
              <a:rPr lang="zh-CN" altLang="en-US" dirty="0">
                <a:solidFill>
                  <a:srgbClr val="C00000"/>
                </a:solidFill>
              </a:rPr>
              <a:t>无限循环群</a:t>
            </a:r>
            <a:r>
              <a:rPr lang="en-US" altLang="zh-CN" dirty="0">
                <a:solidFill>
                  <a:srgbClr val="0066FF"/>
                </a:solidFill>
              </a:rPr>
              <a:t>. </a:t>
            </a:r>
          </a:p>
          <a:p>
            <a:pPr eaLnBrk="1" hangingPunct="1"/>
            <a:r>
              <a:rPr lang="zh-CN" altLang="en-US" dirty="0"/>
              <a:t>例如：</a:t>
            </a:r>
            <a:r>
              <a:rPr lang="en-US" altLang="zh-CN" dirty="0"/>
              <a:t>&lt;Z, +&gt; = &lt;1&gt; </a:t>
            </a:r>
            <a:r>
              <a:rPr lang="zh-CN" altLang="en-US" dirty="0"/>
              <a:t>是无限循环群</a:t>
            </a:r>
          </a:p>
          <a:p>
            <a:pPr marL="1143000" lvl="2" indent="-228600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&lt;Z</a:t>
            </a:r>
            <a:r>
              <a:rPr lang="en-US" altLang="zh-CN" baseline="-25000" dirty="0"/>
              <a:t>12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&gt;</a:t>
            </a:r>
            <a:r>
              <a:rPr lang="zh-CN" altLang="en-US" dirty="0"/>
              <a:t> </a:t>
            </a:r>
            <a:r>
              <a:rPr lang="en-US" altLang="zh-CN" dirty="0"/>
              <a:t>= &lt;1&gt; </a:t>
            </a:r>
            <a:r>
              <a:rPr lang="zh-CN" altLang="en-US" dirty="0"/>
              <a:t>是</a:t>
            </a:r>
            <a:r>
              <a:rPr lang="en-US" altLang="zh-CN" dirty="0"/>
              <a:t>12</a:t>
            </a:r>
            <a:r>
              <a:rPr lang="zh-CN" altLang="en-US" dirty="0"/>
              <a:t>阶循环群。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2" name="AutoShape 4" descr="新闻纸">
            <a:extLst>
              <a:ext uri="{FF2B5EF4-FFF2-40B4-BE49-F238E27FC236}">
                <a16:creationId xmlns:a16="http://schemas.microsoft.com/office/drawing/2014/main" id="{1AC387F6-0BA7-471D-807A-A205DFF9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4450"/>
            <a:ext cx="3025775" cy="1204913"/>
          </a:xfrm>
          <a:prstGeom prst="wedgeRoundRectCallout">
            <a:avLst>
              <a:gd name="adj1" fmla="val -10023"/>
              <a:gd name="adj2" fmla="val 198208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 dirty="0">
                <a:sym typeface="Symbol" panose="05050102010706020507" pitchFamily="18" charset="2"/>
              </a:rPr>
              <a:t>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称为欧拉函数，表示</a:t>
            </a:r>
            <a:r>
              <a:rPr lang="en-US" altLang="zh-CN" sz="2400" dirty="0"/>
              <a:t>{0,1, …</a:t>
            </a:r>
            <a:r>
              <a:rPr lang="en-US" altLang="zh-CN" sz="2400" i="1" dirty="0"/>
              <a:t>n</a:t>
            </a:r>
            <a:r>
              <a:rPr lang="en-US" altLang="zh-CN" sz="2400" dirty="0"/>
              <a:t>-1}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/>
              <a:t>与</a:t>
            </a:r>
            <a:r>
              <a:rPr lang="en-US" altLang="zh-CN" sz="2400" i="1" dirty="0"/>
              <a:t>n</a:t>
            </a:r>
            <a:r>
              <a:rPr lang="zh-CN" altLang="en-US" sz="2400" dirty="0"/>
              <a:t>互素的数的个数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EE07F46-A022-4FA9-9168-787F2F17A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270000"/>
            <a:ext cx="8383587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solidFill>
                  <a:srgbClr val="A50021"/>
                </a:solidFill>
              </a:rPr>
              <a:t>定理</a:t>
            </a:r>
            <a:r>
              <a:rPr lang="en-US" altLang="zh-CN" kern="0" dirty="0">
                <a:solidFill>
                  <a:srgbClr val="A50021"/>
                </a:solidFill>
              </a:rPr>
              <a:t>10.13</a:t>
            </a:r>
            <a:r>
              <a:rPr lang="en-US" altLang="zh-CN" kern="0" dirty="0"/>
              <a:t> </a:t>
            </a:r>
            <a:r>
              <a:rPr lang="zh-CN" altLang="en-US" kern="0" dirty="0"/>
              <a:t>设</a:t>
            </a:r>
            <a:r>
              <a:rPr lang="en-US" altLang="zh-CN" i="1" kern="0" dirty="0"/>
              <a:t>G</a:t>
            </a:r>
            <a:r>
              <a:rPr lang="en-US" altLang="zh-CN" kern="0" dirty="0"/>
              <a:t>=&lt;</a:t>
            </a:r>
            <a:r>
              <a:rPr lang="en-US" altLang="zh-CN" i="1" kern="0" dirty="0"/>
              <a:t>a</a:t>
            </a:r>
            <a:r>
              <a:rPr lang="en-US" altLang="zh-CN" kern="0" dirty="0"/>
              <a:t>&gt;</a:t>
            </a:r>
            <a:r>
              <a:rPr lang="zh-CN" altLang="en-US" kern="0" dirty="0"/>
              <a:t>是循环群</a:t>
            </a:r>
            <a:r>
              <a:rPr lang="en-US" altLang="zh-CN" kern="0" dirty="0"/>
              <a:t>. 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(1) </a:t>
            </a:r>
            <a:r>
              <a:rPr lang="zh-CN" altLang="en-US" kern="0" dirty="0"/>
              <a:t>若</a:t>
            </a:r>
            <a:r>
              <a:rPr lang="en-US" altLang="zh-CN" i="1" kern="0" dirty="0"/>
              <a:t>G</a:t>
            </a:r>
            <a:r>
              <a:rPr lang="zh-CN" altLang="en-US" kern="0" dirty="0"/>
              <a:t>是无限循环群，则</a:t>
            </a:r>
            <a:r>
              <a:rPr lang="en-US" altLang="zh-CN" i="1" kern="0" dirty="0"/>
              <a:t>G</a:t>
            </a:r>
            <a:r>
              <a:rPr lang="zh-CN" altLang="en-US" kern="0" dirty="0"/>
              <a:t>只有两个生成元，即</a:t>
            </a:r>
            <a:r>
              <a:rPr lang="en-US" altLang="zh-CN" i="1" kern="0" dirty="0"/>
              <a:t>a</a:t>
            </a:r>
            <a:r>
              <a:rPr lang="zh-CN" altLang="en-US" kern="0" dirty="0"/>
              <a:t>和</a:t>
            </a:r>
            <a:r>
              <a:rPr lang="en-US" altLang="zh-CN" i="1" kern="0" dirty="0"/>
              <a:t>a</a:t>
            </a:r>
            <a:r>
              <a:rPr lang="en-US" altLang="zh-CN" kern="0" baseline="30000" dirty="0">
                <a:sym typeface="Symbol" panose="05050102010706020507" pitchFamily="18" charset="2"/>
              </a:rPr>
              <a:t></a:t>
            </a:r>
            <a:r>
              <a:rPr lang="en-US" altLang="zh-CN" kern="0" baseline="30000" dirty="0"/>
              <a:t>1</a:t>
            </a:r>
            <a:r>
              <a:rPr lang="en-US" altLang="zh-CN" kern="0" dirty="0"/>
              <a:t>. 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(2) </a:t>
            </a:r>
            <a:r>
              <a:rPr lang="zh-CN" altLang="en-US" kern="0" dirty="0"/>
              <a:t>若</a:t>
            </a:r>
            <a:r>
              <a:rPr lang="en-US" altLang="zh-CN" i="1" kern="0" dirty="0"/>
              <a:t>G</a:t>
            </a:r>
            <a:r>
              <a:rPr lang="zh-CN" altLang="en-US" kern="0" dirty="0"/>
              <a:t>是 </a:t>
            </a:r>
            <a:r>
              <a:rPr lang="en-US" altLang="zh-CN" i="1" kern="0" dirty="0"/>
              <a:t>n </a:t>
            </a:r>
            <a:r>
              <a:rPr lang="zh-CN" altLang="en-US" kern="0" dirty="0"/>
              <a:t>阶循环群，则</a:t>
            </a:r>
            <a:r>
              <a:rPr lang="en-US" altLang="zh-CN" i="1" kern="0" dirty="0"/>
              <a:t>G</a:t>
            </a:r>
            <a:r>
              <a:rPr lang="zh-CN" altLang="en-US" kern="0" dirty="0"/>
              <a:t>含有</a:t>
            </a:r>
            <a:r>
              <a:rPr lang="zh-CN" altLang="en-US" i="1" kern="0" dirty="0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  <a:r>
              <a:rPr lang="en-US" altLang="zh-CN" kern="0" dirty="0">
                <a:solidFill>
                  <a:schemeClr val="accent2"/>
                </a:solidFill>
              </a:rPr>
              <a:t>(</a:t>
            </a:r>
            <a:r>
              <a:rPr lang="en-US" altLang="zh-CN" i="1" kern="0" dirty="0">
                <a:solidFill>
                  <a:schemeClr val="accent2"/>
                </a:solidFill>
              </a:rPr>
              <a:t>n</a:t>
            </a:r>
            <a:r>
              <a:rPr lang="en-US" altLang="zh-CN" kern="0" dirty="0">
                <a:solidFill>
                  <a:schemeClr val="accent2"/>
                </a:solidFill>
              </a:rPr>
              <a:t>)</a:t>
            </a:r>
            <a:r>
              <a:rPr lang="zh-CN" altLang="en-US" kern="0" dirty="0"/>
              <a:t>个生成元</a:t>
            </a:r>
            <a:r>
              <a:rPr lang="en-US" altLang="zh-CN" kern="0" dirty="0"/>
              <a:t>. </a:t>
            </a:r>
          </a:p>
          <a:p>
            <a:pPr eaLnBrk="1" hangingPunct="1">
              <a:defRPr/>
            </a:pPr>
            <a:endParaRPr lang="en-US" altLang="zh-CN" kern="0" dirty="0"/>
          </a:p>
        </p:txBody>
      </p:sp>
      <p:sp>
        <p:nvSpPr>
          <p:cNvPr id="15364" name="灯片编号占位符 5">
            <a:extLst>
              <a:ext uri="{FF2B5EF4-FFF2-40B4-BE49-F238E27FC236}">
                <a16:creationId xmlns:a16="http://schemas.microsoft.com/office/drawing/2014/main" id="{81A965C0-979D-4ADA-822D-AEAF6244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E9896B-BC69-4506-97C8-7F37F23CF43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74C1EEEF-6394-4ACA-9616-7D16BB17C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4718050" cy="747713"/>
          </a:xfrm>
        </p:spPr>
        <p:txBody>
          <a:bodyPr/>
          <a:lstStyle/>
          <a:p>
            <a:pPr algn="l" eaLnBrk="1" hangingPunct="1"/>
            <a:r>
              <a:rPr lang="zh-CN" altLang="en-US"/>
              <a:t>循环群的生成元</a:t>
            </a:r>
          </a:p>
        </p:txBody>
      </p:sp>
      <p:sp>
        <p:nvSpPr>
          <p:cNvPr id="585734" name="Rectangle 6">
            <a:extLst>
              <a:ext uri="{FF2B5EF4-FFF2-40B4-BE49-F238E27FC236}">
                <a16:creationId xmlns:a16="http://schemas.microsoft.com/office/drawing/2014/main" id="{76C9321C-966D-4794-843B-EB9E04FD6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4652963"/>
            <a:ext cx="83883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例如 </a:t>
            </a:r>
            <a:r>
              <a:rPr lang="en-US" altLang="zh-CN" i="1" dirty="0"/>
              <a:t>n</a:t>
            </a:r>
            <a:r>
              <a:rPr lang="en-US" altLang="zh-CN" dirty="0"/>
              <a:t>=12</a:t>
            </a:r>
            <a:r>
              <a:rPr lang="zh-CN" altLang="en-US" dirty="0"/>
              <a:t>，小于</a:t>
            </a:r>
            <a:r>
              <a:rPr lang="en-US" altLang="zh-CN" dirty="0"/>
              <a:t>12</a:t>
            </a:r>
            <a:r>
              <a:rPr lang="zh-CN" altLang="en-US" dirty="0"/>
              <a:t>且与</a:t>
            </a:r>
            <a:r>
              <a:rPr lang="en-US" altLang="zh-CN" dirty="0"/>
              <a:t>12</a:t>
            </a:r>
            <a:r>
              <a:rPr lang="zh-CN" altLang="en-US" dirty="0"/>
              <a:t>互素的正整数有</a:t>
            </a:r>
            <a:r>
              <a:rPr lang="en-US" altLang="zh-CN" dirty="0"/>
              <a:t>4</a:t>
            </a:r>
            <a:r>
              <a:rPr lang="zh-CN" altLang="en-US" dirty="0"/>
              <a:t>个： </a:t>
            </a:r>
            <a:r>
              <a:rPr lang="en-US" altLang="zh-CN" dirty="0"/>
              <a:t>1, 5, 7, 11</a:t>
            </a:r>
            <a:r>
              <a:rPr lang="zh-CN" altLang="en-US" dirty="0"/>
              <a:t>，所以</a:t>
            </a:r>
            <a:r>
              <a:rPr lang="zh-CN" altLang="en-US" i="1" dirty="0">
                <a:sym typeface="Symbol" panose="05050102010706020507" pitchFamily="18" charset="2"/>
              </a:rPr>
              <a:t></a:t>
            </a:r>
            <a:r>
              <a:rPr lang="en-US" altLang="zh-CN" dirty="0"/>
              <a:t>(12)=4.</a:t>
            </a:r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71B100B5-3E9B-4879-BB9D-553E93864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286125"/>
            <a:ext cx="7343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 且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i="1" baseline="30000" dirty="0" err="1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是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的生成元当且仅当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solidFill>
                  <a:srgbClr val="0066FF"/>
                </a:solidFill>
              </a:rPr>
              <a:t>                   r</a:t>
            </a:r>
            <a:r>
              <a:rPr lang="zh-CN" altLang="en-US" dirty="0">
                <a:solidFill>
                  <a:srgbClr val="0066FF"/>
                </a:solidFill>
              </a:rPr>
              <a:t>是小于</a:t>
            </a:r>
            <a:r>
              <a:rPr lang="en-US" altLang="zh-CN" i="1" dirty="0">
                <a:solidFill>
                  <a:srgbClr val="0066FF"/>
                </a:solidFill>
              </a:rPr>
              <a:t>n</a:t>
            </a:r>
            <a:r>
              <a:rPr lang="zh-CN" altLang="en-US" dirty="0">
                <a:solidFill>
                  <a:srgbClr val="0066FF"/>
                </a:solidFill>
              </a:rPr>
              <a:t>且与 </a:t>
            </a:r>
            <a:r>
              <a:rPr lang="en-US" altLang="zh-CN" i="1" dirty="0">
                <a:solidFill>
                  <a:srgbClr val="0066FF"/>
                </a:solidFill>
              </a:rPr>
              <a:t>n </a:t>
            </a:r>
            <a:r>
              <a:rPr lang="zh-CN" altLang="en-US" dirty="0">
                <a:solidFill>
                  <a:srgbClr val="0066FF"/>
                </a:solidFill>
              </a:rPr>
              <a:t>互素的自然数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  <a:endParaRPr lang="zh-CN" alt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2" grpId="0" animBg="1"/>
      <p:bldP spid="58573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10798</Words>
  <Application>Microsoft Office PowerPoint</Application>
  <PresentationFormat>全屏显示(4:3)</PresentationFormat>
  <Paragraphs>955</Paragraphs>
  <Slides>68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6" baseType="lpstr">
      <vt:lpstr>-apple-system</vt:lpstr>
      <vt:lpstr>Batang</vt:lpstr>
      <vt:lpstr>等线</vt:lpstr>
      <vt:lpstr>等线 Light</vt:lpstr>
      <vt:lpstr>华文中宋</vt:lpstr>
      <vt:lpstr>宋体</vt:lpstr>
      <vt:lpstr>Microsoft Yahei</vt:lpstr>
      <vt:lpstr>Arial</vt:lpstr>
      <vt:lpstr>Arial</vt:lpstr>
      <vt:lpstr>Arial Narrow</vt:lpstr>
      <vt:lpstr>Bahnschrift Condensed</vt:lpstr>
      <vt:lpstr>Cambria Math</vt:lpstr>
      <vt:lpstr>Times New Roman</vt:lpstr>
      <vt:lpstr>Verdana</vt:lpstr>
      <vt:lpstr>Wingdings</vt:lpstr>
      <vt:lpstr>Profile</vt:lpstr>
      <vt:lpstr>Office 主题​​</vt:lpstr>
      <vt:lpstr>公式</vt:lpstr>
      <vt:lpstr>第十章  群与环</vt:lpstr>
      <vt:lpstr>10.3 循环群与置换群</vt:lpstr>
      <vt:lpstr>PowerPoint 演示文稿</vt:lpstr>
      <vt:lpstr>G=&lt;Z9,&gt;</vt:lpstr>
      <vt:lpstr>定理</vt:lpstr>
      <vt:lpstr>循环群一定是阿贝尔群，反之则不一定</vt:lpstr>
      <vt:lpstr>应用实例</vt:lpstr>
      <vt:lpstr>循环群的分类</vt:lpstr>
      <vt:lpstr>循环群的生成元</vt:lpstr>
      <vt:lpstr>实例</vt:lpstr>
      <vt:lpstr>PowerPoint 演示文稿</vt:lpstr>
      <vt:lpstr>PowerPoint 演示文稿</vt:lpstr>
      <vt:lpstr>PowerPoint 演示文稿</vt:lpstr>
      <vt:lpstr>循环群的子群</vt:lpstr>
      <vt:lpstr>PowerPoint 演示文稿</vt:lpstr>
      <vt:lpstr>PowerPoint 演示文稿</vt:lpstr>
      <vt:lpstr>PowerPoint 演示文稿</vt:lpstr>
      <vt:lpstr>PowerPoint 演示文稿</vt:lpstr>
      <vt:lpstr>求循环子群的方法</vt:lpstr>
      <vt:lpstr>实例</vt:lpstr>
      <vt:lpstr>实例：(2) 设G2=&lt;Z12, &gt;，求G2的所有子群。</vt:lpstr>
      <vt:lpstr>实例：(2) 设G2=&lt;Z12, &gt;，求G2的所有子群。</vt:lpstr>
      <vt:lpstr>回看旋转群&lt;G,*&gt;，求其所有子群</vt:lpstr>
      <vt:lpstr>n 元置换</vt:lpstr>
      <vt:lpstr>群的性质——置换性</vt:lpstr>
      <vt:lpstr>置换的乘法</vt:lpstr>
      <vt:lpstr>轮换与对换</vt:lpstr>
      <vt:lpstr>n元置换的轮换表示</vt:lpstr>
      <vt:lpstr>实例</vt:lpstr>
      <vt:lpstr>实例</vt:lpstr>
      <vt:lpstr>轮换分解式的特征</vt:lpstr>
      <vt:lpstr>置换的对换分解</vt:lpstr>
      <vt:lpstr>实例</vt:lpstr>
      <vt:lpstr>对换分解的特征</vt:lpstr>
      <vt:lpstr>n元对称群</vt:lpstr>
      <vt:lpstr>PowerPoint 演示文稿</vt:lpstr>
      <vt:lpstr>PowerPoint 演示文稿</vt:lpstr>
      <vt:lpstr>n元交错群</vt:lpstr>
      <vt:lpstr>实例</vt:lpstr>
      <vt:lpstr>实例</vt:lpstr>
      <vt:lpstr>Polya定理</vt:lpstr>
      <vt:lpstr>Polya定理在组合计数中的应用</vt:lpstr>
      <vt:lpstr>Polya定理在组合计数中的应用</vt:lpstr>
      <vt:lpstr>PowerPoint 演示文稿</vt:lpstr>
      <vt:lpstr>PowerPoint 演示文稿</vt:lpstr>
      <vt:lpstr>PowerPoint 演示文稿</vt:lpstr>
      <vt:lpstr>Polya定理练习</vt:lpstr>
      <vt:lpstr>S4相关（补充）</vt:lpstr>
      <vt:lpstr>S4相关（补充）</vt:lpstr>
      <vt:lpstr>10.3循环群与置换群（回顾）</vt:lpstr>
      <vt:lpstr>第十章  群与环</vt:lpstr>
      <vt:lpstr>10.4  环与域</vt:lpstr>
      <vt:lpstr>说明</vt:lpstr>
      <vt:lpstr>环的实例</vt:lpstr>
      <vt:lpstr>环的运算性质</vt:lpstr>
      <vt:lpstr>证明</vt:lpstr>
      <vt:lpstr>证明</vt:lpstr>
      <vt:lpstr>实例</vt:lpstr>
      <vt:lpstr>特殊的环</vt:lpstr>
      <vt:lpstr>域的定义（补充）</vt:lpstr>
      <vt:lpstr>实例</vt:lpstr>
      <vt:lpstr>实例</vt:lpstr>
      <vt:lpstr>定理（补充）</vt:lpstr>
      <vt:lpstr>实例</vt:lpstr>
      <vt:lpstr>实例（续）</vt:lpstr>
      <vt:lpstr>解域方程</vt:lpstr>
      <vt:lpstr>10.4环与域（回顾）</vt:lpstr>
      <vt:lpstr>第十章  群与环（回顾）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684</cp:revision>
  <dcterms:created xsi:type="dcterms:W3CDTF">2007-11-19T20:33:53Z</dcterms:created>
  <dcterms:modified xsi:type="dcterms:W3CDTF">2023-11-29T00:48:26Z</dcterms:modified>
</cp:coreProperties>
</file>