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594" r:id="rId2"/>
    <p:sldId id="256" r:id="rId3"/>
    <p:sldId id="376" r:id="rId4"/>
    <p:sldId id="293" r:id="rId5"/>
    <p:sldId id="294" r:id="rId6"/>
    <p:sldId id="295" r:id="rId7"/>
    <p:sldId id="296" r:id="rId8"/>
    <p:sldId id="369" r:id="rId9"/>
    <p:sldId id="297" r:id="rId10"/>
    <p:sldId id="359" r:id="rId11"/>
    <p:sldId id="349" r:id="rId12"/>
    <p:sldId id="350" r:id="rId13"/>
    <p:sldId id="266" r:id="rId14"/>
    <p:sldId id="267" r:id="rId15"/>
    <p:sldId id="269" r:id="rId16"/>
    <p:sldId id="272" r:id="rId17"/>
    <p:sldId id="373" r:id="rId18"/>
    <p:sldId id="372" r:id="rId19"/>
    <p:sldId id="271" r:id="rId20"/>
    <p:sldId id="309" r:id="rId21"/>
    <p:sldId id="368" r:id="rId22"/>
    <p:sldId id="377" r:id="rId23"/>
    <p:sldId id="310" r:id="rId24"/>
    <p:sldId id="311" r:id="rId25"/>
    <p:sldId id="312" r:id="rId26"/>
    <p:sldId id="358" r:id="rId27"/>
    <p:sldId id="270" r:id="rId28"/>
    <p:sldId id="357" r:id="rId29"/>
    <p:sldId id="314" r:id="rId30"/>
    <p:sldId id="315" r:id="rId31"/>
    <p:sldId id="316" r:id="rId32"/>
    <p:sldId id="317" r:id="rId33"/>
    <p:sldId id="374" r:id="rId34"/>
    <p:sldId id="318" r:id="rId35"/>
    <p:sldId id="319" r:id="rId36"/>
    <p:sldId id="275" r:id="rId37"/>
    <p:sldId id="320" r:id="rId38"/>
    <p:sldId id="321" r:id="rId39"/>
    <p:sldId id="322" r:id="rId40"/>
    <p:sldId id="323" r:id="rId41"/>
    <p:sldId id="324" r:id="rId42"/>
    <p:sldId id="325" r:id="rId43"/>
    <p:sldId id="361" r:id="rId44"/>
    <p:sldId id="326" r:id="rId45"/>
    <p:sldId id="327" r:id="rId46"/>
    <p:sldId id="328" r:id="rId47"/>
    <p:sldId id="360" r:id="rId48"/>
    <p:sldId id="329" r:id="rId49"/>
    <p:sldId id="283" r:id="rId50"/>
    <p:sldId id="595" r:id="rId51"/>
    <p:sldId id="378" r:id="rId52"/>
    <p:sldId id="596" r:id="rId53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AF1D1D"/>
    <a:srgbClr val="CC0000"/>
    <a:srgbClr val="D72323"/>
    <a:srgbClr val="CC7900"/>
    <a:srgbClr val="69B3F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86561" autoAdjust="0"/>
  </p:normalViewPr>
  <p:slideViewPr>
    <p:cSldViewPr>
      <p:cViewPr varScale="1">
        <p:scale>
          <a:sx n="65" d="100"/>
          <a:sy n="65" d="100"/>
        </p:scale>
        <p:origin x="1344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24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78E85B3-42D2-4465-981E-A03E760D0C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3ADA8CF-4779-4DB8-83AD-71847DF560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90E81252-F09A-4C64-84A8-27E86439FB5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8792AA1-1BA0-4C03-9BD3-28DCCF04DB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473BE4-3EEC-48FD-9F6D-A46AA4A4B3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6CDDBC8-4002-400C-9C77-7E6E3B2D2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754FA9C-708D-465F-A225-89A5DD5A86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3639ACA-FDC0-4DA9-A22B-72BC60BDF0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7AE5012-E6D9-469D-98B1-29C58D19B5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E0D87D4-6D1D-4729-8353-6230A46FF0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4AF915D-24BD-4B19-8C3B-E971DF00A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4CFAAC-09EF-4F39-8881-DED8EA16CE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CFAAC-09EF-4F39-8881-DED8EA16CEEA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226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D13CBD8-622E-4930-A778-202BACC0B8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780C770-6AA7-4F48-8BDB-D1610C174F99}" type="slidenum">
              <a:rPr lang="en-US" altLang="zh-CN" smtClean="0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ADB6059-EB14-4546-A472-C903A8394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FD74E79-8B58-497B-910A-F43C4775F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为了证结合律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)∧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sz="2400" kern="1200" dirty="0">
                <a:solidFill>
                  <a:srgbClr val="0066FF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∧(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分解为证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≽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∨(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≼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∨(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此处利用偏序关系的反对称的性质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首先证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≽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∨(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，再同理证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≼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∨(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充分利用了格的定义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5FBA7F88-BA4C-452B-A30B-363EB37D5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524FF41-E2F3-4C03-88FD-B69B2F676F83}" type="slidenum">
              <a:rPr lang="en-US" altLang="zh-CN" smtClean="0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8F3A872-B6B9-4B11-9012-E2A0CAF70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A14FFEE-7D45-4FD5-82BA-4C34B892A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2000" i="1" kern="0" dirty="0" err="1"/>
              <a:t>a</a:t>
            </a:r>
            <a:r>
              <a:rPr lang="en-US" altLang="zh-CN" sz="2000" kern="0" dirty="0" err="1"/>
              <a:t>∨</a:t>
            </a:r>
            <a:r>
              <a:rPr lang="en-US" altLang="zh-CN" sz="2000" i="1" kern="0" dirty="0" err="1"/>
              <a:t>a</a:t>
            </a:r>
            <a:r>
              <a:rPr lang="en-US" altLang="zh-CN" sz="2000" i="1" kern="0" dirty="0"/>
              <a:t> </a:t>
            </a:r>
            <a:r>
              <a:rPr lang="zh-CN" altLang="en-US" sz="2000" dirty="0"/>
              <a:t>是</a:t>
            </a:r>
            <a:r>
              <a:rPr lang="en-US" altLang="zh-CN" sz="2000" dirty="0"/>
              <a:t>{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kern="0" dirty="0"/>
              <a:t>a</a:t>
            </a:r>
            <a:r>
              <a:rPr lang="en-US" altLang="zh-CN" sz="2000" dirty="0"/>
              <a:t>}</a:t>
            </a:r>
            <a:r>
              <a:rPr lang="zh-CN" altLang="en-US" sz="2000" dirty="0"/>
              <a:t>的最小上界</a:t>
            </a:r>
            <a:r>
              <a:rPr lang="en-US" altLang="zh-CN" sz="2000" dirty="0"/>
              <a:t>, </a:t>
            </a:r>
            <a:r>
              <a:rPr lang="zh-CN" altLang="en-US" sz="2000" kern="0" dirty="0"/>
              <a:t>显然 </a:t>
            </a:r>
            <a:r>
              <a:rPr lang="en-US" altLang="zh-CN" sz="2000" i="1" kern="0" dirty="0" err="1"/>
              <a:t>a</a:t>
            </a:r>
            <a:r>
              <a:rPr lang="en-US" altLang="zh-CN" sz="2000" kern="0" dirty="0" err="1"/>
              <a:t>∨</a:t>
            </a:r>
            <a:r>
              <a:rPr lang="en-US" altLang="zh-CN" sz="2000" i="1" kern="0" dirty="0" err="1"/>
              <a:t>a</a:t>
            </a:r>
            <a:r>
              <a:rPr lang="en-US" altLang="zh-CN" sz="2000" i="1" kern="0" dirty="0"/>
              <a:t> </a:t>
            </a:r>
            <a:r>
              <a:rPr lang="en-US" altLang="zh-CN" sz="2000" b="0" kern="0" dirty="0">
                <a:solidFill>
                  <a:srgbClr val="0066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≽</a:t>
            </a:r>
            <a:r>
              <a:rPr lang="en-US" altLang="zh-CN" sz="2000" kern="0" dirty="0">
                <a:solidFill>
                  <a:srgbClr val="0066FF"/>
                </a:solidFill>
              </a:rPr>
              <a:t> </a:t>
            </a:r>
            <a:r>
              <a:rPr lang="en-US" altLang="zh-CN" sz="2000" i="1" kern="0" dirty="0"/>
              <a:t>a</a:t>
            </a:r>
            <a:endParaRPr lang="en-US" altLang="zh-CN" sz="2000" kern="0" dirty="0"/>
          </a:p>
          <a:p>
            <a:r>
              <a:rPr lang="en-US" altLang="zh-CN" sz="2000" i="1" kern="0" dirty="0"/>
              <a:t>a </a:t>
            </a:r>
            <a:r>
              <a:rPr lang="en-US" altLang="zh-CN" sz="2000" kern="0" dirty="0"/>
              <a:t>≼</a:t>
            </a:r>
            <a:r>
              <a:rPr lang="en-US" altLang="zh-CN" sz="2000" i="1" kern="0" dirty="0"/>
              <a:t>a</a:t>
            </a:r>
            <a:r>
              <a:rPr lang="zh-CN" altLang="en-US" sz="2000" i="1" kern="0" dirty="0"/>
              <a:t>，</a:t>
            </a:r>
            <a:r>
              <a:rPr lang="en-US" altLang="zh-CN" sz="2000" i="1" kern="0" dirty="0" err="1"/>
              <a:t>a</a:t>
            </a:r>
            <a:r>
              <a:rPr lang="en-US" altLang="zh-CN" sz="2000" kern="0" dirty="0" err="1"/>
              <a:t>∨</a:t>
            </a:r>
            <a:r>
              <a:rPr lang="en-US" altLang="zh-CN" sz="2000" i="1" kern="0" dirty="0" err="1"/>
              <a:t>a</a:t>
            </a:r>
            <a:r>
              <a:rPr lang="zh-CN" altLang="en-US" sz="2000" i="1" kern="0" dirty="0"/>
              <a:t>是最小的上界，故</a:t>
            </a:r>
            <a:r>
              <a:rPr lang="en-US" altLang="zh-CN" sz="2000" i="1" kern="0" dirty="0" err="1"/>
              <a:t>a</a:t>
            </a:r>
            <a:r>
              <a:rPr lang="en-US" altLang="zh-CN" sz="2000" kern="0" dirty="0" err="1"/>
              <a:t>∨</a:t>
            </a:r>
            <a:r>
              <a:rPr lang="en-US" altLang="zh-CN" sz="2000" i="1" kern="0" dirty="0" err="1"/>
              <a:t>a</a:t>
            </a:r>
            <a:r>
              <a:rPr lang="en-US" altLang="zh-CN" sz="2000" i="1" kern="0" dirty="0"/>
              <a:t> </a:t>
            </a:r>
            <a:r>
              <a:rPr lang="en-US" altLang="zh-CN" sz="2000" kern="0" dirty="0">
                <a:solidFill>
                  <a:srgbClr val="0066FF"/>
                </a:solidFill>
              </a:rPr>
              <a:t>≼</a:t>
            </a:r>
            <a:r>
              <a:rPr lang="en-US" altLang="zh-CN" sz="2000" i="1" kern="0" dirty="0"/>
              <a:t>a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F633E48-3EB1-4D61-B378-F48E44397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452230-73E3-4534-8D8C-123A9FA2A3AA}" type="slidenum">
              <a:rPr lang="en-US" altLang="zh-CN" smtClean="0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0DE2300-39DC-4132-9A09-8198649138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776EAFB-9AC0-47A4-A38A-F932F30DC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dirty="0">
                <a:solidFill>
                  <a:srgbClr val="A50021"/>
                </a:solidFill>
              </a:rPr>
              <a:t>定理</a:t>
            </a:r>
            <a:r>
              <a:rPr lang="en-US" altLang="zh-CN" sz="2000" dirty="0">
                <a:solidFill>
                  <a:srgbClr val="A50021"/>
                </a:solidFill>
              </a:rPr>
              <a:t>11.1</a:t>
            </a:r>
            <a:r>
              <a:rPr lang="en-US" altLang="zh-CN" sz="2000" dirty="0"/>
              <a:t> </a:t>
            </a:r>
            <a:r>
              <a:rPr lang="zh-CN" altLang="en-US" sz="2000" dirty="0"/>
              <a:t>设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L</a:t>
            </a:r>
            <a:r>
              <a:rPr lang="en-US" altLang="zh-CN" sz="2000" dirty="0"/>
              <a:t>, ≼&gt;</a:t>
            </a:r>
            <a:r>
              <a:rPr lang="zh-CN" altLang="en-US" sz="2000" dirty="0"/>
              <a:t>是格</a:t>
            </a:r>
            <a:r>
              <a:rPr lang="en-US" altLang="zh-CN" sz="2000" dirty="0"/>
              <a:t>, </a:t>
            </a:r>
            <a:r>
              <a:rPr lang="zh-CN" altLang="en-US" sz="2000" dirty="0"/>
              <a:t>则运算∨和∧适合交换律、结合律、幂等律和吸收律</a:t>
            </a:r>
            <a:endParaRPr lang="en-US" altLang="zh-CN" sz="2000" dirty="0"/>
          </a:p>
          <a:p>
            <a:r>
              <a:rPr lang="zh-CN" altLang="en-US" sz="2000" dirty="0"/>
              <a:t>由定理</a:t>
            </a:r>
            <a:r>
              <a:rPr lang="en-US" altLang="zh-CN" sz="2000" dirty="0"/>
              <a:t>11.1</a:t>
            </a:r>
            <a:r>
              <a:rPr lang="zh-CN" altLang="en-US" sz="2000" dirty="0"/>
              <a:t>可知，格是具有两个二元运算的代数系统</a:t>
            </a:r>
            <a:r>
              <a:rPr lang="en-US" altLang="zh-CN" sz="2000" dirty="0"/>
              <a:t>&lt;L</a:t>
            </a:r>
            <a:r>
              <a:rPr lang="zh-CN" altLang="en-US" sz="2000" dirty="0"/>
              <a:t>，∧，∨</a:t>
            </a:r>
            <a:r>
              <a:rPr lang="en-US" altLang="zh-CN" sz="2000" dirty="0"/>
              <a:t>&gt;,</a:t>
            </a:r>
            <a:r>
              <a:rPr lang="zh-CN" altLang="en-US" sz="2000" dirty="0"/>
              <a:t>其中，运算∧和∨适合交换律、结合律、幂等律和吸收律。</a:t>
            </a:r>
            <a:endParaRPr lang="en-US" altLang="zh-CN" sz="2000" dirty="0"/>
          </a:p>
          <a:p>
            <a:r>
              <a:rPr lang="zh-CN" altLang="en-US" sz="2000" dirty="0">
                <a:latin typeface="Arial" panose="020B0604020202020204" pitchFamily="34" charset="0"/>
              </a:rPr>
              <a:t>那么可以像群环域一样，通过规定运算及其基本性质来给出格的定义。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FE40FF8-2AA7-4D26-BAFD-63939102E4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CE65EC-9F14-4FF0-AC11-316EA18055DA}" type="slidenum">
              <a:rPr lang="en-US" altLang="zh-CN" smtClean="0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4D10DC3-39F8-44B5-871C-48D597E48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3B559B9-3381-48C4-BF7C-A68215723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Arial" panose="020B0604020202020204" pitchFamily="34" charset="0"/>
              </a:rPr>
              <a:t>这张是为上一张服务的（幂等律可以由吸收律推出，故格的定义可以没有幂等律）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en-US" altLang="zh-CN" sz="2000" i="1" dirty="0"/>
              <a:t>a</a:t>
            </a:r>
            <a:r>
              <a:rPr lang="es-ES_tradnl" altLang="zh-CN" kern="0" dirty="0"/>
              <a:t>* 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zh-CN" altLang="fr-FR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en-US" altLang="zh-CN" sz="2000" i="1" dirty="0"/>
              <a:t>b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0066FF"/>
                </a:solidFill>
              </a:rPr>
              <a:t>=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dirty="0"/>
              <a:t>,  </a:t>
            </a:r>
            <a:r>
              <a:rPr lang="en-US" altLang="zh-CN" sz="2000" i="1" dirty="0"/>
              <a:t>a</a:t>
            </a:r>
            <a:r>
              <a:rPr lang="zh-CN" altLang="fr-FR" dirty="0">
                <a:solidFill>
                  <a:srgbClr val="0066FF"/>
                </a:solidFill>
                <a:latin typeface="Arial" panose="020B0604020202020204" pitchFamily="34" charset="0"/>
              </a:rPr>
              <a:t>◦ 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s-ES_tradnl" altLang="zh-CN" kern="0" dirty="0"/>
              <a:t>*</a:t>
            </a:r>
            <a:r>
              <a:rPr lang="en-US" altLang="zh-CN" sz="2000" i="1" dirty="0"/>
              <a:t>b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0066FF"/>
                </a:solidFill>
              </a:rPr>
              <a:t>=</a:t>
            </a:r>
            <a:r>
              <a:rPr lang="en-US" altLang="zh-CN" sz="2000" dirty="0"/>
              <a:t> </a:t>
            </a:r>
            <a:r>
              <a:rPr lang="en-US" altLang="zh-CN" sz="2000" i="1" dirty="0"/>
              <a:t>a</a:t>
            </a:r>
            <a:r>
              <a:rPr lang="en-US" altLang="zh-CN" sz="2000" dirty="0"/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B9877318-C617-478A-8196-4466B42C1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EDF1DF9-B180-4448-BC81-C1296E0364C9}" type="slidenum">
              <a:rPr lang="en-US" altLang="zh-CN" smtClean="0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358FF75-BA3C-4C4D-AE63-12A9ADFD5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AD92EC1-FC32-48FB-A9EF-1D098DDE8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以后不再区别是偏序集定义的格，还是代数系统定义的格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统称为格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CB5C50E-1EB1-4836-8C9F-39A882F4C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0A958D-9329-440F-A7D6-6ABE36D84EFC}" type="slidenum">
              <a:rPr lang="en-US" altLang="zh-CN" smtClean="0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DF5550F-7122-4485-9F78-22C1A8E97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B9E4E89-DA3A-488F-9E4B-0000E966E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例</a:t>
            </a: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说明：在格中，分配不等式成立</a:t>
            </a:r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92493F93-C01E-4829-9798-4E5E8675A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2307948-BA40-4777-834D-DDAB42DFA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  <a:t>11.1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latin typeface="Arial" panose="020B0604020202020204" pitchFamily="34" charset="0"/>
              </a:rPr>
              <a:t>设</a:t>
            </a:r>
            <a:r>
              <a:rPr lang="en-US" altLang="zh-CN">
                <a:latin typeface="Arial" panose="020B0604020202020204" pitchFamily="34" charset="0"/>
              </a:rPr>
              <a:t>&lt;</a:t>
            </a:r>
            <a:r>
              <a:rPr lang="en-US" altLang="zh-CN" i="1">
                <a:latin typeface="Arial" panose="020B0604020202020204" pitchFamily="34" charset="0"/>
              </a:rPr>
              <a:t>S</a:t>
            </a:r>
            <a:r>
              <a:rPr lang="en-US" altLang="zh-CN">
                <a:latin typeface="Arial" panose="020B0604020202020204" pitchFamily="34" charset="0"/>
              </a:rPr>
              <a:t>, ≼&gt;</a:t>
            </a:r>
            <a:r>
              <a:rPr lang="zh-CN" altLang="en-US">
                <a:latin typeface="Arial" panose="020B0604020202020204" pitchFamily="34" charset="0"/>
              </a:rPr>
              <a:t>是偏序集，如果</a:t>
            </a:r>
            <a:r>
              <a:rPr lang="zh-CN" altLang="en-US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,</a:t>
            </a:r>
            <a:r>
              <a:rPr lang="en-US" altLang="zh-CN" i="1">
                <a:latin typeface="Arial" panose="020B0604020202020204" pitchFamily="34" charset="0"/>
              </a:rPr>
              <a:t>y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{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,</a:t>
            </a:r>
            <a:r>
              <a:rPr lang="en-US" altLang="zh-CN" i="1">
                <a:latin typeface="Arial" panose="020B0604020202020204" pitchFamily="34" charset="0"/>
              </a:rPr>
              <a:t>y</a:t>
            </a:r>
            <a:r>
              <a:rPr lang="en-US" altLang="zh-CN">
                <a:latin typeface="Arial" panose="020B0604020202020204" pitchFamily="34" charset="0"/>
              </a:rPr>
              <a:t>}</a:t>
            </a:r>
            <a:r>
              <a:rPr lang="zh-CN" altLang="en-US">
                <a:latin typeface="Arial" panose="020B0604020202020204" pitchFamily="34" charset="0"/>
              </a:rPr>
              <a:t>都有</a:t>
            </a:r>
            <a:r>
              <a:rPr lang="zh-CN" altLang="en-US">
                <a:solidFill>
                  <a:srgbClr val="A50021"/>
                </a:solidFill>
                <a:latin typeface="Arial" panose="020B0604020202020204" pitchFamily="34" charset="0"/>
              </a:rPr>
              <a:t>最小上界</a:t>
            </a:r>
            <a:r>
              <a:rPr lang="zh-CN" altLang="en-US">
                <a:latin typeface="Arial" panose="020B0604020202020204" pitchFamily="34" charset="0"/>
              </a:rPr>
              <a:t>和</a:t>
            </a:r>
            <a:r>
              <a:rPr lang="zh-CN" altLang="en-US">
                <a:solidFill>
                  <a:srgbClr val="A50021"/>
                </a:solidFill>
                <a:latin typeface="Arial" panose="020B0604020202020204" pitchFamily="34" charset="0"/>
              </a:rPr>
              <a:t>最大下界</a:t>
            </a:r>
            <a:r>
              <a:rPr lang="zh-CN" altLang="en-US">
                <a:latin typeface="Arial" panose="020B0604020202020204" pitchFamily="34" charset="0"/>
              </a:rPr>
              <a:t>，则称</a:t>
            </a:r>
            <a:r>
              <a:rPr lang="en-US" altLang="zh-CN" i="1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关于偏序≼作成一个</a:t>
            </a:r>
            <a:r>
              <a:rPr lang="zh-CN" altLang="en-US">
                <a:solidFill>
                  <a:srgbClr val="A50021"/>
                </a:solidFill>
                <a:latin typeface="Arial" panose="020B0604020202020204" pitchFamily="34" charset="0"/>
              </a:rPr>
              <a:t>格</a:t>
            </a:r>
            <a:r>
              <a:rPr lang="en-US" altLang="zh-CN">
                <a:latin typeface="Arial" panose="020B0604020202020204" pitchFamily="34" charset="0"/>
              </a:rPr>
              <a:t>. 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D953DB0C-5A31-4531-94F8-BE4DBA4F7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52E4158-0EB5-4F89-B680-D78BDF5533F0}" type="slidenum">
              <a:rPr lang="en-US" altLang="zh-CN" smtClean="0">
                <a:latin typeface="Arial" panose="020B0604020202020204" pitchFamily="34" charset="0"/>
              </a:rPr>
              <a:pPr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45F00A1-3633-4409-87F5-EDD6DB346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446481-45B8-47A6-B6C0-B3B2D73F7A46}" type="slidenum">
              <a:rPr lang="en-US" altLang="zh-CN" sz="1200" smtClean="0"/>
              <a:pPr>
                <a:spcBef>
                  <a:spcPct val="0"/>
                </a:spcBef>
              </a:pPr>
              <a:t>22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B44465A-871A-4EF9-ACC4-8C439CA1E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BF069D5-2CD3-403F-B638-2EAAA9C9E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12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E269364-7DAE-43B5-B9A3-53DB88144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CE9E19FB-CA28-454E-9BF5-DBDC5A783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在</a:t>
            </a:r>
            <a:r>
              <a:rPr lang="en-US" altLang="zh-CN">
                <a:latin typeface="Arial" panose="020B0604020202020204" pitchFamily="34" charset="0"/>
              </a:rPr>
              <a:t>L3</a:t>
            </a:r>
            <a:r>
              <a:rPr lang="zh-CN" altLang="en-US">
                <a:latin typeface="Arial" panose="020B0604020202020204" pitchFamily="34" charset="0"/>
              </a:rPr>
              <a:t>中，</a:t>
            </a:r>
            <a:r>
              <a:rPr lang="en-US" altLang="zh-CN">
                <a:latin typeface="Arial" panose="020B0604020202020204" pitchFamily="34" charset="0"/>
              </a:rPr>
              <a:t>b∧(c∨d)=b∧e=b</a:t>
            </a:r>
            <a:r>
              <a:rPr lang="zh-CN" altLang="en-US">
                <a:latin typeface="Arial" panose="020B0604020202020204" pitchFamily="34" charset="0"/>
              </a:rPr>
              <a:t>，而</a:t>
            </a:r>
            <a:r>
              <a:rPr lang="en-US" altLang="zh-CN">
                <a:latin typeface="Arial" panose="020B0604020202020204" pitchFamily="34" charset="0"/>
              </a:rPr>
              <a:t>(b∧c) ∨(b∧d)=a∨a=a</a:t>
            </a:r>
          </a:p>
          <a:p>
            <a:r>
              <a:rPr lang="zh-CN" altLang="en-US">
                <a:latin typeface="Arial" panose="020B0604020202020204" pitchFamily="34" charset="0"/>
              </a:rPr>
              <a:t>在</a:t>
            </a:r>
            <a:r>
              <a:rPr lang="en-US" altLang="zh-CN">
                <a:latin typeface="Arial" panose="020B0604020202020204" pitchFamily="34" charset="0"/>
              </a:rPr>
              <a:t>L4</a:t>
            </a:r>
            <a:r>
              <a:rPr lang="zh-CN" altLang="en-US">
                <a:latin typeface="Arial" panose="020B0604020202020204" pitchFamily="34" charset="0"/>
              </a:rPr>
              <a:t>中，</a:t>
            </a:r>
            <a:r>
              <a:rPr lang="en-US" altLang="zh-CN">
                <a:latin typeface="Arial" panose="020B0604020202020204" pitchFamily="34" charset="0"/>
              </a:rPr>
              <a:t>c∨(b∧d)=c∨a=c</a:t>
            </a:r>
            <a:r>
              <a:rPr lang="zh-CN" altLang="en-US">
                <a:latin typeface="Arial" panose="020B0604020202020204" pitchFamily="34" charset="0"/>
              </a:rPr>
              <a:t>，而</a:t>
            </a:r>
            <a:r>
              <a:rPr lang="en-US" altLang="zh-CN">
                <a:latin typeface="Arial" panose="020B0604020202020204" pitchFamily="34" charset="0"/>
              </a:rPr>
              <a:t>(c∨b)∧(c∨d)=e∧d=d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5FC53BFC-E0C8-49E8-B2D1-47582CDF8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878B3F5-F211-4381-BFA9-A0ECC85611FB}" type="slidenum">
              <a:rPr lang="en-US" altLang="zh-CN" smtClean="0">
                <a:latin typeface="Arial" panose="020B0604020202020204" pitchFamily="34" charset="0"/>
              </a:rPr>
              <a:pPr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277FBE2-1614-4F3D-800B-DFB4EB92C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6189668A-9459-4984-9DB9-5D929F31C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C0617D00-B222-4ADC-818C-B9F4CF177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2356905-E3FD-4206-A21B-C6A22C1A7A8B}" type="slidenum">
              <a:rPr lang="en-US" altLang="zh-CN" smtClean="0">
                <a:latin typeface="Arial" panose="020B0604020202020204" pitchFamily="34" charset="0"/>
              </a:rPr>
              <a:pPr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45F00A1-3633-4409-87F5-EDD6DB346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446481-45B8-47A6-B6C0-B3B2D73F7A46}" type="slidenum">
              <a:rPr lang="en-US" altLang="zh-CN" sz="1200" smtClean="0"/>
              <a:pPr>
                <a:spcBef>
                  <a:spcPct val="0"/>
                </a:spcBef>
              </a:pPr>
              <a:t>2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B44465A-871A-4EF9-ACC4-8C439CA1E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BF069D5-2CD3-403F-B638-2EAAA9C9E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B4DFCB5-4ED0-443E-9749-C58C8AC6D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2305CA-6CDF-4653-BBBF-DC471C42434B}" type="slidenum">
              <a:rPr lang="en-US" altLang="zh-CN" sz="1200" smtClean="0"/>
              <a:pPr>
                <a:spcBef>
                  <a:spcPct val="0"/>
                </a:spcBef>
              </a:pPr>
              <a:t>27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89AE028-37F6-46F8-9450-CB915D1A3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0B075AC-1560-4580-8ED5-14B6EDB43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E2B2BB17-4683-45BD-BED2-8A013CCD2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E5F75016-6A5B-42D9-A7A3-E0187980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11.8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dirty="0">
                <a:latin typeface="Arial" panose="020B0604020202020204" pitchFamily="34" charset="0"/>
              </a:rPr>
              <a:t>&lt;</a:t>
            </a:r>
            <a:r>
              <a:rPr lang="en-US" altLang="zh-CN" i="1" dirty="0">
                <a:latin typeface="Arial" panose="020B0604020202020204" pitchFamily="34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</a:rPr>
              <a:t>,∧,∨,0,1&gt;</a:t>
            </a:r>
            <a:r>
              <a:rPr lang="zh-CN" altLang="en-US" dirty="0">
                <a:latin typeface="Arial" panose="020B0604020202020204" pitchFamily="34" charset="0"/>
              </a:rPr>
              <a:t>是有界格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</a:rPr>
              <a:t>,  </a:t>
            </a:r>
            <a:r>
              <a:rPr lang="zh-CN" altLang="en-US" dirty="0">
                <a:latin typeface="Arial" panose="020B0604020202020204" pitchFamily="34" charset="0"/>
              </a:rPr>
              <a:t>若存在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使得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i="1" dirty="0">
                <a:latin typeface="Arial" panose="020B0604020202020204" pitchFamily="34" charset="0"/>
              </a:rPr>
              <a:t>           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∧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= 0 </a:t>
            </a:r>
            <a:r>
              <a:rPr lang="zh-CN" altLang="en-US" dirty="0">
                <a:latin typeface="Arial" panose="020B0604020202020204" pitchFamily="34" charset="0"/>
              </a:rPr>
              <a:t>和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∨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= 1  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成立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en-US" dirty="0">
                <a:latin typeface="Arial" panose="020B0604020202020204" pitchFamily="34" charset="0"/>
              </a:rPr>
              <a:t>则称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补元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zh-CN" altLang="en-US" i="0" dirty="0">
                <a:latin typeface="Arial" panose="020B0604020202020204" pitchFamily="34" charset="0"/>
              </a:rPr>
              <a:t>（</a:t>
            </a:r>
            <a:r>
              <a:rPr lang="en-US" altLang="zh-CN" i="0" dirty="0">
                <a:latin typeface="Arial" panose="020B0604020202020204" pitchFamily="34" charset="0"/>
              </a:rPr>
              <a:t>1</a:t>
            </a:r>
            <a:r>
              <a:rPr lang="zh-CN" altLang="en-US" i="0" dirty="0">
                <a:latin typeface="Arial" panose="020B0604020202020204" pitchFamily="34" charset="0"/>
              </a:rPr>
              <a:t>）</a:t>
            </a:r>
            <a:r>
              <a:rPr lang="en-US" altLang="zh-CN" i="0" dirty="0" err="1">
                <a:latin typeface="Arial" panose="020B0604020202020204" pitchFamily="34" charset="0"/>
              </a:rPr>
              <a:t>b∧a</a:t>
            </a:r>
            <a:r>
              <a:rPr lang="en-US" altLang="zh-CN" i="0" dirty="0">
                <a:latin typeface="Arial" panose="020B0604020202020204" pitchFamily="34" charset="0"/>
              </a:rPr>
              <a:t> = a </a:t>
            </a:r>
            <a:r>
              <a:rPr lang="zh-CN" altLang="en-US" i="0" dirty="0">
                <a:latin typeface="Arial" panose="020B0604020202020204" pitchFamily="34" charset="0"/>
              </a:rPr>
              <a:t>和 </a:t>
            </a:r>
            <a:r>
              <a:rPr lang="en-US" altLang="zh-CN" i="0" dirty="0" err="1">
                <a:latin typeface="Arial" panose="020B0604020202020204" pitchFamily="34" charset="0"/>
              </a:rPr>
              <a:t>b∨a</a:t>
            </a:r>
            <a:r>
              <a:rPr lang="en-US" altLang="zh-CN" i="0" dirty="0">
                <a:latin typeface="Arial" panose="020B0604020202020204" pitchFamily="34" charset="0"/>
              </a:rPr>
              <a:t> =b</a:t>
            </a:r>
            <a:r>
              <a:rPr lang="en-US" altLang="zh-CN" i="0" dirty="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altLang="zh-CN" i="0" dirty="0">
                <a:latin typeface="Arial" panose="020B0604020202020204" pitchFamily="34" charset="0"/>
              </a:rPr>
              <a:t> c </a:t>
            </a:r>
            <a:r>
              <a:rPr lang="zh-CN" altLang="en-US" i="0" dirty="0">
                <a:latin typeface="Arial" panose="020B0604020202020204" pitchFamily="34" charset="0"/>
              </a:rPr>
              <a:t>所以</a:t>
            </a:r>
            <a:r>
              <a:rPr lang="en-US" altLang="zh-CN" i="0" dirty="0">
                <a:latin typeface="Arial" panose="020B0604020202020204" pitchFamily="34" charset="0"/>
              </a:rPr>
              <a:t>a</a:t>
            </a:r>
            <a:r>
              <a:rPr lang="zh-CN" altLang="en-US" i="0" dirty="0">
                <a:latin typeface="Arial" panose="020B0604020202020204" pitchFamily="34" charset="0"/>
              </a:rPr>
              <a:t>不是</a:t>
            </a:r>
            <a:r>
              <a:rPr lang="en-US" altLang="zh-CN" i="0" dirty="0">
                <a:latin typeface="Arial" panose="020B0604020202020204" pitchFamily="34" charset="0"/>
              </a:rPr>
              <a:t>b</a:t>
            </a:r>
            <a:r>
              <a:rPr lang="zh-CN" altLang="en-US" i="0" dirty="0">
                <a:latin typeface="Arial" panose="020B0604020202020204" pitchFamily="34" charset="0"/>
              </a:rPr>
              <a:t>的补元，同理，</a:t>
            </a:r>
            <a:r>
              <a:rPr lang="en-US" altLang="zh-CN" i="0" dirty="0">
                <a:latin typeface="Arial" panose="020B0604020202020204" pitchFamily="34" charset="0"/>
              </a:rPr>
              <a:t>c</a:t>
            </a:r>
            <a:r>
              <a:rPr lang="zh-CN" altLang="en-US" i="0" dirty="0">
                <a:latin typeface="Arial" panose="020B0604020202020204" pitchFamily="34" charset="0"/>
              </a:rPr>
              <a:t>也不是</a:t>
            </a:r>
            <a:endParaRPr lang="en-US" altLang="zh-CN" i="0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68976AD6-E160-4D30-A0C6-737C22883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058051F-B7A1-4480-9B86-0618C0F9E4AB}" type="slidenum">
              <a:rPr lang="en-US" altLang="zh-CN" smtClean="0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11.8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dirty="0">
                <a:latin typeface="Arial" panose="020B0604020202020204" pitchFamily="34" charset="0"/>
              </a:rPr>
              <a:t>&lt;</a:t>
            </a:r>
            <a:r>
              <a:rPr lang="en-US" altLang="zh-CN" i="1" dirty="0">
                <a:latin typeface="Arial" panose="020B0604020202020204" pitchFamily="34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</a:rPr>
              <a:t>,∧,∨,0,1&gt;</a:t>
            </a:r>
            <a:r>
              <a:rPr lang="zh-CN" altLang="en-US" dirty="0">
                <a:latin typeface="Arial" panose="020B0604020202020204" pitchFamily="34" charset="0"/>
              </a:rPr>
              <a:t>是有界格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</a:rPr>
              <a:t>,  </a:t>
            </a:r>
            <a:r>
              <a:rPr lang="zh-CN" altLang="en-US" dirty="0">
                <a:latin typeface="Arial" panose="020B0604020202020204" pitchFamily="34" charset="0"/>
              </a:rPr>
              <a:t>若存在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使得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i="1" dirty="0">
                <a:latin typeface="Arial" panose="020B0604020202020204" pitchFamily="34" charset="0"/>
              </a:rPr>
              <a:t>           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∧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= 0 </a:t>
            </a:r>
            <a:r>
              <a:rPr lang="zh-CN" altLang="en-US" dirty="0">
                <a:latin typeface="Arial" panose="020B0604020202020204" pitchFamily="34" charset="0"/>
              </a:rPr>
              <a:t>和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∨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= 1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成立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en-US" dirty="0">
                <a:latin typeface="Arial" panose="020B0604020202020204" pitchFamily="34" charset="0"/>
              </a:rPr>
              <a:t>则称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补元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CFAAC-09EF-4F39-8881-DED8EA16CEE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6246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59BAAC2C-EFAA-4475-A248-D418C01F2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47281016-E9E2-4440-9AC9-51BBD0FCC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D36B8D85-C41D-4D51-980C-8915F4D9AE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C79585-320F-4E94-A59E-D0146500039B}" type="slidenum">
              <a:rPr lang="en-US" altLang="zh-CN" smtClean="0">
                <a:latin typeface="Arial" panose="020B0604020202020204" pitchFamily="34" charset="0"/>
              </a:rPr>
              <a:pPr/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D7A22FA-7941-44B8-B422-0150D6CCB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D9EC79-171A-4CBC-8B0F-D562EC7E9320}" type="slidenum">
              <a:rPr lang="en-US" altLang="zh-CN" sz="1200" smtClean="0"/>
              <a:pPr>
                <a:spcBef>
                  <a:spcPct val="0"/>
                </a:spcBef>
              </a:pPr>
              <a:t>36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1C7A2A7-A881-4682-A616-B0C689703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EBAA5D7-6DEE-41E1-BA2B-112F6937C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65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A50021"/>
                </a:solidFill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</a:rPr>
              <a:t>11.3</a:t>
            </a:r>
            <a:r>
              <a:rPr lang="en-US" altLang="zh-CN" sz="2000" dirty="0"/>
              <a:t>  </a:t>
            </a:r>
            <a:r>
              <a:rPr lang="zh-CN" altLang="en-US" sz="2000" dirty="0">
                <a:solidFill>
                  <a:srgbClr val="0066FF"/>
                </a:solidFill>
              </a:rPr>
              <a:t>设</a:t>
            </a:r>
            <a:r>
              <a:rPr lang="en-US" altLang="zh-CN" sz="2000" dirty="0">
                <a:solidFill>
                  <a:srgbClr val="0066FF"/>
                </a:solidFill>
              </a:rPr>
              <a:t>&lt;</a:t>
            </a:r>
            <a:r>
              <a:rPr lang="en-US" altLang="zh-CN" sz="2000" i="1" dirty="0">
                <a:solidFill>
                  <a:srgbClr val="0066FF"/>
                </a:solidFill>
              </a:rPr>
              <a:t>S</a:t>
            </a:r>
            <a:r>
              <a:rPr lang="en-US" altLang="zh-CN" sz="2000" dirty="0">
                <a:solidFill>
                  <a:srgbClr val="0066FF"/>
                </a:solidFill>
              </a:rPr>
              <a:t>, ∗, </a:t>
            </a:r>
            <a:r>
              <a:rPr lang="zh-CN" altLang="fr-FR" sz="2000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en-US" altLang="zh-CN" sz="2000" dirty="0">
                <a:solidFill>
                  <a:srgbClr val="0066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66FF"/>
                </a:solidFill>
              </a:rPr>
              <a:t>&gt;</a:t>
            </a:r>
            <a:r>
              <a:rPr lang="zh-CN" altLang="en-US" sz="2000" dirty="0">
                <a:solidFill>
                  <a:srgbClr val="0066FF"/>
                </a:solidFill>
              </a:rPr>
              <a:t>是代数系统</a:t>
            </a:r>
            <a:r>
              <a:rPr lang="en-US" altLang="zh-CN" sz="2000" dirty="0">
                <a:solidFill>
                  <a:srgbClr val="0066FF"/>
                </a:solidFill>
              </a:rPr>
              <a:t>, ∗</a:t>
            </a:r>
            <a:r>
              <a:rPr lang="zh-CN" altLang="en-US" sz="2000" dirty="0">
                <a:solidFill>
                  <a:srgbClr val="0066FF"/>
                </a:solidFill>
              </a:rPr>
              <a:t>和</a:t>
            </a:r>
            <a:r>
              <a:rPr lang="zh-CN" altLang="fr-FR" sz="2000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zh-CN" altLang="en-US" sz="2000" dirty="0">
                <a:solidFill>
                  <a:srgbClr val="0066FF"/>
                </a:solidFill>
              </a:rPr>
              <a:t>是二元运算</a:t>
            </a:r>
            <a:r>
              <a:rPr lang="en-US" altLang="zh-CN" sz="2000" dirty="0">
                <a:solidFill>
                  <a:srgbClr val="0066FF"/>
                </a:solidFill>
              </a:rPr>
              <a:t>, </a:t>
            </a:r>
            <a:r>
              <a:rPr lang="zh-CN" altLang="en-US" sz="2000" dirty="0">
                <a:solidFill>
                  <a:srgbClr val="0066FF"/>
                </a:solidFill>
              </a:rPr>
              <a:t>如果</a:t>
            </a:r>
          </a:p>
          <a:p>
            <a:pPr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66FF"/>
                </a:solidFill>
              </a:rPr>
              <a:t>∗和</a:t>
            </a:r>
            <a:r>
              <a:rPr lang="zh-CN" altLang="fr-FR" sz="2000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zh-CN" altLang="en-US" sz="2000" dirty="0">
                <a:solidFill>
                  <a:srgbClr val="0066FF"/>
                </a:solidFill>
              </a:rPr>
              <a:t>满足交换律、结合律和吸收律</a:t>
            </a:r>
            <a:r>
              <a:rPr lang="en-US" altLang="zh-CN" sz="2000" dirty="0">
                <a:solidFill>
                  <a:srgbClr val="0066FF"/>
                </a:solidFill>
              </a:rPr>
              <a:t>, </a:t>
            </a:r>
            <a:r>
              <a:rPr lang="zh-CN" altLang="en-US" sz="2000" dirty="0">
                <a:solidFill>
                  <a:srgbClr val="0066FF"/>
                </a:solidFill>
              </a:rPr>
              <a:t>则</a:t>
            </a:r>
            <a:r>
              <a:rPr lang="en-US" altLang="zh-CN" sz="2000" dirty="0">
                <a:solidFill>
                  <a:srgbClr val="0066FF"/>
                </a:solidFill>
              </a:rPr>
              <a:t>&lt;</a:t>
            </a:r>
            <a:r>
              <a:rPr lang="en-US" altLang="zh-CN" sz="2000" i="1" dirty="0">
                <a:solidFill>
                  <a:srgbClr val="0066FF"/>
                </a:solidFill>
              </a:rPr>
              <a:t>S</a:t>
            </a:r>
            <a:r>
              <a:rPr lang="en-US" altLang="zh-CN" sz="2000" dirty="0">
                <a:solidFill>
                  <a:srgbClr val="0066FF"/>
                </a:solidFill>
              </a:rPr>
              <a:t>, ∗,</a:t>
            </a:r>
            <a:r>
              <a:rPr lang="zh-CN" altLang="fr-FR" sz="2000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en-US" altLang="zh-CN" sz="2000" dirty="0">
                <a:solidFill>
                  <a:srgbClr val="0066FF"/>
                </a:solidFill>
              </a:rPr>
              <a:t>&gt;</a:t>
            </a:r>
            <a:r>
              <a:rPr lang="zh-CN" altLang="en-US" sz="2000" dirty="0">
                <a:solidFill>
                  <a:srgbClr val="0066FF"/>
                </a:solidFill>
              </a:rPr>
              <a:t>构成格</a:t>
            </a:r>
            <a:r>
              <a:rPr lang="en-US" altLang="zh-CN" sz="2000" dirty="0">
                <a:solidFill>
                  <a:srgbClr val="0066FF"/>
                </a:solidFill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CFAAC-09EF-4F39-8881-DED8EA16CEE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616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CFAAC-09EF-4F39-8881-DED8EA16CEE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397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i="1" dirty="0"/>
              <a:t>L</a:t>
            </a:r>
            <a:r>
              <a:rPr lang="zh-CN" altLang="en-US" dirty="0"/>
              <a:t>是格</a:t>
            </a:r>
            <a:r>
              <a:rPr lang="en-US" altLang="zh-CN" dirty="0"/>
              <a:t>,</a:t>
            </a:r>
            <a:r>
              <a:rPr lang="zh-CN" altLang="en-US" dirty="0"/>
              <a:t>若</a:t>
            </a:r>
            <a:r>
              <a:rPr lang="en-US" altLang="zh-CN" i="1" dirty="0"/>
              <a:t>L</a:t>
            </a:r>
            <a:r>
              <a:rPr lang="zh-CN" altLang="en-US" dirty="0"/>
              <a:t>存在全下界和全上界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L 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有界格</a:t>
            </a:r>
            <a:endParaRPr lang="en-US" altLang="zh-CN" dirty="0"/>
          </a:p>
          <a:p>
            <a:r>
              <a:rPr lang="zh-CN" altLang="en-US" dirty="0"/>
              <a:t>有界分配格的补元惟一性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L</a:t>
            </a:r>
            <a:r>
              <a:rPr lang="en-US" altLang="zh-CN" dirty="0"/>
              <a:t>,∧,∨,0,1&gt;</a:t>
            </a:r>
            <a:r>
              <a:rPr lang="zh-CN" altLang="en-US" dirty="0"/>
              <a:t>是有界格</a:t>
            </a:r>
            <a:r>
              <a:rPr lang="en-US" altLang="zh-CN" dirty="0"/>
              <a:t>,  </a:t>
            </a:r>
            <a:r>
              <a:rPr lang="zh-CN" altLang="en-US" dirty="0"/>
              <a:t>若</a:t>
            </a:r>
            <a:r>
              <a:rPr lang="en-US" altLang="zh-CN" i="1" dirty="0"/>
              <a:t>L</a:t>
            </a:r>
            <a:r>
              <a:rPr lang="zh-CN" altLang="en-US" dirty="0"/>
              <a:t>中所有元素都有补元存在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L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有补格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布尔代数是有补分配格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CFAAC-09EF-4F39-8881-DED8EA16CEE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092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11.8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dirty="0">
                <a:latin typeface="Arial" panose="020B0604020202020204" pitchFamily="34" charset="0"/>
              </a:rPr>
              <a:t>&lt;</a:t>
            </a:r>
            <a:r>
              <a:rPr lang="en-US" altLang="zh-CN" i="1" dirty="0">
                <a:latin typeface="Arial" panose="020B0604020202020204" pitchFamily="34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</a:rPr>
              <a:t>,∧,∨,0,1&gt;</a:t>
            </a:r>
            <a:r>
              <a:rPr lang="zh-CN" altLang="en-US" dirty="0">
                <a:latin typeface="Arial" panose="020B0604020202020204" pitchFamily="34" charset="0"/>
              </a:rPr>
              <a:t>是有界格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</a:rPr>
              <a:t>,  </a:t>
            </a:r>
            <a:r>
              <a:rPr lang="zh-CN" altLang="en-US" dirty="0">
                <a:latin typeface="Arial" panose="020B0604020202020204" pitchFamily="34" charset="0"/>
              </a:rPr>
              <a:t>若存在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L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使得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i="1" dirty="0">
                <a:latin typeface="Arial" panose="020B0604020202020204" pitchFamily="34" charset="0"/>
              </a:rPr>
              <a:t>           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∧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= 0 </a:t>
            </a:r>
            <a:r>
              <a:rPr lang="zh-CN" altLang="en-US" dirty="0">
                <a:latin typeface="Arial" panose="020B0604020202020204" pitchFamily="34" charset="0"/>
              </a:rPr>
              <a:t>和 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∨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= 1     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成立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en-US" dirty="0">
                <a:latin typeface="Arial" panose="020B0604020202020204" pitchFamily="34" charset="0"/>
              </a:rPr>
              <a:t>则称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补元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CFAAC-09EF-4F39-8881-DED8EA16CEE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226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27AE69F-4CD4-4E28-9A88-01A8405E0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B42F9D-7CC2-4D25-B061-BEEA236FF338}" type="slidenum">
              <a:rPr lang="en-US" altLang="zh-CN" sz="1200" smtClean="0"/>
              <a:pPr>
                <a:spcBef>
                  <a:spcPct val="0"/>
                </a:spcBef>
              </a:pPr>
              <a:t>42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B442B6A-BB4D-463D-92C0-CCA42E702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A2C25E8-D581-48D5-BEAE-2915F7A6C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可以证明，布尔代数的两种定义是等价的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11.10</a:t>
            </a:r>
            <a:r>
              <a:rPr lang="en-US" altLang="zh-CN" dirty="0"/>
              <a:t>  </a:t>
            </a:r>
            <a:r>
              <a:rPr lang="zh-CN" altLang="en-US" dirty="0"/>
              <a:t>如果一个格是有补分配格</a:t>
            </a:r>
            <a:r>
              <a:rPr lang="en-US" altLang="zh-CN" dirty="0"/>
              <a:t>, </a:t>
            </a:r>
            <a:r>
              <a:rPr lang="zh-CN" altLang="en-US" dirty="0"/>
              <a:t>则称它为布尔格或布尔代数</a:t>
            </a:r>
            <a:r>
              <a:rPr lang="en-US" altLang="zh-CN" dirty="0"/>
              <a:t>. </a:t>
            </a:r>
            <a:r>
              <a:rPr lang="zh-CN" altLang="en-US" dirty="0"/>
              <a:t>布尔代数标记为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dirty="0"/>
              <a:t>,∧,∨,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, 0, 1&gt;,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为求补运算</a:t>
            </a:r>
            <a:r>
              <a:rPr lang="en-US" altLang="zh-CN" dirty="0"/>
              <a:t>. </a:t>
            </a: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45F00A1-3633-4409-87F5-EDD6DB346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446481-45B8-47A6-B6C0-B3B2D73F7A46}" type="slidenum">
              <a:rPr lang="en-US" altLang="zh-CN" sz="1200" smtClean="0"/>
              <a:pPr>
                <a:spcBef>
                  <a:spcPct val="0"/>
                </a:spcBef>
              </a:pPr>
              <a:t>3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B44465A-871A-4EF9-ACC4-8C439CA1E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BF069D5-2CD3-403F-B638-2EAAA9C9E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142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5C9C9161-7BEF-4687-8E46-4BC2761E4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126C8F98-C7EB-49C6-BC95-4B4E43A43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有限布尔代数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(finite Boolean algebra)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是一种常用的布尔代数，指论域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是有限集的布尔代数。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是全下界，显然原子是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的覆盖，且若元素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覆盖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，则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必是原子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7.22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i="1" dirty="0" err="1">
                <a:latin typeface="Arial" panose="020B0604020202020204" pitchFamily="34" charset="0"/>
              </a:rPr>
              <a:t>x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i="1" dirty="0" err="1">
                <a:latin typeface="Arial" panose="020B0604020202020204" pitchFamily="34" charset="0"/>
              </a:rPr>
              <a:t>y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en-US" dirty="0">
                <a:latin typeface="Arial" panose="020B0604020202020204" pitchFamily="34" charset="0"/>
              </a:rPr>
              <a:t>如果 </a:t>
            </a:r>
            <a:r>
              <a:rPr lang="en-US" altLang="zh-CN" i="1" dirty="0" err="1">
                <a:latin typeface="Arial" panose="020B0604020202020204" pitchFamily="34" charset="0"/>
              </a:rPr>
              <a:t>x</a:t>
            </a:r>
            <a:r>
              <a:rPr lang="en-US" altLang="zh-CN" dirty="0" err="1">
                <a:latin typeface="Arial" panose="020B0604020202020204" pitchFamily="34" charset="0"/>
              </a:rPr>
              <a:t>≺</a:t>
            </a:r>
            <a:r>
              <a:rPr lang="en-US" altLang="zh-CN" i="1" dirty="0" err="1">
                <a:latin typeface="Arial" panose="020B0604020202020204" pitchFamily="34" charset="0"/>
              </a:rPr>
              <a:t>y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且不存在 </a:t>
            </a:r>
            <a:r>
              <a:rPr lang="en-US" altLang="zh-CN" i="1" dirty="0" err="1">
                <a:latin typeface="Arial" panose="020B0604020202020204" pitchFamily="34" charset="0"/>
              </a:rPr>
              <a:t>z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使得 </a:t>
            </a:r>
            <a:r>
              <a:rPr lang="en-US" altLang="zh-CN" i="1" dirty="0" err="1">
                <a:latin typeface="Arial" panose="020B0604020202020204" pitchFamily="34" charset="0"/>
              </a:rPr>
              <a:t>x</a:t>
            </a:r>
            <a:r>
              <a:rPr lang="en-US" altLang="zh-CN" dirty="0" err="1">
                <a:latin typeface="Arial" panose="020B0604020202020204" pitchFamily="34" charset="0"/>
              </a:rPr>
              <a:t>≺</a:t>
            </a:r>
            <a:r>
              <a:rPr lang="en-US" altLang="zh-CN" i="1" dirty="0" err="1">
                <a:latin typeface="Arial" panose="020B0604020202020204" pitchFamily="34" charset="0"/>
              </a:rPr>
              <a:t>z</a:t>
            </a:r>
            <a:r>
              <a:rPr lang="en-US" altLang="zh-CN" dirty="0" err="1">
                <a:latin typeface="Arial" panose="020B0604020202020204" pitchFamily="34" charset="0"/>
              </a:rPr>
              <a:t>≺</a:t>
            </a:r>
            <a:r>
              <a:rPr lang="en-US" altLang="zh-CN" i="1" dirty="0" err="1">
                <a:latin typeface="Arial" panose="020B0604020202020204" pitchFamily="34" charset="0"/>
              </a:rPr>
              <a:t>y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en-US" dirty="0">
                <a:latin typeface="Arial" panose="020B0604020202020204" pitchFamily="34" charset="0"/>
              </a:rPr>
              <a:t>则称 </a:t>
            </a:r>
            <a:r>
              <a:rPr lang="en-US" altLang="zh-CN" i="1" dirty="0">
                <a:latin typeface="Arial" panose="020B0604020202020204" pitchFamily="34" charset="0"/>
              </a:rPr>
              <a:t>y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覆盖</a:t>
            </a:r>
            <a:r>
              <a:rPr lang="en-US" altLang="zh-CN" i="1" dirty="0">
                <a:latin typeface="Arial" panose="020B0604020202020204" pitchFamily="34" charset="0"/>
              </a:rPr>
              <a:t>x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7016AAAC-3CB4-4F1E-BF97-2BAFA8B9E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5FB32F6-78D8-4179-AA85-12D5702AF7B2}" type="slidenum">
              <a:rPr lang="en-US" altLang="zh-CN" smtClean="0">
                <a:latin typeface="Arial" panose="020B0604020202020204" pitchFamily="34" charset="0"/>
              </a:rPr>
              <a:pPr/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9C69C544-86FF-449D-AA8E-B06A21485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B2F5392F-A2F0-4262-AEBE-F07918B39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显然原子是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的覆盖，且若元素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覆盖</a:t>
            </a:r>
            <a:r>
              <a:rPr lang="en-US" altLang="zh-CN">
                <a:latin typeface="Arial" panose="020B0604020202020204" pitchFamily="34" charset="0"/>
              </a:rPr>
              <a:t>0</a:t>
            </a:r>
            <a:r>
              <a:rPr lang="zh-CN" altLang="en-US">
                <a:latin typeface="Arial" panose="020B0604020202020204" pitchFamily="34" charset="0"/>
              </a:rPr>
              <a:t>，则</a:t>
            </a:r>
            <a:r>
              <a:rPr lang="en-US" altLang="zh-CN">
                <a:latin typeface="Arial" panose="020B0604020202020204" pitchFamily="34" charset="0"/>
              </a:rPr>
              <a:t>a</a:t>
            </a:r>
            <a:r>
              <a:rPr lang="zh-CN" altLang="en-US">
                <a:latin typeface="Arial" panose="020B0604020202020204" pitchFamily="34" charset="0"/>
              </a:rPr>
              <a:t>必是原子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Arial" panose="020B0604020202020204" pitchFamily="34" charset="0"/>
              </a:rPr>
              <a:t>7.22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,</a:t>
            </a:r>
            <a:r>
              <a:rPr lang="en-US" altLang="zh-CN" i="1">
                <a:latin typeface="Arial" panose="020B0604020202020204" pitchFamily="34" charset="0"/>
              </a:rPr>
              <a:t>y</a:t>
            </a:r>
            <a:r>
              <a:rPr lang="en-US" altLang="zh-CN">
                <a:latin typeface="Arial" panose="020B0604020202020204" pitchFamily="34" charset="0"/>
              </a:rPr>
              <a:t>∈</a:t>
            </a:r>
            <a:r>
              <a:rPr lang="en-US" altLang="zh-CN" i="1">
                <a:latin typeface="Arial" panose="020B0604020202020204" pitchFamily="34" charset="0"/>
              </a:rPr>
              <a:t>A</a:t>
            </a:r>
            <a:r>
              <a:rPr lang="en-US" altLang="zh-CN">
                <a:latin typeface="Arial" panose="020B0604020202020204" pitchFamily="34" charset="0"/>
              </a:rPr>
              <a:t>, </a:t>
            </a:r>
            <a:r>
              <a:rPr lang="zh-CN" altLang="en-US">
                <a:latin typeface="Arial" panose="020B0604020202020204" pitchFamily="34" charset="0"/>
              </a:rPr>
              <a:t>如果 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≺</a:t>
            </a:r>
            <a:r>
              <a:rPr lang="en-US" altLang="zh-CN" i="1">
                <a:latin typeface="Arial" panose="020B0604020202020204" pitchFamily="34" charset="0"/>
              </a:rPr>
              <a:t>y </a:t>
            </a:r>
            <a:r>
              <a:rPr lang="zh-CN" altLang="en-US">
                <a:latin typeface="Arial" panose="020B0604020202020204" pitchFamily="34" charset="0"/>
              </a:rPr>
              <a:t>且不存在 </a:t>
            </a:r>
            <a:r>
              <a:rPr lang="en-US" altLang="zh-CN" i="1">
                <a:latin typeface="Arial" panose="020B0604020202020204" pitchFamily="34" charset="0"/>
              </a:rPr>
              <a:t>z</a:t>
            </a:r>
            <a:r>
              <a:rPr lang="en-US" altLang="zh-CN">
                <a:latin typeface="Arial" panose="020B0604020202020204" pitchFamily="34" charset="0"/>
              </a:rPr>
              <a:t>∈</a:t>
            </a:r>
            <a:r>
              <a:rPr lang="en-US" altLang="zh-CN" i="1">
                <a:latin typeface="Arial" panose="020B0604020202020204" pitchFamily="34" charset="0"/>
              </a:rPr>
              <a:t>A </a:t>
            </a:r>
            <a:r>
              <a:rPr lang="zh-CN" altLang="en-US">
                <a:latin typeface="Arial" panose="020B0604020202020204" pitchFamily="34" charset="0"/>
              </a:rPr>
              <a:t>使得 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≺</a:t>
            </a:r>
            <a:r>
              <a:rPr lang="en-US" altLang="zh-CN" i="1">
                <a:latin typeface="Arial" panose="020B0604020202020204" pitchFamily="34" charset="0"/>
              </a:rPr>
              <a:t>z</a:t>
            </a:r>
            <a:r>
              <a:rPr lang="en-US" altLang="zh-CN">
                <a:latin typeface="Arial" panose="020B0604020202020204" pitchFamily="34" charset="0"/>
              </a:rPr>
              <a:t>≺</a:t>
            </a:r>
            <a:r>
              <a:rPr lang="en-US" altLang="zh-CN" i="1">
                <a:latin typeface="Arial" panose="020B0604020202020204" pitchFamily="34" charset="0"/>
              </a:rPr>
              <a:t>y</a:t>
            </a:r>
            <a:r>
              <a:rPr lang="en-US" altLang="zh-CN">
                <a:latin typeface="Arial" panose="020B0604020202020204" pitchFamily="34" charset="0"/>
              </a:rPr>
              <a:t>, </a:t>
            </a:r>
            <a:r>
              <a:rPr lang="zh-CN" altLang="en-US">
                <a:latin typeface="Arial" panose="020B0604020202020204" pitchFamily="34" charset="0"/>
              </a:rPr>
              <a:t>则称 </a:t>
            </a:r>
            <a:r>
              <a:rPr lang="en-US" altLang="zh-CN" i="1">
                <a:latin typeface="Arial" panose="020B0604020202020204" pitchFamily="34" charset="0"/>
              </a:rPr>
              <a:t>y</a:t>
            </a:r>
          </a:p>
          <a:p>
            <a:pPr eaLnBrk="1" hangingPunct="1"/>
            <a:r>
              <a:rPr lang="zh-CN" altLang="en-US">
                <a:solidFill>
                  <a:srgbClr val="A50021"/>
                </a:solidFill>
                <a:latin typeface="Arial" panose="020B0604020202020204" pitchFamily="34" charset="0"/>
              </a:rPr>
              <a:t>覆盖</a:t>
            </a:r>
            <a:r>
              <a:rPr lang="en-US" altLang="zh-CN" i="1">
                <a:latin typeface="Arial" panose="020B0604020202020204" pitchFamily="34" charset="0"/>
              </a:rPr>
              <a:t>x</a:t>
            </a:r>
            <a:r>
              <a:rPr lang="en-US" altLang="zh-CN">
                <a:latin typeface="Arial" panose="020B0604020202020204" pitchFamily="34" charset="0"/>
              </a:rPr>
              <a:t>.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90A45B5D-76F3-4E6D-8567-AC42246DD8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B36961-5E7F-47C9-AF53-A9F282C75EBB}" type="slidenum">
              <a:rPr lang="en-US" altLang="zh-CN" smtClean="0">
                <a:latin typeface="Arial" panose="020B0604020202020204" pitchFamily="34" charset="0"/>
              </a:rPr>
              <a:pPr/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5444C878-6844-41E1-B15B-974DF831D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33D662DA-76E7-4F38-9F5B-E07DDA9AC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i="1">
                <a:latin typeface="Arial" panose="020B0604020202020204" pitchFamily="34" charset="0"/>
              </a:rPr>
              <a:t>f </a:t>
            </a:r>
            <a:r>
              <a:rPr lang="zh-CN" altLang="en-US">
                <a:latin typeface="Arial" panose="020B0604020202020204" pitchFamily="34" charset="0"/>
              </a:rPr>
              <a:t>如果是双射，则称为同构，也称代数系统</a:t>
            </a:r>
            <a:r>
              <a:rPr lang="en-US" altLang="zh-CN" i="1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1</a:t>
            </a:r>
            <a:r>
              <a:rPr lang="zh-CN" altLang="en-US">
                <a:solidFill>
                  <a:srgbClr val="A50021"/>
                </a:solidFill>
                <a:latin typeface="Arial" panose="020B0604020202020204" pitchFamily="34" charset="0"/>
              </a:rPr>
              <a:t>同构</a:t>
            </a:r>
            <a:r>
              <a:rPr lang="zh-CN" altLang="en-US">
                <a:latin typeface="Arial" panose="020B0604020202020204" pitchFamily="34" charset="0"/>
              </a:rPr>
              <a:t>于</a:t>
            </a:r>
            <a:r>
              <a:rPr lang="en-US" altLang="zh-CN" i="1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， 记作</a:t>
            </a:r>
            <a:r>
              <a:rPr lang="en-US" altLang="zh-CN" i="1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1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en-US" altLang="zh-CN" i="1">
                <a:latin typeface="Arial" panose="020B0604020202020204" pitchFamily="34" charset="0"/>
              </a:rPr>
              <a:t>V</a:t>
            </a:r>
            <a:r>
              <a:rPr lang="en-US" altLang="zh-CN" baseline="-25000">
                <a:latin typeface="Arial" panose="020B0604020202020204" pitchFamily="34" charset="0"/>
              </a:rPr>
              <a:t>2</a:t>
            </a:r>
            <a:r>
              <a:rPr lang="en-US" altLang="zh-CN">
                <a:latin typeface="Arial" panose="020B0604020202020204" pitchFamily="34" charset="0"/>
              </a:rPr>
              <a:t>.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E3BDCA10-9B42-466D-8FB4-53F872B4C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9B1A956-F213-4A0D-AD7C-7A0694399CCC}" type="slidenum">
              <a:rPr lang="en-US" altLang="zh-CN" smtClean="0">
                <a:latin typeface="Arial" panose="020B0604020202020204" pitchFamily="34" charset="0"/>
              </a:rPr>
              <a:pPr/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E4112A4-01FC-4CAD-9D58-9F582A0CB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7918B4-9DC2-47A0-A6D0-F67E9E2759A6}" type="slidenum">
              <a:rPr lang="en-US" altLang="zh-CN" sz="1200" smtClean="0"/>
              <a:pPr>
                <a:spcBef>
                  <a:spcPct val="0"/>
                </a:spcBef>
              </a:pPr>
              <a:t>49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5A1403E-F117-4B20-BB57-B915ADBAD8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80D7916B-7F20-400A-943C-7DC38D1B2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45F00A1-3633-4409-87F5-EDD6DB3465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446481-45B8-47A6-B6C0-B3B2D73F7A46}" type="slidenum">
              <a:rPr lang="en-US" altLang="zh-CN" sz="1200" smtClean="0"/>
              <a:pPr>
                <a:spcBef>
                  <a:spcPct val="0"/>
                </a:spcBef>
              </a:pPr>
              <a:t>51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B44465A-871A-4EF9-ACC4-8C439CA1E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BF069D5-2CD3-403F-B638-2EAAA9C9E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985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CFAAC-09EF-4F39-8881-DED8EA16CEE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35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10466E3-3022-4157-916A-6CDB41D98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A02F7EFE-B9F1-4C5A-93B5-41022C747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7.23</a:t>
            </a:r>
            <a:r>
              <a:rPr lang="en-US" altLang="zh-CN" dirty="0"/>
              <a:t> </a:t>
            </a:r>
            <a:r>
              <a:rPr lang="zh-CN" altLang="en-US" dirty="0"/>
              <a:t>集合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A</a:t>
            </a:r>
            <a:r>
              <a:rPr lang="zh-CN" altLang="en-US" dirty="0"/>
              <a:t>上的偏序关系≼一起叫做</a:t>
            </a:r>
            <a:r>
              <a:rPr lang="zh-CN" altLang="en-US" dirty="0">
                <a:solidFill>
                  <a:srgbClr val="A50021"/>
                </a:solidFill>
              </a:rPr>
              <a:t>偏序集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,≼&gt;.  </a:t>
            </a:r>
          </a:p>
          <a:p>
            <a:pPr eaLnBrk="1" hangingPunct="1"/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7.25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dirty="0">
                <a:latin typeface="Arial" panose="020B0604020202020204" pitchFamily="34" charset="0"/>
              </a:rPr>
              <a:t>&lt;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, ≼&gt;</a:t>
            </a:r>
            <a:r>
              <a:rPr lang="zh-CN" altLang="en-US" dirty="0">
                <a:latin typeface="Arial" panose="020B0604020202020204" pitchFamily="34" charset="0"/>
              </a:rPr>
              <a:t>为偏序集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 err="1">
                <a:latin typeface="Arial" panose="020B0604020202020204" pitchFamily="34" charset="0"/>
              </a:rPr>
              <a:t>y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(1) </a:t>
            </a:r>
            <a:r>
              <a:rPr lang="zh-CN" altLang="en-US" dirty="0">
                <a:latin typeface="Arial" panose="020B0604020202020204" pitchFamily="34" charset="0"/>
              </a:rPr>
              <a:t>若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Arial" panose="020B0604020202020204" pitchFamily="34" charset="0"/>
              </a:rPr>
              <a:t>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i="1" dirty="0" err="1">
                <a:latin typeface="Arial" panose="020B0604020202020204" pitchFamily="34" charset="0"/>
              </a:rPr>
              <a:t>x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→</a:t>
            </a:r>
            <a:r>
              <a:rPr lang="en-US" altLang="zh-CN" i="1" dirty="0" err="1">
                <a:latin typeface="Arial" panose="020B0604020202020204" pitchFamily="34" charset="0"/>
              </a:rPr>
              <a:t>x</a:t>
            </a:r>
            <a:r>
              <a:rPr lang="en-US" altLang="zh-CN" dirty="0" err="1">
                <a:latin typeface="Arial" panose="020B0604020202020204" pitchFamily="34" charset="0"/>
              </a:rPr>
              <a:t>≼</a:t>
            </a:r>
            <a:r>
              <a:rPr lang="en-US" altLang="zh-CN" i="1" dirty="0" err="1">
                <a:latin typeface="Arial" panose="020B0604020202020204" pitchFamily="34" charset="0"/>
              </a:rPr>
              <a:t>y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成立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en-US" dirty="0">
                <a:latin typeface="Arial" panose="020B0604020202020204" pitchFamily="34" charset="0"/>
              </a:rPr>
              <a:t>则称</a:t>
            </a:r>
            <a:r>
              <a:rPr lang="en-US" altLang="zh-CN" i="1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为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上界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(2) </a:t>
            </a:r>
            <a:r>
              <a:rPr lang="zh-CN" altLang="en-US" dirty="0">
                <a:latin typeface="Arial" panose="020B0604020202020204" pitchFamily="34" charset="0"/>
              </a:rPr>
              <a:t>若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Arial" panose="020B0604020202020204" pitchFamily="34" charset="0"/>
              </a:rPr>
              <a:t>x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i="1" dirty="0" err="1">
                <a:latin typeface="Arial" panose="020B0604020202020204" pitchFamily="34" charset="0"/>
              </a:rPr>
              <a:t>x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→</a:t>
            </a:r>
            <a:r>
              <a:rPr lang="en-US" altLang="zh-CN" i="1" dirty="0" err="1">
                <a:latin typeface="Arial" panose="020B0604020202020204" pitchFamily="34" charset="0"/>
              </a:rPr>
              <a:t>y</a:t>
            </a:r>
            <a:r>
              <a:rPr lang="en-US" altLang="zh-CN" dirty="0" err="1">
                <a:latin typeface="Arial" panose="020B0604020202020204" pitchFamily="34" charset="0"/>
              </a:rPr>
              <a:t>≼</a:t>
            </a:r>
            <a:r>
              <a:rPr lang="en-US" altLang="zh-CN" i="1" dirty="0" err="1">
                <a:latin typeface="Arial" panose="020B0604020202020204" pitchFamily="34" charset="0"/>
              </a:rPr>
              <a:t>x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成立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zh-CN" altLang="en-US" dirty="0">
                <a:latin typeface="Arial" panose="020B0604020202020204" pitchFamily="34" charset="0"/>
              </a:rPr>
              <a:t>则称</a:t>
            </a:r>
            <a:r>
              <a:rPr lang="en-US" altLang="zh-CN" i="1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为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下界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(3) </a:t>
            </a:r>
            <a:r>
              <a:rPr lang="zh-CN" altLang="en-US" dirty="0">
                <a:latin typeface="Arial" panose="020B0604020202020204" pitchFamily="34" charset="0"/>
              </a:rPr>
              <a:t>令</a:t>
            </a:r>
            <a:r>
              <a:rPr lang="en-US" altLang="zh-CN" i="1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＝</a:t>
            </a: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y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为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的上界</a:t>
            </a:r>
            <a:r>
              <a:rPr lang="en-US" altLang="zh-CN" dirty="0">
                <a:latin typeface="Arial" panose="020B0604020202020204" pitchFamily="34" charset="0"/>
              </a:rPr>
              <a:t>}, </a:t>
            </a:r>
            <a:r>
              <a:rPr lang="en-US" altLang="zh-CN" i="1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的最小元为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最小上界</a:t>
            </a:r>
            <a:r>
              <a:rPr lang="zh-CN" altLang="en-US" dirty="0">
                <a:latin typeface="Arial" panose="020B0604020202020204" pitchFamily="34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上确界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(4) </a:t>
            </a:r>
            <a:r>
              <a:rPr lang="zh-CN" altLang="en-US" dirty="0">
                <a:latin typeface="Arial" panose="020B0604020202020204" pitchFamily="34" charset="0"/>
              </a:rPr>
              <a:t>令</a:t>
            </a:r>
            <a:r>
              <a:rPr lang="en-US" altLang="zh-CN" i="1" dirty="0">
                <a:latin typeface="Arial" panose="020B0604020202020204" pitchFamily="34" charset="0"/>
              </a:rPr>
              <a:t>D</a:t>
            </a:r>
            <a:r>
              <a:rPr lang="zh-CN" altLang="en-US" dirty="0">
                <a:latin typeface="Arial" panose="020B0604020202020204" pitchFamily="34" charset="0"/>
              </a:rPr>
              <a:t>＝</a:t>
            </a: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y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>
                <a:latin typeface="Arial" panose="020B0604020202020204" pitchFamily="34" charset="0"/>
              </a:rPr>
              <a:t>y</a:t>
            </a:r>
            <a:r>
              <a:rPr lang="zh-CN" altLang="en-US" dirty="0">
                <a:latin typeface="Arial" panose="020B0604020202020204" pitchFamily="34" charset="0"/>
              </a:rPr>
              <a:t>为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的下界</a:t>
            </a:r>
            <a:r>
              <a:rPr lang="en-US" altLang="zh-CN" dirty="0">
                <a:latin typeface="Arial" panose="020B0604020202020204" pitchFamily="34" charset="0"/>
              </a:rPr>
              <a:t>}, </a:t>
            </a:r>
            <a:r>
              <a:rPr lang="en-US" altLang="zh-CN" i="1" dirty="0">
                <a:latin typeface="Arial" panose="020B0604020202020204" pitchFamily="34" charset="0"/>
              </a:rPr>
              <a:t>D</a:t>
            </a:r>
            <a:r>
              <a:rPr lang="zh-CN" altLang="en-US" dirty="0">
                <a:latin typeface="Arial" panose="020B0604020202020204" pitchFamily="34" charset="0"/>
              </a:rPr>
              <a:t>的最大元为</a:t>
            </a:r>
            <a:r>
              <a:rPr lang="en-US" altLang="zh-CN" i="1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最大下界</a:t>
            </a:r>
            <a:r>
              <a:rPr lang="zh-CN" altLang="en-US" dirty="0">
                <a:latin typeface="Arial" panose="020B0604020202020204" pitchFamily="34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下确界</a:t>
            </a:r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B9683F1A-83A4-4BED-9DE9-776E2AAA9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0D7830B-7042-466F-A117-A257803A9AF0}" type="slidenum">
              <a:rPr lang="en-US" altLang="zh-CN" smtClean="0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8E0B4E50-3A4F-4F83-A372-7F289369DF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1713B783-2F48-4EA1-8BBA-09CBA94EF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{a, b}</a:t>
            </a:r>
            <a:r>
              <a:rPr lang="zh-CN" altLang="en-US" dirty="0">
                <a:latin typeface="Arial" panose="020B0604020202020204" pitchFamily="34" charset="0"/>
              </a:rPr>
              <a:t>没有最大下界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{b, d}</a:t>
            </a:r>
            <a:r>
              <a:rPr lang="zh-CN" altLang="en-US" dirty="0">
                <a:latin typeface="Arial" panose="020B0604020202020204" pitchFamily="34" charset="0"/>
              </a:rPr>
              <a:t>有两个上界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e</a:t>
            </a:r>
            <a:r>
              <a:rPr lang="zh-CN" altLang="en-US" dirty="0">
                <a:latin typeface="Arial" panose="020B0604020202020204" pitchFamily="34" charset="0"/>
              </a:rPr>
              <a:t>，但没有最小上界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c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{b, c}</a:t>
            </a:r>
            <a:r>
              <a:rPr lang="zh-CN" altLang="en-US" dirty="0">
                <a:latin typeface="Arial" panose="020B0604020202020204" pitchFamily="34" charset="0"/>
              </a:rPr>
              <a:t>有三个上界</a:t>
            </a:r>
            <a:r>
              <a:rPr lang="en-US" altLang="zh-CN" dirty="0" err="1">
                <a:latin typeface="Arial" panose="020B0604020202020204" pitchFamily="34" charset="0"/>
              </a:rPr>
              <a:t>d,e,f</a:t>
            </a:r>
            <a:r>
              <a:rPr lang="zh-CN" altLang="en-US" dirty="0">
                <a:latin typeface="Arial" panose="020B0604020202020204" pitchFamily="34" charset="0"/>
              </a:rPr>
              <a:t>，但没有最小上界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d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r>
              <a:rPr lang="en-US" altLang="zh-CN" dirty="0">
                <a:latin typeface="Arial" panose="020B0604020202020204" pitchFamily="34" charset="0"/>
              </a:rPr>
              <a:t>{a, g}</a:t>
            </a:r>
            <a:r>
              <a:rPr lang="zh-CN" altLang="en-US" dirty="0">
                <a:latin typeface="Arial" panose="020B0604020202020204" pitchFamily="34" charset="0"/>
              </a:rPr>
              <a:t>没有最大下界和最小上界</a:t>
            </a:r>
          </a:p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D25EE456-2584-4B84-99F8-492C4464B0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FA1DF54-912C-4171-B4DB-228B1B09558D}" type="slidenum">
              <a:rPr lang="en-US" altLang="zh-CN" smtClean="0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为了讲下一张子群格（子群间的包含关系）的实例，补充此张</a:t>
            </a:r>
            <a:endParaRPr lang="en-US" altLang="zh-CN" dirty="0"/>
          </a:p>
          <a:p>
            <a:r>
              <a:rPr lang="en-US" altLang="zh-CN" kern="0" dirty="0"/>
              <a:t>&lt;</a:t>
            </a:r>
            <a:r>
              <a:rPr lang="en-US" altLang="zh-CN" i="1" kern="0" dirty="0"/>
              <a:t>B</a:t>
            </a:r>
            <a:r>
              <a:rPr lang="en-US" altLang="zh-CN" kern="0" dirty="0"/>
              <a:t>&gt;</a:t>
            </a:r>
            <a:r>
              <a:rPr lang="zh-CN" altLang="en-US" kern="0" dirty="0"/>
              <a:t>表示包含</a:t>
            </a:r>
            <a:r>
              <a:rPr lang="en-US" altLang="zh-CN" kern="0" dirty="0"/>
              <a:t>B</a:t>
            </a:r>
            <a:r>
              <a:rPr lang="zh-CN" altLang="en-US" kern="0" dirty="0"/>
              <a:t>的（</a:t>
            </a:r>
            <a:r>
              <a:rPr lang="en-US" altLang="zh-CN" kern="0" dirty="0"/>
              <a:t>G</a:t>
            </a:r>
            <a:r>
              <a:rPr lang="zh-CN" altLang="en-US" kern="0" dirty="0"/>
              <a:t>的）最小子群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CFAAC-09EF-4F39-8881-DED8EA16CEE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66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41E07A3C-9E76-410F-B68D-998E6ECC7B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491AB555-9890-47D1-A3A7-B4BA72483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zh-CN" altLang="en-US" dirty="0"/>
              <a:t>的最大下界是就是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</a:p>
          <a:p>
            <a:pPr eaLnBrk="1" hangingPunct="1"/>
            <a:r>
              <a:rPr lang="zh-CN" altLang="en-US" dirty="0"/>
              <a:t>但是其最小上界却不一定是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∪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2</a:t>
            </a:r>
            <a:endParaRPr lang="en-US" altLang="zh-CN" dirty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即不能用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∪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作为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∨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zh-CN" altLang="en-US" dirty="0">
                <a:solidFill>
                  <a:srgbClr val="A50021"/>
                </a:solidFill>
              </a:rPr>
              <a:t>，因为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∪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2</a:t>
            </a:r>
            <a:r>
              <a:rPr lang="zh-CN" altLang="en-US" dirty="0">
                <a:solidFill>
                  <a:srgbClr val="A50021"/>
                </a:solidFill>
              </a:rPr>
              <a:t>不一定是子群</a:t>
            </a:r>
            <a:endParaRPr lang="en-US" altLang="zh-CN" dirty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比如</a:t>
            </a:r>
            <a:r>
              <a:rPr lang="en-US" altLang="zh-CN" dirty="0">
                <a:solidFill>
                  <a:srgbClr val="A50021"/>
                </a:solidFill>
              </a:rPr>
              <a:t>S3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10.8</a:t>
            </a:r>
            <a:r>
              <a:rPr lang="en-US" altLang="zh-CN" dirty="0"/>
              <a:t>  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</a:t>
            </a:r>
            <a:r>
              <a:rPr lang="en-US" altLang="zh-CN" dirty="0"/>
              <a:t>, </a:t>
            </a:r>
            <a:r>
              <a:rPr lang="zh-CN" altLang="en-US" dirty="0"/>
              <a:t>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i="1" dirty="0"/>
              <a:t>         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 = {</a:t>
            </a:r>
            <a:r>
              <a:rPr lang="en-US" altLang="zh-CN" i="1" dirty="0"/>
              <a:t>H</a:t>
            </a:r>
            <a:r>
              <a:rPr lang="en-US" altLang="zh-CN" dirty="0"/>
              <a:t> | 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</a:t>
            </a:r>
            <a:r>
              <a:rPr lang="en-US" altLang="zh-CN" dirty="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则偏序集</a:t>
            </a:r>
            <a:r>
              <a:rPr lang="en-US" altLang="zh-CN" dirty="0"/>
              <a:t>&lt;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),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&gt;</a:t>
            </a:r>
            <a:r>
              <a:rPr lang="zh-CN" altLang="en-US" dirty="0">
                <a:sym typeface="Symbol" panose="05050102010706020507" pitchFamily="18" charset="2"/>
              </a:rPr>
              <a:t>称为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子群格。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50993F61-0C5D-4C3D-8BD0-E688A3F22F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240041-4772-4DDC-B2F1-A768B1F01830}" type="slidenum">
              <a:rPr lang="en-US" altLang="zh-CN" smtClean="0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阶：</a:t>
            </a:r>
            <a:r>
              <a:rPr lang="en-US" altLang="zh-CN" dirty="0"/>
              <a:t>{(1)}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阶：</a:t>
            </a:r>
            <a:r>
              <a:rPr lang="en-US" altLang="zh-CN" dirty="0"/>
              <a:t>&lt;(12)&gt;={(1), (12)}, &lt;(13)&gt;=  {(1), (13)}, &lt;(23)&gt;=  {(1), (23)}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阶：</a:t>
            </a:r>
            <a:r>
              <a:rPr lang="en-US" altLang="zh-CN" i="1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 ={(1), (123), (132)}=&lt;(123)&gt;3</a:t>
            </a:r>
            <a:r>
              <a:rPr lang="zh-CN" altLang="en-US" dirty="0"/>
              <a:t>元交错群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/>
              <a:t>6</a:t>
            </a:r>
            <a:r>
              <a:rPr lang="zh-CN" altLang="en-US" dirty="0"/>
              <a:t>阶：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={ (1), (1 2), (1 3), (2 3), (1 2 3), (1 3 2) }</a:t>
            </a:r>
            <a:r>
              <a:rPr lang="zh-CN" altLang="en-US" dirty="0"/>
              <a:t>三元对称群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/>
              <a:t>&lt;(12)&gt;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&lt;(13)&gt;=  {(1) , (12</a:t>
            </a:r>
            <a:r>
              <a:rPr lang="zh-CN" altLang="en-US" dirty="0"/>
              <a:t>）</a:t>
            </a:r>
            <a:r>
              <a:rPr lang="en-US" altLang="zh-CN" dirty="0"/>
              <a:t>, (13)}</a:t>
            </a:r>
            <a:r>
              <a:rPr lang="zh-CN" altLang="en-US" dirty="0"/>
              <a:t>不是群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/>
              <a:t>&lt;&lt;(12)&gt;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&lt;(13)&gt;&gt;= 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 </a:t>
            </a:r>
            <a:r>
              <a:rPr lang="zh-CN" altLang="en-US" dirty="0"/>
              <a:t>是群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4CFAAC-09EF-4F39-8881-DED8EA16CEE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982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13143AD-CA7C-495F-83E7-D3881AAD89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CF97BF-1800-4E36-B185-429301DC5C49}" type="slidenum">
              <a:rPr lang="en-US" altLang="zh-CN" smtClean="0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FE918DF-AB87-4802-9AD3-2D2E9BFE12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02C04DD-C766-4927-B463-B1B30C8E7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11.1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dirty="0">
                <a:latin typeface="Arial" panose="020B0604020202020204" pitchFamily="34" charset="0"/>
              </a:rPr>
              <a:t>&lt;</a:t>
            </a:r>
            <a:r>
              <a:rPr lang="en-US" altLang="zh-CN" i="1" dirty="0">
                <a:latin typeface="Arial" panose="020B0604020202020204" pitchFamily="34" charset="0"/>
              </a:rPr>
              <a:t>S</a:t>
            </a:r>
            <a:r>
              <a:rPr lang="en-US" altLang="zh-CN" dirty="0">
                <a:latin typeface="Arial" panose="020B0604020202020204" pitchFamily="34" charset="0"/>
              </a:rPr>
              <a:t>, ≼&gt;</a:t>
            </a:r>
            <a:r>
              <a:rPr lang="zh-CN" altLang="en-US" dirty="0">
                <a:latin typeface="Arial" panose="020B0604020202020204" pitchFamily="34" charset="0"/>
              </a:rPr>
              <a:t>是偏序集，如果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Arial" panose="020B0604020202020204" pitchFamily="34" charset="0"/>
              </a:rPr>
              <a:t>x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i="1" dirty="0" err="1">
                <a:latin typeface="Arial" panose="020B0604020202020204" pitchFamily="34" charset="0"/>
              </a:rPr>
              <a:t>y</a:t>
            </a:r>
            <a:r>
              <a:rPr lang="en-US" altLang="zh-CN" dirty="0" err="1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 err="1">
                <a:latin typeface="Arial" panose="020B0604020202020204" pitchFamily="34" charset="0"/>
              </a:rPr>
              <a:t>x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i="1" dirty="0" err="1">
                <a:latin typeface="Arial" panose="020B0604020202020204" pitchFamily="34" charset="0"/>
              </a:rPr>
              <a:t>y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</a:rPr>
              <a:t>都有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最小上界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最大下界</a:t>
            </a:r>
            <a:r>
              <a:rPr lang="zh-CN" altLang="en-US" dirty="0">
                <a:latin typeface="Arial" panose="020B0604020202020204" pitchFamily="34" charset="0"/>
              </a:rPr>
              <a:t>，则称</a:t>
            </a:r>
            <a:r>
              <a:rPr lang="en-US" altLang="zh-CN" i="1" dirty="0">
                <a:latin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</a:rPr>
              <a:t>关于偏序≼作成一个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格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</a:p>
          <a:p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>
            <a:extLst>
              <a:ext uri="{FF2B5EF4-FFF2-40B4-BE49-F238E27FC236}">
                <a16:creationId xmlns:a16="http://schemas.microsoft.com/office/drawing/2014/main" id="{4CC5D3DF-9522-4BE5-B38B-64662A5F98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68563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F8B6FE36-8A9B-4B2F-9B73-E3DFF54080E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188913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2539683" imgH="2539683" progId="Photoshop.Image.6">
                  <p:embed/>
                </p:oleObj>
              </mc:Choice>
              <mc:Fallback>
                <p:oleObj name="Image" r:id="rId3" imgW="2539683" imgH="2539683" progId="Photoshop.Image.6">
                  <p:embed/>
                  <p:pic>
                    <p:nvPicPr>
                      <p:cNvPr id="2051" name="Object 8">
                        <a:extLst>
                          <a:ext uri="{FF2B5EF4-FFF2-40B4-BE49-F238E27FC236}">
                            <a16:creationId xmlns:a16="http://schemas.microsoft.com/office/drawing/2014/main" id="{8BB13025-24B1-4280-AA08-BBC7FAA0F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88913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44925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AB532B5-4B29-42B6-BC85-5E6FC34E6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C611D89-5A79-4401-9D42-817B7D7CC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9A7489-89C3-453A-AA6F-E342896538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02E30-B678-4BD9-B131-6FA1677369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13539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E3CC0D-D94C-4940-A6A5-A90A4B56E0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3D15A56-4D5C-4B8B-8C4F-E975DFE2B5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0B01F4E-4007-4C69-8C16-38392637E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91CC8-A247-4CAD-B6EC-643A40E401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88414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90DAFE-2426-49C6-8F8D-A109DA9EB4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E2A079-8F97-42B4-BB6F-07B1600E89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0BF08C6-1A52-4792-ABC3-CB7F77331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F0A3E-831F-4FBB-BD02-724CA715A1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77400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77B57-30A3-47B3-8834-174E142E1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58A3DBC-0F3D-4A32-830A-92390A225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55A7A69-BEB5-47BC-9A02-D3067B8FD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BBC20-836A-4A83-956F-AE647D67FD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78791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27C992-49C2-4A56-8C82-05A4B46881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82AAA0B-F63D-4391-82D0-1525AEFE7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9E52E90-B471-47F9-9E35-AE8062D69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D11C4-DB95-4BD5-A9E4-3B0651258F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18646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046346-27BC-42B7-88CB-FC610E646A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069628D-7C09-4B6C-AB04-3EFE00BEF4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5FA69C5-292B-4DEC-B13A-BBB011B98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22D5A-3A7A-46B2-BB1C-0C9A5AF99E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86927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12418D-C8A0-46A8-8829-415DDFDD52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B10D74-2ABB-4078-9615-E0FB79540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1030F6-D85A-4F8B-8841-90182199C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315F2-41C5-4311-B7C1-DD7CC171A3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956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6098494-89C6-433C-A150-861461ABB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936DB9F-736F-4777-9763-0DB5628D2B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09527A-0307-4EF5-B7E8-C886FBCC9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E637B-44B0-46F8-AA22-57B1A5DA07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159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ACA72AF-89A1-4132-A7A3-A974B2C1A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54088A7-24F7-442B-A5AB-6FF38219EE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49F5536-8FE7-4195-9C92-A4F11AFD74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2066-4D09-4489-BD7E-F99F0014CF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11180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B3E655-FF21-4267-9809-77F9DAF34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4B1D036-EE97-450A-A0E0-84C7B8A4F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09251B9-D0F2-46F4-8366-8BE699CC3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7E709-56E8-460A-9A0B-1D27CBDAD2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34354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3CA507-DAEF-4144-A7F9-6FEC3B9D65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C1893E1-2DA2-4F73-99FC-2278A842C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8070D62-AE38-4C08-9D8B-C296A25B2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CB4BC-EA9B-4B59-9FC3-B675DF344C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61270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6FC85BF-48C1-4252-B0F4-E550AE29E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D51DE3F1-C8B9-4E89-ACDF-C3C2FC5C8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44F3E9F0-A553-47D2-9BFB-722736D1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BD071C8C-771F-4820-A50C-A1C6E38F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00E5B5C0-7AB3-4D4F-BAC8-131A02E3DA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0A17F8CC-5CFD-4A40-9DAF-89620EE176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A94699D2-8C24-46CE-ACD3-1B68BF1AD6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E8F1EA-071C-42EC-AAB8-99139C467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3B465568-2603-4D17-A759-4D9B13E4C7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3D04C0-9D02-415C-9B02-E72B94E5B65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00943D-3D43-4FDA-9282-2E3DA17FD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3" y="1484784"/>
            <a:ext cx="8398073" cy="439248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CE3DB67-F91B-440D-93DE-B9811715D2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91680" y="440730"/>
            <a:ext cx="5254352" cy="858490"/>
          </a:xfrm>
        </p:spPr>
        <p:txBody>
          <a:bodyPr/>
          <a:lstStyle/>
          <a:p>
            <a:pPr eaLnBrk="1" hangingPunct="1"/>
            <a:r>
              <a:rPr lang="zh-CN" altLang="en-US" sz="3800" dirty="0"/>
              <a:t>第三部分 代数结构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D7EF4870-4BEA-4F24-8C48-AEABE5F5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C78CA0-2772-43DA-A1A1-020D6A6A65A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DC70BDB-C7C9-4159-881D-AF3C1C01E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实例：子群格</a:t>
            </a:r>
          </a:p>
        </p:txBody>
      </p:sp>
      <p:pic>
        <p:nvPicPr>
          <p:cNvPr id="619524" name="Picture 4" descr="图形11">
            <a:extLst>
              <a:ext uri="{FF2B5EF4-FFF2-40B4-BE49-F238E27FC236}">
                <a16:creationId xmlns:a16="http://schemas.microsoft.com/office/drawing/2014/main" id="{0F5A9843-5D02-4C91-A545-431755E3D210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268413"/>
            <a:ext cx="5543550" cy="3378200"/>
          </a:xfrm>
          <a:noFill/>
        </p:spPr>
      </p:pic>
      <p:grpSp>
        <p:nvGrpSpPr>
          <p:cNvPr id="2" name="Group 29">
            <a:extLst>
              <a:ext uri="{FF2B5EF4-FFF2-40B4-BE49-F238E27FC236}">
                <a16:creationId xmlns:a16="http://schemas.microsoft.com/office/drawing/2014/main" id="{DB02DD49-392C-4E45-9F9F-76256099E6EB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500586"/>
            <a:ext cx="3671888" cy="2952750"/>
            <a:chOff x="2789" y="1933"/>
            <a:chExt cx="2586" cy="2113"/>
          </a:xfrm>
        </p:grpSpPr>
        <p:pic>
          <p:nvPicPr>
            <p:cNvPr id="17414" name="Picture 4" descr="11-11">
              <a:extLst>
                <a:ext uri="{FF2B5EF4-FFF2-40B4-BE49-F238E27FC236}">
                  <a16:creationId xmlns:a16="http://schemas.microsoft.com/office/drawing/2014/main" id="{859EE832-F11E-4DC9-B5C9-9E6C88794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1933"/>
              <a:ext cx="2586" cy="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5" name="Oval 28">
              <a:extLst>
                <a:ext uri="{FF2B5EF4-FFF2-40B4-BE49-F238E27FC236}">
                  <a16:creationId xmlns:a16="http://schemas.microsoft.com/office/drawing/2014/main" id="{58AB163D-2741-4661-8626-D42413C7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931"/>
              <a:ext cx="159" cy="15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4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907BFA02-AB42-4BA4-AD68-B07AC586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278494-7EEC-4223-8CEB-5BF97925331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074924F-7DB4-4DF3-968B-DFAD18920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格的性质：对偶原理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3C3FCCD-7B43-4F87-A427-FDC19F65B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11.2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i="1" dirty="0"/>
              <a:t>f </a:t>
            </a:r>
            <a:r>
              <a:rPr lang="zh-CN" altLang="en-US" dirty="0"/>
              <a:t>是含有格中元素以及符号 </a:t>
            </a:r>
            <a:r>
              <a:rPr lang="en-US" altLang="zh-CN" dirty="0"/>
              <a:t>=,≼ ,≽ ,∨</a:t>
            </a:r>
            <a:r>
              <a:rPr lang="zh-CN" altLang="en-US" dirty="0"/>
              <a:t>和∧的命题</a:t>
            </a:r>
            <a:r>
              <a:rPr lang="en-US" altLang="zh-CN" dirty="0"/>
              <a:t>. </a:t>
            </a:r>
            <a:r>
              <a:rPr lang="zh-CN" altLang="en-US" dirty="0"/>
              <a:t>令 </a:t>
            </a:r>
            <a:r>
              <a:rPr lang="en-US" altLang="zh-CN" i="1" dirty="0"/>
              <a:t>f</a:t>
            </a:r>
            <a:r>
              <a:rPr lang="en-US" altLang="zh-CN" dirty="0"/>
              <a:t>*</a:t>
            </a:r>
            <a:r>
              <a:rPr lang="zh-CN" altLang="en-US" dirty="0"/>
              <a:t>是将 </a:t>
            </a:r>
            <a:r>
              <a:rPr lang="en-US" altLang="zh-CN" i="1" dirty="0"/>
              <a:t>f </a:t>
            </a:r>
            <a:r>
              <a:rPr lang="zh-CN" altLang="en-US" dirty="0"/>
              <a:t>中的≼替换成≽</a:t>
            </a:r>
            <a:r>
              <a:rPr lang="en-US" altLang="zh-CN" dirty="0"/>
              <a:t>,≽</a:t>
            </a:r>
            <a:r>
              <a:rPr lang="zh-CN" altLang="en-US" dirty="0"/>
              <a:t>替换成≼</a:t>
            </a:r>
            <a:r>
              <a:rPr lang="en-US" altLang="zh-CN" dirty="0"/>
              <a:t>,∨</a:t>
            </a:r>
            <a:r>
              <a:rPr lang="zh-CN" altLang="en-US" dirty="0"/>
              <a:t>替换成∧</a:t>
            </a:r>
            <a:r>
              <a:rPr lang="en-US" altLang="zh-CN" dirty="0"/>
              <a:t>,∧</a:t>
            </a:r>
            <a:r>
              <a:rPr lang="zh-CN" altLang="en-US" dirty="0"/>
              <a:t>替换成∨所得到的命题</a:t>
            </a:r>
            <a:r>
              <a:rPr lang="en-US" altLang="zh-CN" dirty="0"/>
              <a:t>. </a:t>
            </a:r>
            <a:r>
              <a:rPr lang="zh-CN" altLang="en-US" dirty="0"/>
              <a:t>称 </a:t>
            </a:r>
            <a:r>
              <a:rPr lang="en-US" altLang="zh-CN" i="1" dirty="0"/>
              <a:t>f</a:t>
            </a:r>
            <a:r>
              <a:rPr lang="en-US" altLang="zh-CN" dirty="0"/>
              <a:t>* </a:t>
            </a:r>
            <a:r>
              <a:rPr lang="zh-CN" altLang="en-US" dirty="0"/>
              <a:t>为 </a:t>
            </a:r>
            <a:r>
              <a:rPr lang="en-US" altLang="zh-CN" i="1" dirty="0"/>
              <a:t>f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对偶命题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在格中令 </a:t>
            </a:r>
            <a:r>
              <a:rPr lang="en-US" altLang="zh-CN" i="1" dirty="0"/>
              <a:t>f </a:t>
            </a:r>
            <a:r>
              <a:rPr lang="zh-CN" altLang="en-US" dirty="0"/>
              <a:t>是 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b</a:t>
            </a:r>
            <a:r>
              <a:rPr lang="en-US" altLang="zh-CN" dirty="0"/>
              <a:t>)∧</a:t>
            </a:r>
            <a:r>
              <a:rPr lang="en-US" altLang="zh-CN" i="1" dirty="0" err="1"/>
              <a:t>c</a:t>
            </a:r>
            <a:r>
              <a:rPr lang="en-US" altLang="zh-CN" dirty="0" err="1">
                <a:solidFill>
                  <a:srgbClr val="0066FF"/>
                </a:solidFill>
              </a:rPr>
              <a:t>≼</a:t>
            </a:r>
            <a:r>
              <a:rPr lang="en-US" altLang="zh-CN" i="1" dirty="0" err="1"/>
              <a:t>c</a:t>
            </a:r>
            <a:endParaRPr lang="en-US" altLang="zh-CN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dirty="0"/>
              <a:t>                               </a:t>
            </a:r>
            <a:r>
              <a:rPr lang="en-US" altLang="zh-CN" i="1" dirty="0"/>
              <a:t>f</a:t>
            </a:r>
            <a:r>
              <a:rPr lang="en-US" altLang="zh-CN" dirty="0"/>
              <a:t>*</a:t>
            </a:r>
            <a:r>
              <a:rPr lang="zh-CN" altLang="en-US" dirty="0"/>
              <a:t>是 </a:t>
            </a:r>
            <a:r>
              <a:rPr lang="en-US" altLang="zh-CN" dirty="0"/>
              <a:t>(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b</a:t>
            </a:r>
            <a:r>
              <a:rPr lang="en-US" altLang="zh-CN" dirty="0"/>
              <a:t>)∨</a:t>
            </a:r>
            <a:r>
              <a:rPr lang="en-US" altLang="zh-CN" i="1" dirty="0" err="1"/>
              <a:t>c</a:t>
            </a:r>
            <a:r>
              <a:rPr lang="en-US" altLang="zh-CN" dirty="0" err="1">
                <a:solidFill>
                  <a:srgbClr val="0066FF"/>
                </a:solidFill>
              </a:rPr>
              <a:t>≽</a:t>
            </a:r>
            <a:r>
              <a:rPr lang="en-US" altLang="zh-CN" i="1" dirty="0" err="1"/>
              <a:t>c</a:t>
            </a:r>
            <a:r>
              <a:rPr lang="en-US" altLang="zh-CN" dirty="0"/>
              <a:t> 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B10FFA70-7368-45F1-98DE-566B990B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8040EF-96F0-4853-89FA-7C3BD2FF29E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096296C-AE6B-43F2-97F3-87B14E397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格的性质：对偶原理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D28D3A8-4F75-485C-854A-E462B08BB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格的对偶原理 </a:t>
            </a:r>
            <a:r>
              <a:rPr lang="en-US" altLang="zh-CN" dirty="0"/>
              <a:t>:</a:t>
            </a:r>
            <a:r>
              <a:rPr lang="zh-CN" altLang="en-US" dirty="0"/>
              <a:t>设 </a:t>
            </a:r>
            <a:r>
              <a:rPr lang="en-US" altLang="zh-CN" i="1" dirty="0"/>
              <a:t>f </a:t>
            </a:r>
            <a:r>
              <a:rPr lang="zh-CN" altLang="en-US" dirty="0"/>
              <a:t>是含有格中元素以及符号</a:t>
            </a:r>
            <a:r>
              <a:rPr lang="en-US" altLang="zh-CN" dirty="0"/>
              <a:t>=,≼,≽,∨</a:t>
            </a:r>
            <a:r>
              <a:rPr lang="zh-CN" altLang="en-US" dirty="0"/>
              <a:t>和∧等的命题</a:t>
            </a:r>
            <a:r>
              <a:rPr lang="en-US" altLang="zh-CN" dirty="0"/>
              <a:t>. </a:t>
            </a:r>
            <a:r>
              <a:rPr lang="zh-CN" altLang="en-US" dirty="0"/>
              <a:t>若 </a:t>
            </a:r>
            <a:r>
              <a:rPr lang="en-US" altLang="zh-CN" i="1" dirty="0"/>
              <a:t>f </a:t>
            </a:r>
            <a:r>
              <a:rPr lang="zh-CN" altLang="en-US" dirty="0"/>
              <a:t>对一切格为真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f </a:t>
            </a:r>
            <a:r>
              <a:rPr lang="zh-CN" altLang="en-US" dirty="0"/>
              <a:t>的对偶命题 </a:t>
            </a:r>
            <a:r>
              <a:rPr lang="en-US" altLang="zh-CN" i="1" dirty="0"/>
              <a:t>f</a:t>
            </a:r>
            <a:r>
              <a:rPr lang="en-US" altLang="zh-CN" dirty="0"/>
              <a:t>*</a:t>
            </a:r>
            <a:r>
              <a:rPr lang="zh-CN" altLang="en-US" dirty="0"/>
              <a:t>也对一切格为真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例如</a:t>
            </a:r>
            <a:r>
              <a:rPr lang="en-US" altLang="zh-CN" dirty="0"/>
              <a:t>, </a:t>
            </a:r>
            <a:r>
              <a:rPr lang="zh-CN" altLang="en-US" dirty="0"/>
              <a:t>如果对一切格</a:t>
            </a:r>
            <a:r>
              <a:rPr lang="en-US" altLang="zh-CN" i="1" dirty="0"/>
              <a:t>L</a:t>
            </a:r>
            <a:r>
              <a:rPr lang="zh-CN" altLang="en-US" dirty="0"/>
              <a:t>都有 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b</a:t>
            </a:r>
            <a:r>
              <a:rPr lang="en-US" altLang="zh-CN" dirty="0" err="1">
                <a:solidFill>
                  <a:srgbClr val="0066FF"/>
                </a:solidFill>
              </a:rPr>
              <a:t>≼</a:t>
            </a:r>
            <a:r>
              <a:rPr lang="en-US" altLang="zh-CN" i="1" dirty="0" err="1"/>
              <a:t>a</a:t>
            </a:r>
            <a:r>
              <a:rPr lang="zh-CN" altLang="en-US" i="1" dirty="0"/>
              <a:t>，</a:t>
            </a:r>
            <a:r>
              <a:rPr lang="zh-CN" altLang="en-US" dirty="0"/>
              <a:t>那么对一切格</a:t>
            </a:r>
            <a:r>
              <a:rPr lang="en-US" altLang="zh-CN" i="1" dirty="0"/>
              <a:t>L</a:t>
            </a:r>
            <a:r>
              <a:rPr lang="zh-CN" altLang="en-US" dirty="0"/>
              <a:t>都有  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b</a:t>
            </a:r>
            <a:r>
              <a:rPr lang="en-US" altLang="zh-CN" dirty="0" err="1">
                <a:solidFill>
                  <a:srgbClr val="0066FF"/>
                </a:solidFill>
              </a:rPr>
              <a:t>≽</a:t>
            </a:r>
            <a:r>
              <a:rPr lang="en-US" altLang="zh-CN" i="1" dirty="0" err="1"/>
              <a:t>a</a:t>
            </a:r>
            <a:r>
              <a:rPr lang="en-US" altLang="zh-CN" i="1" dirty="0"/>
              <a:t>  </a:t>
            </a:r>
          </a:p>
          <a:p>
            <a:pPr eaLnBrk="1" hangingPunct="1">
              <a:spcBef>
                <a:spcPct val="55000"/>
              </a:spcBef>
              <a:buClr>
                <a:srgbClr val="FF9900"/>
              </a:buClr>
            </a:pPr>
            <a:r>
              <a:rPr lang="zh-CN" altLang="en-US" dirty="0"/>
              <a:t>注意：对偶是相互的，即 </a:t>
            </a:r>
            <a:r>
              <a:rPr lang="en-US" altLang="zh-CN" dirty="0"/>
              <a:t>( </a:t>
            </a:r>
            <a:r>
              <a:rPr lang="en-US" altLang="zh-CN" i="1" dirty="0"/>
              <a:t>f</a:t>
            </a:r>
            <a:r>
              <a:rPr lang="en-US" altLang="zh-CN" dirty="0"/>
              <a:t>*)*= </a:t>
            </a:r>
            <a:r>
              <a:rPr lang="en-US" altLang="zh-CN" i="1" dirty="0"/>
              <a:t>f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39491CD2-CD0B-4B2D-BDD0-F52753CE6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0B1434B-63C5-42D7-9C72-119EA9EED411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E4276B0C-BFA6-4870-B905-AD1844065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格的性质：算律</a:t>
            </a:r>
          </a:p>
        </p:txBody>
      </p:sp>
      <p:sp>
        <p:nvSpPr>
          <p:cNvPr id="284680" name="Rectangle 8">
            <a:extLst>
              <a:ext uri="{FF2B5EF4-FFF2-40B4-BE49-F238E27FC236}">
                <a16:creationId xmlns:a16="http://schemas.microsoft.com/office/drawing/2014/main" id="{095F1B83-6293-43B7-8CEB-E3EB7F13B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12863"/>
            <a:ext cx="8229600" cy="53562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A50021"/>
                </a:solidFill>
              </a:rPr>
              <a:t>定理</a:t>
            </a:r>
            <a:r>
              <a:rPr lang="en-US" altLang="zh-CN" sz="2800" dirty="0">
                <a:solidFill>
                  <a:srgbClr val="A50021"/>
                </a:solidFill>
              </a:rPr>
              <a:t>11.1</a:t>
            </a:r>
            <a:r>
              <a:rPr lang="en-US" altLang="zh-CN" sz="2800" dirty="0"/>
              <a:t> </a:t>
            </a:r>
            <a:r>
              <a:rPr lang="zh-CN" altLang="en-US" sz="2800" dirty="0"/>
              <a:t>设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L</a:t>
            </a:r>
            <a:r>
              <a:rPr lang="en-US" altLang="zh-CN" sz="2800" dirty="0"/>
              <a:t>, ≼&gt;</a:t>
            </a:r>
            <a:r>
              <a:rPr lang="zh-CN" altLang="en-US" sz="2800" dirty="0"/>
              <a:t>是格</a:t>
            </a:r>
            <a:r>
              <a:rPr lang="en-US" altLang="zh-CN" sz="2800" dirty="0"/>
              <a:t>, </a:t>
            </a:r>
            <a:r>
              <a:rPr lang="zh-CN" altLang="en-US" sz="2800" dirty="0"/>
              <a:t>则运算∨和∧适合交换律、结合律、幂等律和吸收律</a:t>
            </a:r>
            <a:r>
              <a:rPr lang="en-US" altLang="zh-CN" sz="2800" dirty="0"/>
              <a:t>, </a:t>
            </a:r>
            <a:r>
              <a:rPr lang="zh-CN" altLang="en-US" sz="2800" dirty="0"/>
              <a:t>即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(1)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L</a:t>
            </a:r>
            <a:r>
              <a:rPr lang="en-US" altLang="zh-CN" sz="2800" dirty="0"/>
              <a:t> </a:t>
            </a:r>
            <a:r>
              <a:rPr lang="zh-CN" altLang="en-US" sz="2800" dirty="0"/>
              <a:t>有    </a:t>
            </a:r>
            <a:endParaRPr lang="zh-CN" altLang="en-US" sz="2800" i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i="1" dirty="0"/>
              <a:t>              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b</a:t>
            </a:r>
            <a:r>
              <a:rPr lang="en-US" altLang="zh-CN" sz="2800" i="1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,  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b</a:t>
            </a:r>
            <a:r>
              <a:rPr lang="en-US" altLang="zh-CN" sz="2800" i="1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a</a:t>
            </a:r>
            <a:r>
              <a:rPr lang="en-US" altLang="zh-CN" sz="2800" i="1" dirty="0"/>
              <a:t>       </a:t>
            </a:r>
            <a:r>
              <a:rPr lang="zh-CN" altLang="en-US" sz="2800" dirty="0">
                <a:solidFill>
                  <a:srgbClr val="00B050"/>
                </a:solidFill>
              </a:rPr>
              <a:t>（交换律）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(2)</a:t>
            </a:r>
            <a:r>
              <a:rPr lang="en-US" altLang="zh-CN" sz="2800" i="1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L</a:t>
            </a:r>
            <a:r>
              <a:rPr lang="en-US" altLang="zh-CN" sz="2800" dirty="0"/>
              <a:t> </a:t>
            </a:r>
            <a:r>
              <a:rPr lang="zh-CN" altLang="en-US" sz="2800" dirty="0"/>
              <a:t>有</a:t>
            </a:r>
            <a:br>
              <a:rPr lang="zh-CN" altLang="en-US" sz="2800" dirty="0"/>
            </a:br>
            <a:r>
              <a:rPr lang="zh-CN" altLang="en-US" sz="2800" dirty="0"/>
              <a:t>     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)∨</a:t>
            </a:r>
            <a:r>
              <a:rPr lang="en-US" altLang="zh-CN" sz="2800" i="1" dirty="0"/>
              <a:t>c 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∨(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         (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)∧</a:t>
            </a:r>
            <a:r>
              <a:rPr lang="en-US" altLang="zh-CN" sz="2800" i="1" dirty="0"/>
              <a:t>c 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∧(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c</a:t>
            </a:r>
            <a:r>
              <a:rPr lang="en-US" altLang="zh-CN" sz="2800" dirty="0"/>
              <a:t>)</a:t>
            </a:r>
            <a:r>
              <a:rPr lang="zh-CN" altLang="en-US" sz="2800" dirty="0">
                <a:solidFill>
                  <a:srgbClr val="00B050"/>
                </a:solidFill>
              </a:rPr>
              <a:t>              （结合律）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(3)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L</a:t>
            </a:r>
            <a:r>
              <a:rPr lang="en-US" altLang="zh-CN" sz="2800" dirty="0"/>
              <a:t> </a:t>
            </a:r>
            <a:r>
              <a:rPr lang="zh-CN" altLang="en-US" sz="2800" dirty="0"/>
              <a:t>有</a:t>
            </a:r>
            <a:br>
              <a:rPr lang="zh-CN" altLang="en-US" sz="2800" dirty="0"/>
            </a:br>
            <a:r>
              <a:rPr lang="zh-CN" altLang="en-US" sz="2800" dirty="0"/>
              <a:t>      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a</a:t>
            </a:r>
            <a:r>
              <a:rPr lang="en-US" altLang="zh-CN" sz="2800" i="1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 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a</a:t>
            </a:r>
            <a:r>
              <a:rPr lang="en-US" altLang="zh-CN" sz="2800" i="1" dirty="0"/>
              <a:t> 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i="1" dirty="0"/>
              <a:t>a                    </a:t>
            </a:r>
            <a:r>
              <a:rPr lang="zh-CN" altLang="en-US" sz="2800" dirty="0">
                <a:solidFill>
                  <a:srgbClr val="00B050"/>
                </a:solidFill>
              </a:rPr>
              <a:t>（幂等律）</a:t>
            </a:r>
            <a:endParaRPr lang="en-US" altLang="zh-CN" sz="2800" i="1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(4)</a:t>
            </a:r>
            <a:r>
              <a:rPr lang="en-US" altLang="zh-CN" sz="2800" i="1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L</a:t>
            </a:r>
            <a:r>
              <a:rPr lang="en-US" altLang="zh-CN" sz="2800" dirty="0"/>
              <a:t> </a:t>
            </a:r>
            <a:r>
              <a:rPr lang="zh-CN" altLang="en-US" sz="2800" dirty="0"/>
              <a:t>有</a:t>
            </a:r>
            <a:br>
              <a:rPr lang="zh-CN" altLang="en-US" sz="2800" dirty="0"/>
            </a:br>
            <a:r>
              <a:rPr lang="zh-CN" altLang="en-US" sz="2800" dirty="0"/>
              <a:t>  </a:t>
            </a:r>
            <a:r>
              <a:rPr lang="en-US" altLang="zh-CN" sz="2800" i="1" dirty="0"/>
              <a:t>a</a:t>
            </a:r>
            <a:r>
              <a:rPr lang="en-US" altLang="zh-CN" sz="2800" dirty="0"/>
              <a:t>∨(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) 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 </a:t>
            </a:r>
            <a:r>
              <a:rPr lang="en-US" altLang="zh-CN" sz="2800" i="1" dirty="0"/>
              <a:t>a</a:t>
            </a:r>
            <a:r>
              <a:rPr lang="en-US" altLang="zh-CN" sz="2800" dirty="0"/>
              <a:t>∧(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) 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rgbClr val="00B050"/>
                </a:solidFill>
              </a:rPr>
              <a:t>（吸收律）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FC4E7D9-E316-4A38-94C5-78199413877F}"/>
              </a:ext>
            </a:extLst>
          </p:cNvPr>
          <p:cNvCxnSpPr>
            <a:cxnSpLocks/>
          </p:cNvCxnSpPr>
          <p:nvPr/>
        </p:nvCxnSpPr>
        <p:spPr>
          <a:xfrm>
            <a:off x="609600" y="2276475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F8514381-8815-4950-ACFE-A81258A0FF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6792ABC-D767-4810-A4C8-F1FC031739D5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B7E750FD-3C85-4DA3-929E-2024F4D92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solidFill>
                  <a:srgbClr val="A50021"/>
                </a:solidFill>
              </a:rPr>
              <a:t>定理</a:t>
            </a:r>
            <a:r>
              <a:rPr lang="en-US" altLang="zh-CN" sz="4000">
                <a:solidFill>
                  <a:srgbClr val="A50021"/>
                </a:solidFill>
              </a:rPr>
              <a:t>11.1</a:t>
            </a:r>
            <a:r>
              <a:rPr lang="zh-CN" altLang="en-US" sz="4000">
                <a:solidFill>
                  <a:srgbClr val="A50021"/>
                </a:solidFill>
              </a:rPr>
              <a:t>的</a:t>
            </a:r>
            <a:r>
              <a:rPr lang="zh-CN" altLang="en-US"/>
              <a:t>证明</a:t>
            </a:r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C11BC6DE-E4B3-4AAE-8AB2-AB114003C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25538"/>
            <a:ext cx="8229600" cy="10064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(1)</a:t>
            </a:r>
            <a:r>
              <a:rPr lang="zh-CN" altLang="en-US" sz="2400" dirty="0">
                <a:solidFill>
                  <a:srgbClr val="00B050"/>
                </a:solidFill>
              </a:rPr>
              <a:t>交换律的证明：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rgbClr val="00B050"/>
                </a:solidFill>
              </a:rPr>
              <a:t>     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∨</a:t>
            </a:r>
            <a:r>
              <a:rPr lang="en-US" altLang="zh-CN" sz="2400" i="1" dirty="0" err="1"/>
              <a:t>b</a:t>
            </a:r>
            <a:r>
              <a:rPr lang="zh-CN" altLang="en-US" sz="2400" dirty="0"/>
              <a:t>是</a:t>
            </a:r>
            <a:r>
              <a:rPr lang="en-US" altLang="zh-CN" sz="2400" dirty="0"/>
              <a:t>{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}</a:t>
            </a:r>
            <a:r>
              <a:rPr lang="zh-CN" altLang="en-US" sz="2400" dirty="0"/>
              <a:t>的最小上界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∨</a:t>
            </a:r>
            <a:r>
              <a:rPr lang="en-US" altLang="zh-CN" sz="2400" i="1" dirty="0" err="1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{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dirty="0"/>
              <a:t>}</a:t>
            </a:r>
            <a:r>
              <a:rPr lang="zh-CN" altLang="en-US" sz="2400" dirty="0"/>
              <a:t>的最小上界</a:t>
            </a:r>
            <a:r>
              <a:rPr lang="en-US" altLang="zh-CN" sz="2400" dirty="0"/>
              <a:t>.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    由于</a:t>
            </a:r>
            <a:r>
              <a:rPr lang="en-US" altLang="zh-CN" sz="2400" dirty="0"/>
              <a:t>{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} = {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dirty="0"/>
              <a:t>}, </a:t>
            </a:r>
            <a:r>
              <a:rPr lang="zh-CN" altLang="en-US" sz="2400" dirty="0"/>
              <a:t>所以 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∨</a:t>
            </a:r>
            <a:r>
              <a:rPr lang="en-US" altLang="zh-CN" sz="2400" i="1" dirty="0" err="1"/>
              <a:t>b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∨</a:t>
            </a:r>
            <a:r>
              <a:rPr lang="en-US" altLang="zh-CN" sz="2400" i="1" dirty="0" err="1"/>
              <a:t>a</a:t>
            </a:r>
            <a:r>
              <a:rPr lang="en-US" altLang="zh-CN" sz="2400" dirty="0"/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    由对偶原理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b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a</a:t>
            </a:r>
            <a:r>
              <a:rPr lang="en-US" altLang="zh-CN" sz="2400" dirty="0"/>
              <a:t>. </a:t>
            </a:r>
          </a:p>
        </p:txBody>
      </p:sp>
      <p:sp>
        <p:nvSpPr>
          <p:cNvPr id="286729" name="Rectangle 9">
            <a:extLst>
              <a:ext uri="{FF2B5EF4-FFF2-40B4-BE49-F238E27FC236}">
                <a16:creationId xmlns:a16="http://schemas.microsoft.com/office/drawing/2014/main" id="{755681A2-AE7E-4B0D-B325-AA964329A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905125"/>
            <a:ext cx="82296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结合律的证明：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由最小上界的定义有</a:t>
            </a:r>
            <a:r>
              <a:rPr lang="en-US" altLang="zh-CN" dirty="0">
                <a:latin typeface="Times New Roman" panose="02020603050405020304" pitchFamily="18" charset="0"/>
              </a:rPr>
              <a:t>: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≽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≽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        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(1)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         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≽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≽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  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(2)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          (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≽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   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(3)</a:t>
            </a: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由式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有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≽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        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(4)</a:t>
            </a: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由式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(4)</a:t>
            </a:r>
            <a:r>
              <a:rPr lang="zh-CN" altLang="en-US" dirty="0">
                <a:latin typeface="Times New Roman" panose="02020603050405020304" pitchFamily="18" charset="0"/>
              </a:rPr>
              <a:t>有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≽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∨(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同理可证         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≼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∨(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</a:t>
            </a: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根据反对称性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)∨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∨(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由对偶原理 </a:t>
            </a:r>
            <a:r>
              <a:rPr lang="en-US" altLang="zh-CN" dirty="0">
                <a:latin typeface="Times New Roman" panose="02020603050405020304" pitchFamily="18" charset="0"/>
              </a:rPr>
              <a:t>          (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)∧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∧(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E282EED-D167-4A4A-99DC-700B44A203D1}"/>
              </a:ext>
            </a:extLst>
          </p:cNvPr>
          <p:cNvCxnSpPr/>
          <p:nvPr/>
        </p:nvCxnSpPr>
        <p:spPr>
          <a:xfrm>
            <a:off x="3707904" y="4149080"/>
            <a:ext cx="11521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6C32551-00DC-40BD-9AFB-BE68843331FD}"/>
              </a:ext>
            </a:extLst>
          </p:cNvPr>
          <p:cNvCxnSpPr>
            <a:cxnSpLocks/>
          </p:cNvCxnSpPr>
          <p:nvPr/>
        </p:nvCxnSpPr>
        <p:spPr>
          <a:xfrm>
            <a:off x="3707904" y="4509120"/>
            <a:ext cx="1656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57DE4C1-8D1F-4EFE-A0CF-7D8992DDD842}"/>
              </a:ext>
            </a:extLst>
          </p:cNvPr>
          <p:cNvCxnSpPr>
            <a:cxnSpLocks/>
          </p:cNvCxnSpPr>
          <p:nvPr/>
        </p:nvCxnSpPr>
        <p:spPr>
          <a:xfrm>
            <a:off x="6012160" y="4149080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33E7ED1E-08C5-4962-9F16-D744DAD1D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122E49-0048-4DA0-B58C-EE2D5E60F538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9DF95B2A-6AFC-487D-BFCE-B9C6F2C01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rgbClr val="A50021"/>
                </a:solidFill>
              </a:rPr>
              <a:t>定理</a:t>
            </a:r>
            <a:r>
              <a:rPr lang="en-US" altLang="zh-CN" sz="3600">
                <a:solidFill>
                  <a:srgbClr val="A50021"/>
                </a:solidFill>
              </a:rPr>
              <a:t>11.1</a:t>
            </a:r>
            <a:r>
              <a:rPr lang="zh-CN" altLang="en-US" sz="3600">
                <a:solidFill>
                  <a:srgbClr val="A50021"/>
                </a:solidFill>
              </a:rPr>
              <a:t>的</a:t>
            </a:r>
            <a:r>
              <a:rPr lang="zh-CN" altLang="en-US"/>
              <a:t>证明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66100C4-102D-4BF0-883F-2E414326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8229600" cy="5184775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kern="0" dirty="0"/>
              <a:t>(3)</a:t>
            </a:r>
            <a:r>
              <a:rPr lang="zh-CN" altLang="en-US" sz="2400" kern="0" dirty="0">
                <a:solidFill>
                  <a:srgbClr val="00B050"/>
                </a:solidFill>
              </a:rPr>
              <a:t>幂等律的证明：</a:t>
            </a:r>
            <a:endParaRPr lang="en-US" altLang="zh-CN" sz="2400" kern="0" dirty="0">
              <a:solidFill>
                <a:srgbClr val="00B050"/>
              </a:solidFill>
            </a:endParaRPr>
          </a:p>
          <a:p>
            <a:pPr marL="0" indent="0">
              <a:buNone/>
              <a:defRPr/>
            </a:pPr>
            <a:r>
              <a:rPr lang="zh-CN" altLang="en-US" sz="2400" kern="0" dirty="0"/>
              <a:t>      显然 </a:t>
            </a:r>
            <a:r>
              <a:rPr lang="en-US" altLang="zh-CN" sz="2400" i="1" kern="0" dirty="0" err="1"/>
              <a:t>a</a:t>
            </a:r>
            <a:r>
              <a:rPr lang="en-US" altLang="zh-CN" sz="2400" kern="0" dirty="0" err="1"/>
              <a:t>∨</a:t>
            </a:r>
            <a:r>
              <a:rPr lang="en-US" altLang="zh-CN" sz="2400" i="1" kern="0" dirty="0" err="1"/>
              <a:t>a</a:t>
            </a:r>
            <a:r>
              <a:rPr lang="en-US" altLang="zh-CN" sz="2400" i="1" kern="0" dirty="0"/>
              <a:t> </a:t>
            </a:r>
            <a:r>
              <a:rPr lang="en-US" altLang="zh-CN" sz="2400" b="0" kern="0" dirty="0">
                <a:solidFill>
                  <a:srgbClr val="0066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≽</a:t>
            </a:r>
            <a:r>
              <a:rPr lang="en-US" altLang="zh-CN" sz="2400" kern="0" dirty="0">
                <a:solidFill>
                  <a:srgbClr val="0066FF"/>
                </a:solidFill>
              </a:rPr>
              <a:t> 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,</a:t>
            </a:r>
          </a:p>
          <a:p>
            <a:pPr marL="0" indent="0">
              <a:buNone/>
              <a:defRPr/>
            </a:pPr>
            <a:r>
              <a:rPr lang="en-US" altLang="zh-CN" sz="2400" kern="0" dirty="0"/>
              <a:t>      </a:t>
            </a:r>
            <a:r>
              <a:rPr lang="zh-CN" altLang="en-US" sz="2400" kern="0" dirty="0"/>
              <a:t>又由 </a:t>
            </a:r>
            <a:r>
              <a:rPr lang="en-US" altLang="zh-CN" sz="2400" i="1" kern="0" dirty="0"/>
              <a:t>a </a:t>
            </a:r>
            <a:r>
              <a:rPr lang="en-US" altLang="zh-CN" sz="2400" kern="0" dirty="0"/>
              <a:t>≼ </a:t>
            </a:r>
            <a:r>
              <a:rPr lang="en-US" altLang="zh-CN" sz="2400" i="1" kern="0" dirty="0"/>
              <a:t>a</a:t>
            </a:r>
            <a:r>
              <a:rPr lang="zh-CN" altLang="en-US" sz="2400" kern="0" dirty="0"/>
              <a:t>，可得 </a:t>
            </a:r>
            <a:r>
              <a:rPr lang="en-US" altLang="zh-CN" sz="2400" i="1" kern="0" dirty="0" err="1"/>
              <a:t>a</a:t>
            </a:r>
            <a:r>
              <a:rPr lang="en-US" altLang="zh-CN" sz="2400" kern="0" dirty="0" err="1"/>
              <a:t>∨</a:t>
            </a:r>
            <a:r>
              <a:rPr lang="en-US" altLang="zh-CN" sz="2400" i="1" kern="0" dirty="0" err="1"/>
              <a:t>a</a:t>
            </a:r>
            <a:r>
              <a:rPr lang="en-US" altLang="zh-CN" sz="2400" i="1" kern="0" dirty="0"/>
              <a:t> </a:t>
            </a:r>
            <a:r>
              <a:rPr lang="en-US" altLang="zh-CN" sz="2400" kern="0" dirty="0">
                <a:solidFill>
                  <a:srgbClr val="0066FF"/>
                </a:solidFill>
              </a:rPr>
              <a:t>≼</a:t>
            </a:r>
            <a:r>
              <a:rPr lang="en-US" altLang="zh-CN" sz="2400" i="1" kern="0" dirty="0"/>
              <a:t>a</a:t>
            </a:r>
            <a:endParaRPr lang="en-US" altLang="zh-CN" sz="2400" u="sng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kern="0" dirty="0"/>
              <a:t>      </a:t>
            </a:r>
            <a:r>
              <a:rPr lang="zh-CN" altLang="en-US" sz="2400" kern="0" dirty="0"/>
              <a:t>根据反对称性有</a:t>
            </a:r>
            <a:r>
              <a:rPr lang="en-US" altLang="zh-CN" sz="2400" i="1" kern="0" dirty="0" err="1"/>
              <a:t>a</a:t>
            </a:r>
            <a:r>
              <a:rPr lang="en-US" altLang="zh-CN" sz="2400" kern="0" dirty="0" err="1"/>
              <a:t>∨</a:t>
            </a:r>
            <a:r>
              <a:rPr lang="en-US" altLang="zh-CN" sz="2400" i="1" kern="0" dirty="0" err="1"/>
              <a:t>a</a:t>
            </a:r>
            <a:r>
              <a:rPr lang="en-US" altLang="zh-CN" sz="2400" i="1" kern="0" dirty="0"/>
              <a:t> </a:t>
            </a:r>
            <a:r>
              <a:rPr lang="en-US" altLang="zh-CN" sz="2400" kern="0" dirty="0">
                <a:solidFill>
                  <a:srgbClr val="0066FF"/>
                </a:solidFill>
              </a:rPr>
              <a:t>=</a:t>
            </a:r>
            <a:r>
              <a:rPr lang="en-US" altLang="zh-CN" sz="2400" kern="0" dirty="0"/>
              <a:t> </a:t>
            </a:r>
            <a:r>
              <a:rPr lang="en-US" altLang="zh-CN" sz="2400" i="1" kern="0" dirty="0"/>
              <a:t>a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i="1" kern="0" dirty="0"/>
              <a:t>      </a:t>
            </a:r>
            <a:r>
              <a:rPr lang="zh-CN" altLang="en-US" sz="2400" kern="0" dirty="0"/>
              <a:t>由对偶原理</a:t>
            </a:r>
            <a:r>
              <a:rPr lang="en-US" altLang="zh-CN" sz="2400" kern="0" dirty="0"/>
              <a:t>, </a:t>
            </a:r>
            <a:r>
              <a:rPr lang="en-US" altLang="zh-CN" sz="2400" i="1" kern="0" dirty="0" err="1"/>
              <a:t>a</a:t>
            </a:r>
            <a:r>
              <a:rPr lang="en-US" altLang="zh-CN" sz="2400" kern="0" dirty="0" err="1"/>
              <a:t>∧</a:t>
            </a:r>
            <a:r>
              <a:rPr lang="en-US" altLang="zh-CN" sz="2400" i="1" kern="0" dirty="0" err="1"/>
              <a:t>a</a:t>
            </a:r>
            <a:r>
              <a:rPr lang="en-US" altLang="zh-CN" sz="2400" i="1" kern="0" dirty="0"/>
              <a:t> </a:t>
            </a:r>
            <a:r>
              <a:rPr lang="en-US" altLang="zh-CN" sz="2400" kern="0" dirty="0">
                <a:solidFill>
                  <a:srgbClr val="0066FF"/>
                </a:solidFill>
              </a:rPr>
              <a:t>=</a:t>
            </a:r>
            <a:r>
              <a:rPr lang="en-US" altLang="zh-CN" sz="2400" kern="0" dirty="0"/>
              <a:t> </a:t>
            </a:r>
            <a:r>
              <a:rPr lang="en-US" altLang="zh-CN" sz="2400" i="1" kern="0" dirty="0"/>
              <a:t>a </a:t>
            </a:r>
            <a:r>
              <a:rPr lang="zh-CN" altLang="en-US" sz="2400" kern="0" dirty="0"/>
              <a:t>得证</a:t>
            </a:r>
            <a:r>
              <a:rPr lang="en-US" altLang="zh-CN" sz="2400" kern="0" dirty="0"/>
              <a:t>.  </a:t>
            </a:r>
          </a:p>
          <a:p>
            <a:pPr marL="0" indent="0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0" dirty="0"/>
              <a:t>(4)</a:t>
            </a:r>
            <a:r>
              <a:rPr lang="zh-CN" altLang="en-US" sz="2400" kern="0" dirty="0">
                <a:solidFill>
                  <a:srgbClr val="00B050"/>
                </a:solidFill>
              </a:rPr>
              <a:t>吸收律的证明：</a:t>
            </a:r>
            <a:endParaRPr lang="en-US" altLang="zh-CN" sz="2400" kern="0" dirty="0"/>
          </a:p>
          <a:p>
            <a:pPr marL="0" indent="0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0" dirty="0"/>
              <a:t>      显然   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∨(</a:t>
            </a:r>
            <a:r>
              <a:rPr lang="en-US" altLang="zh-CN" sz="2400" i="1" kern="0" dirty="0" err="1"/>
              <a:t>a</a:t>
            </a:r>
            <a:r>
              <a:rPr lang="en-US" altLang="zh-CN" sz="2400" kern="0" dirty="0" err="1"/>
              <a:t>∧</a:t>
            </a:r>
            <a:r>
              <a:rPr lang="en-US" altLang="zh-CN" sz="2400" i="1" kern="0" dirty="0" err="1"/>
              <a:t>b</a:t>
            </a:r>
            <a:r>
              <a:rPr lang="en-US" altLang="zh-CN" sz="2400" kern="0" dirty="0"/>
              <a:t>)</a:t>
            </a:r>
            <a:r>
              <a:rPr lang="en-US" altLang="zh-CN" sz="2400" kern="0" dirty="0">
                <a:solidFill>
                  <a:srgbClr val="0066FF"/>
                </a:solidFill>
              </a:rPr>
              <a:t>≽</a:t>
            </a:r>
            <a:r>
              <a:rPr lang="en-US" altLang="zh-CN" sz="2400" kern="0" dirty="0"/>
              <a:t> 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                               </a:t>
            </a:r>
            <a:r>
              <a:rPr lang="en-US" altLang="zh-CN" sz="2400" kern="1200" dirty="0">
                <a:solidFill>
                  <a:srgbClr val="00B050"/>
                </a:solidFill>
              </a:rPr>
              <a:t>(5)</a:t>
            </a:r>
            <a:r>
              <a:rPr lang="en-US" altLang="zh-CN" sz="2400" kern="0" dirty="0"/>
              <a:t>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kern="0" dirty="0"/>
              <a:t>      又由 </a:t>
            </a:r>
            <a:r>
              <a:rPr lang="en-US" altLang="zh-CN" sz="2400" i="1" kern="0" dirty="0"/>
              <a:t>a </a:t>
            </a:r>
            <a:r>
              <a:rPr lang="en-US" altLang="zh-CN" sz="2400" kern="0" dirty="0"/>
              <a:t>≼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, </a:t>
            </a:r>
            <a:r>
              <a:rPr lang="en-US" altLang="zh-CN" sz="2400" i="1" kern="0" dirty="0" err="1"/>
              <a:t>a</a:t>
            </a:r>
            <a:r>
              <a:rPr lang="en-US" altLang="zh-CN" sz="2400" kern="0" dirty="0" err="1"/>
              <a:t>∧</a:t>
            </a:r>
            <a:r>
              <a:rPr lang="en-US" altLang="zh-CN" sz="2400" i="1" kern="0" dirty="0" err="1"/>
              <a:t>b</a:t>
            </a:r>
            <a:r>
              <a:rPr lang="en-US" altLang="zh-CN" sz="2400" i="1" kern="0" dirty="0"/>
              <a:t> </a:t>
            </a:r>
            <a:r>
              <a:rPr lang="en-US" altLang="zh-CN" sz="2400" kern="0" dirty="0">
                <a:solidFill>
                  <a:srgbClr val="0066FF"/>
                </a:solidFill>
              </a:rPr>
              <a:t>≼</a:t>
            </a:r>
            <a:r>
              <a:rPr lang="en-US" altLang="zh-CN" sz="2400" kern="0" dirty="0"/>
              <a:t> </a:t>
            </a:r>
            <a:r>
              <a:rPr lang="en-US" altLang="zh-CN" sz="2400" i="1" kern="0" dirty="0"/>
              <a:t>a </a:t>
            </a:r>
            <a:r>
              <a:rPr lang="zh-CN" altLang="en-US" sz="2400" kern="0" dirty="0"/>
              <a:t>可得  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400" kern="0" dirty="0"/>
              <a:t>                                                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∨(</a:t>
            </a:r>
            <a:r>
              <a:rPr lang="en-US" altLang="zh-CN" sz="2400" i="1" kern="0" dirty="0" err="1"/>
              <a:t>a</a:t>
            </a:r>
            <a:r>
              <a:rPr lang="en-US" altLang="zh-CN" sz="2400" kern="0" dirty="0" err="1"/>
              <a:t>∧</a:t>
            </a:r>
            <a:r>
              <a:rPr lang="en-US" altLang="zh-CN" sz="2400" i="1" kern="0" dirty="0" err="1"/>
              <a:t>b</a:t>
            </a:r>
            <a:r>
              <a:rPr lang="en-US" altLang="zh-CN" sz="2400" kern="0" dirty="0"/>
              <a:t>) </a:t>
            </a:r>
            <a:r>
              <a:rPr lang="en-US" altLang="zh-CN" sz="2400" kern="0" dirty="0">
                <a:solidFill>
                  <a:srgbClr val="0066FF"/>
                </a:solidFill>
              </a:rPr>
              <a:t>≼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      </a:t>
            </a:r>
            <a:r>
              <a:rPr lang="en-US" altLang="zh-CN" sz="2400" kern="1200" dirty="0">
                <a:solidFill>
                  <a:srgbClr val="00B050"/>
                </a:solidFill>
              </a:rPr>
              <a:t> </a:t>
            </a:r>
            <a:r>
              <a:rPr lang="en-US" altLang="zh-CN" sz="2400" kern="0" dirty="0"/>
              <a:t> </a:t>
            </a:r>
            <a:r>
              <a:rPr lang="en-US" altLang="zh-CN" sz="2400" kern="1200" dirty="0">
                <a:solidFill>
                  <a:srgbClr val="00B050"/>
                </a:solidFill>
              </a:rPr>
              <a:t>(6)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kern="0" dirty="0"/>
              <a:t>      </a:t>
            </a:r>
            <a:r>
              <a:rPr lang="zh-CN" altLang="en-US" sz="2400" kern="0" dirty="0"/>
              <a:t>由式</a:t>
            </a:r>
            <a:r>
              <a:rPr lang="en-US" altLang="zh-CN" sz="2400" kern="1200" dirty="0">
                <a:solidFill>
                  <a:srgbClr val="00B050"/>
                </a:solidFill>
              </a:rPr>
              <a:t>(5)</a:t>
            </a:r>
            <a:r>
              <a:rPr lang="zh-CN" altLang="en-US" sz="2400" kern="0" dirty="0"/>
              <a:t>和</a:t>
            </a:r>
            <a:r>
              <a:rPr lang="en-US" altLang="zh-CN" sz="2400" kern="1200" dirty="0">
                <a:solidFill>
                  <a:srgbClr val="00B050"/>
                </a:solidFill>
              </a:rPr>
              <a:t>(6) </a:t>
            </a:r>
            <a:r>
              <a:rPr lang="zh-CN" altLang="en-US" sz="2400" kern="0" dirty="0"/>
              <a:t>可得           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∨(</a:t>
            </a:r>
            <a:r>
              <a:rPr lang="en-US" altLang="zh-CN" sz="2400" i="1" kern="0" dirty="0" err="1"/>
              <a:t>a</a:t>
            </a:r>
            <a:r>
              <a:rPr lang="en-US" altLang="zh-CN" sz="2400" kern="0" dirty="0" err="1"/>
              <a:t>∧</a:t>
            </a:r>
            <a:r>
              <a:rPr lang="en-US" altLang="zh-CN" sz="2400" i="1" kern="0" dirty="0" err="1"/>
              <a:t>b</a:t>
            </a:r>
            <a:r>
              <a:rPr lang="en-US" altLang="zh-CN" sz="2400" kern="0" dirty="0"/>
              <a:t>) </a:t>
            </a:r>
            <a:r>
              <a:rPr lang="en-US" altLang="zh-CN" sz="2400" kern="0" dirty="0">
                <a:solidFill>
                  <a:srgbClr val="0066FF"/>
                </a:solidFill>
              </a:rPr>
              <a:t>=</a:t>
            </a:r>
            <a:r>
              <a:rPr lang="en-US" altLang="zh-CN" sz="2400" kern="0" dirty="0"/>
              <a:t> </a:t>
            </a:r>
            <a:r>
              <a:rPr lang="en-US" altLang="zh-CN" sz="2400" i="1" kern="0" dirty="0"/>
              <a:t>a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kern="0" dirty="0"/>
              <a:t>      </a:t>
            </a:r>
            <a:r>
              <a:rPr lang="zh-CN" altLang="en-US" sz="2400" kern="0" dirty="0"/>
              <a:t>根据对偶原理</a:t>
            </a:r>
            <a:r>
              <a:rPr lang="en-US" altLang="zh-CN" sz="2400" kern="0" dirty="0"/>
              <a:t>                 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∧(</a:t>
            </a:r>
            <a:r>
              <a:rPr lang="en-US" altLang="zh-CN" sz="2400" i="1" kern="0" dirty="0" err="1"/>
              <a:t>a</a:t>
            </a:r>
            <a:r>
              <a:rPr lang="en-US" altLang="zh-CN" sz="2400" kern="0" dirty="0" err="1"/>
              <a:t>∨</a:t>
            </a:r>
            <a:r>
              <a:rPr lang="en-US" altLang="zh-CN" sz="2400" i="1" kern="0" dirty="0" err="1"/>
              <a:t>b</a:t>
            </a:r>
            <a:r>
              <a:rPr lang="en-US" altLang="zh-CN" sz="2400" kern="0" dirty="0"/>
              <a:t>) </a:t>
            </a:r>
            <a:r>
              <a:rPr lang="en-US" altLang="zh-CN" sz="2400" kern="0" dirty="0">
                <a:solidFill>
                  <a:srgbClr val="0066FF"/>
                </a:solidFill>
              </a:rPr>
              <a:t>=</a:t>
            </a:r>
            <a:r>
              <a:rPr lang="en-US" altLang="zh-CN" sz="2400" kern="0" dirty="0"/>
              <a:t> 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62B0F3AF-2230-447B-B09C-BFFC7C7E9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F18175-DF8A-4A9C-821C-14C61413BF3F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6627" name="Rectangle 7">
            <a:extLst>
              <a:ext uri="{FF2B5EF4-FFF2-40B4-BE49-F238E27FC236}">
                <a16:creationId xmlns:a16="http://schemas.microsoft.com/office/drawing/2014/main" id="{1B53DCC3-67F3-4558-AE80-AA6889A58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格作为代数系统的定义</a:t>
            </a:r>
          </a:p>
        </p:txBody>
      </p:sp>
      <p:sp>
        <p:nvSpPr>
          <p:cNvPr id="296968" name="Rectangle 8">
            <a:extLst>
              <a:ext uri="{FF2B5EF4-FFF2-40B4-BE49-F238E27FC236}">
                <a16:creationId xmlns:a16="http://schemas.microsoft.com/office/drawing/2014/main" id="{F0D26827-9FEB-4805-A9ED-5AEAF66E6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80400" cy="3744193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11.2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S</a:t>
            </a:r>
            <a:r>
              <a:rPr lang="en-US" altLang="zh-CN" dirty="0"/>
              <a:t>,∗,</a:t>
            </a:r>
            <a:r>
              <a:rPr lang="zh-CN" altLang="fr-FR" dirty="0"/>
              <a:t>◦</a:t>
            </a:r>
            <a:r>
              <a:rPr lang="en-US" altLang="zh-CN" dirty="0"/>
              <a:t>&gt;</a:t>
            </a:r>
            <a:r>
              <a:rPr lang="zh-CN" altLang="en-US" dirty="0"/>
              <a:t>是具有两个二元运算的代数系统</a:t>
            </a:r>
            <a:r>
              <a:rPr lang="en-US" altLang="zh-CN" dirty="0"/>
              <a:t>, </a:t>
            </a:r>
            <a:r>
              <a:rPr lang="zh-CN" altLang="en-US" dirty="0"/>
              <a:t>若对于∗和</a:t>
            </a:r>
            <a:r>
              <a:rPr lang="zh-CN" altLang="fr-FR" dirty="0"/>
              <a:t>◦</a:t>
            </a:r>
            <a:r>
              <a:rPr lang="zh-CN" altLang="en-US" dirty="0"/>
              <a:t>运算适合</a:t>
            </a:r>
            <a:r>
              <a:rPr lang="zh-CN" altLang="en-US" dirty="0">
                <a:solidFill>
                  <a:srgbClr val="0066FF"/>
                </a:solidFill>
              </a:rPr>
              <a:t>交换律、结合律、吸收律</a:t>
            </a:r>
            <a:r>
              <a:rPr lang="en-US" altLang="zh-CN" dirty="0"/>
              <a:t>, </a:t>
            </a:r>
            <a:r>
              <a:rPr lang="zh-CN" altLang="en-US" dirty="0"/>
              <a:t>则可以适当定义</a:t>
            </a:r>
            <a:r>
              <a:rPr lang="en-US" altLang="zh-CN" i="1" dirty="0"/>
              <a:t>S</a:t>
            </a:r>
            <a:r>
              <a:rPr lang="zh-CN" altLang="en-US" dirty="0"/>
              <a:t>中的偏序 ≼</a:t>
            </a:r>
            <a:r>
              <a:rPr lang="en-US" altLang="zh-CN" dirty="0"/>
              <a:t>,</a:t>
            </a:r>
            <a:r>
              <a:rPr lang="zh-CN" altLang="en-US" dirty="0"/>
              <a:t>使得 </a:t>
            </a:r>
            <a:r>
              <a:rPr lang="en-US" altLang="zh-CN" dirty="0"/>
              <a:t>&lt;</a:t>
            </a:r>
            <a:r>
              <a:rPr lang="en-US" altLang="zh-CN" i="1" dirty="0"/>
              <a:t>S</a:t>
            </a:r>
            <a:r>
              <a:rPr lang="en-US" altLang="zh-CN" dirty="0"/>
              <a:t>,≼&gt; </a:t>
            </a:r>
            <a:r>
              <a:rPr lang="zh-CN" altLang="en-US" dirty="0"/>
              <a:t>构成格</a:t>
            </a:r>
            <a:r>
              <a:rPr lang="en-US" altLang="zh-CN" dirty="0"/>
              <a:t>, </a:t>
            </a:r>
            <a:r>
              <a:rPr lang="zh-CN" altLang="en-US" dirty="0"/>
              <a:t>且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en-US" altLang="zh-CN" i="1" dirty="0"/>
              <a:t> </a:t>
            </a:r>
            <a:r>
              <a:rPr lang="zh-CN" altLang="en-US" dirty="0"/>
              <a:t>有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            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a</a:t>
            </a:r>
            <a:r>
              <a:rPr lang="en-US" altLang="zh-CN" dirty="0" err="1"/>
              <a:t>∗</a:t>
            </a:r>
            <a:r>
              <a:rPr lang="en-US" altLang="zh-CN" i="1" dirty="0" err="1"/>
              <a:t>b</a:t>
            </a:r>
            <a:r>
              <a:rPr lang="en-US" altLang="zh-CN" dirty="0"/>
              <a:t>,     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zh-CN" altLang="fr-FR" dirty="0"/>
              <a:t>◦</a:t>
            </a:r>
            <a:r>
              <a:rPr lang="en-US" altLang="zh-CN" i="1" dirty="0"/>
              <a:t>b</a:t>
            </a:r>
            <a:endParaRPr lang="en-US" altLang="zh-CN" dirty="0"/>
          </a:p>
          <a:p>
            <a:pPr>
              <a:spcBef>
                <a:spcPct val="55000"/>
              </a:spcBef>
              <a:defRPr/>
            </a:pPr>
            <a:r>
              <a:rPr lang="zh-CN" altLang="en-US" dirty="0"/>
              <a:t>证明省略</a:t>
            </a:r>
            <a:r>
              <a:rPr lang="en-US" altLang="zh-CN" dirty="0"/>
              <a:t>. </a:t>
            </a:r>
          </a:p>
          <a:p>
            <a:pPr>
              <a:spcBef>
                <a:spcPct val="55000"/>
              </a:spcBef>
              <a:defRPr/>
            </a:pPr>
            <a:r>
              <a:rPr lang="zh-CN" altLang="en-US" sz="2400" dirty="0"/>
              <a:t>根据</a:t>
            </a:r>
            <a:r>
              <a:rPr lang="zh-CN" altLang="en-US" sz="2400" dirty="0">
                <a:solidFill>
                  <a:srgbClr val="CC0000"/>
                </a:solidFill>
              </a:rPr>
              <a:t>定理</a:t>
            </a:r>
            <a:r>
              <a:rPr lang="en-US" altLang="zh-CN" sz="2400" dirty="0">
                <a:solidFill>
                  <a:srgbClr val="CC0000"/>
                </a:solidFill>
              </a:rPr>
              <a:t>11.2</a:t>
            </a:r>
            <a:r>
              <a:rPr lang="en-US" altLang="zh-CN" sz="2400" dirty="0"/>
              <a:t>, </a:t>
            </a:r>
            <a:r>
              <a:rPr lang="zh-CN" altLang="en-US" sz="2400" dirty="0"/>
              <a:t>可以给出格的另一个等价定义：</a:t>
            </a:r>
            <a:r>
              <a:rPr lang="en-US" altLang="zh-CN" sz="2400" dirty="0"/>
              <a:t> </a:t>
            </a:r>
          </a:p>
        </p:txBody>
      </p:sp>
      <p:sp>
        <p:nvSpPr>
          <p:cNvPr id="296969" name="Rectangle 9">
            <a:extLst>
              <a:ext uri="{FF2B5EF4-FFF2-40B4-BE49-F238E27FC236}">
                <a16:creationId xmlns:a16="http://schemas.microsoft.com/office/drawing/2014/main" id="{0B833357-76F0-427B-B274-537C6BA47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941168"/>
            <a:ext cx="81359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65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A50021"/>
                </a:solidFill>
              </a:rPr>
              <a:t>定义</a:t>
            </a:r>
            <a:r>
              <a:rPr lang="en-US" altLang="zh-CN" sz="2400" dirty="0">
                <a:solidFill>
                  <a:srgbClr val="A50021"/>
                </a:solidFill>
              </a:rPr>
              <a:t>11.3</a:t>
            </a:r>
            <a:r>
              <a:rPr lang="en-US" altLang="zh-CN" sz="2400" dirty="0"/>
              <a:t>  </a:t>
            </a:r>
            <a:r>
              <a:rPr lang="zh-CN" altLang="en-US" sz="2400" dirty="0">
                <a:solidFill>
                  <a:srgbClr val="0066FF"/>
                </a:solidFill>
              </a:rPr>
              <a:t>设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i="1" dirty="0">
                <a:solidFill>
                  <a:srgbClr val="0066FF"/>
                </a:solidFill>
              </a:rPr>
              <a:t>S</a:t>
            </a:r>
            <a:r>
              <a:rPr lang="en-US" altLang="zh-CN" sz="2400" dirty="0">
                <a:solidFill>
                  <a:srgbClr val="0066FF"/>
                </a:solidFill>
              </a:rPr>
              <a:t>, ∗, </a:t>
            </a:r>
            <a:r>
              <a:rPr lang="zh-CN" altLang="fr-FR" sz="2400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en-US" altLang="zh-CN" sz="2400" dirty="0">
                <a:solidFill>
                  <a:srgbClr val="0066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&gt;</a:t>
            </a:r>
            <a:r>
              <a:rPr lang="zh-CN" altLang="en-US" sz="2400" dirty="0">
                <a:solidFill>
                  <a:srgbClr val="0066FF"/>
                </a:solidFill>
              </a:rPr>
              <a:t>是代数系统</a:t>
            </a:r>
            <a:r>
              <a:rPr lang="en-US" altLang="zh-CN" sz="2400" dirty="0">
                <a:solidFill>
                  <a:srgbClr val="0066FF"/>
                </a:solidFill>
              </a:rPr>
              <a:t>, ∗</a:t>
            </a:r>
            <a:r>
              <a:rPr lang="zh-CN" altLang="en-US" sz="2400" dirty="0">
                <a:solidFill>
                  <a:srgbClr val="0066FF"/>
                </a:solidFill>
              </a:rPr>
              <a:t>和</a:t>
            </a:r>
            <a:r>
              <a:rPr lang="zh-CN" altLang="fr-FR" sz="2400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zh-CN" altLang="en-US" sz="2400" dirty="0">
                <a:solidFill>
                  <a:srgbClr val="0066FF"/>
                </a:solidFill>
              </a:rPr>
              <a:t>是二元运算</a:t>
            </a:r>
            <a:r>
              <a:rPr lang="en-US" altLang="zh-CN" sz="2400" dirty="0">
                <a:solidFill>
                  <a:srgbClr val="0066FF"/>
                </a:solidFill>
              </a:rPr>
              <a:t>, </a:t>
            </a:r>
            <a:r>
              <a:rPr lang="zh-CN" altLang="en-US" sz="2400" dirty="0">
                <a:solidFill>
                  <a:srgbClr val="0066FF"/>
                </a:solidFill>
              </a:rPr>
              <a:t>如果</a:t>
            </a:r>
          </a:p>
          <a:p>
            <a:pPr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66FF"/>
                </a:solidFill>
              </a:rPr>
              <a:t>∗和</a:t>
            </a:r>
            <a:r>
              <a:rPr lang="zh-CN" altLang="fr-FR" sz="2400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zh-CN" altLang="en-US" sz="2400" dirty="0">
                <a:solidFill>
                  <a:srgbClr val="0066FF"/>
                </a:solidFill>
              </a:rPr>
              <a:t>满足交换律、结合律和吸收律</a:t>
            </a:r>
            <a:r>
              <a:rPr lang="en-US" altLang="zh-CN" sz="2400" dirty="0">
                <a:solidFill>
                  <a:srgbClr val="0066FF"/>
                </a:solidFill>
              </a:rPr>
              <a:t>, </a:t>
            </a:r>
            <a:r>
              <a:rPr lang="zh-CN" altLang="en-US" sz="2400" dirty="0">
                <a:solidFill>
                  <a:srgbClr val="0066FF"/>
                </a:solidFill>
              </a:rPr>
              <a:t>则</a:t>
            </a:r>
            <a:r>
              <a:rPr lang="en-US" altLang="zh-CN" sz="2400" dirty="0">
                <a:solidFill>
                  <a:srgbClr val="0066FF"/>
                </a:solidFill>
              </a:rPr>
              <a:t>&lt;</a:t>
            </a:r>
            <a:r>
              <a:rPr lang="en-US" altLang="zh-CN" sz="2400" i="1" dirty="0">
                <a:solidFill>
                  <a:srgbClr val="0066FF"/>
                </a:solidFill>
              </a:rPr>
              <a:t>S</a:t>
            </a:r>
            <a:r>
              <a:rPr lang="en-US" altLang="zh-CN" sz="2400" dirty="0">
                <a:solidFill>
                  <a:srgbClr val="0066FF"/>
                </a:solidFill>
              </a:rPr>
              <a:t>, ∗,</a:t>
            </a:r>
            <a:r>
              <a:rPr lang="zh-CN" altLang="fr-FR" sz="2400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en-US" altLang="zh-CN" sz="2400" dirty="0">
                <a:solidFill>
                  <a:srgbClr val="0066FF"/>
                </a:solidFill>
              </a:rPr>
              <a:t>&gt;</a:t>
            </a:r>
            <a:r>
              <a:rPr lang="zh-CN" altLang="en-US" sz="2400" dirty="0">
                <a:solidFill>
                  <a:srgbClr val="0066FF"/>
                </a:solidFill>
              </a:rPr>
              <a:t>构成格</a:t>
            </a:r>
            <a:r>
              <a:rPr lang="en-US" altLang="zh-CN" sz="2400" dirty="0">
                <a:solidFill>
                  <a:srgbClr val="0066FF"/>
                </a:solidFill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8" grpId="0" uiExpand="1" build="p"/>
      <p:bldP spid="2969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CFACD97B-B72B-4A3C-A17F-41E8CC80FB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F557B4-531F-4DBA-81A1-0A03C15F07C1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8FD73B40-2CBD-4336-8A45-9F4A209C7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补充：引理</a:t>
            </a:r>
          </a:p>
        </p:txBody>
      </p:sp>
      <p:sp>
        <p:nvSpPr>
          <p:cNvPr id="28676" name="Rectangle 9">
            <a:extLst>
              <a:ext uri="{FF2B5EF4-FFF2-40B4-BE49-F238E27FC236}">
                <a16:creationId xmlns:a16="http://schemas.microsoft.com/office/drawing/2014/main" id="{78E7612A-B9BF-4B88-AC2A-81B37E2CF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575" y="1400175"/>
            <a:ext cx="82518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65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66FF"/>
                </a:solidFill>
              </a:rPr>
              <a:t>    </a:t>
            </a:r>
            <a:r>
              <a:rPr lang="zh-CN" altLang="en-US">
                <a:solidFill>
                  <a:srgbClr val="AF1D1D"/>
                </a:solidFill>
              </a:rPr>
              <a:t>引理</a:t>
            </a:r>
            <a:r>
              <a:rPr lang="en-US" altLang="zh-CN">
                <a:solidFill>
                  <a:srgbClr val="0066FF"/>
                </a:solidFill>
              </a:rPr>
              <a:t>  </a:t>
            </a:r>
            <a:r>
              <a:rPr lang="zh-CN" altLang="en-US">
                <a:solidFill>
                  <a:srgbClr val="0066FF"/>
                </a:solidFill>
              </a:rPr>
              <a:t>设</a:t>
            </a:r>
            <a:r>
              <a:rPr lang="en-US" altLang="zh-CN">
                <a:solidFill>
                  <a:srgbClr val="0066FF"/>
                </a:solidFill>
              </a:rPr>
              <a:t>&lt;</a:t>
            </a:r>
            <a:r>
              <a:rPr lang="en-US" altLang="zh-CN" i="1">
                <a:solidFill>
                  <a:srgbClr val="0066FF"/>
                </a:solidFill>
              </a:rPr>
              <a:t>S</a:t>
            </a:r>
            <a:r>
              <a:rPr lang="en-US" altLang="zh-CN">
                <a:solidFill>
                  <a:srgbClr val="0066FF"/>
                </a:solidFill>
              </a:rPr>
              <a:t>, ∗, </a:t>
            </a:r>
            <a:r>
              <a:rPr lang="zh-CN" altLang="fr-FR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66FF"/>
                </a:solidFill>
              </a:rPr>
              <a:t>&gt;</a:t>
            </a:r>
            <a:r>
              <a:rPr lang="zh-CN" altLang="en-US">
                <a:solidFill>
                  <a:srgbClr val="0066FF"/>
                </a:solidFill>
              </a:rPr>
              <a:t>是代数系统</a:t>
            </a:r>
            <a:r>
              <a:rPr lang="en-US" altLang="zh-CN">
                <a:solidFill>
                  <a:srgbClr val="0066FF"/>
                </a:solidFill>
              </a:rPr>
              <a:t>, ∗</a:t>
            </a:r>
            <a:r>
              <a:rPr lang="zh-CN" altLang="en-US">
                <a:solidFill>
                  <a:srgbClr val="0066FF"/>
                </a:solidFill>
              </a:rPr>
              <a:t>和</a:t>
            </a:r>
            <a:r>
              <a:rPr lang="zh-CN" altLang="fr-FR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zh-CN" altLang="en-US">
                <a:solidFill>
                  <a:srgbClr val="0066FF"/>
                </a:solidFill>
              </a:rPr>
              <a:t>是二元运算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</a:rPr>
              <a:t>如果∗和</a:t>
            </a:r>
            <a:r>
              <a:rPr lang="zh-CN" altLang="fr-FR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zh-CN" altLang="en-US">
                <a:solidFill>
                  <a:srgbClr val="0066FF"/>
                </a:solidFill>
                <a:latin typeface="Arial" panose="020B0604020202020204" pitchFamily="34" charset="0"/>
              </a:rPr>
              <a:t>都</a:t>
            </a:r>
            <a:r>
              <a:rPr lang="zh-CN" altLang="en-US">
                <a:solidFill>
                  <a:srgbClr val="0066FF"/>
                </a:solidFill>
              </a:rPr>
              <a:t>满足吸收律</a:t>
            </a:r>
            <a:r>
              <a:rPr lang="en-US" altLang="zh-CN">
                <a:solidFill>
                  <a:srgbClr val="0066FF"/>
                </a:solidFill>
              </a:rPr>
              <a:t>, </a:t>
            </a:r>
            <a:r>
              <a:rPr lang="zh-CN" altLang="en-US">
                <a:solidFill>
                  <a:srgbClr val="0066FF"/>
                </a:solidFill>
              </a:rPr>
              <a:t>则∗和</a:t>
            </a:r>
            <a:r>
              <a:rPr lang="zh-CN" altLang="fr-FR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zh-CN" altLang="en-US">
                <a:solidFill>
                  <a:srgbClr val="0066FF"/>
                </a:solidFill>
                <a:latin typeface="Arial" panose="020B0604020202020204" pitchFamily="34" charset="0"/>
              </a:rPr>
              <a:t>都</a:t>
            </a:r>
            <a:r>
              <a:rPr lang="zh-CN" altLang="en-US">
                <a:solidFill>
                  <a:srgbClr val="0066FF"/>
                </a:solidFill>
              </a:rPr>
              <a:t>满足幂等律</a:t>
            </a:r>
            <a:r>
              <a:rPr lang="en-US" altLang="zh-CN">
                <a:solidFill>
                  <a:srgbClr val="0066FF"/>
                </a:solidFill>
              </a:rPr>
              <a:t>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2C0E4C-BD1A-4A92-84EC-F48D902B1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73350"/>
            <a:ext cx="7704782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solidFill>
                  <a:srgbClr val="A50021"/>
                </a:solidFill>
              </a:rPr>
              <a:t>证明：</a:t>
            </a:r>
            <a:r>
              <a:rPr lang="zh-CN" altLang="en-US" kern="0" dirty="0"/>
              <a:t>对任意</a:t>
            </a:r>
            <a:r>
              <a:rPr lang="en-US" altLang="zh-CN" i="1" kern="0" dirty="0" err="1"/>
              <a:t>a</a:t>
            </a:r>
            <a:r>
              <a:rPr lang="en-US" altLang="zh-CN" kern="0" dirty="0" err="1"/>
              <a:t>∈</a:t>
            </a:r>
            <a:r>
              <a:rPr lang="en-US" altLang="zh-CN" i="1" kern="0" dirty="0" err="1"/>
              <a:t>S</a:t>
            </a:r>
            <a:r>
              <a:rPr lang="zh-CN" altLang="en-US" kern="0" dirty="0"/>
              <a:t>，</a:t>
            </a:r>
            <a:r>
              <a:rPr lang="en-US" altLang="zh-CN" i="1" kern="0" dirty="0"/>
              <a:t>               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i="1" kern="0" dirty="0"/>
              <a:t>                     </a:t>
            </a:r>
            <a:r>
              <a:rPr lang="es-ES_tradnl" altLang="zh-CN" i="1" kern="0" dirty="0"/>
              <a:t>a</a:t>
            </a:r>
            <a:r>
              <a:rPr lang="es-ES_tradnl" altLang="zh-CN" kern="0" dirty="0"/>
              <a:t>*</a:t>
            </a:r>
            <a:r>
              <a:rPr lang="es-ES_tradnl" altLang="zh-CN" i="1" kern="0" dirty="0"/>
              <a:t>a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zh-CN" kern="0" dirty="0"/>
              <a:t>                           = </a:t>
            </a:r>
            <a:r>
              <a:rPr lang="es-ES_tradnl" altLang="zh-CN" i="1" kern="0" dirty="0"/>
              <a:t>a</a:t>
            </a:r>
            <a:r>
              <a:rPr lang="es-ES_tradnl" altLang="zh-CN" kern="0" dirty="0"/>
              <a:t>*(</a:t>
            </a:r>
            <a:r>
              <a:rPr lang="es-ES_tradnl" altLang="zh-CN" i="1" kern="0" dirty="0">
                <a:solidFill>
                  <a:srgbClr val="FF0000"/>
                </a:solidFill>
              </a:rPr>
              <a:t>a </a:t>
            </a:r>
            <a:r>
              <a:rPr lang="zh-CN" altLang="fr-FR" dirty="0">
                <a:solidFill>
                  <a:srgbClr val="0066FF"/>
                </a:solidFill>
                <a:latin typeface="Arial" panose="020B0604020202020204" pitchFamily="34" charset="0"/>
              </a:rPr>
              <a:t>◦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lang="es-ES_tradnl" altLang="zh-CN" kern="0" dirty="0">
                <a:solidFill>
                  <a:srgbClr val="FF0000"/>
                </a:solidFill>
              </a:rPr>
              <a:t>(</a:t>
            </a:r>
            <a:r>
              <a:rPr lang="es-ES_tradnl" altLang="zh-CN" i="1" kern="0" dirty="0">
                <a:solidFill>
                  <a:srgbClr val="FF0000"/>
                </a:solidFill>
              </a:rPr>
              <a:t>a</a:t>
            </a:r>
            <a:r>
              <a:rPr lang="es-ES_tradnl" altLang="zh-CN" kern="0" dirty="0">
                <a:solidFill>
                  <a:srgbClr val="FF0000"/>
                </a:solidFill>
              </a:rPr>
              <a:t>*</a:t>
            </a:r>
            <a:r>
              <a:rPr lang="es-ES_tradnl" altLang="zh-CN" i="1" kern="0" dirty="0">
                <a:solidFill>
                  <a:srgbClr val="FF0000"/>
                </a:solidFill>
              </a:rPr>
              <a:t>a</a:t>
            </a:r>
            <a:r>
              <a:rPr lang="es-ES_tradnl" altLang="zh-CN" kern="0" dirty="0">
                <a:solidFill>
                  <a:srgbClr val="FF0000"/>
                </a:solidFill>
              </a:rPr>
              <a:t>)</a:t>
            </a:r>
            <a:r>
              <a:rPr lang="es-ES_tradnl" altLang="zh-CN" kern="0" dirty="0"/>
              <a:t>) </a:t>
            </a:r>
            <a:r>
              <a:rPr lang="es-ES_tradnl" altLang="zh-CN" kern="0" dirty="0">
                <a:solidFill>
                  <a:srgbClr val="00B050"/>
                </a:solidFill>
              </a:rPr>
              <a:t>// </a:t>
            </a:r>
            <a:r>
              <a:rPr lang="zh-CN" altLang="en-US" kern="0" dirty="0">
                <a:solidFill>
                  <a:srgbClr val="00B050"/>
                </a:solidFill>
              </a:rPr>
              <a:t>吸收律</a:t>
            </a:r>
            <a:r>
              <a:rPr lang="en-US" altLang="zh-CN" kern="0" dirty="0">
                <a:solidFill>
                  <a:srgbClr val="00B050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zh-CN" kern="0" dirty="0"/>
              <a:t>                           = </a:t>
            </a:r>
            <a:r>
              <a:rPr lang="es-ES_tradnl" altLang="zh-CN" i="1" kern="0" dirty="0"/>
              <a:t>a</a:t>
            </a:r>
          </a:p>
          <a:p>
            <a:pPr lvl="1" eaLnBrk="1" hangingPunct="1">
              <a:buNone/>
              <a:defRPr/>
            </a:pPr>
            <a:r>
              <a:rPr lang="zh-CN" altLang="es-ES_tradnl" kern="0" dirty="0"/>
              <a:t>同理可证 </a:t>
            </a:r>
            <a:r>
              <a:rPr lang="es-ES_tradnl" altLang="zh-CN" i="1" kern="0" dirty="0"/>
              <a:t>a</a:t>
            </a:r>
            <a:r>
              <a:rPr lang="zh-CN" altLang="fr-FR" dirty="0">
                <a:solidFill>
                  <a:srgbClr val="0066FF"/>
                </a:solidFill>
                <a:latin typeface="Arial" panose="020B0604020202020204" pitchFamily="34" charset="0"/>
              </a:rPr>
              <a:t> ◦ </a:t>
            </a:r>
            <a:r>
              <a:rPr lang="es-ES_tradnl" altLang="zh-CN" i="1" kern="0" dirty="0"/>
              <a:t>a</a:t>
            </a:r>
            <a:r>
              <a:rPr lang="es-ES_tradnl" altLang="zh-CN" kern="0" dirty="0"/>
              <a:t> = </a:t>
            </a:r>
            <a:r>
              <a:rPr lang="es-ES_tradnl" altLang="zh-CN" i="1" kern="0" dirty="0"/>
              <a:t>a</a:t>
            </a:r>
            <a:endParaRPr lang="zh-CN" altLang="es-ES_tradnl" i="1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4C1B3845-BAE8-4C7D-B6E6-F4769C4CC2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0F36575-31EB-4F5F-AF3B-26316797A907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EF7671F7-C4FA-4CEE-BABC-51DD5A4AC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格的性质：序与运算的关系</a:t>
            </a:r>
          </a:p>
        </p:txBody>
      </p:sp>
      <p:sp>
        <p:nvSpPr>
          <p:cNvPr id="30724" name="Rectangle 8">
            <a:extLst>
              <a:ext uri="{FF2B5EF4-FFF2-40B4-BE49-F238E27FC236}">
                <a16:creationId xmlns:a16="http://schemas.microsoft.com/office/drawing/2014/main" id="{A03DCC36-B25A-45EC-9C59-02F432BE4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9366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11.3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L</a:t>
            </a:r>
            <a:r>
              <a:rPr lang="zh-CN" altLang="en-US" dirty="0"/>
              <a:t>是格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</a:t>
            </a:r>
            <a:r>
              <a:rPr lang="en-US" altLang="zh-CN" i="1" dirty="0"/>
              <a:t>a </a:t>
            </a:r>
            <a:r>
              <a:rPr lang="en-US" altLang="zh-CN" dirty="0"/>
              <a:t>≼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b</a:t>
            </a:r>
            <a:endParaRPr lang="en-US" altLang="zh-CN" dirty="0"/>
          </a:p>
        </p:txBody>
      </p:sp>
      <p:sp>
        <p:nvSpPr>
          <p:cNvPr id="292873" name="Rectangle 9">
            <a:extLst>
              <a:ext uri="{FF2B5EF4-FFF2-40B4-BE49-F238E27FC236}">
                <a16:creationId xmlns:a16="http://schemas.microsoft.com/office/drawing/2014/main" id="{63B7698D-58DE-412C-9088-3CDAEF26D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05038"/>
            <a:ext cx="7632700" cy="37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证  </a:t>
            </a:r>
            <a:r>
              <a:rPr lang="en-US" altLang="zh-CN" sz="2400" b="1" dirty="0">
                <a:latin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先证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</a:rPr>
              <a:t>≼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由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</a:rPr>
              <a:t>≼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</a:rPr>
              <a:t>≼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</a:rPr>
              <a:t>可知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</a:rPr>
              <a:t>{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的下界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故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</a:rPr>
              <a:t>≼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显然有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≼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由反对称性得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</a:rPr>
              <a:t>再证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根据吸收律有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∨(</a:t>
            </a:r>
            <a:r>
              <a:rPr lang="en-US" altLang="zh-CN" sz="2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由 </a:t>
            </a:r>
            <a:r>
              <a:rPr lang="en-US" altLang="zh-CN" sz="2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和上面的等式得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即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</a:rPr>
              <a:t>最后证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由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≼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得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2FA8310-60CC-4013-8AAA-A84A1CA98EFB}"/>
              </a:ext>
            </a:extLst>
          </p:cNvPr>
          <p:cNvCxnSpPr>
            <a:cxnSpLocks/>
          </p:cNvCxnSpPr>
          <p:nvPr/>
        </p:nvCxnSpPr>
        <p:spPr>
          <a:xfrm>
            <a:off x="609600" y="2205038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8094E29-4C2A-4D75-8B90-5122D689ABCE}"/>
              </a:ext>
            </a:extLst>
          </p:cNvPr>
          <p:cNvCxnSpPr>
            <a:cxnSpLocks/>
          </p:cNvCxnSpPr>
          <p:nvPr/>
        </p:nvCxnSpPr>
        <p:spPr>
          <a:xfrm>
            <a:off x="609600" y="3644900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71EAE73-82FD-4415-A9A2-FA5B6E3C5C27}"/>
              </a:ext>
            </a:extLst>
          </p:cNvPr>
          <p:cNvCxnSpPr>
            <a:cxnSpLocks/>
          </p:cNvCxnSpPr>
          <p:nvPr/>
        </p:nvCxnSpPr>
        <p:spPr>
          <a:xfrm>
            <a:off x="609600" y="5084763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AB32044C-6A4F-4F87-A569-7456835B56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7C4E8D-D9BE-4CEA-AC64-03753A926CEA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C92A483F-167B-474B-9B4A-5B668AC7A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格的性质：保序</a:t>
            </a:r>
          </a:p>
        </p:txBody>
      </p:sp>
      <p:sp>
        <p:nvSpPr>
          <p:cNvPr id="32772" name="Rectangle 8">
            <a:extLst>
              <a:ext uri="{FF2B5EF4-FFF2-40B4-BE49-F238E27FC236}">
                <a16:creationId xmlns:a16="http://schemas.microsoft.com/office/drawing/2014/main" id="{1C6ADEB6-7F27-419F-947F-96E47D819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935037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11.3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L</a:t>
            </a:r>
            <a:r>
              <a:rPr lang="zh-CN" altLang="en-US"/>
              <a:t>是格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∈</a:t>
            </a:r>
            <a:r>
              <a:rPr lang="en-US" altLang="zh-CN" i="1"/>
              <a:t>L</a:t>
            </a:r>
            <a:r>
              <a:rPr lang="zh-CN" altLang="en-US" i="1"/>
              <a:t>，</a:t>
            </a:r>
            <a:r>
              <a:rPr lang="zh-CN" altLang="en-US"/>
              <a:t>若</a:t>
            </a:r>
            <a:r>
              <a:rPr lang="en-US" altLang="zh-CN" i="1"/>
              <a:t>a </a:t>
            </a:r>
            <a:r>
              <a:rPr lang="en-US" altLang="zh-CN"/>
              <a:t>≼ </a:t>
            </a:r>
            <a:r>
              <a:rPr lang="en-US" altLang="zh-CN" i="1"/>
              <a:t>b </a:t>
            </a:r>
            <a:r>
              <a:rPr lang="zh-CN" altLang="en-US"/>
              <a:t>且   </a:t>
            </a:r>
            <a:r>
              <a:rPr lang="en-US" altLang="zh-CN" i="1"/>
              <a:t>c </a:t>
            </a:r>
            <a:r>
              <a:rPr lang="en-US" altLang="zh-CN"/>
              <a:t>≼ </a:t>
            </a:r>
            <a:r>
              <a:rPr lang="en-US" altLang="zh-CN" i="1"/>
              <a:t>d</a:t>
            </a:r>
            <a:r>
              <a:rPr lang="en-US" altLang="zh-CN"/>
              <a:t>, </a:t>
            </a:r>
            <a:r>
              <a:rPr lang="zh-CN" altLang="en-US"/>
              <a:t>则   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c </a:t>
            </a:r>
            <a:r>
              <a:rPr lang="en-US" altLang="zh-CN">
                <a:solidFill>
                  <a:srgbClr val="0066FF"/>
                </a:solidFill>
              </a:rPr>
              <a:t>≼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/>
              <a:t>∧</a:t>
            </a:r>
            <a:r>
              <a:rPr lang="en-US" altLang="zh-CN" i="1"/>
              <a:t>d</a:t>
            </a:r>
            <a:r>
              <a:rPr lang="en-US" altLang="zh-CN"/>
              <a:t>,    </a:t>
            </a:r>
            <a:r>
              <a:rPr lang="en-US" altLang="zh-CN" i="1"/>
              <a:t>a</a:t>
            </a:r>
            <a:r>
              <a:rPr lang="en-US" altLang="zh-CN"/>
              <a:t>∨</a:t>
            </a:r>
            <a:r>
              <a:rPr lang="en-US" altLang="zh-CN" i="1"/>
              <a:t>c </a:t>
            </a:r>
            <a:r>
              <a:rPr lang="en-US" altLang="zh-CN">
                <a:solidFill>
                  <a:srgbClr val="0066FF"/>
                </a:solidFill>
              </a:rPr>
              <a:t>≼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/>
              <a:t>∨</a:t>
            </a:r>
            <a:r>
              <a:rPr lang="en-US" altLang="zh-CN" i="1"/>
              <a:t>d</a:t>
            </a:r>
          </a:p>
        </p:txBody>
      </p:sp>
      <p:sp>
        <p:nvSpPr>
          <p:cNvPr id="294921" name="Rectangle 9">
            <a:extLst>
              <a:ext uri="{FF2B5EF4-FFF2-40B4-BE49-F238E27FC236}">
                <a16:creationId xmlns:a16="http://schemas.microsoft.com/office/drawing/2014/main" id="{42C1BCB6-1B92-49BE-9093-3B4791F1D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3405188"/>
            <a:ext cx="79200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是格</a:t>
            </a:r>
            <a:r>
              <a:rPr lang="en-US" altLang="zh-CN" sz="2400" b="1"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latin typeface="Times New Roman" panose="02020603050405020304" pitchFamily="18" charset="0"/>
              </a:rPr>
              <a:t>证明</a:t>
            </a:r>
            <a:r>
              <a:rPr lang="zh-CN" altLang="en-US" sz="24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∈</a:t>
            </a:r>
            <a:r>
              <a:rPr lang="en-US" altLang="zh-CN" sz="2400" b="1" i="1">
                <a:latin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</a:rPr>
              <a:t>有 </a:t>
            </a:r>
            <a:endParaRPr lang="zh-CN" altLang="en-US" sz="2400" b="1" i="1">
              <a:latin typeface="Times New Roman" panose="02020603050405020304" pitchFamily="18" charset="0"/>
            </a:endParaRPr>
          </a:p>
          <a:p>
            <a:r>
              <a:rPr lang="zh-CN" altLang="en-US" sz="2400" b="1" i="1">
                <a:latin typeface="Times New Roman" panose="02020603050405020304" pitchFamily="18" charset="0"/>
              </a:rPr>
              <a:t>                      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∨(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∧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) </a:t>
            </a:r>
            <a:r>
              <a:rPr lang="en-US" altLang="zh-CN" sz="2400" b="1">
                <a:solidFill>
                  <a:srgbClr val="0066FF"/>
                </a:solidFill>
                <a:latin typeface="Times New Roman" panose="02020603050405020304" pitchFamily="18" charset="0"/>
              </a:rPr>
              <a:t>≼</a:t>
            </a:r>
            <a:r>
              <a:rPr lang="en-US" altLang="zh-CN" sz="2400" b="1">
                <a:latin typeface="Times New Roman" panose="02020603050405020304" pitchFamily="18" charset="0"/>
              </a:rPr>
              <a:t> (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∨</a:t>
            </a:r>
            <a:r>
              <a:rPr lang="en-US" altLang="zh-CN" sz="2400" b="1" i="1"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)∧(</a:t>
            </a:r>
            <a:r>
              <a:rPr lang="en-US" altLang="zh-CN" sz="2400" b="1" i="1"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latin typeface="Times New Roman" panose="02020603050405020304" pitchFamily="18" charset="0"/>
              </a:rPr>
              <a:t>∨</a:t>
            </a:r>
            <a:r>
              <a:rPr lang="en-US" altLang="zh-CN" sz="2400" b="1" i="1"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</a:rPr>
              <a:t>).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94922" name="Rectangle 10">
            <a:extLst>
              <a:ext uri="{FF2B5EF4-FFF2-40B4-BE49-F238E27FC236}">
                <a16:creationId xmlns:a16="http://schemas.microsoft.com/office/drawing/2014/main" id="{62FBC210-ABF8-45ED-85B5-67FE87AB4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39963"/>
            <a:ext cx="8135937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证明：   </a:t>
            </a:r>
            <a:r>
              <a:rPr lang="en-US" altLang="zh-CN" sz="2400" i="1"/>
              <a:t>a</a:t>
            </a:r>
            <a:r>
              <a:rPr lang="en-US" altLang="zh-CN" sz="2400"/>
              <a:t>∧</a:t>
            </a:r>
            <a:r>
              <a:rPr lang="en-US" altLang="zh-CN" sz="2400" i="1"/>
              <a:t>c </a:t>
            </a:r>
            <a:r>
              <a:rPr lang="en-US" altLang="zh-CN" sz="2400">
                <a:solidFill>
                  <a:srgbClr val="0066FF"/>
                </a:solidFill>
              </a:rPr>
              <a:t>≼ </a:t>
            </a:r>
            <a:r>
              <a:rPr lang="en-US" altLang="zh-CN" sz="2400" i="1"/>
              <a:t>a </a:t>
            </a:r>
            <a:r>
              <a:rPr lang="en-US" altLang="zh-CN" sz="2400">
                <a:solidFill>
                  <a:srgbClr val="0066FF"/>
                </a:solidFill>
              </a:rPr>
              <a:t>≼</a:t>
            </a:r>
            <a:r>
              <a:rPr lang="en-US" altLang="zh-CN" sz="2400"/>
              <a:t> </a:t>
            </a:r>
            <a:r>
              <a:rPr lang="en-US" altLang="zh-CN" sz="2400" i="1"/>
              <a:t>b</a:t>
            </a:r>
            <a:r>
              <a:rPr lang="en-US" altLang="zh-CN" sz="2400"/>
              <a:t>,  </a:t>
            </a:r>
            <a:r>
              <a:rPr lang="en-US" altLang="zh-CN" sz="2400" i="1"/>
              <a:t>a</a:t>
            </a:r>
            <a:r>
              <a:rPr lang="en-US" altLang="zh-CN" sz="2400"/>
              <a:t>∧</a:t>
            </a:r>
            <a:r>
              <a:rPr lang="en-US" altLang="zh-CN" sz="2400" i="1"/>
              <a:t>c </a:t>
            </a:r>
            <a:r>
              <a:rPr lang="en-US" altLang="zh-CN" sz="2400">
                <a:solidFill>
                  <a:srgbClr val="0066FF"/>
                </a:solidFill>
              </a:rPr>
              <a:t>≼</a:t>
            </a:r>
            <a:r>
              <a:rPr lang="en-US" altLang="zh-CN" sz="2400"/>
              <a:t> </a:t>
            </a:r>
            <a:r>
              <a:rPr lang="en-US" altLang="zh-CN" sz="2400" i="1"/>
              <a:t>c </a:t>
            </a:r>
            <a:r>
              <a:rPr lang="en-US" altLang="zh-CN" sz="2400">
                <a:solidFill>
                  <a:srgbClr val="0066FF"/>
                </a:solidFill>
              </a:rPr>
              <a:t>≼ </a:t>
            </a:r>
            <a:r>
              <a:rPr lang="en-US" altLang="zh-CN" sz="2400" i="1"/>
              <a:t>d               </a:t>
            </a:r>
          </a:p>
          <a:p>
            <a:pPr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400"/>
              <a:t>      因此 </a:t>
            </a:r>
            <a:r>
              <a:rPr lang="en-US" altLang="zh-CN" sz="2400" i="1"/>
              <a:t>a</a:t>
            </a:r>
            <a:r>
              <a:rPr lang="en-US" altLang="zh-CN" sz="2400"/>
              <a:t>∧</a:t>
            </a:r>
            <a:r>
              <a:rPr lang="en-US" altLang="zh-CN" sz="2400" i="1"/>
              <a:t>c </a:t>
            </a:r>
            <a:r>
              <a:rPr lang="en-US" altLang="zh-CN" sz="2400">
                <a:solidFill>
                  <a:srgbClr val="0066FF"/>
                </a:solidFill>
              </a:rPr>
              <a:t>≼</a:t>
            </a:r>
            <a:r>
              <a:rPr lang="en-US" altLang="zh-CN" sz="2400"/>
              <a:t> </a:t>
            </a:r>
            <a:r>
              <a:rPr lang="en-US" altLang="zh-CN" sz="2400" i="1"/>
              <a:t>b</a:t>
            </a:r>
            <a:r>
              <a:rPr lang="en-US" altLang="zh-CN" sz="2400"/>
              <a:t>∧</a:t>
            </a:r>
            <a:r>
              <a:rPr lang="en-US" altLang="zh-CN" sz="2400" i="1"/>
              <a:t>d</a:t>
            </a:r>
            <a:r>
              <a:rPr lang="en-US" altLang="zh-CN" sz="2400"/>
              <a:t>. </a:t>
            </a:r>
            <a:r>
              <a:rPr lang="zh-CN" altLang="en-US" sz="2400"/>
              <a:t>同理可证 </a:t>
            </a:r>
            <a:r>
              <a:rPr lang="en-US" altLang="zh-CN" sz="2400" i="1"/>
              <a:t>a</a:t>
            </a:r>
            <a:r>
              <a:rPr lang="en-US" altLang="zh-CN" sz="2400"/>
              <a:t>∨</a:t>
            </a:r>
            <a:r>
              <a:rPr lang="en-US" altLang="zh-CN" sz="2400" i="1"/>
              <a:t>c </a:t>
            </a:r>
            <a:r>
              <a:rPr lang="en-US" altLang="zh-CN" sz="2400">
                <a:solidFill>
                  <a:srgbClr val="0066FF"/>
                </a:solidFill>
              </a:rPr>
              <a:t>≼ </a:t>
            </a:r>
            <a:r>
              <a:rPr lang="en-US" altLang="zh-CN" sz="2400" i="1"/>
              <a:t>b</a:t>
            </a:r>
            <a:r>
              <a:rPr lang="en-US" altLang="zh-CN" sz="2400"/>
              <a:t>∨</a:t>
            </a:r>
            <a:r>
              <a:rPr lang="en-US" altLang="zh-CN" sz="2400" i="1"/>
              <a:t>d </a:t>
            </a:r>
            <a:endParaRPr lang="en-US" altLang="zh-CN" sz="2400"/>
          </a:p>
        </p:txBody>
      </p:sp>
      <p:sp>
        <p:nvSpPr>
          <p:cNvPr id="294923" name="Rectangle 11">
            <a:extLst>
              <a:ext uri="{FF2B5EF4-FFF2-40B4-BE49-F238E27FC236}">
                <a16:creationId xmlns:a16="http://schemas.microsoft.com/office/drawing/2014/main" id="{69851997-3CE5-47E7-A265-5B977A5E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4256088"/>
            <a:ext cx="81962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Times New Roman" panose="02020603050405020304" pitchFamily="18" charset="0"/>
              </a:rPr>
              <a:t>证明：由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≼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得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∨(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≼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 //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11.3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     由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≼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得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∨(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≼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11.3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            从而得到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∨(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≼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)∧(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31236D-7243-4B50-897B-EB4D6F7A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5581650"/>
            <a:ext cx="777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7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注意：一般说来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格中的∨和∧运算并不互相满足分配律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F72698-427A-4051-AFDE-FB7BCC75A63E}"/>
              </a:ext>
            </a:extLst>
          </p:cNvPr>
          <p:cNvCxnSpPr>
            <a:cxnSpLocks/>
          </p:cNvCxnSpPr>
          <p:nvPr/>
        </p:nvCxnSpPr>
        <p:spPr>
          <a:xfrm>
            <a:off x="609600" y="2205038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C323B6F-AB01-4339-95F9-4A5909A199D6}"/>
              </a:ext>
            </a:extLst>
          </p:cNvPr>
          <p:cNvCxnSpPr>
            <a:cxnSpLocks/>
          </p:cNvCxnSpPr>
          <p:nvPr/>
        </p:nvCxnSpPr>
        <p:spPr>
          <a:xfrm>
            <a:off x="609600" y="3298825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C67F0B2-CCD3-4976-BCE2-B35C3BEE626B}"/>
              </a:ext>
            </a:extLst>
          </p:cNvPr>
          <p:cNvCxnSpPr>
            <a:cxnSpLocks/>
          </p:cNvCxnSpPr>
          <p:nvPr/>
        </p:nvCxnSpPr>
        <p:spPr>
          <a:xfrm>
            <a:off x="609600" y="5484813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8175E3-8608-4FDA-9B29-0F9C05378292}"/>
              </a:ext>
            </a:extLst>
          </p:cNvPr>
          <p:cNvCxnSpPr>
            <a:cxnSpLocks/>
          </p:cNvCxnSpPr>
          <p:nvPr/>
        </p:nvCxnSpPr>
        <p:spPr>
          <a:xfrm>
            <a:off x="609600" y="4256088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1" grpId="0"/>
      <p:bldP spid="29492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7736C0A-63E9-4CA9-9DE6-EF456FB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5569BB-929F-4AA7-B710-E20AB0E8420F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DA071BE-EF7C-4920-9709-0C54C11BA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第十一章  格与布尔代数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E8ECF2A-02D8-46B7-829B-9A806BDE9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主要内容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/>
              <a:t>11.1</a:t>
            </a:r>
            <a:r>
              <a:rPr lang="zh-CN" altLang="en-US" dirty="0"/>
              <a:t>格的定义及性质   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/>
              <a:t>11.2</a:t>
            </a:r>
            <a:r>
              <a:rPr lang="zh-CN" altLang="en-US" dirty="0"/>
              <a:t>分配格、有补格与布尔代数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17D3BC86-C035-4CFC-8119-F460D452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D0408C-C733-4506-9CD1-B5F4A2E6C06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4EBAC9B-5CE3-4386-BE19-7B5B58EC3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子格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F3B2D91-E204-4B4C-A1CC-A72CC41A1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11.4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>
                <a:solidFill>
                  <a:srgbClr val="000000"/>
                </a:solidFill>
              </a:rPr>
              <a:t>&lt;</a:t>
            </a:r>
            <a:r>
              <a:rPr lang="en-US" altLang="zh-CN" i="1">
                <a:solidFill>
                  <a:srgbClr val="000000"/>
                </a:solidFill>
              </a:rPr>
              <a:t>L</a:t>
            </a:r>
            <a:r>
              <a:rPr lang="en-US" altLang="zh-CN">
                <a:solidFill>
                  <a:srgbClr val="000000"/>
                </a:solidFill>
              </a:rPr>
              <a:t>,∧,∨&gt;</a:t>
            </a:r>
            <a:r>
              <a:rPr lang="zh-CN" altLang="en-US">
                <a:solidFill>
                  <a:srgbClr val="000000"/>
                </a:solidFill>
              </a:rPr>
              <a:t>是格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是</a:t>
            </a:r>
            <a:r>
              <a:rPr lang="en-US" altLang="zh-CN" i="1">
                <a:solidFill>
                  <a:srgbClr val="000000"/>
                </a:solidFill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的非空子集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若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关于</a:t>
            </a:r>
            <a:r>
              <a:rPr lang="en-US" altLang="zh-CN" i="1">
                <a:solidFill>
                  <a:srgbClr val="000000"/>
                </a:solidFill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中的运算∧和∨仍构成格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则称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zh-CN" altLang="en-US">
                <a:solidFill>
                  <a:srgbClr val="000000"/>
                </a:solidFill>
              </a:rPr>
              <a:t>是</a:t>
            </a:r>
            <a:r>
              <a:rPr lang="en-US" altLang="zh-CN" i="1">
                <a:solidFill>
                  <a:srgbClr val="000000"/>
                </a:solidFill>
              </a:rPr>
              <a:t>L</a:t>
            </a:r>
            <a:r>
              <a:rPr lang="zh-CN" altLang="en-US">
                <a:solidFill>
                  <a:srgbClr val="000000"/>
                </a:solidFill>
              </a:rPr>
              <a:t>的</a:t>
            </a:r>
            <a:r>
              <a:rPr lang="zh-CN" altLang="en-US">
                <a:solidFill>
                  <a:srgbClr val="A50021"/>
                </a:solidFill>
              </a:rPr>
              <a:t>子格。</a:t>
            </a:r>
          </a:p>
        </p:txBody>
      </p:sp>
      <p:sp>
        <p:nvSpPr>
          <p:cNvPr id="734212" name="Rectangle 4">
            <a:extLst>
              <a:ext uri="{FF2B5EF4-FFF2-40B4-BE49-F238E27FC236}">
                <a16:creationId xmlns:a16="http://schemas.microsoft.com/office/drawing/2014/main" id="{5DB4396F-F092-4338-8C9A-AAC34C38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81300"/>
            <a:ext cx="5040313" cy="336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设格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zh-CN" altLang="en-US" dirty="0">
                <a:solidFill>
                  <a:srgbClr val="000000"/>
                </a:solidFill>
              </a:rPr>
              <a:t>如图所示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令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endParaRPr lang="en-US" altLang="zh-CN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i="1" dirty="0">
                <a:solidFill>
                  <a:srgbClr val="000000"/>
                </a:solidFill>
              </a:rPr>
              <a:t>     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={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},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i="1" dirty="0">
                <a:solidFill>
                  <a:srgbClr val="000000"/>
                </a:solidFill>
              </a:rPr>
              <a:t>      S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={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}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  <a:r>
              <a:rPr lang="zh-CN" altLang="en-US" dirty="0">
                <a:solidFill>
                  <a:srgbClr val="000000"/>
                </a:solidFill>
              </a:rPr>
              <a:t>不是</a:t>
            </a:r>
            <a:r>
              <a:rPr lang="en-US" altLang="zh-CN" i="1" dirty="0">
                <a:solidFill>
                  <a:srgbClr val="000000"/>
                </a:solidFill>
              </a:rPr>
              <a:t>L</a:t>
            </a:r>
            <a:r>
              <a:rPr lang="zh-CN" altLang="en-US" dirty="0">
                <a:solidFill>
                  <a:srgbClr val="000000"/>
                </a:solidFill>
              </a:rPr>
              <a:t>的子格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因为</a:t>
            </a:r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但 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e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∧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+mn-lt"/>
                <a:ea typeface="+mn-ea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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lang="en-US" altLang="zh-CN" i="1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的子格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r>
              <a:rPr lang="en-US" altLang="zh-CN" b="0" dirty="0">
                <a:sym typeface="Symbol" panose="05050102010706020507" pitchFamily="18" charset="2"/>
              </a:rPr>
              <a:t>           </a:t>
            </a:r>
          </a:p>
        </p:txBody>
      </p:sp>
      <p:pic>
        <p:nvPicPr>
          <p:cNvPr id="734213" name="Picture 5" descr="13-3">
            <a:extLst>
              <a:ext uri="{FF2B5EF4-FFF2-40B4-BE49-F238E27FC236}">
                <a16:creationId xmlns:a16="http://schemas.microsoft.com/office/drawing/2014/main" id="{AF1CF258-79D5-4D70-8BD2-D60D0486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1" t="16396" r="9229" b="5974"/>
          <a:stretch>
            <a:fillRect/>
          </a:stretch>
        </p:blipFill>
        <p:spPr bwMode="auto">
          <a:xfrm>
            <a:off x="5292725" y="2998788"/>
            <a:ext cx="3455988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27CDA5B1-1BF2-464D-B765-5C8E6FEED2CE}"/>
              </a:ext>
            </a:extLst>
          </p:cNvPr>
          <p:cNvSpPr/>
          <p:nvPr/>
        </p:nvSpPr>
        <p:spPr>
          <a:xfrm>
            <a:off x="5280025" y="3019425"/>
            <a:ext cx="3400425" cy="2730500"/>
          </a:xfrm>
          <a:custGeom>
            <a:avLst/>
            <a:gdLst>
              <a:gd name="connsiteX0" fmla="*/ 1572351 w 3401151"/>
              <a:gd name="connsiteY0" fmla="*/ 2104372 h 2730674"/>
              <a:gd name="connsiteX1" fmla="*/ 1572351 w 3401151"/>
              <a:gd name="connsiteY1" fmla="*/ 2104372 h 2730674"/>
              <a:gd name="connsiteX2" fmla="*/ 1735189 w 3401151"/>
              <a:gd name="connsiteY2" fmla="*/ 2116898 h 2730674"/>
              <a:gd name="connsiteX3" fmla="*/ 2110970 w 3401151"/>
              <a:gd name="connsiteY3" fmla="*/ 2154476 h 2730674"/>
              <a:gd name="connsiteX4" fmla="*/ 2173600 w 3401151"/>
              <a:gd name="connsiteY4" fmla="*/ 2242159 h 2730674"/>
              <a:gd name="connsiteX5" fmla="*/ 2273809 w 3401151"/>
              <a:gd name="connsiteY5" fmla="*/ 2367419 h 2730674"/>
              <a:gd name="connsiteX6" fmla="*/ 2298861 w 3401151"/>
              <a:gd name="connsiteY6" fmla="*/ 2404997 h 2730674"/>
              <a:gd name="connsiteX7" fmla="*/ 2336439 w 3401151"/>
              <a:gd name="connsiteY7" fmla="*/ 2505205 h 2730674"/>
              <a:gd name="connsiteX8" fmla="*/ 2348965 w 3401151"/>
              <a:gd name="connsiteY8" fmla="*/ 2567835 h 2730674"/>
              <a:gd name="connsiteX9" fmla="*/ 2273809 w 3401151"/>
              <a:gd name="connsiteY9" fmla="*/ 2580361 h 2730674"/>
              <a:gd name="connsiteX10" fmla="*/ 2186126 w 3401151"/>
              <a:gd name="connsiteY10" fmla="*/ 2605413 h 2730674"/>
              <a:gd name="connsiteX11" fmla="*/ 2161074 w 3401151"/>
              <a:gd name="connsiteY11" fmla="*/ 2642991 h 2730674"/>
              <a:gd name="connsiteX12" fmla="*/ 2085918 w 3401151"/>
              <a:gd name="connsiteY12" fmla="*/ 2668043 h 2730674"/>
              <a:gd name="connsiteX13" fmla="*/ 2048340 w 3401151"/>
              <a:gd name="connsiteY13" fmla="*/ 2705622 h 2730674"/>
              <a:gd name="connsiteX14" fmla="*/ 1960658 w 3401151"/>
              <a:gd name="connsiteY14" fmla="*/ 2718148 h 2730674"/>
              <a:gd name="connsiteX15" fmla="*/ 1910554 w 3401151"/>
              <a:gd name="connsiteY15" fmla="*/ 2730674 h 2730674"/>
              <a:gd name="connsiteX16" fmla="*/ 1547299 w 3401151"/>
              <a:gd name="connsiteY16" fmla="*/ 2718148 h 2730674"/>
              <a:gd name="connsiteX17" fmla="*/ 1422039 w 3401151"/>
              <a:gd name="connsiteY17" fmla="*/ 2705622 h 2730674"/>
              <a:gd name="connsiteX18" fmla="*/ 1371935 w 3401151"/>
              <a:gd name="connsiteY18" fmla="*/ 2630465 h 2730674"/>
              <a:gd name="connsiteX19" fmla="*/ 1334356 w 3401151"/>
              <a:gd name="connsiteY19" fmla="*/ 2617939 h 2730674"/>
              <a:gd name="connsiteX20" fmla="*/ 1284252 w 3401151"/>
              <a:gd name="connsiteY20" fmla="*/ 2580361 h 2730674"/>
              <a:gd name="connsiteX21" fmla="*/ 1259200 w 3401151"/>
              <a:gd name="connsiteY21" fmla="*/ 2505205 h 2730674"/>
              <a:gd name="connsiteX22" fmla="*/ 1234148 w 3401151"/>
              <a:gd name="connsiteY22" fmla="*/ 2455101 h 2730674"/>
              <a:gd name="connsiteX23" fmla="*/ 1209096 w 3401151"/>
              <a:gd name="connsiteY23" fmla="*/ 2254685 h 2730674"/>
              <a:gd name="connsiteX24" fmla="*/ 1184044 w 3401151"/>
              <a:gd name="connsiteY24" fmla="*/ 2217106 h 2730674"/>
              <a:gd name="connsiteX25" fmla="*/ 1171518 w 3401151"/>
              <a:gd name="connsiteY25" fmla="*/ 2029216 h 2730674"/>
              <a:gd name="connsiteX26" fmla="*/ 1121414 w 3401151"/>
              <a:gd name="connsiteY26" fmla="*/ 1891430 h 2730674"/>
              <a:gd name="connsiteX27" fmla="*/ 1096362 w 3401151"/>
              <a:gd name="connsiteY27" fmla="*/ 1816274 h 2730674"/>
              <a:gd name="connsiteX28" fmla="*/ 1058784 w 3401151"/>
              <a:gd name="connsiteY28" fmla="*/ 1728591 h 2730674"/>
              <a:gd name="connsiteX29" fmla="*/ 1021206 w 3401151"/>
              <a:gd name="connsiteY29" fmla="*/ 1716065 h 2730674"/>
              <a:gd name="connsiteX30" fmla="*/ 908472 w 3401151"/>
              <a:gd name="connsiteY30" fmla="*/ 1678487 h 2730674"/>
              <a:gd name="connsiteX31" fmla="*/ 833315 w 3401151"/>
              <a:gd name="connsiteY31" fmla="*/ 1653435 h 2730674"/>
              <a:gd name="connsiteX32" fmla="*/ 783211 w 3401151"/>
              <a:gd name="connsiteY32" fmla="*/ 1578279 h 2730674"/>
              <a:gd name="connsiteX33" fmla="*/ 745633 w 3401151"/>
              <a:gd name="connsiteY33" fmla="*/ 1553227 h 2730674"/>
              <a:gd name="connsiteX34" fmla="*/ 695529 w 3401151"/>
              <a:gd name="connsiteY34" fmla="*/ 1515649 h 2730674"/>
              <a:gd name="connsiteX35" fmla="*/ 645425 w 3401151"/>
              <a:gd name="connsiteY35" fmla="*/ 1490597 h 2730674"/>
              <a:gd name="connsiteX36" fmla="*/ 607847 w 3401151"/>
              <a:gd name="connsiteY36" fmla="*/ 1440493 h 2730674"/>
              <a:gd name="connsiteX37" fmla="*/ 570269 w 3401151"/>
              <a:gd name="connsiteY37" fmla="*/ 1427967 h 2730674"/>
              <a:gd name="connsiteX38" fmla="*/ 520165 w 3401151"/>
              <a:gd name="connsiteY38" fmla="*/ 1390389 h 2730674"/>
              <a:gd name="connsiteX39" fmla="*/ 482587 w 3401151"/>
              <a:gd name="connsiteY39" fmla="*/ 1377863 h 2730674"/>
              <a:gd name="connsiteX40" fmla="*/ 445009 w 3401151"/>
              <a:gd name="connsiteY40" fmla="*/ 1352811 h 2730674"/>
              <a:gd name="connsiteX41" fmla="*/ 369852 w 3401151"/>
              <a:gd name="connsiteY41" fmla="*/ 1327759 h 2730674"/>
              <a:gd name="connsiteX42" fmla="*/ 19124 w 3401151"/>
              <a:gd name="connsiteY42" fmla="*/ 1327759 h 2730674"/>
              <a:gd name="connsiteX43" fmla="*/ 6598 w 3401151"/>
              <a:gd name="connsiteY43" fmla="*/ 1177446 h 2730674"/>
              <a:gd name="connsiteX44" fmla="*/ 31650 w 3401151"/>
              <a:gd name="connsiteY44" fmla="*/ 1002082 h 2730674"/>
              <a:gd name="connsiteX45" fmla="*/ 69228 w 3401151"/>
              <a:gd name="connsiteY45" fmla="*/ 964504 h 2730674"/>
              <a:gd name="connsiteX46" fmla="*/ 106806 w 3401151"/>
              <a:gd name="connsiteY46" fmla="*/ 876822 h 2730674"/>
              <a:gd name="connsiteX47" fmla="*/ 131858 w 3401151"/>
              <a:gd name="connsiteY47" fmla="*/ 839243 h 2730674"/>
              <a:gd name="connsiteX48" fmla="*/ 156910 w 3401151"/>
              <a:gd name="connsiteY48" fmla="*/ 776613 h 2730674"/>
              <a:gd name="connsiteX49" fmla="*/ 207014 w 3401151"/>
              <a:gd name="connsiteY49" fmla="*/ 739035 h 2730674"/>
              <a:gd name="connsiteX50" fmla="*/ 257118 w 3401151"/>
              <a:gd name="connsiteY50" fmla="*/ 688931 h 2730674"/>
              <a:gd name="connsiteX51" fmla="*/ 269644 w 3401151"/>
              <a:gd name="connsiteY51" fmla="*/ 638827 h 2730674"/>
              <a:gd name="connsiteX52" fmla="*/ 357326 w 3401151"/>
              <a:gd name="connsiteY52" fmla="*/ 563671 h 2730674"/>
              <a:gd name="connsiteX53" fmla="*/ 382378 w 3401151"/>
              <a:gd name="connsiteY53" fmla="*/ 513567 h 2730674"/>
              <a:gd name="connsiteX54" fmla="*/ 532691 w 3401151"/>
              <a:gd name="connsiteY54" fmla="*/ 388306 h 2730674"/>
              <a:gd name="connsiteX55" fmla="*/ 570269 w 3401151"/>
              <a:gd name="connsiteY55" fmla="*/ 338202 h 2730674"/>
              <a:gd name="connsiteX56" fmla="*/ 607847 w 3401151"/>
              <a:gd name="connsiteY56" fmla="*/ 313150 h 2730674"/>
              <a:gd name="connsiteX57" fmla="*/ 657951 w 3401151"/>
              <a:gd name="connsiteY57" fmla="*/ 275572 h 2730674"/>
              <a:gd name="connsiteX58" fmla="*/ 708055 w 3401151"/>
              <a:gd name="connsiteY58" fmla="*/ 250520 h 2730674"/>
              <a:gd name="connsiteX59" fmla="*/ 820789 w 3401151"/>
              <a:gd name="connsiteY59" fmla="*/ 162838 h 2730674"/>
              <a:gd name="connsiteX60" fmla="*/ 933524 w 3401151"/>
              <a:gd name="connsiteY60" fmla="*/ 150312 h 2730674"/>
              <a:gd name="connsiteX61" fmla="*/ 1046258 w 3401151"/>
              <a:gd name="connsiteY61" fmla="*/ 112734 h 2730674"/>
              <a:gd name="connsiteX62" fmla="*/ 1158992 w 3401151"/>
              <a:gd name="connsiteY62" fmla="*/ 62630 h 2730674"/>
              <a:gd name="connsiteX63" fmla="*/ 1309304 w 3401151"/>
              <a:gd name="connsiteY63" fmla="*/ 37578 h 2730674"/>
              <a:gd name="connsiteX64" fmla="*/ 1609929 w 3401151"/>
              <a:gd name="connsiteY64" fmla="*/ 0 h 2730674"/>
              <a:gd name="connsiteX65" fmla="*/ 2549381 w 3401151"/>
              <a:gd name="connsiteY65" fmla="*/ 12526 h 2730674"/>
              <a:gd name="connsiteX66" fmla="*/ 2749798 w 3401151"/>
              <a:gd name="connsiteY66" fmla="*/ 75156 h 2730674"/>
              <a:gd name="connsiteX67" fmla="*/ 2799902 w 3401151"/>
              <a:gd name="connsiteY67" fmla="*/ 100208 h 2730674"/>
              <a:gd name="connsiteX68" fmla="*/ 2837480 w 3401151"/>
              <a:gd name="connsiteY68" fmla="*/ 137786 h 2730674"/>
              <a:gd name="connsiteX69" fmla="*/ 2937688 w 3401151"/>
              <a:gd name="connsiteY69" fmla="*/ 162838 h 2730674"/>
              <a:gd name="connsiteX70" fmla="*/ 3050422 w 3401151"/>
              <a:gd name="connsiteY70" fmla="*/ 250520 h 2730674"/>
              <a:gd name="connsiteX71" fmla="*/ 3100526 w 3401151"/>
              <a:gd name="connsiteY71" fmla="*/ 288098 h 2730674"/>
              <a:gd name="connsiteX72" fmla="*/ 3175682 w 3401151"/>
              <a:gd name="connsiteY72" fmla="*/ 313150 h 2730674"/>
              <a:gd name="connsiteX73" fmla="*/ 3225787 w 3401151"/>
              <a:gd name="connsiteY73" fmla="*/ 363254 h 2730674"/>
              <a:gd name="connsiteX74" fmla="*/ 3338521 w 3401151"/>
              <a:gd name="connsiteY74" fmla="*/ 501041 h 2730674"/>
              <a:gd name="connsiteX75" fmla="*/ 3376099 w 3401151"/>
              <a:gd name="connsiteY75" fmla="*/ 513567 h 2730674"/>
              <a:gd name="connsiteX76" fmla="*/ 3401151 w 3401151"/>
              <a:gd name="connsiteY76" fmla="*/ 663879 h 2730674"/>
              <a:gd name="connsiteX77" fmla="*/ 3388625 w 3401151"/>
              <a:gd name="connsiteY77" fmla="*/ 1077238 h 2730674"/>
              <a:gd name="connsiteX78" fmla="*/ 3363573 w 3401151"/>
              <a:gd name="connsiteY78" fmla="*/ 1114816 h 2730674"/>
              <a:gd name="connsiteX79" fmla="*/ 3300943 w 3401151"/>
              <a:gd name="connsiteY79" fmla="*/ 1127342 h 2730674"/>
              <a:gd name="connsiteX80" fmla="*/ 3263365 w 3401151"/>
              <a:gd name="connsiteY80" fmla="*/ 1152394 h 2730674"/>
              <a:gd name="connsiteX81" fmla="*/ 3188209 w 3401151"/>
              <a:gd name="connsiteY81" fmla="*/ 1177446 h 2730674"/>
              <a:gd name="connsiteX82" fmla="*/ 3037896 w 3401151"/>
              <a:gd name="connsiteY82" fmla="*/ 1215024 h 2730674"/>
              <a:gd name="connsiteX83" fmla="*/ 3000318 w 3401151"/>
              <a:gd name="connsiteY83" fmla="*/ 1227550 h 2730674"/>
              <a:gd name="connsiteX84" fmla="*/ 1910554 w 3401151"/>
              <a:gd name="connsiteY84" fmla="*/ 1240076 h 2730674"/>
              <a:gd name="connsiteX85" fmla="*/ 1822872 w 3401151"/>
              <a:gd name="connsiteY85" fmla="*/ 1252602 h 2730674"/>
              <a:gd name="connsiteX86" fmla="*/ 1760241 w 3401151"/>
              <a:gd name="connsiteY86" fmla="*/ 1290180 h 2730674"/>
              <a:gd name="connsiteX87" fmla="*/ 1660033 w 3401151"/>
              <a:gd name="connsiteY87" fmla="*/ 1327759 h 2730674"/>
              <a:gd name="connsiteX88" fmla="*/ 1622455 w 3401151"/>
              <a:gd name="connsiteY88" fmla="*/ 1427967 h 2730674"/>
              <a:gd name="connsiteX89" fmla="*/ 1547299 w 3401151"/>
              <a:gd name="connsiteY89" fmla="*/ 1478071 h 2730674"/>
              <a:gd name="connsiteX90" fmla="*/ 1534773 w 3401151"/>
              <a:gd name="connsiteY90" fmla="*/ 1590805 h 2730674"/>
              <a:gd name="connsiteX91" fmla="*/ 1522247 w 3401151"/>
              <a:gd name="connsiteY91" fmla="*/ 1640909 h 2730674"/>
              <a:gd name="connsiteX92" fmla="*/ 1547299 w 3401151"/>
              <a:gd name="connsiteY92" fmla="*/ 2004164 h 2730674"/>
              <a:gd name="connsiteX93" fmla="*/ 1584877 w 3401151"/>
              <a:gd name="connsiteY93" fmla="*/ 2016690 h 2730674"/>
              <a:gd name="connsiteX94" fmla="*/ 1572351 w 3401151"/>
              <a:gd name="connsiteY94" fmla="*/ 2104372 h 273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401151" h="2730674">
                <a:moveTo>
                  <a:pt x="1572351" y="2104372"/>
                </a:moveTo>
                <a:lnTo>
                  <a:pt x="1572351" y="2104372"/>
                </a:lnTo>
                <a:cubicBezTo>
                  <a:pt x="1626630" y="2108547"/>
                  <a:pt x="1680825" y="2114037"/>
                  <a:pt x="1735189" y="2116898"/>
                </a:cubicBezTo>
                <a:cubicBezTo>
                  <a:pt x="2083011" y="2135204"/>
                  <a:pt x="1948718" y="2089575"/>
                  <a:pt x="2110970" y="2154476"/>
                </a:cubicBezTo>
                <a:cubicBezTo>
                  <a:pt x="2129675" y="2182533"/>
                  <a:pt x="2151851" y="2217303"/>
                  <a:pt x="2173600" y="2242159"/>
                </a:cubicBezTo>
                <a:cubicBezTo>
                  <a:pt x="2273555" y="2356395"/>
                  <a:pt x="2174194" y="2217998"/>
                  <a:pt x="2273809" y="2367419"/>
                </a:cubicBezTo>
                <a:cubicBezTo>
                  <a:pt x="2282160" y="2379945"/>
                  <a:pt x="2293270" y="2391019"/>
                  <a:pt x="2298861" y="2404997"/>
                </a:cubicBezTo>
                <a:cubicBezTo>
                  <a:pt x="2306524" y="2424154"/>
                  <a:pt x="2329894" y="2479023"/>
                  <a:pt x="2336439" y="2505205"/>
                </a:cubicBezTo>
                <a:cubicBezTo>
                  <a:pt x="2341603" y="2525859"/>
                  <a:pt x="2344790" y="2546958"/>
                  <a:pt x="2348965" y="2567835"/>
                </a:cubicBezTo>
                <a:cubicBezTo>
                  <a:pt x="2323913" y="2572010"/>
                  <a:pt x="2298713" y="2575380"/>
                  <a:pt x="2273809" y="2580361"/>
                </a:cubicBezTo>
                <a:cubicBezTo>
                  <a:pt x="2234486" y="2588226"/>
                  <a:pt x="2221943" y="2593474"/>
                  <a:pt x="2186126" y="2605413"/>
                </a:cubicBezTo>
                <a:cubicBezTo>
                  <a:pt x="2177775" y="2617939"/>
                  <a:pt x="2173840" y="2635012"/>
                  <a:pt x="2161074" y="2642991"/>
                </a:cubicBezTo>
                <a:cubicBezTo>
                  <a:pt x="2138681" y="2656987"/>
                  <a:pt x="2085918" y="2668043"/>
                  <a:pt x="2085918" y="2668043"/>
                </a:cubicBezTo>
                <a:cubicBezTo>
                  <a:pt x="2073392" y="2680569"/>
                  <a:pt x="2064788" y="2699043"/>
                  <a:pt x="2048340" y="2705622"/>
                </a:cubicBezTo>
                <a:cubicBezTo>
                  <a:pt x="2020928" y="2716587"/>
                  <a:pt x="1989706" y="2712867"/>
                  <a:pt x="1960658" y="2718148"/>
                </a:cubicBezTo>
                <a:cubicBezTo>
                  <a:pt x="1943720" y="2721228"/>
                  <a:pt x="1927255" y="2726499"/>
                  <a:pt x="1910554" y="2730674"/>
                </a:cubicBezTo>
                <a:lnTo>
                  <a:pt x="1547299" y="2718148"/>
                </a:lnTo>
                <a:cubicBezTo>
                  <a:pt x="1505392" y="2715999"/>
                  <a:pt x="1462748" y="2715799"/>
                  <a:pt x="1422039" y="2705622"/>
                </a:cubicBezTo>
                <a:cubicBezTo>
                  <a:pt x="1396461" y="2699227"/>
                  <a:pt x="1382225" y="2640755"/>
                  <a:pt x="1371935" y="2630465"/>
                </a:cubicBezTo>
                <a:cubicBezTo>
                  <a:pt x="1362598" y="2621129"/>
                  <a:pt x="1346882" y="2622114"/>
                  <a:pt x="1334356" y="2617939"/>
                </a:cubicBezTo>
                <a:cubicBezTo>
                  <a:pt x="1317655" y="2605413"/>
                  <a:pt x="1295832" y="2597731"/>
                  <a:pt x="1284252" y="2580361"/>
                </a:cubicBezTo>
                <a:cubicBezTo>
                  <a:pt x="1269604" y="2558389"/>
                  <a:pt x="1269007" y="2529723"/>
                  <a:pt x="1259200" y="2505205"/>
                </a:cubicBezTo>
                <a:cubicBezTo>
                  <a:pt x="1252265" y="2487868"/>
                  <a:pt x="1242499" y="2471802"/>
                  <a:pt x="1234148" y="2455101"/>
                </a:cubicBezTo>
                <a:cubicBezTo>
                  <a:pt x="1231757" y="2424017"/>
                  <a:pt x="1236134" y="2308761"/>
                  <a:pt x="1209096" y="2254685"/>
                </a:cubicBezTo>
                <a:cubicBezTo>
                  <a:pt x="1202363" y="2241220"/>
                  <a:pt x="1192395" y="2229632"/>
                  <a:pt x="1184044" y="2217106"/>
                </a:cubicBezTo>
                <a:cubicBezTo>
                  <a:pt x="1179869" y="2154476"/>
                  <a:pt x="1179636" y="2091458"/>
                  <a:pt x="1171518" y="2029216"/>
                </a:cubicBezTo>
                <a:cubicBezTo>
                  <a:pt x="1148263" y="1850930"/>
                  <a:pt x="1163182" y="1985409"/>
                  <a:pt x="1121414" y="1891430"/>
                </a:cubicBezTo>
                <a:cubicBezTo>
                  <a:pt x="1110689" y="1867299"/>
                  <a:pt x="1103950" y="1841567"/>
                  <a:pt x="1096362" y="1816274"/>
                </a:cubicBezTo>
                <a:cubicBezTo>
                  <a:pt x="1086861" y="1784603"/>
                  <a:pt x="1087548" y="1751602"/>
                  <a:pt x="1058784" y="1728591"/>
                </a:cubicBezTo>
                <a:cubicBezTo>
                  <a:pt x="1048474" y="1720343"/>
                  <a:pt x="1033342" y="1721266"/>
                  <a:pt x="1021206" y="1716065"/>
                </a:cubicBezTo>
                <a:cubicBezTo>
                  <a:pt x="887241" y="1658651"/>
                  <a:pt x="1063317" y="1720717"/>
                  <a:pt x="908472" y="1678487"/>
                </a:cubicBezTo>
                <a:cubicBezTo>
                  <a:pt x="882995" y="1671539"/>
                  <a:pt x="833315" y="1653435"/>
                  <a:pt x="833315" y="1653435"/>
                </a:cubicBezTo>
                <a:cubicBezTo>
                  <a:pt x="816614" y="1628383"/>
                  <a:pt x="808263" y="1594980"/>
                  <a:pt x="783211" y="1578279"/>
                </a:cubicBezTo>
                <a:cubicBezTo>
                  <a:pt x="770685" y="1569928"/>
                  <a:pt x="757883" y="1561977"/>
                  <a:pt x="745633" y="1553227"/>
                </a:cubicBezTo>
                <a:cubicBezTo>
                  <a:pt x="728645" y="1541093"/>
                  <a:pt x="713232" y="1526714"/>
                  <a:pt x="695529" y="1515649"/>
                </a:cubicBezTo>
                <a:cubicBezTo>
                  <a:pt x="679695" y="1505753"/>
                  <a:pt x="662126" y="1498948"/>
                  <a:pt x="645425" y="1490597"/>
                </a:cubicBezTo>
                <a:cubicBezTo>
                  <a:pt x="632899" y="1473896"/>
                  <a:pt x="623885" y="1453858"/>
                  <a:pt x="607847" y="1440493"/>
                </a:cubicBezTo>
                <a:cubicBezTo>
                  <a:pt x="597704" y="1432040"/>
                  <a:pt x="581733" y="1434518"/>
                  <a:pt x="570269" y="1427967"/>
                </a:cubicBezTo>
                <a:cubicBezTo>
                  <a:pt x="552143" y="1417609"/>
                  <a:pt x="538291" y="1400747"/>
                  <a:pt x="520165" y="1390389"/>
                </a:cubicBezTo>
                <a:cubicBezTo>
                  <a:pt x="508701" y="1383838"/>
                  <a:pt x="494397" y="1383768"/>
                  <a:pt x="482587" y="1377863"/>
                </a:cubicBezTo>
                <a:cubicBezTo>
                  <a:pt x="469122" y="1371130"/>
                  <a:pt x="458766" y="1358925"/>
                  <a:pt x="445009" y="1352811"/>
                </a:cubicBezTo>
                <a:cubicBezTo>
                  <a:pt x="420878" y="1342086"/>
                  <a:pt x="369852" y="1327759"/>
                  <a:pt x="369852" y="1327759"/>
                </a:cubicBezTo>
                <a:cubicBezTo>
                  <a:pt x="350056" y="1329079"/>
                  <a:pt x="51647" y="1357959"/>
                  <a:pt x="19124" y="1327759"/>
                </a:cubicBezTo>
                <a:cubicBezTo>
                  <a:pt x="-17719" y="1293547"/>
                  <a:pt x="10773" y="1227550"/>
                  <a:pt x="6598" y="1177446"/>
                </a:cubicBezTo>
                <a:cubicBezTo>
                  <a:pt x="14949" y="1118991"/>
                  <a:pt x="14989" y="1058731"/>
                  <a:pt x="31650" y="1002082"/>
                </a:cubicBezTo>
                <a:cubicBezTo>
                  <a:pt x="36648" y="985087"/>
                  <a:pt x="58932" y="978919"/>
                  <a:pt x="69228" y="964504"/>
                </a:cubicBezTo>
                <a:cubicBezTo>
                  <a:pt x="112668" y="903688"/>
                  <a:pt x="79548" y="931338"/>
                  <a:pt x="106806" y="876822"/>
                </a:cubicBezTo>
                <a:cubicBezTo>
                  <a:pt x="113539" y="863357"/>
                  <a:pt x="125125" y="852708"/>
                  <a:pt x="131858" y="839243"/>
                </a:cubicBezTo>
                <a:cubicBezTo>
                  <a:pt x="141913" y="819132"/>
                  <a:pt x="143419" y="794601"/>
                  <a:pt x="156910" y="776613"/>
                </a:cubicBezTo>
                <a:cubicBezTo>
                  <a:pt x="169436" y="759912"/>
                  <a:pt x="191303" y="752782"/>
                  <a:pt x="207014" y="739035"/>
                </a:cubicBezTo>
                <a:cubicBezTo>
                  <a:pt x="224789" y="723482"/>
                  <a:pt x="240417" y="705632"/>
                  <a:pt x="257118" y="688931"/>
                </a:cubicBezTo>
                <a:cubicBezTo>
                  <a:pt x="261293" y="672230"/>
                  <a:pt x="260520" y="653426"/>
                  <a:pt x="269644" y="638827"/>
                </a:cubicBezTo>
                <a:cubicBezTo>
                  <a:pt x="291340" y="604113"/>
                  <a:pt x="324987" y="585230"/>
                  <a:pt x="357326" y="563671"/>
                </a:cubicBezTo>
                <a:cubicBezTo>
                  <a:pt x="365677" y="546970"/>
                  <a:pt x="369174" y="526771"/>
                  <a:pt x="382378" y="513567"/>
                </a:cubicBezTo>
                <a:cubicBezTo>
                  <a:pt x="428496" y="467449"/>
                  <a:pt x="493558" y="440483"/>
                  <a:pt x="532691" y="388306"/>
                </a:cubicBezTo>
                <a:cubicBezTo>
                  <a:pt x="545217" y="371605"/>
                  <a:pt x="555507" y="352964"/>
                  <a:pt x="570269" y="338202"/>
                </a:cubicBezTo>
                <a:cubicBezTo>
                  <a:pt x="580914" y="327557"/>
                  <a:pt x="595597" y="321900"/>
                  <a:pt x="607847" y="313150"/>
                </a:cubicBezTo>
                <a:cubicBezTo>
                  <a:pt x="624835" y="301016"/>
                  <a:pt x="640248" y="286637"/>
                  <a:pt x="657951" y="275572"/>
                </a:cubicBezTo>
                <a:cubicBezTo>
                  <a:pt x="673785" y="265676"/>
                  <a:pt x="692860" y="261373"/>
                  <a:pt x="708055" y="250520"/>
                </a:cubicBezTo>
                <a:cubicBezTo>
                  <a:pt x="764795" y="209991"/>
                  <a:pt x="734510" y="191597"/>
                  <a:pt x="820789" y="162838"/>
                </a:cubicBezTo>
                <a:cubicBezTo>
                  <a:pt x="856658" y="150882"/>
                  <a:pt x="895946" y="154487"/>
                  <a:pt x="933524" y="150312"/>
                </a:cubicBezTo>
                <a:cubicBezTo>
                  <a:pt x="971102" y="137786"/>
                  <a:pt x="1010829" y="130448"/>
                  <a:pt x="1046258" y="112734"/>
                </a:cubicBezTo>
                <a:cubicBezTo>
                  <a:pt x="1087863" y="91932"/>
                  <a:pt x="1116226" y="73322"/>
                  <a:pt x="1158992" y="62630"/>
                </a:cubicBezTo>
                <a:cubicBezTo>
                  <a:pt x="1203756" y="51439"/>
                  <a:pt x="1265469" y="43234"/>
                  <a:pt x="1309304" y="37578"/>
                </a:cubicBezTo>
                <a:lnTo>
                  <a:pt x="1609929" y="0"/>
                </a:lnTo>
                <a:lnTo>
                  <a:pt x="2549381" y="12526"/>
                </a:lnTo>
                <a:cubicBezTo>
                  <a:pt x="2657542" y="15132"/>
                  <a:pt x="2651769" y="26142"/>
                  <a:pt x="2749798" y="75156"/>
                </a:cubicBezTo>
                <a:cubicBezTo>
                  <a:pt x="2766499" y="83507"/>
                  <a:pt x="2786698" y="87004"/>
                  <a:pt x="2799902" y="100208"/>
                </a:cubicBezTo>
                <a:cubicBezTo>
                  <a:pt x="2812428" y="112734"/>
                  <a:pt x="2821353" y="130456"/>
                  <a:pt x="2837480" y="137786"/>
                </a:cubicBezTo>
                <a:cubicBezTo>
                  <a:pt x="2868825" y="152034"/>
                  <a:pt x="2937688" y="162838"/>
                  <a:pt x="2937688" y="162838"/>
                </a:cubicBezTo>
                <a:cubicBezTo>
                  <a:pt x="3012408" y="212651"/>
                  <a:pt x="2942021" y="163799"/>
                  <a:pt x="3050422" y="250520"/>
                </a:cubicBezTo>
                <a:cubicBezTo>
                  <a:pt x="3066724" y="263562"/>
                  <a:pt x="3081853" y="278762"/>
                  <a:pt x="3100526" y="288098"/>
                </a:cubicBezTo>
                <a:cubicBezTo>
                  <a:pt x="3124145" y="299908"/>
                  <a:pt x="3175682" y="313150"/>
                  <a:pt x="3175682" y="313150"/>
                </a:cubicBezTo>
                <a:cubicBezTo>
                  <a:pt x="3192384" y="329851"/>
                  <a:pt x="3210666" y="345109"/>
                  <a:pt x="3225787" y="363254"/>
                </a:cubicBezTo>
                <a:cubicBezTo>
                  <a:pt x="3234168" y="373312"/>
                  <a:pt x="3304258" y="478199"/>
                  <a:pt x="3338521" y="501041"/>
                </a:cubicBezTo>
                <a:cubicBezTo>
                  <a:pt x="3349507" y="508365"/>
                  <a:pt x="3363573" y="509392"/>
                  <a:pt x="3376099" y="513567"/>
                </a:cubicBezTo>
                <a:cubicBezTo>
                  <a:pt x="3389291" y="566337"/>
                  <a:pt x="3401151" y="605234"/>
                  <a:pt x="3401151" y="663879"/>
                </a:cubicBezTo>
                <a:cubicBezTo>
                  <a:pt x="3401151" y="801729"/>
                  <a:pt x="3400073" y="939865"/>
                  <a:pt x="3388625" y="1077238"/>
                </a:cubicBezTo>
                <a:cubicBezTo>
                  <a:pt x="3387375" y="1092240"/>
                  <a:pt x="3376644" y="1107347"/>
                  <a:pt x="3363573" y="1114816"/>
                </a:cubicBezTo>
                <a:cubicBezTo>
                  <a:pt x="3345088" y="1125379"/>
                  <a:pt x="3321820" y="1123167"/>
                  <a:pt x="3300943" y="1127342"/>
                </a:cubicBezTo>
                <a:cubicBezTo>
                  <a:pt x="3288417" y="1135693"/>
                  <a:pt x="3277122" y="1146280"/>
                  <a:pt x="3263365" y="1152394"/>
                </a:cubicBezTo>
                <a:cubicBezTo>
                  <a:pt x="3239234" y="1163119"/>
                  <a:pt x="3188209" y="1177446"/>
                  <a:pt x="3188209" y="1177446"/>
                </a:cubicBezTo>
                <a:cubicBezTo>
                  <a:pt x="3131030" y="1234623"/>
                  <a:pt x="3183627" y="1192604"/>
                  <a:pt x="3037896" y="1215024"/>
                </a:cubicBezTo>
                <a:cubicBezTo>
                  <a:pt x="3024846" y="1217032"/>
                  <a:pt x="3013518" y="1227257"/>
                  <a:pt x="3000318" y="1227550"/>
                </a:cubicBezTo>
                <a:cubicBezTo>
                  <a:pt x="2637129" y="1235621"/>
                  <a:pt x="2273809" y="1235901"/>
                  <a:pt x="1910554" y="1240076"/>
                </a:cubicBezTo>
                <a:cubicBezTo>
                  <a:pt x="1881327" y="1244251"/>
                  <a:pt x="1850881" y="1243266"/>
                  <a:pt x="1822872" y="1252602"/>
                </a:cubicBezTo>
                <a:cubicBezTo>
                  <a:pt x="1799775" y="1260301"/>
                  <a:pt x="1781524" y="1278356"/>
                  <a:pt x="1760241" y="1290180"/>
                </a:cubicBezTo>
                <a:cubicBezTo>
                  <a:pt x="1706648" y="1319953"/>
                  <a:pt x="1717272" y="1313448"/>
                  <a:pt x="1660033" y="1327759"/>
                </a:cubicBezTo>
                <a:cubicBezTo>
                  <a:pt x="1653043" y="1355718"/>
                  <a:pt x="1644289" y="1406133"/>
                  <a:pt x="1622455" y="1427967"/>
                </a:cubicBezTo>
                <a:cubicBezTo>
                  <a:pt x="1601165" y="1449257"/>
                  <a:pt x="1547299" y="1478071"/>
                  <a:pt x="1547299" y="1478071"/>
                </a:cubicBezTo>
                <a:cubicBezTo>
                  <a:pt x="1543124" y="1515649"/>
                  <a:pt x="1540522" y="1553435"/>
                  <a:pt x="1534773" y="1590805"/>
                </a:cubicBezTo>
                <a:cubicBezTo>
                  <a:pt x="1532155" y="1607820"/>
                  <a:pt x="1521726" y="1623702"/>
                  <a:pt x="1522247" y="1640909"/>
                </a:cubicBezTo>
                <a:cubicBezTo>
                  <a:pt x="1525923" y="1762226"/>
                  <a:pt x="1527346" y="1884443"/>
                  <a:pt x="1547299" y="2004164"/>
                </a:cubicBezTo>
                <a:cubicBezTo>
                  <a:pt x="1549470" y="2017188"/>
                  <a:pt x="1579676" y="2004554"/>
                  <a:pt x="1584877" y="2016690"/>
                </a:cubicBezTo>
                <a:cubicBezTo>
                  <a:pt x="1594745" y="2039716"/>
                  <a:pt x="1574439" y="2089758"/>
                  <a:pt x="1572351" y="2104372"/>
                </a:cubicBezTo>
                <a:close/>
              </a:path>
            </a:pathLst>
          </a:custGeom>
          <a:noFill/>
          <a:ln>
            <a:solidFill>
              <a:srgbClr val="CC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3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A0B3A7F3-05D5-47C8-AF94-B9593C51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F5E60C-8F18-48F2-BF66-B2EB948ABCC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3F5867C-9F62-4827-AA5A-2E3D7AF32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eaLnBrk="1" hangingPunct="1">
              <a:buClr>
                <a:srgbClr val="FF9900"/>
              </a:buClr>
            </a:pPr>
            <a:r>
              <a:rPr lang="en-US" altLang="zh-CN" kern="0" dirty="0"/>
              <a:t>11.1</a:t>
            </a:r>
            <a:r>
              <a:rPr lang="zh-CN" altLang="en-US" kern="0" dirty="0"/>
              <a:t>格的定义及性质（回顾）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A17D98-38D2-4B48-B8B2-60093F4C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358"/>
            <a:ext cx="9144000" cy="457200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7736C0A-63E9-4CA9-9DE6-EF456FB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5569BB-929F-4AA7-B710-E20AB0E8420F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DA071BE-EF7C-4920-9709-0C54C11BA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</a:rPr>
              <a:t>第十一章  格与布尔代数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A08ACA-D551-4376-9CDE-03BAD8BFF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00000"/>
              </a:buClr>
            </a:pPr>
            <a:r>
              <a:rPr lang="zh-CN" altLang="en-US" dirty="0"/>
              <a:t>主要内容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/>
              <a:t>11.1</a:t>
            </a:r>
            <a:r>
              <a:rPr lang="zh-CN" altLang="en-US" kern="0" dirty="0"/>
              <a:t>格的定义及性质   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>
                <a:solidFill>
                  <a:srgbClr val="FF0000"/>
                </a:solidFill>
              </a:rPr>
              <a:t>11.2</a:t>
            </a:r>
            <a:r>
              <a:rPr lang="zh-CN" altLang="en-US" kern="0" dirty="0">
                <a:solidFill>
                  <a:srgbClr val="FF0000"/>
                </a:solidFill>
              </a:rPr>
              <a:t>分配格、有补格与布尔代数</a:t>
            </a:r>
          </a:p>
        </p:txBody>
      </p:sp>
    </p:spTree>
    <p:extLst>
      <p:ext uri="{BB962C8B-B14F-4D97-AF65-F5344CB8AC3E}">
        <p14:creationId xmlns:p14="http://schemas.microsoft.com/office/powerpoint/2010/main" val="330242278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86BC0807-EE3B-4E97-B44A-2F614C61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FE6CD7-B571-464D-B175-379729CC2EF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CAB0AAE-5606-43D0-B713-CCE663596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11.2 </a:t>
            </a:r>
            <a:r>
              <a:rPr lang="zh-CN" altLang="en-US">
                <a:latin typeface="华文中宋" panose="02010600040101010101" pitchFamily="2" charset="-122"/>
              </a:rPr>
              <a:t>分配格、有补格与布尔代数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330D3F6-CA50-4B83-B00F-DDEF186CB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11.5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&lt;</a:t>
            </a:r>
            <a:r>
              <a:rPr lang="en-US" altLang="zh-CN" i="1"/>
              <a:t>L</a:t>
            </a:r>
            <a:r>
              <a:rPr lang="en-US" altLang="zh-CN"/>
              <a:t>,∧,∨&gt;</a:t>
            </a:r>
            <a:r>
              <a:rPr lang="zh-CN" altLang="en-US"/>
              <a:t>是格</a:t>
            </a:r>
            <a:r>
              <a:rPr lang="en-US" altLang="zh-CN"/>
              <a:t>,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∈</a:t>
            </a:r>
            <a:r>
              <a:rPr lang="en-US" altLang="zh-CN" i="1"/>
              <a:t>L</a:t>
            </a:r>
            <a:r>
              <a:rPr lang="en-US" altLang="zh-CN"/>
              <a:t>,</a:t>
            </a:r>
            <a:r>
              <a:rPr lang="zh-CN" altLang="en-US"/>
              <a:t>有</a:t>
            </a:r>
            <a:br>
              <a:rPr lang="zh-CN" altLang="en-US"/>
            </a:br>
            <a:r>
              <a:rPr lang="zh-CN" altLang="en-US"/>
              <a:t>        </a:t>
            </a:r>
            <a:r>
              <a:rPr lang="en-US" altLang="zh-CN" i="1"/>
              <a:t>a</a:t>
            </a:r>
            <a:r>
              <a:rPr lang="en-US" altLang="zh-CN"/>
              <a:t>∧(</a:t>
            </a:r>
            <a:r>
              <a:rPr lang="en-US" altLang="zh-CN" i="1"/>
              <a:t>b</a:t>
            </a:r>
            <a:r>
              <a:rPr lang="en-US" altLang="zh-CN"/>
              <a:t>∨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b</a:t>
            </a:r>
            <a:r>
              <a:rPr lang="en-US" altLang="zh-CN"/>
              <a:t>)∨(</a:t>
            </a:r>
            <a:r>
              <a:rPr lang="en-US" altLang="zh-CN" i="1"/>
              <a:t>a</a:t>
            </a:r>
            <a:r>
              <a:rPr lang="en-US" altLang="zh-CN"/>
              <a:t>∧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        </a:t>
            </a:r>
            <a:r>
              <a:rPr lang="en-US" altLang="zh-CN" i="1"/>
              <a:t>a</a:t>
            </a:r>
            <a:r>
              <a:rPr lang="en-US" altLang="zh-CN"/>
              <a:t>∨(</a:t>
            </a:r>
            <a:r>
              <a:rPr lang="en-US" altLang="zh-CN" i="1"/>
              <a:t>b</a:t>
            </a:r>
            <a:r>
              <a:rPr lang="en-US" altLang="zh-CN"/>
              <a:t>∧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/>
              <a:t>∨</a:t>
            </a:r>
            <a:r>
              <a:rPr lang="en-US" altLang="zh-CN" i="1"/>
              <a:t>b</a:t>
            </a:r>
            <a:r>
              <a:rPr lang="en-US" altLang="zh-CN"/>
              <a:t>)∧(</a:t>
            </a:r>
            <a:r>
              <a:rPr lang="en-US" altLang="zh-CN" i="1"/>
              <a:t>a</a:t>
            </a:r>
            <a:r>
              <a:rPr lang="en-US" altLang="zh-CN"/>
              <a:t>∨</a:t>
            </a:r>
            <a:r>
              <a:rPr lang="en-US" altLang="zh-CN" i="1"/>
              <a:t>c</a:t>
            </a:r>
            <a:r>
              <a:rPr lang="en-US" altLang="zh-CN"/>
              <a:t>)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则称</a:t>
            </a:r>
            <a:r>
              <a:rPr lang="en-US" altLang="zh-CN" i="1"/>
              <a:t>L</a:t>
            </a:r>
            <a:r>
              <a:rPr lang="zh-CN" altLang="en-US"/>
              <a:t>为</a:t>
            </a:r>
            <a:r>
              <a:rPr lang="zh-CN" altLang="en-US">
                <a:solidFill>
                  <a:srgbClr val="A50021"/>
                </a:solidFill>
              </a:rPr>
              <a:t>分配格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31053573-2640-4257-85FE-EC769878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BDE94A-1C1D-410A-A8B8-854F0BD8424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7268457-F56D-44AF-A0BA-E9D8E9D24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8619162-E216-4C3F-9ADC-DF9F2CF13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4724400"/>
            <a:ext cx="8001000" cy="1368425"/>
          </a:xfrm>
        </p:spPr>
        <p:txBody>
          <a:bodyPr/>
          <a:lstStyle/>
          <a:p>
            <a:pPr eaLnBrk="1" hangingPunct="1"/>
            <a:r>
              <a:rPr lang="en-US" altLang="zh-CN" i="1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i="1" dirty="0"/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是分配格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66FF"/>
                </a:solidFill>
              </a:rPr>
              <a:t>L</a:t>
            </a:r>
            <a:r>
              <a:rPr lang="en-US" altLang="zh-CN" baseline="-25000" dirty="0">
                <a:solidFill>
                  <a:srgbClr val="0066FF"/>
                </a:solidFill>
              </a:rPr>
              <a:t>3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zh-CN" altLang="en-US" dirty="0">
                <a:solidFill>
                  <a:srgbClr val="0066FF"/>
                </a:solidFill>
              </a:rPr>
              <a:t>和 </a:t>
            </a:r>
            <a:r>
              <a:rPr lang="en-US" altLang="zh-CN" i="1" dirty="0">
                <a:solidFill>
                  <a:srgbClr val="0066FF"/>
                </a:solidFill>
              </a:rPr>
              <a:t>L</a:t>
            </a:r>
            <a:r>
              <a:rPr lang="en-US" altLang="zh-CN" baseline="-25000" dirty="0">
                <a:solidFill>
                  <a:srgbClr val="0066FF"/>
                </a:solidFill>
              </a:rPr>
              <a:t>4</a:t>
            </a:r>
            <a:r>
              <a:rPr lang="zh-CN" altLang="en-US" dirty="0">
                <a:solidFill>
                  <a:srgbClr val="0066FF"/>
                </a:solidFill>
              </a:rPr>
              <a:t>不是分配格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称 </a:t>
            </a:r>
            <a:r>
              <a:rPr lang="en-US" altLang="zh-CN" i="1" dirty="0"/>
              <a:t>L</a:t>
            </a:r>
            <a:r>
              <a:rPr lang="en-US" altLang="zh-CN" baseline="-25000" dirty="0"/>
              <a:t>3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钻石格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baseline="-25000" dirty="0"/>
              <a:t>4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五角格</a:t>
            </a:r>
            <a:r>
              <a:rPr lang="en-US" altLang="zh-CN" dirty="0"/>
              <a:t>.</a:t>
            </a:r>
          </a:p>
        </p:txBody>
      </p:sp>
      <p:pic>
        <p:nvPicPr>
          <p:cNvPr id="38917" name="Picture 4" descr="13-5">
            <a:extLst>
              <a:ext uri="{FF2B5EF4-FFF2-40B4-BE49-F238E27FC236}">
                <a16:creationId xmlns:a16="http://schemas.microsoft.com/office/drawing/2014/main" id="{AD4AB8DE-9C59-48A0-9EB0-BC103452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2" b="15987"/>
          <a:stretch>
            <a:fillRect/>
          </a:stretch>
        </p:blipFill>
        <p:spPr bwMode="auto">
          <a:xfrm>
            <a:off x="755650" y="1412875"/>
            <a:ext cx="781208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23309EF-B634-4652-9B89-F3E560303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23" y="5245772"/>
            <a:ext cx="1475189" cy="1612228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534C6278-E156-41A1-A9E2-5FA85ADC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A982E6-6CCD-421D-9EAF-2A9B737FBF7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0D840E9-8669-4112-A242-0A66835AA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分配格的判别及性质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AF381E0-B90F-49CA-92E2-264A83A2D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1"/>
            <a:ext cx="8001000" cy="3671168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11.5</a:t>
            </a:r>
            <a:r>
              <a:rPr lang="en-US" altLang="zh-CN" dirty="0"/>
              <a:t>   </a:t>
            </a:r>
            <a:r>
              <a:rPr lang="zh-CN" altLang="en-US" dirty="0"/>
              <a:t>设</a:t>
            </a:r>
            <a:r>
              <a:rPr lang="en-US" altLang="zh-CN" i="1" dirty="0"/>
              <a:t>L</a:t>
            </a:r>
            <a:r>
              <a:rPr lang="zh-CN" altLang="en-US" dirty="0"/>
              <a:t>是格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L</a:t>
            </a:r>
            <a:r>
              <a:rPr lang="zh-CN" altLang="en-US" dirty="0"/>
              <a:t>是分配格当且仅当</a:t>
            </a:r>
            <a:r>
              <a:rPr lang="en-US" altLang="zh-CN" i="1" dirty="0"/>
              <a:t>L</a:t>
            </a:r>
            <a:r>
              <a:rPr lang="zh-CN" altLang="en-US" dirty="0"/>
              <a:t>不含有与钻石格或五角格</a:t>
            </a:r>
            <a:r>
              <a:rPr lang="zh-CN" altLang="en-US" dirty="0">
                <a:solidFill>
                  <a:srgbClr val="0066FF"/>
                </a:solidFill>
              </a:rPr>
              <a:t>同构</a:t>
            </a:r>
            <a:r>
              <a:rPr lang="zh-CN" altLang="en-US" dirty="0"/>
              <a:t>的子格</a:t>
            </a:r>
            <a:r>
              <a:rPr lang="en-US" altLang="zh-CN" dirty="0"/>
              <a:t>.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zh-CN" altLang="en-US" dirty="0"/>
              <a:t>证明省略</a:t>
            </a:r>
            <a:r>
              <a:rPr lang="en-US" altLang="zh-CN" dirty="0"/>
              <a:t>.】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推论 </a:t>
            </a:r>
            <a:r>
              <a:rPr lang="zh-CN" altLang="en-US" dirty="0"/>
              <a:t>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zh-CN" altLang="en-US" dirty="0"/>
              <a:t>小于五元的格都是分配格</a:t>
            </a:r>
            <a:r>
              <a:rPr lang="en-US" altLang="zh-CN" dirty="0"/>
              <a:t>.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en-US" dirty="0"/>
              <a:t>任何一条</a:t>
            </a:r>
            <a:r>
              <a:rPr lang="zh-CN" altLang="en-US" dirty="0">
                <a:solidFill>
                  <a:srgbClr val="0066FF"/>
                </a:solidFill>
              </a:rPr>
              <a:t>链</a:t>
            </a:r>
            <a:r>
              <a:rPr lang="zh-CN" altLang="en-US" dirty="0"/>
              <a:t>都是分配格</a:t>
            </a:r>
            <a:r>
              <a:rPr lang="en-US" altLang="zh-CN" dirty="0"/>
              <a:t>.  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986997-3646-8F1B-E7F4-C74A74DAF8C0}"/>
              </a:ext>
            </a:extLst>
          </p:cNvPr>
          <p:cNvSpPr txBox="1"/>
          <p:nvPr/>
        </p:nvSpPr>
        <p:spPr>
          <a:xfrm>
            <a:off x="395536" y="4964975"/>
            <a:ext cx="835292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若 </a:t>
            </a:r>
            <a:r>
              <a:rPr lang="en-US" altLang="zh-CN" b="1" dirty="0">
                <a:latin typeface="Arial" panose="020B0604020202020204" pitchFamily="34" charset="0"/>
              </a:rPr>
              <a:t>&lt;</a:t>
            </a: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en-US" altLang="zh-CN" dirty="0"/>
              <a:t> ≼</a:t>
            </a:r>
            <a:r>
              <a:rPr lang="en-US" altLang="zh-CN" b="1" dirty="0">
                <a:latin typeface="Arial" panose="020B0604020202020204" pitchFamily="34" charset="0"/>
              </a:rPr>
              <a:t>&gt;</a:t>
            </a:r>
            <a:r>
              <a:rPr lang="zh-CN" altLang="en-US" b="1" dirty="0">
                <a:latin typeface="Arial" panose="020B0604020202020204" pitchFamily="34" charset="0"/>
              </a:rPr>
              <a:t>是一个偏序集，                                                                        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</a:rPr>
              <a:t>【</a:t>
            </a:r>
            <a:r>
              <a:rPr lang="zh-CN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回看</a:t>
            </a:r>
            <a:r>
              <a:rPr lang="en-US" altLang="zh-CN" b="1" dirty="0">
                <a:solidFill>
                  <a:srgbClr val="00B050"/>
                </a:solidFill>
                <a:latin typeface="Arial" panose="020B0604020202020204" pitchFamily="34" charset="0"/>
              </a:rPr>
              <a:t>】</a:t>
            </a:r>
          </a:p>
          <a:p>
            <a:r>
              <a:rPr lang="zh-CN" altLang="en-US" b="1" dirty="0">
                <a:latin typeface="Arial" panose="020B0604020202020204" pitchFamily="34" charset="0"/>
              </a:rPr>
              <a:t>在</a:t>
            </a: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zh-CN" altLang="en-US" b="1" dirty="0">
                <a:latin typeface="Arial" panose="020B0604020202020204" pitchFamily="34" charset="0"/>
              </a:rPr>
              <a:t>的一个子集中，如果每两个元素都是有关系的，则称这个子集为</a:t>
            </a:r>
            <a:r>
              <a:rPr lang="zh-CN" altLang="en-US" b="1" dirty="0">
                <a:solidFill>
                  <a:srgbClr val="0066FF"/>
                </a:solidFill>
                <a:latin typeface="Arial" panose="020B0604020202020204" pitchFamily="34" charset="0"/>
              </a:rPr>
              <a:t>链</a:t>
            </a:r>
            <a:r>
              <a:rPr lang="zh-CN" altLang="en-US" b="1" dirty="0">
                <a:latin typeface="Arial" panose="020B0604020202020204" pitchFamily="34" charset="0"/>
              </a:rPr>
              <a:t>；</a:t>
            </a:r>
            <a:endParaRPr lang="en-US" altLang="zh-CN" b="1" dirty="0">
              <a:latin typeface="Arial" panose="020B0604020202020204" pitchFamily="34" charset="0"/>
            </a:endParaRPr>
          </a:p>
          <a:p>
            <a:r>
              <a:rPr lang="zh-CN" altLang="en-US" b="1" dirty="0">
                <a:latin typeface="Arial" panose="020B0604020202020204" pitchFamily="34" charset="0"/>
              </a:rPr>
              <a:t>在</a:t>
            </a: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zh-CN" altLang="en-US" b="1" dirty="0">
                <a:latin typeface="Arial" panose="020B0604020202020204" pitchFamily="34" charset="0"/>
              </a:rPr>
              <a:t>的一个子集中，如果每两个元素都是无关的，则称这个子集为</a:t>
            </a:r>
            <a:r>
              <a:rPr lang="zh-CN" altLang="en-US" b="1" dirty="0">
                <a:solidFill>
                  <a:srgbClr val="0066FF"/>
                </a:solidFill>
                <a:latin typeface="Arial" panose="020B0604020202020204" pitchFamily="34" charset="0"/>
              </a:rPr>
              <a:t>反链</a:t>
            </a:r>
            <a:r>
              <a:rPr lang="zh-CN" altLang="en-US" b="1" dirty="0">
                <a:latin typeface="Arial" panose="020B0604020202020204" pitchFamily="34" charset="0"/>
              </a:rPr>
              <a:t>；</a:t>
            </a:r>
            <a:br>
              <a:rPr lang="zh-CN" altLang="en-US" b="1" dirty="0">
                <a:latin typeface="Arial" panose="020B0604020202020204" pitchFamily="34" charset="0"/>
              </a:rPr>
            </a:br>
            <a:r>
              <a:rPr lang="zh-CN" altLang="en-US" b="1" dirty="0">
                <a:latin typeface="Arial" panose="020B0604020202020204" pitchFamily="34" charset="0"/>
              </a:rPr>
              <a:t>约定，若</a:t>
            </a:r>
            <a:r>
              <a:rPr lang="en-US" altLang="zh-CN" b="1" i="1" dirty="0">
                <a:latin typeface="Arial" panose="020B0604020202020204" pitchFamily="34" charset="0"/>
              </a:rPr>
              <a:t>A</a:t>
            </a:r>
            <a:r>
              <a:rPr lang="zh-CN" altLang="en-US" b="1" dirty="0">
                <a:latin typeface="Arial" panose="020B0604020202020204" pitchFamily="34" charset="0"/>
              </a:rPr>
              <a:t>的子集只有单个元素，则这个子集既是链又是反链。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uiExpand="1" build="p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9D348D26-3E8B-4A3D-9B34-D3141F30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965942-EFAD-48C3-9F4D-543264EA4FC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DBFF9E8-DF34-489F-BA43-23924C84C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B989F80-376E-469B-B91D-42BCB7D87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6</a:t>
            </a:r>
            <a:r>
              <a:rPr lang="en-US" altLang="zh-CN"/>
              <a:t>  </a:t>
            </a:r>
            <a:r>
              <a:rPr lang="zh-CN" altLang="en-US"/>
              <a:t>说明图中的格是否为分配格</a:t>
            </a:r>
            <a:r>
              <a:rPr lang="en-US" altLang="zh-CN"/>
              <a:t>, </a:t>
            </a:r>
            <a:r>
              <a:rPr lang="zh-CN" altLang="en-US"/>
              <a:t>为什么？</a:t>
            </a:r>
          </a:p>
        </p:txBody>
      </p:sp>
      <p:pic>
        <p:nvPicPr>
          <p:cNvPr id="816132" name="Picture 4" descr="13-6">
            <a:extLst>
              <a:ext uri="{FF2B5EF4-FFF2-40B4-BE49-F238E27FC236}">
                <a16:creationId xmlns:a16="http://schemas.microsoft.com/office/drawing/2014/main" id="{443A6C50-9235-4F0C-85C9-104D7E6D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6673"/>
          <a:stretch>
            <a:fillRect/>
          </a:stretch>
        </p:blipFill>
        <p:spPr bwMode="auto">
          <a:xfrm>
            <a:off x="971550" y="1574800"/>
            <a:ext cx="6840538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164F1C23-9AEE-409A-8C56-0270DFEDA202}"/>
              </a:ext>
            </a:extLst>
          </p:cNvPr>
          <p:cNvGrpSpPr>
            <a:grpSpLocks/>
          </p:cNvGrpSpPr>
          <p:nvPr/>
        </p:nvGrpSpPr>
        <p:grpSpPr bwMode="auto">
          <a:xfrm>
            <a:off x="1244600" y="2681288"/>
            <a:ext cx="1246188" cy="1482725"/>
            <a:chOff x="784" y="1271"/>
            <a:chExt cx="785" cy="934"/>
          </a:xfrm>
        </p:grpSpPr>
        <p:sp>
          <p:nvSpPr>
            <p:cNvPr id="43028" name="Oval 6">
              <a:extLst>
                <a:ext uri="{FF2B5EF4-FFF2-40B4-BE49-F238E27FC236}">
                  <a16:creationId xmlns:a16="http://schemas.microsoft.com/office/drawing/2014/main" id="{AB3C6863-E35B-48C2-AFC3-D954DA637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2092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29" name="Oval 7">
              <a:extLst>
                <a:ext uri="{FF2B5EF4-FFF2-40B4-BE49-F238E27FC236}">
                  <a16:creationId xmlns:a16="http://schemas.microsoft.com/office/drawing/2014/main" id="{CB36A36E-5560-453D-BB6B-A038DFD40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1271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30" name="Oval 8">
              <a:extLst>
                <a:ext uri="{FF2B5EF4-FFF2-40B4-BE49-F238E27FC236}">
                  <a16:creationId xmlns:a16="http://schemas.microsoft.com/office/drawing/2014/main" id="{CE7D62DC-08C0-40DB-A6CB-A138AA1A2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543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31" name="Oval 9">
              <a:extLst>
                <a:ext uri="{FF2B5EF4-FFF2-40B4-BE49-F238E27FC236}">
                  <a16:creationId xmlns:a16="http://schemas.microsoft.com/office/drawing/2014/main" id="{BD7332EC-CD0F-4D2C-A3E0-6EA406532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" y="1675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32" name="Oval 10">
              <a:extLst>
                <a:ext uri="{FF2B5EF4-FFF2-40B4-BE49-F238E27FC236}">
                  <a16:creationId xmlns:a16="http://schemas.microsoft.com/office/drawing/2014/main" id="{D58A2783-65AD-4D1D-8E5F-B7E0A7BD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552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F3FA3263-6D69-4C13-AA3C-170B3A396E4F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2147888"/>
            <a:ext cx="1260475" cy="2001837"/>
            <a:chOff x="2413" y="926"/>
            <a:chExt cx="794" cy="1261"/>
          </a:xfrm>
        </p:grpSpPr>
        <p:sp>
          <p:nvSpPr>
            <p:cNvPr id="43023" name="Oval 12">
              <a:extLst>
                <a:ext uri="{FF2B5EF4-FFF2-40B4-BE49-F238E27FC236}">
                  <a16:creationId xmlns:a16="http://schemas.microsoft.com/office/drawing/2014/main" id="{5DD1DCDA-B92E-4CA3-9955-F261B54E0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2074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24" name="Oval 13">
              <a:extLst>
                <a:ext uri="{FF2B5EF4-FFF2-40B4-BE49-F238E27FC236}">
                  <a16:creationId xmlns:a16="http://schemas.microsoft.com/office/drawing/2014/main" id="{055E7D38-DF55-4575-8E7F-9D77F481B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926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25" name="Oval 14">
              <a:extLst>
                <a:ext uri="{FF2B5EF4-FFF2-40B4-BE49-F238E27FC236}">
                  <a16:creationId xmlns:a16="http://schemas.microsoft.com/office/drawing/2014/main" id="{9361910F-94EC-4EB9-9CEA-0E17D81C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784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26" name="Oval 15">
              <a:extLst>
                <a:ext uri="{FF2B5EF4-FFF2-40B4-BE49-F238E27FC236}">
                  <a16:creationId xmlns:a16="http://schemas.microsoft.com/office/drawing/2014/main" id="{9F257A51-DBDF-4AF2-9808-82E587BF4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756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27" name="Oval 16">
              <a:extLst>
                <a:ext uri="{FF2B5EF4-FFF2-40B4-BE49-F238E27FC236}">
                  <a16:creationId xmlns:a16="http://schemas.microsoft.com/office/drawing/2014/main" id="{6ECB93D7-016B-4709-9F0F-307D0CD41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" y="1198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A8EA5699-7BF2-4589-8B9A-5B2B88D9D9C3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2141538"/>
            <a:ext cx="1570038" cy="2051050"/>
            <a:chOff x="3796" y="922"/>
            <a:chExt cx="989" cy="1292"/>
          </a:xfrm>
        </p:grpSpPr>
        <p:sp>
          <p:nvSpPr>
            <p:cNvPr id="43018" name="Oval 18">
              <a:extLst>
                <a:ext uri="{FF2B5EF4-FFF2-40B4-BE49-F238E27FC236}">
                  <a16:creationId xmlns:a16="http://schemas.microsoft.com/office/drawing/2014/main" id="{BAEAFFB1-8A71-4613-A081-341A55D6A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101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19" name="Oval 19">
              <a:extLst>
                <a:ext uri="{FF2B5EF4-FFF2-40B4-BE49-F238E27FC236}">
                  <a16:creationId xmlns:a16="http://schemas.microsoft.com/office/drawing/2014/main" id="{028766CC-5E14-4670-B10A-9450192A0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922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20" name="Oval 20">
              <a:extLst>
                <a:ext uri="{FF2B5EF4-FFF2-40B4-BE49-F238E27FC236}">
                  <a16:creationId xmlns:a16="http://schemas.microsoft.com/office/drawing/2014/main" id="{446A39F9-9028-4B30-A65A-6F2C792B8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507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21" name="Oval 21">
              <a:extLst>
                <a:ext uri="{FF2B5EF4-FFF2-40B4-BE49-F238E27FC236}">
                  <a16:creationId xmlns:a16="http://schemas.microsoft.com/office/drawing/2014/main" id="{7AA075CF-0D6C-4410-87E5-D776AC6FE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93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43022" name="Oval 22">
              <a:extLst>
                <a:ext uri="{FF2B5EF4-FFF2-40B4-BE49-F238E27FC236}">
                  <a16:creationId xmlns:a16="http://schemas.microsoft.com/office/drawing/2014/main" id="{CEAE70AE-DBE1-4A61-8819-A2518CE3C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1570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 b="0">
                <a:solidFill>
                  <a:schemeClr val="accent2"/>
                </a:solidFill>
                <a:latin typeface="Verdana" panose="020B0604030504040204" pitchFamily="34" charset="0"/>
              </a:endParaRPr>
            </a:p>
          </p:txBody>
        </p:sp>
      </p:grpSp>
      <p:sp>
        <p:nvSpPr>
          <p:cNvPr id="816151" name="Rectangle 23">
            <a:extLst>
              <a:ext uri="{FF2B5EF4-FFF2-40B4-BE49-F238E27FC236}">
                <a16:creationId xmlns:a16="http://schemas.microsoft.com/office/drawing/2014/main" id="{C08020C1-F9C9-45E2-9083-D6903300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4797425"/>
            <a:ext cx="784860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A50021"/>
                </a:solidFill>
              </a:rPr>
              <a:t>解：</a:t>
            </a:r>
            <a:r>
              <a:rPr lang="zh-CN" altLang="en-US"/>
              <a:t>  都不是分配格</a:t>
            </a:r>
            <a:r>
              <a:rPr lang="en-US" altLang="zh-CN"/>
              <a:t>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/>
              <a:t>L</a:t>
            </a:r>
            <a:r>
              <a:rPr lang="en-US" altLang="zh-CN" baseline="-25000"/>
              <a:t>1 </a:t>
            </a:r>
            <a:r>
              <a:rPr lang="zh-CN" altLang="en-US"/>
              <a:t>和</a:t>
            </a:r>
            <a:r>
              <a:rPr lang="en-US" altLang="zh-CN" i="1"/>
              <a:t>L</a:t>
            </a:r>
            <a:r>
              <a:rPr lang="en-US" altLang="zh-CN" baseline="-25000"/>
              <a:t>3</a:t>
            </a:r>
            <a:r>
              <a:rPr lang="zh-CN" altLang="en-US"/>
              <a:t>存在</a:t>
            </a:r>
            <a:r>
              <a:rPr lang="zh-CN" altLang="en-US">
                <a:solidFill>
                  <a:srgbClr val="0066FF"/>
                </a:solidFill>
              </a:rPr>
              <a:t>同构于钻石格的子格</a:t>
            </a:r>
            <a:r>
              <a:rPr lang="zh-CN" altLang="en-US"/>
              <a:t>，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/>
              <a:t>L</a:t>
            </a:r>
            <a:r>
              <a:rPr lang="en-US" altLang="zh-CN" baseline="-25000"/>
              <a:t>2</a:t>
            </a:r>
            <a:r>
              <a:rPr lang="zh-CN" altLang="en-US"/>
              <a:t>存在</a:t>
            </a:r>
            <a:r>
              <a:rPr lang="zh-CN" altLang="en-US">
                <a:solidFill>
                  <a:srgbClr val="0066FF"/>
                </a:solidFill>
              </a:rPr>
              <a:t>同构于五角格的子格</a:t>
            </a:r>
            <a:endParaRPr lang="zh-CN" altLang="en-US" b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1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33AC8776-2228-4B74-ACF8-86C4F420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C109C1-5835-4A0B-BBBB-4C9E21D9AC8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1C5836D-3616-4618-97BC-BF54DA34C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全上界、全下界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7D7ABE1-43F7-4DE4-A870-539AD264D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075613" cy="46085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11.6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L</a:t>
            </a:r>
            <a:r>
              <a:rPr lang="zh-CN" altLang="en-US" dirty="0"/>
              <a:t>是格</a:t>
            </a:r>
            <a:r>
              <a:rPr lang="en-US" altLang="zh-CN" dirty="0"/>
              <a:t>,</a:t>
            </a:r>
          </a:p>
          <a:p>
            <a:pPr lvl="1" eaLnBrk="1" hangingPunct="1"/>
            <a:r>
              <a:rPr lang="en-US" altLang="zh-CN" dirty="0"/>
              <a:t>(1) </a:t>
            </a:r>
            <a:r>
              <a:rPr lang="zh-CN" altLang="en-US" dirty="0"/>
              <a:t>若存在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zh-CN" altLang="en-US" dirty="0"/>
              <a:t>使得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zh-CN" altLang="en-US" dirty="0"/>
              <a:t>有 </a:t>
            </a:r>
            <a:r>
              <a:rPr lang="en-US" altLang="zh-CN" i="1" dirty="0"/>
              <a:t>a </a:t>
            </a:r>
            <a:r>
              <a:rPr lang="en-US" altLang="zh-CN" dirty="0"/>
              <a:t>≼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en-US" altLang="zh-CN" i="1" dirty="0"/>
              <a:t>L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全下界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(2) </a:t>
            </a:r>
            <a:r>
              <a:rPr lang="zh-CN" altLang="en-US" dirty="0"/>
              <a:t>若存在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zh-CN" altLang="en-US" dirty="0"/>
              <a:t>使得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zh-CN" altLang="en-US" dirty="0"/>
              <a:t>有 </a:t>
            </a:r>
            <a:r>
              <a:rPr lang="en-US" altLang="zh-CN" i="1" dirty="0"/>
              <a:t>x </a:t>
            </a:r>
            <a:r>
              <a:rPr lang="en-US" altLang="zh-CN" dirty="0"/>
              <a:t>≼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b</a:t>
            </a:r>
            <a:r>
              <a:rPr lang="zh-CN" altLang="en-US" dirty="0"/>
              <a:t>为</a:t>
            </a:r>
            <a:r>
              <a:rPr lang="en-US" altLang="zh-CN" i="1" dirty="0"/>
              <a:t>L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全上界</a:t>
            </a:r>
            <a:r>
              <a:rPr lang="zh-CN" altLang="en-US" dirty="0"/>
              <a:t> </a:t>
            </a:r>
          </a:p>
          <a:p>
            <a:pPr eaLnBrk="1" hangingPunct="1"/>
            <a:r>
              <a:rPr lang="zh-CN" altLang="en-US" dirty="0"/>
              <a:t>说明：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dirty="0"/>
              <a:t>格</a:t>
            </a:r>
            <a:r>
              <a:rPr lang="en-US" altLang="zh-CN" i="1" dirty="0"/>
              <a:t>L</a:t>
            </a:r>
            <a:r>
              <a:rPr lang="zh-CN" altLang="en-US" dirty="0"/>
              <a:t>若存在全下界或全上界</a:t>
            </a:r>
            <a:r>
              <a:rPr lang="en-US" altLang="zh-CN" dirty="0"/>
              <a:t>, </a:t>
            </a:r>
            <a:r>
              <a:rPr lang="zh-CN" altLang="en-US" dirty="0"/>
              <a:t>一定是惟一的</a:t>
            </a:r>
            <a:r>
              <a:rPr lang="en-US" altLang="zh-CN" dirty="0"/>
              <a:t>. 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dirty="0"/>
              <a:t>一般将格</a:t>
            </a:r>
            <a:r>
              <a:rPr lang="en-US" altLang="zh-CN" i="1" dirty="0"/>
              <a:t>L</a:t>
            </a:r>
            <a:r>
              <a:rPr lang="zh-CN" altLang="en-US" dirty="0"/>
              <a:t>的全下界记为</a:t>
            </a:r>
            <a:r>
              <a:rPr lang="en-US" altLang="zh-CN" dirty="0"/>
              <a:t>0, </a:t>
            </a:r>
            <a:r>
              <a:rPr lang="zh-CN" altLang="en-US" dirty="0"/>
              <a:t>全上界记为</a:t>
            </a:r>
            <a:r>
              <a:rPr lang="en-US" altLang="zh-CN" dirty="0"/>
              <a:t>1.</a:t>
            </a:r>
          </a:p>
          <a:p>
            <a:pPr eaLnBrk="1" hangingPunct="1">
              <a:buClr>
                <a:srgbClr val="FF9900"/>
              </a:buClr>
            </a:pP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B6691692-9111-47AD-995C-1B8E18F9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3EADF9-A5EC-4264-9E14-F5EFDE1AB4A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7A8E121-5239-48FA-8391-7BEE5F095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有界格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6762F40-DE94-4F16-A39E-95982EBCA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108950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11.7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L</a:t>
            </a:r>
            <a:r>
              <a:rPr lang="zh-CN" altLang="en-US" dirty="0"/>
              <a:t>是格</a:t>
            </a:r>
            <a:r>
              <a:rPr lang="en-US" altLang="zh-CN" dirty="0"/>
              <a:t>,</a:t>
            </a:r>
            <a:r>
              <a:rPr lang="zh-CN" altLang="en-US" dirty="0"/>
              <a:t>若</a:t>
            </a:r>
            <a:r>
              <a:rPr lang="en-US" altLang="zh-CN" i="1" dirty="0"/>
              <a:t>L</a:t>
            </a:r>
            <a:r>
              <a:rPr lang="zh-CN" altLang="en-US" dirty="0"/>
              <a:t>存在全下界和全上界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L 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有界格</a:t>
            </a:r>
            <a:r>
              <a:rPr lang="en-US" altLang="zh-CN" dirty="0"/>
              <a:t>, </a:t>
            </a:r>
            <a:r>
              <a:rPr lang="zh-CN" altLang="en-US" dirty="0"/>
              <a:t>一般将有界格</a:t>
            </a:r>
            <a:r>
              <a:rPr lang="en-US" altLang="zh-CN" i="1" dirty="0"/>
              <a:t>L</a:t>
            </a:r>
            <a:r>
              <a:rPr lang="zh-CN" altLang="en-US" dirty="0"/>
              <a:t>记为</a:t>
            </a:r>
            <a:r>
              <a:rPr lang="en-US" altLang="zh-CN" dirty="0"/>
              <a:t>&lt;</a:t>
            </a:r>
            <a:r>
              <a:rPr lang="en-US" altLang="zh-CN" i="1" dirty="0"/>
              <a:t>L</a:t>
            </a:r>
            <a:r>
              <a:rPr lang="en-US" altLang="zh-CN" dirty="0"/>
              <a:t>,∧,∨,0,1&gt;.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11.6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L</a:t>
            </a:r>
            <a:r>
              <a:rPr lang="en-US" altLang="zh-CN" dirty="0"/>
              <a:t>,∧,∨,0,1&gt;</a:t>
            </a:r>
            <a:r>
              <a:rPr lang="zh-CN" altLang="en-US" dirty="0"/>
              <a:t>是有界格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zh-CN" altLang="en-US" dirty="0"/>
              <a:t>有</a:t>
            </a:r>
            <a:r>
              <a:rPr lang="en-US" altLang="zh-CN" i="1" dirty="0"/>
              <a:t>a</a:t>
            </a:r>
            <a:r>
              <a:rPr lang="en-US" altLang="zh-CN" dirty="0"/>
              <a:t>∧0 = 0,  </a:t>
            </a:r>
            <a:r>
              <a:rPr lang="en-US" altLang="zh-CN" i="1" dirty="0"/>
              <a:t>a</a:t>
            </a:r>
            <a:r>
              <a:rPr lang="en-US" altLang="zh-CN" dirty="0"/>
              <a:t>∨0 = </a:t>
            </a:r>
            <a:r>
              <a:rPr lang="en-US" altLang="zh-CN" i="1" dirty="0"/>
              <a:t>a</a:t>
            </a:r>
            <a:r>
              <a:rPr lang="en-US" altLang="zh-CN" dirty="0"/>
              <a:t>,  </a:t>
            </a:r>
            <a:r>
              <a:rPr lang="en-US" altLang="zh-CN" i="1" dirty="0"/>
              <a:t>a</a:t>
            </a:r>
            <a:r>
              <a:rPr lang="en-US" altLang="zh-CN" dirty="0"/>
              <a:t>∧1 = </a:t>
            </a:r>
            <a:r>
              <a:rPr lang="en-US" altLang="zh-CN" i="1" dirty="0"/>
              <a:t>a</a:t>
            </a:r>
            <a:r>
              <a:rPr lang="en-US" altLang="zh-CN" dirty="0"/>
              <a:t>,  </a:t>
            </a:r>
            <a:r>
              <a:rPr lang="en-US" altLang="zh-CN" i="1" dirty="0"/>
              <a:t>a</a:t>
            </a:r>
            <a:r>
              <a:rPr lang="en-US" altLang="zh-CN" dirty="0"/>
              <a:t>∨1 = 1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EB3A8CD7-4E5B-4508-A21D-3812712A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0CF9AE-3BAD-41DE-8A43-903059C4E86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F89A0F0-9CFC-4FD3-A8FD-502069F90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注意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2C19BE4-9E9B-47F4-8F3D-72575EC88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</a:pPr>
            <a:r>
              <a:rPr lang="zh-CN" altLang="en-US" dirty="0"/>
              <a:t>有限格</a:t>
            </a:r>
            <a:r>
              <a:rPr lang="en-US" altLang="zh-CN" i="1" dirty="0"/>
              <a:t>L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是有界格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∧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∧…∧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en-US" dirty="0"/>
              <a:t>是</a:t>
            </a:r>
            <a:r>
              <a:rPr lang="en-US" altLang="zh-CN" i="1" dirty="0"/>
              <a:t>L</a:t>
            </a:r>
            <a:r>
              <a:rPr lang="zh-CN" altLang="en-US" dirty="0"/>
              <a:t>的全下界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∨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∨…∨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zh-CN" altLang="en-US" dirty="0"/>
              <a:t>是</a:t>
            </a:r>
            <a:r>
              <a:rPr lang="en-US" altLang="zh-CN" i="1" dirty="0"/>
              <a:t>L</a:t>
            </a:r>
            <a:r>
              <a:rPr lang="zh-CN" altLang="en-US" dirty="0"/>
              <a:t>的全上界</a:t>
            </a:r>
            <a:r>
              <a:rPr lang="en-US" altLang="zh-CN" dirty="0"/>
              <a:t>. </a:t>
            </a:r>
          </a:p>
          <a:p>
            <a:pPr eaLnBrk="1" hangingPunct="1">
              <a:buClr>
                <a:srgbClr val="FF9900"/>
              </a:buClr>
            </a:pPr>
            <a:r>
              <a:rPr lang="en-US" altLang="zh-CN" dirty="0"/>
              <a:t>0</a:t>
            </a:r>
            <a:r>
              <a:rPr lang="zh-CN" altLang="en-US" dirty="0"/>
              <a:t>是关于∧运算的零元</a:t>
            </a:r>
            <a:r>
              <a:rPr lang="en-US" altLang="zh-CN" dirty="0"/>
              <a:t>,∨</a:t>
            </a:r>
            <a:r>
              <a:rPr lang="zh-CN" altLang="en-US" dirty="0"/>
              <a:t>运算的单位元；    </a:t>
            </a:r>
            <a:r>
              <a:rPr lang="en-US" altLang="zh-CN" dirty="0"/>
              <a:t>1</a:t>
            </a:r>
            <a:r>
              <a:rPr lang="zh-CN" altLang="en-US" dirty="0"/>
              <a:t>是关于∨运算的零元</a:t>
            </a:r>
            <a:r>
              <a:rPr lang="en-US" altLang="zh-CN" dirty="0"/>
              <a:t>,∧</a:t>
            </a:r>
            <a:r>
              <a:rPr lang="zh-CN" altLang="en-US" dirty="0"/>
              <a:t>运算的单位元</a:t>
            </a:r>
            <a:r>
              <a:rPr lang="en-US" altLang="zh-CN" dirty="0"/>
              <a:t>. 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dirty="0"/>
              <a:t>对于涉及到有界格的命题</a:t>
            </a:r>
            <a:r>
              <a:rPr lang="en-US" altLang="zh-CN" dirty="0"/>
              <a:t>, </a:t>
            </a:r>
            <a:r>
              <a:rPr lang="zh-CN" altLang="en-US" dirty="0"/>
              <a:t>如果其中含有全下界</a:t>
            </a:r>
            <a:r>
              <a:rPr lang="en-US" altLang="zh-CN" dirty="0"/>
              <a:t>0</a:t>
            </a:r>
            <a:r>
              <a:rPr lang="zh-CN" altLang="en-US" dirty="0"/>
              <a:t>或全上界</a:t>
            </a:r>
            <a:r>
              <a:rPr lang="en-US" altLang="zh-CN" dirty="0"/>
              <a:t>1, </a:t>
            </a:r>
            <a:r>
              <a:rPr lang="zh-CN" altLang="en-US" dirty="0"/>
              <a:t>在求该命题的对偶命题时</a:t>
            </a:r>
            <a:r>
              <a:rPr lang="en-US" altLang="zh-CN" dirty="0"/>
              <a:t>, </a:t>
            </a:r>
            <a:r>
              <a:rPr lang="zh-CN" altLang="en-US" dirty="0"/>
              <a:t>必须将</a:t>
            </a:r>
            <a:r>
              <a:rPr lang="en-US" altLang="zh-CN" dirty="0"/>
              <a:t>0</a:t>
            </a:r>
            <a:r>
              <a:rPr lang="zh-CN" altLang="en-US" dirty="0"/>
              <a:t>替换成</a:t>
            </a:r>
            <a:r>
              <a:rPr lang="en-US" altLang="zh-CN" dirty="0"/>
              <a:t>1, </a:t>
            </a:r>
            <a:r>
              <a:rPr lang="zh-CN" altLang="en-US" dirty="0"/>
              <a:t>而将</a:t>
            </a:r>
            <a:r>
              <a:rPr lang="en-US" altLang="zh-CN" dirty="0"/>
              <a:t>1</a:t>
            </a:r>
            <a:r>
              <a:rPr lang="zh-CN" altLang="en-US" dirty="0"/>
              <a:t>替换成</a:t>
            </a:r>
            <a:r>
              <a:rPr lang="en-US" altLang="zh-CN" dirty="0"/>
              <a:t>0.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7736C0A-63E9-4CA9-9DE6-EF456FB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5569BB-929F-4AA7-B710-E20AB0E8420F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DA071BE-EF7C-4920-9709-0C54C11BA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第十一章  格与布尔代数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A08ACA-D551-4376-9CDE-03BAD8BFF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00000"/>
              </a:buClr>
            </a:pPr>
            <a:r>
              <a:rPr lang="zh-CN" altLang="en-US" dirty="0"/>
              <a:t>主要内容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>
                <a:solidFill>
                  <a:srgbClr val="FF0000"/>
                </a:solidFill>
              </a:rPr>
              <a:t>11.1</a:t>
            </a:r>
            <a:r>
              <a:rPr lang="zh-CN" altLang="en-US" kern="0" dirty="0">
                <a:solidFill>
                  <a:srgbClr val="FF0000"/>
                </a:solidFill>
              </a:rPr>
              <a:t>格的定义及性质   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/>
              <a:t>11.2</a:t>
            </a:r>
            <a:r>
              <a:rPr lang="zh-CN" altLang="en-US" kern="0" dirty="0"/>
              <a:t>分配格、有补格与布尔代数</a:t>
            </a:r>
          </a:p>
        </p:txBody>
      </p:sp>
    </p:spTree>
    <p:extLst>
      <p:ext uri="{BB962C8B-B14F-4D97-AF65-F5344CB8AC3E}">
        <p14:creationId xmlns:p14="http://schemas.microsoft.com/office/powerpoint/2010/main" val="668512403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2A8C1C70-0224-454B-899F-1475056D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62BB42-FEA0-48F3-BA2F-63BE62FEAB04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A578354-86A0-4124-9A64-AD57E98F4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有界格中的补元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0709EE3-155B-4B83-87FC-5282D742C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7" y="1270000"/>
            <a:ext cx="7749679" cy="48228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11.8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L</a:t>
            </a:r>
            <a:r>
              <a:rPr lang="en-US" altLang="zh-CN" dirty="0"/>
              <a:t>,∧,∨,0,1&gt;</a:t>
            </a:r>
            <a:r>
              <a:rPr lang="zh-CN" altLang="en-US" dirty="0"/>
              <a:t>是有界格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en-US" altLang="zh-CN" dirty="0"/>
              <a:t>,  </a:t>
            </a:r>
            <a:r>
              <a:rPr lang="zh-CN" altLang="en-US" dirty="0"/>
              <a:t>若存在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en-US" altLang="zh-CN" dirty="0"/>
              <a:t> </a:t>
            </a:r>
            <a:r>
              <a:rPr lang="zh-CN" altLang="en-US" dirty="0"/>
              <a:t>使得</a:t>
            </a:r>
            <a:br>
              <a:rPr lang="zh-CN" altLang="en-US" dirty="0"/>
            </a:br>
            <a:r>
              <a:rPr lang="zh-CN" altLang="en-US" dirty="0"/>
              <a:t>  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= 0 </a:t>
            </a:r>
            <a:r>
              <a:rPr lang="zh-CN" altLang="en-US" dirty="0"/>
              <a:t>和 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= 1 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b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补元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50000"/>
              </a:spcBef>
              <a:buClr>
                <a:srgbClr val="AF1D1D"/>
              </a:buClr>
            </a:pPr>
            <a:r>
              <a:rPr lang="zh-CN" altLang="en-US" dirty="0"/>
              <a:t>注意：若</a:t>
            </a:r>
            <a:r>
              <a:rPr lang="en-US" altLang="zh-CN" i="1" dirty="0"/>
              <a:t>b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的补元</a:t>
            </a:r>
            <a:r>
              <a:rPr lang="en-US" altLang="zh-CN" dirty="0"/>
              <a:t>, </a:t>
            </a:r>
            <a:r>
              <a:rPr lang="zh-CN" altLang="en-US" dirty="0"/>
              <a:t>那么</a:t>
            </a:r>
            <a:r>
              <a:rPr lang="en-US" altLang="zh-CN" i="1" dirty="0"/>
              <a:t>a</a:t>
            </a:r>
            <a:r>
              <a:rPr lang="zh-CN" altLang="en-US" dirty="0"/>
              <a:t>也是</a:t>
            </a:r>
            <a:r>
              <a:rPr lang="en-US" altLang="zh-CN" i="1" dirty="0"/>
              <a:t>b</a:t>
            </a:r>
            <a:r>
              <a:rPr lang="zh-CN" altLang="en-US" dirty="0"/>
              <a:t>的补元</a:t>
            </a:r>
            <a:r>
              <a:rPr lang="en-US" altLang="zh-CN" dirty="0"/>
              <a:t>.  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互为补元</a:t>
            </a:r>
            <a:r>
              <a:rPr lang="en-US" altLang="zh-CN" dirty="0"/>
              <a:t>. 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404" name="Picture 4" descr="13-5">
            <a:extLst>
              <a:ext uri="{FF2B5EF4-FFF2-40B4-BE49-F238E27FC236}">
                <a16:creationId xmlns:a16="http://schemas.microsoft.com/office/drawing/2014/main" id="{D9FB67F8-67D5-406D-85E8-DF43B6A8D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5" b="14957"/>
          <a:stretch>
            <a:fillRect/>
          </a:stretch>
        </p:blipFill>
        <p:spPr bwMode="auto">
          <a:xfrm>
            <a:off x="611188" y="2420938"/>
            <a:ext cx="8137525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A7947CA2-A0D4-42B9-830B-1025F8A1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227CB3-6424-4451-91E7-1ED33314248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65B5AB4-A448-458A-A401-4F438F38F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CF15D61-5BDA-49E9-B583-AC4CBE76A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buClr>
                <a:srgbClr val="FF9900"/>
              </a:buClr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7</a:t>
            </a:r>
            <a:r>
              <a:rPr lang="en-US" altLang="zh-CN"/>
              <a:t>  </a:t>
            </a:r>
            <a:r>
              <a:rPr lang="zh-CN" altLang="en-US"/>
              <a:t>考虑下图中的格</a:t>
            </a:r>
            <a:r>
              <a:rPr lang="en-US" altLang="zh-CN"/>
              <a:t>. </a:t>
            </a:r>
            <a:r>
              <a:rPr lang="zh-CN" altLang="en-US"/>
              <a:t>针对不同的元素，求出所有的补元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B4274EC7-5371-4622-9EF8-2A039B48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E19C88-1F88-4308-B28B-865BD4B429D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85505A2-8308-4980-8659-E6E9A1D5B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实例解答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05B00F3-30DE-4097-A7E5-7CE9E2B7C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1277938"/>
            <a:ext cx="5013325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/>
              <a:t>(1) </a:t>
            </a:r>
            <a:r>
              <a:rPr lang="en-US" altLang="zh-CN" sz="2800" i="1" kern="0" dirty="0"/>
              <a:t> L</a:t>
            </a:r>
            <a:r>
              <a:rPr lang="en-US" altLang="zh-CN" sz="2800" kern="0" baseline="-25000" dirty="0"/>
              <a:t>1</a:t>
            </a:r>
            <a:r>
              <a:rPr lang="zh-CN" altLang="en-US" sz="2800" kern="0" dirty="0"/>
              <a:t>中 </a:t>
            </a:r>
            <a:r>
              <a:rPr lang="en-US" altLang="zh-CN" sz="2800" i="1" kern="0" dirty="0"/>
              <a:t>a </a:t>
            </a:r>
            <a:r>
              <a:rPr lang="zh-CN" altLang="en-US" sz="2800" kern="0" dirty="0"/>
              <a:t>与 </a:t>
            </a:r>
            <a:r>
              <a:rPr lang="en-US" altLang="zh-CN" sz="2800" i="1" kern="0" dirty="0"/>
              <a:t>c </a:t>
            </a:r>
            <a:r>
              <a:rPr lang="zh-CN" altLang="en-US" sz="2800" kern="0" dirty="0"/>
              <a:t>互为补元</a:t>
            </a:r>
            <a:r>
              <a:rPr lang="en-US" altLang="zh-CN" sz="2800" kern="0" dirty="0"/>
              <a:t>, </a:t>
            </a:r>
            <a:r>
              <a:rPr lang="zh-CN" altLang="en-US" sz="2800" kern="0" dirty="0"/>
              <a:t>其中 </a:t>
            </a:r>
            <a:r>
              <a:rPr lang="en-US" altLang="zh-CN" sz="2800" i="1" kern="0" dirty="0"/>
              <a:t>a </a:t>
            </a:r>
            <a:r>
              <a:rPr lang="zh-CN" altLang="en-US" sz="2800" kern="0" dirty="0"/>
              <a:t>为全下界</a:t>
            </a:r>
            <a:r>
              <a:rPr lang="en-US" altLang="zh-CN" sz="2800" kern="0" dirty="0"/>
              <a:t>, </a:t>
            </a:r>
            <a:r>
              <a:rPr lang="en-US" altLang="zh-CN" sz="2800" i="1" kern="0" dirty="0"/>
              <a:t>c</a:t>
            </a:r>
            <a:r>
              <a:rPr lang="zh-CN" altLang="en-US" sz="2800" kern="0" dirty="0"/>
              <a:t>为全上界</a:t>
            </a:r>
            <a:r>
              <a:rPr lang="en-US" altLang="zh-CN" sz="2800" kern="0" dirty="0"/>
              <a:t>,   </a:t>
            </a:r>
            <a:r>
              <a:rPr lang="en-US" altLang="zh-CN" sz="2800" i="1" kern="0" dirty="0"/>
              <a:t>b </a:t>
            </a:r>
            <a:r>
              <a:rPr lang="zh-CN" altLang="en-US" sz="2800" kern="0" dirty="0"/>
              <a:t>没有补元</a:t>
            </a:r>
            <a:r>
              <a:rPr lang="en-US" altLang="zh-CN" sz="2800" kern="0" dirty="0"/>
              <a:t>.</a:t>
            </a:r>
          </a:p>
          <a:p>
            <a:pPr eaLnBrk="1" hangingPunct="1">
              <a:defRPr/>
            </a:pPr>
            <a:endParaRPr lang="en-US" altLang="zh-CN" sz="2800" kern="0" dirty="0"/>
          </a:p>
          <a:p>
            <a:pPr eaLnBrk="1" hangingPunct="1">
              <a:defRPr/>
            </a:pPr>
            <a:endParaRPr lang="en-US" altLang="zh-CN" sz="2800" kern="0" dirty="0"/>
          </a:p>
          <a:p>
            <a:pPr eaLnBrk="1" hangingPunct="1">
              <a:defRPr/>
            </a:pPr>
            <a:endParaRPr lang="en-US" altLang="zh-CN" sz="2800" kern="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kern="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3E8983C-F0CD-475D-A010-699A478F3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4064000"/>
            <a:ext cx="5013325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/>
              <a:t>(2)  </a:t>
            </a:r>
            <a:r>
              <a:rPr lang="en-US" altLang="zh-CN" sz="2800" i="1" kern="0"/>
              <a:t>L</a:t>
            </a:r>
            <a:r>
              <a:rPr lang="en-US" altLang="zh-CN" sz="2800" kern="0" baseline="-25000"/>
              <a:t>2</a:t>
            </a:r>
            <a:r>
              <a:rPr lang="zh-CN" altLang="en-US" sz="2800" kern="0"/>
              <a:t>中 </a:t>
            </a:r>
            <a:r>
              <a:rPr lang="en-US" altLang="zh-CN" sz="2800" i="1" kern="0"/>
              <a:t>a </a:t>
            </a:r>
            <a:r>
              <a:rPr lang="zh-CN" altLang="en-US" sz="2800" kern="0"/>
              <a:t>与 </a:t>
            </a:r>
            <a:r>
              <a:rPr lang="en-US" altLang="zh-CN" sz="2800" i="1" kern="0"/>
              <a:t>d </a:t>
            </a:r>
            <a:r>
              <a:rPr lang="zh-CN" altLang="en-US" sz="2800" kern="0"/>
              <a:t>互为补元</a:t>
            </a:r>
            <a:r>
              <a:rPr lang="en-US" altLang="zh-CN" sz="2800" kern="0"/>
              <a:t>, </a:t>
            </a:r>
            <a:r>
              <a:rPr lang="zh-CN" altLang="en-US" sz="2800" kern="0"/>
              <a:t>其中 </a:t>
            </a:r>
            <a:r>
              <a:rPr lang="en-US" altLang="zh-CN" sz="2800" i="1" kern="0"/>
              <a:t>a </a:t>
            </a:r>
            <a:r>
              <a:rPr lang="zh-CN" altLang="en-US" sz="2800" kern="0"/>
              <a:t>为全下界</a:t>
            </a:r>
            <a:r>
              <a:rPr lang="en-US" altLang="zh-CN" sz="2800" kern="0"/>
              <a:t>, </a:t>
            </a:r>
            <a:r>
              <a:rPr lang="en-US" altLang="zh-CN" sz="2800" i="1" kern="0"/>
              <a:t>d </a:t>
            </a:r>
            <a:r>
              <a:rPr lang="zh-CN" altLang="en-US" sz="2800" kern="0"/>
              <a:t>为全上界</a:t>
            </a:r>
            <a:r>
              <a:rPr lang="en-US" altLang="zh-CN" sz="2800" kern="0"/>
              <a:t>, </a:t>
            </a:r>
            <a:r>
              <a:rPr lang="en-US" altLang="zh-CN" sz="2800" i="1" kern="0"/>
              <a:t>b</a:t>
            </a:r>
            <a:r>
              <a:rPr lang="zh-CN" altLang="en-US" sz="2800" kern="0"/>
              <a:t>与 </a:t>
            </a:r>
            <a:r>
              <a:rPr lang="en-US" altLang="zh-CN" sz="2800" i="1" kern="0"/>
              <a:t>c</a:t>
            </a:r>
            <a:r>
              <a:rPr lang="en-US" altLang="zh-CN" sz="2800" kern="0"/>
              <a:t> </a:t>
            </a:r>
            <a:r>
              <a:rPr lang="zh-CN" altLang="en-US" sz="2800" kern="0"/>
              <a:t>也互为补元</a:t>
            </a:r>
            <a:r>
              <a:rPr lang="en-US" altLang="zh-CN" sz="2800" kern="0"/>
              <a:t>.</a:t>
            </a:r>
            <a:endParaRPr lang="en-US" altLang="zh-CN" sz="2800" kern="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B5EE38F-C1D6-468B-B31F-0F460BCD033F}"/>
              </a:ext>
            </a:extLst>
          </p:cNvPr>
          <p:cNvCxnSpPr>
            <a:cxnSpLocks/>
          </p:cNvCxnSpPr>
          <p:nvPr/>
        </p:nvCxnSpPr>
        <p:spPr>
          <a:xfrm>
            <a:off x="2916238" y="3611563"/>
            <a:ext cx="572452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4" descr="13-5">
            <a:extLst>
              <a:ext uri="{FF2B5EF4-FFF2-40B4-BE49-F238E27FC236}">
                <a16:creationId xmlns:a16="http://schemas.microsoft.com/office/drawing/2014/main" id="{2EC43470-D028-48A5-98BD-49A12D95A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5" r="89934" b="14957"/>
          <a:stretch/>
        </p:blipFill>
        <p:spPr bwMode="auto">
          <a:xfrm>
            <a:off x="895350" y="908720"/>
            <a:ext cx="81915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24">
            <a:extLst>
              <a:ext uri="{FF2B5EF4-FFF2-40B4-BE49-F238E27FC236}">
                <a16:creationId xmlns:a16="http://schemas.microsoft.com/office/drawing/2014/main" id="{4BFC2008-AC9E-4C00-981C-273A1B7FC858}"/>
              </a:ext>
            </a:extLst>
          </p:cNvPr>
          <p:cNvGrpSpPr>
            <a:grpSpLocks/>
          </p:cNvGrpSpPr>
          <p:nvPr/>
        </p:nvGrpSpPr>
        <p:grpSpPr bwMode="auto">
          <a:xfrm>
            <a:off x="909636" y="1297657"/>
            <a:ext cx="201613" cy="2122488"/>
            <a:chOff x="394" y="1770"/>
            <a:chExt cx="127" cy="1337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F2E4095D-8D23-4AEA-A9AB-006B21D90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2994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B63258E4-0DC2-4410-BE73-5445E1F09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770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pic>
        <p:nvPicPr>
          <p:cNvPr id="16" name="Picture 4" descr="13-5">
            <a:extLst>
              <a:ext uri="{FF2B5EF4-FFF2-40B4-BE49-F238E27FC236}">
                <a16:creationId xmlns:a16="http://schemas.microsoft.com/office/drawing/2014/main" id="{BEAC1BDE-9EE9-4012-8387-887D198D9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t="10645" r="59291" b="14957"/>
          <a:stretch/>
        </p:blipFill>
        <p:spPr bwMode="auto">
          <a:xfrm>
            <a:off x="1331640" y="3420145"/>
            <a:ext cx="2209428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25">
            <a:extLst>
              <a:ext uri="{FF2B5EF4-FFF2-40B4-BE49-F238E27FC236}">
                <a16:creationId xmlns:a16="http://schemas.microsoft.com/office/drawing/2014/main" id="{208DBCB2-0522-4F98-A1CF-3AD9E45514A3}"/>
              </a:ext>
            </a:extLst>
          </p:cNvPr>
          <p:cNvGrpSpPr>
            <a:grpSpLocks/>
          </p:cNvGrpSpPr>
          <p:nvPr/>
        </p:nvGrpSpPr>
        <p:grpSpPr bwMode="auto">
          <a:xfrm>
            <a:off x="2360339" y="3809082"/>
            <a:ext cx="187325" cy="2108200"/>
            <a:chOff x="1728" y="1770"/>
            <a:chExt cx="118" cy="1328"/>
          </a:xfrm>
        </p:grpSpPr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2A9C6498-FEE7-4F2E-AD6F-EF71CA88D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1770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6DF25756-FECD-4B1E-90F9-A667F3548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985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id="{6A109B25-CAD2-4A6B-BB49-8F881B820401}"/>
              </a:ext>
            </a:extLst>
          </p:cNvPr>
          <p:cNvGrpSpPr>
            <a:grpSpLocks/>
          </p:cNvGrpSpPr>
          <p:nvPr/>
        </p:nvGrpSpPr>
        <p:grpSpPr bwMode="auto">
          <a:xfrm>
            <a:off x="1806302" y="4796507"/>
            <a:ext cx="1273175" cy="200025"/>
            <a:chOff x="1379" y="2392"/>
            <a:chExt cx="802" cy="126"/>
          </a:xfrm>
        </p:grpSpPr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B4C7366D-4F73-4357-ABE9-6426CA6FE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392"/>
              <a:ext cx="113" cy="11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B7B345ED-1671-48E8-9999-46F0CE430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405"/>
              <a:ext cx="113" cy="11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3145A20A-E5BF-4546-AC7B-CB07AED2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6FF829-4912-4275-A035-F4DB3CEB8E96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154E21B-DDA4-48C6-8CAA-386F5B4FD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实例解答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C602E9-8B33-4BFF-8D19-199E00C67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17" y="4071938"/>
            <a:ext cx="5364163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/>
              <a:t>(4) </a:t>
            </a:r>
            <a:r>
              <a:rPr lang="en-US" altLang="zh-CN" sz="2800" i="1" kern="0" dirty="0"/>
              <a:t>L</a:t>
            </a:r>
            <a:r>
              <a:rPr lang="en-US" altLang="zh-CN" sz="2800" kern="0" baseline="-25000" dirty="0"/>
              <a:t>4</a:t>
            </a:r>
            <a:r>
              <a:rPr lang="zh-CN" altLang="en-US" sz="2800" kern="0" dirty="0"/>
              <a:t>中 </a:t>
            </a:r>
            <a:r>
              <a:rPr lang="en-US" altLang="zh-CN" sz="2800" i="1" kern="0" dirty="0"/>
              <a:t>a </a:t>
            </a:r>
            <a:r>
              <a:rPr lang="zh-CN" altLang="en-US" sz="2800" kern="0" dirty="0"/>
              <a:t>与 </a:t>
            </a:r>
            <a:r>
              <a:rPr lang="en-US" altLang="zh-CN" sz="2800" i="1" kern="0" dirty="0"/>
              <a:t>e </a:t>
            </a:r>
            <a:r>
              <a:rPr lang="zh-CN" altLang="en-US" sz="2800" kern="0" dirty="0"/>
              <a:t>互为补元</a:t>
            </a:r>
            <a:r>
              <a:rPr lang="en-US" altLang="zh-CN" sz="2800" kern="0" dirty="0"/>
              <a:t>, </a:t>
            </a:r>
            <a:r>
              <a:rPr lang="zh-CN" altLang="en-US" sz="2800" kern="0" dirty="0"/>
              <a:t>其中 </a:t>
            </a:r>
            <a:r>
              <a:rPr lang="en-US" altLang="zh-CN" sz="2800" i="1" kern="0" dirty="0"/>
              <a:t>a </a:t>
            </a:r>
            <a:r>
              <a:rPr lang="zh-CN" altLang="en-US" sz="2800" kern="0" dirty="0"/>
              <a:t>为全下界</a:t>
            </a:r>
            <a:r>
              <a:rPr lang="en-US" altLang="zh-CN" sz="2800" kern="0" dirty="0"/>
              <a:t>, </a:t>
            </a:r>
            <a:r>
              <a:rPr lang="en-US" altLang="zh-CN" sz="2800" i="1" kern="0" dirty="0"/>
              <a:t>e </a:t>
            </a:r>
            <a:r>
              <a:rPr lang="zh-CN" altLang="en-US" sz="2800" kern="0" dirty="0"/>
              <a:t>为全上界</a:t>
            </a:r>
            <a:r>
              <a:rPr lang="en-US" altLang="zh-CN" sz="2800" kern="0" dirty="0"/>
              <a:t>, </a:t>
            </a:r>
            <a:r>
              <a:rPr lang="en-US" altLang="zh-CN" sz="2800" i="1" kern="0" dirty="0"/>
              <a:t>b </a:t>
            </a:r>
            <a:r>
              <a:rPr lang="zh-CN" altLang="en-US" sz="2800" kern="0" dirty="0"/>
              <a:t>的补元是 </a:t>
            </a:r>
            <a:r>
              <a:rPr lang="en-US" altLang="zh-CN" sz="2800" i="1" kern="0" dirty="0"/>
              <a:t>c </a:t>
            </a:r>
            <a:r>
              <a:rPr lang="zh-CN" altLang="en-US" sz="2800" kern="0" dirty="0"/>
              <a:t>和 </a:t>
            </a:r>
            <a:r>
              <a:rPr lang="en-US" altLang="zh-CN" sz="2800" i="1" kern="0" dirty="0"/>
              <a:t>d </a:t>
            </a:r>
            <a:r>
              <a:rPr lang="en-US" altLang="zh-CN" sz="2800" kern="0" dirty="0"/>
              <a:t>;  </a:t>
            </a:r>
            <a:r>
              <a:rPr lang="en-US" altLang="zh-CN" sz="2800" i="1" kern="0" dirty="0"/>
              <a:t>c </a:t>
            </a:r>
            <a:r>
              <a:rPr lang="zh-CN" altLang="en-US" sz="2800" kern="0" dirty="0"/>
              <a:t>的补元是 </a:t>
            </a:r>
            <a:r>
              <a:rPr lang="en-US" altLang="zh-CN" sz="2800" i="1" kern="0" dirty="0"/>
              <a:t>b </a:t>
            </a:r>
            <a:r>
              <a:rPr lang="en-US" altLang="zh-CN" sz="2800" kern="0" dirty="0"/>
              <a:t>;  </a:t>
            </a:r>
            <a:r>
              <a:rPr lang="en-US" altLang="zh-CN" sz="2800" i="1" kern="0" dirty="0"/>
              <a:t>d </a:t>
            </a:r>
            <a:r>
              <a:rPr lang="zh-CN" altLang="en-US" sz="2800" kern="0" dirty="0"/>
              <a:t>的补元是 </a:t>
            </a:r>
            <a:r>
              <a:rPr lang="en-US" altLang="zh-CN" sz="2800" i="1" kern="0" dirty="0"/>
              <a:t>b </a:t>
            </a:r>
            <a:r>
              <a:rPr lang="en-US" altLang="zh-CN" sz="2800" kern="0" dirty="0"/>
              <a:t>.    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2124E2D-53D8-4DA9-8E2C-C4C6AD6CB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270000"/>
            <a:ext cx="536416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2800" kern="0"/>
              <a:t>(3)  </a:t>
            </a:r>
            <a:r>
              <a:rPr lang="en-US" altLang="zh-CN" sz="2800" i="1" kern="0"/>
              <a:t>L</a:t>
            </a:r>
            <a:r>
              <a:rPr lang="en-US" altLang="zh-CN" sz="2800" kern="0" baseline="-25000"/>
              <a:t>3</a:t>
            </a:r>
            <a:r>
              <a:rPr lang="zh-CN" altLang="en-US" sz="2800" kern="0"/>
              <a:t>中</a:t>
            </a:r>
            <a:r>
              <a:rPr lang="en-US" altLang="zh-CN" sz="2800" i="1" kern="0"/>
              <a:t>a </a:t>
            </a:r>
            <a:r>
              <a:rPr lang="zh-CN" altLang="en-US" sz="2800" kern="0"/>
              <a:t>与 </a:t>
            </a:r>
            <a:r>
              <a:rPr lang="en-US" altLang="zh-CN" sz="2800" i="1" kern="0"/>
              <a:t>e </a:t>
            </a:r>
            <a:r>
              <a:rPr lang="zh-CN" altLang="en-US" sz="2800" kern="0"/>
              <a:t>互为补元</a:t>
            </a:r>
            <a:r>
              <a:rPr lang="en-US" altLang="zh-CN" sz="2800" kern="0"/>
              <a:t>, </a:t>
            </a:r>
            <a:r>
              <a:rPr lang="zh-CN" altLang="en-US" sz="2800" kern="0"/>
              <a:t>其中 </a:t>
            </a:r>
            <a:r>
              <a:rPr lang="en-US" altLang="zh-CN" sz="2800" i="1" kern="0"/>
              <a:t>a </a:t>
            </a:r>
            <a:r>
              <a:rPr lang="zh-CN" altLang="en-US" sz="2800" kern="0"/>
              <a:t>为全下界</a:t>
            </a:r>
            <a:r>
              <a:rPr lang="en-US" altLang="zh-CN" sz="2800" kern="0"/>
              <a:t>, </a:t>
            </a:r>
            <a:r>
              <a:rPr lang="en-US" altLang="zh-CN" sz="2800" i="1" kern="0"/>
              <a:t>e </a:t>
            </a:r>
            <a:r>
              <a:rPr lang="zh-CN" altLang="en-US" sz="2800" kern="0"/>
              <a:t>为全上界</a:t>
            </a:r>
            <a:r>
              <a:rPr lang="en-US" altLang="zh-CN" sz="2800" kern="0"/>
              <a:t>, </a:t>
            </a:r>
            <a:r>
              <a:rPr lang="en-US" altLang="zh-CN" sz="2800" i="1" kern="0"/>
              <a:t>b </a:t>
            </a:r>
            <a:r>
              <a:rPr lang="zh-CN" altLang="en-US" sz="2800" kern="0"/>
              <a:t>的补元是 </a:t>
            </a:r>
            <a:r>
              <a:rPr lang="en-US" altLang="zh-CN" sz="2800" i="1" kern="0"/>
              <a:t>c </a:t>
            </a:r>
            <a:r>
              <a:rPr lang="zh-CN" altLang="en-US" sz="2800" kern="0"/>
              <a:t>和 </a:t>
            </a:r>
            <a:r>
              <a:rPr lang="en-US" altLang="zh-CN" sz="2800" i="1" kern="0"/>
              <a:t>d </a:t>
            </a:r>
            <a:r>
              <a:rPr lang="en-US" altLang="zh-CN" sz="2800" kern="0"/>
              <a:t>;  </a:t>
            </a:r>
            <a:r>
              <a:rPr lang="en-US" altLang="zh-CN" sz="2800" i="1" kern="0"/>
              <a:t>c </a:t>
            </a:r>
            <a:r>
              <a:rPr lang="zh-CN" altLang="en-US" sz="2800" kern="0"/>
              <a:t>的补元是 </a:t>
            </a:r>
            <a:r>
              <a:rPr lang="en-US" altLang="zh-CN" sz="2800" i="1" kern="0"/>
              <a:t>b </a:t>
            </a:r>
            <a:r>
              <a:rPr lang="zh-CN" altLang="en-US" sz="2800" kern="0"/>
              <a:t>和 </a:t>
            </a:r>
            <a:r>
              <a:rPr lang="en-US" altLang="zh-CN" sz="2800" i="1" kern="0"/>
              <a:t>d </a:t>
            </a:r>
            <a:r>
              <a:rPr lang="en-US" altLang="zh-CN" sz="2800" kern="0"/>
              <a:t>; </a:t>
            </a:r>
            <a:r>
              <a:rPr lang="en-US" altLang="zh-CN" sz="2800" i="1" kern="0"/>
              <a:t>d </a:t>
            </a:r>
            <a:r>
              <a:rPr lang="zh-CN" altLang="en-US" sz="2800" kern="0"/>
              <a:t>的补元是 </a:t>
            </a:r>
            <a:r>
              <a:rPr lang="en-US" altLang="zh-CN" sz="2800" i="1" kern="0"/>
              <a:t>b </a:t>
            </a:r>
            <a:r>
              <a:rPr lang="zh-CN" altLang="en-US" sz="2800" kern="0"/>
              <a:t>和 </a:t>
            </a:r>
            <a:r>
              <a:rPr lang="en-US" altLang="zh-CN" sz="2800" i="1" kern="0"/>
              <a:t>c </a:t>
            </a:r>
            <a:r>
              <a:rPr lang="en-US" altLang="zh-CN" sz="2800" kern="0"/>
              <a:t>;  </a:t>
            </a:r>
            <a:r>
              <a:rPr lang="en-US" altLang="zh-CN" sz="2800" i="1" kern="0"/>
              <a:t>b</a:t>
            </a:r>
            <a:r>
              <a:rPr lang="en-US" altLang="zh-CN" sz="2800" kern="0"/>
              <a:t>, </a:t>
            </a:r>
            <a:r>
              <a:rPr lang="en-US" altLang="zh-CN" sz="2800" i="1" kern="0"/>
              <a:t>c</a:t>
            </a:r>
            <a:r>
              <a:rPr lang="en-US" altLang="zh-CN" sz="2800" kern="0"/>
              <a:t>, </a:t>
            </a:r>
            <a:r>
              <a:rPr lang="en-US" altLang="zh-CN" sz="2800" i="1" kern="0"/>
              <a:t>d </a:t>
            </a:r>
            <a:r>
              <a:rPr lang="zh-CN" altLang="en-US" sz="2800" kern="0"/>
              <a:t>每个元素都有两个补元</a:t>
            </a:r>
            <a:r>
              <a:rPr lang="en-US" altLang="zh-CN" sz="2800" kern="0"/>
              <a:t>.</a:t>
            </a:r>
          </a:p>
          <a:p>
            <a:pPr eaLnBrk="1" hangingPunct="1">
              <a:defRPr/>
            </a:pPr>
            <a:endParaRPr lang="en-US" altLang="zh-CN" sz="2800" kern="0"/>
          </a:p>
          <a:p>
            <a:pPr eaLnBrk="1" hangingPunct="1">
              <a:defRPr/>
            </a:pPr>
            <a:endParaRPr lang="en-US" altLang="zh-CN" sz="2800" kern="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49E7462-EE89-46EC-AA85-40C4AA0D45ED}"/>
              </a:ext>
            </a:extLst>
          </p:cNvPr>
          <p:cNvCxnSpPr>
            <a:cxnSpLocks/>
          </p:cNvCxnSpPr>
          <p:nvPr/>
        </p:nvCxnSpPr>
        <p:spPr>
          <a:xfrm>
            <a:off x="3347864" y="3781425"/>
            <a:ext cx="5186536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4" descr="13-5">
            <a:extLst>
              <a:ext uri="{FF2B5EF4-FFF2-40B4-BE49-F238E27FC236}">
                <a16:creationId xmlns:a16="http://schemas.microsoft.com/office/drawing/2014/main" id="{8AB89FF1-566C-48B9-9BBA-DC55AEDFC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5" t="10645" r="30974" b="14957"/>
          <a:stretch/>
        </p:blipFill>
        <p:spPr bwMode="auto">
          <a:xfrm>
            <a:off x="323528" y="1052513"/>
            <a:ext cx="208823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26">
            <a:extLst>
              <a:ext uri="{FF2B5EF4-FFF2-40B4-BE49-F238E27FC236}">
                <a16:creationId xmlns:a16="http://schemas.microsoft.com/office/drawing/2014/main" id="{599ABAC7-F41D-4E2D-9149-BD4F1E383179}"/>
              </a:ext>
            </a:extLst>
          </p:cNvPr>
          <p:cNvGrpSpPr>
            <a:grpSpLocks/>
          </p:cNvGrpSpPr>
          <p:nvPr/>
        </p:nvGrpSpPr>
        <p:grpSpPr bwMode="auto">
          <a:xfrm>
            <a:off x="1354065" y="1441450"/>
            <a:ext cx="200025" cy="2122488"/>
            <a:chOff x="3257" y="1770"/>
            <a:chExt cx="126" cy="1337"/>
          </a:xfrm>
        </p:grpSpPr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E54B53B5-8171-4285-BB56-F060426EA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1770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37D52BB1-A5A8-4158-B623-F9B07DBE1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994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5" name="Group 22">
            <a:extLst>
              <a:ext uri="{FF2B5EF4-FFF2-40B4-BE49-F238E27FC236}">
                <a16:creationId xmlns:a16="http://schemas.microsoft.com/office/drawing/2014/main" id="{B26CBE15-0D2E-419C-B1F3-4964917EEFE3}"/>
              </a:ext>
            </a:extLst>
          </p:cNvPr>
          <p:cNvGrpSpPr>
            <a:grpSpLocks/>
          </p:cNvGrpSpPr>
          <p:nvPr/>
        </p:nvGrpSpPr>
        <p:grpSpPr bwMode="auto">
          <a:xfrm>
            <a:off x="777802" y="2449513"/>
            <a:ext cx="1331913" cy="193675"/>
            <a:chOff x="2894" y="2405"/>
            <a:chExt cx="839" cy="12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010673-5661-4019-93E9-433BDA212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2414"/>
              <a:ext cx="113" cy="11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7F2952-FF7B-4018-8B2B-81E87DA14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405"/>
              <a:ext cx="113" cy="11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280FF2-3710-486D-BBBA-83E707D3B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14"/>
              <a:ext cx="113" cy="11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pic>
        <p:nvPicPr>
          <p:cNvPr id="19" name="Picture 4" descr="13-5">
            <a:extLst>
              <a:ext uri="{FF2B5EF4-FFF2-40B4-BE49-F238E27FC236}">
                <a16:creationId xmlns:a16="http://schemas.microsoft.com/office/drawing/2014/main" id="{577972B3-D4BD-44CE-9286-C1BF570091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20" t="10645" b="14957"/>
          <a:stretch/>
        </p:blipFill>
        <p:spPr bwMode="auto">
          <a:xfrm>
            <a:off x="1314004" y="3345428"/>
            <a:ext cx="219551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27">
            <a:extLst>
              <a:ext uri="{FF2B5EF4-FFF2-40B4-BE49-F238E27FC236}">
                <a16:creationId xmlns:a16="http://schemas.microsoft.com/office/drawing/2014/main" id="{B0D132F5-B141-4868-9EF2-6538BF2C2A47}"/>
              </a:ext>
            </a:extLst>
          </p:cNvPr>
          <p:cNvGrpSpPr>
            <a:grpSpLocks/>
          </p:cNvGrpSpPr>
          <p:nvPr/>
        </p:nvGrpSpPr>
        <p:grpSpPr bwMode="auto">
          <a:xfrm>
            <a:off x="2342704" y="3834378"/>
            <a:ext cx="201613" cy="2022475"/>
            <a:chOff x="4776" y="1833"/>
            <a:chExt cx="127" cy="1274"/>
          </a:xfrm>
        </p:grpSpPr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046C561E-CEFF-439B-9A8E-F19B296A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1833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77E5CBEE-2B86-4791-A33A-F574483F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994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54F04F7C-A5D8-4278-925C-343A0A1E37F4}"/>
              </a:ext>
            </a:extLst>
          </p:cNvPr>
          <p:cNvGrpSpPr>
            <a:grpSpLocks/>
          </p:cNvGrpSpPr>
          <p:nvPr/>
        </p:nvGrpSpPr>
        <p:grpSpPr bwMode="auto">
          <a:xfrm>
            <a:off x="1817242" y="4224903"/>
            <a:ext cx="1223962" cy="1136650"/>
            <a:chOff x="4445" y="2079"/>
            <a:chExt cx="771" cy="716"/>
          </a:xfrm>
        </p:grpSpPr>
        <p:sp>
          <p:nvSpPr>
            <p:cNvPr id="24" name="Oval 18">
              <a:extLst>
                <a:ext uri="{FF2B5EF4-FFF2-40B4-BE49-F238E27FC236}">
                  <a16:creationId xmlns:a16="http://schemas.microsoft.com/office/drawing/2014/main" id="{F30559C7-F323-4BBD-BB5E-846EB6BFC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2414"/>
              <a:ext cx="113" cy="11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25" name="Oval 19">
              <a:extLst>
                <a:ext uri="{FF2B5EF4-FFF2-40B4-BE49-F238E27FC236}">
                  <a16:creationId xmlns:a16="http://schemas.microsoft.com/office/drawing/2014/main" id="{7AD3BCC7-0A3B-4AC1-AB9D-452F1485E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8" y="2682"/>
              <a:ext cx="113" cy="11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C2585CED-DA8D-41D5-9F34-CA500F63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2079"/>
              <a:ext cx="113" cy="11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5B012649-F01B-450F-B842-06963D46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273A41-F365-4580-93F0-E77E445A240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928CAD8-6F7E-42C3-960C-7A5A6EF05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有界分配格的补元惟一性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DB4754B-7C0F-44DF-BE75-339F4377C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11.7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L</a:t>
            </a:r>
            <a:r>
              <a:rPr lang="en-US" altLang="zh-CN" dirty="0"/>
              <a:t>,∧,∨,0,1&gt;</a:t>
            </a:r>
            <a:r>
              <a:rPr lang="zh-CN" altLang="en-US" dirty="0"/>
              <a:t>是有界分配格</a:t>
            </a:r>
            <a:r>
              <a:rPr lang="en-US" altLang="zh-CN" dirty="0"/>
              <a:t>.  </a:t>
            </a:r>
            <a:r>
              <a:rPr lang="zh-CN" altLang="en-US" dirty="0"/>
              <a:t>若</a:t>
            </a:r>
            <a:r>
              <a:rPr lang="en-US" altLang="zh-CN" i="1" dirty="0"/>
              <a:t>L</a:t>
            </a:r>
            <a:r>
              <a:rPr lang="zh-CN" altLang="en-US" dirty="0"/>
              <a:t>中元素 </a:t>
            </a:r>
            <a:r>
              <a:rPr lang="en-US" altLang="zh-CN" i="1" dirty="0"/>
              <a:t>a </a:t>
            </a:r>
            <a:r>
              <a:rPr lang="zh-CN" altLang="en-US" dirty="0"/>
              <a:t>存在补元</a:t>
            </a:r>
            <a:r>
              <a:rPr lang="en-US" altLang="zh-CN" dirty="0"/>
              <a:t>, </a:t>
            </a:r>
            <a:r>
              <a:rPr lang="zh-CN" altLang="en-US" dirty="0"/>
              <a:t>则存在惟一的补元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sz="2400" dirty="0"/>
              <a:t>证 假设 </a:t>
            </a:r>
            <a:r>
              <a:rPr lang="en-US" altLang="zh-CN" sz="2400" i="1" dirty="0"/>
              <a:t>c </a:t>
            </a:r>
            <a:r>
              <a:rPr lang="zh-CN" altLang="en-US" sz="2400" dirty="0"/>
              <a:t>是 </a:t>
            </a:r>
            <a:r>
              <a:rPr lang="en-US" altLang="zh-CN" sz="2400" i="1" dirty="0"/>
              <a:t>a </a:t>
            </a:r>
            <a:r>
              <a:rPr lang="zh-CN" altLang="en-US" sz="2400" dirty="0"/>
              <a:t>的补元</a:t>
            </a:r>
            <a:r>
              <a:rPr lang="en-US" altLang="zh-CN" sz="2400" dirty="0"/>
              <a:t>, </a:t>
            </a:r>
            <a:r>
              <a:rPr lang="zh-CN" altLang="en-US" sz="2400" dirty="0"/>
              <a:t>则有</a:t>
            </a:r>
            <a:br>
              <a:rPr lang="zh-CN" altLang="en-US" sz="2400" dirty="0"/>
            </a:br>
            <a:r>
              <a:rPr lang="zh-CN" altLang="en-US" sz="2400" dirty="0"/>
              <a:t>   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∨</a:t>
            </a:r>
            <a:r>
              <a:rPr lang="en-US" altLang="zh-CN" sz="2400" i="1" dirty="0" err="1"/>
              <a:t>c</a:t>
            </a:r>
            <a:r>
              <a:rPr lang="en-US" altLang="zh-CN" sz="2400" i="1" dirty="0"/>
              <a:t> </a:t>
            </a:r>
            <a:r>
              <a:rPr lang="en-US" altLang="zh-CN" sz="2400" dirty="0"/>
              <a:t>= 1, 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c</a:t>
            </a:r>
            <a:r>
              <a:rPr lang="en-US" altLang="zh-CN" sz="2400" i="1" dirty="0"/>
              <a:t> </a:t>
            </a:r>
            <a:r>
              <a:rPr lang="en-US" altLang="zh-CN" sz="2400" dirty="0"/>
              <a:t>= 0,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又知 </a:t>
            </a:r>
            <a:r>
              <a:rPr lang="en-US" altLang="zh-CN" sz="2400" i="1" dirty="0"/>
              <a:t>b </a:t>
            </a:r>
            <a:r>
              <a:rPr lang="zh-CN" altLang="en-US" sz="2400" dirty="0"/>
              <a:t>是 </a:t>
            </a:r>
            <a:r>
              <a:rPr lang="en-US" altLang="zh-CN" sz="2400" i="1" dirty="0"/>
              <a:t>a </a:t>
            </a:r>
            <a:r>
              <a:rPr lang="zh-CN" altLang="en-US" sz="2400" dirty="0"/>
              <a:t>的补元</a:t>
            </a:r>
            <a:r>
              <a:rPr lang="en-US" altLang="zh-CN" sz="2400" dirty="0"/>
              <a:t>, </a:t>
            </a:r>
            <a:r>
              <a:rPr lang="zh-CN" altLang="en-US" sz="2400" dirty="0"/>
              <a:t>故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   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∨</a:t>
            </a:r>
            <a:r>
              <a:rPr lang="en-US" altLang="zh-CN" sz="2400" i="1" dirty="0" err="1"/>
              <a:t>b</a:t>
            </a:r>
            <a:r>
              <a:rPr lang="en-US" altLang="zh-CN" sz="2400" i="1" dirty="0"/>
              <a:t> </a:t>
            </a:r>
            <a:r>
              <a:rPr lang="en-US" altLang="zh-CN" sz="2400" dirty="0"/>
              <a:t>= 1, 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b</a:t>
            </a:r>
            <a:r>
              <a:rPr lang="en-US" altLang="zh-CN" sz="2400" i="1" dirty="0"/>
              <a:t> </a:t>
            </a:r>
            <a:r>
              <a:rPr lang="en-US" altLang="zh-CN" sz="2400" dirty="0"/>
              <a:t>= 0 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从而得到  </a:t>
            </a:r>
            <a:r>
              <a:rPr lang="en-US" altLang="zh-CN" sz="2400" i="1" dirty="0" err="1">
                <a:solidFill>
                  <a:srgbClr val="00B050"/>
                </a:solidFill>
              </a:rPr>
              <a:t>a</a:t>
            </a:r>
            <a:r>
              <a:rPr lang="en-US" altLang="zh-CN" sz="2400" dirty="0" err="1">
                <a:solidFill>
                  <a:srgbClr val="00B050"/>
                </a:solidFill>
              </a:rPr>
              <a:t>∨</a:t>
            </a:r>
            <a:r>
              <a:rPr lang="en-US" altLang="zh-CN" sz="2400" i="1" dirty="0" err="1">
                <a:solidFill>
                  <a:srgbClr val="00B050"/>
                </a:solidFill>
              </a:rPr>
              <a:t>c</a:t>
            </a:r>
            <a:r>
              <a:rPr lang="en-US" altLang="zh-CN" sz="2400" i="1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= </a:t>
            </a:r>
            <a:r>
              <a:rPr lang="en-US" altLang="zh-CN" sz="2400" i="1" dirty="0" err="1">
                <a:solidFill>
                  <a:srgbClr val="00B050"/>
                </a:solidFill>
              </a:rPr>
              <a:t>a</a:t>
            </a:r>
            <a:r>
              <a:rPr lang="en-US" altLang="zh-CN" sz="2400" dirty="0" err="1">
                <a:solidFill>
                  <a:srgbClr val="00B050"/>
                </a:solidFill>
              </a:rPr>
              <a:t>∨</a:t>
            </a:r>
            <a:r>
              <a:rPr lang="en-US" altLang="zh-CN" sz="2400" i="1" dirty="0" err="1">
                <a:solidFill>
                  <a:srgbClr val="00B050"/>
                </a:solidFill>
              </a:rPr>
              <a:t>b</a:t>
            </a:r>
            <a:r>
              <a:rPr lang="en-US" altLang="zh-CN" sz="2400" dirty="0">
                <a:solidFill>
                  <a:srgbClr val="00B050"/>
                </a:solidFill>
              </a:rPr>
              <a:t>,</a:t>
            </a:r>
            <a:r>
              <a:rPr lang="en-US" altLang="zh-CN" sz="2400" dirty="0"/>
              <a:t> </a:t>
            </a:r>
            <a:r>
              <a:rPr lang="en-US" altLang="zh-CN" sz="2400" i="1" u="sng" dirty="0" err="1"/>
              <a:t>a</a:t>
            </a:r>
            <a:r>
              <a:rPr lang="en-US" altLang="zh-CN" sz="2400" u="sng" dirty="0" err="1"/>
              <a:t>∧</a:t>
            </a:r>
            <a:r>
              <a:rPr lang="en-US" altLang="zh-CN" sz="2400" i="1" u="sng" dirty="0" err="1"/>
              <a:t>c</a:t>
            </a:r>
            <a:r>
              <a:rPr lang="en-US" altLang="zh-CN" sz="2400" i="1" u="sng" dirty="0"/>
              <a:t> </a:t>
            </a:r>
            <a:r>
              <a:rPr lang="en-US" altLang="zh-CN" sz="2400" u="sng" dirty="0"/>
              <a:t>= </a:t>
            </a:r>
            <a:r>
              <a:rPr lang="en-US" altLang="zh-CN" sz="2400" i="1" u="sng" dirty="0" err="1"/>
              <a:t>a</a:t>
            </a:r>
            <a:r>
              <a:rPr lang="en-US" altLang="zh-CN" sz="2400" u="sng" dirty="0" err="1"/>
              <a:t>∧</a:t>
            </a:r>
            <a:r>
              <a:rPr lang="en-US" altLang="zh-CN" sz="2400" i="1" u="sng" dirty="0" err="1"/>
              <a:t>b</a:t>
            </a:r>
            <a:r>
              <a:rPr lang="en-US" altLang="zh-CN" sz="2400" dirty="0"/>
              <a:t>,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由于</a:t>
            </a:r>
            <a:r>
              <a:rPr lang="en-US" altLang="zh-CN" sz="2400" i="1" dirty="0"/>
              <a:t>L</a:t>
            </a:r>
            <a:r>
              <a:rPr lang="zh-CN" altLang="en-US" sz="2400" dirty="0"/>
              <a:t>是分配格</a:t>
            </a:r>
            <a:r>
              <a:rPr lang="en-US" altLang="zh-CN" sz="2400" dirty="0"/>
              <a:t>, </a:t>
            </a:r>
            <a:r>
              <a:rPr lang="zh-CN" altLang="en-US" sz="2400" dirty="0"/>
              <a:t>故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i="1" dirty="0"/>
              <a:t>b </a:t>
            </a:r>
          </a:p>
          <a:p>
            <a:pPr lvl="1" eaLnBrk="1" hangingPunct="1">
              <a:buNone/>
            </a:pPr>
            <a:r>
              <a:rPr lang="en-US" altLang="zh-CN" sz="2400" i="1" dirty="0"/>
              <a:t>c</a:t>
            </a:r>
            <a:r>
              <a:rPr lang="en-US" altLang="zh-CN" sz="2400" i="1" dirty="0">
                <a:solidFill>
                  <a:srgbClr val="0066FF"/>
                </a:solidFill>
              </a:rPr>
              <a:t> =</a:t>
            </a:r>
            <a:r>
              <a:rPr lang="en-US" altLang="zh-CN" sz="2400" dirty="0"/>
              <a:t> (</a:t>
            </a:r>
            <a:r>
              <a:rPr lang="en-US" altLang="zh-CN" sz="2400" i="1" dirty="0" err="1">
                <a:solidFill>
                  <a:srgbClr val="00B050"/>
                </a:solidFill>
              </a:rPr>
              <a:t>a</a:t>
            </a:r>
            <a:r>
              <a:rPr lang="en-US" altLang="zh-CN" sz="2400" dirty="0" err="1">
                <a:solidFill>
                  <a:srgbClr val="00B050"/>
                </a:solidFill>
              </a:rPr>
              <a:t>∨</a:t>
            </a:r>
            <a:r>
              <a:rPr lang="en-US" altLang="zh-CN" sz="2400" i="1" dirty="0" err="1">
                <a:solidFill>
                  <a:srgbClr val="00B050"/>
                </a:solidFill>
              </a:rPr>
              <a:t>c</a:t>
            </a:r>
            <a:r>
              <a:rPr lang="en-US" altLang="zh-CN" sz="2400" dirty="0"/>
              <a:t>)∧</a:t>
            </a:r>
            <a:r>
              <a:rPr lang="en-US" altLang="zh-CN" sz="2400" i="1" dirty="0"/>
              <a:t>c</a:t>
            </a:r>
            <a:r>
              <a:rPr lang="en-US" altLang="zh-CN" sz="2400" i="1" dirty="0">
                <a:solidFill>
                  <a:srgbClr val="0066FF"/>
                </a:solidFill>
              </a:rPr>
              <a:t> =</a:t>
            </a:r>
            <a:r>
              <a:rPr lang="en-US" altLang="zh-CN" sz="2400" dirty="0"/>
              <a:t> (</a:t>
            </a:r>
            <a:r>
              <a:rPr lang="en-US" altLang="zh-CN" sz="2400" i="1" dirty="0" err="1">
                <a:solidFill>
                  <a:srgbClr val="00B050"/>
                </a:solidFill>
              </a:rPr>
              <a:t>a</a:t>
            </a:r>
            <a:r>
              <a:rPr lang="en-US" altLang="zh-CN" sz="2400" dirty="0" err="1">
                <a:solidFill>
                  <a:srgbClr val="00B050"/>
                </a:solidFill>
              </a:rPr>
              <a:t>∨</a:t>
            </a:r>
            <a:r>
              <a:rPr lang="en-US" altLang="zh-CN" sz="2400" i="1" dirty="0" err="1">
                <a:solidFill>
                  <a:srgbClr val="00B050"/>
                </a:solidFill>
              </a:rPr>
              <a:t>b</a:t>
            </a:r>
            <a:r>
              <a:rPr lang="en-US" altLang="zh-CN" sz="2400" dirty="0"/>
              <a:t>)∧</a:t>
            </a:r>
            <a:r>
              <a:rPr lang="en-US" altLang="zh-CN" sz="2400" i="1" dirty="0"/>
              <a:t>c </a:t>
            </a:r>
            <a:r>
              <a:rPr lang="en-US" altLang="zh-CN" sz="2400" i="1" dirty="0">
                <a:solidFill>
                  <a:srgbClr val="0066FF"/>
                </a:solidFill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u="sng" dirty="0"/>
              <a:t>(</a:t>
            </a:r>
            <a:r>
              <a:rPr lang="en-US" altLang="zh-CN" sz="2400" i="1" u="sng" dirty="0" err="1"/>
              <a:t>a</a:t>
            </a:r>
            <a:r>
              <a:rPr lang="en-US" altLang="zh-CN" sz="2400" u="sng" dirty="0" err="1"/>
              <a:t>∧</a:t>
            </a:r>
            <a:r>
              <a:rPr lang="en-US" altLang="zh-CN" sz="2400" i="1" u="sng" dirty="0" err="1"/>
              <a:t>c</a:t>
            </a:r>
            <a:r>
              <a:rPr lang="en-US" altLang="zh-CN" sz="2400" i="1" u="sng" dirty="0"/>
              <a:t> </a:t>
            </a:r>
            <a:r>
              <a:rPr lang="en-US" altLang="zh-CN" sz="2400" u="sng" dirty="0"/>
              <a:t>)</a:t>
            </a:r>
            <a:r>
              <a:rPr lang="en-US" altLang="zh-CN" sz="2400" dirty="0"/>
              <a:t>∨(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∧</a:t>
            </a:r>
            <a:r>
              <a:rPr lang="en-US" altLang="zh-CN" sz="2400" i="1" dirty="0" err="1"/>
              <a:t>c</a:t>
            </a:r>
            <a:r>
              <a:rPr lang="en-US" altLang="zh-CN" sz="2400" dirty="0"/>
              <a:t>)</a:t>
            </a:r>
            <a:endParaRPr lang="en-US" altLang="zh-CN" sz="2400" i="1" dirty="0"/>
          </a:p>
          <a:p>
            <a:pPr lvl="1" eaLnBrk="1" hangingPunct="1">
              <a:buNone/>
            </a:pPr>
            <a:r>
              <a:rPr lang="zh-CN" altLang="en-US" sz="2400" dirty="0"/>
              <a:t>故，</a:t>
            </a:r>
            <a:r>
              <a:rPr lang="en-US" altLang="zh-CN" sz="2400" i="1" dirty="0"/>
              <a:t>b </a:t>
            </a:r>
            <a:r>
              <a:rPr lang="en-US" altLang="zh-CN" sz="2400" i="1" dirty="0">
                <a:solidFill>
                  <a:srgbClr val="0066FF"/>
                </a:solidFill>
              </a:rPr>
              <a:t>= </a:t>
            </a:r>
            <a:r>
              <a:rPr lang="en-US" altLang="zh-CN" sz="2400" i="1" dirty="0"/>
              <a:t>c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/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F71F06F-F157-424A-9D86-F1334747A47C}"/>
              </a:ext>
            </a:extLst>
          </p:cNvPr>
          <p:cNvCxnSpPr>
            <a:cxnSpLocks/>
          </p:cNvCxnSpPr>
          <p:nvPr/>
        </p:nvCxnSpPr>
        <p:spPr>
          <a:xfrm>
            <a:off x="609600" y="2276475"/>
            <a:ext cx="8066088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1BFDF5B-D0F1-66A6-6366-276CC5491D68}"/>
              </a:ext>
            </a:extLst>
          </p:cNvPr>
          <p:cNvSpPr txBox="1"/>
          <p:nvPr/>
        </p:nvSpPr>
        <p:spPr>
          <a:xfrm>
            <a:off x="1259632" y="4839543"/>
            <a:ext cx="1944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∧(</a:t>
            </a:r>
            <a:r>
              <a:rPr lang="en-US" altLang="zh-CN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EE4AE9-EF73-A782-614A-BDA294596F99}"/>
              </a:ext>
            </a:extLst>
          </p:cNvPr>
          <p:cNvSpPr txBox="1"/>
          <p:nvPr/>
        </p:nvSpPr>
        <p:spPr>
          <a:xfrm>
            <a:off x="2843808" y="4839543"/>
            <a:ext cx="1944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∧(</a:t>
            </a:r>
            <a:r>
              <a:rPr lang="en-US" altLang="zh-CN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sz="24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EC0BC4-1AD2-3D5E-611B-DF4E7832D2D5}"/>
              </a:ext>
            </a:extLst>
          </p:cNvPr>
          <p:cNvSpPr txBox="1"/>
          <p:nvPr/>
        </p:nvSpPr>
        <p:spPr>
          <a:xfrm>
            <a:off x="4427983" y="4839543"/>
            <a:ext cx="4147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en-US" altLang="zh-CN" sz="2400" b="1" i="1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en-US" altLang="zh-CN" sz="2400" b="1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∧</a:t>
            </a:r>
            <a:r>
              <a:rPr kumimoji="0" lang="en-US" altLang="zh-CN" sz="2400" b="1" i="1" u="sng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∨(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∧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uiExpand="1" build="p"/>
      <p:bldP spid="3" grpId="0"/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17477ED1-C05E-4A0C-8B7C-D71CD7E8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C3C9E4-99E4-4768-A08F-4E81061EC2B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CBB4EC55-6F0A-4026-A5BE-5DF9295B6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有界分配格的补元惟一性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6B41E41-BCEB-471F-89BC-7787DB730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注意：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dirty="0"/>
              <a:t>在任何有界格中</a:t>
            </a:r>
            <a:r>
              <a:rPr lang="en-US" altLang="zh-CN" dirty="0"/>
              <a:t>, </a:t>
            </a:r>
            <a:r>
              <a:rPr lang="zh-CN" altLang="en-US" dirty="0"/>
              <a:t>全下界</a:t>
            </a:r>
            <a:r>
              <a:rPr lang="en-US" altLang="zh-CN" dirty="0"/>
              <a:t>0</a:t>
            </a:r>
            <a:r>
              <a:rPr lang="zh-CN" altLang="en-US" dirty="0"/>
              <a:t>与全上界</a:t>
            </a:r>
            <a:r>
              <a:rPr lang="en-US" altLang="zh-CN" dirty="0"/>
              <a:t>1</a:t>
            </a:r>
            <a:r>
              <a:rPr lang="zh-CN" altLang="en-US" dirty="0"/>
              <a:t>互补</a:t>
            </a:r>
            <a:r>
              <a:rPr lang="en-US" altLang="zh-CN" dirty="0"/>
              <a:t>.</a:t>
            </a:r>
            <a:r>
              <a:rPr lang="zh-CN" altLang="en-US" dirty="0"/>
              <a:t>对于一般元素</a:t>
            </a:r>
            <a:r>
              <a:rPr lang="en-US" altLang="zh-CN" dirty="0"/>
              <a:t>, </a:t>
            </a:r>
            <a:r>
              <a:rPr lang="zh-CN" altLang="en-US" dirty="0"/>
              <a:t>可能存在补元</a:t>
            </a:r>
            <a:r>
              <a:rPr lang="en-US" altLang="zh-CN" dirty="0"/>
              <a:t>, </a:t>
            </a:r>
            <a:r>
              <a:rPr lang="zh-CN" altLang="en-US" dirty="0"/>
              <a:t>也可能不存在补元</a:t>
            </a:r>
            <a:r>
              <a:rPr lang="en-US" altLang="zh-CN" dirty="0"/>
              <a:t>. </a:t>
            </a:r>
            <a:r>
              <a:rPr lang="zh-CN" altLang="en-US" dirty="0"/>
              <a:t>如果存在补元</a:t>
            </a:r>
            <a:r>
              <a:rPr lang="en-US" altLang="zh-CN" dirty="0"/>
              <a:t>, </a:t>
            </a:r>
            <a:r>
              <a:rPr lang="zh-CN" altLang="en-US" dirty="0"/>
              <a:t>可能是惟一的</a:t>
            </a:r>
            <a:r>
              <a:rPr lang="en-US" altLang="zh-CN" dirty="0"/>
              <a:t>, </a:t>
            </a:r>
            <a:r>
              <a:rPr lang="zh-CN" altLang="en-US" dirty="0"/>
              <a:t>也可能是多个补元</a:t>
            </a:r>
            <a:r>
              <a:rPr lang="en-US" altLang="zh-CN" dirty="0"/>
              <a:t>. </a:t>
            </a:r>
          </a:p>
          <a:p>
            <a:pPr lvl="1" eaLnBrk="1" hangingPunct="1">
              <a:buClr>
                <a:srgbClr val="FF9900"/>
              </a:buClr>
            </a:pPr>
            <a:r>
              <a:rPr lang="zh-CN" altLang="en-US" dirty="0"/>
              <a:t>但是，对于有界分配格</a:t>
            </a:r>
            <a:r>
              <a:rPr lang="en-US" altLang="zh-CN" dirty="0"/>
              <a:t>, </a:t>
            </a:r>
            <a:r>
              <a:rPr lang="zh-CN" altLang="en-US" dirty="0"/>
              <a:t>如果元素存在补元</a:t>
            </a:r>
            <a:r>
              <a:rPr lang="en-US" altLang="zh-CN" dirty="0"/>
              <a:t>, </a:t>
            </a:r>
            <a:r>
              <a:rPr lang="zh-CN" altLang="en-US" dirty="0"/>
              <a:t>一定是惟一的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D7C19702-5188-4BC8-A8A6-633EF11F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34D2ED-D007-49F2-947E-EA4635E20A4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8AFA222-ECAD-4401-B73A-900A39DA6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有补格的定义</a:t>
            </a: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4E634352-81A1-4459-80C8-E3895BCD5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07375" cy="1295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11.9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L</a:t>
            </a:r>
            <a:r>
              <a:rPr lang="en-US" altLang="zh-CN" dirty="0"/>
              <a:t>,∧,∨,0,1&gt;</a:t>
            </a:r>
            <a:r>
              <a:rPr lang="zh-CN" altLang="en-US" dirty="0"/>
              <a:t>是有界格</a:t>
            </a:r>
            <a:r>
              <a:rPr lang="en-US" altLang="zh-CN" dirty="0"/>
              <a:t>,  </a:t>
            </a:r>
            <a:r>
              <a:rPr lang="zh-CN" altLang="en-US" dirty="0"/>
              <a:t>若</a:t>
            </a:r>
            <a:r>
              <a:rPr lang="en-US" altLang="zh-CN" i="1" dirty="0"/>
              <a:t>L</a:t>
            </a:r>
            <a:r>
              <a:rPr lang="zh-CN" altLang="en-US" dirty="0"/>
              <a:t>中所有元素都有补元存在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L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有补格</a:t>
            </a:r>
            <a:r>
              <a:rPr lang="en-US" altLang="zh-CN" dirty="0"/>
              <a:t>. </a:t>
            </a:r>
          </a:p>
        </p:txBody>
      </p:sp>
      <p:grpSp>
        <p:nvGrpSpPr>
          <p:cNvPr id="2" name="Group 30">
            <a:extLst>
              <a:ext uri="{FF2B5EF4-FFF2-40B4-BE49-F238E27FC236}">
                <a16:creationId xmlns:a16="http://schemas.microsoft.com/office/drawing/2014/main" id="{2F34863E-EE83-41DF-91ED-885D3C7C694F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133600"/>
            <a:ext cx="8137525" cy="3292475"/>
            <a:chOff x="385" y="1525"/>
            <a:chExt cx="5126" cy="2074"/>
          </a:xfrm>
        </p:grpSpPr>
        <p:pic>
          <p:nvPicPr>
            <p:cNvPr id="56328" name="Picture 6" descr="13-5">
              <a:extLst>
                <a:ext uri="{FF2B5EF4-FFF2-40B4-BE49-F238E27FC236}">
                  <a16:creationId xmlns:a16="http://schemas.microsoft.com/office/drawing/2014/main" id="{7B0D6435-3871-4E0A-AA34-365B00D22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45" b="14957"/>
            <a:stretch>
              <a:fillRect/>
            </a:stretch>
          </p:blipFill>
          <p:spPr bwMode="auto">
            <a:xfrm>
              <a:off x="385" y="1525"/>
              <a:ext cx="5126" cy="2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329" name="Group 7">
              <a:extLst>
                <a:ext uri="{FF2B5EF4-FFF2-40B4-BE49-F238E27FC236}">
                  <a16:creationId xmlns:a16="http://schemas.microsoft.com/office/drawing/2014/main" id="{F4E68021-B1AA-4030-92A7-26938BA18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" y="1770"/>
              <a:ext cx="127" cy="1337"/>
              <a:chOff x="394" y="1770"/>
              <a:chExt cx="127" cy="1337"/>
            </a:xfrm>
          </p:grpSpPr>
          <p:sp>
            <p:nvSpPr>
              <p:cNvPr id="56350" name="Oval 8">
                <a:extLst>
                  <a:ext uri="{FF2B5EF4-FFF2-40B4-BE49-F238E27FC236}">
                    <a16:creationId xmlns:a16="http://schemas.microsoft.com/office/drawing/2014/main" id="{7E135653-7695-4D2E-8A68-D52A7F2D0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2994"/>
                <a:ext cx="113" cy="11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6351" name="Oval 9">
                <a:extLst>
                  <a:ext uri="{FF2B5EF4-FFF2-40B4-BE49-F238E27FC236}">
                    <a16:creationId xmlns:a16="http://schemas.microsoft.com/office/drawing/2014/main" id="{EFA9B69C-0165-46EF-9CDC-625AD6C85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1770"/>
                <a:ext cx="113" cy="11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56330" name="Group 10">
              <a:extLst>
                <a:ext uri="{FF2B5EF4-FFF2-40B4-BE49-F238E27FC236}">
                  <a16:creationId xmlns:a16="http://schemas.microsoft.com/office/drawing/2014/main" id="{00E118B0-57EE-4533-A717-6598CF0485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770"/>
              <a:ext cx="118" cy="1328"/>
              <a:chOff x="1728" y="1770"/>
              <a:chExt cx="118" cy="1328"/>
            </a:xfrm>
          </p:grpSpPr>
          <p:sp>
            <p:nvSpPr>
              <p:cNvPr id="56348" name="Oval 11">
                <a:extLst>
                  <a:ext uri="{FF2B5EF4-FFF2-40B4-BE49-F238E27FC236}">
                    <a16:creationId xmlns:a16="http://schemas.microsoft.com/office/drawing/2014/main" id="{F1623021-263A-485A-83CB-11C1BE5C9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770"/>
                <a:ext cx="113" cy="11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6349" name="Oval 12">
                <a:extLst>
                  <a:ext uri="{FF2B5EF4-FFF2-40B4-BE49-F238E27FC236}">
                    <a16:creationId xmlns:a16="http://schemas.microsoft.com/office/drawing/2014/main" id="{6EAA19AC-45EB-4DB1-84E7-C306482D9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985"/>
                <a:ext cx="113" cy="11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56331" name="Group 13">
              <a:extLst>
                <a:ext uri="{FF2B5EF4-FFF2-40B4-BE49-F238E27FC236}">
                  <a16:creationId xmlns:a16="http://schemas.microsoft.com/office/drawing/2014/main" id="{6CAD8B03-C787-42DE-AA7E-7E3E4B403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" y="1770"/>
              <a:ext cx="126" cy="1337"/>
              <a:chOff x="3257" y="1770"/>
              <a:chExt cx="126" cy="1337"/>
            </a:xfrm>
          </p:grpSpPr>
          <p:sp>
            <p:nvSpPr>
              <p:cNvPr id="56346" name="Oval 14">
                <a:extLst>
                  <a:ext uri="{FF2B5EF4-FFF2-40B4-BE49-F238E27FC236}">
                    <a16:creationId xmlns:a16="http://schemas.microsoft.com/office/drawing/2014/main" id="{864BC484-A426-4B60-8393-F1154705A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" y="1770"/>
                <a:ext cx="113" cy="11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6347" name="Oval 15">
                <a:extLst>
                  <a:ext uri="{FF2B5EF4-FFF2-40B4-BE49-F238E27FC236}">
                    <a16:creationId xmlns:a16="http://schemas.microsoft.com/office/drawing/2014/main" id="{9F9981FD-C704-4563-9A8A-FA1AD28D4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2994"/>
                <a:ext cx="113" cy="11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56332" name="Group 16">
              <a:extLst>
                <a:ext uri="{FF2B5EF4-FFF2-40B4-BE49-F238E27FC236}">
                  <a16:creationId xmlns:a16="http://schemas.microsoft.com/office/drawing/2014/main" id="{58149980-A929-49AB-A1BD-3AFC522C5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1833"/>
              <a:ext cx="127" cy="1274"/>
              <a:chOff x="4776" y="1833"/>
              <a:chExt cx="127" cy="1274"/>
            </a:xfrm>
          </p:grpSpPr>
          <p:sp>
            <p:nvSpPr>
              <p:cNvPr id="56344" name="Oval 17">
                <a:extLst>
                  <a:ext uri="{FF2B5EF4-FFF2-40B4-BE49-F238E27FC236}">
                    <a16:creationId xmlns:a16="http://schemas.microsoft.com/office/drawing/2014/main" id="{78B99542-61A5-420E-9AA2-A70324F88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" y="1833"/>
                <a:ext cx="113" cy="11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6345" name="Oval 18">
                <a:extLst>
                  <a:ext uri="{FF2B5EF4-FFF2-40B4-BE49-F238E27FC236}">
                    <a16:creationId xmlns:a16="http://schemas.microsoft.com/office/drawing/2014/main" id="{842F51E8-18C7-4028-A204-BD2F091AF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6" y="2994"/>
                <a:ext cx="113" cy="113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56333" name="Group 19">
              <a:extLst>
                <a:ext uri="{FF2B5EF4-FFF2-40B4-BE49-F238E27FC236}">
                  <a16:creationId xmlns:a16="http://schemas.microsoft.com/office/drawing/2014/main" id="{94B0445B-7087-4758-A919-CD3E91B9F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9" y="2392"/>
              <a:ext cx="802" cy="126"/>
              <a:chOff x="1379" y="2392"/>
              <a:chExt cx="802" cy="126"/>
            </a:xfrm>
          </p:grpSpPr>
          <p:sp>
            <p:nvSpPr>
              <p:cNvPr id="56342" name="Oval 20">
                <a:extLst>
                  <a:ext uri="{FF2B5EF4-FFF2-40B4-BE49-F238E27FC236}">
                    <a16:creationId xmlns:a16="http://schemas.microsoft.com/office/drawing/2014/main" id="{981DB932-6E39-45F0-9AA7-D4AF4A37B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9" y="2392"/>
                <a:ext cx="113" cy="1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6343" name="Oval 21">
                <a:extLst>
                  <a:ext uri="{FF2B5EF4-FFF2-40B4-BE49-F238E27FC236}">
                    <a16:creationId xmlns:a16="http://schemas.microsoft.com/office/drawing/2014/main" id="{6C8DE0CA-9B85-4D32-95B3-EA417F9A1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2405"/>
                <a:ext cx="113" cy="1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56334" name="Group 22">
              <a:extLst>
                <a:ext uri="{FF2B5EF4-FFF2-40B4-BE49-F238E27FC236}">
                  <a16:creationId xmlns:a16="http://schemas.microsoft.com/office/drawing/2014/main" id="{F2DE9A63-B6D8-4E81-BB46-F4295F463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2405"/>
              <a:ext cx="839" cy="122"/>
              <a:chOff x="2894" y="2405"/>
              <a:chExt cx="839" cy="122"/>
            </a:xfrm>
          </p:grpSpPr>
          <p:sp>
            <p:nvSpPr>
              <p:cNvPr id="56339" name="Oval 23">
                <a:extLst>
                  <a:ext uri="{FF2B5EF4-FFF2-40B4-BE49-F238E27FC236}">
                    <a16:creationId xmlns:a16="http://schemas.microsoft.com/office/drawing/2014/main" id="{96061A07-FD76-43DD-A7A1-0F1795847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4" y="2414"/>
                <a:ext cx="113" cy="1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6340" name="Oval 24">
                <a:extLst>
                  <a:ext uri="{FF2B5EF4-FFF2-40B4-BE49-F238E27FC236}">
                    <a16:creationId xmlns:a16="http://schemas.microsoft.com/office/drawing/2014/main" id="{81337A52-0D9D-4407-9943-DDFBC31078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" y="2405"/>
                <a:ext cx="113" cy="1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6341" name="Oval 25">
                <a:extLst>
                  <a:ext uri="{FF2B5EF4-FFF2-40B4-BE49-F238E27FC236}">
                    <a16:creationId xmlns:a16="http://schemas.microsoft.com/office/drawing/2014/main" id="{7749DB73-B920-4969-ABCF-E6DF88BB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0" y="2414"/>
                <a:ext cx="113" cy="1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</p:grpSp>
        <p:grpSp>
          <p:nvGrpSpPr>
            <p:cNvPr id="56335" name="Group 26">
              <a:extLst>
                <a:ext uri="{FF2B5EF4-FFF2-40B4-BE49-F238E27FC236}">
                  <a16:creationId xmlns:a16="http://schemas.microsoft.com/office/drawing/2014/main" id="{56360D92-D858-4D76-B4A2-1759EEEF0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5" y="2079"/>
              <a:ext cx="771" cy="716"/>
              <a:chOff x="4445" y="2079"/>
              <a:chExt cx="771" cy="716"/>
            </a:xfrm>
          </p:grpSpPr>
          <p:sp>
            <p:nvSpPr>
              <p:cNvPr id="56336" name="Oval 27">
                <a:extLst>
                  <a:ext uri="{FF2B5EF4-FFF2-40B4-BE49-F238E27FC236}">
                    <a16:creationId xmlns:a16="http://schemas.microsoft.com/office/drawing/2014/main" id="{7AEA402B-76FB-4874-B500-1CCA60C2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2414"/>
                <a:ext cx="113" cy="1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6337" name="Oval 28">
                <a:extLst>
                  <a:ext uri="{FF2B5EF4-FFF2-40B4-BE49-F238E27FC236}">
                    <a16:creationId xmlns:a16="http://schemas.microsoft.com/office/drawing/2014/main" id="{3484704A-B342-4203-885A-623388670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8" y="2682"/>
                <a:ext cx="113" cy="1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  <p:sp>
            <p:nvSpPr>
              <p:cNvPr id="56338" name="Oval 29">
                <a:extLst>
                  <a:ext uri="{FF2B5EF4-FFF2-40B4-BE49-F238E27FC236}">
                    <a16:creationId xmlns:a16="http://schemas.microsoft.com/office/drawing/2014/main" id="{555B1D3D-ED77-4452-8ED0-EED548BD0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2079"/>
                <a:ext cx="113" cy="113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>
                  <a:latin typeface="Verdana" panose="020B0604030504040204" pitchFamily="34" charset="0"/>
                </a:endParaRPr>
              </a:p>
            </p:txBody>
          </p:sp>
        </p:grpSp>
      </p:grpSp>
      <p:sp>
        <p:nvSpPr>
          <p:cNvPr id="678944" name="Rectangle 32">
            <a:extLst>
              <a:ext uri="{FF2B5EF4-FFF2-40B4-BE49-F238E27FC236}">
                <a16:creationId xmlns:a16="http://schemas.microsoft.com/office/drawing/2014/main" id="{B59E4795-9CEC-41E5-A7E1-1EFD443F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45125"/>
            <a:ext cx="76406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图中的</a:t>
            </a:r>
            <a:r>
              <a:rPr lang="en-US" altLang="zh-CN" i="1"/>
              <a:t>L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L</a:t>
            </a:r>
            <a:r>
              <a:rPr lang="en-US" altLang="zh-CN" baseline="-25000"/>
              <a:t>3</a:t>
            </a:r>
            <a:r>
              <a:rPr lang="zh-CN" altLang="en-US"/>
              <a:t>和</a:t>
            </a:r>
            <a:r>
              <a:rPr lang="en-US" altLang="zh-CN" i="1"/>
              <a:t>L</a:t>
            </a:r>
            <a:r>
              <a:rPr lang="en-US" altLang="zh-CN" baseline="-25000"/>
              <a:t>4</a:t>
            </a:r>
            <a:r>
              <a:rPr lang="zh-CN" altLang="en-US"/>
              <a:t>是有补格</a:t>
            </a:r>
            <a:r>
              <a:rPr lang="en-US" altLang="zh-CN"/>
              <a:t>, </a:t>
            </a:r>
            <a:r>
              <a:rPr lang="en-US" altLang="zh-CN" i="1"/>
              <a:t>L</a:t>
            </a:r>
            <a:r>
              <a:rPr lang="en-US" altLang="zh-CN" baseline="-25000"/>
              <a:t>1</a:t>
            </a:r>
            <a:r>
              <a:rPr lang="zh-CN" altLang="en-US"/>
              <a:t>不是有补格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4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4E578B87-5F64-4D86-BBFE-700C2E5A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5AA246-D1D1-459E-A6DF-B27696E71BC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0CCFCFBD-8C1E-4AD9-A339-7608F324C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布尔代数的定义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422F9B8-0F0C-4A6D-8CB0-95595AFFD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11.10</a:t>
            </a:r>
            <a:r>
              <a:rPr lang="en-US" altLang="zh-CN" dirty="0"/>
              <a:t>  </a:t>
            </a:r>
            <a:r>
              <a:rPr lang="zh-CN" altLang="en-US" dirty="0"/>
              <a:t>如果一个格是有补分配格</a:t>
            </a:r>
            <a:r>
              <a:rPr lang="en-US" altLang="zh-CN" dirty="0"/>
              <a:t>, </a:t>
            </a:r>
            <a:r>
              <a:rPr lang="zh-CN" altLang="en-US" dirty="0"/>
              <a:t>则称它为布尔格或布尔代数</a:t>
            </a:r>
            <a:r>
              <a:rPr lang="en-US" altLang="zh-CN" dirty="0"/>
              <a:t>. </a:t>
            </a:r>
            <a:r>
              <a:rPr lang="zh-CN" altLang="en-US" dirty="0"/>
              <a:t>布尔代数标记为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dirty="0"/>
              <a:t>,∧,∨,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, 0, 1&gt;,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为求补运算</a:t>
            </a:r>
            <a:r>
              <a:rPr lang="en-US" altLang="zh-CN" dirty="0"/>
              <a:t>. 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746500" name="Picture 4" descr="13-1">
            <a:extLst>
              <a:ext uri="{FF2B5EF4-FFF2-40B4-BE49-F238E27FC236}">
                <a16:creationId xmlns:a16="http://schemas.microsoft.com/office/drawing/2014/main" id="{0B136C37-1DC3-4424-BFE1-BF2A1475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8" t="13179" r="4071" b="7712"/>
          <a:stretch>
            <a:fillRect/>
          </a:stretch>
        </p:blipFill>
        <p:spPr bwMode="auto">
          <a:xfrm>
            <a:off x="5940425" y="2997200"/>
            <a:ext cx="2857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6502" name="Rectangle 6">
            <a:extLst>
              <a:ext uri="{FF2B5EF4-FFF2-40B4-BE49-F238E27FC236}">
                <a16:creationId xmlns:a16="http://schemas.microsoft.com/office/drawing/2014/main" id="{D3D436B5-67B5-4724-BA95-7BA5C577E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8" y="2997200"/>
            <a:ext cx="57609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8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i="1" dirty="0"/>
              <a:t>S</a:t>
            </a:r>
            <a:r>
              <a:rPr lang="en-US" altLang="zh-CN" baseline="-25000" dirty="0"/>
              <a:t>30</a:t>
            </a:r>
            <a:r>
              <a:rPr lang="en-US" altLang="zh-CN" dirty="0"/>
              <a:t> = {1,2,3,5,6,10,15,30}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                  是</a:t>
            </a:r>
            <a:r>
              <a:rPr lang="en-US" altLang="zh-CN" dirty="0"/>
              <a:t>30</a:t>
            </a:r>
            <a:r>
              <a:rPr lang="zh-CN" altLang="en-US" dirty="0"/>
              <a:t>的正因子集合，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gcd</a:t>
            </a:r>
            <a:r>
              <a:rPr lang="zh-CN" altLang="en-US" dirty="0"/>
              <a:t>表示求最大公约数的运算，  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/>
              <a:t>     lcm</a:t>
            </a:r>
            <a:r>
              <a:rPr lang="zh-CN" altLang="en-US" dirty="0"/>
              <a:t>表示求最小公倍数的运算。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问：</a:t>
            </a:r>
            <a:r>
              <a:rPr lang="en-US" altLang="zh-CN" dirty="0"/>
              <a:t>&lt;</a:t>
            </a:r>
            <a:r>
              <a:rPr lang="en-US" altLang="zh-CN" i="1" dirty="0"/>
              <a:t>S</a:t>
            </a:r>
            <a:r>
              <a:rPr lang="en-US" altLang="zh-CN" baseline="-25000" dirty="0"/>
              <a:t>30</a:t>
            </a:r>
            <a:r>
              <a:rPr lang="en-US" altLang="zh-CN" dirty="0"/>
              <a:t>, </a:t>
            </a:r>
            <a:r>
              <a:rPr lang="en-US" altLang="zh-CN" dirty="0" err="1"/>
              <a:t>gcd</a:t>
            </a:r>
            <a:r>
              <a:rPr lang="en-US" altLang="zh-CN" dirty="0"/>
              <a:t>, lcm&gt;</a:t>
            </a:r>
            <a:r>
              <a:rPr lang="zh-CN" altLang="en-US" dirty="0"/>
              <a:t>是否构成布尔代数？为什么？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2FABD259-7D4B-4F56-8572-CBC10247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78E00A-663A-4AB9-8937-A83DD60FD5A4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8561B13-394E-45A7-B263-8989AEA90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实例解答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56D5C72-55BB-46B6-9E7B-AAACF13C1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解   </a:t>
            </a:r>
            <a:r>
              <a:rPr lang="en-US" altLang="zh-CN" dirty="0"/>
              <a:t>(1) </a:t>
            </a:r>
            <a:r>
              <a:rPr lang="zh-CN" altLang="en-US" dirty="0"/>
              <a:t>不难验证</a:t>
            </a:r>
            <a:r>
              <a:rPr lang="en-US" altLang="zh-CN" i="1" dirty="0"/>
              <a:t>S</a:t>
            </a:r>
            <a:r>
              <a:rPr lang="en-US" altLang="zh-CN" baseline="-25000" dirty="0"/>
              <a:t>30</a:t>
            </a:r>
            <a:r>
              <a:rPr lang="zh-CN" altLang="en-US" dirty="0"/>
              <a:t>关于</a:t>
            </a:r>
            <a:r>
              <a:rPr lang="en-US" altLang="zh-CN" dirty="0" err="1"/>
              <a:t>gcd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lcm </a:t>
            </a:r>
            <a:r>
              <a:rPr lang="zh-CN" altLang="en-US" dirty="0"/>
              <a:t>运算构成格</a:t>
            </a:r>
            <a:r>
              <a:rPr lang="en-US" altLang="zh-CN" dirty="0"/>
              <a:t>. (</a:t>
            </a:r>
            <a:r>
              <a:rPr lang="zh-CN" altLang="en-US" dirty="0"/>
              <a:t>略</a:t>
            </a:r>
            <a:r>
              <a:rPr lang="en-US" altLang="zh-CN" dirty="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(2)  </a:t>
            </a:r>
            <a:r>
              <a:rPr lang="zh-CN" altLang="en-US" dirty="0"/>
              <a:t>验证分配律 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∈</a:t>
            </a:r>
            <a:r>
              <a:rPr lang="en-US" altLang="zh-CN" i="1" dirty="0"/>
              <a:t>S</a:t>
            </a:r>
            <a:r>
              <a:rPr lang="en-US" altLang="zh-CN" baseline="-25000" dirty="0"/>
              <a:t>30</a:t>
            </a:r>
            <a:r>
              <a:rPr lang="en-US" altLang="zh-CN" dirty="0"/>
              <a:t> 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lcm(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)) = lcm(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),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))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</a:p>
        </p:txBody>
      </p:sp>
      <p:pic>
        <p:nvPicPr>
          <p:cNvPr id="747524" name="Picture 4" descr="13-1">
            <a:extLst>
              <a:ext uri="{FF2B5EF4-FFF2-40B4-BE49-F238E27FC236}">
                <a16:creationId xmlns:a16="http://schemas.microsoft.com/office/drawing/2014/main" id="{0407FF91-7280-4167-A9A2-0540EFFD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07" t="14458" r="3490" b="9010"/>
          <a:stretch>
            <a:fillRect/>
          </a:stretch>
        </p:blipFill>
        <p:spPr bwMode="auto">
          <a:xfrm>
            <a:off x="5868988" y="3141663"/>
            <a:ext cx="29543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26" name="Rectangle 6">
            <a:extLst>
              <a:ext uri="{FF2B5EF4-FFF2-40B4-BE49-F238E27FC236}">
                <a16:creationId xmlns:a16="http://schemas.microsoft.com/office/drawing/2014/main" id="{F6CED8E7-8F69-465C-A8FD-56E08CC7B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186113"/>
            <a:ext cx="49323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/>
              <a:t>(3)  </a:t>
            </a:r>
            <a:r>
              <a:rPr lang="zh-CN" altLang="en-US" dirty="0"/>
              <a:t>验证它是有补格：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为全下界</a:t>
            </a:r>
            <a:r>
              <a:rPr lang="en-US" altLang="zh-CN" dirty="0"/>
              <a:t>, 30</a:t>
            </a:r>
            <a:r>
              <a:rPr lang="zh-CN" altLang="en-US" dirty="0"/>
              <a:t>为全上界；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30</a:t>
            </a:r>
            <a:r>
              <a:rPr lang="zh-CN" altLang="en-US" dirty="0"/>
              <a:t>、 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15</a:t>
            </a:r>
            <a:r>
              <a:rPr lang="zh-CN" altLang="en-US" dirty="0"/>
              <a:t>、 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互为补元。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从而证明了</a:t>
            </a:r>
            <a:r>
              <a:rPr lang="en-US" altLang="zh-CN" dirty="0"/>
              <a:t>&lt;</a:t>
            </a:r>
            <a:r>
              <a:rPr lang="en-US" altLang="zh-CN" i="1" dirty="0"/>
              <a:t>S</a:t>
            </a:r>
            <a:r>
              <a:rPr lang="en-US" altLang="zh-CN" baseline="-25000" dirty="0"/>
              <a:t>30</a:t>
            </a:r>
            <a:r>
              <a:rPr lang="en-US" altLang="zh-CN" dirty="0"/>
              <a:t>, </a:t>
            </a:r>
            <a:r>
              <a:rPr lang="en-US" altLang="zh-CN" dirty="0" err="1"/>
              <a:t>gcd</a:t>
            </a:r>
            <a:r>
              <a:rPr lang="en-US" altLang="zh-CN" dirty="0"/>
              <a:t>, lcm&gt;</a:t>
            </a:r>
            <a:r>
              <a:rPr lang="zh-CN" altLang="en-US" dirty="0"/>
              <a:t>为布尔代数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8C8B2DF8-EBDF-44BB-B65A-5F7F702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68C4E8-529C-4EAD-833F-8AC93A04C36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38E245B-5897-4FE4-A3F8-B375458FE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实例：集合代数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61B3397-21F8-4EC7-B8BB-119570BDC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9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B</a:t>
            </a:r>
            <a:r>
              <a:rPr lang="zh-CN" altLang="en-US" dirty="0"/>
              <a:t>为任意集合</a:t>
            </a:r>
            <a:r>
              <a:rPr lang="en-US" altLang="zh-CN" dirty="0"/>
              <a:t>, </a:t>
            </a:r>
            <a:r>
              <a:rPr lang="zh-CN" altLang="en-US" dirty="0"/>
              <a:t>证明</a:t>
            </a:r>
            <a:r>
              <a:rPr lang="en-US" altLang="zh-CN" i="1" dirty="0"/>
              <a:t>B</a:t>
            </a:r>
            <a:r>
              <a:rPr lang="zh-CN" altLang="en-US" dirty="0"/>
              <a:t>的幂集格</a:t>
            </a:r>
            <a:r>
              <a:rPr lang="en-US" altLang="zh-CN" dirty="0"/>
              <a:t>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), ∩,∪, ~,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, </a:t>
            </a:r>
            <a:r>
              <a:rPr lang="en-US" altLang="zh-CN" i="1" dirty="0"/>
              <a:t>B</a:t>
            </a:r>
            <a:r>
              <a:rPr lang="en-US" altLang="zh-CN" dirty="0"/>
              <a:t>&gt;</a:t>
            </a:r>
            <a:r>
              <a:rPr lang="zh-CN" altLang="en-US" dirty="0"/>
              <a:t>构成布尔代数</a:t>
            </a:r>
            <a:r>
              <a:rPr lang="en-US" altLang="zh-CN" dirty="0"/>
              <a:t>, </a:t>
            </a:r>
            <a:r>
              <a:rPr lang="zh-CN" altLang="en-US" dirty="0"/>
              <a:t>称为集合代数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dirty="0"/>
              <a:t>证  </a:t>
            </a:r>
            <a:r>
              <a:rPr lang="en-US" altLang="zh-CN" dirty="0"/>
              <a:t>(1)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关于∩和∪构成格</a:t>
            </a:r>
            <a:r>
              <a:rPr lang="en-US" altLang="zh-CN" dirty="0"/>
              <a:t>, </a:t>
            </a:r>
            <a:r>
              <a:rPr lang="zh-CN" altLang="en-US" dirty="0"/>
              <a:t>因为∩和∪运算满足交换律</a:t>
            </a:r>
            <a:r>
              <a:rPr lang="en-US" altLang="zh-CN" dirty="0"/>
              <a:t>, </a:t>
            </a:r>
            <a:r>
              <a:rPr lang="zh-CN" altLang="en-US" dirty="0"/>
              <a:t>结合律和吸收律</a:t>
            </a:r>
            <a:r>
              <a:rPr lang="en-US" altLang="zh-CN" dirty="0"/>
              <a:t>.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en-US" dirty="0"/>
              <a:t>由于∩和∪互相可分配</a:t>
            </a:r>
            <a:r>
              <a:rPr lang="en-US" altLang="zh-CN" dirty="0"/>
              <a:t>, </a:t>
            </a:r>
            <a:r>
              <a:rPr lang="zh-CN" altLang="en-US" dirty="0"/>
              <a:t>因此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是分配格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zh-CN" altLang="en-US" dirty="0"/>
              <a:t>全下界是空集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 </a:t>
            </a:r>
            <a:r>
              <a:rPr lang="zh-CN" altLang="en-US" dirty="0"/>
              <a:t>全上界是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(4) </a:t>
            </a:r>
            <a:r>
              <a:rPr lang="zh-CN" altLang="en-US" dirty="0"/>
              <a:t>根据绝对补的定义</a:t>
            </a:r>
            <a:r>
              <a:rPr lang="en-US" altLang="zh-CN" dirty="0"/>
              <a:t>, </a:t>
            </a:r>
            <a:r>
              <a:rPr lang="zh-CN" altLang="en-US" dirty="0"/>
              <a:t>取全集为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), ~</a:t>
            </a:r>
            <a:r>
              <a:rPr lang="en-US" altLang="zh-CN" i="1" dirty="0"/>
              <a:t>x</a:t>
            </a:r>
            <a:r>
              <a:rPr lang="zh-CN" altLang="en-US" dirty="0"/>
              <a:t>是</a:t>
            </a:r>
            <a:r>
              <a:rPr lang="en-US" altLang="zh-CN" i="1" dirty="0"/>
              <a:t>x</a:t>
            </a:r>
            <a:r>
              <a:rPr lang="zh-CN" altLang="en-US" dirty="0"/>
              <a:t>的补元</a:t>
            </a:r>
            <a:r>
              <a:rPr lang="en-US" altLang="zh-CN" dirty="0"/>
              <a:t>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从而证明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是有补分配格</a:t>
            </a:r>
            <a:r>
              <a:rPr lang="en-US" altLang="zh-CN" dirty="0"/>
              <a:t>, </a:t>
            </a:r>
            <a:r>
              <a:rPr lang="zh-CN" altLang="en-US" dirty="0"/>
              <a:t>即布尔代数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F77D129-0371-448B-9A17-FCC4D540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BB3FF7-178D-4B65-B065-F212D988F6B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CBC3D86-275C-4065-A650-A3DDF1352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11.1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格的定义与性质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8194244-1D59-46AA-A915-78EA0D5F1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11.1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S</a:t>
            </a:r>
            <a:r>
              <a:rPr lang="en-US" altLang="zh-CN" dirty="0"/>
              <a:t>, ≼&gt;</a:t>
            </a:r>
            <a:r>
              <a:rPr lang="zh-CN" altLang="en-US" dirty="0"/>
              <a:t>是偏序集，如果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zh-CN" altLang="en-US" dirty="0"/>
              <a:t>，</a:t>
            </a:r>
            <a:r>
              <a:rPr lang="en-US" altLang="zh-CN" dirty="0"/>
              <a:t>{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}</a:t>
            </a:r>
            <a:r>
              <a:rPr lang="zh-CN" altLang="en-US" dirty="0"/>
              <a:t>都有</a:t>
            </a:r>
            <a:r>
              <a:rPr lang="zh-CN" altLang="en-US" dirty="0">
                <a:solidFill>
                  <a:srgbClr val="A50021"/>
                </a:solidFill>
              </a:rPr>
              <a:t>最小上界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A50021"/>
                </a:solidFill>
              </a:rPr>
              <a:t>最大下界</a:t>
            </a:r>
            <a:r>
              <a:rPr lang="zh-CN" altLang="en-US" dirty="0"/>
              <a:t>，则称</a:t>
            </a:r>
            <a:r>
              <a:rPr lang="en-US" altLang="zh-CN" i="1" dirty="0"/>
              <a:t>S</a:t>
            </a:r>
            <a:r>
              <a:rPr lang="zh-CN" altLang="en-US" dirty="0"/>
              <a:t>关于偏序≼作成一个</a:t>
            </a:r>
            <a:r>
              <a:rPr lang="zh-CN" altLang="en-US" dirty="0">
                <a:solidFill>
                  <a:srgbClr val="A50021"/>
                </a:solidFill>
              </a:rPr>
              <a:t>格</a:t>
            </a:r>
            <a:r>
              <a:rPr lang="en-US" altLang="zh-CN" dirty="0"/>
              <a:t>. </a:t>
            </a:r>
          </a:p>
          <a:p>
            <a:pPr lvl="1" eaLnBrk="1" hangingPunct="1"/>
            <a:r>
              <a:rPr lang="zh-CN" altLang="en-US" dirty="0"/>
              <a:t>求</a:t>
            </a:r>
            <a:r>
              <a:rPr lang="en-US" altLang="zh-CN" dirty="0"/>
              <a:t>{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} </a:t>
            </a:r>
            <a:r>
              <a:rPr lang="zh-CN" altLang="en-US" dirty="0"/>
              <a:t>最小上界和最大下界看成 </a:t>
            </a:r>
            <a:r>
              <a:rPr lang="en-US" altLang="zh-CN" i="1" dirty="0"/>
              <a:t>x </a:t>
            </a:r>
            <a:r>
              <a:rPr lang="zh-CN" altLang="en-US" dirty="0"/>
              <a:t>与 </a:t>
            </a:r>
            <a:r>
              <a:rPr lang="en-US" altLang="zh-CN" i="1" dirty="0"/>
              <a:t>y </a:t>
            </a:r>
            <a:r>
              <a:rPr lang="zh-CN" altLang="en-US" dirty="0"/>
              <a:t>的二元运算∨和∧，称为</a:t>
            </a:r>
            <a:r>
              <a:rPr lang="zh-CN" altLang="en-US" dirty="0">
                <a:solidFill>
                  <a:srgbClr val="A50021"/>
                </a:solidFill>
              </a:rPr>
              <a:t>保联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A50021"/>
                </a:solidFill>
              </a:rPr>
              <a:t>保交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通常把在偏序关系的基础上定义的格称为 </a:t>
            </a:r>
            <a:r>
              <a:rPr lang="zh-CN" altLang="en-US" dirty="0">
                <a:solidFill>
                  <a:srgbClr val="A50021"/>
                </a:solidFill>
              </a:rPr>
              <a:t>偏序格</a:t>
            </a:r>
            <a:r>
              <a:rPr lang="en-US" altLang="zh-CN" dirty="0">
                <a:solidFill>
                  <a:srgbClr val="A50021"/>
                </a:solidFill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12C98C-873A-4A70-A235-7889CD489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147" y="5033739"/>
            <a:ext cx="6629400" cy="18002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DB7E6FD-526F-4700-BEFB-E751D9C67A80}"/>
              </a:ext>
            </a:extLst>
          </p:cNvPr>
          <p:cNvSpPr txBox="1"/>
          <p:nvPr/>
        </p:nvSpPr>
        <p:spPr>
          <a:xfrm>
            <a:off x="7812360" y="5033739"/>
            <a:ext cx="1300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【</a:t>
            </a:r>
            <a:r>
              <a:rPr lang="zh-CN" altLang="en-US" sz="2000" b="1" dirty="0">
                <a:solidFill>
                  <a:srgbClr val="00B050"/>
                </a:solidFill>
              </a:rPr>
              <a:t>回看</a:t>
            </a:r>
            <a:r>
              <a:rPr lang="en-US" altLang="zh-CN" sz="2000" b="1" dirty="0">
                <a:solidFill>
                  <a:srgbClr val="00B050"/>
                </a:solidFill>
              </a:rPr>
              <a:t>】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uiExpand="1" build="p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CF61C875-1EC2-4779-9501-4CB9C851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7DDC6E-0AC4-4247-9A87-88E389CD632F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4CC677C-F0F1-4BF4-8DD7-D5BAD03FD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布尔代数的性质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52B271C-9883-45EB-BCD8-91BAC58E3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11.8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dirty="0"/>
              <a:t>,∧,∨,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, 0, 1&gt;</a:t>
            </a:r>
            <a:r>
              <a:rPr lang="zh-CN" altLang="en-US" dirty="0"/>
              <a:t>是布尔代数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,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 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,  (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∨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, (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b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∧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C0000"/>
                </a:solidFill>
              </a:rPr>
              <a:t>德</a:t>
            </a:r>
            <a:r>
              <a:rPr lang="en-US" altLang="zh-CN" dirty="0">
                <a:solidFill>
                  <a:srgbClr val="CC0000"/>
                </a:solidFill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solidFill>
                  <a:srgbClr val="CC0000"/>
                </a:solidFill>
              </a:rPr>
              <a:t>摩根律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证 </a:t>
            </a:r>
            <a:r>
              <a:rPr lang="en-US" altLang="zh-CN" dirty="0"/>
              <a:t>(1)</a:t>
            </a:r>
            <a:r>
              <a:rPr lang="zh-CN" altLang="en-US" dirty="0">
                <a:solidFill>
                  <a:srgbClr val="0066FF"/>
                </a:solidFill>
              </a:rPr>
              <a:t>即证：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</a:t>
            </a:r>
            <a:r>
              <a:rPr lang="zh-CN" altLang="en-US" dirty="0">
                <a:solidFill>
                  <a:srgbClr val="0066FF"/>
                </a:solidFill>
              </a:rPr>
              <a:t>的补元是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endParaRPr lang="en-US" altLang="zh-CN" dirty="0">
              <a:solidFill>
                <a:srgbClr val="0066FF"/>
              </a:solidFill>
            </a:endParaRPr>
          </a:p>
          <a:p>
            <a:pPr marL="0" indent="0" eaLnBrk="1" hangingPunct="1">
              <a:buNone/>
            </a:pPr>
            <a:r>
              <a:rPr lang="en-US" altLang="zh-CN" dirty="0"/>
              <a:t>         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的补元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zh-CN" altLang="en-US" dirty="0"/>
              <a:t>也是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的补元</a:t>
            </a:r>
            <a:r>
              <a:rPr lang="en-US" altLang="zh-CN" dirty="0"/>
              <a:t>.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</a:t>
            </a:r>
            <a:r>
              <a:rPr lang="zh-CN" altLang="en-US" dirty="0"/>
              <a:t>由补元惟一性得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651C7C34-B666-4A77-ABF5-A4A6BDAD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6A88B9-17DF-492D-A575-35679DDF6526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7A750B8-2F7F-452E-808E-43B60B630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证明（续）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853F2C5-A6B9-444F-A555-A4E869269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00100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证</a:t>
            </a:r>
            <a:r>
              <a:rPr lang="en-US" altLang="zh-CN" sz="2800" dirty="0"/>
              <a:t>(2)</a:t>
            </a:r>
            <a:r>
              <a:rPr lang="zh-CN" altLang="en-US" sz="2800" dirty="0"/>
              <a:t>：</a:t>
            </a:r>
            <a:r>
              <a:rPr lang="en-US" altLang="zh-CN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,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               (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 = 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∨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,     (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= 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∧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dirty="0"/>
              <a:t>   </a:t>
            </a:r>
            <a:r>
              <a:rPr lang="zh-CN" altLang="en-US" sz="2800" dirty="0">
                <a:solidFill>
                  <a:srgbClr val="C00000"/>
                </a:solidFill>
              </a:rPr>
              <a:t>证明：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(</a:t>
            </a:r>
            <a:r>
              <a:rPr lang="en-US" altLang="zh-CN" sz="2800" i="1" dirty="0" err="1">
                <a:solidFill>
                  <a:srgbClr val="0066FF"/>
                </a:solidFill>
              </a:rPr>
              <a:t>a</a:t>
            </a:r>
            <a:r>
              <a:rPr lang="en-US" altLang="zh-CN" sz="2800" dirty="0" err="1">
                <a:solidFill>
                  <a:srgbClr val="0066FF"/>
                </a:solidFill>
              </a:rPr>
              <a:t>∧</a:t>
            </a:r>
            <a:r>
              <a:rPr lang="en-US" altLang="zh-CN" sz="2800" i="1" dirty="0" err="1">
                <a:solidFill>
                  <a:srgbClr val="0066FF"/>
                </a:solidFill>
              </a:rPr>
              <a:t>b</a:t>
            </a:r>
            <a:r>
              <a:rPr lang="en-US" altLang="zh-CN" sz="2800" dirty="0">
                <a:solidFill>
                  <a:srgbClr val="0066FF"/>
                </a:solidFill>
              </a:rPr>
              <a:t>)∨(</a:t>
            </a:r>
            <a:r>
              <a:rPr lang="en-US" altLang="zh-CN" sz="2800" i="1" dirty="0">
                <a:solidFill>
                  <a:srgbClr val="0066FF"/>
                </a:solidFill>
              </a:rPr>
              <a:t>a</a:t>
            </a:r>
            <a:r>
              <a:rPr lang="en-US" altLang="zh-CN" sz="2800" dirty="0">
                <a:solidFill>
                  <a:srgbClr val="0066FF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800" dirty="0">
                <a:solidFill>
                  <a:srgbClr val="0066FF"/>
                </a:solidFill>
              </a:rPr>
              <a:t>∨</a:t>
            </a:r>
            <a:r>
              <a:rPr lang="en-US" altLang="zh-CN" sz="2800" i="1" dirty="0">
                <a:solidFill>
                  <a:srgbClr val="0066FF"/>
                </a:solidFill>
              </a:rPr>
              <a:t>b</a:t>
            </a:r>
            <a:r>
              <a:rPr lang="en-US" altLang="zh-CN" sz="2800" dirty="0">
                <a:solidFill>
                  <a:srgbClr val="0066FF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800" dirty="0">
                <a:solidFill>
                  <a:srgbClr val="0066FF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= (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∨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)∧(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∨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= (1∨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)∧(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∨1)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= 1∧1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= 1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∨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zh-CN" altLang="en-US" sz="2800" dirty="0"/>
              <a:t>是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b</a:t>
            </a:r>
            <a:r>
              <a:rPr lang="zh-CN" altLang="en-US" sz="2800" dirty="0"/>
              <a:t>的补元</a:t>
            </a:r>
            <a:r>
              <a:rPr lang="en-US" altLang="zh-CN" sz="2800" dirty="0"/>
              <a:t>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根据补元惟一性有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 = 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∨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,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同理可证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 = </a:t>
            </a:r>
            <a:r>
              <a:rPr lang="en-US" altLang="zh-CN" sz="2800" i="1" dirty="0"/>
              <a:t>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∧</a:t>
            </a:r>
            <a:r>
              <a:rPr lang="en-US" altLang="zh-CN" sz="2800" i="1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.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FF9900"/>
              </a:buClr>
            </a:pPr>
            <a:r>
              <a:rPr lang="zh-CN" altLang="en-US" sz="2800" dirty="0"/>
              <a:t>注意：德摩根律对有限个元素也是正确的</a:t>
            </a:r>
            <a:r>
              <a:rPr lang="en-US" altLang="zh-CN" sz="2800" dirty="0"/>
              <a:t>. 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125B17-094E-AB8D-C173-A04842F27157}"/>
              </a:ext>
            </a:extLst>
          </p:cNvPr>
          <p:cNvSpPr txBox="1"/>
          <p:nvPr/>
        </p:nvSpPr>
        <p:spPr>
          <a:xfrm>
            <a:off x="4427984" y="2562203"/>
            <a:ext cx="4896544" cy="237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)∧(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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∨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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 (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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)∨(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∧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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) 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 (0∧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)∨(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∧0) 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= 0∨0 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/>
                <a:ea typeface="宋体"/>
              </a:rPr>
              <a:t>= 0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E7010CDA-5947-4007-A38C-7D958767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ABA440-46AE-4B23-9EE3-73A0AE426A2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307A714-C5CA-4348-91E9-B6CC855F2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布尔代数作为代数系统的定义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5CFB904-53A4-4BAB-A19B-CCC930187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A50021"/>
                </a:solidFill>
              </a:rPr>
              <a:t>定义</a:t>
            </a:r>
            <a:r>
              <a:rPr lang="en-US" altLang="zh-CN" sz="2800" dirty="0">
                <a:solidFill>
                  <a:srgbClr val="A50021"/>
                </a:solidFill>
              </a:rPr>
              <a:t>11.11</a:t>
            </a:r>
            <a:r>
              <a:rPr lang="en-US" altLang="zh-CN" sz="2800" dirty="0"/>
              <a:t> </a:t>
            </a:r>
            <a:r>
              <a:rPr lang="zh-CN" altLang="en-US" sz="2800" dirty="0"/>
              <a:t>设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B</a:t>
            </a:r>
            <a:r>
              <a:rPr lang="en-US" altLang="zh-CN" sz="2800" dirty="0"/>
              <a:t>, ∗,</a:t>
            </a:r>
            <a:r>
              <a:rPr lang="zh-CN" altLang="fr-FR" sz="2800" dirty="0"/>
              <a:t>◦</a:t>
            </a:r>
            <a:r>
              <a:rPr lang="en-US" altLang="zh-CN" sz="2800" dirty="0"/>
              <a:t>&gt;</a:t>
            </a:r>
            <a:r>
              <a:rPr lang="zh-CN" altLang="en-US" sz="2800" dirty="0"/>
              <a:t>是代数系统</a:t>
            </a:r>
            <a:r>
              <a:rPr lang="en-US" altLang="zh-CN" sz="2800" dirty="0"/>
              <a:t>, ∗</a:t>
            </a:r>
            <a:r>
              <a:rPr lang="zh-CN" altLang="en-US" sz="2800" dirty="0"/>
              <a:t>和</a:t>
            </a:r>
            <a:r>
              <a:rPr lang="zh-CN" altLang="fr-FR" sz="2800" dirty="0"/>
              <a:t>◦</a:t>
            </a:r>
            <a:r>
              <a:rPr lang="zh-CN" altLang="en-US" sz="2800" dirty="0"/>
              <a:t>是二元运算</a:t>
            </a:r>
            <a:r>
              <a:rPr lang="en-US" altLang="zh-CN" sz="2800" dirty="0"/>
              <a:t>. </a:t>
            </a:r>
            <a:r>
              <a:rPr lang="zh-CN" altLang="en-US" sz="2800" dirty="0"/>
              <a:t>若∗和</a:t>
            </a:r>
            <a:r>
              <a:rPr lang="zh-CN" altLang="fr-FR" sz="2800" dirty="0"/>
              <a:t>◦</a:t>
            </a:r>
            <a:r>
              <a:rPr lang="zh-CN" altLang="en-US" sz="2800" dirty="0"/>
              <a:t>运算满足：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(1) </a:t>
            </a:r>
            <a:r>
              <a:rPr lang="zh-CN" altLang="en-US" sz="2800" dirty="0">
                <a:solidFill>
                  <a:srgbClr val="A50021"/>
                </a:solidFill>
              </a:rPr>
              <a:t>交换律</a:t>
            </a:r>
            <a:r>
              <a:rPr lang="en-US" altLang="zh-CN" sz="2800" dirty="0"/>
              <a:t>, </a:t>
            </a:r>
            <a:r>
              <a:rPr lang="zh-CN" altLang="en-US" sz="2800" dirty="0"/>
              <a:t>即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B</a:t>
            </a:r>
            <a:r>
              <a:rPr lang="zh-CN" altLang="en-US" sz="2800" dirty="0"/>
              <a:t>有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∗</a:t>
            </a:r>
            <a:r>
              <a:rPr lang="en-US" altLang="zh-CN" sz="2800" i="1" dirty="0" err="1"/>
              <a:t>b</a:t>
            </a:r>
            <a:r>
              <a:rPr lang="en-US" altLang="zh-CN" sz="2800" i="1" dirty="0"/>
              <a:t> </a:t>
            </a:r>
            <a:r>
              <a:rPr lang="en-US" altLang="zh-CN" sz="2800" dirty="0"/>
              <a:t>= 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∗</a:t>
            </a:r>
            <a:r>
              <a:rPr lang="en-US" altLang="zh-CN" sz="2800" i="1" dirty="0" err="1"/>
              <a:t>a</a:t>
            </a:r>
            <a:r>
              <a:rPr lang="en-US" altLang="zh-CN" sz="2800" dirty="0"/>
              <a:t>,  </a:t>
            </a:r>
            <a:r>
              <a:rPr lang="en-US" altLang="zh-CN" sz="2800" i="1" dirty="0"/>
              <a:t>a</a:t>
            </a:r>
            <a:r>
              <a:rPr lang="zh-CN" altLang="fr-FR" sz="2800" dirty="0"/>
              <a:t>◦</a:t>
            </a:r>
            <a:r>
              <a:rPr lang="en-US" altLang="zh-CN" sz="2800" i="1" dirty="0"/>
              <a:t>b </a:t>
            </a:r>
            <a:r>
              <a:rPr lang="en-US" altLang="zh-CN" sz="2800" dirty="0"/>
              <a:t>= </a:t>
            </a:r>
            <a:r>
              <a:rPr lang="en-US" altLang="zh-CN" sz="2800" i="1" dirty="0"/>
              <a:t>b</a:t>
            </a:r>
            <a:r>
              <a:rPr lang="zh-CN" altLang="fr-FR" sz="2800" dirty="0"/>
              <a:t>◦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(2) </a:t>
            </a:r>
            <a:r>
              <a:rPr lang="zh-CN" altLang="en-US" sz="2800" dirty="0">
                <a:solidFill>
                  <a:srgbClr val="A50021"/>
                </a:solidFill>
              </a:rPr>
              <a:t>分配律</a:t>
            </a:r>
            <a:r>
              <a:rPr lang="en-US" altLang="zh-CN" sz="2800" dirty="0"/>
              <a:t>, </a:t>
            </a:r>
            <a:r>
              <a:rPr lang="zh-CN" altLang="en-US" sz="2800" dirty="0"/>
              <a:t>即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c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B</a:t>
            </a:r>
            <a:r>
              <a:rPr lang="zh-CN" altLang="en-US" sz="2800" dirty="0"/>
              <a:t>有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en-US" altLang="zh-CN" sz="2800" dirty="0">
                <a:solidFill>
                  <a:schemeClr val="folHlink"/>
                </a:solidFill>
              </a:rPr>
              <a:t>∗(</a:t>
            </a:r>
            <a:r>
              <a:rPr lang="en-US" altLang="zh-CN" sz="2800" i="1" dirty="0">
                <a:solidFill>
                  <a:schemeClr val="folHlink"/>
                </a:solidFill>
              </a:rPr>
              <a:t>b</a:t>
            </a:r>
            <a:r>
              <a:rPr lang="zh-CN" altLang="fr-FR" sz="2800" dirty="0">
                <a:solidFill>
                  <a:schemeClr val="folHlink"/>
                </a:solidFill>
              </a:rPr>
              <a:t>◦</a:t>
            </a:r>
            <a:r>
              <a:rPr lang="en-US" altLang="zh-CN" sz="2800" i="1" dirty="0">
                <a:solidFill>
                  <a:schemeClr val="folHlink"/>
                </a:solidFill>
              </a:rPr>
              <a:t>c</a:t>
            </a:r>
            <a:r>
              <a:rPr lang="en-US" altLang="zh-CN" sz="2800" dirty="0">
                <a:solidFill>
                  <a:schemeClr val="folHlink"/>
                </a:solidFill>
              </a:rPr>
              <a:t>) = (</a:t>
            </a:r>
            <a:r>
              <a:rPr lang="en-US" altLang="zh-CN" sz="2800" i="1" dirty="0" err="1">
                <a:solidFill>
                  <a:schemeClr val="folHlink"/>
                </a:solidFill>
              </a:rPr>
              <a:t>a</a:t>
            </a:r>
            <a:r>
              <a:rPr lang="en-US" altLang="zh-CN" sz="2800" dirty="0" err="1">
                <a:solidFill>
                  <a:schemeClr val="folHlink"/>
                </a:solidFill>
              </a:rPr>
              <a:t>∗</a:t>
            </a:r>
            <a:r>
              <a:rPr lang="en-US" altLang="zh-CN" sz="2800" i="1" dirty="0" err="1">
                <a:solidFill>
                  <a:schemeClr val="folHlink"/>
                </a:solidFill>
              </a:rPr>
              <a:t>b</a:t>
            </a:r>
            <a:r>
              <a:rPr lang="en-US" altLang="zh-CN" sz="2800" dirty="0">
                <a:solidFill>
                  <a:schemeClr val="folHlink"/>
                </a:solidFill>
              </a:rPr>
              <a:t>)</a:t>
            </a:r>
            <a:r>
              <a:rPr lang="zh-CN" altLang="fr-FR" sz="2800" dirty="0">
                <a:solidFill>
                  <a:schemeClr val="folHlink"/>
                </a:solidFill>
              </a:rPr>
              <a:t>◦</a:t>
            </a:r>
            <a:r>
              <a:rPr lang="en-US" altLang="zh-CN" sz="2800" dirty="0">
                <a:solidFill>
                  <a:schemeClr val="folHlink"/>
                </a:solidFill>
              </a:rPr>
              <a:t>(</a:t>
            </a:r>
            <a:r>
              <a:rPr lang="en-US" altLang="zh-CN" sz="2800" i="1" dirty="0" err="1">
                <a:solidFill>
                  <a:schemeClr val="folHlink"/>
                </a:solidFill>
              </a:rPr>
              <a:t>a</a:t>
            </a:r>
            <a:r>
              <a:rPr lang="en-US" altLang="zh-CN" sz="2800" dirty="0" err="1">
                <a:solidFill>
                  <a:schemeClr val="folHlink"/>
                </a:solidFill>
              </a:rPr>
              <a:t>∗</a:t>
            </a:r>
            <a:r>
              <a:rPr lang="en-US" altLang="zh-CN" sz="2800" i="1" dirty="0" err="1">
                <a:solidFill>
                  <a:schemeClr val="folHlink"/>
                </a:solidFill>
              </a:rPr>
              <a:t>c</a:t>
            </a:r>
            <a:r>
              <a:rPr lang="en-US" altLang="zh-CN" sz="2800" dirty="0">
                <a:solidFill>
                  <a:schemeClr val="folHlink"/>
                </a:solidFill>
              </a:rPr>
              <a:t>),  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zh-CN" altLang="fr-FR" sz="2800" dirty="0">
                <a:solidFill>
                  <a:schemeClr val="folHlink"/>
                </a:solidFill>
              </a:rPr>
              <a:t>◦</a:t>
            </a:r>
            <a:r>
              <a:rPr lang="en-US" altLang="zh-CN" sz="2800" dirty="0">
                <a:solidFill>
                  <a:schemeClr val="folHlink"/>
                </a:solidFill>
              </a:rPr>
              <a:t>(</a:t>
            </a:r>
            <a:r>
              <a:rPr lang="en-US" altLang="zh-CN" sz="2800" i="1" dirty="0" err="1">
                <a:solidFill>
                  <a:schemeClr val="folHlink"/>
                </a:solidFill>
              </a:rPr>
              <a:t>b</a:t>
            </a:r>
            <a:r>
              <a:rPr lang="en-US" altLang="zh-CN" sz="2800" dirty="0" err="1">
                <a:solidFill>
                  <a:schemeClr val="folHlink"/>
                </a:solidFill>
              </a:rPr>
              <a:t>∗</a:t>
            </a:r>
            <a:r>
              <a:rPr lang="en-US" altLang="zh-CN" sz="2800" i="1" dirty="0" err="1">
                <a:solidFill>
                  <a:schemeClr val="folHlink"/>
                </a:solidFill>
              </a:rPr>
              <a:t>c</a:t>
            </a:r>
            <a:r>
              <a:rPr lang="en-US" altLang="zh-CN" sz="2800" dirty="0">
                <a:solidFill>
                  <a:schemeClr val="folHlink"/>
                </a:solidFill>
              </a:rPr>
              <a:t>) = (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zh-CN" altLang="fr-FR" sz="2800" dirty="0">
                <a:solidFill>
                  <a:schemeClr val="folHlink"/>
                </a:solidFill>
              </a:rPr>
              <a:t>◦</a:t>
            </a:r>
            <a:r>
              <a:rPr lang="en-US" altLang="zh-CN" sz="2800" i="1" dirty="0">
                <a:solidFill>
                  <a:schemeClr val="folHlink"/>
                </a:solidFill>
              </a:rPr>
              <a:t>b</a:t>
            </a:r>
            <a:r>
              <a:rPr lang="en-US" altLang="zh-CN" sz="2800" dirty="0">
                <a:solidFill>
                  <a:schemeClr val="folHlink"/>
                </a:solidFill>
              </a:rPr>
              <a:t>) ∗ (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zh-CN" altLang="fr-FR" sz="2800" dirty="0">
                <a:solidFill>
                  <a:schemeClr val="folHlink"/>
                </a:solidFill>
              </a:rPr>
              <a:t>◦</a:t>
            </a:r>
            <a:r>
              <a:rPr lang="en-US" altLang="zh-CN" sz="2800" i="1" dirty="0">
                <a:solidFill>
                  <a:schemeClr val="folHlink"/>
                </a:solidFill>
              </a:rPr>
              <a:t>c</a:t>
            </a:r>
            <a:r>
              <a:rPr lang="en-US" altLang="zh-CN" sz="2800" dirty="0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 (3) </a:t>
            </a:r>
            <a:r>
              <a:rPr lang="zh-CN" altLang="en-US" sz="2800" dirty="0">
                <a:solidFill>
                  <a:srgbClr val="A50021"/>
                </a:solidFill>
              </a:rPr>
              <a:t>同一律</a:t>
            </a:r>
            <a:r>
              <a:rPr lang="en-US" altLang="zh-CN" sz="2800" dirty="0"/>
              <a:t>, </a:t>
            </a:r>
            <a:r>
              <a:rPr lang="zh-CN" altLang="en-US" sz="2800" dirty="0"/>
              <a:t>即存在</a:t>
            </a:r>
            <a:r>
              <a:rPr lang="en-US" altLang="zh-CN" sz="2800" dirty="0"/>
              <a:t>0,1∈</a:t>
            </a:r>
            <a:r>
              <a:rPr lang="en-US" altLang="zh-CN" sz="2800" i="1" dirty="0"/>
              <a:t>B</a:t>
            </a:r>
            <a:r>
              <a:rPr lang="en-US" altLang="zh-CN" sz="2800" dirty="0"/>
              <a:t>, </a:t>
            </a:r>
            <a:r>
              <a:rPr lang="zh-CN" altLang="en-US" sz="2800" dirty="0"/>
              <a:t>使得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B</a:t>
            </a:r>
            <a:r>
              <a:rPr lang="zh-CN" altLang="en-US" sz="2800" dirty="0"/>
              <a:t>有</a:t>
            </a:r>
            <a:br>
              <a:rPr lang="zh-CN" altLang="en-US" sz="2800" dirty="0"/>
            </a:br>
            <a:r>
              <a:rPr lang="en-US" altLang="zh-CN" sz="2800" i="1" dirty="0">
                <a:solidFill>
                  <a:schemeClr val="folHlink"/>
                </a:solidFill>
              </a:rPr>
              <a:t>a </a:t>
            </a:r>
            <a:r>
              <a:rPr lang="en-US" altLang="zh-CN" sz="2800" dirty="0">
                <a:solidFill>
                  <a:schemeClr val="folHlink"/>
                </a:solidFill>
              </a:rPr>
              <a:t>∗1 = 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en-US" altLang="zh-CN" sz="2800" dirty="0">
                <a:solidFill>
                  <a:schemeClr val="folHlink"/>
                </a:solidFill>
              </a:rPr>
              <a:t>, 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zh-CN" altLang="fr-FR" sz="2800" dirty="0">
                <a:solidFill>
                  <a:schemeClr val="folHlink"/>
                </a:solidFill>
              </a:rPr>
              <a:t>◦</a:t>
            </a:r>
            <a:r>
              <a:rPr lang="en-US" altLang="zh-CN" sz="2800" dirty="0">
                <a:solidFill>
                  <a:schemeClr val="folHlink"/>
                </a:solidFill>
              </a:rPr>
              <a:t>0 = 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en-US" altLang="zh-CN" sz="2800" dirty="0">
                <a:solidFill>
                  <a:schemeClr val="folHlink"/>
                </a:solidFill>
              </a:rPr>
              <a:t>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(4) </a:t>
            </a:r>
            <a:r>
              <a:rPr lang="zh-CN" altLang="en-US" sz="2800" dirty="0">
                <a:solidFill>
                  <a:srgbClr val="A50021"/>
                </a:solidFill>
              </a:rPr>
              <a:t>补元律</a:t>
            </a:r>
            <a:r>
              <a:rPr lang="en-US" altLang="zh-CN" sz="2800" dirty="0"/>
              <a:t>, </a:t>
            </a:r>
            <a:r>
              <a:rPr lang="zh-CN" altLang="en-US" sz="2800" dirty="0"/>
              <a:t>即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B</a:t>
            </a:r>
            <a:r>
              <a:rPr lang="en-US" altLang="zh-CN" sz="2800" dirty="0"/>
              <a:t>, </a:t>
            </a:r>
            <a:r>
              <a:rPr lang="zh-CN" altLang="en-US" sz="2800" dirty="0"/>
              <a:t>存在 </a:t>
            </a:r>
            <a:r>
              <a:rPr lang="en-US" altLang="zh-CN" sz="2800" i="1" dirty="0"/>
              <a:t>a</a:t>
            </a:r>
            <a:r>
              <a:rPr lang="en-US" altLang="zh-CN" sz="2800" i="1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∈</a:t>
            </a:r>
            <a:r>
              <a:rPr lang="en-US" altLang="zh-CN" sz="2800" i="1" dirty="0"/>
              <a:t>B </a:t>
            </a:r>
            <a:r>
              <a:rPr lang="zh-CN" altLang="en-US" sz="2800" dirty="0"/>
              <a:t>使得</a:t>
            </a:r>
            <a:br>
              <a:rPr lang="zh-CN" altLang="en-US" sz="2800" dirty="0"/>
            </a:br>
            <a:r>
              <a:rPr lang="zh-CN" altLang="en-US" sz="2800" dirty="0"/>
              <a:t> </a:t>
            </a:r>
            <a:r>
              <a:rPr lang="en-US" altLang="zh-CN" sz="2800" i="1" dirty="0">
                <a:solidFill>
                  <a:schemeClr val="folHlink"/>
                </a:solidFill>
              </a:rPr>
              <a:t>a </a:t>
            </a:r>
            <a:r>
              <a:rPr lang="en-US" altLang="zh-CN" sz="2800" dirty="0">
                <a:solidFill>
                  <a:schemeClr val="folHlink"/>
                </a:solidFill>
              </a:rPr>
              <a:t>∗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en-US" altLang="zh-CN" sz="2800" dirty="0">
                <a:solidFill>
                  <a:schemeClr val="folHlink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800" dirty="0">
                <a:solidFill>
                  <a:schemeClr val="folHlink"/>
                </a:solidFill>
              </a:rPr>
              <a:t> = 0, 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zh-CN" altLang="fr-FR" sz="2800" dirty="0">
                <a:solidFill>
                  <a:schemeClr val="folHlink"/>
                </a:solidFill>
              </a:rPr>
              <a:t>◦</a:t>
            </a:r>
            <a:r>
              <a:rPr lang="en-US" altLang="zh-CN" sz="2800" i="1" dirty="0">
                <a:solidFill>
                  <a:schemeClr val="folHlink"/>
                </a:solidFill>
              </a:rPr>
              <a:t>a</a:t>
            </a:r>
            <a:r>
              <a:rPr lang="en-US" altLang="zh-CN" sz="2800" dirty="0">
                <a:solidFill>
                  <a:schemeClr val="folHlink"/>
                </a:solidFill>
                <a:sym typeface="Symbol" panose="05050102010706020507" pitchFamily="18" charset="2"/>
              </a:rPr>
              <a:t></a:t>
            </a:r>
            <a:r>
              <a:rPr lang="en-US" altLang="zh-CN" sz="2800" dirty="0">
                <a:solidFill>
                  <a:schemeClr val="folHlink"/>
                </a:solidFill>
              </a:rPr>
              <a:t> = 1</a:t>
            </a:r>
            <a:r>
              <a:rPr lang="en-US" altLang="zh-CN" sz="2800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则称 </a:t>
            </a:r>
            <a:r>
              <a:rPr lang="en-US" altLang="zh-CN" sz="2800" dirty="0"/>
              <a:t>&lt;</a:t>
            </a:r>
            <a:r>
              <a:rPr lang="en-US" altLang="zh-CN" sz="2800" i="1" dirty="0"/>
              <a:t>B</a:t>
            </a:r>
            <a:r>
              <a:rPr lang="en-US" altLang="zh-CN" sz="2800" dirty="0"/>
              <a:t>,∗,</a:t>
            </a:r>
            <a:r>
              <a:rPr lang="zh-CN" altLang="fr-FR" sz="2800" dirty="0"/>
              <a:t>◦</a:t>
            </a:r>
            <a:r>
              <a:rPr lang="en-US" altLang="zh-CN" sz="2800" dirty="0"/>
              <a:t>&gt;</a:t>
            </a:r>
            <a:r>
              <a:rPr lang="zh-CN" altLang="en-US" sz="2800" dirty="0"/>
              <a:t>是一个布尔代数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44A34E3B-9FBD-45B0-9678-8E584DAF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BC79D8-D94A-4DAA-B2ED-18130337B76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70CC175-44BF-4AA8-ACA9-71A811A0F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实例：命题代数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E0ABF6F0-54FA-4B12-9A8D-012B402E3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181975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10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S</a:t>
            </a:r>
            <a:r>
              <a:rPr lang="zh-CN" altLang="en-US" dirty="0"/>
              <a:t>为命题集合</a:t>
            </a:r>
            <a:r>
              <a:rPr lang="en-US" altLang="zh-CN" dirty="0"/>
              <a:t>, </a:t>
            </a:r>
            <a:r>
              <a:rPr lang="zh-CN" altLang="en-US" dirty="0"/>
              <a:t>证明</a:t>
            </a:r>
            <a:r>
              <a:rPr lang="en-US" altLang="zh-CN" dirty="0"/>
              <a:t>&lt;</a:t>
            </a:r>
            <a:r>
              <a:rPr lang="en-US" altLang="zh-CN" i="1" dirty="0"/>
              <a:t>S,</a:t>
            </a:r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</a:rPr>
              <a:t>∧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∨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en-US" altLang="zh-CN" dirty="0"/>
              <a:t> , 1&gt;</a:t>
            </a:r>
            <a:r>
              <a:rPr lang="zh-CN" altLang="en-US" dirty="0"/>
              <a:t>构成布尔代数</a:t>
            </a:r>
            <a:r>
              <a:rPr lang="en-US" altLang="zh-CN" dirty="0"/>
              <a:t>, </a:t>
            </a:r>
            <a:r>
              <a:rPr lang="zh-CN" altLang="en-US" dirty="0"/>
              <a:t>称为命题代数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证明：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zh-CN" altLang="en-US" dirty="0">
                <a:solidFill>
                  <a:srgbClr val="A50021"/>
                </a:solidFill>
              </a:rPr>
              <a:t>交换律</a:t>
            </a:r>
            <a:r>
              <a:rPr lang="zh-CN" altLang="en-US" dirty="0"/>
              <a:t>：</a:t>
            </a:r>
            <a:r>
              <a:rPr lang="zh-CN" altLang="en-US" dirty="0">
                <a:latin typeface="宋体" panose="02010600030101010101" pitchFamily="2" charset="-122"/>
              </a:rPr>
              <a:t>∧</a:t>
            </a:r>
            <a:r>
              <a:rPr lang="zh-CN" altLang="en-US" dirty="0"/>
              <a:t>和</a:t>
            </a:r>
            <a:r>
              <a:rPr lang="zh-CN" altLang="en-US" dirty="0">
                <a:latin typeface="宋体" panose="02010600030101010101" pitchFamily="2" charset="-122"/>
              </a:rPr>
              <a:t>∨满足交换律</a:t>
            </a:r>
            <a:endParaRPr lang="zh-CN" altLang="en-US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en-US" dirty="0">
                <a:solidFill>
                  <a:srgbClr val="A50021"/>
                </a:solidFill>
              </a:rPr>
              <a:t>分配律</a:t>
            </a:r>
            <a:r>
              <a:rPr lang="zh-CN" altLang="en-US" dirty="0"/>
              <a:t>：</a:t>
            </a:r>
            <a:r>
              <a:rPr lang="zh-CN" altLang="en-US" dirty="0">
                <a:latin typeface="宋体" panose="02010600030101010101" pitchFamily="2" charset="-122"/>
              </a:rPr>
              <a:t>∧</a:t>
            </a:r>
            <a:r>
              <a:rPr lang="zh-CN" altLang="en-US" dirty="0"/>
              <a:t>和</a:t>
            </a:r>
            <a:r>
              <a:rPr lang="zh-CN" altLang="en-US" dirty="0">
                <a:latin typeface="宋体" panose="02010600030101010101" pitchFamily="2" charset="-122"/>
              </a:rPr>
              <a:t>∨互相可分配</a:t>
            </a:r>
            <a:endParaRPr lang="zh-CN" altLang="en-US" dirty="0">
              <a:solidFill>
                <a:schemeClr val="folHlink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zh-CN" altLang="en-US" dirty="0">
                <a:solidFill>
                  <a:srgbClr val="A50021"/>
                </a:solidFill>
              </a:rPr>
              <a:t>同一律</a:t>
            </a:r>
            <a:r>
              <a:rPr lang="zh-CN" altLang="en-US" dirty="0"/>
              <a:t>：存在</a:t>
            </a:r>
            <a:r>
              <a:rPr lang="en-US" altLang="zh-CN" dirty="0"/>
              <a:t>0,1∈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zh-CN" altLang="en-US" dirty="0"/>
              <a:t>使得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zh-CN" altLang="en-US" dirty="0"/>
              <a:t>有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                 </a:t>
            </a:r>
            <a:r>
              <a:rPr lang="en-US" altLang="zh-CN" i="1" dirty="0">
                <a:solidFill>
                  <a:schemeClr val="folHlink"/>
                </a:solidFill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∧</a:t>
            </a:r>
            <a:r>
              <a:rPr lang="en-US" altLang="zh-CN" dirty="0">
                <a:solidFill>
                  <a:schemeClr val="folHlink"/>
                </a:solidFill>
              </a:rPr>
              <a:t>1 = </a:t>
            </a:r>
            <a:r>
              <a:rPr lang="en-US" altLang="zh-CN" i="1" dirty="0">
                <a:solidFill>
                  <a:schemeClr val="folHlink"/>
                </a:solidFill>
              </a:rPr>
              <a:t>a</a:t>
            </a:r>
            <a:r>
              <a:rPr lang="en-US" altLang="zh-CN" dirty="0">
                <a:solidFill>
                  <a:schemeClr val="folHlink"/>
                </a:solidFill>
              </a:rPr>
              <a:t>, </a:t>
            </a:r>
            <a:r>
              <a:rPr lang="en-US" altLang="zh-CN" i="1" dirty="0">
                <a:solidFill>
                  <a:schemeClr val="folHlink"/>
                </a:solidFill>
              </a:rPr>
              <a:t>a</a:t>
            </a:r>
            <a:r>
              <a:rPr lang="en-US" altLang="zh-CN" dirty="0">
                <a:latin typeface="宋体" panose="02010600030101010101" pitchFamily="2" charset="-122"/>
              </a:rPr>
              <a:t>∨</a:t>
            </a:r>
            <a:r>
              <a:rPr lang="en-US" altLang="zh-CN" dirty="0">
                <a:solidFill>
                  <a:schemeClr val="folHlink"/>
                </a:solidFill>
              </a:rPr>
              <a:t>0 = </a:t>
            </a:r>
            <a:r>
              <a:rPr lang="en-US" altLang="zh-CN" i="1" dirty="0">
                <a:solidFill>
                  <a:schemeClr val="folHlink"/>
                </a:solidFill>
              </a:rPr>
              <a:t>a</a:t>
            </a:r>
            <a:r>
              <a:rPr lang="en-US" altLang="zh-CN" dirty="0">
                <a:solidFill>
                  <a:schemeClr val="folHlink"/>
                </a:solidFill>
              </a:rPr>
              <a:t>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(4) </a:t>
            </a:r>
            <a:r>
              <a:rPr lang="zh-CN" altLang="en-US" dirty="0">
                <a:solidFill>
                  <a:srgbClr val="A50021"/>
                </a:solidFill>
              </a:rPr>
              <a:t>补元律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en-US" altLang="zh-CN" dirty="0"/>
              <a:t>, </a:t>
            </a:r>
            <a:r>
              <a:rPr lang="zh-CN" altLang="en-US" dirty="0"/>
              <a:t>存在 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∈</a:t>
            </a:r>
            <a:r>
              <a:rPr lang="en-US" altLang="zh-CN" i="1" dirty="0"/>
              <a:t>S </a:t>
            </a:r>
            <a:r>
              <a:rPr lang="zh-CN" altLang="en-US" dirty="0"/>
              <a:t>使得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                </a:t>
            </a:r>
            <a:r>
              <a:rPr lang="en-US" altLang="zh-CN" i="1" dirty="0" err="1">
                <a:solidFill>
                  <a:schemeClr val="folHlink"/>
                </a:solidFill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∧</a:t>
            </a:r>
            <a:r>
              <a:rPr lang="en-US" altLang="zh-CN" i="1" dirty="0" err="1">
                <a:solidFill>
                  <a:schemeClr val="folHlink"/>
                </a:solidFill>
              </a:rPr>
              <a:t>a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folHlink"/>
                </a:solidFill>
              </a:rPr>
              <a:t> = 0, </a:t>
            </a:r>
            <a:r>
              <a:rPr lang="en-US" altLang="zh-CN" i="1" dirty="0" err="1">
                <a:solidFill>
                  <a:schemeClr val="folHlink"/>
                </a:solidFill>
              </a:rPr>
              <a:t>a</a:t>
            </a:r>
            <a:r>
              <a:rPr lang="en-US" altLang="zh-CN" dirty="0" err="1">
                <a:latin typeface="宋体" panose="02010600030101010101" pitchFamily="2" charset="-122"/>
              </a:rPr>
              <a:t>∨</a:t>
            </a:r>
            <a:r>
              <a:rPr lang="en-US" altLang="zh-CN" i="1" dirty="0" err="1">
                <a:solidFill>
                  <a:schemeClr val="folHlink"/>
                </a:solidFill>
              </a:rPr>
              <a:t>a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folHlink"/>
                </a:solidFill>
              </a:rPr>
              <a:t> = 1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综上所述： </a:t>
            </a:r>
            <a:r>
              <a:rPr lang="en-US" altLang="zh-CN" dirty="0"/>
              <a:t>&lt;</a:t>
            </a:r>
            <a:r>
              <a:rPr lang="en-US" altLang="zh-CN" i="1" dirty="0"/>
              <a:t>S,</a:t>
            </a:r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</a:rPr>
              <a:t>∧</a:t>
            </a:r>
            <a:r>
              <a:rPr lang="en-US" altLang="zh-CN" dirty="0"/>
              <a:t>,</a:t>
            </a:r>
            <a:r>
              <a:rPr lang="en-US" altLang="zh-CN" dirty="0">
                <a:latin typeface="宋体" panose="02010600030101010101" pitchFamily="2" charset="-122"/>
              </a:rPr>
              <a:t>∨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en-US" altLang="zh-CN" dirty="0"/>
              <a:t> , 1&gt;</a:t>
            </a:r>
            <a:r>
              <a:rPr lang="zh-CN" altLang="en-US" dirty="0"/>
              <a:t>构成布尔代数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B2F27077-64E6-495E-AB76-B82CBC06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119496-F26B-4290-8C8F-064F32023C85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7988E00-11C4-42D8-93FE-425B975B6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有限布尔代数的结构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12704C6-1C43-4676-8C31-035EF8497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11.12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L </a:t>
            </a:r>
            <a:r>
              <a:rPr lang="zh-CN" altLang="en-US" dirty="0"/>
              <a:t>是格</a:t>
            </a:r>
            <a:r>
              <a:rPr lang="en-US" altLang="zh-CN" dirty="0"/>
              <a:t>, 0∈</a:t>
            </a:r>
            <a:r>
              <a:rPr lang="en-US" altLang="zh-CN" i="1" dirty="0"/>
              <a:t>L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L</a:t>
            </a:r>
            <a:r>
              <a:rPr lang="zh-CN" altLang="en-US" dirty="0"/>
              <a:t>有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</a:t>
            </a:r>
            <a:r>
              <a:rPr lang="zh-CN" altLang="en-US" dirty="0"/>
              <a:t>              </a:t>
            </a:r>
            <a:r>
              <a:rPr lang="en-US" altLang="zh-CN" dirty="0"/>
              <a:t>0 ≺ </a:t>
            </a:r>
            <a:r>
              <a:rPr lang="en-US" altLang="zh-CN" i="1" dirty="0"/>
              <a:t>b </a:t>
            </a:r>
            <a:r>
              <a:rPr lang="en-US" altLang="zh-CN" dirty="0"/>
              <a:t>≼ 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b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i="1" dirty="0"/>
              <a:t>              </a:t>
            </a:r>
            <a:r>
              <a:rPr lang="zh-CN" altLang="en-US" dirty="0"/>
              <a:t>则称 </a:t>
            </a:r>
            <a:r>
              <a:rPr lang="en-US" altLang="zh-CN" i="1" dirty="0"/>
              <a:t>a </a:t>
            </a:r>
            <a:r>
              <a:rPr lang="zh-CN" altLang="en-US" dirty="0"/>
              <a:t>是 </a:t>
            </a:r>
            <a:r>
              <a:rPr lang="en-US" altLang="zh-CN" i="1" dirty="0"/>
              <a:t>L 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A50021"/>
                </a:solidFill>
              </a:rPr>
              <a:t>原子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dirty="0">
                <a:solidFill>
                  <a:srgbClr val="AF1D1D"/>
                </a:solidFill>
              </a:rPr>
              <a:t>例</a:t>
            </a:r>
            <a:r>
              <a:rPr lang="en-US" altLang="zh-CN" dirty="0">
                <a:solidFill>
                  <a:srgbClr val="AF1D1D"/>
                </a:solidFill>
              </a:rPr>
              <a:t>11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altLang="zh-CN" dirty="0"/>
              <a:t>(1)</a:t>
            </a:r>
            <a:r>
              <a:rPr lang="en-US" altLang="zh-CN" i="1" dirty="0"/>
              <a:t>  L</a:t>
            </a:r>
            <a:r>
              <a:rPr lang="zh-CN" altLang="en-US" dirty="0"/>
              <a:t>是正整数 </a:t>
            </a:r>
            <a:r>
              <a:rPr lang="en-US" altLang="zh-CN" i="1" dirty="0"/>
              <a:t>n </a:t>
            </a:r>
            <a:r>
              <a:rPr lang="zh-CN" altLang="en-US" dirty="0"/>
              <a:t>的全体正因子关于整除关系构成的格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L</a:t>
            </a:r>
            <a:r>
              <a:rPr lang="zh-CN" altLang="en-US" dirty="0"/>
              <a:t>的原子恰为</a:t>
            </a:r>
            <a:r>
              <a:rPr lang="en-US" altLang="zh-CN" i="1" dirty="0"/>
              <a:t>n</a:t>
            </a:r>
            <a:r>
              <a:rPr lang="zh-CN" altLang="en-US" dirty="0"/>
              <a:t>的全体素因子</a:t>
            </a:r>
            <a:r>
              <a:rPr lang="en-US" altLang="zh-CN" dirty="0"/>
              <a:t>.</a:t>
            </a:r>
          </a:p>
          <a:p>
            <a:pPr lvl="1" eaLnBrk="1" hangingPunct="1">
              <a:defRPr/>
            </a:pPr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i="1" dirty="0"/>
              <a:t>L</a:t>
            </a:r>
            <a:r>
              <a:rPr lang="zh-CN" altLang="en-US" dirty="0"/>
              <a:t>是</a:t>
            </a:r>
            <a:r>
              <a:rPr lang="en-US" altLang="zh-CN" i="1" dirty="0"/>
              <a:t>B</a:t>
            </a:r>
            <a:r>
              <a:rPr lang="zh-CN" altLang="en-US" dirty="0"/>
              <a:t>的幂集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L</a:t>
            </a:r>
            <a:r>
              <a:rPr lang="zh-CN" altLang="en-US" dirty="0"/>
              <a:t>的原子就是</a:t>
            </a:r>
            <a:r>
              <a:rPr lang="en-US" altLang="zh-CN" i="1" dirty="0"/>
              <a:t>B</a:t>
            </a:r>
            <a:r>
              <a:rPr lang="zh-CN" altLang="en-US" dirty="0"/>
              <a:t>中元素构成的单元集 </a:t>
            </a:r>
          </a:p>
          <a:p>
            <a:pPr eaLnBrk="1" hangingPunct="1">
              <a:defRPr/>
            </a:pP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49948C6F-BFC1-4188-A5C7-74D77DB9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A20261-CA9A-445E-B920-B0A1716AA4D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D7EA044-4A4A-43B2-A435-7452A4DF0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3F44A942-CE57-4982-A775-CF3D5B4E3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4941888"/>
            <a:ext cx="8001000" cy="1008062"/>
          </a:xfrm>
        </p:spPr>
        <p:txBody>
          <a:bodyPr/>
          <a:lstStyle/>
          <a:p>
            <a:pPr lvl="1" eaLnBrk="1" hangingPunct="1"/>
            <a:r>
              <a:rPr lang="en-US" altLang="zh-CN"/>
              <a:t>(3) </a:t>
            </a:r>
            <a:r>
              <a:rPr lang="zh-CN" altLang="en-US"/>
              <a:t>图中</a:t>
            </a:r>
            <a:r>
              <a:rPr lang="en-US" altLang="zh-CN" i="1"/>
              <a:t>L</a:t>
            </a:r>
            <a:r>
              <a:rPr lang="en-US" altLang="zh-CN" baseline="-25000"/>
              <a:t>1</a:t>
            </a:r>
            <a:r>
              <a:rPr lang="zh-CN" altLang="en-US"/>
              <a:t>的原子是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L</a:t>
            </a:r>
            <a:r>
              <a:rPr lang="en-US" altLang="zh-CN" baseline="-25000"/>
              <a:t>2</a:t>
            </a:r>
            <a:r>
              <a:rPr lang="zh-CN" altLang="en-US"/>
              <a:t>的原子是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      </a:t>
            </a:r>
            <a:r>
              <a:rPr lang="en-US" altLang="zh-CN" i="1"/>
              <a:t>L</a:t>
            </a:r>
            <a:r>
              <a:rPr lang="en-US" altLang="zh-CN" baseline="-25000"/>
              <a:t>3</a:t>
            </a:r>
            <a:r>
              <a:rPr lang="zh-CN" altLang="en-US"/>
              <a:t>的原子是</a:t>
            </a:r>
            <a:r>
              <a:rPr lang="en-US" altLang="zh-CN" i="1"/>
              <a:t>b,c </a:t>
            </a:r>
            <a:r>
              <a:rPr lang="zh-CN" altLang="en-US"/>
              <a:t>和 </a:t>
            </a:r>
            <a:r>
              <a:rPr lang="en-US" altLang="zh-CN" i="1"/>
              <a:t>d, L</a:t>
            </a:r>
            <a:r>
              <a:rPr lang="en-US" altLang="zh-CN" baseline="-25000"/>
              <a:t>4</a:t>
            </a:r>
            <a:r>
              <a:rPr lang="zh-CN" altLang="en-US"/>
              <a:t>的原子是</a:t>
            </a:r>
            <a:r>
              <a:rPr lang="en-US" altLang="zh-CN" i="1"/>
              <a:t>b,c.</a:t>
            </a:r>
          </a:p>
        </p:txBody>
      </p:sp>
      <p:pic>
        <p:nvPicPr>
          <p:cNvPr id="68613" name="Picture 5" descr="13-5">
            <a:extLst>
              <a:ext uri="{FF2B5EF4-FFF2-40B4-BE49-F238E27FC236}">
                <a16:creationId xmlns:a16="http://schemas.microsoft.com/office/drawing/2014/main" id="{69FAE075-FE84-487D-AB4C-22D68228B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3" b="6673"/>
          <a:stretch>
            <a:fillRect/>
          </a:stretch>
        </p:blipFill>
        <p:spPr bwMode="auto">
          <a:xfrm>
            <a:off x="827088" y="1196975"/>
            <a:ext cx="7993062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4694" name="Oval 6">
            <a:extLst>
              <a:ext uri="{FF2B5EF4-FFF2-40B4-BE49-F238E27FC236}">
                <a16:creationId xmlns:a16="http://schemas.microsoft.com/office/drawing/2014/main" id="{265DA409-F6A6-42AD-8E58-114D26C0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2708275"/>
            <a:ext cx="179387" cy="179388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678E27DE-11DE-4DD2-931D-ACDA25A957DF}"/>
              </a:ext>
            </a:extLst>
          </p:cNvPr>
          <p:cNvGrpSpPr>
            <a:grpSpLocks/>
          </p:cNvGrpSpPr>
          <p:nvPr/>
        </p:nvGrpSpPr>
        <p:grpSpPr bwMode="auto">
          <a:xfrm>
            <a:off x="2376488" y="2724150"/>
            <a:ext cx="1252537" cy="193675"/>
            <a:chOff x="1497" y="1716"/>
            <a:chExt cx="789" cy="122"/>
          </a:xfrm>
        </p:grpSpPr>
        <p:sp>
          <p:nvSpPr>
            <p:cNvPr id="68623" name="Oval 7">
              <a:extLst>
                <a:ext uri="{FF2B5EF4-FFF2-40B4-BE49-F238E27FC236}">
                  <a16:creationId xmlns:a16="http://schemas.microsoft.com/office/drawing/2014/main" id="{AD0E0C1C-32AA-475B-97CE-FC2409FB1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716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68624" name="Oval 8">
              <a:extLst>
                <a:ext uri="{FF2B5EF4-FFF2-40B4-BE49-F238E27FC236}">
                  <a16:creationId xmlns:a16="http://schemas.microsoft.com/office/drawing/2014/main" id="{EC6C917D-2870-4952-884E-0428D4BB9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" y="1725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AB288CC5-85C0-4379-B92B-D31A72B482DB}"/>
              </a:ext>
            </a:extLst>
          </p:cNvPr>
          <p:cNvGrpSpPr>
            <a:grpSpLocks/>
          </p:cNvGrpSpPr>
          <p:nvPr/>
        </p:nvGrpSpPr>
        <p:grpSpPr bwMode="auto">
          <a:xfrm>
            <a:off x="4738688" y="2744788"/>
            <a:ext cx="1316037" cy="201612"/>
            <a:chOff x="2985" y="1729"/>
            <a:chExt cx="829" cy="127"/>
          </a:xfrm>
        </p:grpSpPr>
        <p:sp>
          <p:nvSpPr>
            <p:cNvPr id="68620" name="Oval 9">
              <a:extLst>
                <a:ext uri="{FF2B5EF4-FFF2-40B4-BE49-F238E27FC236}">
                  <a16:creationId xmlns:a16="http://schemas.microsoft.com/office/drawing/2014/main" id="{8A9B37BE-89CC-4964-8DD1-C799A182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" y="1729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68621" name="Oval 10">
              <a:extLst>
                <a:ext uri="{FF2B5EF4-FFF2-40B4-BE49-F238E27FC236}">
                  <a16:creationId xmlns:a16="http://schemas.microsoft.com/office/drawing/2014/main" id="{1C80365E-806C-4C16-B9A9-370A355A5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733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68622" name="Oval 11">
              <a:extLst>
                <a:ext uri="{FF2B5EF4-FFF2-40B4-BE49-F238E27FC236}">
                  <a16:creationId xmlns:a16="http://schemas.microsoft.com/office/drawing/2014/main" id="{32406000-B42E-408B-8616-12796D55D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1743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F1A62B28-0AD0-4085-B717-A08DDE3B2FA5}"/>
              </a:ext>
            </a:extLst>
          </p:cNvPr>
          <p:cNvGrpSpPr>
            <a:grpSpLocks/>
          </p:cNvGrpSpPr>
          <p:nvPr/>
        </p:nvGrpSpPr>
        <p:grpSpPr bwMode="auto">
          <a:xfrm>
            <a:off x="7158038" y="2767013"/>
            <a:ext cx="1187450" cy="590550"/>
            <a:chOff x="4509" y="1743"/>
            <a:chExt cx="748" cy="372"/>
          </a:xfrm>
        </p:grpSpPr>
        <p:sp>
          <p:nvSpPr>
            <p:cNvPr id="68618" name="Oval 12">
              <a:extLst>
                <a:ext uri="{FF2B5EF4-FFF2-40B4-BE49-F238E27FC236}">
                  <a16:creationId xmlns:a16="http://schemas.microsoft.com/office/drawing/2014/main" id="{4EB568EE-5349-4E42-AAB6-8BF377662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1743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68619" name="Oval 13">
              <a:extLst>
                <a:ext uri="{FF2B5EF4-FFF2-40B4-BE49-F238E27FC236}">
                  <a16:creationId xmlns:a16="http://schemas.microsoft.com/office/drawing/2014/main" id="{6E6AF306-4A73-4D6C-A6FE-0F07E8BA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4" y="2002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build="p" bldLvl="2"/>
      <p:bldP spid="75469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>
            <a:extLst>
              <a:ext uri="{FF2B5EF4-FFF2-40B4-BE49-F238E27FC236}">
                <a16:creationId xmlns:a16="http://schemas.microsoft.com/office/drawing/2014/main" id="{B7E352A8-06E9-45D6-8203-9C28E524E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有限布尔代数的表示定理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D4DF7E8-7D0A-4096-80CF-7FF8529A6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556792"/>
            <a:ext cx="8001000" cy="48228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11.9</a:t>
            </a:r>
            <a:r>
              <a:rPr lang="en-US" altLang="zh-CN" dirty="0"/>
              <a:t> (</a:t>
            </a:r>
            <a:r>
              <a:rPr lang="zh-CN" altLang="en-US" dirty="0"/>
              <a:t>有限布尔代数的表示定理</a:t>
            </a:r>
            <a:r>
              <a:rPr lang="en-US" altLang="zh-CN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设</a:t>
            </a:r>
            <a:r>
              <a:rPr lang="en-US" altLang="zh-CN" i="1" dirty="0"/>
              <a:t>B</a:t>
            </a:r>
            <a:r>
              <a:rPr lang="zh-CN" altLang="en-US" dirty="0"/>
              <a:t>是有限布尔代数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zh-CN" altLang="en-US" dirty="0"/>
              <a:t>是</a:t>
            </a:r>
            <a:r>
              <a:rPr lang="en-US" altLang="zh-CN" i="1" dirty="0"/>
              <a:t>B</a:t>
            </a:r>
            <a:r>
              <a:rPr lang="zh-CN" altLang="en-US" dirty="0"/>
              <a:t>的全体原子构成的集合</a:t>
            </a:r>
            <a:r>
              <a:rPr lang="en-US" altLang="zh-CN" dirty="0"/>
              <a:t>,  </a:t>
            </a:r>
            <a:r>
              <a:rPr lang="zh-CN" altLang="en-US" dirty="0"/>
              <a:t>则</a:t>
            </a:r>
            <a:r>
              <a:rPr lang="en-US" altLang="zh-CN" i="1" dirty="0"/>
              <a:t>B</a:t>
            </a:r>
            <a:r>
              <a:rPr lang="zh-CN" altLang="en-US" dirty="0"/>
              <a:t>同构于</a:t>
            </a:r>
            <a:r>
              <a:rPr lang="en-US" altLang="zh-CN" i="1" dirty="0"/>
              <a:t>A</a:t>
            </a:r>
            <a:r>
              <a:rPr lang="zh-CN" altLang="en-US" dirty="0"/>
              <a:t>的幂集代数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).</a:t>
            </a:r>
          </a:p>
          <a:p>
            <a:pPr eaLnBrk="1" hangingPunct="1"/>
            <a:endParaRPr lang="en-US" altLang="zh-CN" dirty="0">
              <a:solidFill>
                <a:srgbClr val="A50021"/>
              </a:solidFill>
            </a:endParaRPr>
          </a:p>
          <a:p>
            <a:pPr eaLnBrk="1" hangingPunct="1"/>
            <a:endParaRPr lang="en-US" altLang="zh-CN" dirty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推论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r>
              <a:rPr lang="en-US" altLang="zh-CN" dirty="0"/>
              <a:t>   </a:t>
            </a:r>
            <a:r>
              <a:rPr lang="zh-CN" altLang="en-US" dirty="0"/>
              <a:t>任何有限布尔代数的基数为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en-US" altLang="zh-CN" dirty="0"/>
              <a:t>, </a:t>
            </a:r>
            <a:r>
              <a:rPr lang="en-US" altLang="zh-CN" i="1" dirty="0" err="1"/>
              <a:t>n</a:t>
            </a:r>
            <a:r>
              <a:rPr lang="en-US" altLang="zh-CN" dirty="0" err="1"/>
              <a:t>∈N</a:t>
            </a:r>
            <a:r>
              <a:rPr lang="en-US" altLang="zh-CN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A50021"/>
                </a:solidFill>
              </a:rPr>
              <a:t>证明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0066FF"/>
                </a:solidFill>
              </a:rPr>
              <a:t>设</a:t>
            </a:r>
            <a:r>
              <a:rPr lang="en-US" altLang="zh-CN" i="1" dirty="0">
                <a:solidFill>
                  <a:srgbClr val="0066FF"/>
                </a:solidFill>
              </a:rPr>
              <a:t>B</a:t>
            </a:r>
            <a:r>
              <a:rPr lang="zh-CN" altLang="en-US" dirty="0">
                <a:solidFill>
                  <a:srgbClr val="0066FF"/>
                </a:solidFill>
              </a:rPr>
              <a:t>是有限布尔代数</a:t>
            </a:r>
            <a:r>
              <a:rPr lang="en-US" altLang="zh-CN" dirty="0">
                <a:solidFill>
                  <a:srgbClr val="0066FF"/>
                </a:solidFill>
              </a:rPr>
              <a:t>,  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zh-CN" altLang="en-US" dirty="0">
                <a:solidFill>
                  <a:srgbClr val="0066FF"/>
                </a:solidFill>
              </a:rPr>
              <a:t>是</a:t>
            </a:r>
            <a:r>
              <a:rPr lang="en-US" altLang="zh-CN" i="1" dirty="0">
                <a:solidFill>
                  <a:srgbClr val="0066FF"/>
                </a:solidFill>
              </a:rPr>
              <a:t>B</a:t>
            </a:r>
            <a:r>
              <a:rPr lang="zh-CN" altLang="en-US" dirty="0">
                <a:solidFill>
                  <a:srgbClr val="0066FF"/>
                </a:solidFill>
              </a:rPr>
              <a:t>的所有原子构成的集合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zh-CN" altLang="en-US" dirty="0">
                <a:solidFill>
                  <a:srgbClr val="0066FF"/>
                </a:solidFill>
              </a:rPr>
              <a:t>且 </a:t>
            </a:r>
            <a:r>
              <a:rPr lang="en-US" altLang="zh-CN" dirty="0">
                <a:solidFill>
                  <a:srgbClr val="0066FF"/>
                </a:solidFill>
              </a:rPr>
              <a:t>|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| = </a:t>
            </a:r>
            <a:r>
              <a:rPr lang="en-US" altLang="zh-CN" i="1" dirty="0">
                <a:solidFill>
                  <a:srgbClr val="0066FF"/>
                </a:solidFill>
              </a:rPr>
              <a:t>n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en-US" altLang="zh-CN" i="1" dirty="0" err="1">
                <a:solidFill>
                  <a:srgbClr val="0066FF"/>
                </a:solidFill>
              </a:rPr>
              <a:t>n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N</a:t>
            </a:r>
            <a:r>
              <a:rPr lang="en-US" altLang="zh-CN" dirty="0">
                <a:solidFill>
                  <a:srgbClr val="0066FF"/>
                </a:solidFill>
              </a:rPr>
              <a:t>.  </a:t>
            </a:r>
            <a:r>
              <a:rPr lang="zh-CN" altLang="en-US" dirty="0">
                <a:solidFill>
                  <a:srgbClr val="0066FF"/>
                </a:solidFill>
              </a:rPr>
              <a:t>由</a:t>
            </a:r>
            <a:r>
              <a:rPr lang="zh-CN" altLang="en-US" dirty="0">
                <a:solidFill>
                  <a:srgbClr val="00B050"/>
                </a:solidFill>
              </a:rPr>
              <a:t>定理</a:t>
            </a:r>
            <a:r>
              <a:rPr lang="en-US" altLang="zh-CN" dirty="0">
                <a:solidFill>
                  <a:srgbClr val="00B050"/>
                </a:solidFill>
              </a:rPr>
              <a:t>11.9</a:t>
            </a:r>
            <a:r>
              <a:rPr lang="zh-CN" altLang="en-US" dirty="0">
                <a:solidFill>
                  <a:srgbClr val="0066FF"/>
                </a:solidFill>
              </a:rPr>
              <a:t>得 </a:t>
            </a:r>
            <a:r>
              <a:rPr lang="en-US" altLang="zh-CN" i="1" dirty="0">
                <a:solidFill>
                  <a:srgbClr val="0066FF"/>
                </a:solidFill>
              </a:rPr>
              <a:t>B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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>
                <a:solidFill>
                  <a:srgbClr val="0066FF"/>
                </a:solidFill>
              </a:rPr>
              <a:t>P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), </a:t>
            </a:r>
            <a:r>
              <a:rPr lang="zh-CN" altLang="en-US" dirty="0">
                <a:solidFill>
                  <a:srgbClr val="0066FF"/>
                </a:solidFill>
              </a:rPr>
              <a:t>而 </a:t>
            </a:r>
            <a:r>
              <a:rPr lang="en-US" altLang="zh-CN" dirty="0">
                <a:solidFill>
                  <a:srgbClr val="0066FF"/>
                </a:solidFill>
              </a:rPr>
              <a:t>|</a:t>
            </a:r>
            <a:r>
              <a:rPr lang="en-US" altLang="zh-CN" i="1" dirty="0">
                <a:solidFill>
                  <a:srgbClr val="0066FF"/>
                </a:solidFill>
              </a:rPr>
              <a:t>P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)| = 2</a:t>
            </a:r>
            <a:r>
              <a:rPr lang="en-US" altLang="zh-CN" i="1" baseline="30000" dirty="0">
                <a:solidFill>
                  <a:srgbClr val="0066FF"/>
                </a:solidFill>
              </a:rPr>
              <a:t>n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zh-CN" altLang="en-US" dirty="0">
                <a:solidFill>
                  <a:srgbClr val="0066FF"/>
                </a:solidFill>
              </a:rPr>
              <a:t>所以</a:t>
            </a:r>
            <a:r>
              <a:rPr lang="en-US" altLang="zh-CN" dirty="0">
                <a:solidFill>
                  <a:srgbClr val="0066FF"/>
                </a:solidFill>
              </a:rPr>
              <a:t>|</a:t>
            </a:r>
            <a:r>
              <a:rPr lang="en-US" altLang="zh-CN" i="1" dirty="0">
                <a:solidFill>
                  <a:srgbClr val="0066FF"/>
                </a:solidFill>
              </a:rPr>
              <a:t>B</a:t>
            </a:r>
            <a:r>
              <a:rPr lang="en-US" altLang="zh-CN" dirty="0">
                <a:solidFill>
                  <a:srgbClr val="0066FF"/>
                </a:solidFill>
              </a:rPr>
              <a:t>| = 2</a:t>
            </a:r>
            <a:r>
              <a:rPr lang="en-US" altLang="zh-CN" i="1" baseline="30000" dirty="0">
                <a:solidFill>
                  <a:srgbClr val="0066FF"/>
                </a:solidFill>
              </a:rPr>
              <a:t>n</a:t>
            </a:r>
            <a:r>
              <a:rPr lang="en-US" altLang="zh-CN" dirty="0">
                <a:solidFill>
                  <a:srgbClr val="0066FF"/>
                </a:solidFill>
              </a:rPr>
              <a:t>.  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推论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en-US" altLang="zh-CN" dirty="0"/>
              <a:t>  </a:t>
            </a:r>
            <a:r>
              <a:rPr lang="zh-CN" altLang="en-US" dirty="0"/>
              <a:t>任何等势的有限布尔代数都是同构的</a:t>
            </a:r>
            <a:r>
              <a:rPr lang="en-US" altLang="zh-CN" dirty="0"/>
              <a:t>. </a:t>
            </a:r>
            <a:endParaRPr lang="en-US" altLang="zh-CN" sz="2600" dirty="0"/>
          </a:p>
          <a:p>
            <a:pPr eaLnBrk="1" hangingPunct="1"/>
            <a:endParaRPr lang="en-US" altLang="zh-CN" dirty="0"/>
          </a:p>
        </p:txBody>
      </p:sp>
      <p:pic>
        <p:nvPicPr>
          <p:cNvPr id="2" name="Picture 4" descr="13-1">
            <a:extLst>
              <a:ext uri="{FF2B5EF4-FFF2-40B4-BE49-F238E27FC236}">
                <a16:creationId xmlns:a16="http://schemas.microsoft.com/office/drawing/2014/main" id="{FAC6C3D0-A46A-A2CB-8DF1-D49B61890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8" t="13179" r="4071" b="7712"/>
          <a:stretch>
            <a:fillRect/>
          </a:stretch>
        </p:blipFill>
        <p:spPr bwMode="auto">
          <a:xfrm>
            <a:off x="7416654" y="57131"/>
            <a:ext cx="1727346" cy="187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714AE34-F12D-AE5F-F0FA-772DF7E8142F}"/>
              </a:ext>
            </a:extLst>
          </p:cNvPr>
          <p:cNvSpPr txBox="1"/>
          <p:nvPr/>
        </p:nvSpPr>
        <p:spPr>
          <a:xfrm>
            <a:off x="1011660" y="3156477"/>
            <a:ext cx="6912768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tabLst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imes New Roman"/>
                <a:ea typeface="宋体"/>
              </a:rPr>
              <a:t>例：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原子的集合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= {2,3,5}.  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幂集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)={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,{2},{3},{5},{2,3},{2,5},{3,5},{2,3,5}}.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uiExpand="1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6C6DF1AF-EB7C-497C-8EBC-0C77131F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481300-FB44-424E-9C58-7E9FE1B73AF5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EA8E8FA-D51C-49B0-AFBD-BA9854569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有限布尔代数的表示定理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B1382E5-D976-497F-8312-F17C52E5C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dirty="0"/>
              <a:t>结论 ：</a:t>
            </a:r>
          </a:p>
          <a:p>
            <a:pPr lvl="1" eaLnBrk="1" hangingPunct="1">
              <a:spcBef>
                <a:spcPct val="10000"/>
              </a:spcBef>
              <a:buClr>
                <a:srgbClr val="FF9900"/>
              </a:buClr>
            </a:pPr>
            <a:r>
              <a:rPr lang="zh-CN" altLang="en-US" dirty="0"/>
              <a:t>有限布尔代数的基数都是</a:t>
            </a:r>
            <a:r>
              <a:rPr lang="en-US" altLang="zh-CN" dirty="0"/>
              <a:t>2</a:t>
            </a:r>
            <a:r>
              <a:rPr lang="zh-CN" altLang="en-US" dirty="0"/>
              <a:t>的幂</a:t>
            </a:r>
            <a:r>
              <a:rPr lang="en-US" altLang="zh-CN" dirty="0"/>
              <a:t>, </a:t>
            </a:r>
          </a:p>
          <a:p>
            <a:pPr lvl="1" eaLnBrk="1" hangingPunct="1">
              <a:spcBef>
                <a:spcPct val="10000"/>
              </a:spcBef>
              <a:buClr>
                <a:srgbClr val="FF9900"/>
              </a:buClr>
            </a:pPr>
            <a:r>
              <a:rPr lang="zh-CN" altLang="en-US" dirty="0"/>
              <a:t>对于任何自然数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zh-CN" altLang="en-US" dirty="0"/>
              <a:t>仅存在一个</a:t>
            </a:r>
            <a:r>
              <a:rPr lang="en-US" altLang="zh-CN" dirty="0"/>
              <a:t>2</a:t>
            </a:r>
            <a:r>
              <a:rPr lang="en-US" altLang="zh-CN" i="1" baseline="30000" dirty="0"/>
              <a:t>n</a:t>
            </a:r>
            <a:r>
              <a:rPr lang="zh-CN" altLang="en-US" dirty="0"/>
              <a:t>元的布尔代数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EC35D48C-28AC-455E-A962-95B56BF8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9DE79C-0B49-43D9-A912-746110917EFF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15BCD4D-59AB-445E-834E-BBB14AD28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BAAA67D-B9A7-468C-80AB-74B30FD40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253412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AF1D1D"/>
                </a:solidFill>
              </a:rPr>
              <a:t>例</a:t>
            </a:r>
            <a:r>
              <a:rPr lang="en-US" altLang="zh-CN" dirty="0">
                <a:solidFill>
                  <a:srgbClr val="AF1D1D"/>
                </a:solidFill>
              </a:rPr>
              <a:t>12</a:t>
            </a:r>
            <a:r>
              <a:rPr lang="en-US" altLang="zh-CN" dirty="0"/>
              <a:t> &lt;</a:t>
            </a:r>
            <a:r>
              <a:rPr lang="en-US" altLang="zh-CN" i="1" dirty="0"/>
              <a:t>S</a:t>
            </a:r>
            <a:r>
              <a:rPr lang="en-US" altLang="zh-CN" baseline="-25000" dirty="0"/>
              <a:t>30</a:t>
            </a:r>
            <a:r>
              <a:rPr lang="en-US" altLang="zh-CN" dirty="0"/>
              <a:t>, </a:t>
            </a:r>
            <a:r>
              <a:rPr lang="en-US" altLang="zh-CN" dirty="0" err="1"/>
              <a:t>gcd</a:t>
            </a:r>
            <a:r>
              <a:rPr lang="en-US" altLang="zh-CN" dirty="0"/>
              <a:t>, lcm&gt;</a:t>
            </a:r>
            <a:r>
              <a:rPr lang="zh-CN" altLang="en-US" dirty="0"/>
              <a:t>是布尔代数</a:t>
            </a:r>
            <a:r>
              <a:rPr lang="en-US" altLang="zh-CN" dirty="0"/>
              <a:t>.  </a:t>
            </a:r>
            <a:r>
              <a:rPr lang="zh-CN" altLang="en-US" dirty="0"/>
              <a:t>它的原子是</a:t>
            </a:r>
            <a:r>
              <a:rPr lang="en-US" altLang="zh-CN" dirty="0"/>
              <a:t>2, 3</a:t>
            </a:r>
            <a:r>
              <a:rPr lang="zh-CN" altLang="en-US" dirty="0"/>
              <a:t>和</a:t>
            </a:r>
            <a:r>
              <a:rPr lang="en-US" altLang="zh-CN" dirty="0"/>
              <a:t>5, </a:t>
            </a:r>
            <a:r>
              <a:rPr lang="zh-CN" altLang="en-US" dirty="0"/>
              <a:t>因此原子的集合</a:t>
            </a:r>
            <a:r>
              <a:rPr lang="en-US" altLang="zh-CN" i="1" dirty="0"/>
              <a:t>A </a:t>
            </a:r>
            <a:r>
              <a:rPr lang="en-US" altLang="zh-CN" dirty="0"/>
              <a:t>= {2,3,5}.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幂集</a:t>
            </a:r>
            <a:r>
              <a:rPr lang="zh-CN" altLang="en-US" i="1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,{2},{3},{5},{2,3},{2,5},{3,5},{2,3,5}}.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幂集代数是</a:t>
            </a:r>
            <a:r>
              <a:rPr lang="en-US" altLang="zh-CN" dirty="0"/>
              <a:t>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),∩,∪&gt;. </a:t>
            </a:r>
          </a:p>
          <a:p>
            <a:pPr eaLnBrk="1" hangingPunct="1">
              <a:spcBef>
                <a:spcPct val="0"/>
              </a:spcBef>
            </a:pPr>
            <a:endParaRPr lang="en-US" altLang="zh-CN" i="1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 </a:t>
            </a:r>
            <a:endParaRPr lang="en-US" altLang="zh-CN" dirty="0"/>
          </a:p>
        </p:txBody>
      </p:sp>
      <p:pic>
        <p:nvPicPr>
          <p:cNvPr id="756740" name="Picture 4" descr="13-1">
            <a:extLst>
              <a:ext uri="{FF2B5EF4-FFF2-40B4-BE49-F238E27FC236}">
                <a16:creationId xmlns:a16="http://schemas.microsoft.com/office/drawing/2014/main" id="{F5C60AA9-EF4B-4D6C-8B95-D91D75C80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8" t="13179" r="4071" b="7712"/>
          <a:stretch>
            <a:fillRect/>
          </a:stretch>
        </p:blipFill>
        <p:spPr bwMode="auto">
          <a:xfrm>
            <a:off x="5962650" y="2852738"/>
            <a:ext cx="28575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6742" name="Rectangle 6">
            <a:extLst>
              <a:ext uri="{FF2B5EF4-FFF2-40B4-BE49-F238E27FC236}">
                <a16:creationId xmlns:a16="http://schemas.microsoft.com/office/drawing/2014/main" id="{6EFD0364-D178-4957-8FD6-680FB48F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3068638"/>
            <a:ext cx="66976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/>
              <a:t>令  </a:t>
            </a:r>
            <a:r>
              <a:rPr lang="en-US" altLang="zh-CN" i="1"/>
              <a:t>f</a:t>
            </a:r>
            <a:r>
              <a:rPr lang="en-US" altLang="zh-CN"/>
              <a:t>: </a:t>
            </a:r>
            <a:r>
              <a:rPr lang="en-US" altLang="zh-CN" i="1"/>
              <a:t>S</a:t>
            </a:r>
            <a:r>
              <a:rPr lang="en-US" altLang="zh-CN" baseline="-25000"/>
              <a:t>30</a:t>
            </a:r>
            <a:r>
              <a:rPr lang="en-US" altLang="zh-CN"/>
              <a:t>→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/>
              <a:t>f</a:t>
            </a:r>
            <a:r>
              <a:rPr lang="en-US" altLang="zh-CN"/>
              <a:t>(1)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,  	 </a:t>
            </a:r>
            <a:r>
              <a:rPr lang="en-US" altLang="zh-CN" i="1"/>
              <a:t>f</a:t>
            </a:r>
            <a:r>
              <a:rPr lang="en-US" altLang="zh-CN"/>
              <a:t>(2) = {2},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/>
              <a:t>f</a:t>
            </a:r>
            <a:r>
              <a:rPr lang="en-US" altLang="zh-CN"/>
              <a:t>(3) = {3},</a:t>
            </a:r>
            <a:r>
              <a:rPr lang="en-US" altLang="zh-CN" i="1"/>
              <a:t> 	 f</a:t>
            </a:r>
            <a:r>
              <a:rPr lang="en-US" altLang="zh-CN"/>
              <a:t>(5) = {5},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/>
              <a:t>f</a:t>
            </a:r>
            <a:r>
              <a:rPr lang="en-US" altLang="zh-CN"/>
              <a:t>(6) = {2,3},	 </a:t>
            </a:r>
            <a:r>
              <a:rPr lang="en-US" altLang="zh-CN" i="1"/>
              <a:t>f</a:t>
            </a:r>
            <a:r>
              <a:rPr lang="en-US" altLang="zh-CN"/>
              <a:t>(10) = {2, 5},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/>
              <a:t>f</a:t>
            </a:r>
            <a:r>
              <a:rPr lang="en-US" altLang="zh-CN"/>
              <a:t>(15) = {3, 5}, 	 </a:t>
            </a:r>
            <a:r>
              <a:rPr lang="en-US" altLang="zh-CN" i="1"/>
              <a:t>f</a:t>
            </a:r>
            <a:r>
              <a:rPr lang="en-US" altLang="zh-CN"/>
              <a:t>(30) = </a:t>
            </a:r>
            <a:r>
              <a:rPr lang="en-US" altLang="zh-CN" i="1"/>
              <a:t>A</a:t>
            </a:r>
            <a:r>
              <a:rPr lang="en-US" altLang="zh-CN"/>
              <a:t>,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/>
              <a:t>f </a:t>
            </a:r>
            <a:r>
              <a:rPr lang="zh-CN" altLang="en-US"/>
              <a:t>就是从</a:t>
            </a:r>
            <a:r>
              <a:rPr lang="en-US" altLang="zh-CN" i="1"/>
              <a:t>S</a:t>
            </a:r>
            <a:r>
              <a:rPr lang="en-US" altLang="zh-CN" baseline="-25000"/>
              <a:t>30</a:t>
            </a:r>
            <a:r>
              <a:rPr lang="zh-CN" altLang="en-US"/>
              <a:t>到幂集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zh-CN" altLang="en-US"/>
              <a:t>的同构映射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6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6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6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6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6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2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>
            <a:extLst>
              <a:ext uri="{FF2B5EF4-FFF2-40B4-BE49-F238E27FC236}">
                <a16:creationId xmlns:a16="http://schemas.microsoft.com/office/drawing/2014/main" id="{78391875-F9B5-47BF-88DB-2B6A3B93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FA48BC-AE8B-49D0-89B1-2CA10AE36A8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95298" name="Text Box 2">
            <a:extLst>
              <a:ext uri="{FF2B5EF4-FFF2-40B4-BE49-F238E27FC236}">
                <a16:creationId xmlns:a16="http://schemas.microsoft.com/office/drawing/2014/main" id="{5FA56A0D-1A29-4909-81E8-445A7AB89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063" y="5445125"/>
            <a:ext cx="752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2000" b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5918232-C647-4F70-9403-4FF251114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74757" name="Rectangle 4">
            <a:extLst>
              <a:ext uri="{FF2B5EF4-FFF2-40B4-BE49-F238E27FC236}">
                <a16:creationId xmlns:a16="http://schemas.microsoft.com/office/drawing/2014/main" id="{42A5A510-0724-4B84-AA33-A67F6DE90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下图给出了 </a:t>
            </a:r>
            <a:r>
              <a:rPr lang="en-US" altLang="zh-CN"/>
              <a:t>1 </a:t>
            </a:r>
            <a:r>
              <a:rPr lang="zh-CN" altLang="en-US"/>
              <a:t>元</a:t>
            </a:r>
            <a:r>
              <a:rPr lang="en-US" altLang="zh-CN"/>
              <a:t>, 2 </a:t>
            </a:r>
            <a:r>
              <a:rPr lang="zh-CN" altLang="en-US"/>
              <a:t>元</a:t>
            </a:r>
            <a:r>
              <a:rPr lang="en-US" altLang="zh-CN"/>
              <a:t>, 4 </a:t>
            </a:r>
            <a:r>
              <a:rPr lang="zh-CN" altLang="en-US"/>
              <a:t>元和 </a:t>
            </a:r>
            <a:r>
              <a:rPr lang="en-US" altLang="zh-CN"/>
              <a:t>8 </a:t>
            </a:r>
            <a:r>
              <a:rPr lang="zh-CN" altLang="en-US"/>
              <a:t>元的布尔代数</a:t>
            </a:r>
            <a:r>
              <a:rPr lang="en-US" altLang="zh-CN"/>
              <a:t>. </a:t>
            </a:r>
          </a:p>
        </p:txBody>
      </p:sp>
      <p:pic>
        <p:nvPicPr>
          <p:cNvPr id="695301" name="Picture 5">
            <a:extLst>
              <a:ext uri="{FF2B5EF4-FFF2-40B4-BE49-F238E27FC236}">
                <a16:creationId xmlns:a16="http://schemas.microsoft.com/office/drawing/2014/main" id="{579E2065-5222-4C50-9DCB-F7E1A32C1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9" b="27034"/>
          <a:stretch>
            <a:fillRect/>
          </a:stretch>
        </p:blipFill>
        <p:spPr bwMode="auto">
          <a:xfrm>
            <a:off x="1692275" y="2349500"/>
            <a:ext cx="5616575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667A2575-81C9-4046-9563-D03C6AB3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B81B49-D2DF-4187-8C3E-5E6C6B5742B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E8FCFDD-CB0C-426E-9187-A87C398FD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A04BDA3-A688-45D4-A2F6-0D3BF37B3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001000" cy="48228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n</a:t>
            </a:r>
            <a:r>
              <a:rPr lang="zh-CN" altLang="en-US" dirty="0"/>
              <a:t>是正整数，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n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的正因子的集合</a:t>
            </a:r>
            <a:r>
              <a:rPr lang="en-US" altLang="zh-CN" dirty="0"/>
              <a:t>. </a:t>
            </a:r>
            <a:r>
              <a:rPr lang="en-US" altLang="zh-CN" i="1" dirty="0"/>
              <a:t>D</a:t>
            </a:r>
            <a:r>
              <a:rPr lang="zh-CN" altLang="en-US" dirty="0"/>
              <a:t>为整除关系，则偏序集</a:t>
            </a:r>
            <a:r>
              <a:rPr lang="en-US" altLang="zh-CN" dirty="0"/>
              <a:t>&lt;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en-US" altLang="zh-CN" dirty="0"/>
              <a:t>&gt;</a:t>
            </a:r>
            <a:r>
              <a:rPr lang="zh-CN" altLang="en-US" dirty="0"/>
              <a:t>构成格，称为</a:t>
            </a:r>
            <a:r>
              <a:rPr lang="zh-CN" altLang="en-US" dirty="0">
                <a:solidFill>
                  <a:srgbClr val="A50021"/>
                </a:solidFill>
              </a:rPr>
              <a:t>正因子格</a:t>
            </a:r>
            <a:r>
              <a:rPr lang="en-US" altLang="zh-CN" dirty="0"/>
              <a:t>. 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，</a:t>
            </a:r>
            <a:r>
              <a:rPr lang="en-US" altLang="zh-CN" i="1" dirty="0" err="1"/>
              <a:t>x</a:t>
            </a:r>
            <a:r>
              <a:rPr lang="en-US" altLang="zh-CN" dirty="0" err="1"/>
              <a:t>∨</a:t>
            </a:r>
            <a:r>
              <a:rPr lang="en-US" altLang="zh-CN" i="1" dirty="0" err="1"/>
              <a:t>y</a:t>
            </a:r>
            <a:r>
              <a:rPr lang="zh-CN" altLang="en-US" dirty="0"/>
              <a:t>是</a:t>
            </a:r>
            <a:r>
              <a:rPr lang="en-US" altLang="zh-CN" dirty="0"/>
              <a:t>lcm(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，即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的最小公倍数</a:t>
            </a:r>
            <a:r>
              <a:rPr lang="en-US" altLang="zh-CN" dirty="0"/>
              <a:t>. </a:t>
            </a:r>
            <a:r>
              <a:rPr lang="en-US" altLang="zh-CN" i="1" dirty="0" err="1"/>
              <a:t>x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zh-CN" altLang="en-US" dirty="0"/>
              <a:t>是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，即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的最大公约数</a:t>
            </a:r>
            <a:r>
              <a:rPr lang="en-US" altLang="zh-CN" dirty="0"/>
              <a:t>. </a:t>
            </a:r>
          </a:p>
          <a:p>
            <a:pPr eaLnBrk="1" hangingPunct="1"/>
            <a:endParaRPr lang="en-US" altLang="zh-CN" dirty="0"/>
          </a:p>
        </p:txBody>
      </p:sp>
      <p:pic>
        <p:nvPicPr>
          <p:cNvPr id="716804" name="Picture 4" descr="13-1">
            <a:extLst>
              <a:ext uri="{FF2B5EF4-FFF2-40B4-BE49-F238E27FC236}">
                <a16:creationId xmlns:a16="http://schemas.microsoft.com/office/drawing/2014/main" id="{0690A77C-DDC1-4F7D-B374-EB393070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2" b="4448"/>
          <a:stretch>
            <a:fillRect/>
          </a:stretch>
        </p:blipFill>
        <p:spPr bwMode="auto">
          <a:xfrm>
            <a:off x="1042987" y="3681412"/>
            <a:ext cx="7058025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4134D-C403-4BB7-AE82-612260CD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kern="0" dirty="0"/>
              <a:t>11.2</a:t>
            </a:r>
            <a:r>
              <a:rPr lang="zh-CN" altLang="en-US" sz="3200" kern="0" dirty="0"/>
              <a:t>分配格、有补格与布尔代数（回顾）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F2D8A-A42C-4A57-B01C-01F37FD2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BBC20-836A-4A83-956F-AE647D67FD13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72EE82-2548-4AED-8E66-052B3157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48880"/>
            <a:ext cx="909420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69357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7736C0A-63E9-4CA9-9DE6-EF456FB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5569BB-929F-4AA7-B710-E20AB0E8420F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DA071BE-EF7C-4920-9709-0C54C11BA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华文中宋" panose="02010600040101010101" pitchFamily="2" charset="-122"/>
              </a:rPr>
              <a:t>第十一章  格与布尔代数（回顾）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A08ACA-D551-4376-9CDE-03BAD8BFF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414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00000"/>
              </a:buClr>
            </a:pPr>
            <a:r>
              <a:rPr lang="zh-CN" altLang="en-US" dirty="0"/>
              <a:t>主要内容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/>
              <a:t>11.1</a:t>
            </a:r>
            <a:r>
              <a:rPr lang="zh-CN" altLang="en-US" kern="0" dirty="0"/>
              <a:t>格的定义及性质   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kern="0" dirty="0"/>
              <a:t>11.2</a:t>
            </a:r>
            <a:r>
              <a:rPr lang="zh-CN" altLang="en-US" kern="0" dirty="0"/>
              <a:t>分配格、有补格与布尔代数</a:t>
            </a:r>
          </a:p>
        </p:txBody>
      </p:sp>
    </p:spTree>
    <p:extLst>
      <p:ext uri="{BB962C8B-B14F-4D97-AF65-F5344CB8AC3E}">
        <p14:creationId xmlns:p14="http://schemas.microsoft.com/office/powerpoint/2010/main" val="1035228194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06EDE-6D42-4F2E-98A0-BA85073F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第三部分 代数结构（回顾）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9119A-AEEA-4EC2-B199-7F6FD8D1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7BBC20-836A-4A83-956F-AE647D67FD13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C45A57-AA2C-4434-93D8-4A6B9C41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340768"/>
            <a:ext cx="908644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716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1B7E595C-D6A6-488E-AB3B-FCDF96CC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35E1E0-C06B-4C41-A9F1-333AA440A274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9871C23-345E-4F61-B541-6E84C9D7A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3B45DCE-4BFF-4788-A0EF-2A6F7EC2C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397875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en-US" altLang="zh-CN" dirty="0"/>
              <a:t>  </a:t>
            </a:r>
            <a:r>
              <a:rPr lang="zh-CN" altLang="en-US" dirty="0"/>
              <a:t>判断下列偏序集是否构成格，并说明理由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(1)  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),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&gt;</a:t>
            </a:r>
            <a:r>
              <a:rPr lang="zh-CN" altLang="en-US" dirty="0">
                <a:sym typeface="Symbol" panose="05050102010706020507" pitchFamily="18" charset="2"/>
              </a:rPr>
              <a:t>，其中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是集合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的幂集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(2)  &lt;Z, ≤&gt;</a:t>
            </a:r>
            <a:r>
              <a:rPr lang="zh-CN" altLang="en-US" dirty="0">
                <a:sym typeface="Symbol" panose="05050102010706020507" pitchFamily="18" charset="2"/>
              </a:rPr>
              <a:t>，其中</a:t>
            </a:r>
            <a:r>
              <a:rPr lang="en-US" altLang="zh-CN" dirty="0">
                <a:sym typeface="Symbol" panose="05050102010706020507" pitchFamily="18" charset="2"/>
              </a:rPr>
              <a:t>Z</a:t>
            </a:r>
            <a:r>
              <a:rPr lang="zh-CN" altLang="en-US" dirty="0">
                <a:sym typeface="Symbol" panose="05050102010706020507" pitchFamily="18" charset="2"/>
              </a:rPr>
              <a:t>是整数集，≤为小于或等于关系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zh-CN" altLang="en-US" dirty="0"/>
              <a:t>解：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(1)</a:t>
            </a:r>
            <a:r>
              <a:rPr lang="zh-CN" altLang="en-US" dirty="0"/>
              <a:t>是格</a:t>
            </a:r>
            <a:r>
              <a:rPr lang="en-US" altLang="zh-CN" dirty="0"/>
              <a:t>.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∨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就是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∪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∧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就是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∩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.  </a:t>
            </a:r>
            <a:r>
              <a:rPr lang="zh-CN" altLang="en-US" dirty="0">
                <a:sym typeface="Symbol" panose="05050102010706020507" pitchFamily="18" charset="2"/>
              </a:rPr>
              <a:t>称为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幂集格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(2) </a:t>
            </a:r>
            <a:r>
              <a:rPr lang="zh-CN" altLang="en-US" dirty="0">
                <a:sym typeface="Symbol" panose="05050102010706020507" pitchFamily="18" charset="2"/>
              </a:rPr>
              <a:t>是格</a:t>
            </a:r>
            <a:r>
              <a:rPr lang="en-US" altLang="zh-CN" dirty="0">
                <a:sym typeface="Symbol" panose="05050102010706020507" pitchFamily="18" charset="2"/>
              </a:rPr>
              <a:t>. 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ym typeface="Symbol" panose="05050102010706020507" pitchFamily="18" charset="2"/>
              </a:rPr>
              <a:t>Z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∨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 = max(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∧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 = min(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30780842-B034-45E1-91C3-36A6EC2F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8BC36D-54BF-4ECC-A7C3-5DA329BC9D0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3673F34-88A6-45D7-AA12-DD4B60C83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F206DC3-390F-4FF7-BBBA-3167CCF09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(3)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偏序集的哈斯图分别在下图给出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r>
              <a:rPr lang="zh-CN" altLang="en-US"/>
              <a:t>判断这些偏序集是否构成格，并说明理由</a:t>
            </a:r>
            <a:endParaRPr lang="zh-CN" altLang="en-US" b="0">
              <a:sym typeface="Symbol" panose="05050102010706020507" pitchFamily="18" charset="2"/>
            </a:endParaRPr>
          </a:p>
          <a:p>
            <a:pPr eaLnBrk="1" hangingPunct="1"/>
            <a:endParaRPr lang="en-US" altLang="zh-CN"/>
          </a:p>
        </p:txBody>
      </p:sp>
      <p:pic>
        <p:nvPicPr>
          <p:cNvPr id="718852" name="Picture 4" descr="13-2">
            <a:extLst>
              <a:ext uri="{FF2B5EF4-FFF2-40B4-BE49-F238E27FC236}">
                <a16:creationId xmlns:a16="http://schemas.microsoft.com/office/drawing/2014/main" id="{BAE5FD2F-A76F-4D8A-9FA4-336A49CF1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7" b="11122"/>
          <a:stretch>
            <a:fillRect/>
          </a:stretch>
        </p:blipFill>
        <p:spPr bwMode="auto">
          <a:xfrm>
            <a:off x="611188" y="2276475"/>
            <a:ext cx="8280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853" name="Rectangle 5">
            <a:extLst>
              <a:ext uri="{FF2B5EF4-FFF2-40B4-BE49-F238E27FC236}">
                <a16:creationId xmlns:a16="http://schemas.microsoft.com/office/drawing/2014/main" id="{6933A0F8-14A6-4250-89AA-596912241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8" y="5157788"/>
            <a:ext cx="8102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sym typeface="Symbol" panose="05050102010706020507" pitchFamily="18" charset="2"/>
              </a:rPr>
              <a:t>答</a:t>
            </a:r>
            <a:r>
              <a:rPr lang="zh-CN" altLang="en-US">
                <a:sym typeface="Symbol" panose="05050102010706020507" pitchFamily="18" charset="2"/>
              </a:rPr>
              <a:t>：都不是格</a:t>
            </a:r>
            <a:r>
              <a:rPr lang="en-US" altLang="zh-CN">
                <a:sym typeface="Symbol" panose="05050102010706020507" pitchFamily="18" charset="2"/>
              </a:rPr>
              <a:t>. </a:t>
            </a:r>
            <a:r>
              <a:rPr lang="zh-CN" altLang="en-US">
                <a:sym typeface="Symbol" panose="05050102010706020507" pitchFamily="18" charset="2"/>
              </a:rPr>
              <a:t>都可以找到两个结点缺少最大下界或最小上界。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811DC876-BA3A-41B9-9482-D6E7E0244D79}"/>
              </a:ext>
            </a:extLst>
          </p:cNvPr>
          <p:cNvGrpSpPr>
            <a:grpSpLocks/>
          </p:cNvGrpSpPr>
          <p:nvPr/>
        </p:nvGrpSpPr>
        <p:grpSpPr bwMode="auto">
          <a:xfrm>
            <a:off x="641350" y="4221163"/>
            <a:ext cx="898525" cy="193675"/>
            <a:chOff x="404" y="2659"/>
            <a:chExt cx="566" cy="122"/>
          </a:xfrm>
        </p:grpSpPr>
        <p:sp>
          <p:nvSpPr>
            <p:cNvPr id="12305" name="Oval 6">
              <a:extLst>
                <a:ext uri="{FF2B5EF4-FFF2-40B4-BE49-F238E27FC236}">
                  <a16:creationId xmlns:a16="http://schemas.microsoft.com/office/drawing/2014/main" id="{A53E9A65-7FBA-440E-952C-3D3DB34E1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2659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2306" name="Oval 7">
              <a:extLst>
                <a:ext uri="{FF2B5EF4-FFF2-40B4-BE49-F238E27FC236}">
                  <a16:creationId xmlns:a16="http://schemas.microsoft.com/office/drawing/2014/main" id="{A72B3DDA-FE2B-4BA4-82ED-838DC7061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" y="2668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E05994C5-287B-4670-BF5C-349AE568C502}"/>
              </a:ext>
            </a:extLst>
          </p:cNvPr>
          <p:cNvGrpSpPr>
            <a:grpSpLocks/>
          </p:cNvGrpSpPr>
          <p:nvPr/>
        </p:nvGrpSpPr>
        <p:grpSpPr bwMode="auto">
          <a:xfrm>
            <a:off x="2692400" y="3471863"/>
            <a:ext cx="1116013" cy="179387"/>
            <a:chOff x="1696" y="2187"/>
            <a:chExt cx="703" cy="113"/>
          </a:xfrm>
        </p:grpSpPr>
        <p:sp>
          <p:nvSpPr>
            <p:cNvPr id="12303" name="Oval 8">
              <a:extLst>
                <a:ext uri="{FF2B5EF4-FFF2-40B4-BE49-F238E27FC236}">
                  <a16:creationId xmlns:a16="http://schemas.microsoft.com/office/drawing/2014/main" id="{125D2125-D1B4-41CB-9F96-F326702E0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" y="2187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2304" name="Oval 9">
              <a:extLst>
                <a:ext uri="{FF2B5EF4-FFF2-40B4-BE49-F238E27FC236}">
                  <a16:creationId xmlns:a16="http://schemas.microsoft.com/office/drawing/2014/main" id="{54C85640-8E46-4907-A1BE-CA41C0B80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2187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476B2E8C-1721-4A58-80F9-B08D87627467}"/>
              </a:ext>
            </a:extLst>
          </p:cNvPr>
          <p:cNvGrpSpPr>
            <a:grpSpLocks/>
          </p:cNvGrpSpPr>
          <p:nvPr/>
        </p:nvGrpSpPr>
        <p:grpSpPr bwMode="auto">
          <a:xfrm>
            <a:off x="5026025" y="3868738"/>
            <a:ext cx="1116013" cy="207962"/>
            <a:chOff x="3166" y="1942"/>
            <a:chExt cx="703" cy="131"/>
          </a:xfrm>
        </p:grpSpPr>
        <p:sp>
          <p:nvSpPr>
            <p:cNvPr id="12301" name="Oval 10">
              <a:extLst>
                <a:ext uri="{FF2B5EF4-FFF2-40B4-BE49-F238E27FC236}">
                  <a16:creationId xmlns:a16="http://schemas.microsoft.com/office/drawing/2014/main" id="{6B2C8686-F357-4B2C-8E31-806EF7401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942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2302" name="Oval 11">
              <a:extLst>
                <a:ext uri="{FF2B5EF4-FFF2-40B4-BE49-F238E27FC236}">
                  <a16:creationId xmlns:a16="http://schemas.microsoft.com/office/drawing/2014/main" id="{EDE2AA98-B2F9-49A4-A407-62EB47D56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" y="1960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1A8609F6-D285-4822-A58F-C30595274F82}"/>
              </a:ext>
            </a:extLst>
          </p:cNvPr>
          <p:cNvGrpSpPr>
            <a:grpSpLocks/>
          </p:cNvGrpSpPr>
          <p:nvPr/>
        </p:nvGrpSpPr>
        <p:grpSpPr bwMode="auto">
          <a:xfrm>
            <a:off x="7561263" y="4235450"/>
            <a:ext cx="1014412" cy="201613"/>
            <a:chOff x="4763" y="2668"/>
            <a:chExt cx="639" cy="127"/>
          </a:xfrm>
        </p:grpSpPr>
        <p:sp>
          <p:nvSpPr>
            <p:cNvPr id="12299" name="Oval 12">
              <a:extLst>
                <a:ext uri="{FF2B5EF4-FFF2-40B4-BE49-F238E27FC236}">
                  <a16:creationId xmlns:a16="http://schemas.microsoft.com/office/drawing/2014/main" id="{90F44B15-09C1-4532-A4E6-718F43A04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2682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12300" name="Oval 13">
              <a:extLst>
                <a:ext uri="{FF2B5EF4-FFF2-40B4-BE49-F238E27FC236}">
                  <a16:creationId xmlns:a16="http://schemas.microsoft.com/office/drawing/2014/main" id="{FF7D2A72-0848-4540-B4CB-61C86982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" y="2668"/>
              <a:ext cx="113" cy="11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B7AF7-995A-40BD-947A-2E854B99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</a:rPr>
              <a:t>补充：由</a:t>
            </a:r>
            <a:r>
              <a:rPr lang="en-US" altLang="zh-CN" sz="4000" i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生成的子群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BC71E9E5-F737-4D21-80C0-36EF189FBB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2B4A108-AD21-41C7-92ED-F6E807E3D79E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5D744F-860E-469C-92B1-7C82CCAE6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21361"/>
            <a:ext cx="8001000" cy="152008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kern="0" dirty="0">
                <a:solidFill>
                  <a:srgbClr val="0066FF"/>
                </a:solidFill>
              </a:rPr>
              <a:t>   </a:t>
            </a:r>
            <a:r>
              <a:rPr lang="en-US" altLang="zh-CN" kern="0" dirty="0">
                <a:solidFill>
                  <a:srgbClr val="00B050"/>
                </a:solidFill>
              </a:rPr>
              <a:t>【</a:t>
            </a:r>
            <a:r>
              <a:rPr lang="zh-CN" altLang="en-US" kern="0" dirty="0">
                <a:solidFill>
                  <a:srgbClr val="00B050"/>
                </a:solidFill>
              </a:rPr>
              <a:t>回看</a:t>
            </a:r>
            <a:r>
              <a:rPr lang="en-US" altLang="zh-CN" kern="0" dirty="0">
                <a:solidFill>
                  <a:srgbClr val="00B050"/>
                </a:solidFill>
              </a:rPr>
              <a:t>】</a:t>
            </a:r>
            <a:r>
              <a:rPr lang="zh-CN" altLang="en-US" kern="0" dirty="0"/>
              <a:t>设</a:t>
            </a:r>
            <a:r>
              <a:rPr lang="en-US" altLang="zh-CN" i="1" kern="0" dirty="0"/>
              <a:t>G</a:t>
            </a:r>
            <a:r>
              <a:rPr lang="zh-CN" altLang="en-US" kern="0" dirty="0"/>
              <a:t>是群，</a:t>
            </a:r>
            <a:r>
              <a:rPr lang="en-US" altLang="zh-CN" i="1" kern="0" dirty="0"/>
              <a:t>H</a:t>
            </a:r>
            <a:r>
              <a:rPr lang="en-US" altLang="zh-CN" kern="0" dirty="0"/>
              <a:t>,</a:t>
            </a:r>
            <a:r>
              <a:rPr lang="en-US" altLang="zh-CN" i="1" kern="0" dirty="0"/>
              <a:t>K</a:t>
            </a:r>
            <a:r>
              <a:rPr lang="zh-CN" altLang="en-US" kern="0" dirty="0"/>
              <a:t>是</a:t>
            </a:r>
            <a:r>
              <a:rPr lang="en-US" altLang="zh-CN" i="1" kern="0" dirty="0"/>
              <a:t>G</a:t>
            </a:r>
            <a:r>
              <a:rPr lang="zh-CN" altLang="en-US" kern="0" dirty="0"/>
              <a:t>的子群</a:t>
            </a:r>
            <a:r>
              <a:rPr lang="en-US" altLang="zh-CN" kern="0" dirty="0"/>
              <a:t>. </a:t>
            </a:r>
            <a:r>
              <a:rPr lang="zh-CN" altLang="en-US" kern="0" dirty="0"/>
              <a:t>则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(1) </a:t>
            </a:r>
            <a:r>
              <a:rPr lang="en-US" altLang="zh-CN" i="1" kern="0" dirty="0"/>
              <a:t>H</a:t>
            </a:r>
            <a:r>
              <a:rPr lang="en-US" altLang="zh-CN" kern="0" dirty="0"/>
              <a:t>∩</a:t>
            </a:r>
            <a:r>
              <a:rPr lang="en-US" altLang="zh-CN" i="1" kern="0" dirty="0"/>
              <a:t>K</a:t>
            </a:r>
            <a:r>
              <a:rPr lang="zh-CN" altLang="en-US" kern="0" dirty="0"/>
              <a:t>也是</a:t>
            </a:r>
            <a:r>
              <a:rPr lang="en-US" altLang="zh-CN" i="1" kern="0" dirty="0"/>
              <a:t>G</a:t>
            </a:r>
            <a:r>
              <a:rPr lang="zh-CN" altLang="en-US" kern="0" dirty="0"/>
              <a:t>的子群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(2) </a:t>
            </a:r>
            <a:r>
              <a:rPr lang="en-US" altLang="zh-CN" i="1" kern="0" dirty="0"/>
              <a:t>H</a:t>
            </a:r>
            <a:r>
              <a:rPr lang="en-US" altLang="zh-CN" kern="0" dirty="0"/>
              <a:t>∪</a:t>
            </a:r>
            <a:r>
              <a:rPr lang="en-US" altLang="zh-CN" i="1" kern="0" dirty="0"/>
              <a:t>K</a:t>
            </a:r>
            <a:r>
              <a:rPr lang="zh-CN" altLang="en-US" kern="0" dirty="0"/>
              <a:t>是</a:t>
            </a:r>
            <a:r>
              <a:rPr lang="en-US" altLang="zh-CN" i="1" kern="0" dirty="0"/>
              <a:t>G</a:t>
            </a:r>
            <a:r>
              <a:rPr lang="zh-CN" altLang="en-US" kern="0" dirty="0"/>
              <a:t>的子群当且仅当 </a:t>
            </a:r>
            <a:r>
              <a:rPr lang="en-US" altLang="zh-CN" i="1" kern="0" dirty="0"/>
              <a:t>H</a:t>
            </a:r>
            <a:r>
              <a:rPr lang="en-US" altLang="zh-CN" kern="0" dirty="0">
                <a:sym typeface="Symbol" panose="05050102010706020507" pitchFamily="18" charset="2"/>
              </a:rPr>
              <a:t></a:t>
            </a:r>
            <a:r>
              <a:rPr lang="en-US" altLang="zh-CN" i="1" kern="0" dirty="0"/>
              <a:t>K </a:t>
            </a:r>
            <a:r>
              <a:rPr lang="zh-CN" altLang="en-US" kern="0" dirty="0"/>
              <a:t>或 </a:t>
            </a:r>
            <a:r>
              <a:rPr lang="en-US" altLang="zh-CN" i="1" kern="0" dirty="0"/>
              <a:t>K</a:t>
            </a:r>
            <a:r>
              <a:rPr lang="en-US" altLang="zh-CN" kern="0" dirty="0">
                <a:sym typeface="Symbol" panose="05050102010706020507" pitchFamily="18" charset="2"/>
              </a:rPr>
              <a:t></a:t>
            </a:r>
            <a:r>
              <a:rPr lang="en-US" altLang="zh-CN" i="1" kern="0" dirty="0"/>
              <a:t>H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BF21619-FA0F-4F6E-9A0E-5435230D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70000"/>
            <a:ext cx="8001000" cy="1064469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为群，任取两个子群</a:t>
            </a:r>
            <a:r>
              <a:rPr lang="en-US" altLang="zh-CN" i="1" dirty="0"/>
              <a:t>H</a:t>
            </a:r>
            <a:r>
              <a:rPr lang="en-US" altLang="zh-CN" sz="2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，一般来说</a:t>
            </a:r>
            <a:r>
              <a:rPr lang="en-US" altLang="zh-CN" i="1" dirty="0"/>
              <a:t>H</a:t>
            </a:r>
            <a:r>
              <a:rPr lang="en-US" altLang="zh-CN" sz="2000" dirty="0"/>
              <a:t>1</a:t>
            </a:r>
            <a:r>
              <a:rPr lang="zh-CN" altLang="en-US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H</a:t>
            </a:r>
            <a:r>
              <a:rPr lang="en-US" altLang="zh-CN" sz="2000" dirty="0"/>
              <a:t>2</a:t>
            </a:r>
            <a:r>
              <a:rPr lang="zh-CN" altLang="en-US" dirty="0"/>
              <a:t>不是</a:t>
            </a:r>
            <a:r>
              <a:rPr lang="en-US" altLang="zh-CN" i="1" dirty="0"/>
              <a:t>G</a:t>
            </a:r>
            <a:r>
              <a:rPr lang="zh-CN" altLang="en-US" dirty="0"/>
              <a:t>的子群，而只是</a:t>
            </a:r>
            <a:r>
              <a:rPr lang="en-US" altLang="zh-CN" i="1" dirty="0"/>
              <a:t>G</a:t>
            </a:r>
            <a:r>
              <a:rPr lang="zh-CN" altLang="en-US" dirty="0"/>
              <a:t>的子集。</a:t>
            </a:r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96348E-AE02-41A6-9A6B-B76443400317}"/>
              </a:ext>
            </a:extLst>
          </p:cNvPr>
          <p:cNvSpPr txBox="1">
            <a:spLocks/>
          </p:cNvSpPr>
          <p:nvPr/>
        </p:nvSpPr>
        <p:spPr bwMode="auto">
          <a:xfrm>
            <a:off x="533400" y="2334469"/>
            <a:ext cx="8215064" cy="2318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/>
              <a:t>设</a:t>
            </a:r>
            <a:r>
              <a:rPr lang="en-US" altLang="zh-CN" i="1" kern="0" dirty="0"/>
              <a:t>B</a:t>
            </a:r>
            <a:r>
              <a:rPr lang="zh-CN" altLang="en-US" kern="0" dirty="0"/>
              <a:t>是</a:t>
            </a:r>
            <a:r>
              <a:rPr lang="en-US" altLang="zh-CN" i="1" kern="0" dirty="0"/>
              <a:t>G</a:t>
            </a:r>
            <a:r>
              <a:rPr lang="zh-CN" altLang="en-US" kern="0" dirty="0"/>
              <a:t>的子集，将</a:t>
            </a:r>
            <a:r>
              <a:rPr lang="en-US" altLang="zh-CN" i="1" kern="0" dirty="0"/>
              <a:t>G</a:t>
            </a:r>
            <a:r>
              <a:rPr lang="zh-CN" altLang="en-US" kern="0" dirty="0"/>
              <a:t>的所有包含</a:t>
            </a:r>
            <a:r>
              <a:rPr lang="en-US" altLang="zh-CN" i="1" kern="0" dirty="0"/>
              <a:t>B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AF1D1D"/>
                </a:solidFill>
              </a:rPr>
              <a:t>子群的交</a:t>
            </a:r>
            <a:r>
              <a:rPr lang="zh-CN" altLang="en-US" kern="0" dirty="0"/>
              <a:t>记作</a:t>
            </a:r>
            <a:r>
              <a:rPr lang="en-US" altLang="zh-CN" kern="0" dirty="0"/>
              <a:t>&lt;</a:t>
            </a:r>
            <a:r>
              <a:rPr lang="en-US" altLang="zh-CN" i="1" kern="0" dirty="0"/>
              <a:t>B</a:t>
            </a:r>
            <a:r>
              <a:rPr lang="en-US" altLang="zh-CN" kern="0" dirty="0"/>
              <a:t>&gt;</a:t>
            </a:r>
            <a:r>
              <a:rPr lang="zh-CN" altLang="en-US" kern="0" dirty="0"/>
              <a:t>，即：</a:t>
            </a:r>
            <a:endParaRPr lang="en-US" altLang="zh-CN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           &lt;</a:t>
            </a:r>
            <a:r>
              <a:rPr lang="en-US" altLang="zh-CN" i="1" kern="0" dirty="0"/>
              <a:t>B</a:t>
            </a:r>
            <a:r>
              <a:rPr lang="en-US" altLang="zh-CN" kern="0" dirty="0"/>
              <a:t>&gt;=</a:t>
            </a:r>
            <a:r>
              <a:rPr lang="en-US" altLang="zh-CN" kern="0" dirty="0">
                <a:sym typeface="Symbol" panose="05050102010706020507" pitchFamily="18" charset="2"/>
              </a:rPr>
              <a:t>{ </a:t>
            </a:r>
            <a:r>
              <a:rPr lang="en-US" altLang="zh-CN" i="1" kern="0" dirty="0">
                <a:sym typeface="Symbol" panose="05050102010706020507" pitchFamily="18" charset="2"/>
              </a:rPr>
              <a:t>H</a:t>
            </a:r>
            <a:r>
              <a:rPr lang="en-US" altLang="zh-CN" kern="0" dirty="0">
                <a:sym typeface="Symbol" panose="05050102010706020507" pitchFamily="18" charset="2"/>
              </a:rPr>
              <a:t> | </a:t>
            </a:r>
            <a:r>
              <a:rPr lang="en-US" altLang="zh-CN" i="1" kern="0" dirty="0">
                <a:sym typeface="Symbol" panose="05050102010706020507" pitchFamily="18" charset="2"/>
              </a:rPr>
              <a:t>B</a:t>
            </a:r>
            <a:r>
              <a:rPr lang="en-US" altLang="zh-CN" kern="0" dirty="0">
                <a:sym typeface="Symbol" panose="05050102010706020507" pitchFamily="18" charset="2"/>
              </a:rPr>
              <a:t></a:t>
            </a:r>
            <a:r>
              <a:rPr lang="en-US" altLang="zh-CN" i="1" kern="0" dirty="0">
                <a:sym typeface="Symbol" panose="05050102010706020507" pitchFamily="18" charset="2"/>
              </a:rPr>
              <a:t>H</a:t>
            </a:r>
            <a:r>
              <a:rPr lang="en-US" altLang="zh-CN" kern="0" dirty="0">
                <a:sym typeface="Symbol" panose="05050102010706020507" pitchFamily="18" charset="2"/>
              </a:rPr>
              <a:t>  </a:t>
            </a:r>
            <a:r>
              <a:rPr lang="en-US" altLang="zh-CN" i="1" kern="0" dirty="0">
                <a:sym typeface="Symbol" panose="05050102010706020507" pitchFamily="18" charset="2"/>
              </a:rPr>
              <a:t>H</a:t>
            </a:r>
            <a:r>
              <a:rPr lang="en-US" altLang="zh-CN" kern="0" dirty="0">
                <a:sym typeface="Symbol" panose="05050102010706020507" pitchFamily="18" charset="2"/>
              </a:rPr>
              <a:t></a:t>
            </a:r>
            <a:r>
              <a:rPr lang="en-US" altLang="zh-CN" i="1" kern="0" dirty="0">
                <a:sym typeface="Symbol" panose="05050102010706020507" pitchFamily="18" charset="2"/>
              </a:rPr>
              <a:t>G</a:t>
            </a:r>
            <a:r>
              <a:rPr lang="en-US" altLang="zh-CN" kern="0" dirty="0">
                <a:sym typeface="Symbol" panose="05050102010706020507" pitchFamily="18" charset="2"/>
              </a:rPr>
              <a:t>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ym typeface="Symbol" panose="05050102010706020507" pitchFamily="18" charset="2"/>
              </a:rPr>
              <a:t>     </a:t>
            </a:r>
            <a:r>
              <a:rPr lang="zh-CN" altLang="en-US" kern="0" dirty="0">
                <a:sym typeface="Symbol" panose="05050102010706020507" pitchFamily="18" charset="2"/>
              </a:rPr>
              <a:t>易见</a:t>
            </a:r>
            <a:r>
              <a:rPr lang="en-US" altLang="zh-CN" kern="0" dirty="0"/>
              <a:t>&lt;</a:t>
            </a:r>
            <a:r>
              <a:rPr lang="en-US" altLang="zh-CN" i="1" kern="0" dirty="0"/>
              <a:t>B</a:t>
            </a:r>
            <a:r>
              <a:rPr lang="en-US" altLang="zh-CN" kern="0" dirty="0"/>
              <a:t>&gt;</a:t>
            </a:r>
            <a:r>
              <a:rPr lang="zh-CN" altLang="en-US" kern="0" dirty="0"/>
              <a:t>是</a:t>
            </a:r>
            <a:r>
              <a:rPr lang="en-US" altLang="zh-CN" i="1" kern="0" dirty="0"/>
              <a:t>G</a:t>
            </a:r>
            <a:r>
              <a:rPr lang="zh-CN" altLang="en-US" kern="0" dirty="0"/>
              <a:t>的子群，称为</a:t>
            </a:r>
            <a:r>
              <a:rPr lang="zh-CN" altLang="en-US" kern="0" dirty="0">
                <a:solidFill>
                  <a:srgbClr val="FF0000"/>
                </a:solidFill>
              </a:rPr>
              <a:t>由</a:t>
            </a:r>
            <a:r>
              <a:rPr lang="en-US" altLang="zh-CN" i="1" kern="0" dirty="0">
                <a:solidFill>
                  <a:srgbClr val="FF0000"/>
                </a:solidFill>
              </a:rPr>
              <a:t>B</a:t>
            </a:r>
            <a:r>
              <a:rPr lang="zh-CN" altLang="en-US" kern="0" dirty="0">
                <a:solidFill>
                  <a:srgbClr val="FF0000"/>
                </a:solidFill>
              </a:rPr>
              <a:t>生成的子群</a:t>
            </a:r>
            <a:endParaRPr lang="zh-CN" altLang="en-US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CF070F42-BFD9-49D3-BFE1-75C73CF3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59F7AD-6695-41C5-91CD-42242D9F7FB5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3739643-57C2-4657-B5BF-E5F809165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实例：子群格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B632C25A-3F56-4CE0-BAFC-B89903E7E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是群，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i="1" dirty="0"/>
              <a:t>G </a:t>
            </a:r>
            <a:r>
              <a:rPr lang="zh-CN" altLang="en-US" dirty="0"/>
              <a:t>的所有子群的集合</a:t>
            </a:r>
            <a:r>
              <a:rPr lang="en-US" altLang="zh-CN" dirty="0"/>
              <a:t>. </a:t>
            </a:r>
            <a:r>
              <a:rPr lang="zh-CN" altLang="en-US" dirty="0"/>
              <a:t>即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 = { </a:t>
            </a:r>
            <a:r>
              <a:rPr lang="en-US" altLang="zh-CN" i="1" dirty="0"/>
              <a:t>H </a:t>
            </a:r>
            <a:r>
              <a:rPr lang="en-US" altLang="zh-CN" dirty="0"/>
              <a:t>| </a:t>
            </a:r>
            <a:r>
              <a:rPr lang="en-US" altLang="zh-CN" i="1" dirty="0"/>
              <a:t>H</a:t>
            </a:r>
            <a:r>
              <a:rPr lang="en-US" altLang="zh-CN" dirty="0"/>
              <a:t>≤</a:t>
            </a:r>
            <a:r>
              <a:rPr lang="en-US" altLang="zh-CN" i="1" dirty="0"/>
              <a:t>G 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对任意的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∈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zh-CN" altLang="en-US" dirty="0"/>
              <a:t>是</a:t>
            </a:r>
            <a:r>
              <a:rPr lang="en-US" altLang="zh-CN" i="1" dirty="0"/>
              <a:t>G </a:t>
            </a:r>
            <a:r>
              <a:rPr lang="zh-CN" altLang="en-US" dirty="0"/>
              <a:t>的子群，</a:t>
            </a:r>
            <a:r>
              <a:rPr lang="en-US" altLang="zh-CN" dirty="0">
                <a:solidFill>
                  <a:srgbClr val="0066FF"/>
                </a:solidFill>
              </a:rPr>
              <a:t>&lt;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∪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2</a:t>
            </a:r>
            <a:r>
              <a:rPr lang="en-US" altLang="zh-CN" dirty="0">
                <a:solidFill>
                  <a:srgbClr val="0066FF"/>
                </a:solidFill>
              </a:rPr>
              <a:t>&gt;</a:t>
            </a:r>
            <a:r>
              <a:rPr lang="zh-CN" altLang="en-US" dirty="0">
                <a:solidFill>
                  <a:srgbClr val="0066FF"/>
                </a:solidFill>
              </a:rPr>
              <a:t>是由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∪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2</a:t>
            </a:r>
            <a:r>
              <a:rPr lang="zh-CN" altLang="en-US" dirty="0">
                <a:solidFill>
                  <a:srgbClr val="0066FF"/>
                </a:solidFill>
              </a:rPr>
              <a:t>生成的子群（即包含着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∪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-25000" dirty="0">
                <a:solidFill>
                  <a:srgbClr val="0066FF"/>
                </a:solidFill>
              </a:rPr>
              <a:t>2</a:t>
            </a:r>
            <a:r>
              <a:rPr lang="zh-CN" altLang="en-US" dirty="0">
                <a:solidFill>
                  <a:srgbClr val="0066FF"/>
                </a:solidFill>
              </a:rPr>
              <a:t>的最小子群）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zh-CN" altLang="en-US" dirty="0"/>
              <a:t>上定义包含关系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zh-CN" altLang="en-US" dirty="0"/>
              <a:t>，则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zh-CN" altLang="en-US" dirty="0"/>
              <a:t>关于包含关系构成一个格，称为</a:t>
            </a:r>
            <a:r>
              <a:rPr lang="en-US" altLang="zh-CN" i="1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子群格</a:t>
            </a:r>
            <a:r>
              <a:rPr lang="en-US" altLang="zh-CN" dirty="0"/>
              <a:t>.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在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zh-CN" altLang="en-US" dirty="0"/>
              <a:t>中，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                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∧</a:t>
            </a:r>
            <a:r>
              <a:rPr lang="en-US" altLang="zh-CN" i="1" dirty="0"/>
              <a:t>H</a:t>
            </a:r>
            <a:r>
              <a:rPr lang="en-US" altLang="zh-CN" baseline="-25000" dirty="0"/>
              <a:t>2 </a:t>
            </a:r>
            <a:r>
              <a:rPr lang="zh-CN" altLang="en-US" dirty="0"/>
              <a:t>就是 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                    H</a:t>
            </a:r>
            <a:r>
              <a:rPr lang="en-US" altLang="zh-CN" baseline="-25000" dirty="0"/>
              <a:t>1</a:t>
            </a:r>
            <a:r>
              <a:rPr lang="en-US" altLang="zh-CN" dirty="0"/>
              <a:t>∨</a:t>
            </a:r>
            <a:r>
              <a:rPr lang="en-US" altLang="zh-CN" i="1" dirty="0"/>
              <a:t>H</a:t>
            </a:r>
            <a:r>
              <a:rPr lang="en-US" altLang="zh-CN" baseline="-25000" dirty="0"/>
              <a:t>2 </a:t>
            </a:r>
            <a:r>
              <a:rPr lang="zh-CN" altLang="en-US" dirty="0"/>
              <a:t>就是 </a:t>
            </a:r>
            <a:r>
              <a:rPr lang="en-US" altLang="zh-CN" dirty="0"/>
              <a:t>&lt;</a:t>
            </a:r>
            <a:r>
              <a:rPr lang="en-US" altLang="zh-CN" i="1" dirty="0"/>
              <a:t>H</a:t>
            </a:r>
            <a:r>
              <a:rPr lang="en-US" altLang="zh-CN" baseline="-25000" dirty="0"/>
              <a:t>1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6282</Words>
  <Application>Microsoft Office PowerPoint</Application>
  <PresentationFormat>全屏显示(4:3)</PresentationFormat>
  <Paragraphs>464</Paragraphs>
  <Slides>52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华文中宋</vt:lpstr>
      <vt:lpstr>宋体</vt:lpstr>
      <vt:lpstr>Arial</vt:lpstr>
      <vt:lpstr>Times New Roman</vt:lpstr>
      <vt:lpstr>Verdana</vt:lpstr>
      <vt:lpstr>Wingdings</vt:lpstr>
      <vt:lpstr>Profile</vt:lpstr>
      <vt:lpstr>Image</vt:lpstr>
      <vt:lpstr>第三部分 代数结构</vt:lpstr>
      <vt:lpstr>第十一章  格与布尔代数</vt:lpstr>
      <vt:lpstr>第十一章  格与布尔代数</vt:lpstr>
      <vt:lpstr>11.1 格的定义与性质</vt:lpstr>
      <vt:lpstr>实例</vt:lpstr>
      <vt:lpstr>实例</vt:lpstr>
      <vt:lpstr>实例</vt:lpstr>
      <vt:lpstr>补充：由B生成的子群</vt:lpstr>
      <vt:lpstr>实例：子群格</vt:lpstr>
      <vt:lpstr>实例：子群格</vt:lpstr>
      <vt:lpstr>格的性质：对偶原理</vt:lpstr>
      <vt:lpstr>格的性质：对偶原理</vt:lpstr>
      <vt:lpstr>格的性质：算律</vt:lpstr>
      <vt:lpstr>定理11.1的证明</vt:lpstr>
      <vt:lpstr>定理11.1的证明</vt:lpstr>
      <vt:lpstr>格作为代数系统的定义</vt:lpstr>
      <vt:lpstr>补充：引理</vt:lpstr>
      <vt:lpstr>格的性质：序与运算的关系</vt:lpstr>
      <vt:lpstr>格的性质：保序</vt:lpstr>
      <vt:lpstr>子格</vt:lpstr>
      <vt:lpstr>11.1格的定义及性质（回顾）</vt:lpstr>
      <vt:lpstr>第十一章  格与布尔代数</vt:lpstr>
      <vt:lpstr>11.2 分配格、有补格与布尔代数</vt:lpstr>
      <vt:lpstr>实例</vt:lpstr>
      <vt:lpstr>分配格的判别及性质</vt:lpstr>
      <vt:lpstr>实例</vt:lpstr>
      <vt:lpstr>全上界、全下界</vt:lpstr>
      <vt:lpstr>有界格</vt:lpstr>
      <vt:lpstr>注意</vt:lpstr>
      <vt:lpstr>有界格中的补元</vt:lpstr>
      <vt:lpstr>实例</vt:lpstr>
      <vt:lpstr>实例解答</vt:lpstr>
      <vt:lpstr>实例解答</vt:lpstr>
      <vt:lpstr>有界分配格的补元惟一性</vt:lpstr>
      <vt:lpstr>有界分配格的补元惟一性</vt:lpstr>
      <vt:lpstr>有补格的定义</vt:lpstr>
      <vt:lpstr>布尔代数的定义</vt:lpstr>
      <vt:lpstr>实例解答</vt:lpstr>
      <vt:lpstr>实例：集合代数</vt:lpstr>
      <vt:lpstr>布尔代数的性质</vt:lpstr>
      <vt:lpstr>证明（续）</vt:lpstr>
      <vt:lpstr>布尔代数作为代数系统的定义</vt:lpstr>
      <vt:lpstr>实例：命题代数</vt:lpstr>
      <vt:lpstr>有限布尔代数的结构</vt:lpstr>
      <vt:lpstr>实例</vt:lpstr>
      <vt:lpstr>有限布尔代数的表示定理</vt:lpstr>
      <vt:lpstr>有限布尔代数的表示定理</vt:lpstr>
      <vt:lpstr>实例</vt:lpstr>
      <vt:lpstr>实例</vt:lpstr>
      <vt:lpstr>11.2分配格、有补格与布尔代数（回顾）</vt:lpstr>
      <vt:lpstr>第十一章  格与布尔代数（回顾）</vt:lpstr>
      <vt:lpstr>第三部分 代数结构（回顾）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433</cp:revision>
  <dcterms:created xsi:type="dcterms:W3CDTF">2007-11-19T20:33:53Z</dcterms:created>
  <dcterms:modified xsi:type="dcterms:W3CDTF">2023-12-06T02:56:34Z</dcterms:modified>
</cp:coreProperties>
</file>