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8" r:id="rId2"/>
    <p:sldId id="603" r:id="rId3"/>
    <p:sldId id="290" r:id="rId4"/>
    <p:sldId id="259" r:id="rId5"/>
    <p:sldId id="483" r:id="rId6"/>
    <p:sldId id="260" r:id="rId7"/>
    <p:sldId id="261" r:id="rId8"/>
    <p:sldId id="487" r:id="rId9"/>
    <p:sldId id="262" r:id="rId10"/>
    <p:sldId id="263" r:id="rId11"/>
    <p:sldId id="264" r:id="rId12"/>
    <p:sldId id="265" r:id="rId13"/>
    <p:sldId id="266" r:id="rId14"/>
    <p:sldId id="613" r:id="rId15"/>
    <p:sldId id="291" r:id="rId16"/>
    <p:sldId id="267" r:id="rId17"/>
    <p:sldId id="605" r:id="rId18"/>
    <p:sldId id="606" r:id="rId19"/>
    <p:sldId id="268" r:id="rId20"/>
    <p:sldId id="607" r:id="rId21"/>
    <p:sldId id="608" r:id="rId22"/>
    <p:sldId id="269" r:id="rId23"/>
    <p:sldId id="507" r:id="rId24"/>
    <p:sldId id="614" r:id="rId25"/>
    <p:sldId id="292" r:id="rId26"/>
    <p:sldId id="270" r:id="rId27"/>
    <p:sldId id="609" r:id="rId28"/>
    <p:sldId id="610" r:id="rId29"/>
    <p:sldId id="612" r:id="rId30"/>
    <p:sldId id="512" r:id="rId31"/>
    <p:sldId id="513" r:id="rId32"/>
    <p:sldId id="615" r:id="rId33"/>
    <p:sldId id="293" r:id="rId34"/>
    <p:sldId id="273" r:id="rId35"/>
    <p:sldId id="518" r:id="rId36"/>
    <p:sldId id="274" r:id="rId37"/>
    <p:sldId id="275" r:id="rId38"/>
    <p:sldId id="276" r:id="rId39"/>
    <p:sldId id="277" r:id="rId40"/>
    <p:sldId id="519" r:id="rId41"/>
    <p:sldId id="604" r:id="rId42"/>
    <p:sldId id="278" r:id="rId43"/>
    <p:sldId id="616" r:id="rId44"/>
    <p:sldId id="294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73" autoAdjust="0"/>
    <p:restoredTop sz="62714" autoAdjust="0"/>
  </p:normalViewPr>
  <p:slideViewPr>
    <p:cSldViewPr>
      <p:cViewPr varScale="1">
        <p:scale>
          <a:sx n="43" d="100"/>
          <a:sy n="43" d="100"/>
        </p:scale>
        <p:origin x="138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B9DBF42-2CFD-4614-9F34-8AB274D0AD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E367DC8-FDCF-4C2E-B349-6F77B64889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CE905F72-01F7-4A9A-933C-C75DB6A7CD6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67F937D3-7BFD-482E-9797-D8C8AFC420F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0D1D0A-1D61-4022-98F3-44A0479AD4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9E31B4F-3883-4B7E-93DF-3E3D632F3D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389DE6C-F452-4A39-9646-EBAE3486AD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2670C3-8AA8-401B-969F-ABBC1BE7575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96F6C2D-88AD-474A-9184-2F448A3BD09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CDC2E00-0182-4DEA-A44B-7DD4F26B69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5EE1FB4-C631-4AD3-81DB-F1216F85E1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9C61B0-DCBC-41E2-96BB-02302D10E8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9A7DC1-421A-425A-9143-19B70A755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585979-CC55-40B2-8D15-9FE30D6D53D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E35E9E48-2611-4611-B266-D5709C24F6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60842798-8588-4870-9DF8-BD3ED3555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3DD5FAA-BEDE-49D4-9569-8A8E0B39E4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22A6F3-919F-472E-BAEE-589083F005E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73762" name="Rectangle 2">
            <a:extLst>
              <a:ext uri="{FF2B5EF4-FFF2-40B4-BE49-F238E27FC236}">
                <a16:creationId xmlns:a16="http://schemas.microsoft.com/office/drawing/2014/main" id="{114CC85E-970F-4CB1-B5D8-C21C05A936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494E7323-8436-469F-BAC2-0C59123CE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极小非平面图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</a:t>
            </a:r>
            <a:r>
              <a:rPr lang="en-US" altLang="zh-CN" b="0" i="0" dirty="0" err="1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Kuratowski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子图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是任一真子图均为平面图的非平面图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</a:p>
          <a:p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它是一个临界图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自身具有非平面图的特点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而它的任一真子图又满足平面图的所有特征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非平面图的母图都是非平面图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子图</a:t>
            </a:r>
            <a:r>
              <a:rPr lang="zh-CN" altLang="en-US" dirty="0">
                <a:latin typeface="Times New Roman" panose="02020603050405020304" pitchFamily="18" charset="0"/>
              </a:rPr>
              <a:t>，记作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G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母图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9A7DC1-421A-425A-9143-19B70A755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585979-CC55-40B2-8D15-9FE30D6D53D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E35E9E48-2611-4611-B266-D5709C24F6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60842798-8588-4870-9DF8-BD3ED3555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1799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FBB9A5-8CD3-431C-9542-151B763847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DD041-BF5A-43B6-8ECB-CAE3B0ADA5E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DBDD8211-FE85-4AE8-84A7-E2FAF5734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300183B4-4B1B-45EA-81F6-38CF4435A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FBB9A5-8CD3-431C-9542-151B763847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DD041-BF5A-43B6-8ECB-CAE3B0ADA5E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DBDD8211-FE85-4AE8-84A7-E2FAF5734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300183B4-4B1B-45EA-81F6-38CF4435A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每个连通分支都会加一次无限面，只要加</a:t>
            </a:r>
            <a:r>
              <a:rPr lang="en-US" altLang="zh-CN" dirty="0"/>
              <a:t>1</a:t>
            </a:r>
            <a:r>
              <a:rPr lang="zh-CN" altLang="en-US" dirty="0"/>
              <a:t>次就可以，故要</a:t>
            </a:r>
            <a:r>
              <a:rPr lang="en-US" altLang="zh-CN" dirty="0"/>
              <a:t>-(k-1)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10272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287B2B-0117-4025-B546-4D0F35002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4BC86-F97B-4D9C-ABF8-60807D20081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77858" name="Rectangle 2">
            <a:extLst>
              <a:ext uri="{FF2B5EF4-FFF2-40B4-BE49-F238E27FC236}">
                <a16:creationId xmlns:a16="http://schemas.microsoft.com/office/drawing/2014/main" id="{43AE6524-E4D5-431C-8A62-D2D1A5EE85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8B6A6BD4-7715-4A6F-B570-9E4F2FD72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表示面的最小次数</a:t>
            </a:r>
            <a:endParaRPr lang="en-US" altLang="zh-CN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17.3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平面图各面次数之和等于边数的两倍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latin typeface="Times New Roman" panose="02020603050405020304" pitchFamily="18" charset="0"/>
              </a:rPr>
              <a:t>17.8</a:t>
            </a:r>
            <a:r>
              <a:rPr lang="zh-CN" altLang="en-US" b="1" dirty="0">
                <a:latin typeface="Times New Roman" panose="02020603050405020304" pitchFamily="18" charset="0"/>
              </a:rPr>
              <a:t>可以用于判断不是平面图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3,3</a:t>
            </a:r>
            <a:r>
              <a:rPr lang="zh-CN" altLang="en-US" b="1" dirty="0">
                <a:latin typeface="Times New Roman" panose="02020603050405020304" pitchFamily="18" charset="0"/>
              </a:rPr>
              <a:t>都是简单图且连通的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92596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287B2B-0117-4025-B546-4D0F35002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4BC86-F97B-4D9C-ABF8-60807D200810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77858" name="Rectangle 2">
            <a:extLst>
              <a:ext uri="{FF2B5EF4-FFF2-40B4-BE49-F238E27FC236}">
                <a16:creationId xmlns:a16="http://schemas.microsoft.com/office/drawing/2014/main" id="{43AE6524-E4D5-431C-8A62-D2D1A5EE85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8B6A6BD4-7715-4A6F-B570-9E4F2FD72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17.7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（欧拉公式的推广）设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是具有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）个连通分支的平面图，则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en-US" altLang="zh-CN" b="1" i="1" dirty="0">
                <a:latin typeface="Times New Roman" panose="02020603050405020304" pitchFamily="18" charset="0"/>
              </a:rPr>
              <a:t>m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+ 1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17.3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平面图各面次数之和等于边数的两倍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110000"/>
              </a:lnSpc>
            </a:pP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21732B-C640-41E5-A3CF-EB0070B74B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AA2B4-6E5A-448C-9746-882D666991B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79906" name="Rectangle 2">
            <a:extLst>
              <a:ext uri="{FF2B5EF4-FFF2-40B4-BE49-F238E27FC236}">
                <a16:creationId xmlns:a16="http://schemas.microsoft.com/office/drawing/2014/main" id="{E99D8DEC-064E-422F-9E8A-A8681AAA1D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9CE455A3-1265-4D42-ABC6-DFE52D11D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17.5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）阶极大平面图，当且仅当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的每个面的次数均为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3.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17.3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平面图各面次数之和等于边数的两倍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8582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21732B-C640-41E5-A3CF-EB0070B74B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AA2B4-6E5A-448C-9746-882D666991BB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79906" name="Rectangle 2">
            <a:extLst>
              <a:ext uri="{FF2B5EF4-FFF2-40B4-BE49-F238E27FC236}">
                <a16:creationId xmlns:a16="http://schemas.microsoft.com/office/drawing/2014/main" id="{E99D8DEC-064E-422F-9E8A-A8681AAA1D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9CE455A3-1265-4D42-ABC6-DFE52D11D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此推论并没有要求简单平面图是连通的</a:t>
            </a:r>
            <a:endParaRPr lang="en-US" altLang="zh-CN" dirty="0"/>
          </a:p>
          <a:p>
            <a:r>
              <a:rPr lang="zh-CN" altLang="en-US" dirty="0"/>
              <a:t>所以，在证明时需要考虑连通和不连通两种情况下，不能只在连通的假设下证明，详见补充</a:t>
            </a:r>
            <a:endParaRPr lang="en-US" altLang="zh-CN" dirty="0"/>
          </a:p>
          <a:p>
            <a:pPr marL="609600" indent="-6096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若在简单平面图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中的任意两个不相邻的顶点之间</a:t>
            </a:r>
          </a:p>
          <a:p>
            <a:pPr marL="609600" indent="-609600"/>
            <a:r>
              <a:rPr lang="zh-CN" altLang="en-US" dirty="0">
                <a:latin typeface="Times New Roman" panose="02020603050405020304" pitchFamily="18" charset="0"/>
              </a:rPr>
              <a:t>加一条新边所得图为非平面图，则称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极大平面图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74887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21732B-C640-41E5-A3CF-EB0070B74B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AA2B4-6E5A-448C-9746-882D666991B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79906" name="Rectangle 2">
            <a:extLst>
              <a:ext uri="{FF2B5EF4-FFF2-40B4-BE49-F238E27FC236}">
                <a16:creationId xmlns:a16="http://schemas.microsoft.com/office/drawing/2014/main" id="{E99D8DEC-064E-422F-9E8A-A8681AAA1D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9CE455A3-1265-4D42-ABC6-DFE52D11D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图的最小度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14.1</a:t>
            </a:r>
            <a:r>
              <a:rPr lang="zh-CN" altLang="en-US" dirty="0">
                <a:solidFill>
                  <a:srgbClr val="FF0000"/>
                </a:solidFill>
                <a:latin typeface="隶书" pitchFamily="49" charset="-122"/>
              </a:rPr>
              <a:t>在任何无向图中，所有顶点的度数之和等于边数的两倍。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17.10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）阶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条边的简单平面图，则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17.3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平面图各面次数之和等于边数的两倍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17.10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阶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条边的极大平面图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=3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）阶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条边的简单平面图，则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609600" indent="-6096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若在简单平面图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中的任意两个不相邻的顶点之间</a:t>
            </a:r>
          </a:p>
          <a:p>
            <a:pPr marL="609600" indent="-609600"/>
            <a:r>
              <a:rPr lang="zh-CN" altLang="en-US" dirty="0">
                <a:latin typeface="Times New Roman" panose="02020603050405020304" pitchFamily="18" charset="0"/>
              </a:rPr>
              <a:t>加一条新边所得图为非平面图，则称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极大平面图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C61B0-DCBC-41E2-96BB-02302D10E855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40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9A7DC1-421A-425A-9143-19B70A755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585979-CC55-40B2-8D15-9FE30D6D53D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E35E9E48-2611-4611-B266-D5709C24F6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60842798-8588-4870-9DF8-BD3ED3555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0160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9A7DC1-421A-425A-9143-19B70A755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585979-CC55-40B2-8D15-9FE30D6D53D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E35E9E48-2611-4611-B266-D5709C24F6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60842798-8588-4870-9DF8-BD3ED3555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9023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C4AF0C0-A796-441E-8441-343BB48720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2B7B2E-8037-429C-A46D-F2435F2FDF7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81954" name="Rectangle 2">
            <a:extLst>
              <a:ext uri="{FF2B5EF4-FFF2-40B4-BE49-F238E27FC236}">
                <a16:creationId xmlns:a16="http://schemas.microsoft.com/office/drawing/2014/main" id="{CD9333F3-6A61-463D-8CE9-4B52CB7110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F1A3EF34-C435-42E6-B218-322FE5A9A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8D5C11-F3F2-4B24-89DC-D275A9A5FF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F1695-6022-4400-8D9D-597399F43D8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EBDBC721-EFE9-439F-BDB0-21976A863C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50C9902C-8715-4259-B326-A6FBB9183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左图消去</a:t>
            </a:r>
            <a:r>
              <a:rPr lang="en-US" altLang="zh-CN" dirty="0"/>
              <a:t>2</a:t>
            </a:r>
            <a:r>
              <a:rPr lang="zh-CN" altLang="en-US" dirty="0"/>
              <a:t>度顶点</a:t>
            </a:r>
            <a:r>
              <a:rPr lang="en-US" altLang="zh-CN" dirty="0"/>
              <a:t>v</a:t>
            </a:r>
            <a:r>
              <a:rPr lang="zh-CN" altLang="en-US" dirty="0"/>
              <a:t>，将</a:t>
            </a:r>
            <a:r>
              <a:rPr lang="en-US" altLang="zh-CN" dirty="0"/>
              <a:t>v</a:t>
            </a:r>
            <a:r>
              <a:rPr lang="zh-CN" altLang="en-US" dirty="0"/>
              <a:t>的相邻两个点连起来</a:t>
            </a:r>
            <a:endParaRPr lang="en-US" altLang="zh-CN" dirty="0"/>
          </a:p>
          <a:p>
            <a:r>
              <a:rPr lang="zh-CN" altLang="en-US" dirty="0"/>
              <a:t>右图删除曲线边，增加一个点</a:t>
            </a:r>
            <a:r>
              <a:rPr lang="en-US" altLang="zh-CN" dirty="0"/>
              <a:t>v,</a:t>
            </a:r>
            <a:r>
              <a:rPr lang="zh-CN" altLang="en-US" dirty="0"/>
              <a:t>将删除边的两点与</a:t>
            </a:r>
            <a:r>
              <a:rPr lang="en-US" altLang="zh-CN" dirty="0"/>
              <a:t>v</a:t>
            </a:r>
            <a:r>
              <a:rPr lang="zh-CN" altLang="en-US" dirty="0"/>
              <a:t>相连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61261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B789165-8DE5-4002-9292-51BDB4EAC3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8A545-31B1-4654-8582-1038F6FDC2F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86050" name="Rectangle 2">
            <a:extLst>
              <a:ext uri="{FF2B5EF4-FFF2-40B4-BE49-F238E27FC236}">
                <a16:creationId xmlns:a16="http://schemas.microsoft.com/office/drawing/2014/main" id="{E144D159-30A7-46B1-AB34-EA0D8D6F18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B924498A-834E-464A-B35A-393EBF417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9684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B789165-8DE5-4002-9292-51BDB4EAC3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8A545-31B1-4654-8582-1038F6FDC2F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86050" name="Rectangle 2">
            <a:extLst>
              <a:ext uri="{FF2B5EF4-FFF2-40B4-BE49-F238E27FC236}">
                <a16:creationId xmlns:a16="http://schemas.microsoft.com/office/drawing/2014/main" id="{E144D159-30A7-46B1-AB34-EA0D8D6F18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B924498A-834E-464A-B35A-393EBF417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收缩边的定义见</a:t>
            </a:r>
            <a:r>
              <a:rPr lang="en-US" altLang="zh-CN" dirty="0"/>
              <a:t>14.10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70253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第一个是通过收缩得到</a:t>
            </a:r>
            <a:r>
              <a:rPr kumimoji="1" lang="en-US" altLang="zh-CN" sz="12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kumimoji="1" lang="en-US" altLang="zh-CN" sz="12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第二个是通过收缩得到</a:t>
            </a:r>
            <a:r>
              <a:rPr kumimoji="1" lang="en-US" altLang="zh-CN" sz="12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kumimoji="1" lang="en-US" altLang="zh-CN" sz="12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3,3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C61B0-DCBC-41E2-96BB-02302D10E855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9708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先是子图，再收缩</a:t>
            </a:r>
            <a:r>
              <a:rPr lang="en-US" altLang="zh-CN" dirty="0"/>
              <a:t>(</a:t>
            </a:r>
            <a:r>
              <a:rPr lang="zh-CN" altLang="en-US" dirty="0"/>
              <a:t>也可以认为是消去了一个二度顶点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C61B0-DCBC-41E2-96BB-02302D10E855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986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9A7DC1-421A-425A-9143-19B70A755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585979-CC55-40B2-8D15-9FE30D6D53D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E35E9E48-2611-4611-B266-D5709C24F6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60842798-8588-4870-9DF8-BD3ED3555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0708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3A8D26D-9A28-4C0C-9B1A-60205223C4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478750-4B0D-4ECC-BA4D-A015BCCB77A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88098" name="Rectangle 2">
            <a:extLst>
              <a:ext uri="{FF2B5EF4-FFF2-40B4-BE49-F238E27FC236}">
                <a16:creationId xmlns:a16="http://schemas.microsoft.com/office/drawing/2014/main" id="{EA22D0AB-B856-4CB5-A768-FCDFBB336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8DB0F56E-4A0F-4A8D-9A77-25996932F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的任意一条边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的面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与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的公共边界上，做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的边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相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交，且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关联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的位于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中的顶点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，即   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*=(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*,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*)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不与其它任何边相交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中的桥且在面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的边界上，则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是以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的顶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点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为端点的环，即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*=(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*,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*)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C61B0-DCBC-41E2-96BB-02302D10E855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9376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E6F7F8-3426-45FD-82BC-8A9AC3C650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20F80-6D4B-4F48-8FE3-BF73EFD325F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C07A1E3E-4F2B-4741-84E4-0E4624B6D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89039930-CA61-4552-844A-0FF1B9F88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0D1286-397A-45BF-91C6-ECB766680C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58ED1B-DC8E-4E85-B904-82837519E3AD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90146" name="Rectangle 2">
            <a:extLst>
              <a:ext uri="{FF2B5EF4-FFF2-40B4-BE49-F238E27FC236}">
                <a16:creationId xmlns:a16="http://schemas.microsoft.com/office/drawing/2014/main" id="{4BE73C32-EF73-4E30-A413-5ABBD3EB74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49539960-8A9F-44CC-9FA2-715AA0763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同构的平面图（平面嵌入）的对偶图不一定是同构的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dirty="0"/>
              <a:t>两个黑色图的度数序列不相同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E1CC1E-EB72-45DF-AE1E-3DFA9A70C4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F2462-5D18-4556-825E-15044931182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92194" name="Rectangle 2">
            <a:extLst>
              <a:ext uri="{FF2B5EF4-FFF2-40B4-BE49-F238E27FC236}">
                <a16:creationId xmlns:a16="http://schemas.microsoft.com/office/drawing/2014/main" id="{12112B3B-DBB6-4D48-872B-2FD4C88B7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654A99EF-BE01-4E36-9982-63E8409E8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A214485-7ECE-44D7-AE7B-175643B915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D034C2-B589-4EC5-A88F-9496317C0CFA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94242" name="Rectangle 2">
            <a:extLst>
              <a:ext uri="{FF2B5EF4-FFF2-40B4-BE49-F238E27FC236}">
                <a16:creationId xmlns:a16="http://schemas.microsoft.com/office/drawing/2014/main" id="{59848651-87BF-46A5-A17A-1EFF74F102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2E7767D8-8863-478F-93FB-F76950103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D9183A-147B-4714-AEAF-3E9FC1B6BB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217FC-24FB-4633-B6CF-6161D6607E9F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96290" name="Rectangle 2">
            <a:extLst>
              <a:ext uri="{FF2B5EF4-FFF2-40B4-BE49-F238E27FC236}">
                <a16:creationId xmlns:a16="http://schemas.microsoft.com/office/drawing/2014/main" id="{07C57DD5-35DB-44E3-8CCF-32580AFC6E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77769692-0FFE-44D5-9957-D0479B8F8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EC2AC2-6173-42F4-9E4E-54F743E114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724CF-E371-4527-8902-7BA6BEDE8EB0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98338" name="Rectangle 2">
            <a:extLst>
              <a:ext uri="{FF2B5EF4-FFF2-40B4-BE49-F238E27FC236}">
                <a16:creationId xmlns:a16="http://schemas.microsoft.com/office/drawing/2014/main" id="{04016764-AE47-4B9B-AE7A-9D69555AD6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666FF65D-E5AB-4EE1-A095-253E17A1F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对应复习：自补图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851757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EC2AC2-6173-42F4-9E4E-54F743E114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724CF-E371-4527-8902-7BA6BEDE8EB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98338" name="Rectangle 2">
            <a:extLst>
              <a:ext uri="{FF2B5EF4-FFF2-40B4-BE49-F238E27FC236}">
                <a16:creationId xmlns:a16="http://schemas.microsoft.com/office/drawing/2014/main" id="{04016764-AE47-4B9B-AE7A-9D69555AD6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666FF65D-E5AB-4EE1-A095-253E17A1F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9A7DC1-421A-425A-9143-19B70A755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585979-CC55-40B2-8D15-9FE30D6D53D9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E35E9E48-2611-4611-B266-D5709C24F6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60842798-8588-4870-9DF8-BD3ED3555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761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2F2B02-1A02-48FC-950C-0A20F75C0D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EB3AE-A141-4956-A31D-501DFC58208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B1180B32-FF86-4097-A35E-444E712C4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56F2D2E8-F4E8-4DF5-98CB-16BB07D02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平面图并没有要求必须是简单图</a:t>
            </a:r>
            <a:endParaRPr lang="en-US" altLang="zh-CN" dirty="0"/>
          </a:p>
          <a:p>
            <a:r>
              <a:rPr lang="zh-CN" altLang="en-US" dirty="0"/>
              <a:t>平面图在加环或平行边后还是平面图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9E9089A-62F2-4F7D-B354-1703F4EB57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F4006-662E-4985-8DFE-5B5A337F123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63522" name="Rectangle 2">
            <a:extLst>
              <a:ext uri="{FF2B5EF4-FFF2-40B4-BE49-F238E27FC236}">
                <a16:creationId xmlns:a16="http://schemas.microsoft.com/office/drawing/2014/main" id="{747FAC56-DB0A-41DD-843D-C231D9C9B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D0F75F37-6A4D-4420-800A-B862CEE86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BAFA21-895F-4D34-A78B-8395200C8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31C61-FCEF-4E45-B993-36D28C7715B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65570" name="Rectangle 2">
            <a:extLst>
              <a:ext uri="{FF2B5EF4-FFF2-40B4-BE49-F238E27FC236}">
                <a16:creationId xmlns:a16="http://schemas.microsoft.com/office/drawing/2014/main" id="{9B1CD325-8123-431A-8D22-F6E418B50C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94B03588-27C4-4B8D-9F13-EEFA89D52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平面图没有要求一定是连通图，也不一定是简单图</a:t>
            </a:r>
            <a:endParaRPr lang="en-US" altLang="zh-CN" dirty="0"/>
          </a:p>
          <a:p>
            <a:r>
              <a:rPr lang="zh-CN" altLang="en-US" dirty="0"/>
              <a:t>一个面的边界可能是不连通的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6D8CD01-BA7D-495B-9839-BD85086B0B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B177A-7574-485D-8E25-C98152D1A1E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67618" name="Rectangle 2">
            <a:extLst>
              <a:ext uri="{FF2B5EF4-FFF2-40B4-BE49-F238E27FC236}">
                <a16:creationId xmlns:a16="http://schemas.microsoft.com/office/drawing/2014/main" id="{B4DAFEEA-BA6C-47A7-BDFB-B2037CE0A1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D293E2E2-C827-4C4A-B204-562F83564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复习：哈密顿图中不可能有割点和桥</a:t>
            </a:r>
            <a:endParaRPr lang="en-US" altLang="zh-CN" dirty="0"/>
          </a:p>
          <a:p>
            <a:r>
              <a:rPr lang="zh-CN" altLang="en-US" dirty="0"/>
              <a:t>欧拉图中无桥，但是可以有割点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FC6B32A-6B5A-4E15-B865-3FDDFC0D32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237FA-B663-4172-A8F2-415DF870CDB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69666" name="Rectangle 2">
            <a:extLst>
              <a:ext uri="{FF2B5EF4-FFF2-40B4-BE49-F238E27FC236}">
                <a16:creationId xmlns:a16="http://schemas.microsoft.com/office/drawing/2014/main" id="{2C19C0BB-C7A5-47A6-93E2-5A7AECD3D0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478524C2-B840-4A60-AEBA-12E6FA61E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zh-CN" altLang="en-US" dirty="0"/>
              <a:t>为简单平面图</a:t>
            </a:r>
            <a:r>
              <a:rPr lang="en-US" altLang="zh-CN" dirty="0"/>
              <a:t>,</a:t>
            </a:r>
            <a:r>
              <a:rPr lang="zh-CN" altLang="en-US" dirty="0"/>
              <a:t>所以</a:t>
            </a:r>
            <a:r>
              <a:rPr lang="en-US" altLang="zh-CN" dirty="0"/>
              <a:t>G</a:t>
            </a:r>
            <a:r>
              <a:rPr lang="zh-CN" altLang="en-US" dirty="0"/>
              <a:t>中无环和平行边</a:t>
            </a:r>
            <a:endParaRPr lang="en-US" altLang="zh-CN" dirty="0"/>
          </a:p>
          <a:p>
            <a:r>
              <a:rPr lang="zh-CN" altLang="en-US" dirty="0"/>
              <a:t>假设有一个面</a:t>
            </a:r>
            <a:r>
              <a:rPr lang="en-US" altLang="zh-CN" dirty="0"/>
              <a:t>Ri</a:t>
            </a:r>
            <a:r>
              <a:rPr lang="zh-CN" altLang="en-US" dirty="0"/>
              <a:t>的的次数</a:t>
            </a:r>
            <a:r>
              <a:rPr lang="en-US" altLang="zh-CN" dirty="0"/>
              <a:t>s</a:t>
            </a:r>
            <a:r>
              <a:rPr lang="zh-CN" altLang="en-US" dirty="0"/>
              <a:t>大于等于</a:t>
            </a:r>
            <a:r>
              <a:rPr lang="en-US" altLang="zh-CN" dirty="0"/>
              <a:t>4</a:t>
            </a:r>
            <a:r>
              <a:rPr lang="zh-CN" altLang="en-US" dirty="0"/>
              <a:t>，至少有四个依次相邻的点</a:t>
            </a:r>
            <a:r>
              <a:rPr lang="en-US" altLang="zh-CN" dirty="0"/>
              <a:t>v1,v2,v3,v4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v1</a:t>
            </a:r>
            <a:r>
              <a:rPr lang="zh-CN" altLang="en-US" dirty="0"/>
              <a:t>和</a:t>
            </a:r>
            <a:r>
              <a:rPr lang="en-US" altLang="zh-CN" dirty="0"/>
              <a:t>v3</a:t>
            </a:r>
            <a:r>
              <a:rPr lang="zh-CN" altLang="en-US" dirty="0"/>
              <a:t>不相邻，在</a:t>
            </a:r>
            <a:r>
              <a:rPr lang="en-US" altLang="zh-CN" dirty="0"/>
              <a:t>Ri</a:t>
            </a:r>
            <a:r>
              <a:rPr lang="zh-CN" altLang="en-US" dirty="0"/>
              <a:t>内加该边不破坏平面性，则与</a:t>
            </a:r>
            <a:r>
              <a:rPr lang="en-US" altLang="zh-CN" dirty="0"/>
              <a:t>G</a:t>
            </a:r>
            <a:r>
              <a:rPr lang="zh-CN" altLang="en-US" dirty="0"/>
              <a:t>是极大平面图矛盾，故此两点必相邻，且该边位于</a:t>
            </a:r>
            <a:r>
              <a:rPr lang="en-US" altLang="zh-CN" dirty="0"/>
              <a:t>Ri</a:t>
            </a:r>
            <a:r>
              <a:rPr lang="zh-CN" altLang="en-US" dirty="0"/>
              <a:t>的外部（要保证</a:t>
            </a:r>
            <a:r>
              <a:rPr lang="en-US" altLang="zh-CN" dirty="0"/>
              <a:t>Ri</a:t>
            </a:r>
            <a:r>
              <a:rPr lang="zh-CN" altLang="en-US" dirty="0"/>
              <a:t>存在）</a:t>
            </a:r>
            <a:endParaRPr lang="en-US" altLang="zh-CN" dirty="0"/>
          </a:p>
          <a:p>
            <a:r>
              <a:rPr lang="en-US" altLang="zh-CN" dirty="0"/>
              <a:t>v2</a:t>
            </a:r>
            <a:r>
              <a:rPr lang="zh-CN" altLang="en-US" dirty="0"/>
              <a:t>和</a:t>
            </a:r>
            <a:r>
              <a:rPr lang="en-US" altLang="zh-CN" dirty="0"/>
              <a:t>v4</a:t>
            </a:r>
            <a:r>
              <a:rPr lang="zh-CN" altLang="en-US" dirty="0"/>
              <a:t>同理，于是此两边相交于</a:t>
            </a:r>
            <a:r>
              <a:rPr lang="en-US" altLang="zh-CN" dirty="0"/>
              <a:t>Ri</a:t>
            </a:r>
            <a:r>
              <a:rPr lang="zh-CN" altLang="en-US" dirty="0"/>
              <a:t>的外部，则与</a:t>
            </a:r>
            <a:r>
              <a:rPr lang="en-US" altLang="zh-CN" dirty="0"/>
              <a:t>G</a:t>
            </a:r>
            <a:r>
              <a:rPr lang="zh-CN" altLang="en-US" dirty="0"/>
              <a:t>是平面图矛盾，所以</a:t>
            </a:r>
            <a:r>
              <a:rPr lang="en-US" altLang="zh-CN" dirty="0"/>
              <a:t>s=3</a:t>
            </a:r>
          </a:p>
          <a:p>
            <a:pPr marL="609600" indent="-609600"/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marL="609600" indent="-6096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若在简单平面图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中的任意两个不相邻的顶点之间</a:t>
            </a:r>
          </a:p>
          <a:p>
            <a:pPr marL="609600" indent="-609600"/>
            <a:r>
              <a:rPr lang="zh-CN" altLang="en-US" dirty="0">
                <a:latin typeface="Times New Roman" panose="02020603050405020304" pitchFamily="18" charset="0"/>
              </a:rPr>
              <a:t>加一条新边所得图为非平面图，则称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极大平面图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充分性后面证</a:t>
            </a:r>
            <a:endParaRPr lang="en-US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F79474-049C-4A8B-8A77-829201988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A4A859-939F-490B-B26C-C418967BE6B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71714" name="Rectangle 2">
            <a:extLst>
              <a:ext uri="{FF2B5EF4-FFF2-40B4-BE49-F238E27FC236}">
                <a16:creationId xmlns:a16="http://schemas.microsoft.com/office/drawing/2014/main" id="{A1E20FD3-DCAD-4AF2-8F5D-7A9D8C3264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6C29AA4C-36AD-4AA6-A178-CB00612F5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若每个面的次数不都为</a:t>
            </a:r>
            <a:r>
              <a:rPr lang="en-US" altLang="zh-CN" dirty="0"/>
              <a:t>3</a:t>
            </a:r>
            <a:r>
              <a:rPr lang="zh-CN" altLang="en-US" dirty="0"/>
              <a:t>，则不是极大平面图</a:t>
            </a:r>
            <a:endParaRPr lang="en-US" altLang="zh-CN" dirty="0"/>
          </a:p>
          <a:p>
            <a:pPr marL="609600" indent="-6096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若在简单平面图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中的任意两个不相邻的顶点之间</a:t>
            </a:r>
          </a:p>
          <a:p>
            <a:pPr marL="609600" indent="-609600"/>
            <a:r>
              <a:rPr lang="zh-CN" altLang="en-US" dirty="0">
                <a:latin typeface="Times New Roman" panose="02020603050405020304" pitchFamily="18" charset="0"/>
              </a:rPr>
              <a:t>加一条新边所得图为非平面图，则称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极大平面图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endParaRPr lang="en-US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11A25-0F8A-40CE-8B4B-D04CD86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036832-BDA5-41F9-B9C9-52392CF69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BEDDC-6009-4125-9FD2-52626352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C2057-0A5C-4181-8C1D-69A0931F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2AC05-A658-4DDD-810B-AB874142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52A23-AFCC-4728-9E23-F700585DB4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58535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FF7D7-DDBE-4585-BD2B-D874D73A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E26D38-2416-4F53-A5EA-37BB3E99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65931-7F97-4B2E-B1E5-FC58B702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82F4B-F984-4DC0-905B-EA09B131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17923-5366-4EA4-85AB-9D3C6676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854C8-9CFF-4E45-8B7D-A794A287BC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4282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912FED-002F-4823-ADB1-923909A73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A2D722-E0A1-4EF0-B8E1-B6D405742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15F39-853A-4A4D-B5A9-0F4D7042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5EF6B-8C1A-474D-BDE8-45D0FE6D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B4389-7919-41B1-A6DC-3B7E517A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A91E1-F3E7-444C-B691-4D89554DFD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503135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6C97A-B284-449E-9D00-460A1D00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89A61-4D63-4956-81DB-BE4E4346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B9CCF-5F27-42CE-9912-7E0DCD25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0D690-FA48-414D-9813-64B22701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9464C-DA48-4B6A-B786-B3F33339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B33F6-4451-40FB-9874-5FAFD16261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53559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C9941-16B5-42CC-8106-6081E41B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4125F-50E1-4777-A01C-2D127DBFB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721E5-C483-47F1-91F6-602F65BB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E26A6-1FEA-43EB-A871-48495CF6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CC539-B079-4ECF-A752-5798519D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0BC80-1632-4561-BCE0-F73F8E12D7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20249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EB2DF-3E5A-4C3C-9C79-F9B17E23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960D1-7ABD-4832-BEC7-96E33D6C8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4B5128-B746-492A-8CA3-CDC8DE434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BFAF0-EA85-4C87-9065-9D29B1F5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901A3-AC62-4A47-8A6D-9279A016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29770-195F-48F6-B42D-A44B0F83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49BB4-07C0-4343-B27D-21E9C6D63D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09723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21D51-3851-45FA-86DA-5F7FF88B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ED401D-7415-4D8A-8763-6CEC5DB0D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E2FB8E-937E-4CD7-AC25-B330B5D70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E7DA29-083C-4DD4-A6A7-9FCD9ACFF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3901F3-DEE0-4A59-A3AE-FD34A6ABB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2AE095-9FED-4BF3-8EA8-EB86DF2C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9DD301-AC71-47D6-A76A-E3ABF380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1B92AF-A64D-4326-A076-21A6358C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A26A2-3F89-4E61-8C4E-52C00CA92E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8800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BA98F-47A6-4089-A085-614AEA57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E60D15-B81A-4340-B314-AE34AE46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B0A8C8-3CEC-444E-B876-35E07035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253E8D-B982-4C24-A067-679C290E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4B0DE8-152E-4255-ABFB-22A7935487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18077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650FC-6B37-4CC1-AAEF-91859929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2C41CA-00F2-48E9-808E-9BC5420A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E759AF-FBFC-4BC0-A847-67AA29FC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9D218-A6F7-49E5-B0AD-A78F7A5E1F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335351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71F14-8D71-4069-840F-2FA03A7F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E8FEF-1FEC-434C-A993-7D8624B14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E59A8F-B52B-46C4-8337-BC03B6794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6AA5C6-A8F3-4F4D-899F-87C9BE76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85701E-1D00-49C6-9A86-82A1533E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D81439-7690-4618-B94E-7D7F9944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987F1-EBEF-42EA-9FF0-0F9B8A38E2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2154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28F84-BAB9-4F2D-8842-1E1B6E02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9B3742-9AEF-4F69-9448-BEC792C53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125DB7-2C7B-49B3-AE7F-33712DA3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34FF5-793D-4C7E-A00A-24C50A75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62081C-6254-48A9-8AC2-73D6A4E9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1D6F0-B0A4-4ADB-A226-9AAAABF8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A95BA-F90C-4606-8740-7C440F56CC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64176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94C5C3-418B-4484-B441-F64D85300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898B8CA-0E5C-4FE4-B184-F3532F694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CBD4514-0F13-40BF-8A14-1F7B875F10C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563125F-0D13-422C-97DD-B36711B934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D58474D-2646-4D87-A20C-D6B8E67525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9EC60A-8288-424B-BDD2-572B7F7667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3" Type="http://schemas.openxmlformats.org/officeDocument/2006/relationships/oleObject" Target="../embeddings/oleObject28.bin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wmf"/><Relationship Id="rId11" Type="http://schemas.openxmlformats.org/officeDocument/2006/relationships/image" Target="../media/image46.png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5.png"/><Relationship Id="rId4" Type="http://schemas.openxmlformats.org/officeDocument/2006/relationships/image" Target="../media/image4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0.png"/><Relationship Id="rId4" Type="http://schemas.openxmlformats.org/officeDocument/2006/relationships/image" Target="../media/image4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75.e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40.bin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78.e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68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81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e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4.emf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e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6.emf"/><Relationship Id="rId30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5.emf"/><Relationship Id="rId18" Type="http://schemas.openxmlformats.org/officeDocument/2006/relationships/oleObject" Target="../embeddings/oleObject24.bin"/><Relationship Id="rId26" Type="http://schemas.openxmlformats.org/officeDocument/2006/relationships/image" Target="../media/image32.png"/><Relationship Id="rId3" Type="http://schemas.openxmlformats.org/officeDocument/2006/relationships/image" Target="../media/image20.emf"/><Relationship Id="rId21" Type="http://schemas.openxmlformats.org/officeDocument/2006/relationships/image" Target="../media/image29.emf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7.emf"/><Relationship Id="rId25" Type="http://schemas.openxmlformats.org/officeDocument/2006/relationships/image" Target="../media/image31.png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4.emf"/><Relationship Id="rId24" Type="http://schemas.openxmlformats.org/officeDocument/2006/relationships/image" Target="../media/image30.png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23" Type="http://schemas.openxmlformats.org/officeDocument/2006/relationships/image" Target="../media/image29.png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8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emf"/><Relationship Id="rId14" Type="http://schemas.openxmlformats.org/officeDocument/2006/relationships/oleObject" Target="../embeddings/oleObject22.bin"/><Relationship Id="rId27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971A3B4-6EFE-4D69-A049-903F387A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A489-1D63-48E3-9C49-AF047A78ABB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FB472C14-1B9E-4B76-92CC-0716B931D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</a:rPr>
              <a:t>第十七章 平面图</a:t>
            </a:r>
          </a:p>
        </p:txBody>
      </p:sp>
      <p:sp>
        <p:nvSpPr>
          <p:cNvPr id="356367" name="Rectangle 15">
            <a:extLst>
              <a:ext uri="{FF2B5EF4-FFF2-40B4-BE49-F238E27FC236}">
                <a16:creationId xmlns:a16="http://schemas.microsoft.com/office/drawing/2014/main" id="{D464C613-256D-44D9-83F8-1E145A7CF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29600" cy="4525962"/>
          </a:xfrm>
        </p:spPr>
        <p:txBody>
          <a:bodyPr/>
          <a:lstStyle/>
          <a:p>
            <a:r>
              <a:rPr lang="zh-CN" altLang="en-US" dirty="0"/>
              <a:t>本章的主要内容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17.1</a:t>
            </a:r>
            <a:r>
              <a:rPr lang="zh-CN" altLang="en-US" dirty="0"/>
              <a:t>平面图的基本概念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17.2</a:t>
            </a:r>
            <a:r>
              <a:rPr lang="zh-CN" altLang="en-US" dirty="0"/>
              <a:t>欧拉公式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17.3</a:t>
            </a:r>
            <a:r>
              <a:rPr lang="zh-CN" altLang="en-US" dirty="0"/>
              <a:t>平面图的判断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17.4</a:t>
            </a:r>
            <a:r>
              <a:rPr lang="zh-CN" altLang="en-US" dirty="0"/>
              <a:t>平面图的对偶图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5585A4CD-4915-4903-817B-B522D717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1D54-D5AD-4625-B9EC-14AC991D745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66599" name="Rectangle 7">
            <a:extLst>
              <a:ext uri="{FF2B5EF4-FFF2-40B4-BE49-F238E27FC236}">
                <a16:creationId xmlns:a16="http://schemas.microsoft.com/office/drawing/2014/main" id="{A90F9C7B-38BC-46D7-92CE-54EEE2757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极大平面图</a:t>
            </a:r>
          </a:p>
        </p:txBody>
      </p:sp>
      <p:sp>
        <p:nvSpPr>
          <p:cNvPr id="366600" name="Rectangle 8">
            <a:extLst>
              <a:ext uri="{FF2B5EF4-FFF2-40B4-BE49-F238E27FC236}">
                <a16:creationId xmlns:a16="http://schemas.microsoft.com/office/drawing/2014/main" id="{82C50F83-10D2-4FCA-B008-F8FA4D8E3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147050" cy="1798637"/>
          </a:xfrm>
        </p:spPr>
        <p:txBody>
          <a:bodyPr/>
          <a:lstStyle/>
          <a:p>
            <a:pPr marL="609600" indent="-6096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若在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简单</a:t>
            </a:r>
            <a:r>
              <a:rPr lang="zh-CN" altLang="en-US" dirty="0">
                <a:latin typeface="Times New Roman" panose="02020603050405020304" pitchFamily="18" charset="0"/>
              </a:rPr>
              <a:t>平面图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中的任意两个不相邻的顶点之间</a:t>
            </a:r>
          </a:p>
          <a:p>
            <a:pPr marL="609600" indent="-609600"/>
            <a:r>
              <a:rPr lang="zh-CN" altLang="en-US" dirty="0">
                <a:latin typeface="Times New Roman" panose="02020603050405020304" pitchFamily="18" charset="0"/>
              </a:rPr>
              <a:t>加一条新边所得图为非平面图，则称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极大平面图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609600" indent="-609600">
              <a:spcBef>
                <a:spcPct val="60000"/>
              </a:spcBef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注意：若简单平面图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中已无不相邻顶点，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显然是极大平</a:t>
            </a:r>
          </a:p>
          <a:p>
            <a:pPr marL="609600" indent="-609600">
              <a:spcBef>
                <a:spcPct val="15000"/>
              </a:spcBef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面图，如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平凡图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都是极大平面图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66601" name="Rectangle 9">
            <a:extLst>
              <a:ext uri="{FF2B5EF4-FFF2-40B4-BE49-F238E27FC236}">
                <a16:creationId xmlns:a16="http://schemas.microsoft.com/office/drawing/2014/main" id="{C9C2FBA5-8013-40FD-B79C-D3277EC72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645321"/>
            <a:ext cx="8137525" cy="175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160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73200" indent="-5588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9304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387600" indent="-5588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8448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3020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7592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2164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</a:rPr>
              <a:t>极大平面图的主要性质</a:t>
            </a:r>
          </a:p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17.4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极大平面图是连通的，且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）阶极大平面图中不可能有割点和桥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6602" name="Rectangle 10">
            <a:extLst>
              <a:ext uri="{FF2B5EF4-FFF2-40B4-BE49-F238E27FC236}">
                <a16:creationId xmlns:a16="http://schemas.microsoft.com/office/drawing/2014/main" id="{E8480635-B9F3-40CE-9EEC-5BF2EE1E2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941888"/>
            <a:ext cx="7993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略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00" grpId="0" uiExpand="1" build="p"/>
      <p:bldP spid="366601" grpId="0"/>
      <p:bldP spid="3666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9ED1F4FF-6747-4622-B3B3-20B6A06D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19E4-FB33-4081-BCB4-B3EC8C4D5340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368648" name="Rectangle 8">
            <a:extLst>
              <a:ext uri="{FF2B5EF4-FFF2-40B4-BE49-F238E27FC236}">
                <a16:creationId xmlns:a16="http://schemas.microsoft.com/office/drawing/2014/main" id="{3D7B677E-E401-46DF-976A-5E5FA28E8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283043"/>
            <a:ext cx="4608513" cy="315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00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65000"/>
              </a:spcBef>
            </a:pP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证明线索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：只证必要性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由于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3,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又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为简单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平面图可知，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每个面的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次数均</a:t>
            </a:r>
            <a:r>
              <a:rPr lang="en-US" altLang="zh-CN" b="1" dirty="0">
                <a:latin typeface="Times New Roman" panose="02020603050405020304" pitchFamily="18" charset="0"/>
              </a:rPr>
              <a:t>3.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因为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为平面图，又为极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大平面图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可证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不可能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存在次数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的面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368649" name="Rectangle 9">
            <a:extLst>
              <a:ext uri="{FF2B5EF4-FFF2-40B4-BE49-F238E27FC236}">
                <a16:creationId xmlns:a16="http://schemas.microsoft.com/office/drawing/2014/main" id="{A03AAE66-7784-45E1-93E5-B5D182B9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极大平面图的性质</a:t>
            </a:r>
          </a:p>
        </p:txBody>
      </p:sp>
      <p:sp>
        <p:nvSpPr>
          <p:cNvPr id="368650" name="Rectangle 10">
            <a:extLst>
              <a:ext uri="{FF2B5EF4-FFF2-40B4-BE49-F238E27FC236}">
                <a16:creationId xmlns:a16="http://schemas.microsoft.com/office/drawing/2014/main" id="{92C6FFA3-D5F9-4EC1-9C34-85852BC1E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66813"/>
            <a:ext cx="828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17.5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）阶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简单连通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的平面图，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b="1" i="1" dirty="0">
                <a:latin typeface="Times New Roman" panose="02020603050405020304" pitchFamily="18" charset="0"/>
              </a:rPr>
              <a:t>                 G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极大平面图当且仅当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的每个面的次数均为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3.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pic>
        <p:nvPicPr>
          <p:cNvPr id="368651" name="Picture 11" descr="17-3">
            <a:extLst>
              <a:ext uri="{FF2B5EF4-FFF2-40B4-BE49-F238E27FC236}">
                <a16:creationId xmlns:a16="http://schemas.microsoft.com/office/drawing/2014/main" id="{A3C9E486-2649-4BF2-8D97-4CF0A09E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133600"/>
            <a:ext cx="360045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940A180-5927-4233-8FD7-79240EBD9832}"/>
              </a:ext>
            </a:extLst>
          </p:cNvPr>
          <p:cNvSpPr txBox="1"/>
          <p:nvPr/>
        </p:nvSpPr>
        <p:spPr>
          <a:xfrm>
            <a:off x="6714568" y="3168549"/>
            <a:ext cx="610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DFF369-A01F-83CA-D5F3-788192602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365" y="5954980"/>
            <a:ext cx="5891142" cy="64267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A1742F95-EA71-4F93-85A0-DEDC2D87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40B9-3648-41B0-8C30-C5CD0F02719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70698" name="Rectangle 10">
            <a:extLst>
              <a:ext uri="{FF2B5EF4-FFF2-40B4-BE49-F238E27FC236}">
                <a16:creationId xmlns:a16="http://schemas.microsoft.com/office/drawing/2014/main" id="{4AEAACFC-19F7-44F0-8894-1F64054ED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定理的应用</a:t>
            </a:r>
          </a:p>
        </p:txBody>
      </p:sp>
      <p:sp>
        <p:nvSpPr>
          <p:cNvPr id="370699" name="Rectangle 11">
            <a:extLst>
              <a:ext uri="{FF2B5EF4-FFF2-40B4-BE49-F238E27FC236}">
                <a16:creationId xmlns:a16="http://schemas.microsoft.com/office/drawing/2014/main" id="{3C4724E1-7831-42B4-9C01-7365F17C9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90" y="4317008"/>
            <a:ext cx="421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ym typeface="Symbol" panose="05050102010706020507" pitchFamily="18" charset="2"/>
              </a:rPr>
              <a:t>上图中，只有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(3)</a:t>
            </a:r>
            <a:r>
              <a:rPr lang="zh-CN" altLang="en-US" b="1" dirty="0">
                <a:sym typeface="Symbol" panose="05050102010706020507" pitchFamily="18" charset="2"/>
              </a:rPr>
              <a:t>为极大平面图</a:t>
            </a:r>
          </a:p>
        </p:txBody>
      </p:sp>
      <p:grpSp>
        <p:nvGrpSpPr>
          <p:cNvPr id="370705" name="Group 17">
            <a:extLst>
              <a:ext uri="{FF2B5EF4-FFF2-40B4-BE49-F238E27FC236}">
                <a16:creationId xmlns:a16="http://schemas.microsoft.com/office/drawing/2014/main" id="{6D6C4E84-5FB8-4793-8FC4-924FC7B4ED91}"/>
              </a:ext>
            </a:extLst>
          </p:cNvPr>
          <p:cNvGrpSpPr>
            <a:grpSpLocks/>
          </p:cNvGrpSpPr>
          <p:nvPr/>
        </p:nvGrpSpPr>
        <p:grpSpPr bwMode="auto">
          <a:xfrm>
            <a:off x="539552" y="1700808"/>
            <a:ext cx="7850188" cy="2400300"/>
            <a:chOff x="385" y="1752"/>
            <a:chExt cx="4945" cy="1512"/>
          </a:xfrm>
        </p:grpSpPr>
        <p:grpSp>
          <p:nvGrpSpPr>
            <p:cNvPr id="370703" name="Group 15">
              <a:extLst>
                <a:ext uri="{FF2B5EF4-FFF2-40B4-BE49-F238E27FC236}">
                  <a16:creationId xmlns:a16="http://schemas.microsoft.com/office/drawing/2014/main" id="{1B95C7ED-C950-428C-B359-BD9A812DBC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752"/>
              <a:ext cx="4945" cy="1114"/>
              <a:chOff x="385" y="1797"/>
              <a:chExt cx="4945" cy="1114"/>
            </a:xfrm>
          </p:grpSpPr>
          <p:pic>
            <p:nvPicPr>
              <p:cNvPr id="370700" name="Picture 12" descr="17-4">
                <a:extLst>
                  <a:ext uri="{FF2B5EF4-FFF2-40B4-BE49-F238E27FC236}">
                    <a16:creationId xmlns:a16="http://schemas.microsoft.com/office/drawing/2014/main" id="{88144061-BEB0-4859-9987-3C85BF013C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495"/>
              <a:stretch>
                <a:fillRect/>
              </a:stretch>
            </p:blipFill>
            <p:spPr bwMode="auto">
              <a:xfrm>
                <a:off x="3606" y="1842"/>
                <a:ext cx="1724" cy="1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0701" name="Picture 13" descr="17-4">
                <a:extLst>
                  <a:ext uri="{FF2B5EF4-FFF2-40B4-BE49-F238E27FC236}">
                    <a16:creationId xmlns:a16="http://schemas.microsoft.com/office/drawing/2014/main" id="{F30F0E1C-1D54-4D9A-99E8-6606152810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5305"/>
              <a:stretch>
                <a:fillRect/>
              </a:stretch>
            </p:blipFill>
            <p:spPr bwMode="auto">
              <a:xfrm>
                <a:off x="385" y="1825"/>
                <a:ext cx="1542" cy="1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0702" name="Picture 14" descr="17-4">
                <a:extLst>
                  <a:ext uri="{FF2B5EF4-FFF2-40B4-BE49-F238E27FC236}">
                    <a16:creationId xmlns:a16="http://schemas.microsoft.com/office/drawing/2014/main" id="{9F12E6E8-DC87-4769-8362-446AF9927A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32" r="42973"/>
              <a:stretch>
                <a:fillRect/>
              </a:stretch>
            </p:blipFill>
            <p:spPr bwMode="auto">
              <a:xfrm>
                <a:off x="1927" y="1797"/>
                <a:ext cx="1633" cy="1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70704" name="Text Box 16">
              <a:extLst>
                <a:ext uri="{FF2B5EF4-FFF2-40B4-BE49-F238E27FC236}">
                  <a16:creationId xmlns:a16="http://schemas.microsoft.com/office/drawing/2014/main" id="{9974A785-24E2-4F46-86BA-DE14BB421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976"/>
              <a:ext cx="4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   </a:t>
              </a:r>
              <a:r>
                <a:rPr lang="en-US" altLang="zh-CN" b="1">
                  <a:latin typeface="Times New Roman" panose="02020603050405020304" pitchFamily="18" charset="0"/>
                </a:rPr>
                <a:t>(1)                             (2)                                (3) </a:t>
              </a:r>
            </a:p>
          </p:txBody>
        </p:sp>
      </p:grpSp>
      <p:sp>
        <p:nvSpPr>
          <p:cNvPr id="11" name="Rectangle 11">
            <a:extLst>
              <a:ext uri="{FF2B5EF4-FFF2-40B4-BE49-F238E27FC236}">
                <a16:creationId xmlns:a16="http://schemas.microsoft.com/office/drawing/2014/main" id="{C2C43443-7FCB-4762-A939-DB30448B2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68" y="1135658"/>
            <a:ext cx="4515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ym typeface="Symbol" panose="05050102010706020507" pitchFamily="18" charset="2"/>
              </a:rPr>
              <a:t>判断下列各图是否为极大平面图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55281C06-FAAE-47A0-A576-042D746F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BF1F-C80B-4FB2-9013-CE61F2A0E9A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72748" name="Rectangle 12">
            <a:extLst>
              <a:ext uri="{FF2B5EF4-FFF2-40B4-BE49-F238E27FC236}">
                <a16:creationId xmlns:a16="http://schemas.microsoft.com/office/drawing/2014/main" id="{0795D7F9-49BF-4FEB-AE69-F9DCCEABC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88913"/>
            <a:ext cx="619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/>
              <a:t>极小非平面图</a:t>
            </a:r>
          </a:p>
        </p:txBody>
      </p:sp>
      <p:sp>
        <p:nvSpPr>
          <p:cNvPr id="372749" name="Rectangle 13">
            <a:extLst>
              <a:ext uri="{FF2B5EF4-FFF2-40B4-BE49-F238E27FC236}">
                <a16:creationId xmlns:a16="http://schemas.microsoft.com/office/drawing/2014/main" id="{E7E4FFBE-EFE5-4934-AAC1-F00FA4FDF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5538"/>
            <a:ext cx="8351837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17.4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若在非平面图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中任意删除一条边，所得图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latin typeface="Times New Roman" panose="02020603050405020304" pitchFamily="18" charset="0"/>
              </a:rPr>
              <a:t>为平面图，则称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极小非平面图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60000"/>
              </a:spcBef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由定义不难看出：</a:t>
            </a: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K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3,3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都是极小非平面图</a:t>
            </a: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极小非平面图必为简单图</a:t>
            </a:r>
          </a:p>
        </p:txBody>
      </p:sp>
      <p:sp>
        <p:nvSpPr>
          <p:cNvPr id="372750" name="Rectangle 14">
            <a:extLst>
              <a:ext uri="{FF2B5EF4-FFF2-40B4-BE49-F238E27FC236}">
                <a16:creationId xmlns:a16="http://schemas.microsoft.com/office/drawing/2014/main" id="{035484EC-B7DB-4978-B359-9210A6E6E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373688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ym typeface="Symbol" panose="05050102010706020507" pitchFamily="18" charset="2"/>
              </a:rPr>
              <a:t>图中所示各图都是极小非平面图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</a:p>
        </p:txBody>
      </p:sp>
      <p:pic>
        <p:nvPicPr>
          <p:cNvPr id="372751" name="Picture 15" descr="17-5">
            <a:extLst>
              <a:ext uri="{FF2B5EF4-FFF2-40B4-BE49-F238E27FC236}">
                <a16:creationId xmlns:a16="http://schemas.microsoft.com/office/drawing/2014/main" id="{C6D51759-EF76-4E9D-AF34-6E622205D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500438"/>
            <a:ext cx="7777162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CFE56B3-EFC0-B4A1-D269-9E57EBC44488}"/>
              </a:ext>
            </a:extLst>
          </p:cNvPr>
          <p:cNvGrpSpPr>
            <a:grpSpLocks/>
          </p:cNvGrpSpPr>
          <p:nvPr/>
        </p:nvGrpSpPr>
        <p:grpSpPr bwMode="auto">
          <a:xfrm>
            <a:off x="5652120" y="1804395"/>
            <a:ext cx="1174412" cy="1190467"/>
            <a:chOff x="720" y="766"/>
            <a:chExt cx="1584" cy="2066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99B8830B-FEFD-560B-150A-B0DF20630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16"/>
              <a:ext cx="1488" cy="1968"/>
            </a:xfrm>
            <a:prstGeom prst="pentag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0D7891F3-7421-4B23-934D-7C168D04C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816"/>
              <a:ext cx="432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4ED8F1C9-7E0A-5667-01AA-32D602E73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584"/>
              <a:ext cx="120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450A3C38-299A-EE1D-70B1-BC0D7C1F5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1584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EC015D88-112B-3802-5B66-FA5238398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584"/>
              <a:ext cx="120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38EE1383-378F-8EB6-371B-3057D7116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816"/>
              <a:ext cx="48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271ED43B-D4B0-502B-1254-0353A4FFC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" y="76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79E92582-0909-65AE-3A3A-20173D0D0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53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586B760B-4F74-C126-F5BC-1B675BE1E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53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A710C4D9-34A2-65C5-A85D-FC5892549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3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6A23AFAF-8469-2DBD-487D-2B0E431BA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3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17" name="Group 3">
            <a:extLst>
              <a:ext uri="{FF2B5EF4-FFF2-40B4-BE49-F238E27FC236}">
                <a16:creationId xmlns:a16="http://schemas.microsoft.com/office/drawing/2014/main" id="{4A97DEC0-8060-07EB-7115-A86813F3906A}"/>
              </a:ext>
            </a:extLst>
          </p:cNvPr>
          <p:cNvGrpSpPr>
            <a:grpSpLocks/>
          </p:cNvGrpSpPr>
          <p:nvPr/>
        </p:nvGrpSpPr>
        <p:grpSpPr bwMode="auto">
          <a:xfrm>
            <a:off x="7301216" y="1866744"/>
            <a:ext cx="1204526" cy="1235933"/>
            <a:chOff x="576" y="816"/>
            <a:chExt cx="1920" cy="1824"/>
          </a:xfrm>
        </p:grpSpPr>
        <p:sp>
          <p:nvSpPr>
            <p:cNvPr id="18" name="AutoShape 4">
              <a:extLst>
                <a:ext uri="{FF2B5EF4-FFF2-40B4-BE49-F238E27FC236}">
                  <a16:creationId xmlns:a16="http://schemas.microsoft.com/office/drawing/2014/main" id="{2CD4766E-38C5-EB2C-A6D7-56D6940B59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72" y="816"/>
              <a:ext cx="1728" cy="1824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9" name="Line 5">
              <a:extLst>
                <a:ext uri="{FF2B5EF4-FFF2-40B4-BE49-F238E27FC236}">
                  <a16:creationId xmlns:a16="http://schemas.microsoft.com/office/drawing/2014/main" id="{17A00A85-3379-B916-AFE8-5AC88D8D7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864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89105DDA-026D-92CE-0EC8-3B5B42388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296"/>
              <a:ext cx="182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FBCFCD73-0115-B13A-0552-04B194300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296"/>
              <a:ext cx="182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9674611E-1DC8-237E-2A86-3BF08E5E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544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72C4B669-9C8E-C0C6-6223-EDEAEA5EB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1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662E969F-1380-0DB1-2720-ED7A4AFE7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1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5" name="Oval 11">
              <a:extLst>
                <a:ext uri="{FF2B5EF4-FFF2-40B4-BE49-F238E27FC236}">
                  <a16:creationId xmlns:a16="http://schemas.microsoft.com/office/drawing/2014/main" id="{23C97AF0-5D79-9F27-B942-8B3026CF0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4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6" name="Oval 12">
              <a:extLst>
                <a:ext uri="{FF2B5EF4-FFF2-40B4-BE49-F238E27FC236}">
                  <a16:creationId xmlns:a16="http://schemas.microsoft.com/office/drawing/2014/main" id="{474E154D-66B6-6190-44D8-33849AC59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81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7" name="Oval 13">
              <a:extLst>
                <a:ext uri="{FF2B5EF4-FFF2-40B4-BE49-F238E27FC236}">
                  <a16:creationId xmlns:a16="http://schemas.microsoft.com/office/drawing/2014/main" id="{1408760E-111A-820B-033D-F4D5E8AD1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4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8966DB-3EDD-4C21-9482-06E9815F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D218-A6F7-49E5-B0AD-A78F7A5E1FC3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816280-B5C6-4DC6-AE7A-2EEAF5517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063625"/>
            <a:ext cx="8896350" cy="5657850"/>
          </a:xfrm>
          <a:prstGeom prst="rect">
            <a:avLst/>
          </a:prstGeom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B1F0C9BA-9948-48A6-BBEA-56CCDB77B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88913"/>
            <a:ext cx="648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</a:rPr>
              <a:t>17.1 </a:t>
            </a:r>
            <a:r>
              <a:rPr lang="zh-CN" altLang="en-US" sz="3200" b="1" dirty="0">
                <a:latin typeface="Times New Roman" panose="02020603050405020304" pitchFamily="18" charset="0"/>
              </a:rPr>
              <a:t>平面图</a:t>
            </a:r>
            <a:r>
              <a:rPr lang="zh-CN" altLang="en-US" sz="3200" b="1" dirty="0"/>
              <a:t>的基本概念</a:t>
            </a:r>
            <a:r>
              <a:rPr lang="en-US" altLang="zh-CN" sz="3200" b="1" dirty="0"/>
              <a:t>(</a:t>
            </a:r>
            <a:r>
              <a:rPr lang="zh-CN" altLang="en-US" sz="3200" b="1" dirty="0"/>
              <a:t>回顾</a:t>
            </a:r>
            <a:r>
              <a:rPr lang="en-US" altLang="zh-CN" sz="3200" b="1" dirty="0"/>
              <a:t>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87012168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971A3B4-6EFE-4D69-A049-903F387A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A489-1D63-48E3-9C49-AF047A78ABB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FB472C14-1B9E-4B76-92CC-0716B931D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第十七章 平面图</a:t>
            </a:r>
          </a:p>
        </p:txBody>
      </p:sp>
      <p:sp>
        <p:nvSpPr>
          <p:cNvPr id="356367" name="Rectangle 15">
            <a:extLst>
              <a:ext uri="{FF2B5EF4-FFF2-40B4-BE49-F238E27FC236}">
                <a16:creationId xmlns:a16="http://schemas.microsoft.com/office/drawing/2014/main" id="{D464C613-256D-44D9-83F8-1E145A7CF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29600" cy="4525962"/>
          </a:xfrm>
        </p:spPr>
        <p:txBody>
          <a:bodyPr/>
          <a:lstStyle/>
          <a:p>
            <a:r>
              <a:rPr lang="zh-CN" altLang="en-US" dirty="0"/>
              <a:t>本章的主要内容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17.1</a:t>
            </a:r>
            <a:r>
              <a:rPr lang="zh-CN" altLang="en-US" dirty="0"/>
              <a:t>平面图的基本概念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17.2</a:t>
            </a:r>
            <a:r>
              <a:rPr lang="zh-CN" altLang="en-US" dirty="0">
                <a:solidFill>
                  <a:srgbClr val="FF0000"/>
                </a:solidFill>
              </a:rPr>
              <a:t>欧拉公式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17.3</a:t>
            </a:r>
            <a:r>
              <a:rPr lang="zh-CN" altLang="en-US" dirty="0"/>
              <a:t>平面图的判断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17.4</a:t>
            </a:r>
            <a:r>
              <a:rPr lang="zh-CN" altLang="en-US" dirty="0"/>
              <a:t>平面图的对偶图</a:t>
            </a:r>
          </a:p>
        </p:txBody>
      </p:sp>
    </p:spTree>
    <p:extLst>
      <p:ext uri="{BB962C8B-B14F-4D97-AF65-F5344CB8AC3E}">
        <p14:creationId xmlns:p14="http://schemas.microsoft.com/office/powerpoint/2010/main" val="125386710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52E14A18-E3F3-4A11-A522-F66AF251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3DDD-FA6B-407F-910E-60E7443FAA7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74795" name="Rectangle 11">
            <a:extLst>
              <a:ext uri="{FF2B5EF4-FFF2-40B4-BE49-F238E27FC236}">
                <a16:creationId xmlns:a16="http://schemas.microsoft.com/office/drawing/2014/main" id="{DB519E22-66EE-4CAF-91FD-C8AC71B9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85738"/>
            <a:ext cx="6265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</a:rPr>
              <a:t>17.2 </a:t>
            </a:r>
            <a:r>
              <a:rPr lang="zh-CN" altLang="en-US" sz="3200" b="1" dirty="0"/>
              <a:t>欧拉公式</a:t>
            </a:r>
          </a:p>
        </p:txBody>
      </p:sp>
      <p:sp>
        <p:nvSpPr>
          <p:cNvPr id="374797" name="Rectangle 13">
            <a:extLst>
              <a:ext uri="{FF2B5EF4-FFF2-40B4-BE49-F238E27FC236}">
                <a16:creationId xmlns:a16="http://schemas.microsoft.com/office/drawing/2014/main" id="{46A5EA5D-D0DE-48D9-A3DB-11608CA15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9"/>
            <a:ext cx="8137525" cy="86330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17.6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条边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个面的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连通</a:t>
            </a:r>
            <a:r>
              <a:rPr lang="zh-CN" altLang="en-US" dirty="0">
                <a:latin typeface="Times New Roman" panose="02020603050405020304" pitchFamily="18" charset="0"/>
              </a:rPr>
              <a:t>平面图，则</a:t>
            </a:r>
            <a:r>
              <a:rPr lang="en-US" altLang="zh-CN" i="1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=2</a:t>
            </a:r>
          </a:p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（此公式称为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欧拉公式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A77F57-1AEB-4089-94A4-483FEF898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36713"/>
            <a:ext cx="7921128" cy="445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设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是一个孤立点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则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=1,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=0,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=1,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成立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设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是一条边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即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=2,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=1,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=1,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成立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设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为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条边时成立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即 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=2,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考察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有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k+1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条边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只有下述两种情况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加上一个新的结点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与图上的一点相连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此时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和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都增加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1, 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未变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故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+ 1)-(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+1)+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=2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用一条边连接图上的两个已有点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此时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和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都增加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而结点数 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未变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故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-(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+1)+(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+1) =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=2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4366E210-16DF-447D-BDEC-C70BB4B99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1500" y="2760663"/>
          <a:ext cx="1616075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615440" imgH="1823466" progId="Visio.Drawing.11">
                  <p:embed/>
                </p:oleObj>
              </mc:Choice>
              <mc:Fallback>
                <p:oleObj name="Visio" r:id="rId3" imgW="1615440" imgH="1823466" progId="Visio.Drawing.11">
                  <p:embed/>
                  <p:pic>
                    <p:nvPicPr>
                      <p:cNvPr id="673798" name="Object 6">
                        <a:extLst>
                          <a:ext uri="{FF2B5EF4-FFF2-40B4-BE49-F238E27FC236}">
                            <a16:creationId xmlns:a16="http://schemas.microsoft.com/office/drawing/2014/main" id="{7C821B41-41C9-4F9F-A449-83419C28A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2760663"/>
                        <a:ext cx="1616075" cy="182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A4714B39-5CA5-4E2E-BE92-AA108C3B62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846286"/>
              </p:ext>
            </p:extLst>
          </p:nvPr>
        </p:nvGraphicFramePr>
        <p:xfrm>
          <a:off x="6732240" y="4827588"/>
          <a:ext cx="2081213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042160" imgH="1319784" progId="Visio.Drawing.11">
                  <p:embed/>
                </p:oleObj>
              </mc:Choice>
              <mc:Fallback>
                <p:oleObj name="Visio" r:id="rId5" imgW="2042160" imgH="1319784" progId="Visio.Drawing.11">
                  <p:embed/>
                  <p:pic>
                    <p:nvPicPr>
                      <p:cNvPr id="673799" name="Object 7">
                        <a:extLst>
                          <a:ext uri="{FF2B5EF4-FFF2-40B4-BE49-F238E27FC236}">
                            <a16:creationId xmlns:a16="http://schemas.microsoft.com/office/drawing/2014/main" id="{C924B1BD-1C07-4D40-8E9A-63313D4E6E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4827588"/>
                        <a:ext cx="2081213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D3660DA-FC54-49BB-B846-14AA8E381FA4}"/>
              </a:ext>
            </a:extLst>
          </p:cNvPr>
          <p:cNvCxnSpPr/>
          <p:nvPr/>
        </p:nvCxnSpPr>
        <p:spPr>
          <a:xfrm>
            <a:off x="373063" y="2009190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52E14A18-E3F3-4A11-A522-F66AF251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3DDD-FA6B-407F-910E-60E7443FAA7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74798" name="Rectangle 14">
            <a:extLst>
              <a:ext uri="{FF2B5EF4-FFF2-40B4-BE49-F238E27FC236}">
                <a16:creationId xmlns:a16="http://schemas.microsoft.com/office/drawing/2014/main" id="{C06B656E-A1AC-400B-88D5-BAF6A09F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24744"/>
            <a:ext cx="7991475" cy="8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17.7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（欧拉公式的推广）设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是具有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）个连通分支的平面图，则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en-US" altLang="zh-CN" b="1" i="1" dirty="0">
                <a:latin typeface="Times New Roman" panose="02020603050405020304" pitchFamily="18" charset="0"/>
              </a:rPr>
              <a:t>m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+ 1</a:t>
            </a:r>
          </a:p>
        </p:txBody>
      </p:sp>
      <p:sp>
        <p:nvSpPr>
          <p:cNvPr id="374795" name="Rectangle 11">
            <a:extLst>
              <a:ext uri="{FF2B5EF4-FFF2-40B4-BE49-F238E27FC236}">
                <a16:creationId xmlns:a16="http://schemas.microsoft.com/office/drawing/2014/main" id="{DB519E22-66EE-4CAF-91FD-C8AC71B9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85738"/>
            <a:ext cx="6265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latin typeface="Times New Roman" panose="02020603050405020304" pitchFamily="18" charset="0"/>
              </a:rPr>
              <a:t>17.2 </a:t>
            </a:r>
            <a:r>
              <a:rPr lang="zh-CN" altLang="en-US" sz="3200" b="1"/>
              <a:t>欧拉公式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2C33DEB-6C58-4552-8CD8-4BA135ABFDF3}"/>
                  </a:ext>
                </a:extLst>
              </p:cNvPr>
              <p:cNvSpPr/>
              <p:nvPr/>
            </p:nvSpPr>
            <p:spPr>
              <a:xfrm>
                <a:off x="323528" y="2276872"/>
                <a:ext cx="8147248" cy="3243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spcBef>
                    <a:spcPct val="20000"/>
                  </a:spcBef>
                </a:pPr>
                <a:r>
                  <a:rPr kumimoji="1" lang="zh-CN" altLang="en-US" b="1" kern="0" dirty="0">
                    <a:solidFill>
                      <a:srgbClr val="0066FF"/>
                    </a:solidFill>
                    <a:latin typeface="Times New Roman"/>
                    <a:ea typeface="宋体"/>
                  </a:rPr>
                  <a:t>证</a:t>
                </a:r>
                <a:r>
                  <a:rPr kumimoji="1" lang="en-US" altLang="zh-CN" b="1" kern="0" dirty="0">
                    <a:solidFill>
                      <a:srgbClr val="0066FF"/>
                    </a:solidFill>
                    <a:latin typeface="Times New Roman"/>
                    <a:ea typeface="宋体"/>
                  </a:rPr>
                  <a:t>:</a:t>
                </a:r>
                <a:r>
                  <a:rPr kumimoji="1" lang="zh-CN" altLang="en-US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 设第 </a:t>
                </a:r>
                <a:r>
                  <a:rPr kumimoji="1" lang="en-US" altLang="zh-CN" b="1" i="1" kern="0" dirty="0" err="1">
                    <a:solidFill>
                      <a:srgbClr val="000000"/>
                    </a:solidFill>
                    <a:latin typeface="Times New Roman"/>
                    <a:ea typeface="宋体"/>
                  </a:rPr>
                  <a:t>i</a:t>
                </a:r>
                <a:r>
                  <a:rPr kumimoji="1" lang="en-US" altLang="zh-CN" b="1" i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</a:t>
                </a:r>
                <a:r>
                  <a:rPr kumimoji="1" lang="zh-CN" altLang="en-US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个连通分支有 </a:t>
                </a:r>
                <a:r>
                  <a:rPr kumimoji="1" lang="en-US" altLang="zh-CN" b="1" i="1" kern="0" dirty="0" err="1">
                    <a:solidFill>
                      <a:srgbClr val="000000"/>
                    </a:solidFill>
                    <a:latin typeface="Times New Roman"/>
                    <a:ea typeface="宋体"/>
                  </a:rPr>
                  <a:t>n</a:t>
                </a:r>
                <a:r>
                  <a:rPr kumimoji="1" lang="en-US" altLang="zh-CN" b="1" i="1" kern="0" baseline="-25000" dirty="0" err="1">
                    <a:solidFill>
                      <a:srgbClr val="000000"/>
                    </a:solidFill>
                    <a:latin typeface="Times New Roman"/>
                    <a:ea typeface="宋体"/>
                  </a:rPr>
                  <a:t>i</a:t>
                </a:r>
                <a:r>
                  <a:rPr kumimoji="1" lang="zh-CN" altLang="en-US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个顶点, </a:t>
                </a:r>
                <a:r>
                  <a:rPr kumimoji="1" lang="en-US" altLang="zh-CN" b="1" i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m</a:t>
                </a:r>
                <a:r>
                  <a:rPr kumimoji="1" lang="en-US" altLang="zh-CN" b="1" i="1" kern="0" baseline="-2500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i </a:t>
                </a:r>
                <a:r>
                  <a:rPr kumimoji="1" lang="zh-CN" altLang="en-US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条边和 </a:t>
                </a:r>
                <a:r>
                  <a:rPr kumimoji="1" lang="en-US" altLang="zh-CN" b="1" i="1" kern="0" dirty="0" err="1">
                    <a:solidFill>
                      <a:srgbClr val="000000"/>
                    </a:solidFill>
                    <a:latin typeface="Times New Roman"/>
                    <a:ea typeface="宋体"/>
                  </a:rPr>
                  <a:t>r</a:t>
                </a:r>
                <a:r>
                  <a:rPr kumimoji="1" lang="en-US" altLang="zh-CN" b="1" i="1" kern="0" baseline="-25000" dirty="0" err="1">
                    <a:solidFill>
                      <a:srgbClr val="000000"/>
                    </a:solidFill>
                    <a:latin typeface="Times New Roman"/>
                    <a:ea typeface="宋体"/>
                  </a:rPr>
                  <a:t>i</a:t>
                </a:r>
                <a:r>
                  <a:rPr kumimoji="1" lang="en-US" altLang="zh-CN" b="1" i="1" kern="0" baseline="-2500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</a:t>
                </a:r>
                <a:r>
                  <a:rPr kumimoji="1" lang="zh-CN" altLang="en-US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个面. </a:t>
                </a:r>
                <a:endParaRPr kumimoji="1" lang="en-US" altLang="zh-CN" b="1" kern="0" dirty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  <a:p>
                <a:pPr marL="342900" lvl="0" indent="-342900" algn="just">
                  <a:spcBef>
                    <a:spcPct val="20000"/>
                  </a:spcBef>
                </a:pPr>
                <a:r>
                  <a:rPr kumimoji="1" lang="en-US" altLang="zh-CN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	   </a:t>
                </a:r>
                <a:r>
                  <a:rPr kumimoji="1" lang="zh-CN" altLang="en-US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对各连通分支用欧拉公式</a:t>
                </a:r>
                <a:r>
                  <a:rPr kumimoji="1" lang="en-US" altLang="zh-CN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:</a:t>
                </a:r>
                <a:endParaRPr kumimoji="1" lang="zh-CN" altLang="en-US" b="1" kern="0" dirty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  <a:p>
                <a:pPr marL="342900" lvl="0" indent="-342900" algn="just">
                  <a:spcBef>
                    <a:spcPct val="20000"/>
                  </a:spcBef>
                </a:pPr>
                <a:r>
                  <a:rPr kumimoji="1" lang="zh-CN" altLang="en-US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                              </a:t>
                </a:r>
                <a:r>
                  <a:rPr kumimoji="1" lang="en-US" altLang="zh-CN" b="1" i="1" kern="0" dirty="0" err="1">
                    <a:solidFill>
                      <a:srgbClr val="000000"/>
                    </a:solidFill>
                    <a:latin typeface="Times New Roman"/>
                    <a:ea typeface="宋体"/>
                  </a:rPr>
                  <a:t>n</a:t>
                </a:r>
                <a:r>
                  <a:rPr kumimoji="1" lang="en-US" altLang="zh-CN" b="1" i="1" kern="0" baseline="-25000" dirty="0" err="1">
                    <a:solidFill>
                      <a:srgbClr val="000000"/>
                    </a:solidFill>
                    <a:latin typeface="Times New Roman"/>
                    <a:ea typeface="宋体"/>
                  </a:rPr>
                  <a:t>i</a:t>
                </a:r>
                <a:r>
                  <a:rPr kumimoji="1" lang="en-US" altLang="zh-CN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</a:t>
                </a:r>
                <a:r>
                  <a:rPr kumimoji="1" lang="en-US" altLang="zh-CN" b="1" kern="0" dirty="0">
                    <a:solidFill>
                      <a:srgbClr val="000000"/>
                    </a:solidFill>
                    <a:latin typeface="Times New Roman"/>
                    <a:ea typeface="宋体"/>
                    <a:sym typeface="Symbol" panose="05050102010706020507" pitchFamily="18" charset="2"/>
                  </a:rPr>
                  <a:t>-</a:t>
                </a:r>
                <a:r>
                  <a:rPr kumimoji="1" lang="en-US" altLang="zh-CN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</a:t>
                </a:r>
                <a:r>
                  <a:rPr kumimoji="1" lang="en-US" altLang="zh-CN" b="1" i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m</a:t>
                </a:r>
                <a:r>
                  <a:rPr kumimoji="1" lang="en-US" altLang="zh-CN" b="1" i="1" kern="0" baseline="-2500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i</a:t>
                </a:r>
                <a:r>
                  <a:rPr kumimoji="1" lang="en-US" altLang="zh-CN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+ </a:t>
                </a:r>
                <a:r>
                  <a:rPr kumimoji="1" lang="en-US" altLang="zh-CN" b="1" i="1" kern="0" dirty="0" err="1">
                    <a:solidFill>
                      <a:srgbClr val="000000"/>
                    </a:solidFill>
                    <a:latin typeface="Times New Roman"/>
                    <a:ea typeface="宋体"/>
                  </a:rPr>
                  <a:t>r</a:t>
                </a:r>
                <a:r>
                  <a:rPr kumimoji="1" lang="en-US" altLang="zh-CN" b="1" i="1" kern="0" baseline="-25000" dirty="0" err="1">
                    <a:solidFill>
                      <a:srgbClr val="000000"/>
                    </a:solidFill>
                    <a:latin typeface="Times New Roman"/>
                    <a:ea typeface="宋体"/>
                  </a:rPr>
                  <a:t>i</a:t>
                </a:r>
                <a:r>
                  <a:rPr kumimoji="1" lang="en-US" altLang="zh-CN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= 2,      </a:t>
                </a:r>
                <a:r>
                  <a:rPr kumimoji="1" lang="en-US" altLang="zh-CN" b="1" i="1" kern="0" dirty="0" err="1">
                    <a:solidFill>
                      <a:srgbClr val="000000"/>
                    </a:solidFill>
                    <a:latin typeface="Times New Roman"/>
                    <a:ea typeface="宋体"/>
                  </a:rPr>
                  <a:t>i</a:t>
                </a:r>
                <a:r>
                  <a:rPr kumimoji="1" lang="en-US" altLang="zh-CN" b="1" i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</a:t>
                </a:r>
                <a:r>
                  <a:rPr kumimoji="1" lang="en-US" altLang="zh-CN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= 1, 2, </a:t>
                </a:r>
                <a:r>
                  <a:rPr kumimoji="1" lang="en-US" altLang="zh-CN" b="1" kern="0" dirty="0">
                    <a:solidFill>
                      <a:srgbClr val="000000"/>
                    </a:solidFill>
                    <a:latin typeface="Times New Roman"/>
                    <a:ea typeface="宋体"/>
                    <a:cs typeface="Times New Roman" panose="02020603050405020304" pitchFamily="18" charset="0"/>
                  </a:rPr>
                  <a:t>… </a:t>
                </a:r>
                <a:r>
                  <a:rPr kumimoji="1" lang="en-US" altLang="zh-CN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, </a:t>
                </a:r>
                <a:r>
                  <a:rPr kumimoji="1" lang="en-US" altLang="zh-CN" b="1" i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k</a:t>
                </a:r>
              </a:p>
              <a:p>
                <a:pPr marL="342900" lvl="0" indent="-342900" algn="just">
                  <a:spcBef>
                    <a:spcPct val="20000"/>
                  </a:spcBef>
                </a:pPr>
                <a:r>
                  <a:rPr kumimoji="1" lang="zh-CN" altLang="en-US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       求和</a:t>
                </a:r>
                <a:r>
                  <a:rPr kumimoji="1" lang="en-US" altLang="zh-CN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𝒊</m:t>
                        </m:r>
                        <m:r>
                          <a:rPr kumimoji="1" lang="en-US" altLang="zh-CN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=</m:t>
                        </m:r>
                        <m:r>
                          <a:rPr kumimoji="1" lang="en-US" altLang="zh-CN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𝟏</m:t>
                        </m:r>
                      </m:sub>
                      <m:sup>
                        <m:r>
                          <a:rPr kumimoji="1" lang="en-US" altLang="zh-CN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𝒌</m:t>
                        </m:r>
                      </m:sup>
                      <m:e>
                        <m:r>
                          <a:rPr kumimoji="1" lang="en-US" altLang="zh-CN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1" lang="en-US" altLang="zh-CN" b="1" i="1" kern="0" dirty="0">
                            <a:solidFill>
                              <a:srgbClr val="000000"/>
                            </a:solidFill>
                            <a:latin typeface="Times New Roman"/>
                            <a:ea typeface="宋体"/>
                          </a:rPr>
                          <m:t>n</m:t>
                        </m:r>
                        <m:r>
                          <m:rPr>
                            <m:nor/>
                          </m:rPr>
                          <a:rPr kumimoji="1" lang="en-US" altLang="zh-CN" b="1" i="1" kern="0" baseline="-25000" dirty="0">
                            <a:solidFill>
                              <a:srgbClr val="000000"/>
                            </a:solidFill>
                            <a:latin typeface="Times New Roman"/>
                            <a:ea typeface="宋体"/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b="1" kern="0" dirty="0">
                            <a:solidFill>
                              <a:srgbClr val="000000"/>
                            </a:solidFill>
                            <a:latin typeface="Times New Roman"/>
                            <a:ea typeface="宋体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b="1" i="0" kern="0" dirty="0" smtClean="0">
                            <a:solidFill>
                              <a:srgbClr val="000000"/>
                            </a:solidFill>
                            <a:latin typeface="Times New Roman"/>
                            <a:ea typeface="宋体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kumimoji="1" lang="en-US" altLang="zh-CN" b="1" kern="0" dirty="0">
                            <a:solidFill>
                              <a:srgbClr val="000000"/>
                            </a:solidFill>
                            <a:latin typeface="Times New Roman"/>
                            <a:ea typeface="宋体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b="1" i="1" kern="0" dirty="0">
                            <a:solidFill>
                              <a:srgbClr val="000000"/>
                            </a:solidFill>
                            <a:latin typeface="Times New Roman"/>
                            <a:ea typeface="宋体"/>
                          </a:rPr>
                          <m:t>m</m:t>
                        </m:r>
                        <m:r>
                          <m:rPr>
                            <m:nor/>
                          </m:rPr>
                          <a:rPr kumimoji="1" lang="en-US" altLang="zh-CN" b="1" i="1" kern="0" baseline="-25000" dirty="0">
                            <a:solidFill>
                              <a:srgbClr val="000000"/>
                            </a:solidFill>
                            <a:latin typeface="Times New Roman"/>
                            <a:ea typeface="宋体"/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b="1" kern="0" dirty="0">
                            <a:solidFill>
                              <a:srgbClr val="000000"/>
                            </a:solidFill>
                            <a:latin typeface="Times New Roman"/>
                            <a:ea typeface="宋体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kumimoji="1" lang="en-US" altLang="zh-CN" b="1" i="1" kern="0" dirty="0">
                            <a:solidFill>
                              <a:srgbClr val="000000"/>
                            </a:solidFill>
                            <a:latin typeface="Times New Roman"/>
                            <a:ea typeface="宋体"/>
                          </a:rPr>
                          <m:t>r</m:t>
                        </m:r>
                        <m:r>
                          <m:rPr>
                            <m:nor/>
                          </m:rPr>
                          <a:rPr kumimoji="1" lang="en-US" altLang="zh-CN" b="1" i="1" kern="0" baseline="-25000" dirty="0">
                            <a:solidFill>
                              <a:srgbClr val="000000"/>
                            </a:solidFill>
                            <a:latin typeface="Times New Roman"/>
                            <a:ea typeface="宋体"/>
                          </a:rPr>
                          <m:t>i</m:t>
                        </m:r>
                      </m:e>
                    </m:nary>
                    <m:r>
                      <a:rPr kumimoji="1" lang="en-US" altLang="zh-CN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/>
                      </a:rPr>
                      <m:t>)=</m:t>
                    </m:r>
                    <m:r>
                      <a:rPr kumimoji="1" lang="en-US" altLang="zh-CN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/>
                      </a:rPr>
                      <m:t>𝟐</m:t>
                    </m:r>
                    <m:r>
                      <a:rPr kumimoji="1" lang="en-US" altLang="zh-CN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/>
                      </a:rPr>
                      <m:t>𝒌</m:t>
                    </m:r>
                  </m:oMath>
                </a14:m>
                <a:endParaRPr kumimoji="1" lang="en-US" altLang="zh-CN" b="1" kern="0" dirty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  <a:p>
                <a:pPr marL="342900" lvl="0" indent="-342900" algn="just">
                  <a:spcBef>
                    <a:spcPct val="20000"/>
                  </a:spcBef>
                </a:pPr>
                <a:r>
                  <a:rPr kumimoji="1" lang="zh-CN" altLang="en-US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       展开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𝒊</m:t>
                        </m:r>
                        <m:r>
                          <a:rPr kumimoji="1"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=</m:t>
                        </m:r>
                        <m:r>
                          <a:rPr kumimoji="1"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𝟏</m:t>
                        </m:r>
                      </m:sub>
                      <m:sup>
                        <m:r>
                          <a:rPr kumimoji="1"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𝒌</m:t>
                        </m:r>
                      </m:sup>
                      <m:e>
                        <m:r>
                          <m:rPr>
                            <m:nor/>
                          </m:rPr>
                          <a:rPr kumimoji="1" lang="en-US" altLang="zh-CN" b="1" i="1" kern="0" dirty="0">
                            <a:solidFill>
                              <a:srgbClr val="000000"/>
                            </a:solidFill>
                            <a:latin typeface="Times New Roman"/>
                            <a:ea typeface="宋体"/>
                          </a:rPr>
                          <m:t>n</m:t>
                        </m:r>
                        <m:r>
                          <m:rPr>
                            <m:nor/>
                          </m:rPr>
                          <a:rPr kumimoji="1" lang="en-US" altLang="zh-CN" b="1" i="1" kern="0" baseline="-25000" dirty="0">
                            <a:solidFill>
                              <a:srgbClr val="000000"/>
                            </a:solidFill>
                            <a:latin typeface="Times New Roman"/>
                            <a:ea typeface="宋体"/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b="1" kern="0" dirty="0">
                            <a:solidFill>
                              <a:srgbClr val="000000"/>
                            </a:solidFill>
                            <a:latin typeface="Times New Roman"/>
                            <a:ea typeface="宋体"/>
                          </a:rPr>
                          <m:t> </m:t>
                        </m:r>
                      </m:e>
                    </m:nary>
                    <m:r>
                      <m:rPr>
                        <m:nor/>
                      </m:rPr>
                      <a:rPr kumimoji="1" lang="en-US" altLang="zh-CN" b="1" i="0" kern="0" dirty="0" smtClean="0">
                        <a:solidFill>
                          <a:srgbClr val="000000"/>
                        </a:solidFill>
                        <a:latin typeface="Times New Roman"/>
                        <a:ea typeface="宋体"/>
                        <a:sym typeface="Symbol" panose="05050102010706020507" pitchFamily="18" charset="2"/>
                      </a:rPr>
                      <m:t>−</m:t>
                    </m:r>
                  </m:oMath>
                </a14:m>
                <a:r>
                  <a:rPr kumimoji="1" lang="en-US" altLang="zh-CN" b="1" kern="0" dirty="0">
                    <a:solidFill>
                      <a:srgbClr val="000000"/>
                    </a:solidFill>
                    <a:ea typeface="宋体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𝒊</m:t>
                        </m:r>
                        <m:r>
                          <a:rPr kumimoji="1"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=</m:t>
                        </m:r>
                        <m:r>
                          <a:rPr kumimoji="1"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𝟏</m:t>
                        </m:r>
                      </m:sub>
                      <m:sup>
                        <m:r>
                          <a:rPr kumimoji="1"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𝒌</m:t>
                        </m:r>
                      </m:sup>
                      <m:e>
                        <m:r>
                          <a:rPr kumimoji="1" lang="en-US" altLang="zh-CN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𝒎</m:t>
                        </m:r>
                        <m:r>
                          <m:rPr>
                            <m:nor/>
                          </m:rPr>
                          <a:rPr kumimoji="1" lang="en-US" altLang="zh-CN" b="1" i="1" kern="0" baseline="-25000" dirty="0">
                            <a:solidFill>
                              <a:srgbClr val="000000"/>
                            </a:solidFill>
                            <a:latin typeface="Times New Roman"/>
                            <a:ea typeface="宋体"/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b="1" kern="0" dirty="0">
                            <a:solidFill>
                              <a:srgbClr val="000000"/>
                            </a:solidFill>
                            <a:latin typeface="Times New Roman"/>
                            <a:ea typeface="宋体"/>
                          </a:rPr>
                          <m:t> </m:t>
                        </m:r>
                      </m:e>
                    </m:nary>
                  </m:oMath>
                </a14:m>
                <a:r>
                  <a:rPr kumimoji="1" lang="en-US" altLang="zh-CN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+</a:t>
                </a:r>
                <a:r>
                  <a:rPr kumimoji="1" lang="en-US" altLang="zh-CN" b="1" kern="0" dirty="0">
                    <a:solidFill>
                      <a:srgbClr val="000000"/>
                    </a:solidFill>
                    <a:ea typeface="宋体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𝒊</m:t>
                        </m:r>
                        <m:r>
                          <a:rPr kumimoji="1"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=</m:t>
                        </m:r>
                        <m:r>
                          <a:rPr kumimoji="1"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𝟏</m:t>
                        </m:r>
                      </m:sub>
                      <m:sup>
                        <m:r>
                          <a:rPr kumimoji="1"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𝒌</m:t>
                        </m:r>
                      </m:sup>
                      <m:e>
                        <m:r>
                          <m:rPr>
                            <m:nor/>
                          </m:rPr>
                          <a:rPr kumimoji="1" lang="en-US" altLang="zh-CN" b="1" i="1" kern="0" dirty="0" smtClean="0">
                            <a:solidFill>
                              <a:srgbClr val="000000"/>
                            </a:solidFill>
                            <a:latin typeface="Times New Roman"/>
                            <a:ea typeface="宋体"/>
                          </a:rPr>
                          <m:t>r</m:t>
                        </m:r>
                        <m:r>
                          <m:rPr>
                            <m:nor/>
                          </m:rPr>
                          <a:rPr kumimoji="1" lang="en-US" altLang="zh-CN" b="1" i="1" kern="0" baseline="-25000" dirty="0">
                            <a:solidFill>
                              <a:srgbClr val="000000"/>
                            </a:solidFill>
                            <a:latin typeface="Times New Roman"/>
                            <a:ea typeface="宋体"/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b="1" kern="0" dirty="0">
                            <a:solidFill>
                              <a:srgbClr val="000000"/>
                            </a:solidFill>
                            <a:latin typeface="Times New Roman"/>
                            <a:ea typeface="宋体"/>
                          </a:rPr>
                          <m:t> </m:t>
                        </m:r>
                      </m:e>
                    </m:nary>
                  </m:oMath>
                </a14:m>
                <a:r>
                  <a:rPr kumimoji="1" lang="en-US" altLang="zh-CN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=</a:t>
                </a:r>
                <a:r>
                  <a:rPr kumimoji="1" lang="en-US" altLang="zh-CN" b="1" kern="0" dirty="0">
                    <a:solidFill>
                      <a:srgbClr val="000000"/>
                    </a:solidFill>
                    <a:ea typeface="宋体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/>
                      </a:rPr>
                      <m:t>𝟐</m:t>
                    </m:r>
                    <m:r>
                      <a:rPr kumimoji="1" lang="en-US" altLang="zh-CN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/>
                      </a:rPr>
                      <m:t>𝒌</m:t>
                    </m:r>
                  </m:oMath>
                </a14:m>
                <a:endParaRPr kumimoji="1" lang="en-US" altLang="zh-CN" b="1" kern="0" dirty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  <a:p>
                <a:pPr marL="342900" lvl="0" indent="-342900" algn="just">
                  <a:spcBef>
                    <a:spcPct val="20000"/>
                  </a:spcBef>
                </a:pPr>
                <a:r>
                  <a:rPr kumimoji="1" lang="zh-CN" altLang="en-US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       由于     </a:t>
                </a:r>
                <a:r>
                  <a:rPr kumimoji="1" lang="en-US" altLang="zh-CN" b="1" i="1" kern="0" dirty="0">
                    <a:solidFill>
                      <a:srgbClr val="A50021"/>
                    </a:solidFill>
                    <a:latin typeface="Times New Roman"/>
                    <a:ea typeface="宋体"/>
                  </a:rPr>
                  <a:t>r </a:t>
                </a:r>
                <a:r>
                  <a:rPr kumimoji="1" lang="en-US" altLang="zh-CN" b="1" kern="0" dirty="0">
                    <a:solidFill>
                      <a:srgbClr val="A50021"/>
                    </a:solidFill>
                    <a:latin typeface="Times New Roman"/>
                    <a:ea typeface="宋体"/>
                  </a:rPr>
                  <a:t>= </a:t>
                </a:r>
                <a:r>
                  <a:rPr kumimoji="1" lang="en-US" altLang="zh-CN" b="1" kern="0" dirty="0">
                    <a:solidFill>
                      <a:srgbClr val="A50021"/>
                    </a:solidFill>
                    <a:ea typeface="宋体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b="1" i="1" ker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1" i="1" ker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𝒊</m:t>
                        </m:r>
                        <m:r>
                          <a:rPr kumimoji="1" lang="en-US" altLang="zh-CN" b="1" i="1" ker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=</m:t>
                        </m:r>
                        <m:r>
                          <a:rPr kumimoji="1" lang="en-US" altLang="zh-CN" b="1" i="1" ker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𝟏</m:t>
                        </m:r>
                      </m:sub>
                      <m:sup>
                        <m:r>
                          <a:rPr kumimoji="1" lang="en-US" altLang="zh-CN" b="1" i="1" ker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𝒌</m:t>
                        </m:r>
                      </m:sup>
                      <m:e>
                        <m:r>
                          <m:rPr>
                            <m:nor/>
                          </m:rPr>
                          <a:rPr kumimoji="1" lang="en-US" altLang="zh-CN" b="1" i="1" kern="0" dirty="0">
                            <a:solidFill>
                              <a:srgbClr val="A50021"/>
                            </a:solidFill>
                            <a:latin typeface="Times New Roman"/>
                            <a:ea typeface="宋体"/>
                          </a:rPr>
                          <m:t>r</m:t>
                        </m:r>
                        <m:r>
                          <m:rPr>
                            <m:nor/>
                          </m:rPr>
                          <a:rPr kumimoji="1" lang="en-US" altLang="zh-CN" b="1" i="1" kern="0" baseline="-25000" dirty="0">
                            <a:solidFill>
                              <a:srgbClr val="A50021"/>
                            </a:solidFill>
                            <a:latin typeface="Times New Roman"/>
                            <a:ea typeface="宋体"/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b="1" kern="0" dirty="0">
                            <a:solidFill>
                              <a:srgbClr val="A50021"/>
                            </a:solidFill>
                            <a:latin typeface="Times New Roman"/>
                            <a:ea typeface="宋体"/>
                          </a:rPr>
                          <m:t> </m:t>
                        </m:r>
                      </m:e>
                    </m:nary>
                  </m:oMath>
                </a14:m>
                <a:r>
                  <a:rPr kumimoji="1" lang="en-US" altLang="zh-CN" b="1" kern="0" dirty="0">
                    <a:solidFill>
                      <a:srgbClr val="A50021"/>
                    </a:solidFill>
                    <a:latin typeface="Times New Roman"/>
                    <a:ea typeface="宋体"/>
                    <a:cs typeface="Times New Roman" panose="02020603050405020304" pitchFamily="18" charset="0"/>
                    <a:sym typeface="Symbol" panose="05050102010706020507" pitchFamily="18" charset="2"/>
                  </a:rPr>
                  <a:t>-</a:t>
                </a:r>
                <a:r>
                  <a:rPr kumimoji="1" lang="en-US" altLang="zh-CN" b="1" kern="0" dirty="0">
                    <a:solidFill>
                      <a:srgbClr val="A50021"/>
                    </a:solidFill>
                    <a:latin typeface="Times New Roman"/>
                    <a:ea typeface="宋体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b="1" i="1" kern="0" dirty="0">
                    <a:solidFill>
                      <a:srgbClr val="A50021"/>
                    </a:solidFill>
                    <a:latin typeface="Times New Roman"/>
                    <a:ea typeface="宋体"/>
                    <a:cs typeface="Times New Roman" panose="02020603050405020304" pitchFamily="18" charset="0"/>
                  </a:rPr>
                  <a:t>k-</a:t>
                </a:r>
                <a:r>
                  <a:rPr kumimoji="1" lang="en-US" altLang="zh-CN" b="1" kern="0" dirty="0">
                    <a:solidFill>
                      <a:srgbClr val="A50021"/>
                    </a:solidFill>
                    <a:latin typeface="Times New Roman"/>
                    <a:ea typeface="宋体"/>
                    <a:cs typeface="Times New Roman" panose="02020603050405020304" pitchFamily="18" charset="0"/>
                  </a:rPr>
                  <a:t>1)</a:t>
                </a:r>
              </a:p>
              <a:p>
                <a:pPr marL="342900" lvl="0" indent="-342900" algn="just">
                  <a:spcBef>
                    <a:spcPct val="20000"/>
                  </a:spcBef>
                </a:pPr>
                <a:r>
                  <a:rPr kumimoji="1" lang="zh-CN" altLang="en-US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       即得</a:t>
                </a:r>
                <a:r>
                  <a:rPr kumimoji="1" lang="zh-CN" altLang="en-US" b="1" i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     </a:t>
                </a:r>
                <a:r>
                  <a:rPr kumimoji="1" lang="en-US" altLang="zh-CN" b="1" i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n - m </a:t>
                </a:r>
                <a:r>
                  <a:rPr kumimoji="1" lang="en-US" altLang="zh-CN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+ </a:t>
                </a:r>
                <a:r>
                  <a:rPr kumimoji="1" lang="en-US" altLang="zh-CN" b="1" i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r </a:t>
                </a:r>
                <a:r>
                  <a:rPr kumimoji="1" lang="en-US" altLang="zh-CN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= </a:t>
                </a:r>
                <a:r>
                  <a:rPr kumimoji="1" lang="en-US" altLang="zh-CN" b="1" i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k </a:t>
                </a:r>
                <a:r>
                  <a:rPr kumimoji="1" lang="en-US" altLang="zh-CN" b="1" kern="0" dirty="0">
                    <a:solidFill>
                      <a:srgbClr val="000000"/>
                    </a:solidFill>
                    <a:latin typeface="Times New Roman"/>
                    <a:ea typeface="宋体"/>
                  </a:rPr>
                  <a:t>+ 1</a:t>
                </a:r>
                <a:endParaRPr kumimoji="1" lang="zh-CN" altLang="en-US" b="1" kern="0" dirty="0">
                  <a:solidFill>
                    <a:srgbClr val="000000"/>
                  </a:solidFill>
                  <a:latin typeface="Times New Roman"/>
                  <a:ea typeface="宋体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2C33DEB-6C58-4552-8CD8-4BA135ABF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8147248" cy="3243196"/>
              </a:xfrm>
              <a:prstGeom prst="rect">
                <a:avLst/>
              </a:prstGeom>
              <a:blipFill>
                <a:blip r:embed="rId3"/>
                <a:stretch>
                  <a:fillRect l="-1122" t="-2068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5" descr="17-2">
            <a:extLst>
              <a:ext uri="{FF2B5EF4-FFF2-40B4-BE49-F238E27FC236}">
                <a16:creationId xmlns:a16="http://schemas.microsoft.com/office/drawing/2014/main" id="{13495CD0-562B-4EEE-9FF3-719AE9DE4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827671"/>
            <a:ext cx="3381376" cy="189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2704BE0-D23C-4313-B50C-E7C82BE63560}"/>
              </a:ext>
            </a:extLst>
          </p:cNvPr>
          <p:cNvSpPr/>
          <p:nvPr/>
        </p:nvSpPr>
        <p:spPr>
          <a:xfrm>
            <a:off x="7029515" y="4508160"/>
            <a:ext cx="74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 =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980CAA9-B200-45B0-8663-DADCF262AD95}"/>
              </a:ext>
            </a:extLst>
          </p:cNvPr>
          <p:cNvSpPr/>
          <p:nvPr/>
        </p:nvSpPr>
        <p:spPr>
          <a:xfrm>
            <a:off x="4109292" y="4392303"/>
            <a:ext cx="5034708" cy="2471205"/>
          </a:xfrm>
          <a:custGeom>
            <a:avLst/>
            <a:gdLst>
              <a:gd name="connsiteX0" fmla="*/ 0 w 5034708"/>
              <a:gd name="connsiteY0" fmla="*/ 2471205 h 2471205"/>
              <a:gd name="connsiteX1" fmla="*/ 1487277 w 5034708"/>
              <a:gd name="connsiteY1" fmla="*/ 675456 h 2471205"/>
              <a:gd name="connsiteX2" fmla="*/ 2588963 w 5034708"/>
              <a:gd name="connsiteY2" fmla="*/ 58511 h 2471205"/>
              <a:gd name="connsiteX3" fmla="*/ 5034708 w 5034708"/>
              <a:gd name="connsiteY3" fmla="*/ 25461 h 2471205"/>
              <a:gd name="connsiteX4" fmla="*/ 5034708 w 5034708"/>
              <a:gd name="connsiteY4" fmla="*/ 25461 h 247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4708" h="2471205">
                <a:moveTo>
                  <a:pt x="0" y="2471205"/>
                </a:moveTo>
                <a:cubicBezTo>
                  <a:pt x="527891" y="1774388"/>
                  <a:pt x="1055783" y="1077572"/>
                  <a:pt x="1487277" y="675456"/>
                </a:cubicBezTo>
                <a:cubicBezTo>
                  <a:pt x="1918771" y="273340"/>
                  <a:pt x="1997725" y="166843"/>
                  <a:pt x="2588963" y="58511"/>
                </a:cubicBezTo>
                <a:cubicBezTo>
                  <a:pt x="3180201" y="-49821"/>
                  <a:pt x="5034708" y="25461"/>
                  <a:pt x="5034708" y="25461"/>
                </a:cubicBezTo>
                <a:lnTo>
                  <a:pt x="5034708" y="25461"/>
                </a:lnTo>
              </a:path>
            </a:pathLst>
          </a:cu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5204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82E74714-2C49-4430-AA4A-55E5596F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3EDB-D169-4566-A640-F7C6D9D18E9A}" type="slidenum">
              <a:rPr lang="en-US" altLang="zh-CN"/>
              <a:pPr/>
              <a:t>18</a:t>
            </a:fld>
            <a:endParaRPr lang="en-US" altLang="zh-CN" dirty="0"/>
          </a:p>
        </p:txBody>
      </p:sp>
      <p:graphicFrame>
        <p:nvGraphicFramePr>
          <p:cNvPr id="376842" name="Object 10">
            <a:extLst>
              <a:ext uri="{FF2B5EF4-FFF2-40B4-BE49-F238E27FC236}">
                <a16:creationId xmlns:a16="http://schemas.microsoft.com/office/drawing/2014/main" id="{FC7B7BD3-4034-4311-A22F-3B92D5B513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8525" y="1458913"/>
          <a:ext cx="20732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54080" imgH="393480" progId="Equation.3">
                  <p:embed/>
                </p:oleObj>
              </mc:Choice>
              <mc:Fallback>
                <p:oleObj name="公式" r:id="rId3" imgW="1054080" imgH="393480" progId="Equation.3">
                  <p:embed/>
                  <p:pic>
                    <p:nvPicPr>
                      <p:cNvPr id="376842" name="Object 10">
                        <a:extLst>
                          <a:ext uri="{FF2B5EF4-FFF2-40B4-BE49-F238E27FC236}">
                            <a16:creationId xmlns:a16="http://schemas.microsoft.com/office/drawing/2014/main" id="{FC7B7BD3-4034-4311-A22F-3B92D5B513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1458913"/>
                        <a:ext cx="20732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0" name="Object 8">
            <a:extLst>
              <a:ext uri="{FF2B5EF4-FFF2-40B4-BE49-F238E27FC236}">
                <a16:creationId xmlns:a16="http://schemas.microsoft.com/office/drawing/2014/main" id="{7EFBA9B4-C1AF-4ABE-B194-2EB30D65D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1438" y="3476625"/>
          <a:ext cx="18319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054080" imgH="393480" progId="Equation.3">
                  <p:embed/>
                </p:oleObj>
              </mc:Choice>
              <mc:Fallback>
                <p:oleObj name="公式" r:id="rId5" imgW="1054080" imgH="393480" progId="Equation.3">
                  <p:embed/>
                  <p:pic>
                    <p:nvPicPr>
                      <p:cNvPr id="376840" name="Object 8">
                        <a:extLst>
                          <a:ext uri="{FF2B5EF4-FFF2-40B4-BE49-F238E27FC236}">
                            <a16:creationId xmlns:a16="http://schemas.microsoft.com/office/drawing/2014/main" id="{7EFBA9B4-C1AF-4ABE-B194-2EB30D65D9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3476625"/>
                        <a:ext cx="1831975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45" name="Rectangle 13">
            <a:extLst>
              <a:ext uri="{FF2B5EF4-FFF2-40B4-BE49-F238E27FC236}">
                <a16:creationId xmlns:a16="http://schemas.microsoft.com/office/drawing/2014/main" id="{36D93FCC-8584-45CD-BFB1-2256686F6BC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5536" y="3570685"/>
            <a:ext cx="146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解得</a:t>
            </a:r>
            <a:r>
              <a:rPr lang="zh-CN" altLang="en-US" b="1" dirty="0">
                <a:solidFill>
                  <a:srgbClr val="0066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76848" name="Rectangle 16">
            <a:extLst>
              <a:ext uri="{FF2B5EF4-FFF2-40B4-BE49-F238E27FC236}">
                <a16:creationId xmlns:a16="http://schemas.microsoft.com/office/drawing/2014/main" id="{C111719D-07CA-4BA7-B76B-ABF8CB97B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28600"/>
            <a:ext cx="648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/>
              <a:t>与欧拉公式有关的定理</a:t>
            </a:r>
          </a:p>
        </p:txBody>
      </p:sp>
      <p:sp>
        <p:nvSpPr>
          <p:cNvPr id="376849" name="Rectangle 17">
            <a:extLst>
              <a:ext uri="{FF2B5EF4-FFF2-40B4-BE49-F238E27FC236}">
                <a16:creationId xmlns:a16="http://schemas.microsoft.com/office/drawing/2014/main" id="{F8EB7052-2252-48F6-AED6-7335BE91E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2513"/>
            <a:ext cx="87286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17.8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为连通的平面图，且</a:t>
            </a:r>
            <a:r>
              <a:rPr lang="en-US" altLang="zh-CN" b="1" dirty="0">
                <a:latin typeface="Times New Roman" panose="02020603050405020304" pitchFamily="18" charset="0"/>
              </a:rPr>
              <a:t>deg(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zh-CN" altLang="en-US" dirty="0">
                <a:sym typeface="Symbol" panose="05050102010706020507" pitchFamily="18" charset="2"/>
              </a:rPr>
              <a:t>           </a:t>
            </a:r>
          </a:p>
        </p:txBody>
      </p:sp>
      <p:sp>
        <p:nvSpPr>
          <p:cNvPr id="376850" name="Rectangle 18">
            <a:extLst>
              <a:ext uri="{FF2B5EF4-FFF2-40B4-BE49-F238E27FC236}">
                <a16:creationId xmlns:a16="http://schemas.microsoft.com/office/drawing/2014/main" id="{C201F5FC-628E-4A98-B5CE-0790DDE69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276872"/>
            <a:ext cx="54296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66FF"/>
                </a:solidFill>
              </a:rPr>
              <a:t>证  </a:t>
            </a:r>
            <a:r>
              <a:rPr lang="zh-CN" altLang="en-US" b="1" dirty="0"/>
              <a:t>由</a:t>
            </a:r>
            <a:r>
              <a:rPr lang="zh-CN" altLang="en-US" b="1" dirty="0">
                <a:solidFill>
                  <a:srgbClr val="A50021"/>
                </a:solidFill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17.3(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握手定理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及</a:t>
            </a:r>
            <a:r>
              <a:rPr lang="zh-CN" altLang="en-US" b="1" dirty="0">
                <a:solidFill>
                  <a:srgbClr val="A50021"/>
                </a:solidFill>
              </a:rPr>
              <a:t>欧拉公式</a:t>
            </a:r>
            <a:r>
              <a:rPr lang="zh-CN" altLang="en-US" b="1" dirty="0"/>
              <a:t>得</a:t>
            </a:r>
          </a:p>
        </p:txBody>
      </p:sp>
      <p:sp>
        <p:nvSpPr>
          <p:cNvPr id="376851" name="Rectangle 19">
            <a:extLst>
              <a:ext uri="{FF2B5EF4-FFF2-40B4-BE49-F238E27FC236}">
                <a16:creationId xmlns:a16="http://schemas.microsoft.com/office/drawing/2014/main" id="{DF8AABD9-D65D-44B5-A8A9-6E07D5E63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4381501"/>
            <a:ext cx="348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A50021"/>
                </a:solidFill>
              </a:rPr>
              <a:t>推论 </a:t>
            </a:r>
            <a:r>
              <a:rPr lang="zh-CN" altLang="en-US" b="1" dirty="0"/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3,3</a:t>
            </a:r>
            <a:r>
              <a:rPr lang="zh-CN" altLang="en-US" b="1" dirty="0">
                <a:latin typeface="Times New Roman" panose="02020603050405020304" pitchFamily="18" charset="0"/>
              </a:rPr>
              <a:t>不是平面图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88411C6-802E-434F-BDF0-DBB42782FC80}"/>
              </a:ext>
            </a:extLst>
          </p:cNvPr>
          <p:cNvCxnSpPr>
            <a:cxnSpLocks/>
          </p:cNvCxnSpPr>
          <p:nvPr/>
        </p:nvCxnSpPr>
        <p:spPr>
          <a:xfrm>
            <a:off x="373063" y="4293096"/>
            <a:ext cx="41989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id="{57F0E6F6-CFEC-4CAA-870C-39D711821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063" y="4948843"/>
                <a:ext cx="8519417" cy="1159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0066FF"/>
                    </a:solidFill>
                  </a:rPr>
                  <a:t>证  </a:t>
                </a:r>
                <a:r>
                  <a:rPr lang="zh-CN" altLang="en-US" b="1" dirty="0"/>
                  <a:t> 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zh-CN" b="1" baseline="-25000" dirty="0">
                    <a:latin typeface="Times New Roman" panose="02020603050405020304" pitchFamily="18" charset="0"/>
                  </a:rPr>
                  <a:t>5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中每个面的次数均大于等于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3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，故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l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=3,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</a:rPr>
                  <a:t>(5-2)=9&lt;10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b="1" i="1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lang="en-US" altLang="zh-CN" b="1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b="1" i="1" dirty="0">
                    <a:latin typeface="Times New Roman" panose="02020603050405020304" pitchFamily="18" charset="0"/>
                  </a:rPr>
                  <a:t>      K</a:t>
                </a:r>
                <a:r>
                  <a:rPr lang="en-US" altLang="zh-CN" b="1" baseline="-25000" dirty="0">
                    <a:latin typeface="Times New Roman" panose="02020603050405020304" pitchFamily="18" charset="0"/>
                  </a:rPr>
                  <a:t>3,3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中每个面的次数均大于等于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4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，故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l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=4,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</a:rPr>
                  <a:t>(6-2)=8&lt;9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b="1" i="1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lang="en-US" altLang="zh-CN" b="1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id="{57F0E6F6-CFEC-4CAA-870C-39D711821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063" y="4948843"/>
                <a:ext cx="8519417" cy="1159292"/>
              </a:xfrm>
              <a:prstGeom prst="rect">
                <a:avLst/>
              </a:prstGeom>
              <a:blipFill>
                <a:blip r:embed="rId10"/>
                <a:stretch>
                  <a:fillRect l="-1073" b="-42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86EA4DE-F565-417B-85C4-34666945B68A}"/>
              </a:ext>
            </a:extLst>
          </p:cNvPr>
          <p:cNvCxnSpPr/>
          <p:nvPr/>
        </p:nvCxnSpPr>
        <p:spPr>
          <a:xfrm>
            <a:off x="415131" y="2276872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C0268C0-B7BE-4E75-BB10-6D0842E4393B}"/>
              </a:ext>
            </a:extLst>
          </p:cNvPr>
          <p:cNvCxnSpPr/>
          <p:nvPr/>
        </p:nvCxnSpPr>
        <p:spPr>
          <a:xfrm>
            <a:off x="415131" y="4890166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Group 3">
            <a:extLst>
              <a:ext uri="{FF2B5EF4-FFF2-40B4-BE49-F238E27FC236}">
                <a16:creationId xmlns:a16="http://schemas.microsoft.com/office/drawing/2014/main" id="{C0AAD0D7-135E-4E8E-B717-37B670116289}"/>
              </a:ext>
            </a:extLst>
          </p:cNvPr>
          <p:cNvGrpSpPr>
            <a:grpSpLocks/>
          </p:cNvGrpSpPr>
          <p:nvPr/>
        </p:nvGrpSpPr>
        <p:grpSpPr bwMode="auto">
          <a:xfrm>
            <a:off x="5462275" y="3861048"/>
            <a:ext cx="1085186" cy="1048182"/>
            <a:chOff x="720" y="766"/>
            <a:chExt cx="1584" cy="2066"/>
          </a:xfrm>
        </p:grpSpPr>
        <p:sp>
          <p:nvSpPr>
            <p:cNvPr id="19" name="AutoShape 4">
              <a:extLst>
                <a:ext uri="{FF2B5EF4-FFF2-40B4-BE49-F238E27FC236}">
                  <a16:creationId xmlns:a16="http://schemas.microsoft.com/office/drawing/2014/main" id="{924BDE0E-3BE2-4B5D-BF5A-EF45002A2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16"/>
              <a:ext cx="1488" cy="1968"/>
            </a:xfrm>
            <a:prstGeom prst="pentag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0" name="Line 5">
              <a:extLst>
                <a:ext uri="{FF2B5EF4-FFF2-40B4-BE49-F238E27FC236}">
                  <a16:creationId xmlns:a16="http://schemas.microsoft.com/office/drawing/2014/main" id="{4F85097E-70F9-4958-A021-64CD2DB5E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816"/>
              <a:ext cx="432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6">
              <a:extLst>
                <a:ext uri="{FF2B5EF4-FFF2-40B4-BE49-F238E27FC236}">
                  <a16:creationId xmlns:a16="http://schemas.microsoft.com/office/drawing/2014/main" id="{B1323BC9-4ECD-43F1-96D4-83F572D0C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584"/>
              <a:ext cx="120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7">
              <a:extLst>
                <a:ext uri="{FF2B5EF4-FFF2-40B4-BE49-F238E27FC236}">
                  <a16:creationId xmlns:a16="http://schemas.microsoft.com/office/drawing/2014/main" id="{EE872D3D-A697-471F-9712-96B85BCCE5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1584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CBC62299-8103-4B0D-B5C1-551B399D2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584"/>
              <a:ext cx="120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52903525-7C91-45AA-8D7E-B86CCF88A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816"/>
              <a:ext cx="48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4DEC8FDE-9D7B-4243-9B1D-8429B5986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" y="76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EAAE84F7-6580-46CF-B03B-26748D2F3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53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7" name="Oval 12">
              <a:extLst>
                <a:ext uri="{FF2B5EF4-FFF2-40B4-BE49-F238E27FC236}">
                  <a16:creationId xmlns:a16="http://schemas.microsoft.com/office/drawing/2014/main" id="{A5AA2379-878C-4C91-B750-55662FD0E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53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8" name="Oval 13">
              <a:extLst>
                <a:ext uri="{FF2B5EF4-FFF2-40B4-BE49-F238E27FC236}">
                  <a16:creationId xmlns:a16="http://schemas.microsoft.com/office/drawing/2014/main" id="{9BE5D526-8A80-4D85-9D18-D0393EC3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3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9" name="Oval 14">
              <a:extLst>
                <a:ext uri="{FF2B5EF4-FFF2-40B4-BE49-F238E27FC236}">
                  <a16:creationId xmlns:a16="http://schemas.microsoft.com/office/drawing/2014/main" id="{86293E0E-0F4E-42E7-9139-27524A6D2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3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30" name="Group 3">
            <a:extLst>
              <a:ext uri="{FF2B5EF4-FFF2-40B4-BE49-F238E27FC236}">
                <a16:creationId xmlns:a16="http://schemas.microsoft.com/office/drawing/2014/main" id="{DE92E83D-E6CB-44DC-BF8F-1E6C7E5D3F05}"/>
              </a:ext>
            </a:extLst>
          </p:cNvPr>
          <p:cNvGrpSpPr>
            <a:grpSpLocks/>
          </p:cNvGrpSpPr>
          <p:nvPr/>
        </p:nvGrpSpPr>
        <p:grpSpPr bwMode="auto">
          <a:xfrm>
            <a:off x="6842420" y="3834451"/>
            <a:ext cx="1136160" cy="1037868"/>
            <a:chOff x="576" y="816"/>
            <a:chExt cx="1920" cy="1824"/>
          </a:xfrm>
        </p:grpSpPr>
        <p:sp>
          <p:nvSpPr>
            <p:cNvPr id="31" name="AutoShape 4">
              <a:extLst>
                <a:ext uri="{FF2B5EF4-FFF2-40B4-BE49-F238E27FC236}">
                  <a16:creationId xmlns:a16="http://schemas.microsoft.com/office/drawing/2014/main" id="{F3EF6162-3D94-4608-8576-FB841B34C3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72" y="816"/>
              <a:ext cx="1728" cy="1824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32" name="Line 5">
              <a:extLst>
                <a:ext uri="{FF2B5EF4-FFF2-40B4-BE49-F238E27FC236}">
                  <a16:creationId xmlns:a16="http://schemas.microsoft.com/office/drawing/2014/main" id="{89E1E974-9460-40AD-85EF-835521815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864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6">
              <a:extLst>
                <a:ext uri="{FF2B5EF4-FFF2-40B4-BE49-F238E27FC236}">
                  <a16:creationId xmlns:a16="http://schemas.microsoft.com/office/drawing/2014/main" id="{71662213-2C97-4843-B4D9-7F178DFF0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296"/>
              <a:ext cx="182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7">
              <a:extLst>
                <a:ext uri="{FF2B5EF4-FFF2-40B4-BE49-F238E27FC236}">
                  <a16:creationId xmlns:a16="http://schemas.microsoft.com/office/drawing/2014/main" id="{4C47A0F8-16B8-49C0-A75A-D044EBB104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296"/>
              <a:ext cx="182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8">
              <a:extLst>
                <a:ext uri="{FF2B5EF4-FFF2-40B4-BE49-F238E27FC236}">
                  <a16:creationId xmlns:a16="http://schemas.microsoft.com/office/drawing/2014/main" id="{ECFE835A-81BC-4F8D-9850-547F80606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544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36" name="Oval 9">
              <a:extLst>
                <a:ext uri="{FF2B5EF4-FFF2-40B4-BE49-F238E27FC236}">
                  <a16:creationId xmlns:a16="http://schemas.microsoft.com/office/drawing/2014/main" id="{E3599B0D-C17D-4945-B555-E0C688CA8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1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37" name="Oval 10">
              <a:extLst>
                <a:ext uri="{FF2B5EF4-FFF2-40B4-BE49-F238E27FC236}">
                  <a16:creationId xmlns:a16="http://schemas.microsoft.com/office/drawing/2014/main" id="{DBC05E4C-03A1-4A69-99F2-0885A4EAC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1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BE17AD1-2CDA-4521-9D79-9AED6824A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4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39" name="Oval 12">
              <a:extLst>
                <a:ext uri="{FF2B5EF4-FFF2-40B4-BE49-F238E27FC236}">
                  <a16:creationId xmlns:a16="http://schemas.microsoft.com/office/drawing/2014/main" id="{21B88E29-1490-4B7F-8134-294D7C33E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81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4765C93F-EA7E-4CA4-ACC5-4F7AB6A79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4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CFD7C81-72A9-4FD0-A346-A045B0CA5A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6124" y="2765326"/>
            <a:ext cx="708192" cy="6483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6B107F-846B-4855-A276-7D9C2D9FE1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0372" y="2717552"/>
            <a:ext cx="1715804" cy="6305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1263D1-00BF-4866-971B-B7B353F981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63172" y="2708920"/>
            <a:ext cx="2108344" cy="8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50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45" grpId="0"/>
      <p:bldP spid="376850" grpId="0"/>
      <p:bldP spid="376851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82E74714-2C49-4430-AA4A-55E5596F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3EDB-D169-4566-A640-F7C6D9D18E9A}" type="slidenum">
              <a:rPr lang="en-US" altLang="zh-CN"/>
              <a:pPr/>
              <a:t>19</a:t>
            </a:fld>
            <a:endParaRPr lang="en-US" altLang="zh-CN"/>
          </a:p>
        </p:txBody>
      </p:sp>
      <p:graphicFrame>
        <p:nvGraphicFramePr>
          <p:cNvPr id="376839" name="Object 7">
            <a:extLst>
              <a:ext uri="{FF2B5EF4-FFF2-40B4-BE49-F238E27FC236}">
                <a16:creationId xmlns:a16="http://schemas.microsoft.com/office/drawing/2014/main" id="{55C62779-DEFB-4449-BFB7-11EFD4CAF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487059"/>
              </p:ext>
            </p:extLst>
          </p:nvPr>
        </p:nvGraphicFramePr>
        <p:xfrm>
          <a:off x="2085471" y="1984223"/>
          <a:ext cx="2400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269720" imgH="393480" progId="Equation.3">
                  <p:embed/>
                </p:oleObj>
              </mc:Choice>
              <mc:Fallback>
                <p:oleObj name="公式" r:id="rId3" imgW="12697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471" y="1984223"/>
                        <a:ext cx="24003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46" name="Rectangle 14">
            <a:extLst>
              <a:ext uri="{FF2B5EF4-FFF2-40B4-BE49-F238E27FC236}">
                <a16:creationId xmlns:a16="http://schemas.microsoft.com/office/drawing/2014/main" id="{4C0B7D28-BC6B-4205-94CA-FC7034D68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9" y="1431773"/>
            <a:ext cx="7437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17.9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在具有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）个连通分支的平面图中，</a:t>
            </a:r>
          </a:p>
        </p:txBody>
      </p:sp>
      <p:sp>
        <p:nvSpPr>
          <p:cNvPr id="376848" name="Rectangle 16">
            <a:extLst>
              <a:ext uri="{FF2B5EF4-FFF2-40B4-BE49-F238E27FC236}">
                <a16:creationId xmlns:a16="http://schemas.microsoft.com/office/drawing/2014/main" id="{C111719D-07CA-4BA7-B76B-ABF8CB97B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28600"/>
            <a:ext cx="648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/>
              <a:t>与欧拉公式有关的定理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88411C6-802E-434F-BDF0-DBB42782FC80}"/>
              </a:ext>
            </a:extLst>
          </p:cNvPr>
          <p:cNvCxnSpPr/>
          <p:nvPr/>
        </p:nvCxnSpPr>
        <p:spPr>
          <a:xfrm>
            <a:off x="611560" y="2924944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7CEE9-5555-4441-A756-50630F789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33" y="3213724"/>
            <a:ext cx="7991475" cy="8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由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17.7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（欧拉公式的推广）得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: 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+1+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m-n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/>
              <a:t>由</a:t>
            </a:r>
            <a:r>
              <a:rPr lang="zh-CN" altLang="en-US" b="1" dirty="0">
                <a:solidFill>
                  <a:srgbClr val="A50021"/>
                </a:solidFill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17.3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（握手定理）</a:t>
            </a:r>
            <a:r>
              <a:rPr lang="zh-CN" altLang="en-US" b="1" dirty="0">
                <a:latin typeface="Times New Roman" panose="02020603050405020304" pitchFamily="18" charset="0"/>
              </a:rPr>
              <a:t>及</a:t>
            </a:r>
            <a:r>
              <a:rPr lang="zh-CN" altLang="en-US" b="1" dirty="0">
                <a:solidFill>
                  <a:srgbClr val="A50021"/>
                </a:solidFill>
              </a:rPr>
              <a:t>欧拉公式</a:t>
            </a:r>
            <a:r>
              <a:rPr lang="zh-CN" altLang="en-US" b="1" dirty="0"/>
              <a:t>得</a:t>
            </a:r>
            <a:r>
              <a:rPr lang="en-US" altLang="zh-CN" b="1" dirty="0"/>
              <a:t>: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9">
                <a:extLst>
                  <a:ext uri="{FF2B5EF4-FFF2-40B4-BE49-F238E27FC236}">
                    <a16:creationId xmlns:a16="http://schemas.microsoft.com/office/drawing/2014/main" id="{204BBA72-E818-4B7D-810F-A5A57A46D4B3}"/>
                  </a:ext>
                </a:extLst>
              </p:cNvPr>
              <p:cNvSpPr txBox="1"/>
              <p:nvPr/>
            </p:nvSpPr>
            <p:spPr bwMode="auto">
              <a:xfrm>
                <a:off x="1259632" y="4136115"/>
                <a:ext cx="6230433" cy="10048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𝐝𝐞𝐠</m:t>
                              </m:r>
                            </m:fName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b="1" i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m:t>k</m:t>
                      </m:r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b="1" dirty="0" smtClean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" name="Object 9">
                <a:extLst>
                  <a:ext uri="{FF2B5EF4-FFF2-40B4-BE49-F238E27FC236}">
                    <a16:creationId xmlns:a16="http://schemas.microsoft.com/office/drawing/2014/main" id="{204BBA72-E818-4B7D-810F-A5A57A46D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4136115"/>
                <a:ext cx="6230433" cy="1004888"/>
              </a:xfrm>
              <a:prstGeom prst="rect">
                <a:avLst/>
              </a:prstGeom>
              <a:blipFill>
                <a:blip r:embed="rId6"/>
                <a:stretch>
                  <a:fillRect b="-4242"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F0E9C507-500C-488A-9D65-6B3B463519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173625"/>
              </p:ext>
            </p:extLst>
          </p:nvPr>
        </p:nvGraphicFramePr>
        <p:xfrm>
          <a:off x="1379211" y="5566331"/>
          <a:ext cx="2400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269720" imgH="393480" progId="Equation.3">
                  <p:embed/>
                </p:oleObj>
              </mc:Choice>
              <mc:Fallback>
                <p:oleObj name="公式" r:id="rId3" imgW="1269720" imgH="393480" progId="Equation.3">
                  <p:embed/>
                  <p:pic>
                    <p:nvPicPr>
                      <p:cNvPr id="376839" name="Object 7">
                        <a:extLst>
                          <a:ext uri="{FF2B5EF4-FFF2-40B4-BE49-F238E27FC236}">
                            <a16:creationId xmlns:a16="http://schemas.microsoft.com/office/drawing/2014/main" id="{55C62779-DEFB-4449-BFB7-11EFD4CAF8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211" y="5566331"/>
                        <a:ext cx="24003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">
            <a:extLst>
              <a:ext uri="{FF2B5EF4-FFF2-40B4-BE49-F238E27FC236}">
                <a16:creationId xmlns:a16="http://schemas.microsoft.com/office/drawing/2014/main" id="{00EE8139-4425-4DB4-B34C-793A1DD5FA1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9399" y="5337731"/>
            <a:ext cx="146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解得</a:t>
            </a:r>
            <a:r>
              <a:rPr lang="zh-CN" altLang="en-US" b="1" dirty="0">
                <a:solidFill>
                  <a:srgbClr val="0066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2">
            <a:extLst>
              <a:ext uri="{FF2B5EF4-FFF2-40B4-BE49-F238E27FC236}">
                <a16:creationId xmlns:a16="http://schemas.microsoft.com/office/drawing/2014/main" id="{ADE8E724-5D82-4E2A-8AC5-F326CF9889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6416" y="6237312"/>
            <a:ext cx="72008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95DFC4C3-ABBF-4D26-AA77-63C2757721B1}" type="slidenum">
              <a:rPr lang="zh-CN" altLang="en-US" sz="1400">
                <a:latin typeface="Times New Roman" panose="02020603050405020304" pitchFamily="18" charset="0"/>
              </a:rPr>
              <a:pPr/>
              <a:t>2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7216606-E3E7-4B29-BEF9-AA7566B70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房屋布线问题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67E92DA-911A-4FBC-859E-13DF4FC6B7B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169988"/>
            <a:ext cx="7086600" cy="5170487"/>
            <a:chOff x="624" y="737"/>
            <a:chExt cx="4464" cy="3257"/>
          </a:xfrm>
        </p:grpSpPr>
        <p:sp>
          <p:nvSpPr>
            <p:cNvPr id="6149" name="Line 4">
              <a:extLst>
                <a:ext uri="{FF2B5EF4-FFF2-40B4-BE49-F238E27FC236}">
                  <a16:creationId xmlns:a16="http://schemas.microsoft.com/office/drawing/2014/main" id="{7959C8AB-F736-4F3F-B4FF-641AAA826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690"/>
              <a:ext cx="0" cy="1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" name="Line 5">
              <a:extLst>
                <a:ext uri="{FF2B5EF4-FFF2-40B4-BE49-F238E27FC236}">
                  <a16:creationId xmlns:a16="http://schemas.microsoft.com/office/drawing/2014/main" id="{0A37F776-09C8-482D-9C3A-7CFC19FA6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0" y="1690"/>
              <a:ext cx="0" cy="1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Line 6">
              <a:extLst>
                <a:ext uri="{FF2B5EF4-FFF2-40B4-BE49-F238E27FC236}">
                  <a16:creationId xmlns:a16="http://schemas.microsoft.com/office/drawing/2014/main" id="{FA793294-5AAF-41E5-9B2A-AF600F1AF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" y="1690"/>
              <a:ext cx="0" cy="1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Line 7">
              <a:extLst>
                <a:ext uri="{FF2B5EF4-FFF2-40B4-BE49-F238E27FC236}">
                  <a16:creationId xmlns:a16="http://schemas.microsoft.com/office/drawing/2014/main" id="{1F7A83EF-73EA-4061-B79F-D9116CD7C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7" y="1690"/>
              <a:ext cx="1717" cy="1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Line 8">
              <a:extLst>
                <a:ext uri="{FF2B5EF4-FFF2-40B4-BE49-F238E27FC236}">
                  <a16:creationId xmlns:a16="http://schemas.microsoft.com/office/drawing/2014/main" id="{19CB6F6C-66D3-4ADD-9E52-C47D60528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" y="1708"/>
              <a:ext cx="1719" cy="17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Line 9">
              <a:extLst>
                <a:ext uri="{FF2B5EF4-FFF2-40B4-BE49-F238E27FC236}">
                  <a16:creationId xmlns:a16="http://schemas.microsoft.com/office/drawing/2014/main" id="{BE1DC5C5-3BAE-4C0E-A087-2C4C4D41A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6" y="1738"/>
              <a:ext cx="1718" cy="17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Line 10">
              <a:extLst>
                <a:ext uri="{FF2B5EF4-FFF2-40B4-BE49-F238E27FC236}">
                  <a16:creationId xmlns:a16="http://schemas.microsoft.com/office/drawing/2014/main" id="{72A7D2F3-A2B5-418D-B200-C3C0C73644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9" y="1738"/>
              <a:ext cx="1717" cy="17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Line 11">
              <a:extLst>
                <a:ext uri="{FF2B5EF4-FFF2-40B4-BE49-F238E27FC236}">
                  <a16:creationId xmlns:a16="http://schemas.microsoft.com/office/drawing/2014/main" id="{2CF9C520-CE8C-48D2-9D1E-3B548FFA7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" y="1690"/>
              <a:ext cx="3361" cy="1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12">
              <a:extLst>
                <a:ext uri="{FF2B5EF4-FFF2-40B4-BE49-F238E27FC236}">
                  <a16:creationId xmlns:a16="http://schemas.microsoft.com/office/drawing/2014/main" id="{EDACD709-1C75-46F0-A150-C5AC786089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2" y="1725"/>
              <a:ext cx="3361" cy="1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Oval 13">
              <a:extLst>
                <a:ext uri="{FF2B5EF4-FFF2-40B4-BE49-F238E27FC236}">
                  <a16:creationId xmlns:a16="http://schemas.microsoft.com/office/drawing/2014/main" id="{E5B631CE-F9DF-4F8E-835C-4A2CA25FD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23"/>
              <a:ext cx="113" cy="11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9" name="Oval 14">
              <a:extLst>
                <a:ext uri="{FF2B5EF4-FFF2-40B4-BE49-F238E27FC236}">
                  <a16:creationId xmlns:a16="http://schemas.microsoft.com/office/drawing/2014/main" id="{27E5DB64-BA35-4C8E-A16E-95AD32982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1615"/>
              <a:ext cx="113" cy="11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60" name="Oval 15">
              <a:extLst>
                <a:ext uri="{FF2B5EF4-FFF2-40B4-BE49-F238E27FC236}">
                  <a16:creationId xmlns:a16="http://schemas.microsoft.com/office/drawing/2014/main" id="{FA72876D-8C10-4F66-9EF9-F8DBD21BC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630"/>
              <a:ext cx="113" cy="11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61" name="Oval 16">
              <a:extLst>
                <a:ext uri="{FF2B5EF4-FFF2-40B4-BE49-F238E27FC236}">
                  <a16:creationId xmlns:a16="http://schemas.microsoft.com/office/drawing/2014/main" id="{64F6AE3C-6531-4D44-B0AE-DD705B0B5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426"/>
              <a:ext cx="113" cy="11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62" name="Oval 17">
              <a:extLst>
                <a:ext uri="{FF2B5EF4-FFF2-40B4-BE49-F238E27FC236}">
                  <a16:creationId xmlns:a16="http://schemas.microsoft.com/office/drawing/2014/main" id="{4F977F64-8E9B-48DD-8E38-148297795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3426"/>
              <a:ext cx="113" cy="11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63" name="Oval 18">
              <a:extLst>
                <a:ext uri="{FF2B5EF4-FFF2-40B4-BE49-F238E27FC236}">
                  <a16:creationId xmlns:a16="http://schemas.microsoft.com/office/drawing/2014/main" id="{0B551B5A-1ED4-4F6B-84B5-7A5925B73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3437"/>
              <a:ext cx="113" cy="11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6164" name="Picture 19" descr="PE03254_">
              <a:extLst>
                <a:ext uri="{FF2B5EF4-FFF2-40B4-BE49-F238E27FC236}">
                  <a16:creationId xmlns:a16="http://schemas.microsoft.com/office/drawing/2014/main" id="{5977E726-71EF-4AD3-BFFC-5C91194A8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" y="737"/>
              <a:ext cx="886" cy="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5" name="Picture 20" descr="PE03254_">
              <a:extLst>
                <a:ext uri="{FF2B5EF4-FFF2-40B4-BE49-F238E27FC236}">
                  <a16:creationId xmlns:a16="http://schemas.microsoft.com/office/drawing/2014/main" id="{28EA11D9-BAD3-4B4F-8409-E1194D9D8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768"/>
              <a:ext cx="886" cy="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6" name="Picture 21" descr="PE03254_">
              <a:extLst>
                <a:ext uri="{FF2B5EF4-FFF2-40B4-BE49-F238E27FC236}">
                  <a16:creationId xmlns:a16="http://schemas.microsoft.com/office/drawing/2014/main" id="{0242912A-3000-4009-B0AC-4CB058D89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4" y="768"/>
              <a:ext cx="886" cy="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7" name="Text Box 22">
              <a:extLst>
                <a:ext uri="{FF2B5EF4-FFF2-40B4-BE49-F238E27FC236}">
                  <a16:creationId xmlns:a16="http://schemas.microsoft.com/office/drawing/2014/main" id="{47F4FDEE-23B7-475A-A633-B517E8F0C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552"/>
              <a:ext cx="110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4000" dirty="0">
                  <a:latin typeface="+mn-ea"/>
                  <a:ea typeface="+mn-ea"/>
                </a:rPr>
                <a:t>水管线</a:t>
              </a:r>
            </a:p>
          </p:txBody>
        </p:sp>
        <p:sp>
          <p:nvSpPr>
            <p:cNvPr id="6168" name="Text Box 23">
              <a:extLst>
                <a:ext uri="{FF2B5EF4-FFF2-40B4-BE49-F238E27FC236}">
                  <a16:creationId xmlns:a16="http://schemas.microsoft.com/office/drawing/2014/main" id="{E156ACA9-6D02-4941-B9E7-BBA861CB9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552"/>
              <a:ext cx="110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4000">
                  <a:latin typeface="+mn-ea"/>
                  <a:ea typeface="+mn-ea"/>
                </a:rPr>
                <a:t>电线</a:t>
              </a:r>
            </a:p>
          </p:txBody>
        </p:sp>
        <p:sp>
          <p:nvSpPr>
            <p:cNvPr id="6169" name="Text Box 24">
              <a:extLst>
                <a:ext uri="{FF2B5EF4-FFF2-40B4-BE49-F238E27FC236}">
                  <a16:creationId xmlns:a16="http://schemas.microsoft.com/office/drawing/2014/main" id="{B6812F57-9B6B-4D25-92F6-74A3F20EF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552"/>
              <a:ext cx="110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4000">
                  <a:latin typeface="+mn-ea"/>
                  <a:ea typeface="+mn-ea"/>
                </a:rPr>
                <a:t>煤气线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14D91638-CAD7-49B4-B435-5CA5D5F7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D985-883F-4B90-9E06-937209DCB28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78890" name="Rectangle 10">
            <a:extLst>
              <a:ext uri="{FF2B5EF4-FFF2-40B4-BE49-F238E27FC236}">
                <a16:creationId xmlns:a16="http://schemas.microsoft.com/office/drawing/2014/main" id="{68A45B4B-7B65-47BF-9E18-E8AF94636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28600"/>
            <a:ext cx="648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/>
              <a:t>与欧拉公式有关的定理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8A98BAB-13B2-4ADD-8599-4E5B089DA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" y="1390184"/>
            <a:ext cx="8361363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45000"/>
              </a:spcAft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17.10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阶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条边的极大平面图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=3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6.</a:t>
            </a:r>
            <a:endParaRPr lang="en-US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/>
            <a:endParaRPr lang="en-US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AC0EDD-F92F-4C9F-A853-145F2E3D269A}"/>
              </a:ext>
            </a:extLst>
          </p:cNvPr>
          <p:cNvSpPr/>
          <p:nvPr/>
        </p:nvSpPr>
        <p:spPr>
          <a:xfrm>
            <a:off x="-106061" y="2127105"/>
            <a:ext cx="8387242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ct val="4500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由于极大平面图是连通图，由欧拉公式得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=2+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ct val="4500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是极大平面图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ct val="4500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17.5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可知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的每个面的次数都为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ct val="4500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因此，根据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17.3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（握手定理）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可知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=3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ct val="4500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代入上式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得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=3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-6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42CDC46-01CB-48AE-A4BD-F74D39500815}"/>
              </a:ext>
            </a:extLst>
          </p:cNvPr>
          <p:cNvCxnSpPr/>
          <p:nvPr/>
        </p:nvCxnSpPr>
        <p:spPr>
          <a:xfrm>
            <a:off x="415131" y="1988840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163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14D91638-CAD7-49B4-B435-5CA5D5F7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D985-883F-4B90-9E06-937209DCB28C}" type="slidenum">
              <a:rPr lang="en-US" altLang="zh-CN"/>
              <a:pPr/>
              <a:t>21</a:t>
            </a:fld>
            <a:endParaRPr lang="en-US" altLang="zh-CN" dirty="0"/>
          </a:p>
        </p:txBody>
      </p:sp>
      <p:sp>
        <p:nvSpPr>
          <p:cNvPr id="378888" name="Rectangle 8">
            <a:extLst>
              <a:ext uri="{FF2B5EF4-FFF2-40B4-BE49-F238E27FC236}">
                <a16:creationId xmlns:a16="http://schemas.microsoft.com/office/drawing/2014/main" id="{C4C6343A-E05B-4522-871C-61E827E25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" y="1347243"/>
            <a:ext cx="8497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）阶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条边的简单平面图，则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8890" name="Rectangle 10">
            <a:extLst>
              <a:ext uri="{FF2B5EF4-FFF2-40B4-BE49-F238E27FC236}">
                <a16:creationId xmlns:a16="http://schemas.microsoft.com/office/drawing/2014/main" id="{68A45B4B-7B65-47BF-9E18-E8AF94636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28600"/>
            <a:ext cx="648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/>
              <a:t>与欧拉公式有关的定理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63C54F-D514-452A-8C6E-DFBF39E39313}"/>
              </a:ext>
            </a:extLst>
          </p:cNvPr>
          <p:cNvCxnSpPr/>
          <p:nvPr/>
        </p:nvCxnSpPr>
        <p:spPr>
          <a:xfrm>
            <a:off x="415131" y="1916832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 Box 16">
            <a:extLst>
              <a:ext uri="{FF2B5EF4-FFF2-40B4-BE49-F238E27FC236}">
                <a16:creationId xmlns:a16="http://schemas.microsoft.com/office/drawing/2014/main" id="{2F66FDB6-1D94-46A8-B75D-689EB8547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466" y="2036340"/>
            <a:ext cx="6775344" cy="46166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此推论是简单平面图的必要条件，不是充分条件！</a:t>
            </a:r>
          </a:p>
        </p:txBody>
      </p:sp>
      <p:sp>
        <p:nvSpPr>
          <p:cNvPr id="15" name="AutoShape 17">
            <a:extLst>
              <a:ext uri="{FF2B5EF4-FFF2-40B4-BE49-F238E27FC236}">
                <a16:creationId xmlns:a16="http://schemas.microsoft.com/office/drawing/2014/main" id="{E41A6A1F-49EB-468B-B836-20BD933BD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" y="1694096"/>
            <a:ext cx="1454150" cy="1524000"/>
          </a:xfrm>
          <a:prstGeom prst="irregularSeal1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F07C9870-A3B6-42D9-A89A-1E2784BF6AC3}"/>
              </a:ext>
            </a:extLst>
          </p:cNvPr>
          <p:cNvGrpSpPr>
            <a:grpSpLocks/>
          </p:cNvGrpSpPr>
          <p:nvPr/>
        </p:nvGrpSpPr>
        <p:grpSpPr bwMode="auto">
          <a:xfrm>
            <a:off x="1477426" y="2753235"/>
            <a:ext cx="1950984" cy="2074312"/>
            <a:chOff x="720" y="766"/>
            <a:chExt cx="1584" cy="2066"/>
          </a:xfrm>
        </p:grpSpPr>
        <p:sp>
          <p:nvSpPr>
            <p:cNvPr id="17" name="AutoShape 4">
              <a:extLst>
                <a:ext uri="{FF2B5EF4-FFF2-40B4-BE49-F238E27FC236}">
                  <a16:creationId xmlns:a16="http://schemas.microsoft.com/office/drawing/2014/main" id="{6243B5EF-564A-4B20-87E2-7E97C2D7E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16"/>
              <a:ext cx="1488" cy="1968"/>
            </a:xfrm>
            <a:prstGeom prst="pentag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8" name="Line 5">
              <a:extLst>
                <a:ext uri="{FF2B5EF4-FFF2-40B4-BE49-F238E27FC236}">
                  <a16:creationId xmlns:a16="http://schemas.microsoft.com/office/drawing/2014/main" id="{D55C73C2-3FC3-4B26-B879-89918CC54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816"/>
              <a:ext cx="432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48082DB1-56E2-42DE-A465-C4DAF11A3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584"/>
              <a:ext cx="120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578A040F-ECDD-46A5-B1E1-3AA91066C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1584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CE6050A2-5401-4465-A959-7438B7056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584"/>
              <a:ext cx="120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1CC31C23-FD95-44E1-B709-7F3455926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816"/>
              <a:ext cx="48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7121CB38-11AF-4D6C-8301-45750DAA3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" y="76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3226BBFA-75AF-465F-9D6D-37596B383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53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5" name="Oval 12">
              <a:extLst>
                <a:ext uri="{FF2B5EF4-FFF2-40B4-BE49-F238E27FC236}">
                  <a16:creationId xmlns:a16="http://schemas.microsoft.com/office/drawing/2014/main" id="{CAA8823F-CC8A-4733-871B-9F299279C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53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C196D9F3-EF7F-484A-BBF2-0DD7D98FA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3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BB4DE84C-58C3-4174-B445-EE4240D55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3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</p:grpSp>
      <p:graphicFrame>
        <p:nvGraphicFramePr>
          <p:cNvPr id="28" name="Object 15">
            <a:extLst>
              <a:ext uri="{FF2B5EF4-FFF2-40B4-BE49-F238E27FC236}">
                <a16:creationId xmlns:a16="http://schemas.microsoft.com/office/drawing/2014/main" id="{74BBEA0B-7537-4F26-BBEA-46E5E800E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952393"/>
              </p:ext>
            </p:extLst>
          </p:nvPr>
        </p:nvGraphicFramePr>
        <p:xfrm>
          <a:off x="603742" y="3467571"/>
          <a:ext cx="591344" cy="630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00025" imgH="209438" progId="Equation.3">
                  <p:embed/>
                </p:oleObj>
              </mc:Choice>
              <mc:Fallback>
                <p:oleObj name="公式" r:id="rId3" imgW="200025" imgH="209438" progId="Equation.3">
                  <p:embed/>
                  <p:pic>
                    <p:nvPicPr>
                      <p:cNvPr id="560143" name="Object 15">
                        <a:extLst>
                          <a:ext uri="{FF2B5EF4-FFF2-40B4-BE49-F238E27FC236}">
                            <a16:creationId xmlns:a16="http://schemas.microsoft.com/office/drawing/2014/main" id="{F8B8301D-14C4-4DA2-AE73-0E79C260D1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42" y="3467571"/>
                        <a:ext cx="591344" cy="630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6">
            <a:extLst>
              <a:ext uri="{FF2B5EF4-FFF2-40B4-BE49-F238E27FC236}">
                <a16:creationId xmlns:a16="http://schemas.microsoft.com/office/drawing/2014/main" id="{ADA4C88E-F903-4D11-9D72-CF55E3F81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633" y="5000635"/>
            <a:ext cx="32121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kumimoji="1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10,  </a:t>
            </a:r>
            <a:r>
              <a:rPr kumimoji="1"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kumimoji="1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5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不满足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5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不是平面图。</a:t>
            </a:r>
          </a:p>
        </p:txBody>
      </p:sp>
      <p:grpSp>
        <p:nvGrpSpPr>
          <p:cNvPr id="30" name="Group 3">
            <a:extLst>
              <a:ext uri="{FF2B5EF4-FFF2-40B4-BE49-F238E27FC236}">
                <a16:creationId xmlns:a16="http://schemas.microsoft.com/office/drawing/2014/main" id="{BAFAE2D5-15E3-47B7-A1FA-DB003736E9CF}"/>
              </a:ext>
            </a:extLst>
          </p:cNvPr>
          <p:cNvGrpSpPr>
            <a:grpSpLocks/>
          </p:cNvGrpSpPr>
          <p:nvPr/>
        </p:nvGrpSpPr>
        <p:grpSpPr bwMode="auto">
          <a:xfrm>
            <a:off x="5657478" y="2730686"/>
            <a:ext cx="2001010" cy="2153533"/>
            <a:chOff x="576" y="816"/>
            <a:chExt cx="1920" cy="1824"/>
          </a:xfrm>
        </p:grpSpPr>
        <p:sp>
          <p:nvSpPr>
            <p:cNvPr id="31" name="AutoShape 4">
              <a:extLst>
                <a:ext uri="{FF2B5EF4-FFF2-40B4-BE49-F238E27FC236}">
                  <a16:creationId xmlns:a16="http://schemas.microsoft.com/office/drawing/2014/main" id="{70C5436A-970D-4E5A-B8EB-978F1A3FB2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72" y="816"/>
              <a:ext cx="1728" cy="1824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32" name="Line 5">
              <a:extLst>
                <a:ext uri="{FF2B5EF4-FFF2-40B4-BE49-F238E27FC236}">
                  <a16:creationId xmlns:a16="http://schemas.microsoft.com/office/drawing/2014/main" id="{CD3D0644-F09B-4B4B-B30A-8453697EF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864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6">
              <a:extLst>
                <a:ext uri="{FF2B5EF4-FFF2-40B4-BE49-F238E27FC236}">
                  <a16:creationId xmlns:a16="http://schemas.microsoft.com/office/drawing/2014/main" id="{D7674E75-11E5-4956-B8B2-CE163C259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296"/>
              <a:ext cx="182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7">
              <a:extLst>
                <a:ext uri="{FF2B5EF4-FFF2-40B4-BE49-F238E27FC236}">
                  <a16:creationId xmlns:a16="http://schemas.microsoft.com/office/drawing/2014/main" id="{A6F89154-3A5C-4BB3-9106-A56CC7F7C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296"/>
              <a:ext cx="182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8">
              <a:extLst>
                <a:ext uri="{FF2B5EF4-FFF2-40B4-BE49-F238E27FC236}">
                  <a16:creationId xmlns:a16="http://schemas.microsoft.com/office/drawing/2014/main" id="{6719BC8E-4CBD-44D0-8FD4-11F9FC682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544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36" name="Oval 9">
              <a:extLst>
                <a:ext uri="{FF2B5EF4-FFF2-40B4-BE49-F238E27FC236}">
                  <a16:creationId xmlns:a16="http://schemas.microsoft.com/office/drawing/2014/main" id="{D671F050-6022-4F72-B25F-C42AE9FAE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1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37" name="Oval 10">
              <a:extLst>
                <a:ext uri="{FF2B5EF4-FFF2-40B4-BE49-F238E27FC236}">
                  <a16:creationId xmlns:a16="http://schemas.microsoft.com/office/drawing/2014/main" id="{8E641F27-1CBD-49C2-AF01-AAE760A6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1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2D57CFE5-2AC6-465E-A637-9A567E0A1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4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39" name="Oval 12">
              <a:extLst>
                <a:ext uri="{FF2B5EF4-FFF2-40B4-BE49-F238E27FC236}">
                  <a16:creationId xmlns:a16="http://schemas.microsoft.com/office/drawing/2014/main" id="{91CBCAC7-5DBB-4C77-84CE-120F7F560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81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07F96735-72E5-45DC-96FB-B1469DBF3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4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</p:grpSp>
      <p:graphicFrame>
        <p:nvGraphicFramePr>
          <p:cNvPr id="41" name="Object 14">
            <a:extLst>
              <a:ext uri="{FF2B5EF4-FFF2-40B4-BE49-F238E27FC236}">
                <a16:creationId xmlns:a16="http://schemas.microsoft.com/office/drawing/2014/main" id="{07260DB1-AE6B-43C7-87D2-5C1B98F50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761566"/>
              </p:ext>
            </p:extLst>
          </p:nvPr>
        </p:nvGraphicFramePr>
        <p:xfrm>
          <a:off x="4715939" y="3506185"/>
          <a:ext cx="737221" cy="60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57175" imgH="209438" progId="Equation.3">
                  <p:embed/>
                </p:oleObj>
              </mc:Choice>
              <mc:Fallback>
                <p:oleObj name="公式" r:id="rId5" imgW="257175" imgH="209438" progId="Equation.3">
                  <p:embed/>
                  <p:pic>
                    <p:nvPicPr>
                      <p:cNvPr id="28" name="Object 14">
                        <a:extLst>
                          <a:ext uri="{FF2B5EF4-FFF2-40B4-BE49-F238E27FC236}">
                            <a16:creationId xmlns:a16="http://schemas.microsoft.com/office/drawing/2014/main" id="{248D1069-3167-4BF7-BF03-AF22CF3A9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939" y="3506185"/>
                        <a:ext cx="737221" cy="602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15">
            <a:extLst>
              <a:ext uri="{FF2B5EF4-FFF2-40B4-BE49-F238E27FC236}">
                <a16:creationId xmlns:a16="http://schemas.microsoft.com/office/drawing/2014/main" id="{AE65B370-BA7A-47CC-85BF-D276ADC33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741" y="4978243"/>
            <a:ext cx="30243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kumimoji="1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9,  </a:t>
            </a:r>
            <a:r>
              <a:rPr kumimoji="1"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kumimoji="1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6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3, 3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不是平面图。</a:t>
            </a:r>
          </a:p>
        </p:txBody>
      </p:sp>
    </p:spTree>
    <p:extLst>
      <p:ext uri="{BB962C8B-B14F-4D97-AF65-F5344CB8AC3E}">
        <p14:creationId xmlns:p14="http://schemas.microsoft.com/office/powerpoint/2010/main" val="29932651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 autoUpdateAnimBg="0"/>
      <p:bldP spid="29" grpId="0" build="p" autoUpdateAnimBg="0"/>
      <p:bldP spid="4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14D91638-CAD7-49B4-B435-5CA5D5F7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D985-883F-4B90-9E06-937209DCB28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78889" name="Rectangle 9">
            <a:extLst>
              <a:ext uri="{FF2B5EF4-FFF2-40B4-BE49-F238E27FC236}">
                <a16:creationId xmlns:a16="http://schemas.microsoft.com/office/drawing/2014/main" id="{47B8F98E-A73E-47D1-8B5A-EE2160CA5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412776"/>
            <a:ext cx="8361363" cy="353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17.11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为简单平面图，则 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)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5. </a:t>
            </a:r>
            <a:endParaRPr lang="en-US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/>
            <a:endParaRPr lang="en-US" altLang="zh-CN" b="1" dirty="0">
              <a:solidFill>
                <a:srgbClr val="0066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阶数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，结论为真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7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时，用反证法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否则 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 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则根据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14.1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（握手定理）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&gt;3n-6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这与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17.10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的推论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378890" name="Rectangle 10">
            <a:extLst>
              <a:ext uri="{FF2B5EF4-FFF2-40B4-BE49-F238E27FC236}">
                <a16:creationId xmlns:a16="http://schemas.microsoft.com/office/drawing/2014/main" id="{68A45B4B-7B65-47BF-9E18-E8AF94636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28600"/>
            <a:ext cx="648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/>
              <a:t>与欧拉公式有关的定理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68CDDD-D592-46B5-9EA0-10C46CE1E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996408"/>
            <a:ext cx="7135802" cy="37680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726FD3D-1644-4633-A258-DCDDB6CA3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17.5</a:t>
            </a:r>
            <a:r>
              <a:rPr lang="zh-CN" altLang="en-US"/>
              <a:t>充分性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AF16AA6-ADEE-47D5-9570-49723E404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2"/>
            <a:ext cx="8229600" cy="5040907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若简单连通平面图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的每个面的次数都等于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为极大平面图。</a:t>
            </a: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17.3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握手定理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可知，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是连通的，根据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欧拉公式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可知：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代入上式，得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-6.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不是极大平面图，则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中一定存在不相邻的顶点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是简单平面图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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的边数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+1=3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，点数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=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&gt;3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-6.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这与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17.10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的推论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4794AA-A23C-48E8-A18B-C164450F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33F6-4451-40FB-9874-5FAFD162616E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429BC3B-053A-4E21-969B-01B91FD23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176719"/>
            <a:ext cx="6121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</a:rPr>
              <a:t>17.2 </a:t>
            </a:r>
            <a:r>
              <a:rPr lang="zh-CN" altLang="en-US" sz="3200" b="1" dirty="0"/>
              <a:t>欧拉公式（回顾）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017876-7D0A-45CB-9B61-06059C42F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43" y="1977020"/>
            <a:ext cx="8621756" cy="30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17290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971A3B4-6EFE-4D69-A049-903F387A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A489-1D63-48E3-9C49-AF047A78ABB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FB472C14-1B9E-4B76-92CC-0716B931D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第十七章 平面图</a:t>
            </a:r>
          </a:p>
        </p:txBody>
      </p:sp>
      <p:sp>
        <p:nvSpPr>
          <p:cNvPr id="356367" name="Rectangle 15">
            <a:extLst>
              <a:ext uri="{FF2B5EF4-FFF2-40B4-BE49-F238E27FC236}">
                <a16:creationId xmlns:a16="http://schemas.microsoft.com/office/drawing/2014/main" id="{D464C613-256D-44D9-83F8-1E145A7CF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29600" cy="4525962"/>
          </a:xfrm>
        </p:spPr>
        <p:txBody>
          <a:bodyPr/>
          <a:lstStyle/>
          <a:p>
            <a:r>
              <a:rPr lang="zh-CN" altLang="en-US" dirty="0"/>
              <a:t>本章的主要内容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17.1</a:t>
            </a:r>
            <a:r>
              <a:rPr lang="zh-CN" altLang="en-US" dirty="0"/>
              <a:t>平面图的基本概念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17.2</a:t>
            </a:r>
            <a:r>
              <a:rPr lang="zh-CN" altLang="en-US" dirty="0"/>
              <a:t>欧拉公式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17.3</a:t>
            </a:r>
            <a:r>
              <a:rPr lang="zh-CN" altLang="en-US" dirty="0">
                <a:solidFill>
                  <a:srgbClr val="FF0000"/>
                </a:solidFill>
              </a:rPr>
              <a:t>平面图的判断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17.4</a:t>
            </a:r>
            <a:r>
              <a:rPr lang="zh-CN" altLang="en-US" dirty="0"/>
              <a:t>平面图的对偶图</a:t>
            </a:r>
          </a:p>
        </p:txBody>
      </p:sp>
    </p:spTree>
    <p:extLst>
      <p:ext uri="{BB962C8B-B14F-4D97-AF65-F5344CB8AC3E}">
        <p14:creationId xmlns:p14="http://schemas.microsoft.com/office/powerpoint/2010/main" val="30045661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596305C2-94CB-464B-BCF3-E5BF9E88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9661-FAA0-45FF-8E37-D9361C186B7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80940" name="Rectangle 12">
            <a:extLst>
              <a:ext uri="{FF2B5EF4-FFF2-40B4-BE49-F238E27FC236}">
                <a16:creationId xmlns:a16="http://schemas.microsoft.com/office/drawing/2014/main" id="{A244C946-DA88-4CFE-99BF-E9DF755FE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28600"/>
            <a:ext cx="648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</a:rPr>
              <a:t>17.3 </a:t>
            </a:r>
            <a:r>
              <a:rPr lang="zh-CN" altLang="en-US" sz="3200" b="1" dirty="0"/>
              <a:t>平面图的判断</a:t>
            </a:r>
          </a:p>
        </p:txBody>
      </p:sp>
      <p:sp>
        <p:nvSpPr>
          <p:cNvPr id="380941" name="Rectangle 13">
            <a:extLst>
              <a:ext uri="{FF2B5EF4-FFF2-40B4-BE49-F238E27FC236}">
                <a16:creationId xmlns:a16="http://schemas.microsoft.com/office/drawing/2014/main" id="{F9263D3E-ACCD-4EB2-B88F-93D6046E7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849719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1.  </a:t>
            </a:r>
            <a:r>
              <a:rPr lang="zh-CN" altLang="en-US" b="1" dirty="0">
                <a:latin typeface="Times New Roman" panose="02020603050405020304" pitchFamily="18" charset="0"/>
              </a:rPr>
              <a:t>插入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度顶点和消去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度顶点</a:t>
            </a:r>
          </a:p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17.5</a:t>
            </a:r>
          </a:p>
          <a:p>
            <a:pPr marL="457200" indent="-457200">
              <a:buAutoNum type="arabicParenBoth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插入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度顶点</a:t>
            </a:r>
            <a:r>
              <a:rPr lang="zh-CN" altLang="en-US" b="1" dirty="0">
                <a:latin typeface="Times New Roman" panose="02020603050405020304" pitchFamily="18" charset="0"/>
              </a:rPr>
              <a:t>：设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e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= (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u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,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v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)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为图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的一条边，在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中删除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e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，    增加新的顶点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w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，使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u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,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v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均与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w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相邻，称作在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中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插入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度顶点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w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见下图中，由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(2) .</a:t>
            </a: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pPr marL="457200" indent="-457200">
              <a:buAutoNum type="arabicParenBoth" startAt="2"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marL="457200" indent="-457200">
              <a:buFontTx/>
              <a:buAutoNum type="arabicParenBoth" startAt="2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消去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度顶点</a:t>
            </a:r>
            <a:r>
              <a:rPr lang="zh-CN" altLang="en-US" b="1" dirty="0">
                <a:latin typeface="Times New Roman" panose="02020603050405020304" pitchFamily="18" charset="0"/>
              </a:rPr>
              <a:t>，设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为图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的一个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度顶点，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与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u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相邻，删除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，增加新边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u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v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，称作在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中消去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度顶点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w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  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见上图中，从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(1) .</a:t>
            </a:r>
          </a:p>
        </p:txBody>
      </p:sp>
      <p:sp>
        <p:nvSpPr>
          <p:cNvPr id="380943" name="Text Box 15">
            <a:extLst>
              <a:ext uri="{FF2B5EF4-FFF2-40B4-BE49-F238E27FC236}">
                <a16:creationId xmlns:a16="http://schemas.microsoft.com/office/drawing/2014/main" id="{F267E91B-D9D0-4B2F-A665-517A93E4A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4361666"/>
            <a:ext cx="3542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b="1" dirty="0">
                <a:latin typeface="Times New Roman" panose="02020603050405020304" pitchFamily="18" charset="0"/>
              </a:rPr>
              <a:t>(1)                              (2)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FBAAE4-0BB5-4881-830E-C0A5EFD1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05" y="3087230"/>
            <a:ext cx="1545221" cy="13822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F3A35F7-857E-44CD-8CDA-6D60813EB357}"/>
              </a:ext>
            </a:extLst>
          </p:cNvPr>
          <p:cNvSpPr txBox="1"/>
          <p:nvPr/>
        </p:nvSpPr>
        <p:spPr>
          <a:xfrm flipH="1">
            <a:off x="3563888" y="408241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531A9F-69D9-4970-9199-68BA8A1EC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476761"/>
            <a:ext cx="1182536" cy="100123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6A1203C-7C19-4ACD-8FE8-F4EF3A4047B0}"/>
              </a:ext>
            </a:extLst>
          </p:cNvPr>
          <p:cNvSpPr txBox="1"/>
          <p:nvPr/>
        </p:nvSpPr>
        <p:spPr>
          <a:xfrm flipH="1">
            <a:off x="2195736" y="326754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F623DA-E352-4F66-98FA-A5A80A686EE4}"/>
              </a:ext>
            </a:extLst>
          </p:cNvPr>
          <p:cNvSpPr txBox="1"/>
          <p:nvPr/>
        </p:nvSpPr>
        <p:spPr>
          <a:xfrm flipH="1">
            <a:off x="4744658" y="326754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4811CC-CA4F-4EA0-9968-C6188620DACB}"/>
              </a:ext>
            </a:extLst>
          </p:cNvPr>
          <p:cNvSpPr txBox="1"/>
          <p:nvPr/>
        </p:nvSpPr>
        <p:spPr>
          <a:xfrm flipH="1">
            <a:off x="6193848" y="408241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FF5E8D-5590-4AE5-90D4-5277E910929D}"/>
              </a:ext>
            </a:extLst>
          </p:cNvPr>
          <p:cNvSpPr txBox="1"/>
          <p:nvPr/>
        </p:nvSpPr>
        <p:spPr>
          <a:xfrm flipH="1">
            <a:off x="6467421" y="285639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43" grpId="0"/>
      <p:bldP spid="4" grpId="0"/>
      <p:bldP spid="11" grpId="0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CD4EBB35-6804-4B3C-A403-87D1EFE7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CE81-54F2-4F6D-A1C8-801FFCAD534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82987" name="Rectangle 11">
            <a:extLst>
              <a:ext uri="{FF2B5EF4-FFF2-40B4-BE49-F238E27FC236}">
                <a16:creationId xmlns:a16="http://schemas.microsoft.com/office/drawing/2014/main" id="{2E342D45-C70A-44D9-A99C-8F1362219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67" y="1194478"/>
            <a:ext cx="83726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/>
              <a:t>图之间的同胚</a:t>
            </a:r>
            <a:endParaRPr lang="en-US" altLang="zh-CN" b="1" dirty="0"/>
          </a:p>
          <a:p>
            <a:r>
              <a:rPr lang="zh-CN" altLang="en-US" b="1" dirty="0">
                <a:latin typeface="Times New Roman" panose="02020603050405020304" pitchFamily="18" charset="0"/>
              </a:rPr>
              <a:t>    若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同构，或经过反复插入或消去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度顶点后同构，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同胚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2988" name="Rectangle 12">
            <a:extLst>
              <a:ext uri="{FF2B5EF4-FFF2-40B4-BE49-F238E27FC236}">
                <a16:creationId xmlns:a16="http://schemas.microsoft.com/office/drawing/2014/main" id="{D5A0BF0F-EA2C-426E-8F51-B261221E5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28600"/>
            <a:ext cx="648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/>
              <a:t>图的同胚</a:t>
            </a:r>
          </a:p>
        </p:txBody>
      </p:sp>
      <p:pic>
        <p:nvPicPr>
          <p:cNvPr id="382989" name="Picture 13" descr="17-6">
            <a:extLst>
              <a:ext uri="{FF2B5EF4-FFF2-40B4-BE49-F238E27FC236}">
                <a16:creationId xmlns:a16="http://schemas.microsoft.com/office/drawing/2014/main" id="{C24668DA-D921-4FB1-A38C-0F21DF84B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8"/>
          <a:stretch>
            <a:fillRect/>
          </a:stretch>
        </p:blipFill>
        <p:spPr bwMode="auto">
          <a:xfrm>
            <a:off x="2555776" y="3745644"/>
            <a:ext cx="3671887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2990" name="Text Box 14">
            <a:extLst>
              <a:ext uri="{FF2B5EF4-FFF2-40B4-BE49-F238E27FC236}">
                <a16:creationId xmlns:a16="http://schemas.microsoft.com/office/drawing/2014/main" id="{8F05C651-9A2C-42C7-BF33-89D9EE0F4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666382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66FF"/>
                </a:solidFill>
              </a:rPr>
              <a:t>下面两个图同胚</a:t>
            </a:r>
          </a:p>
        </p:txBody>
      </p:sp>
    </p:spTree>
    <p:extLst>
      <p:ext uri="{BB962C8B-B14F-4D97-AF65-F5344CB8AC3E}">
        <p14:creationId xmlns:p14="http://schemas.microsoft.com/office/powerpoint/2010/main" val="3900491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D824CA1E-A037-49B7-B219-774379D0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0C4-C640-4D9E-B1A1-6AA141A783D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85033" name="Rectangle 9">
            <a:extLst>
              <a:ext uri="{FF2B5EF4-FFF2-40B4-BE49-F238E27FC236}">
                <a16:creationId xmlns:a16="http://schemas.microsoft.com/office/drawing/2014/main" id="{D9BAE18C-0029-4B5D-B7B8-917394D04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平面图判定定理（一）</a:t>
            </a:r>
          </a:p>
        </p:txBody>
      </p:sp>
      <p:sp>
        <p:nvSpPr>
          <p:cNvPr id="385035" name="Rectangle 11">
            <a:extLst>
              <a:ext uri="{FF2B5EF4-FFF2-40B4-BE49-F238E27FC236}">
                <a16:creationId xmlns:a16="http://schemas.microsoft.com/office/drawing/2014/main" id="{8368EA2A-A371-4907-B745-9E73B70A1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9" y="1327534"/>
            <a:ext cx="8424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17.12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是平面图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中不含与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</a:rPr>
              <a:t>或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3,3</a:t>
            </a:r>
            <a:r>
              <a:rPr lang="zh-CN" altLang="en-US" b="1" dirty="0">
                <a:latin typeface="Times New Roman" panose="02020603050405020304" pitchFamily="18" charset="0"/>
              </a:rPr>
              <a:t>同胚的子图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85036" name="Rectangle 12">
            <a:extLst>
              <a:ext uri="{FF2B5EF4-FFF2-40B4-BE49-F238E27FC236}">
                <a16:creationId xmlns:a16="http://schemas.microsoft.com/office/drawing/2014/main" id="{395E7033-9F72-4FB2-B95B-DC4DC821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349500"/>
            <a:ext cx="280828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A50021"/>
                </a:solidFill>
              </a:rPr>
              <a:t>例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/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证明所示图</a:t>
            </a:r>
            <a:r>
              <a:rPr lang="en-US" altLang="zh-CN" b="1" dirty="0">
                <a:latin typeface="Times New Roman" panose="02020603050405020304" pitchFamily="18" charset="0"/>
              </a:rPr>
              <a:t>(1)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dirty="0">
                <a:latin typeface="Times New Roman" panose="02020603050405020304" pitchFamily="18" charset="0"/>
              </a:rPr>
              <a:t>(2)</a:t>
            </a:r>
            <a:r>
              <a:rPr lang="zh-CN" altLang="en-US" b="1" dirty="0">
                <a:latin typeface="Times New Roman" panose="02020603050405020304" pitchFamily="18" charset="0"/>
              </a:rPr>
              <a:t>均为非平面图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r>
              <a:rPr lang="en-US" altLang="zh-CN" dirty="0"/>
              <a:t>   </a:t>
            </a:r>
          </a:p>
        </p:txBody>
      </p:sp>
      <p:sp>
        <p:nvSpPr>
          <p:cNvPr id="385041" name="Rectangle 17">
            <a:extLst>
              <a:ext uri="{FF2B5EF4-FFF2-40B4-BE49-F238E27FC236}">
                <a16:creationId xmlns:a16="http://schemas.microsoft.com/office/drawing/2014/main" id="{984BE003-D17B-4CDD-AA22-3996080BE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473575"/>
            <a:ext cx="31686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右图</a:t>
            </a:r>
            <a:r>
              <a:rPr lang="en-US" altLang="zh-CN" b="1" dirty="0">
                <a:latin typeface="Times New Roman" panose="02020603050405020304" pitchFamily="18" charset="0"/>
              </a:rPr>
              <a:t>(1</a:t>
            </a:r>
            <a:r>
              <a:rPr lang="en-US" altLang="zh-CN" b="1" dirty="0">
                <a:latin typeface="Bahnschrift" panose="020B0502040204020203" pitchFamily="34" charset="0"/>
              </a:rPr>
              <a:t>’</a:t>
            </a:r>
            <a:r>
              <a:rPr lang="en-US" altLang="zh-CN" b="1" dirty="0">
                <a:latin typeface="Times New Roman" panose="02020603050405020304" pitchFamily="18" charset="0"/>
              </a:rPr>
              <a:t>),(2</a:t>
            </a:r>
            <a:r>
              <a:rPr lang="en-US" altLang="zh-CN" b="1" dirty="0">
                <a:latin typeface="Bahnschrift" panose="020B0502040204020203" pitchFamily="34" charset="0"/>
              </a:rPr>
              <a:t>’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分别为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原图</a:t>
            </a:r>
            <a:r>
              <a:rPr lang="en-US" altLang="zh-CN" b="1" dirty="0">
                <a:latin typeface="Times New Roman" panose="02020603050405020304" pitchFamily="18" charset="0"/>
              </a:rPr>
              <a:t>(1), (2)</a:t>
            </a:r>
            <a:r>
              <a:rPr lang="zh-CN" altLang="en-US" b="1" dirty="0">
                <a:latin typeface="Times New Roman" panose="02020603050405020304" pitchFamily="18" charset="0"/>
              </a:rPr>
              <a:t>的子图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3,3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</a:rPr>
              <a:t>同胚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r>
              <a:rPr lang="en-US" altLang="zh-CN" dirty="0"/>
              <a:t>                      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197E99-1DF0-4A3B-AC0D-6E807CBDD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90" y="2239354"/>
            <a:ext cx="1734183" cy="142031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69605E-F199-4684-9AB3-730ABB92C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927" y="2315307"/>
            <a:ext cx="1696086" cy="13060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4EA572-925D-4920-B854-DD39C0503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180" y="4355007"/>
            <a:ext cx="1753993" cy="12389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C5FD11-FC56-40BB-A868-22C50C0AE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453" y="4280266"/>
            <a:ext cx="1696086" cy="1306021"/>
          </a:xfrm>
          <a:prstGeom prst="rect">
            <a:avLst/>
          </a:prstGeom>
        </p:spPr>
      </p:pic>
      <p:sp>
        <p:nvSpPr>
          <p:cNvPr id="17" name="Text Box 15">
            <a:extLst>
              <a:ext uri="{FF2B5EF4-FFF2-40B4-BE49-F238E27FC236}">
                <a16:creationId xmlns:a16="http://schemas.microsoft.com/office/drawing/2014/main" id="{61898DBE-21E4-42FB-A9F9-72BEAFA72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990" y="3659671"/>
            <a:ext cx="3542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b="1" dirty="0">
                <a:latin typeface="Times New Roman" panose="02020603050405020304" pitchFamily="18" charset="0"/>
              </a:rPr>
              <a:t>(1)                              (2) 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58337D94-ECEE-4505-972F-D295CF638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990" y="5835629"/>
            <a:ext cx="37305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b="1" dirty="0">
                <a:latin typeface="Times New Roman" panose="02020603050405020304" pitchFamily="18" charset="0"/>
              </a:rPr>
              <a:t>(1</a:t>
            </a:r>
            <a:r>
              <a:rPr lang="en-US" altLang="zh-CN" b="1" dirty="0">
                <a:latin typeface="Bahnschrift" panose="020B0502040204020203" pitchFamily="34" charset="0"/>
              </a:rPr>
              <a:t>’</a:t>
            </a:r>
            <a:r>
              <a:rPr lang="en-US" altLang="zh-CN" b="1" dirty="0">
                <a:latin typeface="Times New Roman" panose="02020603050405020304" pitchFamily="18" charset="0"/>
              </a:rPr>
              <a:t>)                              (2</a:t>
            </a:r>
            <a:r>
              <a:rPr lang="en-US" altLang="zh-CN" b="1" dirty="0">
                <a:latin typeface="Bahnschrift" panose="020B0502040204020203" pitchFamily="34" charset="0"/>
              </a:rPr>
              <a:t>’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0651240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6" grpId="0"/>
      <p:bldP spid="385041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D824CA1E-A037-49B7-B219-774379D0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0C4-C640-4D9E-B1A1-6AA141A783D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85033" name="Rectangle 9">
            <a:extLst>
              <a:ext uri="{FF2B5EF4-FFF2-40B4-BE49-F238E27FC236}">
                <a16:creationId xmlns:a16="http://schemas.microsoft.com/office/drawing/2014/main" id="{D9BAE18C-0029-4B5D-B7B8-917394D04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平面图判定定理（二）</a:t>
            </a:r>
          </a:p>
        </p:txBody>
      </p:sp>
      <p:sp>
        <p:nvSpPr>
          <p:cNvPr id="385035" name="Rectangle 11">
            <a:extLst>
              <a:ext uri="{FF2B5EF4-FFF2-40B4-BE49-F238E27FC236}">
                <a16:creationId xmlns:a16="http://schemas.microsoft.com/office/drawing/2014/main" id="{8368EA2A-A371-4907-B745-9E73B70A1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77676"/>
            <a:ext cx="8424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17.13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是平面图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中无可收缩为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</a:rPr>
              <a:t>或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3,3</a:t>
            </a:r>
            <a:r>
              <a:rPr lang="zh-CN" altLang="en-US" b="1" dirty="0">
                <a:latin typeface="Times New Roman" panose="02020603050405020304" pitchFamily="18" charset="0"/>
              </a:rPr>
              <a:t>的子图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397E4B51-FA07-4D08-B3D7-46F95C2CD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96" y="2355585"/>
            <a:ext cx="817279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Clr>
                <a:srgbClr val="A50021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</a:rPr>
              <a:t>回顾：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收缩边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</a:rPr>
              <a:t>删除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用一个新点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</a:rPr>
              <a:t>代替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（也可以是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</a:rPr>
              <a:t>或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），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zh-CN" altLang="en-US" b="1" dirty="0">
                <a:latin typeface="Times New Roman" panose="02020603050405020304" pitchFamily="18" charset="0"/>
              </a:rPr>
              <a:t>并使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</a:rPr>
              <a:t>关联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关联的所有边（除了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endParaRPr lang="en-US" altLang="zh-CN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    如右图所示</a:t>
            </a:r>
            <a:endParaRPr lang="en-US" altLang="zh-CN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6" name="Picture 10" descr="17-7">
            <a:extLst>
              <a:ext uri="{FF2B5EF4-FFF2-40B4-BE49-F238E27FC236}">
                <a16:creationId xmlns:a16="http://schemas.microsoft.com/office/drawing/2014/main" id="{AAE6BF55-805B-4730-8F66-F655D6AB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7" t="2640" r="-3702" b="21878"/>
          <a:stretch>
            <a:fillRect/>
          </a:stretch>
        </p:blipFill>
        <p:spPr bwMode="auto">
          <a:xfrm>
            <a:off x="2756238" y="3899800"/>
            <a:ext cx="5616575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3286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971A3B4-6EFE-4D69-A049-903F387A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A489-1D63-48E3-9C49-AF047A78ABB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FB472C14-1B9E-4B76-92CC-0716B931D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第十七章 平面图</a:t>
            </a:r>
          </a:p>
        </p:txBody>
      </p:sp>
      <p:sp>
        <p:nvSpPr>
          <p:cNvPr id="356367" name="Rectangle 15">
            <a:extLst>
              <a:ext uri="{FF2B5EF4-FFF2-40B4-BE49-F238E27FC236}">
                <a16:creationId xmlns:a16="http://schemas.microsoft.com/office/drawing/2014/main" id="{D464C613-256D-44D9-83F8-1E145A7CF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29600" cy="4525962"/>
          </a:xfrm>
        </p:spPr>
        <p:txBody>
          <a:bodyPr/>
          <a:lstStyle/>
          <a:p>
            <a:r>
              <a:rPr lang="zh-CN" altLang="en-US" dirty="0"/>
              <a:t>本章的主要内容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17.1</a:t>
            </a:r>
            <a:r>
              <a:rPr lang="zh-CN" altLang="en-US" dirty="0">
                <a:solidFill>
                  <a:srgbClr val="FF0000"/>
                </a:solidFill>
              </a:rPr>
              <a:t>平面图的基本概念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17.2</a:t>
            </a:r>
            <a:r>
              <a:rPr lang="zh-CN" altLang="en-US" dirty="0"/>
              <a:t>欧拉公式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17.3</a:t>
            </a:r>
            <a:r>
              <a:rPr lang="zh-CN" altLang="en-US" dirty="0"/>
              <a:t>平面图的判断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17.4</a:t>
            </a:r>
            <a:r>
              <a:rPr lang="zh-CN" altLang="en-US" dirty="0"/>
              <a:t>平面图的对偶图</a:t>
            </a:r>
          </a:p>
        </p:txBody>
      </p:sp>
    </p:spTree>
    <p:extLst>
      <p:ext uri="{BB962C8B-B14F-4D97-AF65-F5344CB8AC3E}">
        <p14:creationId xmlns:p14="http://schemas.microsoft.com/office/powerpoint/2010/main" val="548424113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2AD4FFE-2695-450F-80A6-6B2AC118A8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例 判断下</a:t>
            </a:r>
            <a:r>
              <a:rPr lang="zh-CN" altLang="zh-CN">
                <a:solidFill>
                  <a:schemeClr val="tx1"/>
                </a:solidFill>
              </a:rPr>
              <a:t>图是否为平面图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5319" name="Text Box 71">
            <a:extLst>
              <a:ext uri="{FF2B5EF4-FFF2-40B4-BE49-F238E27FC236}">
                <a16:creationId xmlns:a16="http://schemas.microsoft.com/office/drawing/2014/main" id="{830AA893-9961-4B4F-82D7-235B28BC0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436" y="5945906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3,3</a:t>
            </a:r>
          </a:p>
        </p:txBody>
      </p:sp>
      <p:sp>
        <p:nvSpPr>
          <p:cNvPr id="565320" name="Text Box 72">
            <a:extLst>
              <a:ext uri="{FF2B5EF4-FFF2-40B4-BE49-F238E27FC236}">
                <a16:creationId xmlns:a16="http://schemas.microsoft.com/office/drawing/2014/main" id="{393A408F-C9FF-4D78-96DD-7785FCDAE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908" y="1001444"/>
            <a:ext cx="553998" cy="307592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eaVert"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彼得松图不是平面图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F1CAEA-CCB0-44C9-8F31-10F0F4D8E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4" y="1328520"/>
            <a:ext cx="5322024" cy="1923040"/>
          </a:xfrm>
          <a:prstGeom prst="rect">
            <a:avLst/>
          </a:prstGeom>
        </p:spPr>
      </p:pic>
      <p:sp>
        <p:nvSpPr>
          <p:cNvPr id="76" name="Text Box 71">
            <a:extLst>
              <a:ext uri="{FF2B5EF4-FFF2-40B4-BE49-F238E27FC236}">
                <a16:creationId xmlns:a16="http://schemas.microsoft.com/office/drawing/2014/main" id="{4C7A9875-B628-430C-9FA1-99FB657F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623" y="3169623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850A71F-8BFD-48D9-9567-02850D24028A}"/>
              </a:ext>
            </a:extLst>
          </p:cNvPr>
          <p:cNvCxnSpPr>
            <a:cxnSpLocks/>
          </p:cNvCxnSpPr>
          <p:nvPr/>
        </p:nvCxnSpPr>
        <p:spPr>
          <a:xfrm>
            <a:off x="415131" y="3861048"/>
            <a:ext cx="74692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45837820-0D99-4750-84FF-90D1F38C1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06" y="4077071"/>
            <a:ext cx="5311905" cy="1944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5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5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319" grpId="0"/>
      <p:bldP spid="56532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840FA08-A0EB-426B-A55F-F23A7771A3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zh-CN" altLang="en-US"/>
              <a:t>课堂练习 判断下图是否为平面图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402694C-E110-40FF-8748-B621CD233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78" y="2408072"/>
            <a:ext cx="9366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33CFB34D-01CC-4771-8762-01DB83771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78" y="3571709"/>
            <a:ext cx="9366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566315" name="Text Box 43">
            <a:extLst>
              <a:ext uri="{FF2B5EF4-FFF2-40B4-BE49-F238E27FC236}">
                <a16:creationId xmlns:a16="http://schemas.microsoft.com/office/drawing/2014/main" id="{41702159-B0E7-4655-9179-15937E384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504513"/>
            <a:ext cx="3221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 dirty="0">
                <a:solidFill>
                  <a:srgbClr val="0066FF"/>
                </a:solidFill>
                <a:latin typeface="+mn-ea"/>
                <a:ea typeface="+mn-ea"/>
              </a:rPr>
              <a:t>不是平面图</a:t>
            </a:r>
          </a:p>
        </p:txBody>
      </p:sp>
      <p:sp>
        <p:nvSpPr>
          <p:cNvPr id="37895" name="Rectangle 44">
            <a:extLst>
              <a:ext uri="{FF2B5EF4-FFF2-40B4-BE49-F238E27FC236}">
                <a16:creationId xmlns:a16="http://schemas.microsoft.com/office/drawing/2014/main" id="{78DECDDB-BCFE-489F-903B-534710A0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378" y="2704934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>
              <a:latin typeface="Tahoma" panose="020B0604030504040204" pitchFamily="34" charset="0"/>
            </a:endParaRPr>
          </a:p>
        </p:txBody>
      </p:sp>
      <p:sp>
        <p:nvSpPr>
          <p:cNvPr id="37896" name="Rectangle 45">
            <a:extLst>
              <a:ext uri="{FF2B5EF4-FFF2-40B4-BE49-F238E27FC236}">
                <a16:creationId xmlns:a16="http://schemas.microsoft.com/office/drawing/2014/main" id="{0AFB2B1D-36CD-4D59-A532-28577D93D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378" y="3868572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>
              <a:latin typeface="Tahoma" panose="020B060403050404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3BE98C-E51E-4035-99DD-04201F99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13" y="1941087"/>
            <a:ext cx="2064908" cy="23776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59DB80D-877A-4649-9E7F-C13CC119F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479" y="1940730"/>
            <a:ext cx="2064908" cy="237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3E58B9-ABCF-4B89-9DA3-1C66B5782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105" y="1988840"/>
            <a:ext cx="2064908" cy="23298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6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6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31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F3824-B067-4A52-AD79-BCDA7569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D218-A6F7-49E5-B0AD-A78F7A5E1FC3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6F91A4-3604-413F-B4F9-24F8CEB74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36912"/>
            <a:ext cx="8717429" cy="1440160"/>
          </a:xfrm>
          <a:prstGeom prst="rect">
            <a:avLst/>
          </a:prstGeom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18AA0394-A71E-4580-B8ED-79848D367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28600"/>
            <a:ext cx="648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</a:rPr>
              <a:t>17.3 </a:t>
            </a:r>
            <a:r>
              <a:rPr lang="zh-CN" altLang="en-US" sz="3200" b="1" dirty="0"/>
              <a:t>平面图的判断（回顾）</a:t>
            </a:r>
          </a:p>
        </p:txBody>
      </p:sp>
    </p:spTree>
    <p:extLst>
      <p:ext uri="{BB962C8B-B14F-4D97-AF65-F5344CB8AC3E}">
        <p14:creationId xmlns:p14="http://schemas.microsoft.com/office/powerpoint/2010/main" val="1197090126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971A3B4-6EFE-4D69-A049-903F387A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A489-1D63-48E3-9C49-AF047A78ABB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FB472C14-1B9E-4B76-92CC-0716B931D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第十七章 平面图</a:t>
            </a:r>
          </a:p>
        </p:txBody>
      </p:sp>
      <p:sp>
        <p:nvSpPr>
          <p:cNvPr id="356367" name="Rectangle 15">
            <a:extLst>
              <a:ext uri="{FF2B5EF4-FFF2-40B4-BE49-F238E27FC236}">
                <a16:creationId xmlns:a16="http://schemas.microsoft.com/office/drawing/2014/main" id="{D464C613-256D-44D9-83F8-1E145A7CF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29600" cy="4525962"/>
          </a:xfrm>
        </p:spPr>
        <p:txBody>
          <a:bodyPr/>
          <a:lstStyle/>
          <a:p>
            <a:r>
              <a:rPr lang="zh-CN" altLang="en-US" dirty="0"/>
              <a:t>本章的主要内容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17.1</a:t>
            </a:r>
            <a:r>
              <a:rPr lang="zh-CN" altLang="en-US" dirty="0"/>
              <a:t>平面图的基本概念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17.2</a:t>
            </a:r>
            <a:r>
              <a:rPr lang="zh-CN" altLang="en-US" dirty="0"/>
              <a:t>欧拉公式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17.3</a:t>
            </a:r>
            <a:r>
              <a:rPr lang="zh-CN" altLang="en-US" dirty="0"/>
              <a:t>平面图的判断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17.4</a:t>
            </a:r>
            <a:r>
              <a:rPr lang="zh-CN" altLang="en-US" dirty="0">
                <a:solidFill>
                  <a:srgbClr val="FF0000"/>
                </a:solidFill>
              </a:rPr>
              <a:t>平面图的对偶图</a:t>
            </a:r>
          </a:p>
        </p:txBody>
      </p:sp>
    </p:spTree>
    <p:extLst>
      <p:ext uri="{BB962C8B-B14F-4D97-AF65-F5344CB8AC3E}">
        <p14:creationId xmlns:p14="http://schemas.microsoft.com/office/powerpoint/2010/main" val="1210662838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F5603-AB06-4CC6-8B32-B2247942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D3775-E159-4FB4-BDB6-E14122E57C3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029716FC-7BCE-4CA5-B673-67296675F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17.4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平面图的对偶图</a:t>
            </a:r>
          </a:p>
        </p:txBody>
      </p:sp>
      <p:sp>
        <p:nvSpPr>
          <p:cNvPr id="387080" name="Rectangle 8">
            <a:extLst>
              <a:ext uri="{FF2B5EF4-FFF2-40B4-BE49-F238E27FC236}">
                <a16:creationId xmlns:a16="http://schemas.microsoft.com/office/drawing/2014/main" id="{9CE6EDA0-68DB-4113-980C-7BB6A8A3B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96887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17.6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是某平面图的某个平面嵌入，构造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的对偶图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如下：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的面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中放置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的顶点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的任意一条边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的面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的公共边界上</a:t>
            </a:r>
            <a:r>
              <a:rPr lang="zh-CN" altLang="en-US" dirty="0">
                <a:latin typeface="Times New Roman" panose="02020603050405020304" pitchFamily="18" charset="0"/>
              </a:rPr>
              <a:t>，做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的边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相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交，且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关联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的位于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中的顶点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，即   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*=(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*,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*)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不与其它任何边相交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中的桥且在面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的边界上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是以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的顶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点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为端点的环，即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*=(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*,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*)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B60E56F-FE1D-4727-B2CE-BDDF6E5873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zh-CN" altLang="en-US"/>
              <a:t>例</a:t>
            </a:r>
          </a:p>
        </p:txBody>
      </p:sp>
      <p:sp>
        <p:nvSpPr>
          <p:cNvPr id="582659" name="Oval 3">
            <a:extLst>
              <a:ext uri="{FF2B5EF4-FFF2-40B4-BE49-F238E27FC236}">
                <a16:creationId xmlns:a16="http://schemas.microsoft.com/office/drawing/2014/main" id="{8A9AFBCB-AA1B-42A3-9905-19EEF1719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87813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>
              <a:latin typeface="Tahoma" panose="020B0604030504040204" pitchFamily="34" charset="0"/>
            </a:endParaRPr>
          </a:p>
        </p:txBody>
      </p:sp>
      <p:grpSp>
        <p:nvGrpSpPr>
          <p:cNvPr id="582660" name="Group 4">
            <a:extLst>
              <a:ext uri="{FF2B5EF4-FFF2-40B4-BE49-F238E27FC236}">
                <a16:creationId xmlns:a16="http://schemas.microsoft.com/office/drawing/2014/main" id="{0FC1193F-AC61-4B95-BC3E-E5EF574A65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506538"/>
            <a:ext cx="3657600" cy="3708400"/>
            <a:chOff x="1920" y="672"/>
            <a:chExt cx="2304" cy="2336"/>
          </a:xfrm>
        </p:grpSpPr>
        <p:sp>
          <p:nvSpPr>
            <p:cNvPr id="43029" name="AutoShape 5">
              <a:extLst>
                <a:ext uri="{FF2B5EF4-FFF2-40B4-BE49-F238E27FC236}">
                  <a16:creationId xmlns:a16="http://schemas.microsoft.com/office/drawing/2014/main" id="{FA42D3D6-DE25-4E20-A4F3-8D9953251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00"/>
              <a:ext cx="1344" cy="134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43030" name="Line 6">
              <a:extLst>
                <a:ext uri="{FF2B5EF4-FFF2-40B4-BE49-F238E27FC236}">
                  <a16:creationId xmlns:a16="http://schemas.microsoft.com/office/drawing/2014/main" id="{DC350D6A-E4A0-4B0E-9BE6-6D2AFAA3C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72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1" name="Oval 7">
              <a:extLst>
                <a:ext uri="{FF2B5EF4-FFF2-40B4-BE49-F238E27FC236}">
                  <a16:creationId xmlns:a16="http://schemas.microsoft.com/office/drawing/2014/main" id="{74D3E4FB-8F64-423C-9E1F-F9A164A1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632"/>
              <a:ext cx="480" cy="4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43032" name="Line 8">
              <a:extLst>
                <a:ext uri="{FF2B5EF4-FFF2-40B4-BE49-F238E27FC236}">
                  <a16:creationId xmlns:a16="http://schemas.microsoft.com/office/drawing/2014/main" id="{126DB42F-1B9E-408F-8ADF-8156A6AFC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96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Oval 9">
              <a:extLst>
                <a:ext uri="{FF2B5EF4-FFF2-40B4-BE49-F238E27FC236}">
                  <a16:creationId xmlns:a16="http://schemas.microsoft.com/office/drawing/2014/main" id="{CA054C96-19F7-482E-90C8-E004E143F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250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43034" name="Oval 10">
              <a:extLst>
                <a:ext uri="{FF2B5EF4-FFF2-40B4-BE49-F238E27FC236}">
                  <a16:creationId xmlns:a16="http://schemas.microsoft.com/office/drawing/2014/main" id="{6011BA78-3BD3-40BC-B725-9D981B2AB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15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43035" name="Oval 11">
              <a:extLst>
                <a:ext uri="{FF2B5EF4-FFF2-40B4-BE49-F238E27FC236}">
                  <a16:creationId xmlns:a16="http://schemas.microsoft.com/office/drawing/2014/main" id="{148E8611-CA23-4E44-9772-284B022A4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1824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43036" name="Oval 12">
              <a:extLst>
                <a:ext uri="{FF2B5EF4-FFF2-40B4-BE49-F238E27FC236}">
                  <a16:creationId xmlns:a16="http://schemas.microsoft.com/office/drawing/2014/main" id="{64452E35-1C74-4E0A-A58C-945934873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1824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43037" name="Oval 13">
              <a:extLst>
                <a:ext uri="{FF2B5EF4-FFF2-40B4-BE49-F238E27FC236}">
                  <a16:creationId xmlns:a16="http://schemas.microsoft.com/office/drawing/2014/main" id="{801E0CE5-339D-4D4E-B897-7FED43E6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91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graphicFrame>
          <p:nvGraphicFramePr>
            <p:cNvPr id="43038" name="Object 14">
              <a:extLst>
                <a:ext uri="{FF2B5EF4-FFF2-40B4-BE49-F238E27FC236}">
                  <a16:creationId xmlns:a16="http://schemas.microsoft.com/office/drawing/2014/main" id="{5D56D2EE-7B56-4552-BEC2-0FDE490258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672"/>
            <a:ext cx="337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33462" imgH="200025" progId="Equation.3">
                    <p:embed/>
                  </p:oleObj>
                </mc:Choice>
                <mc:Fallback>
                  <p:oleObj name="公式" r:id="rId3" imgW="133462" imgH="200025" progId="Equation.3">
                    <p:embed/>
                    <p:pic>
                      <p:nvPicPr>
                        <p:cNvPr id="43038" name="Object 14">
                          <a:extLst>
                            <a:ext uri="{FF2B5EF4-FFF2-40B4-BE49-F238E27FC236}">
                              <a16:creationId xmlns:a16="http://schemas.microsoft.com/office/drawing/2014/main" id="{5D56D2EE-7B56-4552-BEC2-0FDE490258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672"/>
                          <a:ext cx="337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9" name="Object 15">
              <a:extLst>
                <a:ext uri="{FF2B5EF4-FFF2-40B4-BE49-F238E27FC236}">
                  <a16:creationId xmlns:a16="http://schemas.microsoft.com/office/drawing/2014/main" id="{0F5B1828-1288-413B-8EE1-0CE0EF0F0C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632"/>
            <a:ext cx="36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42875" imgH="200025" progId="Equation.3">
                    <p:embed/>
                  </p:oleObj>
                </mc:Choice>
                <mc:Fallback>
                  <p:oleObj name="公式" r:id="rId5" imgW="142875" imgH="200025" progId="Equation.3">
                    <p:embed/>
                    <p:pic>
                      <p:nvPicPr>
                        <p:cNvPr id="43039" name="Object 15">
                          <a:extLst>
                            <a:ext uri="{FF2B5EF4-FFF2-40B4-BE49-F238E27FC236}">
                              <a16:creationId xmlns:a16="http://schemas.microsoft.com/office/drawing/2014/main" id="{0F5B1828-1288-413B-8EE1-0CE0EF0F0C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632"/>
                          <a:ext cx="366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0" name="Object 16">
              <a:extLst>
                <a:ext uri="{FF2B5EF4-FFF2-40B4-BE49-F238E27FC236}">
                  <a16:creationId xmlns:a16="http://schemas.microsoft.com/office/drawing/2014/main" id="{1919A3AB-520C-4D04-93DE-5CFD163BC5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496"/>
            <a:ext cx="366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42875" imgH="209438" progId="Equation.3">
                    <p:embed/>
                  </p:oleObj>
                </mc:Choice>
                <mc:Fallback>
                  <p:oleObj name="公式" r:id="rId7" imgW="142875" imgH="209438" progId="Equation.3">
                    <p:embed/>
                    <p:pic>
                      <p:nvPicPr>
                        <p:cNvPr id="43040" name="Object 16">
                          <a:extLst>
                            <a:ext uri="{FF2B5EF4-FFF2-40B4-BE49-F238E27FC236}">
                              <a16:creationId xmlns:a16="http://schemas.microsoft.com/office/drawing/2014/main" id="{1919A3AB-520C-4D04-93DE-5CFD163BC5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496"/>
                          <a:ext cx="366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1" name="Object 17">
              <a:extLst>
                <a:ext uri="{FF2B5EF4-FFF2-40B4-BE49-F238E27FC236}">
                  <a16:creationId xmlns:a16="http://schemas.microsoft.com/office/drawing/2014/main" id="{479A3A6F-8026-4590-8D8B-74AC53A476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1920"/>
            <a:ext cx="365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42875" imgH="200025" progId="Equation.3">
                    <p:embed/>
                  </p:oleObj>
                </mc:Choice>
                <mc:Fallback>
                  <p:oleObj name="公式" r:id="rId9" imgW="142875" imgH="200025" progId="Equation.3">
                    <p:embed/>
                    <p:pic>
                      <p:nvPicPr>
                        <p:cNvPr id="43041" name="Object 17">
                          <a:extLst>
                            <a:ext uri="{FF2B5EF4-FFF2-40B4-BE49-F238E27FC236}">
                              <a16:creationId xmlns:a16="http://schemas.microsoft.com/office/drawing/2014/main" id="{479A3A6F-8026-4590-8D8B-74AC53A476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920"/>
                          <a:ext cx="365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2" name="Object 18">
              <a:extLst>
                <a:ext uri="{FF2B5EF4-FFF2-40B4-BE49-F238E27FC236}">
                  <a16:creationId xmlns:a16="http://schemas.microsoft.com/office/drawing/2014/main" id="{E5495730-9A83-4223-9C8C-9C21D0621B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912"/>
            <a:ext cx="365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42875" imgH="209438" progId="Equation.3">
                    <p:embed/>
                  </p:oleObj>
                </mc:Choice>
                <mc:Fallback>
                  <p:oleObj name="公式" r:id="rId11" imgW="142875" imgH="209438" progId="Equation.3">
                    <p:embed/>
                    <p:pic>
                      <p:nvPicPr>
                        <p:cNvPr id="43042" name="Object 18">
                          <a:extLst>
                            <a:ext uri="{FF2B5EF4-FFF2-40B4-BE49-F238E27FC236}">
                              <a16:creationId xmlns:a16="http://schemas.microsoft.com/office/drawing/2014/main" id="{E5495730-9A83-4223-9C8C-9C21D0621B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912"/>
                          <a:ext cx="365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2675" name="Object 19">
            <a:extLst>
              <a:ext uri="{FF2B5EF4-FFF2-40B4-BE49-F238E27FC236}">
                <a16:creationId xmlns:a16="http://schemas.microsoft.com/office/drawing/2014/main" id="{902F08F8-F61A-4EC2-9AEA-A787B9226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240338"/>
          <a:ext cx="7588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00025" imgH="180863" progId="Equation.3">
                  <p:embed/>
                </p:oleObj>
              </mc:Choice>
              <mc:Fallback>
                <p:oleObj name="公式" r:id="rId13" imgW="200025" imgH="180863" progId="Equation.3">
                  <p:embed/>
                  <p:pic>
                    <p:nvPicPr>
                      <p:cNvPr id="582675" name="Object 19">
                        <a:extLst>
                          <a:ext uri="{FF2B5EF4-FFF2-40B4-BE49-F238E27FC236}">
                            <a16:creationId xmlns:a16="http://schemas.microsoft.com/office/drawing/2014/main" id="{902F08F8-F61A-4EC2-9AEA-A787B92265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40338"/>
                        <a:ext cx="75882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2676" name="Oval 20">
            <a:extLst>
              <a:ext uri="{FF2B5EF4-FFF2-40B4-BE49-F238E27FC236}">
                <a16:creationId xmlns:a16="http://schemas.microsoft.com/office/drawing/2014/main" id="{AA2A3EC2-A891-4749-85AB-1D2BE4C07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71633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582677" name="Oval 21">
            <a:extLst>
              <a:ext uri="{FF2B5EF4-FFF2-40B4-BE49-F238E27FC236}">
                <a16:creationId xmlns:a16="http://schemas.microsoft.com/office/drawing/2014/main" id="{AC90E65C-C1F2-434A-AA07-0B8F0C899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33533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582678" name="Oval 22">
            <a:extLst>
              <a:ext uri="{FF2B5EF4-FFF2-40B4-BE49-F238E27FC236}">
                <a16:creationId xmlns:a16="http://schemas.microsoft.com/office/drawing/2014/main" id="{079E6224-C6BE-47EC-895D-8DDCF17AA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5893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>
              <a:latin typeface="Tahoma" panose="020B0604030504040204" pitchFamily="34" charset="0"/>
            </a:endParaRPr>
          </a:p>
        </p:txBody>
      </p:sp>
      <p:graphicFrame>
        <p:nvGraphicFramePr>
          <p:cNvPr id="582683" name="Object 27">
            <a:extLst>
              <a:ext uri="{FF2B5EF4-FFF2-40B4-BE49-F238E27FC236}">
                <a16:creationId xmlns:a16="http://schemas.microsoft.com/office/drawing/2014/main" id="{CAA9E08D-B19F-4B76-8FCC-A8B61CFF8B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066800"/>
          <a:ext cx="3571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42875" imgH="219187" progId="Equation.3">
                  <p:embed/>
                </p:oleObj>
              </mc:Choice>
              <mc:Fallback>
                <p:oleObj name="公式" r:id="rId15" imgW="142875" imgH="219187" progId="Equation.3">
                  <p:embed/>
                  <p:pic>
                    <p:nvPicPr>
                      <p:cNvPr id="582683" name="Object 27">
                        <a:extLst>
                          <a:ext uri="{FF2B5EF4-FFF2-40B4-BE49-F238E27FC236}">
                            <a16:creationId xmlns:a16="http://schemas.microsoft.com/office/drawing/2014/main" id="{CAA9E08D-B19F-4B76-8FCC-A8B61CFF8B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066800"/>
                        <a:ext cx="357188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84" name="Object 28">
            <a:extLst>
              <a:ext uri="{FF2B5EF4-FFF2-40B4-BE49-F238E27FC236}">
                <a16:creationId xmlns:a16="http://schemas.microsoft.com/office/drawing/2014/main" id="{B8BF5368-0B98-4D5B-AFF5-D4790EB3AF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743200"/>
          <a:ext cx="3571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42875" imgH="209438" progId="Equation.3">
                  <p:embed/>
                </p:oleObj>
              </mc:Choice>
              <mc:Fallback>
                <p:oleObj name="公式" r:id="rId17" imgW="142875" imgH="209438" progId="Equation.3">
                  <p:embed/>
                  <p:pic>
                    <p:nvPicPr>
                      <p:cNvPr id="582684" name="Object 28">
                        <a:extLst>
                          <a:ext uri="{FF2B5EF4-FFF2-40B4-BE49-F238E27FC236}">
                            <a16:creationId xmlns:a16="http://schemas.microsoft.com/office/drawing/2014/main" id="{B8BF5368-0B98-4D5B-AFF5-D4790EB3AF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43200"/>
                        <a:ext cx="35718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85" name="Object 29">
            <a:extLst>
              <a:ext uri="{FF2B5EF4-FFF2-40B4-BE49-F238E27FC236}">
                <a16:creationId xmlns:a16="http://schemas.microsoft.com/office/drawing/2014/main" id="{4EB3DEE7-0827-4254-BCB0-94EC155B2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352800"/>
          <a:ext cx="3571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42875" imgH="209438" progId="Equation.3">
                  <p:embed/>
                </p:oleObj>
              </mc:Choice>
              <mc:Fallback>
                <p:oleObj name="公式" r:id="rId19" imgW="142875" imgH="209438" progId="Equation.3">
                  <p:embed/>
                  <p:pic>
                    <p:nvPicPr>
                      <p:cNvPr id="582685" name="Object 29">
                        <a:extLst>
                          <a:ext uri="{FF2B5EF4-FFF2-40B4-BE49-F238E27FC236}">
                            <a16:creationId xmlns:a16="http://schemas.microsoft.com/office/drawing/2014/main" id="{4EB3DEE7-0827-4254-BCB0-94EC155B20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2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52800"/>
                        <a:ext cx="35718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86" name="Object 30">
            <a:extLst>
              <a:ext uri="{FF2B5EF4-FFF2-40B4-BE49-F238E27FC236}">
                <a16:creationId xmlns:a16="http://schemas.microsoft.com/office/drawing/2014/main" id="{35673ADC-1C37-4C47-86AC-FD151B97F1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7375" y="2971800"/>
          <a:ext cx="3571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42875" imgH="219187" progId="Equation.3">
                  <p:embed/>
                </p:oleObj>
              </mc:Choice>
              <mc:Fallback>
                <p:oleObj name="公式" r:id="rId21" imgW="142875" imgH="219187" progId="Equation.3">
                  <p:embed/>
                  <p:pic>
                    <p:nvPicPr>
                      <p:cNvPr id="582686" name="Object 30">
                        <a:extLst>
                          <a:ext uri="{FF2B5EF4-FFF2-40B4-BE49-F238E27FC236}">
                            <a16:creationId xmlns:a16="http://schemas.microsoft.com/office/drawing/2014/main" id="{35673ADC-1C37-4C47-86AC-FD151B97F1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2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5" y="2971800"/>
                        <a:ext cx="357188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2687" name="Line 31">
            <a:extLst>
              <a:ext uri="{FF2B5EF4-FFF2-40B4-BE49-F238E27FC236}">
                <a16:creationId xmlns:a16="http://schemas.microsoft.com/office/drawing/2014/main" id="{361C8118-DDD3-431E-BF2A-019B117CE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954338"/>
            <a:ext cx="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88" name="Line 32">
            <a:extLst>
              <a:ext uri="{FF2B5EF4-FFF2-40B4-BE49-F238E27FC236}">
                <a16:creationId xmlns:a16="http://schemas.microsoft.com/office/drawing/2014/main" id="{7135FCE5-43CE-4660-AFA1-1E1E86B6C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735138"/>
            <a:ext cx="385763" cy="1693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89" name="Freeform 33">
            <a:extLst>
              <a:ext uri="{FF2B5EF4-FFF2-40B4-BE49-F238E27FC236}">
                <a16:creationId xmlns:a16="http://schemas.microsoft.com/office/drawing/2014/main" id="{79F4AD05-A0C7-4FB3-B3BE-D8B6C903AB30}"/>
              </a:ext>
            </a:extLst>
          </p:cNvPr>
          <p:cNvSpPr>
            <a:spLocks/>
          </p:cNvSpPr>
          <p:nvPr/>
        </p:nvSpPr>
        <p:spPr bwMode="auto">
          <a:xfrm>
            <a:off x="4191000" y="1763713"/>
            <a:ext cx="1066800" cy="1219200"/>
          </a:xfrm>
          <a:custGeom>
            <a:avLst/>
            <a:gdLst>
              <a:gd name="T0" fmla="*/ 1693545000 w 672"/>
              <a:gd name="T1" fmla="*/ 0 h 768"/>
              <a:gd name="T2" fmla="*/ 1088707500 w 672"/>
              <a:gd name="T3" fmla="*/ 1330642500 h 768"/>
              <a:gd name="T4" fmla="*/ 0 w 672"/>
              <a:gd name="T5" fmla="*/ 1935480000 h 7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2" h="768">
                <a:moveTo>
                  <a:pt x="672" y="0"/>
                </a:moveTo>
                <a:cubicBezTo>
                  <a:pt x="608" y="200"/>
                  <a:pt x="544" y="400"/>
                  <a:pt x="432" y="528"/>
                </a:cubicBezTo>
                <a:cubicBezTo>
                  <a:pt x="320" y="656"/>
                  <a:pt x="72" y="728"/>
                  <a:pt x="0" y="768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90" name="Freeform 34">
            <a:extLst>
              <a:ext uri="{FF2B5EF4-FFF2-40B4-BE49-F238E27FC236}">
                <a16:creationId xmlns:a16="http://schemas.microsoft.com/office/drawing/2014/main" id="{342C3C5B-CC66-4932-9058-7FA5A76C753D}"/>
              </a:ext>
            </a:extLst>
          </p:cNvPr>
          <p:cNvSpPr>
            <a:spLocks/>
          </p:cNvSpPr>
          <p:nvPr/>
        </p:nvSpPr>
        <p:spPr bwMode="auto">
          <a:xfrm>
            <a:off x="3352800" y="1735138"/>
            <a:ext cx="1854200" cy="1219200"/>
          </a:xfrm>
          <a:custGeom>
            <a:avLst/>
            <a:gdLst>
              <a:gd name="T0" fmla="*/ 2147483647 w 1168"/>
              <a:gd name="T1" fmla="*/ 0 h 768"/>
              <a:gd name="T2" fmla="*/ 282257500 w 1168"/>
              <a:gd name="T3" fmla="*/ 725805000 h 768"/>
              <a:gd name="T4" fmla="*/ 1249997500 w 1168"/>
              <a:gd name="T5" fmla="*/ 1935480000 h 7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68" h="768">
                <a:moveTo>
                  <a:pt x="1168" y="0"/>
                </a:moveTo>
                <a:cubicBezTo>
                  <a:pt x="696" y="80"/>
                  <a:pt x="224" y="160"/>
                  <a:pt x="112" y="288"/>
                </a:cubicBezTo>
                <a:cubicBezTo>
                  <a:pt x="0" y="416"/>
                  <a:pt x="248" y="592"/>
                  <a:pt x="496" y="768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91" name="Freeform 35">
            <a:extLst>
              <a:ext uri="{FF2B5EF4-FFF2-40B4-BE49-F238E27FC236}">
                <a16:creationId xmlns:a16="http://schemas.microsoft.com/office/drawing/2014/main" id="{1015C14D-CDA4-4615-BCE5-9CEE34ACE8D2}"/>
              </a:ext>
            </a:extLst>
          </p:cNvPr>
          <p:cNvSpPr>
            <a:spLocks/>
          </p:cNvSpPr>
          <p:nvPr/>
        </p:nvSpPr>
        <p:spPr bwMode="auto">
          <a:xfrm>
            <a:off x="4191000" y="1735138"/>
            <a:ext cx="2209800" cy="2921000"/>
          </a:xfrm>
          <a:custGeom>
            <a:avLst/>
            <a:gdLst>
              <a:gd name="T0" fmla="*/ 0 w 1392"/>
              <a:gd name="T1" fmla="*/ 2147483647 h 1840"/>
              <a:gd name="T2" fmla="*/ 2147483647 w 1392"/>
              <a:gd name="T3" fmla="*/ 2147483647 h 1840"/>
              <a:gd name="T4" fmla="*/ 2147483647 w 1392"/>
              <a:gd name="T5" fmla="*/ 1572577500 h 1840"/>
              <a:gd name="T6" fmla="*/ 1693545000 w 1392"/>
              <a:gd name="T7" fmla="*/ 0 h 18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92" h="1840">
                <a:moveTo>
                  <a:pt x="0" y="1296"/>
                </a:moveTo>
                <a:cubicBezTo>
                  <a:pt x="504" y="1568"/>
                  <a:pt x="1008" y="1840"/>
                  <a:pt x="1200" y="1728"/>
                </a:cubicBezTo>
                <a:cubicBezTo>
                  <a:pt x="1392" y="1616"/>
                  <a:pt x="1240" y="912"/>
                  <a:pt x="1152" y="624"/>
                </a:cubicBezTo>
                <a:cubicBezTo>
                  <a:pt x="1064" y="336"/>
                  <a:pt x="868" y="168"/>
                  <a:pt x="672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92" name="Freeform 36">
            <a:extLst>
              <a:ext uri="{FF2B5EF4-FFF2-40B4-BE49-F238E27FC236}">
                <a16:creationId xmlns:a16="http://schemas.microsoft.com/office/drawing/2014/main" id="{8DA4B92F-2B07-446A-B28C-B7306C927DD9}"/>
              </a:ext>
            </a:extLst>
          </p:cNvPr>
          <p:cNvSpPr>
            <a:spLocks/>
          </p:cNvSpPr>
          <p:nvPr/>
        </p:nvSpPr>
        <p:spPr bwMode="auto">
          <a:xfrm>
            <a:off x="3581400" y="1735138"/>
            <a:ext cx="3416300" cy="3657600"/>
          </a:xfrm>
          <a:custGeom>
            <a:avLst/>
            <a:gdLst>
              <a:gd name="T0" fmla="*/ 967740000 w 2152"/>
              <a:gd name="T1" fmla="*/ 2147483647 h 2304"/>
              <a:gd name="T2" fmla="*/ 120967500 w 2152"/>
              <a:gd name="T3" fmla="*/ 2147483647 h 2304"/>
              <a:gd name="T4" fmla="*/ 1693545000 w 2152"/>
              <a:gd name="T5" fmla="*/ 2147483647 h 2304"/>
              <a:gd name="T6" fmla="*/ 2147483647 w 2152"/>
              <a:gd name="T7" fmla="*/ 2147483647 h 2304"/>
              <a:gd name="T8" fmla="*/ 2147483647 w 2152"/>
              <a:gd name="T9" fmla="*/ 1209675000 h 2304"/>
              <a:gd name="T10" fmla="*/ 2147483647 w 2152"/>
              <a:gd name="T11" fmla="*/ 0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52" h="2304">
                <a:moveTo>
                  <a:pt x="384" y="1296"/>
                </a:moveTo>
                <a:cubicBezTo>
                  <a:pt x="192" y="1528"/>
                  <a:pt x="0" y="1760"/>
                  <a:pt x="48" y="1920"/>
                </a:cubicBezTo>
                <a:cubicBezTo>
                  <a:pt x="96" y="2080"/>
                  <a:pt x="352" y="2304"/>
                  <a:pt x="672" y="2256"/>
                </a:cubicBezTo>
                <a:cubicBezTo>
                  <a:pt x="992" y="2208"/>
                  <a:pt x="1784" y="1928"/>
                  <a:pt x="1968" y="1632"/>
                </a:cubicBezTo>
                <a:cubicBezTo>
                  <a:pt x="2152" y="1336"/>
                  <a:pt x="1928" y="752"/>
                  <a:pt x="1776" y="480"/>
                </a:cubicBezTo>
                <a:cubicBezTo>
                  <a:pt x="1624" y="208"/>
                  <a:pt x="1340" y="104"/>
                  <a:pt x="1056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93" name="Freeform 37">
            <a:extLst>
              <a:ext uri="{FF2B5EF4-FFF2-40B4-BE49-F238E27FC236}">
                <a16:creationId xmlns:a16="http://schemas.microsoft.com/office/drawing/2014/main" id="{17435BA2-85B8-48B1-B4DD-167AC4A06448}"/>
              </a:ext>
            </a:extLst>
          </p:cNvPr>
          <p:cNvSpPr>
            <a:spLocks/>
          </p:cNvSpPr>
          <p:nvPr/>
        </p:nvSpPr>
        <p:spPr bwMode="auto">
          <a:xfrm>
            <a:off x="2209800" y="1217613"/>
            <a:ext cx="3225800" cy="1231900"/>
          </a:xfrm>
          <a:custGeom>
            <a:avLst/>
            <a:gdLst>
              <a:gd name="T0" fmla="*/ 2147483647 w 2032"/>
              <a:gd name="T1" fmla="*/ 766127500 h 776"/>
              <a:gd name="T2" fmla="*/ 725805000 w 2032"/>
              <a:gd name="T3" fmla="*/ 161290000 h 776"/>
              <a:gd name="T4" fmla="*/ 483870000 w 2032"/>
              <a:gd name="T5" fmla="*/ 1733867500 h 776"/>
              <a:gd name="T6" fmla="*/ 1693545000 w 2032"/>
              <a:gd name="T7" fmla="*/ 1491932500 h 776"/>
              <a:gd name="T8" fmla="*/ 2147483647 w 2032"/>
              <a:gd name="T9" fmla="*/ 1008062500 h 776"/>
              <a:gd name="T10" fmla="*/ 2147483647 w 2032"/>
              <a:gd name="T11" fmla="*/ 766127500 h 7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32" h="776">
                <a:moveTo>
                  <a:pt x="1920" y="304"/>
                </a:moveTo>
                <a:cubicBezTo>
                  <a:pt x="1808" y="248"/>
                  <a:pt x="576" y="0"/>
                  <a:pt x="288" y="64"/>
                </a:cubicBezTo>
                <a:cubicBezTo>
                  <a:pt x="0" y="128"/>
                  <a:pt x="128" y="600"/>
                  <a:pt x="192" y="688"/>
                </a:cubicBezTo>
                <a:cubicBezTo>
                  <a:pt x="256" y="776"/>
                  <a:pt x="544" y="640"/>
                  <a:pt x="672" y="592"/>
                </a:cubicBezTo>
                <a:cubicBezTo>
                  <a:pt x="800" y="544"/>
                  <a:pt x="752" y="448"/>
                  <a:pt x="960" y="400"/>
                </a:cubicBezTo>
                <a:cubicBezTo>
                  <a:pt x="1168" y="352"/>
                  <a:pt x="2032" y="360"/>
                  <a:pt x="1920" y="304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2694" name="Object 38">
            <a:extLst>
              <a:ext uri="{FF2B5EF4-FFF2-40B4-BE49-F238E27FC236}">
                <a16:creationId xmlns:a16="http://schemas.microsoft.com/office/drawing/2014/main" id="{CD9E2EFA-63AB-470B-93B4-CCD728E46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92738"/>
          <a:ext cx="579438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42875" imgH="162037" progId="Equation.3">
                  <p:embed/>
                </p:oleObj>
              </mc:Choice>
              <mc:Fallback>
                <p:oleObj name="公式" r:id="rId23" imgW="142875" imgH="162037" progId="Equation.3">
                  <p:embed/>
                  <p:pic>
                    <p:nvPicPr>
                      <p:cNvPr id="582694" name="Object 38">
                        <a:extLst>
                          <a:ext uri="{FF2B5EF4-FFF2-40B4-BE49-F238E27FC236}">
                            <a16:creationId xmlns:a16="http://schemas.microsoft.com/office/drawing/2014/main" id="{CD9E2EFA-63AB-470B-93B4-CCD728E463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92738"/>
                        <a:ext cx="579438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826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2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2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2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2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2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2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2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2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2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2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8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8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8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8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8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8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9" grpId="0" animBg="1"/>
      <p:bldP spid="582676" grpId="0" animBg="1"/>
      <p:bldP spid="582677" grpId="0" animBg="1"/>
      <p:bldP spid="58267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E0D1A021-253B-4D65-8F99-5BB04056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14A4-CC11-4558-8F93-399E39C9C17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89128" name="Rectangle 8">
            <a:extLst>
              <a:ext uri="{FF2B5EF4-FFF2-40B4-BE49-F238E27FC236}">
                <a16:creationId xmlns:a16="http://schemas.microsoft.com/office/drawing/2014/main" id="{790CA61B-1A57-4750-AE68-7CE6023A0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202366"/>
            <a:ext cx="60628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下面两图中，实线边图为平面图（红色），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虚线边图为其对偶图（黑色）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r>
              <a:rPr lang="en-US" altLang="zh-CN" dirty="0"/>
              <a:t>  </a:t>
            </a:r>
          </a:p>
        </p:txBody>
      </p:sp>
      <p:sp>
        <p:nvSpPr>
          <p:cNvPr id="389130" name="Rectangle 10">
            <a:extLst>
              <a:ext uri="{FF2B5EF4-FFF2-40B4-BE49-F238E27FC236}">
                <a16:creationId xmlns:a16="http://schemas.microsoft.com/office/drawing/2014/main" id="{535F1EB9-A1C2-4428-9BAE-D561EE9A9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实例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2A0FBB-CB0C-4BBC-9F77-05E952DF8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2089150"/>
            <a:ext cx="3571875" cy="3571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F711BD-CE9E-4D38-BC53-64DFB362B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173287"/>
            <a:ext cx="3257550" cy="30765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28E3A-80D3-4A31-9530-CE832BD0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7357-4200-4FB1-8941-138C1B9AA306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91182" name="Rectangle 14">
            <a:extLst>
              <a:ext uri="{FF2B5EF4-FFF2-40B4-BE49-F238E27FC236}">
                <a16:creationId xmlns:a16="http://schemas.microsoft.com/office/drawing/2014/main" id="{8ED76B4D-8A07-4BB5-8961-F4F7181F2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的对偶图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有以下性质：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en-US" altLang="zh-CN" i="1" dirty="0">
                <a:latin typeface="Times New Roman" panose="02020603050405020304" pitchFamily="18" charset="0"/>
              </a:rPr>
              <a:t> 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是平面图，而且是平面嵌入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en-US" altLang="zh-CN" i="1" dirty="0">
                <a:latin typeface="Times New Roman" panose="02020603050405020304" pitchFamily="18" charset="0"/>
              </a:rPr>
              <a:t> 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是连通图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若边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中的环，则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对应的边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为桥，若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为桥，则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对应的边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为环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在多数情况下，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为多重图（含平行边的图）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</a:rPr>
              <a:t>同构的平面图（平面嵌入）的对偶图不一定是同构的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如上面的例子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91183" name="Rectangle 15">
            <a:extLst>
              <a:ext uri="{FF2B5EF4-FFF2-40B4-BE49-F238E27FC236}">
                <a16:creationId xmlns:a16="http://schemas.microsoft.com/office/drawing/2014/main" id="{6643DE89-6538-4A7D-8DEB-3D0D39FFD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对偶图的性质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A7325-51F2-41DD-88DE-92B7FAD8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D50B-7D2C-48B2-BD9C-183391792B30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93223" name="Rectangle 7">
            <a:extLst>
              <a:ext uri="{FF2B5EF4-FFF2-40B4-BE49-F238E27FC236}">
                <a16:creationId xmlns:a16="http://schemas.microsoft.com/office/drawing/2014/main" id="{1468E976-0077-4CCF-B796-EFD4577C9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>
                <a:latin typeface="Times New Roman" panose="02020603050405020304" pitchFamily="18" charset="0"/>
              </a:rPr>
              <a:t>平面图与对偶图的</a:t>
            </a:r>
            <a:br>
              <a:rPr lang="zh-CN" altLang="en-US" sz="2800">
                <a:latin typeface="Times New Roman" panose="02020603050405020304" pitchFamily="18" charset="0"/>
              </a:rPr>
            </a:br>
            <a:r>
              <a:rPr lang="zh-CN" altLang="en-US" sz="2800">
                <a:latin typeface="Times New Roman" panose="02020603050405020304" pitchFamily="18" charset="0"/>
              </a:rPr>
              <a:t>阶数、边数与面数之间的关系</a:t>
            </a:r>
          </a:p>
        </p:txBody>
      </p:sp>
      <p:sp>
        <p:nvSpPr>
          <p:cNvPr id="393224" name="Rectangle 8">
            <a:extLst>
              <a:ext uri="{FF2B5EF4-FFF2-40B4-BE49-F238E27FC236}">
                <a16:creationId xmlns:a16="http://schemas.microsoft.com/office/drawing/2014/main" id="{3079EDEC-5D24-4F8B-AB41-4956C8B92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17.14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是连通平面图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的对偶图，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*,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*,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分别为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的顶点数、边数和面数，则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*=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*=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*=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的顶点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位于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的面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中，则</a:t>
            </a:r>
            <a:r>
              <a:rPr lang="en-US" altLang="zh-CN" i="1" dirty="0" err="1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*)=deg(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证明线索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显然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应用欧拉公式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的证明中注意，桥只能在某个面的边界中，非桥边在两个面的边界上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2E36B-2340-4C7C-A2E4-FC40EC9C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F790-3F0B-4618-8EEB-56C7511F948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95271" name="Rectangle 7">
            <a:extLst>
              <a:ext uri="{FF2B5EF4-FFF2-40B4-BE49-F238E27FC236}">
                <a16:creationId xmlns:a16="http://schemas.microsoft.com/office/drawing/2014/main" id="{D4BABB87-7AA4-4F5C-BC93-E2851F2C5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>
                <a:latin typeface="Times New Roman" panose="02020603050405020304" pitchFamily="18" charset="0"/>
              </a:rPr>
              <a:t>平面图与对偶图的</a:t>
            </a:r>
            <a:br>
              <a:rPr lang="zh-CN" altLang="en-US" sz="2800">
                <a:latin typeface="Times New Roman" panose="02020603050405020304" pitchFamily="18" charset="0"/>
              </a:rPr>
            </a:br>
            <a:r>
              <a:rPr lang="zh-CN" altLang="en-US" sz="2800">
                <a:latin typeface="Times New Roman" panose="02020603050405020304" pitchFamily="18" charset="0"/>
              </a:rPr>
              <a:t>阶数、边数与面数之间的关系</a:t>
            </a:r>
          </a:p>
        </p:txBody>
      </p:sp>
      <p:sp>
        <p:nvSpPr>
          <p:cNvPr id="395272" name="Rectangle 8">
            <a:extLst>
              <a:ext uri="{FF2B5EF4-FFF2-40B4-BE49-F238E27FC236}">
                <a16:creationId xmlns:a16="http://schemas.microsoft.com/office/drawing/2014/main" id="{23D73184-4A3B-4889-B0DA-DDACA0764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17.15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是具有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）个连通分支的平面图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的对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偶图，则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*=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*=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*=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+1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(4)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的顶点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位于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的面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中，则</a:t>
            </a:r>
            <a:r>
              <a:rPr lang="en-US" altLang="zh-CN" i="1" dirty="0" err="1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*)=deg(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*,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*,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*,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同定理</a:t>
            </a:r>
            <a:r>
              <a:rPr lang="en-US" altLang="zh-CN" dirty="0">
                <a:latin typeface="Times New Roman" panose="02020603050405020304" pitchFamily="18" charset="0"/>
              </a:rPr>
              <a:t>17.14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时应同时应用欧拉公式及欧拉公式的推广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E6479409-6058-4E75-8B35-2CED90C8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BFD9-F385-4337-98FB-D3CC3C8CC85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58409" name="Rectangle 9">
            <a:extLst>
              <a:ext uri="{FF2B5EF4-FFF2-40B4-BE49-F238E27FC236}">
                <a16:creationId xmlns:a16="http://schemas.microsoft.com/office/drawing/2014/main" id="{1931E505-619E-4666-82F0-75BAE12D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661025"/>
            <a:ext cx="812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在图中，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的平面嵌入，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(4)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(3)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的平面嵌入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58410" name="Rectangle 10">
            <a:extLst>
              <a:ext uri="{FF2B5EF4-FFF2-40B4-BE49-F238E27FC236}">
                <a16:creationId xmlns:a16="http://schemas.microsoft.com/office/drawing/2014/main" id="{6A1F5636-973D-4306-9EC0-670CF10C9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88913"/>
            <a:ext cx="648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</a:rPr>
              <a:t>17.1 </a:t>
            </a:r>
            <a:r>
              <a:rPr lang="zh-CN" altLang="en-US" sz="3200" b="1" dirty="0">
                <a:latin typeface="Times New Roman" panose="02020603050405020304" pitchFamily="18" charset="0"/>
              </a:rPr>
              <a:t>平面图</a:t>
            </a:r>
            <a:r>
              <a:rPr lang="zh-CN" altLang="en-US" sz="3200" b="1" dirty="0"/>
              <a:t>的基本概念</a:t>
            </a:r>
          </a:p>
        </p:txBody>
      </p:sp>
      <p:sp>
        <p:nvSpPr>
          <p:cNvPr id="358411" name="Rectangle 11">
            <a:extLst>
              <a:ext uri="{FF2B5EF4-FFF2-40B4-BE49-F238E27FC236}">
                <a16:creationId xmlns:a16="http://schemas.microsoft.com/office/drawing/2014/main" id="{E7880B24-B47B-4F15-B91A-119C32A7A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5538"/>
            <a:ext cx="84248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17.1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可平面图</a:t>
            </a:r>
            <a:r>
              <a:rPr lang="zh-CN" altLang="en-US" b="1" dirty="0">
                <a:latin typeface="Times New Roman" panose="02020603050405020304" pitchFamily="18" charset="0"/>
              </a:rPr>
              <a:t>或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平面图</a:t>
            </a:r>
            <a:endParaRPr lang="en-US" altLang="zh-CN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若能将无向图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除顶点外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无边相交地</a:t>
            </a:r>
            <a:r>
              <a:rPr lang="zh-CN" altLang="en-US" b="1" dirty="0">
                <a:latin typeface="Times New Roman" panose="02020603050405020304" pitchFamily="18" charset="0"/>
              </a:rPr>
              <a:t>画在平面上</a:t>
            </a: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平面嵌入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画出的无边相交的平面图</a:t>
            </a: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(3)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非平面图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无平面嵌入的无向图</a:t>
            </a:r>
          </a:p>
        </p:txBody>
      </p:sp>
      <p:grpSp>
        <p:nvGrpSpPr>
          <p:cNvPr id="358414" name="Group 14">
            <a:extLst>
              <a:ext uri="{FF2B5EF4-FFF2-40B4-BE49-F238E27FC236}">
                <a16:creationId xmlns:a16="http://schemas.microsoft.com/office/drawing/2014/main" id="{6051AD29-15E7-48F1-A856-ECE5CE743286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068638"/>
            <a:ext cx="7632700" cy="2401887"/>
            <a:chOff x="476" y="1933"/>
            <a:chExt cx="4808" cy="1513"/>
          </a:xfrm>
        </p:grpSpPr>
        <p:pic>
          <p:nvPicPr>
            <p:cNvPr id="358412" name="Picture 12" descr="17-1">
              <a:extLst>
                <a:ext uri="{FF2B5EF4-FFF2-40B4-BE49-F238E27FC236}">
                  <a16:creationId xmlns:a16="http://schemas.microsoft.com/office/drawing/2014/main" id="{D5C9801D-7535-4DF7-872F-0B106937A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167"/>
            <a:stretch>
              <a:fillRect/>
            </a:stretch>
          </p:blipFill>
          <p:spPr bwMode="auto">
            <a:xfrm>
              <a:off x="521" y="1933"/>
              <a:ext cx="4763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13" name="Text Box 13">
              <a:extLst>
                <a:ext uri="{FF2B5EF4-FFF2-40B4-BE49-F238E27FC236}">
                  <a16:creationId xmlns:a16="http://schemas.microsoft.com/office/drawing/2014/main" id="{23085317-5E5F-415D-816A-E09629EA2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158"/>
              <a:ext cx="4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   </a:t>
              </a:r>
              <a:r>
                <a:rPr lang="en-US" altLang="zh-CN" b="1">
                  <a:latin typeface="Times New Roman" panose="02020603050405020304" pitchFamily="18" charset="0"/>
                </a:rPr>
                <a:t>(1)                   (2)                     (3)                        (4)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631CC27A-9DC3-4332-8396-8BADEC44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F200-2C9F-43F2-9526-6FFB56C457F7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97320" name="Rectangle 8">
            <a:extLst>
              <a:ext uri="{FF2B5EF4-FFF2-40B4-BE49-F238E27FC236}">
                <a16:creationId xmlns:a16="http://schemas.microsoft.com/office/drawing/2014/main" id="{A271EAE4-0C13-4E35-9543-9F4711354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自对偶图</a:t>
            </a:r>
          </a:p>
        </p:txBody>
      </p:sp>
      <p:sp>
        <p:nvSpPr>
          <p:cNvPr id="397321" name="Rectangle 9">
            <a:extLst>
              <a:ext uri="{FF2B5EF4-FFF2-40B4-BE49-F238E27FC236}">
                <a16:creationId xmlns:a16="http://schemas.microsoft.com/office/drawing/2014/main" id="{E4F43DE9-1A94-46D5-93B7-90E4B96FA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000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17.7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是平面图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的对偶图，若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                自对偶图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      </a:t>
            </a:r>
          </a:p>
        </p:txBody>
      </p:sp>
      <p:graphicFrame>
        <p:nvGraphicFramePr>
          <p:cNvPr id="7" name="Object 15">
            <a:extLst>
              <a:ext uri="{FF2B5EF4-FFF2-40B4-BE49-F238E27FC236}">
                <a16:creationId xmlns:a16="http://schemas.microsoft.com/office/drawing/2014/main" id="{DEA734DD-FF85-416A-8E6E-B0EF22AE0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149109"/>
              </p:ext>
            </p:extLst>
          </p:nvPr>
        </p:nvGraphicFramePr>
        <p:xfrm>
          <a:off x="5444579" y="4637881"/>
          <a:ext cx="5667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00025" imgH="180863" progId="Equation.3">
                  <p:embed/>
                </p:oleObj>
              </mc:Choice>
              <mc:Fallback>
                <p:oleObj name="公式" r:id="rId3" imgW="200025" imgH="180863" progId="Equation.3">
                  <p:embed/>
                  <p:pic>
                    <p:nvPicPr>
                      <p:cNvPr id="580623" name="Object 15">
                        <a:extLst>
                          <a:ext uri="{FF2B5EF4-FFF2-40B4-BE49-F238E27FC236}">
                            <a16:creationId xmlns:a16="http://schemas.microsoft.com/office/drawing/2014/main" id="{5D7FBCA5-B35D-4AAB-802D-9ED270E224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4579" y="4637881"/>
                        <a:ext cx="5667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6">
            <a:extLst>
              <a:ext uri="{FF2B5EF4-FFF2-40B4-BE49-F238E27FC236}">
                <a16:creationId xmlns:a16="http://schemas.microsoft.com/office/drawing/2014/main" id="{64926D3C-F4EC-4A84-9017-524F76F54107}"/>
              </a:ext>
            </a:extLst>
          </p:cNvPr>
          <p:cNvGrpSpPr>
            <a:grpSpLocks/>
          </p:cNvGrpSpPr>
          <p:nvPr/>
        </p:nvGrpSpPr>
        <p:grpSpPr bwMode="auto">
          <a:xfrm>
            <a:off x="2699792" y="3047206"/>
            <a:ext cx="2470150" cy="1800225"/>
            <a:chOff x="2208" y="1824"/>
            <a:chExt cx="1556" cy="1134"/>
          </a:xfrm>
        </p:grpSpPr>
        <p:sp>
          <p:nvSpPr>
            <p:cNvPr id="10" name="AutoShape 17">
              <a:extLst>
                <a:ext uri="{FF2B5EF4-FFF2-40B4-BE49-F238E27FC236}">
                  <a16:creationId xmlns:a16="http://schemas.microsoft.com/office/drawing/2014/main" id="{ECA62412-13CD-4469-86E5-EF04F5A9A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2"/>
              <a:ext cx="1488" cy="105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C9FAF1E5-1012-478B-8E18-0268A644A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1872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CBB7B907-5811-4231-8774-42C145102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6" y="2544"/>
              <a:ext cx="76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85A3E46A-9C2A-4D18-BDE9-872B1A4E6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44"/>
              <a:ext cx="76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21">
              <a:extLst>
                <a:ext uri="{FF2B5EF4-FFF2-40B4-BE49-F238E27FC236}">
                  <a16:creationId xmlns:a16="http://schemas.microsoft.com/office/drawing/2014/main" id="{F080913E-BCE2-41DB-A250-EE1378E35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1824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5" name="Oval 22">
              <a:extLst>
                <a:ext uri="{FF2B5EF4-FFF2-40B4-BE49-F238E27FC236}">
                  <a16:creationId xmlns:a16="http://schemas.microsoft.com/office/drawing/2014/main" id="{1FEEC369-7188-4A70-B0F4-DE89F4A13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86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6" name="Oval 23">
              <a:extLst>
                <a:ext uri="{FF2B5EF4-FFF2-40B4-BE49-F238E27FC236}">
                  <a16:creationId xmlns:a16="http://schemas.microsoft.com/office/drawing/2014/main" id="{C1020420-5E89-4754-8FA9-C17BF1F3C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285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7" name="Oval 24">
              <a:extLst>
                <a:ext uri="{FF2B5EF4-FFF2-40B4-BE49-F238E27FC236}">
                  <a16:creationId xmlns:a16="http://schemas.microsoft.com/office/drawing/2014/main" id="{399A19E5-2C4C-403F-8DA3-E2E98A010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250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18" name="Oval 25">
            <a:extLst>
              <a:ext uri="{FF2B5EF4-FFF2-40B4-BE49-F238E27FC236}">
                <a16:creationId xmlns:a16="http://schemas.microsoft.com/office/drawing/2014/main" id="{96B06E19-6E88-4912-91E9-A25B6523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992" y="396160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19" name="Oval 26">
            <a:extLst>
              <a:ext uri="{FF2B5EF4-FFF2-40B4-BE49-F238E27FC236}">
                <a16:creationId xmlns:a16="http://schemas.microsoft.com/office/drawing/2014/main" id="{8D07DE97-D095-42BE-8134-EED8F8C0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92" y="396160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20" name="Oval 27">
            <a:extLst>
              <a:ext uri="{FF2B5EF4-FFF2-40B4-BE49-F238E27FC236}">
                <a16:creationId xmlns:a16="http://schemas.microsoft.com/office/drawing/2014/main" id="{87C3BFDF-7F71-46E5-83C4-A9C82676D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242" y="449500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4B6017AD-3CAB-4FFF-AD53-C7F4DE20D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192" y="3504406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4273F100-C99D-44AA-B62C-08DB122BE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4192" y="4037806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C1C8C2EA-4EC4-4FBD-AD2F-58C5E67D69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8567" y="3580606"/>
            <a:ext cx="9144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31">
            <a:extLst>
              <a:ext uri="{FF2B5EF4-FFF2-40B4-BE49-F238E27FC236}">
                <a16:creationId xmlns:a16="http://schemas.microsoft.com/office/drawing/2014/main" id="{A2FDF22F-D156-4B60-82B7-09C56F5CEB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7567" y="4037806"/>
            <a:ext cx="3810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32">
            <a:extLst>
              <a:ext uri="{FF2B5EF4-FFF2-40B4-BE49-F238E27FC236}">
                <a16:creationId xmlns:a16="http://schemas.microsoft.com/office/drawing/2014/main" id="{EBFF0109-C810-4016-A00B-EB4CE300C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8317" y="4034631"/>
            <a:ext cx="3810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Freeform 33">
            <a:extLst>
              <a:ext uri="{FF2B5EF4-FFF2-40B4-BE49-F238E27FC236}">
                <a16:creationId xmlns:a16="http://schemas.microsoft.com/office/drawing/2014/main" id="{B6B1BFF5-06DA-4F2E-98DD-1AB10F54FB0A}"/>
              </a:ext>
            </a:extLst>
          </p:cNvPr>
          <p:cNvSpPr>
            <a:spLocks/>
          </p:cNvSpPr>
          <p:nvPr/>
        </p:nvSpPr>
        <p:spPr bwMode="auto">
          <a:xfrm>
            <a:off x="2852192" y="2666206"/>
            <a:ext cx="2286000" cy="1308100"/>
          </a:xfrm>
          <a:custGeom>
            <a:avLst/>
            <a:gdLst>
              <a:gd name="T0" fmla="*/ 1088707500 w 1440"/>
              <a:gd name="T1" fmla="*/ 2076608750 h 824"/>
              <a:gd name="T2" fmla="*/ 120967500 w 1440"/>
              <a:gd name="T3" fmla="*/ 1229836250 h 824"/>
              <a:gd name="T4" fmla="*/ 1814512500 w 1440"/>
              <a:gd name="T5" fmla="*/ 20161250 h 824"/>
              <a:gd name="T6" fmla="*/ 2147483647 w 1440"/>
              <a:gd name="T7" fmla="*/ 1350803750 h 8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0" h="824">
                <a:moveTo>
                  <a:pt x="432" y="824"/>
                </a:moveTo>
                <a:cubicBezTo>
                  <a:pt x="216" y="724"/>
                  <a:pt x="0" y="624"/>
                  <a:pt x="48" y="488"/>
                </a:cubicBezTo>
                <a:cubicBezTo>
                  <a:pt x="96" y="352"/>
                  <a:pt x="488" y="0"/>
                  <a:pt x="720" y="8"/>
                </a:cubicBezTo>
                <a:cubicBezTo>
                  <a:pt x="952" y="16"/>
                  <a:pt x="1320" y="448"/>
                  <a:pt x="1440" y="53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Freeform 34">
            <a:extLst>
              <a:ext uri="{FF2B5EF4-FFF2-40B4-BE49-F238E27FC236}">
                <a16:creationId xmlns:a16="http://schemas.microsoft.com/office/drawing/2014/main" id="{05192559-1480-4D5B-B9B2-4875C9E1EF13}"/>
              </a:ext>
            </a:extLst>
          </p:cNvPr>
          <p:cNvSpPr>
            <a:spLocks/>
          </p:cNvSpPr>
          <p:nvPr/>
        </p:nvSpPr>
        <p:spPr bwMode="auto">
          <a:xfrm>
            <a:off x="3918992" y="3580606"/>
            <a:ext cx="1676400" cy="1752600"/>
          </a:xfrm>
          <a:custGeom>
            <a:avLst/>
            <a:gdLst>
              <a:gd name="T0" fmla="*/ 0 w 1056"/>
              <a:gd name="T1" fmla="*/ 1572577500 h 1104"/>
              <a:gd name="T2" fmla="*/ 1330642500 w 1056"/>
              <a:gd name="T3" fmla="*/ 2147483647 h 1104"/>
              <a:gd name="T4" fmla="*/ 2147483647 w 1056"/>
              <a:gd name="T5" fmla="*/ 1572577500 h 1104"/>
              <a:gd name="T6" fmla="*/ 2056447500 w 1056"/>
              <a:gd name="T7" fmla="*/ 0 h 1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6" h="1104">
                <a:moveTo>
                  <a:pt x="0" y="624"/>
                </a:moveTo>
                <a:cubicBezTo>
                  <a:pt x="180" y="864"/>
                  <a:pt x="360" y="1104"/>
                  <a:pt x="528" y="1104"/>
                </a:cubicBezTo>
                <a:cubicBezTo>
                  <a:pt x="696" y="1104"/>
                  <a:pt x="960" y="808"/>
                  <a:pt x="1008" y="624"/>
                </a:cubicBezTo>
                <a:cubicBezTo>
                  <a:pt x="1056" y="440"/>
                  <a:pt x="936" y="220"/>
                  <a:pt x="816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" name="Object 39">
            <a:extLst>
              <a:ext uri="{FF2B5EF4-FFF2-40B4-BE49-F238E27FC236}">
                <a16:creationId xmlns:a16="http://schemas.microsoft.com/office/drawing/2014/main" id="{E2DD49B9-569D-4EDD-8A7B-0F99B88E4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747320"/>
              </p:ext>
            </p:extLst>
          </p:nvPr>
        </p:nvGraphicFramePr>
        <p:xfrm>
          <a:off x="3766592" y="4952206"/>
          <a:ext cx="4318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2875" imgH="162037" progId="Equation.3">
                  <p:embed/>
                </p:oleObj>
              </mc:Choice>
              <mc:Fallback>
                <p:oleObj name="公式" r:id="rId5" imgW="142875" imgH="162037" progId="Equation.3">
                  <p:embed/>
                  <p:pic>
                    <p:nvPicPr>
                      <p:cNvPr id="580647" name="Object 39">
                        <a:extLst>
                          <a:ext uri="{FF2B5EF4-FFF2-40B4-BE49-F238E27FC236}">
                            <a16:creationId xmlns:a16="http://schemas.microsoft.com/office/drawing/2014/main" id="{D7AEDA0C-F573-4862-855F-B5048ECB18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592" y="4952206"/>
                        <a:ext cx="4318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080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FB17A-03A7-4FF7-A343-F609417F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279D51-381C-4F61-8485-F6AE312C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33F6-4451-40FB-9874-5FAFD162616E}" type="slidenum">
              <a:rPr lang="en-US" altLang="zh-CN" smtClean="0"/>
              <a:pPr/>
              <a:t>41</a:t>
            </a:fld>
            <a:endParaRPr lang="en-US" altLang="zh-CN"/>
          </a:p>
        </p:txBody>
      </p:sp>
      <p:pic>
        <p:nvPicPr>
          <p:cNvPr id="5" name="Picture 3" descr="17_10">
            <a:extLst>
              <a:ext uri="{FF2B5EF4-FFF2-40B4-BE49-F238E27FC236}">
                <a16:creationId xmlns:a16="http://schemas.microsoft.com/office/drawing/2014/main" id="{ACE98306-7862-4DD7-873D-69957244A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28800"/>
            <a:ext cx="72009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660444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631CC27A-9DC3-4332-8396-8BADEC44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F200-2C9F-43F2-9526-6FFB56C457F7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97320" name="Rectangle 8">
            <a:extLst>
              <a:ext uri="{FF2B5EF4-FFF2-40B4-BE49-F238E27FC236}">
                <a16:creationId xmlns:a16="http://schemas.microsoft.com/office/drawing/2014/main" id="{A271EAE4-0C13-4E35-9543-9F4711354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轮图</a:t>
            </a:r>
          </a:p>
        </p:txBody>
      </p:sp>
      <p:sp>
        <p:nvSpPr>
          <p:cNvPr id="397321" name="Rectangle 9">
            <a:extLst>
              <a:ext uri="{FF2B5EF4-FFF2-40B4-BE49-F238E27FC236}">
                <a16:creationId xmlns:a16="http://schemas.microsoft.com/office/drawing/2014/main" id="{E4F43DE9-1A94-46D5-93B7-90E4B96FA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000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轮图</a:t>
            </a:r>
            <a:r>
              <a:rPr lang="zh-CN" altLang="en-US" dirty="0">
                <a:latin typeface="Times New Roman" panose="02020603050405020304" pitchFamily="18" charset="0"/>
              </a:rPr>
              <a:t>定义如下：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）边形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内放置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个顶点，使这个顶点与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上的所有的顶点均相邻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所得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阶简单图称为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阶轮图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为奇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数的轮图称为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奇阶轮图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为偶数的轮图称为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偶阶轮图</a:t>
            </a:r>
            <a:r>
              <a:rPr lang="zh-CN" altLang="en-US" dirty="0">
                <a:latin typeface="Times New Roman" panose="02020603050405020304" pitchFamily="18" charset="0"/>
              </a:rPr>
              <a:t>，常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将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阶轮图记为</a:t>
            </a:r>
            <a:r>
              <a:rPr lang="en-US" altLang="zh-CN" i="1" dirty="0" err="1">
                <a:latin typeface="Times New Roman" panose="02020603050405020304" pitchFamily="18" charset="0"/>
              </a:rPr>
              <a:t>W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轮图都是自对偶图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图中给出了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7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请画出它们的对偶图，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从而说明它们都是自对偶图</a:t>
            </a:r>
            <a:r>
              <a:rPr lang="en-US" altLang="zh-CN" dirty="0">
                <a:latin typeface="Times New Roman" panose="02020603050405020304" pitchFamily="18" charset="0"/>
              </a:rPr>
              <a:t>.                  </a:t>
            </a:r>
          </a:p>
        </p:txBody>
      </p:sp>
      <p:pic>
        <p:nvPicPr>
          <p:cNvPr id="397322" name="Picture 10" descr="17-11">
            <a:extLst>
              <a:ext uri="{FF2B5EF4-FFF2-40B4-BE49-F238E27FC236}">
                <a16:creationId xmlns:a16="http://schemas.microsoft.com/office/drawing/2014/main" id="{7EFC9CF1-83F3-474B-B925-9EEFE744D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1"/>
          <a:stretch>
            <a:fillRect/>
          </a:stretch>
        </p:blipFill>
        <p:spPr bwMode="auto">
          <a:xfrm>
            <a:off x="6467475" y="3798888"/>
            <a:ext cx="1849438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7323" name="Picture 11" descr="17-11">
            <a:extLst>
              <a:ext uri="{FF2B5EF4-FFF2-40B4-BE49-F238E27FC236}">
                <a16:creationId xmlns:a16="http://schemas.microsoft.com/office/drawing/2014/main" id="{A4F39B9C-C0D7-4492-A878-38D08EE27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1"/>
          <a:stretch>
            <a:fillRect/>
          </a:stretch>
        </p:blipFill>
        <p:spPr bwMode="auto">
          <a:xfrm>
            <a:off x="4500563" y="3860800"/>
            <a:ext cx="1782762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9020D-82F4-4445-82E4-9504E092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</a:t>
            </a:r>
            <a:r>
              <a:rPr lang="zh-CN" altLang="en-US" dirty="0"/>
              <a:t>平面图的对偶图（回顾）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02514D-B613-4DBF-B204-15B1914F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33F6-4451-40FB-9874-5FAFD162616E}" type="slidenum">
              <a:rPr lang="en-US" altLang="zh-CN" smtClean="0"/>
              <a:pPr/>
              <a:t>43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E71CBC-038C-4C7A-8F26-82CBA600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98" y="2708920"/>
            <a:ext cx="7832204" cy="11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85725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86B33A-329B-4836-83B9-B0BBB62AB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12" y="-27384"/>
            <a:ext cx="7315200" cy="6772275"/>
          </a:xfrm>
          <a:prstGeom prst="rect">
            <a:avLst/>
          </a:prstGeom>
        </p:spPr>
      </p:pic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971A3B4-6EFE-4D69-A049-903F387A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A489-1D63-48E3-9C49-AF047A78ABBA}" type="slidenum">
              <a:rPr lang="en-US" altLang="zh-CN"/>
              <a:pPr/>
              <a:t>44</a:t>
            </a:fld>
            <a:endParaRPr lang="en-US" altLang="zh-CN" dirty="0"/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FB472C14-1B9E-4B76-92CC-0716B931D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74600" y="980728"/>
            <a:ext cx="4753248" cy="576064"/>
          </a:xfrm>
        </p:spPr>
        <p:txBody>
          <a:bodyPr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中宋" panose="02010600040101010101" pitchFamily="2" charset="-122"/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  <a:latin typeface="华文中宋" panose="02010600040101010101" pitchFamily="2" charset="-122"/>
              </a:rPr>
              <a:t>17</a:t>
            </a:r>
            <a:r>
              <a:rPr lang="zh-CN" altLang="en-US" sz="2800" dirty="0">
                <a:solidFill>
                  <a:schemeClr val="tx1"/>
                </a:solidFill>
                <a:latin typeface="华文中宋" panose="02010600040101010101" pitchFamily="2" charset="-122"/>
              </a:rPr>
              <a:t>章 平面图（回顾）</a:t>
            </a:r>
          </a:p>
        </p:txBody>
      </p:sp>
    </p:spTree>
    <p:extLst>
      <p:ext uri="{BB962C8B-B14F-4D97-AF65-F5344CB8AC3E}">
        <p14:creationId xmlns:p14="http://schemas.microsoft.com/office/powerpoint/2010/main" val="373394400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5CAD32C-1ECF-4524-A534-EB4FCA36A1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zh-CN" altLang="en-US"/>
              <a:t>例（续）</a:t>
            </a:r>
          </a:p>
        </p:txBody>
      </p:sp>
      <p:grpSp>
        <p:nvGrpSpPr>
          <p:cNvPr id="529411" name="Group 3">
            <a:extLst>
              <a:ext uri="{FF2B5EF4-FFF2-40B4-BE49-F238E27FC236}">
                <a16:creationId xmlns:a16="http://schemas.microsoft.com/office/drawing/2014/main" id="{ABA250BD-2FE5-44DD-9F55-2C8E22C7395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743200"/>
            <a:ext cx="3559175" cy="3771900"/>
            <a:chOff x="590" y="1992"/>
            <a:chExt cx="2242" cy="2376"/>
          </a:xfrm>
        </p:grpSpPr>
        <p:grpSp>
          <p:nvGrpSpPr>
            <p:cNvPr id="8235" name="Group 4">
              <a:extLst>
                <a:ext uri="{FF2B5EF4-FFF2-40B4-BE49-F238E27FC236}">
                  <a16:creationId xmlns:a16="http://schemas.microsoft.com/office/drawing/2014/main" id="{1913E22B-D8C3-44F0-A5B6-68F4572AD2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992"/>
              <a:ext cx="2064" cy="2376"/>
              <a:chOff x="768" y="1992"/>
              <a:chExt cx="2064" cy="2376"/>
            </a:xfrm>
          </p:grpSpPr>
          <p:sp>
            <p:nvSpPr>
              <p:cNvPr id="8237" name="Freeform 5">
                <a:extLst>
                  <a:ext uri="{FF2B5EF4-FFF2-40B4-BE49-F238E27FC236}">
                    <a16:creationId xmlns:a16="http://schemas.microsoft.com/office/drawing/2014/main" id="{4F9F13CF-82E4-4393-977A-00B76105D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880"/>
                <a:ext cx="1344" cy="1160"/>
              </a:xfrm>
              <a:custGeom>
                <a:avLst/>
                <a:gdLst>
                  <a:gd name="T0" fmla="*/ 192 w 1344"/>
                  <a:gd name="T1" fmla="*/ 0 h 1160"/>
                  <a:gd name="T2" fmla="*/ 192 w 1344"/>
                  <a:gd name="T3" fmla="*/ 1008 h 1160"/>
                  <a:gd name="T4" fmla="*/ 1344 w 1344"/>
                  <a:gd name="T5" fmla="*/ 912 h 116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44" h="1160">
                    <a:moveTo>
                      <a:pt x="192" y="0"/>
                    </a:moveTo>
                    <a:cubicBezTo>
                      <a:pt x="96" y="428"/>
                      <a:pt x="0" y="856"/>
                      <a:pt x="192" y="1008"/>
                    </a:cubicBezTo>
                    <a:cubicBezTo>
                      <a:pt x="384" y="1160"/>
                      <a:pt x="864" y="1036"/>
                      <a:pt x="1344" y="91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8" name="AutoShape 6">
                <a:extLst>
                  <a:ext uri="{FF2B5EF4-FFF2-40B4-BE49-F238E27FC236}">
                    <a16:creationId xmlns:a16="http://schemas.microsoft.com/office/drawing/2014/main" id="{5403385F-CB40-449C-9C62-D70F54E1F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" y="2304"/>
                <a:ext cx="1440" cy="1488"/>
              </a:xfrm>
              <a:prstGeom prst="pentagon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8239" name="Line 7">
                <a:extLst>
                  <a:ext uri="{FF2B5EF4-FFF2-40B4-BE49-F238E27FC236}">
                    <a16:creationId xmlns:a16="http://schemas.microsoft.com/office/drawing/2014/main" id="{E957BC18-E338-4E3E-B51B-F17461F3A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62" y="2304"/>
                <a:ext cx="432" cy="14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0" name="Line 8">
                <a:extLst>
                  <a:ext uri="{FF2B5EF4-FFF2-40B4-BE49-F238E27FC236}">
                    <a16:creationId xmlns:a16="http://schemas.microsoft.com/office/drawing/2014/main" id="{7A7AE9E5-ADEE-4BA6-91F2-CCA6D2224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4" y="2304"/>
                <a:ext cx="432" cy="14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1" name="Freeform 9">
                <a:extLst>
                  <a:ext uri="{FF2B5EF4-FFF2-40B4-BE49-F238E27FC236}">
                    <a16:creationId xmlns:a16="http://schemas.microsoft.com/office/drawing/2014/main" id="{D46CD651-A99B-48AA-BC55-8B3336465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" y="1992"/>
                <a:ext cx="1440" cy="888"/>
              </a:xfrm>
              <a:custGeom>
                <a:avLst/>
                <a:gdLst>
                  <a:gd name="T0" fmla="*/ 0 w 1440"/>
                  <a:gd name="T1" fmla="*/ 888 h 888"/>
                  <a:gd name="T2" fmla="*/ 240 w 1440"/>
                  <a:gd name="T3" fmla="*/ 120 h 888"/>
                  <a:gd name="T4" fmla="*/ 1104 w 1440"/>
                  <a:gd name="T5" fmla="*/ 168 h 888"/>
                  <a:gd name="T6" fmla="*/ 1440 w 1440"/>
                  <a:gd name="T7" fmla="*/ 888 h 88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40" h="888">
                    <a:moveTo>
                      <a:pt x="0" y="888"/>
                    </a:moveTo>
                    <a:cubicBezTo>
                      <a:pt x="28" y="564"/>
                      <a:pt x="56" y="240"/>
                      <a:pt x="240" y="120"/>
                    </a:cubicBezTo>
                    <a:cubicBezTo>
                      <a:pt x="424" y="0"/>
                      <a:pt x="904" y="40"/>
                      <a:pt x="1104" y="168"/>
                    </a:cubicBezTo>
                    <a:cubicBezTo>
                      <a:pt x="1304" y="296"/>
                      <a:pt x="1384" y="768"/>
                      <a:pt x="1440" y="88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2" name="Freeform 10">
                <a:extLst>
                  <a:ext uri="{FF2B5EF4-FFF2-40B4-BE49-F238E27FC236}">
                    <a16:creationId xmlns:a16="http://schemas.microsoft.com/office/drawing/2014/main" id="{FC2CE8A9-B0D5-4E69-AAF4-0D6F54E01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2880"/>
                <a:ext cx="1296" cy="1304"/>
              </a:xfrm>
              <a:custGeom>
                <a:avLst/>
                <a:gdLst>
                  <a:gd name="T0" fmla="*/ 1152 w 1296"/>
                  <a:gd name="T1" fmla="*/ 0 h 1304"/>
                  <a:gd name="T2" fmla="*/ 1104 w 1296"/>
                  <a:gd name="T3" fmla="*/ 1152 h 1304"/>
                  <a:gd name="T4" fmla="*/ 0 w 1296"/>
                  <a:gd name="T5" fmla="*/ 912 h 13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296" h="1304">
                    <a:moveTo>
                      <a:pt x="1152" y="0"/>
                    </a:moveTo>
                    <a:cubicBezTo>
                      <a:pt x="1224" y="500"/>
                      <a:pt x="1296" y="1000"/>
                      <a:pt x="1104" y="1152"/>
                    </a:cubicBezTo>
                    <a:cubicBezTo>
                      <a:pt x="912" y="1304"/>
                      <a:pt x="456" y="1108"/>
                      <a:pt x="0" y="91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3" name="Oval 11">
                <a:extLst>
                  <a:ext uri="{FF2B5EF4-FFF2-40B4-BE49-F238E27FC236}">
                    <a16:creationId xmlns:a16="http://schemas.microsoft.com/office/drawing/2014/main" id="{5FFFB038-D06F-44BE-BE5E-D6C15B2BA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2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8244" name="Oval 12">
                <a:extLst>
                  <a:ext uri="{FF2B5EF4-FFF2-40B4-BE49-F238E27FC236}">
                    <a16:creationId xmlns:a16="http://schemas.microsoft.com/office/drawing/2014/main" id="{6FA83ABB-D48D-4BE2-9963-6247499DF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28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8245" name="Oval 13">
                <a:extLst>
                  <a:ext uri="{FF2B5EF4-FFF2-40B4-BE49-F238E27FC236}">
                    <a16:creationId xmlns:a16="http://schemas.microsoft.com/office/drawing/2014/main" id="{38F18747-3B50-4592-B256-5C3E801DE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37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8246" name="Oval 14">
                <a:extLst>
                  <a:ext uri="{FF2B5EF4-FFF2-40B4-BE49-F238E27FC236}">
                    <a16:creationId xmlns:a16="http://schemas.microsoft.com/office/drawing/2014/main" id="{0E0ECBFC-63E2-4309-B80C-B1545820A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4" y="37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8247" name="Oval 15">
                <a:extLst>
                  <a:ext uri="{FF2B5EF4-FFF2-40B4-BE49-F238E27FC236}">
                    <a16:creationId xmlns:a16="http://schemas.microsoft.com/office/drawing/2014/main" id="{48A1419B-D705-4AA2-8EB3-852EB4933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" y="28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>
                  <a:latin typeface="Tahoma" panose="020B0604030504040204" pitchFamily="34" charset="0"/>
                </a:endParaRPr>
              </a:p>
            </p:txBody>
          </p:sp>
          <p:graphicFrame>
            <p:nvGraphicFramePr>
              <p:cNvPr id="8248" name="Object 16">
                <a:extLst>
                  <a:ext uri="{FF2B5EF4-FFF2-40B4-BE49-F238E27FC236}">
                    <a16:creationId xmlns:a16="http://schemas.microsoft.com/office/drawing/2014/main" id="{B4FDC4DD-FD43-45AE-A5DC-43C6E0720F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42" y="2016"/>
              <a:ext cx="385" cy="5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33462" imgH="200025" progId="Equation.3">
                      <p:embed/>
                    </p:oleObj>
                  </mc:Choice>
                  <mc:Fallback>
                    <p:oleObj name="公式" r:id="rId2" imgW="133462" imgH="200025" progId="Equation.3">
                      <p:embed/>
                      <p:pic>
                        <p:nvPicPr>
                          <p:cNvPr id="8248" name="Object 16">
                            <a:extLst>
                              <a:ext uri="{FF2B5EF4-FFF2-40B4-BE49-F238E27FC236}">
                                <a16:creationId xmlns:a16="http://schemas.microsoft.com/office/drawing/2014/main" id="{B4FDC4DD-FD43-45AE-A5DC-43C6E0720F1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2" y="2016"/>
                            <a:ext cx="385" cy="5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9" name="Object 17">
                <a:extLst>
                  <a:ext uri="{FF2B5EF4-FFF2-40B4-BE49-F238E27FC236}">
                    <a16:creationId xmlns:a16="http://schemas.microsoft.com/office/drawing/2014/main" id="{E61581FA-419E-4179-847A-1452B04DB9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22" y="3784"/>
              <a:ext cx="418" cy="5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42875" imgH="209438" progId="Equation.3">
                      <p:embed/>
                    </p:oleObj>
                  </mc:Choice>
                  <mc:Fallback>
                    <p:oleObj name="公式" r:id="rId4" imgW="142875" imgH="209438" progId="Equation.3">
                      <p:embed/>
                      <p:pic>
                        <p:nvPicPr>
                          <p:cNvPr id="8249" name="Object 17">
                            <a:extLst>
                              <a:ext uri="{FF2B5EF4-FFF2-40B4-BE49-F238E27FC236}">
                                <a16:creationId xmlns:a16="http://schemas.microsoft.com/office/drawing/2014/main" id="{E61581FA-419E-4179-847A-1452B04DB93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2" y="3784"/>
                            <a:ext cx="418" cy="5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50" name="Object 18">
                <a:extLst>
                  <a:ext uri="{FF2B5EF4-FFF2-40B4-BE49-F238E27FC236}">
                    <a16:creationId xmlns:a16="http://schemas.microsoft.com/office/drawing/2014/main" id="{9E4EAAF3-322B-4C7C-93E6-E4F06048AE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40" y="3676"/>
              <a:ext cx="418" cy="5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142875" imgH="200025" progId="Equation.3">
                      <p:embed/>
                    </p:oleObj>
                  </mc:Choice>
                  <mc:Fallback>
                    <p:oleObj name="公式" r:id="rId6" imgW="142875" imgH="200025" progId="Equation.3">
                      <p:embed/>
                      <p:pic>
                        <p:nvPicPr>
                          <p:cNvPr id="8250" name="Object 18">
                            <a:extLst>
                              <a:ext uri="{FF2B5EF4-FFF2-40B4-BE49-F238E27FC236}">
                                <a16:creationId xmlns:a16="http://schemas.microsoft.com/office/drawing/2014/main" id="{9E4EAAF3-322B-4C7C-93E6-E4F06048AE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0" y="3676"/>
                            <a:ext cx="418" cy="5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51" name="Object 19">
                <a:extLst>
                  <a:ext uri="{FF2B5EF4-FFF2-40B4-BE49-F238E27FC236}">
                    <a16:creationId xmlns:a16="http://schemas.microsoft.com/office/drawing/2014/main" id="{3ED8A97F-00E8-4B08-80C4-58C4F702285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14" y="2544"/>
              <a:ext cx="418" cy="5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142875" imgH="209438" progId="Equation.3">
                      <p:embed/>
                    </p:oleObj>
                  </mc:Choice>
                  <mc:Fallback>
                    <p:oleObj name="公式" r:id="rId8" imgW="142875" imgH="209438" progId="Equation.3">
                      <p:embed/>
                      <p:pic>
                        <p:nvPicPr>
                          <p:cNvPr id="8251" name="Object 19">
                            <a:extLst>
                              <a:ext uri="{FF2B5EF4-FFF2-40B4-BE49-F238E27FC236}">
                                <a16:creationId xmlns:a16="http://schemas.microsoft.com/office/drawing/2014/main" id="{3ED8A97F-00E8-4B08-80C4-58C4F702285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4" y="2544"/>
                            <a:ext cx="418" cy="5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36" name="Object 20">
              <a:extLst>
                <a:ext uri="{FF2B5EF4-FFF2-40B4-BE49-F238E27FC236}">
                  <a16:creationId xmlns:a16="http://schemas.microsoft.com/office/drawing/2014/main" id="{BE1AA781-6D79-4686-8D56-B1397F629E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0" y="2592"/>
            <a:ext cx="418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42875" imgH="200025" progId="Equation.3">
                    <p:embed/>
                  </p:oleObj>
                </mc:Choice>
                <mc:Fallback>
                  <p:oleObj name="公式" r:id="rId10" imgW="142875" imgH="200025" progId="Equation.3">
                    <p:embed/>
                    <p:pic>
                      <p:nvPicPr>
                        <p:cNvPr id="8236" name="Object 20">
                          <a:extLst>
                            <a:ext uri="{FF2B5EF4-FFF2-40B4-BE49-F238E27FC236}">
                              <a16:creationId xmlns:a16="http://schemas.microsoft.com/office/drawing/2014/main" id="{BE1AA781-6D79-4686-8D56-B1397F629E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2592"/>
                          <a:ext cx="418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9429" name="Freeform 21">
            <a:extLst>
              <a:ext uri="{FF2B5EF4-FFF2-40B4-BE49-F238E27FC236}">
                <a16:creationId xmlns:a16="http://schemas.microsoft.com/office/drawing/2014/main" id="{0DE30386-49DA-4D32-B0F4-7490BE54453E}"/>
              </a:ext>
            </a:extLst>
          </p:cNvPr>
          <p:cNvSpPr>
            <a:spLocks/>
          </p:cNvSpPr>
          <p:nvPr/>
        </p:nvSpPr>
        <p:spPr bwMode="auto">
          <a:xfrm>
            <a:off x="1371600" y="4143375"/>
            <a:ext cx="2057400" cy="2070100"/>
          </a:xfrm>
          <a:custGeom>
            <a:avLst/>
            <a:gdLst>
              <a:gd name="T0" fmla="*/ 2147483647 w 1296"/>
              <a:gd name="T1" fmla="*/ 0 h 1304"/>
              <a:gd name="T2" fmla="*/ 2147483647 w 1296"/>
              <a:gd name="T3" fmla="*/ 2147483647 h 1304"/>
              <a:gd name="T4" fmla="*/ 0 w 1296"/>
              <a:gd name="T5" fmla="*/ 2147483647 h 13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6" h="1304">
                <a:moveTo>
                  <a:pt x="1152" y="0"/>
                </a:moveTo>
                <a:cubicBezTo>
                  <a:pt x="1224" y="500"/>
                  <a:pt x="1296" y="1000"/>
                  <a:pt x="1104" y="1152"/>
                </a:cubicBezTo>
                <a:cubicBezTo>
                  <a:pt x="912" y="1304"/>
                  <a:pt x="456" y="1108"/>
                  <a:pt x="0" y="91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9430" name="Group 22">
            <a:extLst>
              <a:ext uri="{FF2B5EF4-FFF2-40B4-BE49-F238E27FC236}">
                <a16:creationId xmlns:a16="http://schemas.microsoft.com/office/drawing/2014/main" id="{D23954DE-97DB-46FF-AAB1-654720293DB1}"/>
              </a:ext>
            </a:extLst>
          </p:cNvPr>
          <p:cNvGrpSpPr>
            <a:grpSpLocks/>
          </p:cNvGrpSpPr>
          <p:nvPr/>
        </p:nvGrpSpPr>
        <p:grpSpPr bwMode="auto">
          <a:xfrm>
            <a:off x="3070225" y="914400"/>
            <a:ext cx="3032252" cy="3048000"/>
            <a:chOff x="2030" y="28"/>
            <a:chExt cx="2131" cy="2140"/>
          </a:xfrm>
        </p:grpSpPr>
        <p:sp>
          <p:nvSpPr>
            <p:cNvPr id="8219" name="AutoShape 23">
              <a:extLst>
                <a:ext uri="{FF2B5EF4-FFF2-40B4-BE49-F238E27FC236}">
                  <a16:creationId xmlns:a16="http://schemas.microsoft.com/office/drawing/2014/main" id="{AD303E20-CB14-4B6B-B203-9DC67A1EB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6"/>
              <a:ext cx="1440" cy="1488"/>
            </a:xfrm>
            <a:prstGeom prst="pentag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8220" name="Line 24">
              <a:extLst>
                <a:ext uri="{FF2B5EF4-FFF2-40B4-BE49-F238E27FC236}">
                  <a16:creationId xmlns:a16="http://schemas.microsoft.com/office/drawing/2014/main" id="{973638AA-50E0-438D-B9A7-D6E4EEFF7F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336"/>
              <a:ext cx="432" cy="1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Line 25">
              <a:extLst>
                <a:ext uri="{FF2B5EF4-FFF2-40B4-BE49-F238E27FC236}">
                  <a16:creationId xmlns:a16="http://schemas.microsoft.com/office/drawing/2014/main" id="{20CFAC31-B911-421D-A5BF-19ADBB665C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912"/>
              <a:ext cx="115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Line 26">
              <a:extLst>
                <a:ext uri="{FF2B5EF4-FFF2-40B4-BE49-F238E27FC236}">
                  <a16:creationId xmlns:a16="http://schemas.microsoft.com/office/drawing/2014/main" id="{30654E8F-D043-4AB8-8FF2-55EE902E2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912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Line 27">
              <a:extLst>
                <a:ext uri="{FF2B5EF4-FFF2-40B4-BE49-F238E27FC236}">
                  <a16:creationId xmlns:a16="http://schemas.microsoft.com/office/drawing/2014/main" id="{E31FC878-255F-4562-A8D5-60D934690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120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Line 28">
              <a:extLst>
                <a:ext uri="{FF2B5EF4-FFF2-40B4-BE49-F238E27FC236}">
                  <a16:creationId xmlns:a16="http://schemas.microsoft.com/office/drawing/2014/main" id="{0A8A388D-8A50-4108-AED5-34B6E8A44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72" y="336"/>
              <a:ext cx="480" cy="1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Oval 29">
              <a:extLst>
                <a:ext uri="{FF2B5EF4-FFF2-40B4-BE49-F238E27FC236}">
                  <a16:creationId xmlns:a16="http://schemas.microsoft.com/office/drawing/2014/main" id="{24583B8A-E9B9-4C38-9F99-7E0017C73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8226" name="Oval 30">
              <a:extLst>
                <a:ext uri="{FF2B5EF4-FFF2-40B4-BE49-F238E27FC236}">
                  <a16:creationId xmlns:a16="http://schemas.microsoft.com/office/drawing/2014/main" id="{E37E543C-F2F5-41BB-AF28-0282BF971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8227" name="Oval 31">
              <a:extLst>
                <a:ext uri="{FF2B5EF4-FFF2-40B4-BE49-F238E27FC236}">
                  <a16:creationId xmlns:a16="http://schemas.microsoft.com/office/drawing/2014/main" id="{BF657270-1E45-40D8-AD66-60FE70D0C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8228" name="Oval 32">
              <a:extLst>
                <a:ext uri="{FF2B5EF4-FFF2-40B4-BE49-F238E27FC236}">
                  <a16:creationId xmlns:a16="http://schemas.microsoft.com/office/drawing/2014/main" id="{0FC73615-7CBF-4159-A288-F93F86FEB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176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8229" name="Oval 33">
              <a:extLst>
                <a:ext uri="{FF2B5EF4-FFF2-40B4-BE49-F238E27FC236}">
                  <a16:creationId xmlns:a16="http://schemas.microsoft.com/office/drawing/2014/main" id="{8D627EB8-3196-4653-870E-F21CF51C7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8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graphicFrame>
          <p:nvGraphicFramePr>
            <p:cNvPr id="8230" name="Object 34">
              <a:extLst>
                <a:ext uri="{FF2B5EF4-FFF2-40B4-BE49-F238E27FC236}">
                  <a16:creationId xmlns:a16="http://schemas.microsoft.com/office/drawing/2014/main" id="{4AA291D3-C8D8-49D5-AE4D-E7BFDD9681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9" y="28"/>
            <a:ext cx="385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33462" imgH="200025" progId="Equation.3">
                    <p:embed/>
                  </p:oleObj>
                </mc:Choice>
                <mc:Fallback>
                  <p:oleObj name="公式" r:id="rId12" imgW="133462" imgH="200025" progId="Equation.3">
                    <p:embed/>
                    <p:pic>
                      <p:nvPicPr>
                        <p:cNvPr id="8230" name="Object 34">
                          <a:extLst>
                            <a:ext uri="{FF2B5EF4-FFF2-40B4-BE49-F238E27FC236}">
                              <a16:creationId xmlns:a16="http://schemas.microsoft.com/office/drawing/2014/main" id="{4AA291D3-C8D8-49D5-AE4D-E7BFDD9681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" y="28"/>
                          <a:ext cx="385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1" name="Object 35">
              <a:extLst>
                <a:ext uri="{FF2B5EF4-FFF2-40B4-BE49-F238E27FC236}">
                  <a16:creationId xmlns:a16="http://schemas.microsoft.com/office/drawing/2014/main" id="{AE50B8B0-0F8A-4366-AE64-3B73E03192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9902139"/>
                </p:ext>
              </p:extLst>
            </p:nvPr>
          </p:nvGraphicFramePr>
          <p:xfrm>
            <a:off x="2030" y="740"/>
            <a:ext cx="418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42875" imgH="200025" progId="Equation.3">
                    <p:embed/>
                  </p:oleObj>
                </mc:Choice>
                <mc:Fallback>
                  <p:oleObj name="公式" r:id="rId14" imgW="142875" imgH="200025" progId="Equation.3">
                    <p:embed/>
                    <p:pic>
                      <p:nvPicPr>
                        <p:cNvPr id="8231" name="Object 35">
                          <a:extLst>
                            <a:ext uri="{FF2B5EF4-FFF2-40B4-BE49-F238E27FC236}">
                              <a16:creationId xmlns:a16="http://schemas.microsoft.com/office/drawing/2014/main" id="{AE50B8B0-0F8A-4366-AE64-3B73E03192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740"/>
                          <a:ext cx="418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2" name="Object 36">
              <a:extLst>
                <a:ext uri="{FF2B5EF4-FFF2-40B4-BE49-F238E27FC236}">
                  <a16:creationId xmlns:a16="http://schemas.microsoft.com/office/drawing/2014/main" id="{B665099A-33D5-40B0-8533-96385C27A4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0646930"/>
                </p:ext>
              </p:extLst>
            </p:nvPr>
          </p:nvGraphicFramePr>
          <p:xfrm>
            <a:off x="2276" y="1584"/>
            <a:ext cx="41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42875" imgH="209438" progId="Equation.3">
                    <p:embed/>
                  </p:oleObj>
                </mc:Choice>
                <mc:Fallback>
                  <p:oleObj name="公式" r:id="rId16" imgW="142875" imgH="209438" progId="Equation.3">
                    <p:embed/>
                    <p:pic>
                      <p:nvPicPr>
                        <p:cNvPr id="8232" name="Object 36">
                          <a:extLst>
                            <a:ext uri="{FF2B5EF4-FFF2-40B4-BE49-F238E27FC236}">
                              <a16:creationId xmlns:a16="http://schemas.microsoft.com/office/drawing/2014/main" id="{B665099A-33D5-40B0-8533-96385C27A4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6" y="1584"/>
                          <a:ext cx="418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" name="Object 37">
              <a:extLst>
                <a:ext uri="{FF2B5EF4-FFF2-40B4-BE49-F238E27FC236}">
                  <a16:creationId xmlns:a16="http://schemas.microsoft.com/office/drawing/2014/main" id="{412A812E-C4DC-4EB8-8292-DB402E1D77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1536"/>
            <a:ext cx="418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42875" imgH="200025" progId="Equation.3">
                    <p:embed/>
                  </p:oleObj>
                </mc:Choice>
                <mc:Fallback>
                  <p:oleObj name="公式" r:id="rId18" imgW="142875" imgH="200025" progId="Equation.3">
                    <p:embed/>
                    <p:pic>
                      <p:nvPicPr>
                        <p:cNvPr id="8233" name="Object 37">
                          <a:extLst>
                            <a:ext uri="{FF2B5EF4-FFF2-40B4-BE49-F238E27FC236}">
                              <a16:creationId xmlns:a16="http://schemas.microsoft.com/office/drawing/2014/main" id="{412A812E-C4DC-4EB8-8292-DB402E1D77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536"/>
                          <a:ext cx="418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4" name="Object 38">
              <a:extLst>
                <a:ext uri="{FF2B5EF4-FFF2-40B4-BE49-F238E27FC236}">
                  <a16:creationId xmlns:a16="http://schemas.microsoft.com/office/drawing/2014/main" id="{30E41684-A789-490E-8CD4-46854E0759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7885808"/>
                </p:ext>
              </p:extLst>
            </p:nvPr>
          </p:nvGraphicFramePr>
          <p:xfrm>
            <a:off x="3743" y="530"/>
            <a:ext cx="418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42875" imgH="209438" progId="Equation.3">
                    <p:embed/>
                  </p:oleObj>
                </mc:Choice>
                <mc:Fallback>
                  <p:oleObj name="公式" r:id="rId20" imgW="142875" imgH="209438" progId="Equation.3">
                    <p:embed/>
                    <p:pic>
                      <p:nvPicPr>
                        <p:cNvPr id="8234" name="Object 38">
                          <a:extLst>
                            <a:ext uri="{FF2B5EF4-FFF2-40B4-BE49-F238E27FC236}">
                              <a16:creationId xmlns:a16="http://schemas.microsoft.com/office/drawing/2014/main" id="{30E41684-A789-490E-8CD4-46854E0759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3" y="530"/>
                          <a:ext cx="418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9447" name="Freeform 39">
            <a:extLst>
              <a:ext uri="{FF2B5EF4-FFF2-40B4-BE49-F238E27FC236}">
                <a16:creationId xmlns:a16="http://schemas.microsoft.com/office/drawing/2014/main" id="{6698D0C0-8745-46CC-B332-810A74C623D6}"/>
              </a:ext>
            </a:extLst>
          </p:cNvPr>
          <p:cNvSpPr>
            <a:spLocks/>
          </p:cNvSpPr>
          <p:nvPr/>
        </p:nvSpPr>
        <p:spPr bwMode="auto">
          <a:xfrm>
            <a:off x="593725" y="4146550"/>
            <a:ext cx="2133600" cy="1841500"/>
          </a:xfrm>
          <a:custGeom>
            <a:avLst/>
            <a:gdLst>
              <a:gd name="T0" fmla="*/ 483870000 w 1344"/>
              <a:gd name="T1" fmla="*/ 0 h 1160"/>
              <a:gd name="T2" fmla="*/ 483870000 w 1344"/>
              <a:gd name="T3" fmla="*/ 2147483647 h 1160"/>
              <a:gd name="T4" fmla="*/ 2147483647 w 1344"/>
              <a:gd name="T5" fmla="*/ 2147483647 h 11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1160">
                <a:moveTo>
                  <a:pt x="192" y="0"/>
                </a:moveTo>
                <a:cubicBezTo>
                  <a:pt x="96" y="428"/>
                  <a:pt x="0" y="856"/>
                  <a:pt x="192" y="1008"/>
                </a:cubicBezTo>
                <a:cubicBezTo>
                  <a:pt x="384" y="1160"/>
                  <a:pt x="864" y="1036"/>
                  <a:pt x="1344" y="91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9448" name="Group 40">
            <a:extLst>
              <a:ext uri="{FF2B5EF4-FFF2-40B4-BE49-F238E27FC236}">
                <a16:creationId xmlns:a16="http://schemas.microsoft.com/office/drawing/2014/main" id="{084DB5C7-DFF6-4B61-82DA-7C4BA0B43CA9}"/>
              </a:ext>
            </a:extLst>
          </p:cNvPr>
          <p:cNvGrpSpPr>
            <a:grpSpLocks/>
          </p:cNvGrpSpPr>
          <p:nvPr/>
        </p:nvGrpSpPr>
        <p:grpSpPr bwMode="auto">
          <a:xfrm>
            <a:off x="5584825" y="2667000"/>
            <a:ext cx="3406775" cy="3848100"/>
            <a:chOff x="3134" y="1896"/>
            <a:chExt cx="2180" cy="2336"/>
          </a:xfrm>
        </p:grpSpPr>
        <p:sp>
          <p:nvSpPr>
            <p:cNvPr id="8203" name="AutoShape 41">
              <a:extLst>
                <a:ext uri="{FF2B5EF4-FFF2-40B4-BE49-F238E27FC236}">
                  <a16:creationId xmlns:a16="http://schemas.microsoft.com/office/drawing/2014/main" id="{F73C5853-1C72-4EA0-81E5-E53E5A275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1440" cy="1488"/>
            </a:xfrm>
            <a:prstGeom prst="pentag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8204" name="Line 42">
              <a:extLst>
                <a:ext uri="{FF2B5EF4-FFF2-40B4-BE49-F238E27FC236}">
                  <a16:creationId xmlns:a16="http://schemas.microsoft.com/office/drawing/2014/main" id="{37893879-8346-4487-865A-6973EB2DF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304"/>
              <a:ext cx="432" cy="1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Line 43">
              <a:extLst>
                <a:ext uri="{FF2B5EF4-FFF2-40B4-BE49-F238E27FC236}">
                  <a16:creationId xmlns:a16="http://schemas.microsoft.com/office/drawing/2014/main" id="{B98D6C02-5376-472C-88DA-B0145C1AA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304"/>
              <a:ext cx="432" cy="1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Line 44">
              <a:extLst>
                <a:ext uri="{FF2B5EF4-FFF2-40B4-BE49-F238E27FC236}">
                  <a16:creationId xmlns:a16="http://schemas.microsoft.com/office/drawing/2014/main" id="{5BF7BCA2-2069-477C-B4CD-ADB8544E7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2928"/>
              <a:ext cx="110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Freeform 45">
              <a:extLst>
                <a:ext uri="{FF2B5EF4-FFF2-40B4-BE49-F238E27FC236}">
                  <a16:creationId xmlns:a16="http://schemas.microsoft.com/office/drawing/2014/main" id="{10B17351-487E-43C2-BADA-27F944A3E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2880"/>
              <a:ext cx="1200" cy="1352"/>
            </a:xfrm>
            <a:custGeom>
              <a:avLst/>
              <a:gdLst>
                <a:gd name="T0" fmla="*/ 0 w 1200"/>
                <a:gd name="T1" fmla="*/ 912 h 1352"/>
                <a:gd name="T2" fmla="*/ 1008 w 1200"/>
                <a:gd name="T3" fmla="*/ 1200 h 1352"/>
                <a:gd name="T4" fmla="*/ 1152 w 1200"/>
                <a:gd name="T5" fmla="*/ 0 h 13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352">
                  <a:moveTo>
                    <a:pt x="0" y="912"/>
                  </a:moveTo>
                  <a:cubicBezTo>
                    <a:pt x="408" y="1132"/>
                    <a:pt x="816" y="1352"/>
                    <a:pt x="1008" y="1200"/>
                  </a:cubicBezTo>
                  <a:cubicBezTo>
                    <a:pt x="1200" y="1048"/>
                    <a:pt x="1128" y="200"/>
                    <a:pt x="1152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Freeform 46">
              <a:extLst>
                <a:ext uri="{FF2B5EF4-FFF2-40B4-BE49-F238E27FC236}">
                  <a16:creationId xmlns:a16="http://schemas.microsoft.com/office/drawing/2014/main" id="{7B711EDC-62BD-4FC1-81C5-464609554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" y="1896"/>
              <a:ext cx="1472" cy="984"/>
            </a:xfrm>
            <a:custGeom>
              <a:avLst/>
              <a:gdLst>
                <a:gd name="T0" fmla="*/ 32 w 1472"/>
                <a:gd name="T1" fmla="*/ 984 h 984"/>
                <a:gd name="T2" fmla="*/ 176 w 1472"/>
                <a:gd name="T3" fmla="*/ 264 h 984"/>
                <a:gd name="T4" fmla="*/ 1088 w 1472"/>
                <a:gd name="T5" fmla="*/ 120 h 984"/>
                <a:gd name="T6" fmla="*/ 1472 w 1472"/>
                <a:gd name="T7" fmla="*/ 984 h 9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72" h="984">
                  <a:moveTo>
                    <a:pt x="32" y="984"/>
                  </a:moveTo>
                  <a:cubicBezTo>
                    <a:pt x="16" y="696"/>
                    <a:pt x="0" y="408"/>
                    <a:pt x="176" y="264"/>
                  </a:cubicBezTo>
                  <a:cubicBezTo>
                    <a:pt x="352" y="120"/>
                    <a:pt x="872" y="0"/>
                    <a:pt x="1088" y="120"/>
                  </a:cubicBezTo>
                  <a:cubicBezTo>
                    <a:pt x="1304" y="240"/>
                    <a:pt x="1408" y="840"/>
                    <a:pt x="1472" y="98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Oval 47">
              <a:extLst>
                <a:ext uri="{FF2B5EF4-FFF2-40B4-BE49-F238E27FC236}">
                  <a16:creationId xmlns:a16="http://schemas.microsoft.com/office/drawing/2014/main" id="{C9D2474C-A715-4332-A363-1471AC59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8210" name="Oval 48">
              <a:extLst>
                <a:ext uri="{FF2B5EF4-FFF2-40B4-BE49-F238E27FC236}">
                  <a16:creationId xmlns:a16="http://schemas.microsoft.com/office/drawing/2014/main" id="{854F20EA-4EF9-4F88-BB8D-F015B1072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3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8211" name="Oval 49">
              <a:extLst>
                <a:ext uri="{FF2B5EF4-FFF2-40B4-BE49-F238E27FC236}">
                  <a16:creationId xmlns:a16="http://schemas.microsoft.com/office/drawing/2014/main" id="{6CE762A0-6FEB-497F-BB16-C2DD29F5B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44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8212" name="Oval 50">
              <a:extLst>
                <a:ext uri="{FF2B5EF4-FFF2-40B4-BE49-F238E27FC236}">
                  <a16:creationId xmlns:a16="http://schemas.microsoft.com/office/drawing/2014/main" id="{EFF417F4-3E08-46C7-B1E3-7960037D0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744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8213" name="Oval 51">
              <a:extLst>
                <a:ext uri="{FF2B5EF4-FFF2-40B4-BE49-F238E27FC236}">
                  <a16:creationId xmlns:a16="http://schemas.microsoft.com/office/drawing/2014/main" id="{68890FEE-3CFC-4F93-8BB4-89D510EA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83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graphicFrame>
          <p:nvGraphicFramePr>
            <p:cNvPr id="8214" name="Object 52">
              <a:extLst>
                <a:ext uri="{FF2B5EF4-FFF2-40B4-BE49-F238E27FC236}">
                  <a16:creationId xmlns:a16="http://schemas.microsoft.com/office/drawing/2014/main" id="{9E47678C-930A-44FE-8C2A-E94C2F3637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1968"/>
            <a:ext cx="385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33462" imgH="200025" progId="Equation.3">
                    <p:embed/>
                  </p:oleObj>
                </mc:Choice>
                <mc:Fallback>
                  <p:oleObj name="公式" r:id="rId22" imgW="133462" imgH="200025" progId="Equation.3">
                    <p:embed/>
                    <p:pic>
                      <p:nvPicPr>
                        <p:cNvPr id="8214" name="Object 52">
                          <a:extLst>
                            <a:ext uri="{FF2B5EF4-FFF2-40B4-BE49-F238E27FC236}">
                              <a16:creationId xmlns:a16="http://schemas.microsoft.com/office/drawing/2014/main" id="{9E47678C-930A-44FE-8C2A-E94C2F3637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968"/>
                          <a:ext cx="385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53">
              <a:extLst>
                <a:ext uri="{FF2B5EF4-FFF2-40B4-BE49-F238E27FC236}">
                  <a16:creationId xmlns:a16="http://schemas.microsoft.com/office/drawing/2014/main" id="{78A1880D-F246-44D3-AE65-B97955DF7F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4" y="2688"/>
            <a:ext cx="418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42875" imgH="200025" progId="Equation.3">
                    <p:embed/>
                  </p:oleObj>
                </mc:Choice>
                <mc:Fallback>
                  <p:oleObj name="公式" r:id="rId24" imgW="142875" imgH="200025" progId="Equation.3">
                    <p:embed/>
                    <p:pic>
                      <p:nvPicPr>
                        <p:cNvPr id="8215" name="Object 53">
                          <a:extLst>
                            <a:ext uri="{FF2B5EF4-FFF2-40B4-BE49-F238E27FC236}">
                              <a16:creationId xmlns:a16="http://schemas.microsoft.com/office/drawing/2014/main" id="{78A1880D-F246-44D3-AE65-B97955DF7F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4" y="2688"/>
                          <a:ext cx="418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6" name="Object 54">
              <a:extLst>
                <a:ext uri="{FF2B5EF4-FFF2-40B4-BE49-F238E27FC236}">
                  <a16:creationId xmlns:a16="http://schemas.microsoft.com/office/drawing/2014/main" id="{B545F201-B1BE-465F-A372-FCBC9727DC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2" y="3600"/>
            <a:ext cx="41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42875" imgH="209438" progId="Equation.3">
                    <p:embed/>
                  </p:oleObj>
                </mc:Choice>
                <mc:Fallback>
                  <p:oleObj name="公式" r:id="rId26" imgW="142875" imgH="209438" progId="Equation.3">
                    <p:embed/>
                    <p:pic>
                      <p:nvPicPr>
                        <p:cNvPr id="8216" name="Object 54">
                          <a:extLst>
                            <a:ext uri="{FF2B5EF4-FFF2-40B4-BE49-F238E27FC236}">
                              <a16:creationId xmlns:a16="http://schemas.microsoft.com/office/drawing/2014/main" id="{B545F201-B1BE-465F-A372-FCBC9727DC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2" y="3600"/>
                          <a:ext cx="418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7" name="Object 55">
              <a:extLst>
                <a:ext uri="{FF2B5EF4-FFF2-40B4-BE49-F238E27FC236}">
                  <a16:creationId xmlns:a16="http://schemas.microsoft.com/office/drawing/2014/main" id="{7889E375-9179-4BCF-9DCE-05F7D5B9BB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3552"/>
            <a:ext cx="418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42875" imgH="200025" progId="Equation.3">
                    <p:embed/>
                  </p:oleObj>
                </mc:Choice>
                <mc:Fallback>
                  <p:oleObj name="公式" r:id="rId28" imgW="142875" imgH="200025" progId="Equation.3">
                    <p:embed/>
                    <p:pic>
                      <p:nvPicPr>
                        <p:cNvPr id="8217" name="Object 55">
                          <a:extLst>
                            <a:ext uri="{FF2B5EF4-FFF2-40B4-BE49-F238E27FC236}">
                              <a16:creationId xmlns:a16="http://schemas.microsoft.com/office/drawing/2014/main" id="{7889E375-9179-4BCF-9DCE-05F7D5B9BB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552"/>
                          <a:ext cx="418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8" name="Object 56">
              <a:extLst>
                <a:ext uri="{FF2B5EF4-FFF2-40B4-BE49-F238E27FC236}">
                  <a16:creationId xmlns:a16="http://schemas.microsoft.com/office/drawing/2014/main" id="{D4FCC4FB-BD5D-4867-80FB-D08A607ADE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2631"/>
            <a:ext cx="418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142875" imgH="209438" progId="Equation.3">
                    <p:embed/>
                  </p:oleObj>
                </mc:Choice>
                <mc:Fallback>
                  <p:oleObj name="公式" r:id="rId30" imgW="142875" imgH="209438" progId="Equation.3">
                    <p:embed/>
                    <p:pic>
                      <p:nvPicPr>
                        <p:cNvPr id="8218" name="Object 56">
                          <a:extLst>
                            <a:ext uri="{FF2B5EF4-FFF2-40B4-BE49-F238E27FC236}">
                              <a16:creationId xmlns:a16="http://schemas.microsoft.com/office/drawing/2014/main" id="{D4FCC4FB-BD5D-4867-80FB-D08A607ADE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631"/>
                          <a:ext cx="418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9465" name="Line 57">
            <a:extLst>
              <a:ext uri="{FF2B5EF4-FFF2-40B4-BE49-F238E27FC236}">
                <a16:creationId xmlns:a16="http://schemas.microsoft.com/office/drawing/2014/main" id="{AD3EDD9B-5C41-4BF6-BF41-5A783D2907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352800"/>
            <a:ext cx="685800" cy="2362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66" name="Line 58">
            <a:extLst>
              <a:ext uri="{FF2B5EF4-FFF2-40B4-BE49-F238E27FC236}">
                <a16:creationId xmlns:a16="http://schemas.microsoft.com/office/drawing/2014/main" id="{941E30E5-8055-4EE1-B97A-5F7935B46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343400"/>
            <a:ext cx="18288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67" name="Text Box 59">
            <a:extLst>
              <a:ext uri="{FF2B5EF4-FFF2-40B4-BE49-F238E27FC236}">
                <a16:creationId xmlns:a16="http://schemas.microsoft.com/office/drawing/2014/main" id="{07B48BD1-91DF-44AE-BE93-54255AE89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127125"/>
            <a:ext cx="2895600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非平面图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9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9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9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9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2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6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52C50-8B2C-4577-B59F-09136952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4A1D-F0D9-4E49-AE6B-49487CB9835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60460" name="Rectangle 12">
            <a:extLst>
              <a:ext uri="{FF2B5EF4-FFF2-40B4-BE49-F238E27FC236}">
                <a16:creationId xmlns:a16="http://schemas.microsoft.com/office/drawing/2014/main" id="{4F4B7667-A5EB-45D6-9FD1-9B75B2869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一些简单结论</a:t>
            </a:r>
          </a:p>
        </p:txBody>
      </p:sp>
      <p:sp>
        <p:nvSpPr>
          <p:cNvPr id="360461" name="Rectangle 13">
            <a:extLst>
              <a:ext uri="{FF2B5EF4-FFF2-40B4-BE49-F238E27FC236}">
                <a16:creationId xmlns:a16="http://schemas.microsoft.com/office/drawing/2014/main" id="{D772AEFF-FC2D-43A5-B0D9-7E4BC5872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640638" cy="4525962"/>
          </a:xfrm>
        </p:spPr>
        <p:txBody>
          <a:bodyPr/>
          <a:lstStyle/>
          <a:p>
            <a:pPr marL="457200" indent="-457200"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结论：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3,3</a:t>
            </a:r>
            <a:r>
              <a:rPr lang="zh-CN" altLang="en-US" dirty="0">
                <a:latin typeface="Times New Roman" panose="02020603050405020304" pitchFamily="18" charset="0"/>
              </a:rPr>
              <a:t>都不是平面图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/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/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/>
            <a:endParaRPr lang="zh-CN" altLang="en-US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平面图的子图都是平面图，非平面图的母图都是非平面图（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17.1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b="1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000" b="1" i="1" baseline="-250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4)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000" b="1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2,</a:t>
            </a:r>
            <a:r>
              <a:rPr lang="en-US" altLang="zh-CN" sz="2000" b="1" i="1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1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的所有子图都是平面图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b="1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000" b="1" i="1" baseline="-250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5)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000" b="1" baseline="-250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s,</a:t>
            </a:r>
            <a:r>
              <a:rPr lang="en-US" altLang="zh-CN" sz="2000" b="1" i="1" baseline="-250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3) </a:t>
            </a: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都是非平面图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平行边与环不影响平面性（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17.2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8453CDA3-4D16-4D0E-B248-B80C1508F94F}"/>
              </a:ext>
            </a:extLst>
          </p:cNvPr>
          <p:cNvGrpSpPr>
            <a:grpSpLocks/>
          </p:cNvGrpSpPr>
          <p:nvPr/>
        </p:nvGrpSpPr>
        <p:grpSpPr bwMode="auto">
          <a:xfrm>
            <a:off x="3915015" y="1667767"/>
            <a:ext cx="1950984" cy="2074312"/>
            <a:chOff x="720" y="766"/>
            <a:chExt cx="1584" cy="2066"/>
          </a:xfrm>
        </p:grpSpPr>
        <p:sp>
          <p:nvSpPr>
            <p:cNvPr id="8" name="AutoShape 4">
              <a:extLst>
                <a:ext uri="{FF2B5EF4-FFF2-40B4-BE49-F238E27FC236}">
                  <a16:creationId xmlns:a16="http://schemas.microsoft.com/office/drawing/2014/main" id="{196DAA41-7EC5-454F-B808-882BBD573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16"/>
              <a:ext cx="1488" cy="1968"/>
            </a:xfrm>
            <a:prstGeom prst="pentag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1493E469-0777-412F-B104-23C750469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816"/>
              <a:ext cx="432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60A8D01A-A9D2-49E0-A693-7D10FA609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584"/>
              <a:ext cx="120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08F7CE2A-3BE4-42A5-8CCC-B822C3B6C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1584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451AD928-8B60-4343-9DE3-5B9EF8F59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584"/>
              <a:ext cx="120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35ABF064-BE39-48B2-97F0-4DC5437214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816"/>
              <a:ext cx="48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AF4EC81C-B85A-44D3-A34C-94A55DB6B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" y="76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E0D63141-30BF-40D6-B1F2-853374D3B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53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6B8A41E1-1B67-49CE-B1D9-7791ACA15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53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8E6F2BA5-C7E3-4AE7-A23B-CD8844C1B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3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id="{7F0AA43C-2C8D-4011-AAF6-AE8C9FE72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3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19" name="Group 3">
            <a:extLst>
              <a:ext uri="{FF2B5EF4-FFF2-40B4-BE49-F238E27FC236}">
                <a16:creationId xmlns:a16="http://schemas.microsoft.com/office/drawing/2014/main" id="{8AE0CAC1-13B0-40C4-AAE4-B84A76334C63}"/>
              </a:ext>
            </a:extLst>
          </p:cNvPr>
          <p:cNvGrpSpPr>
            <a:grpSpLocks/>
          </p:cNvGrpSpPr>
          <p:nvPr/>
        </p:nvGrpSpPr>
        <p:grpSpPr bwMode="auto">
          <a:xfrm>
            <a:off x="6237376" y="1628800"/>
            <a:ext cx="2001010" cy="2153533"/>
            <a:chOff x="576" y="816"/>
            <a:chExt cx="1920" cy="1824"/>
          </a:xfrm>
        </p:grpSpPr>
        <p:sp>
          <p:nvSpPr>
            <p:cNvPr id="20" name="AutoShape 4">
              <a:extLst>
                <a:ext uri="{FF2B5EF4-FFF2-40B4-BE49-F238E27FC236}">
                  <a16:creationId xmlns:a16="http://schemas.microsoft.com/office/drawing/2014/main" id="{5E0E530B-D87F-4292-8246-614E2ECB14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72" y="816"/>
              <a:ext cx="1728" cy="1824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57EE0259-EA90-4820-BD06-B3B42695B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864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16DFF58F-A2BA-441D-90AA-3E5F4C0CA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296"/>
              <a:ext cx="182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51568D31-1D18-424C-8C70-C167E0F0D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296"/>
              <a:ext cx="182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71977957-A080-43F2-A2ED-0D7EF1D52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544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5" name="Oval 9">
              <a:extLst>
                <a:ext uri="{FF2B5EF4-FFF2-40B4-BE49-F238E27FC236}">
                  <a16:creationId xmlns:a16="http://schemas.microsoft.com/office/drawing/2014/main" id="{5AB893AF-2738-4A61-B49D-056BC1D3A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1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75B70137-41BC-4246-B4CE-6D0028C1F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1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7EE15364-4DFC-4252-95FD-971D7CEA6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4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8" name="Oval 12">
              <a:extLst>
                <a:ext uri="{FF2B5EF4-FFF2-40B4-BE49-F238E27FC236}">
                  <a16:creationId xmlns:a16="http://schemas.microsoft.com/office/drawing/2014/main" id="{4F305330-0932-4264-9E06-6679F1514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81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29" name="Oval 13">
              <a:extLst>
                <a:ext uri="{FF2B5EF4-FFF2-40B4-BE49-F238E27FC236}">
                  <a16:creationId xmlns:a16="http://schemas.microsoft.com/office/drawing/2014/main" id="{312ABB25-51BE-4F48-85E2-9A56A6444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4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4517E31-A224-4CBF-AED9-90270FD04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411687"/>
            <a:ext cx="1885950" cy="17430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4621D-0D12-45B5-A259-0C9CEC8D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E23E-4B3D-4551-A22B-3533B99CBBD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62503" name="Rectangle 7">
            <a:extLst>
              <a:ext uri="{FF2B5EF4-FFF2-40B4-BE49-F238E27FC236}">
                <a16:creationId xmlns:a16="http://schemas.microsoft.com/office/drawing/2014/main" id="{183ED58C-786D-4767-8C89-8A04AEE2D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平面图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平面嵌入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的面与次数</a:t>
            </a:r>
          </a:p>
        </p:txBody>
      </p:sp>
      <p:sp>
        <p:nvSpPr>
          <p:cNvPr id="362504" name="Rectangle 8">
            <a:extLst>
              <a:ext uri="{FF2B5EF4-FFF2-40B4-BE49-F238E27FC236}">
                <a16:creationId xmlns:a16="http://schemas.microsoft.com/office/drawing/2014/main" id="{25AD6484-7802-44B5-9B61-54AE85A56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marL="609600" indent="-6096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17.2 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面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的平面嵌入的边</a:t>
            </a:r>
            <a:r>
              <a:rPr lang="zh-CN" altLang="en-US" dirty="0">
                <a:latin typeface="Times New Roman" panose="02020603050405020304" pitchFamily="18" charset="0"/>
              </a:rPr>
              <a:t>将平面化分成的区域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无限面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外部面</a:t>
            </a:r>
            <a:r>
              <a:rPr lang="zh-CN" altLang="en-US" dirty="0">
                <a:latin typeface="Times New Roman" panose="02020603050405020304" pitchFamily="18" charset="0"/>
              </a:rPr>
              <a:t>（可用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表示）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面积无限的面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有限面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内部面</a:t>
            </a:r>
            <a:r>
              <a:rPr lang="zh-CN" altLang="en-US" dirty="0">
                <a:latin typeface="Times New Roman" panose="02020603050405020304" pitchFamily="18" charset="0"/>
              </a:rPr>
              <a:t>（可用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等表示）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面积</a:t>
            </a:r>
          </a:p>
          <a:p>
            <a:pPr marL="609600" indent="-609600"/>
            <a:r>
              <a:rPr lang="zh-CN" altLang="en-US" dirty="0">
                <a:latin typeface="Times New Roman" panose="02020603050405020304" pitchFamily="18" charset="0"/>
              </a:rPr>
              <a:t>      有限的面 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面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A50021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的边界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包围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的所有边组成的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回路组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面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A50021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的次数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边界的长度，用</a:t>
            </a:r>
            <a:r>
              <a:rPr lang="en-US" altLang="zh-CN" dirty="0">
                <a:latin typeface="Times New Roman" panose="02020603050405020304" pitchFamily="18" charset="0"/>
              </a:rPr>
              <a:t>deg(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表示 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0291E411-EF4D-44B4-9318-02BCBB175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513391"/>
            <a:ext cx="8208962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若平面图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个面，可笼统地用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表示，不需要指出外部面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</a:rPr>
              <a:t>17.2(4) 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回路组</a:t>
            </a:r>
            <a:r>
              <a:rPr lang="zh-CN" altLang="en-US" dirty="0">
                <a:latin typeface="Times New Roman" panose="02020603050405020304" pitchFamily="18" charset="0"/>
              </a:rPr>
              <a:t>是指：边界可能是初级回路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圈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，可能是简单回路，也可能是复杂回路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特别地，还可能是非连通的回路之并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7D7C506-A28B-4BE0-B1E4-E36CFA0DAB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zh-CN" altLang="en-US"/>
              <a:t>例</a:t>
            </a:r>
          </a:p>
        </p:txBody>
      </p:sp>
      <p:sp>
        <p:nvSpPr>
          <p:cNvPr id="547843" name="Text Box 3">
            <a:extLst>
              <a:ext uri="{FF2B5EF4-FFF2-40B4-BE49-F238E27FC236}">
                <a16:creationId xmlns:a16="http://schemas.microsoft.com/office/drawing/2014/main" id="{84DB6B06-4F80-45B7-B929-A6807C5AC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760" y="1352451"/>
            <a:ext cx="43434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3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：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  <a:p>
            <a:pPr algn="ctr" eaLnBrk="1" hangingPunct="1"/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deg</a:t>
            </a: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(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3</a:t>
            </a: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)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=3</a:t>
            </a:r>
          </a:p>
          <a:p>
            <a:pPr eaLnBrk="1" hangingPunct="1"/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：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 eaLnBrk="1" hangingPunct="1"/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deg</a:t>
            </a: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(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4</a:t>
            </a: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)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=1</a:t>
            </a:r>
          </a:p>
          <a:p>
            <a:pPr eaLnBrk="1" hangingPunct="1"/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：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  <a:p>
            <a:pPr algn="ctr" eaLnBrk="1" hangingPunct="1"/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deg</a:t>
            </a: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(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)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=6</a:t>
            </a:r>
          </a:p>
        </p:txBody>
      </p:sp>
      <p:grpSp>
        <p:nvGrpSpPr>
          <p:cNvPr id="547844" name="Group 4">
            <a:extLst>
              <a:ext uri="{FF2B5EF4-FFF2-40B4-BE49-F238E27FC236}">
                <a16:creationId xmlns:a16="http://schemas.microsoft.com/office/drawing/2014/main" id="{0CE538FD-FD4D-4122-82E3-F638A0C0C189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1336675"/>
            <a:ext cx="3429000" cy="3679825"/>
            <a:chOff x="1776" y="912"/>
            <a:chExt cx="2160" cy="1824"/>
          </a:xfrm>
        </p:grpSpPr>
        <p:sp>
          <p:nvSpPr>
            <p:cNvPr id="12310" name="AutoShape 5">
              <a:extLst>
                <a:ext uri="{FF2B5EF4-FFF2-40B4-BE49-F238E27FC236}">
                  <a16:creationId xmlns:a16="http://schemas.microsoft.com/office/drawing/2014/main" id="{D17D16A0-7E83-4A1A-B364-4ACCED355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200"/>
              <a:ext cx="1248" cy="81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2311" name="Line 6">
              <a:extLst>
                <a:ext uri="{FF2B5EF4-FFF2-40B4-BE49-F238E27FC236}">
                  <a16:creationId xmlns:a16="http://schemas.microsoft.com/office/drawing/2014/main" id="{DA4ED7E7-C82C-4ADA-ACF6-F46C3062F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016"/>
              <a:ext cx="48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Line 7">
              <a:extLst>
                <a:ext uri="{FF2B5EF4-FFF2-40B4-BE49-F238E27FC236}">
                  <a16:creationId xmlns:a16="http://schemas.microsoft.com/office/drawing/2014/main" id="{8C5AAA32-2C88-4843-A2E0-BFB0E2A15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88"/>
              <a:ext cx="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8">
              <a:extLst>
                <a:ext uri="{FF2B5EF4-FFF2-40B4-BE49-F238E27FC236}">
                  <a16:creationId xmlns:a16="http://schemas.microsoft.com/office/drawing/2014/main" id="{96BF8588-6BD5-433F-9CEB-6B4693103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016"/>
              <a:ext cx="384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9">
              <a:extLst>
                <a:ext uri="{FF2B5EF4-FFF2-40B4-BE49-F238E27FC236}">
                  <a16:creationId xmlns:a16="http://schemas.microsoft.com/office/drawing/2014/main" id="{4CFC6645-795E-425E-A8F2-F2241655C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016"/>
              <a:ext cx="43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Line 10">
              <a:extLst>
                <a:ext uri="{FF2B5EF4-FFF2-40B4-BE49-F238E27FC236}">
                  <a16:creationId xmlns:a16="http://schemas.microsoft.com/office/drawing/2014/main" id="{F3078E14-29CD-4246-9D61-ED067F960F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256"/>
              <a:ext cx="9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Line 11">
              <a:extLst>
                <a:ext uri="{FF2B5EF4-FFF2-40B4-BE49-F238E27FC236}">
                  <a16:creationId xmlns:a16="http://schemas.microsoft.com/office/drawing/2014/main" id="{CE6A8D6D-A8D2-4E98-AF9A-25771BF3C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304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Line 12">
              <a:extLst>
                <a:ext uri="{FF2B5EF4-FFF2-40B4-BE49-F238E27FC236}">
                  <a16:creationId xmlns:a16="http://schemas.microsoft.com/office/drawing/2014/main" id="{E80906F3-5500-4FFF-BF3D-C85C1385A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72" y="1824"/>
              <a:ext cx="43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8" name="Oval 13">
              <a:extLst>
                <a:ext uri="{FF2B5EF4-FFF2-40B4-BE49-F238E27FC236}">
                  <a16:creationId xmlns:a16="http://schemas.microsoft.com/office/drawing/2014/main" id="{88EADA0E-B7C1-49A1-A5A6-93FE350C9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912"/>
              <a:ext cx="336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2319" name="Oval 14">
              <a:extLst>
                <a:ext uri="{FF2B5EF4-FFF2-40B4-BE49-F238E27FC236}">
                  <a16:creationId xmlns:a16="http://schemas.microsoft.com/office/drawing/2014/main" id="{C61F22A1-F5FB-4966-9E95-6139A7AE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15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2320" name="Oval 15">
              <a:extLst>
                <a:ext uri="{FF2B5EF4-FFF2-40B4-BE49-F238E27FC236}">
                  <a16:creationId xmlns:a16="http://schemas.microsoft.com/office/drawing/2014/main" id="{99A26DB1-79A7-4FD2-8E6B-3F854F850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6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2321" name="Oval 16">
              <a:extLst>
                <a:ext uri="{FF2B5EF4-FFF2-40B4-BE49-F238E27FC236}">
                  <a16:creationId xmlns:a16="http://schemas.microsoft.com/office/drawing/2014/main" id="{C9718FB5-BD82-4516-A5D7-8A8B15CC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2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2322" name="Oval 17">
              <a:extLst>
                <a:ext uri="{FF2B5EF4-FFF2-40B4-BE49-F238E27FC236}">
                  <a16:creationId xmlns:a16="http://schemas.microsoft.com/office/drawing/2014/main" id="{76015C57-A1BE-4A8C-90DD-2F3FB6C60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" y="264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2323" name="Oval 18">
              <a:extLst>
                <a:ext uri="{FF2B5EF4-FFF2-40B4-BE49-F238E27FC236}">
                  <a16:creationId xmlns:a16="http://schemas.microsoft.com/office/drawing/2014/main" id="{D3F975D7-65CB-4FB3-9AF4-CE2D6E327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22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2324" name="Oval 19">
              <a:extLst>
                <a:ext uri="{FF2B5EF4-FFF2-40B4-BE49-F238E27FC236}">
                  <a16:creationId xmlns:a16="http://schemas.microsoft.com/office/drawing/2014/main" id="{3161F026-2B20-4540-9DDB-F3C10E482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7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2325" name="Oval 20">
              <a:extLst>
                <a:ext uri="{FF2B5EF4-FFF2-40B4-BE49-F238E27FC236}">
                  <a16:creationId xmlns:a16="http://schemas.microsoft.com/office/drawing/2014/main" id="{4802EF1F-FFF6-4062-91DF-C8CD2BD81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64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2326" name="Oval 21">
              <a:extLst>
                <a:ext uri="{FF2B5EF4-FFF2-40B4-BE49-F238E27FC236}">
                  <a16:creationId xmlns:a16="http://schemas.microsoft.com/office/drawing/2014/main" id="{027D53CF-1E7A-45E6-9211-638F50CB2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6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2327" name="Oval 22">
              <a:extLst>
                <a:ext uri="{FF2B5EF4-FFF2-40B4-BE49-F238E27FC236}">
                  <a16:creationId xmlns:a16="http://schemas.microsoft.com/office/drawing/2014/main" id="{6B519F4D-0524-4C91-A7EF-1D23A691D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64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  <p:sp>
          <p:nvSpPr>
            <p:cNvPr id="12328" name="Oval 23">
              <a:extLst>
                <a:ext uri="{FF2B5EF4-FFF2-40B4-BE49-F238E27FC236}">
                  <a16:creationId xmlns:a16="http://schemas.microsoft.com/office/drawing/2014/main" id="{AD855E3D-470B-49F4-AC4C-C33ECD06D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25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547864" name="Group 24">
            <a:extLst>
              <a:ext uri="{FF2B5EF4-FFF2-40B4-BE49-F238E27FC236}">
                <a16:creationId xmlns:a16="http://schemas.microsoft.com/office/drawing/2014/main" id="{C833F893-F04A-47D5-AFD7-0E1503A9B09A}"/>
              </a:ext>
            </a:extLst>
          </p:cNvPr>
          <p:cNvGrpSpPr>
            <a:grpSpLocks/>
          </p:cNvGrpSpPr>
          <p:nvPr/>
        </p:nvGrpSpPr>
        <p:grpSpPr bwMode="auto">
          <a:xfrm>
            <a:off x="0" y="1490663"/>
            <a:ext cx="4279900" cy="4117366"/>
            <a:chOff x="0" y="864"/>
            <a:chExt cx="2696" cy="2684"/>
          </a:xfrm>
        </p:grpSpPr>
        <p:graphicFrame>
          <p:nvGraphicFramePr>
            <p:cNvPr id="12300" name="Object 25">
              <a:extLst>
                <a:ext uri="{FF2B5EF4-FFF2-40B4-BE49-F238E27FC236}">
                  <a16:creationId xmlns:a16="http://schemas.microsoft.com/office/drawing/2014/main" id="{EC970246-B433-44B3-9333-BF2E5A7027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" y="1818"/>
            <a:ext cx="440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42875" imgH="200025" progId="Equation.3">
                    <p:embed/>
                  </p:oleObj>
                </mc:Choice>
                <mc:Fallback>
                  <p:oleObj name="公式" r:id="rId2" imgW="142875" imgH="200025" progId="Equation.3">
                    <p:embed/>
                    <p:pic>
                      <p:nvPicPr>
                        <p:cNvPr id="12300" name="Object 25">
                          <a:extLst>
                            <a:ext uri="{FF2B5EF4-FFF2-40B4-BE49-F238E27FC236}">
                              <a16:creationId xmlns:a16="http://schemas.microsoft.com/office/drawing/2014/main" id="{EC970246-B433-44B3-9333-BF2E5A7027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" y="1818"/>
                          <a:ext cx="440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26">
              <a:extLst>
                <a:ext uri="{FF2B5EF4-FFF2-40B4-BE49-F238E27FC236}">
                  <a16:creationId xmlns:a16="http://schemas.microsoft.com/office/drawing/2014/main" id="{963557D6-1436-4B83-B065-84769F4DCA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864"/>
            <a:ext cx="406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33462" imgH="200025" progId="Equation.3">
                    <p:embed/>
                  </p:oleObj>
                </mc:Choice>
                <mc:Fallback>
                  <p:oleObj name="公式" r:id="rId4" imgW="133462" imgH="200025" progId="Equation.3">
                    <p:embed/>
                    <p:pic>
                      <p:nvPicPr>
                        <p:cNvPr id="12301" name="Object 26">
                          <a:extLst>
                            <a:ext uri="{FF2B5EF4-FFF2-40B4-BE49-F238E27FC236}">
                              <a16:creationId xmlns:a16="http://schemas.microsoft.com/office/drawing/2014/main" id="{963557D6-1436-4B83-B065-84769F4DCA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864"/>
                          <a:ext cx="406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27">
              <a:extLst>
                <a:ext uri="{FF2B5EF4-FFF2-40B4-BE49-F238E27FC236}">
                  <a16:creationId xmlns:a16="http://schemas.microsoft.com/office/drawing/2014/main" id="{FD3408C3-3F1A-4B2B-9D7B-4B438B4A5B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2976"/>
            <a:ext cx="440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42875" imgH="209438" progId="Equation.3">
                    <p:embed/>
                  </p:oleObj>
                </mc:Choice>
                <mc:Fallback>
                  <p:oleObj name="公式" r:id="rId6" imgW="142875" imgH="209438" progId="Equation.3">
                    <p:embed/>
                    <p:pic>
                      <p:nvPicPr>
                        <p:cNvPr id="12302" name="Object 27">
                          <a:extLst>
                            <a:ext uri="{FF2B5EF4-FFF2-40B4-BE49-F238E27FC236}">
                              <a16:creationId xmlns:a16="http://schemas.microsoft.com/office/drawing/2014/main" id="{FD3408C3-3F1A-4B2B-9D7B-4B438B4A5B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976"/>
                          <a:ext cx="440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28">
              <a:extLst>
                <a:ext uri="{FF2B5EF4-FFF2-40B4-BE49-F238E27FC236}">
                  <a16:creationId xmlns:a16="http://schemas.microsoft.com/office/drawing/2014/main" id="{2D54CCED-8966-4C63-8F9C-963EF009EA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9971610"/>
                </p:ext>
              </p:extLst>
            </p:nvPr>
          </p:nvGraphicFramePr>
          <p:xfrm>
            <a:off x="1872" y="3019"/>
            <a:ext cx="440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42875" imgH="209438" progId="Equation.3">
                    <p:embed/>
                  </p:oleObj>
                </mc:Choice>
                <mc:Fallback>
                  <p:oleObj name="公式" r:id="rId8" imgW="142875" imgH="209438" progId="Equation.3">
                    <p:embed/>
                    <p:pic>
                      <p:nvPicPr>
                        <p:cNvPr id="12303" name="Object 28">
                          <a:extLst>
                            <a:ext uri="{FF2B5EF4-FFF2-40B4-BE49-F238E27FC236}">
                              <a16:creationId xmlns:a16="http://schemas.microsoft.com/office/drawing/2014/main" id="{2D54CCED-8966-4C63-8F9C-963EF009EA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019"/>
                          <a:ext cx="440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Object 29">
              <a:extLst>
                <a:ext uri="{FF2B5EF4-FFF2-40B4-BE49-F238E27FC236}">
                  <a16:creationId xmlns:a16="http://schemas.microsoft.com/office/drawing/2014/main" id="{538A7506-0272-4A4C-A4EF-354560FC30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3024"/>
            <a:ext cx="440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42875" imgH="200025" progId="Equation.3">
                    <p:embed/>
                  </p:oleObj>
                </mc:Choice>
                <mc:Fallback>
                  <p:oleObj name="公式" r:id="rId10" imgW="142875" imgH="200025" progId="Equation.3">
                    <p:embed/>
                    <p:pic>
                      <p:nvPicPr>
                        <p:cNvPr id="12304" name="Object 29">
                          <a:extLst>
                            <a:ext uri="{FF2B5EF4-FFF2-40B4-BE49-F238E27FC236}">
                              <a16:creationId xmlns:a16="http://schemas.microsoft.com/office/drawing/2014/main" id="{538A7506-0272-4A4C-A4EF-354560FC30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024"/>
                          <a:ext cx="440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30">
              <a:extLst>
                <a:ext uri="{FF2B5EF4-FFF2-40B4-BE49-F238E27FC236}">
                  <a16:creationId xmlns:a16="http://schemas.microsoft.com/office/drawing/2014/main" id="{F01CFF66-C80D-4902-80A8-F79725971B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3024"/>
            <a:ext cx="440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42875" imgH="209438" progId="Equation.3">
                    <p:embed/>
                  </p:oleObj>
                </mc:Choice>
                <mc:Fallback>
                  <p:oleObj name="公式" r:id="rId12" imgW="142875" imgH="209438" progId="Equation.3">
                    <p:embed/>
                    <p:pic>
                      <p:nvPicPr>
                        <p:cNvPr id="12305" name="Object 30">
                          <a:extLst>
                            <a:ext uri="{FF2B5EF4-FFF2-40B4-BE49-F238E27FC236}">
                              <a16:creationId xmlns:a16="http://schemas.microsoft.com/office/drawing/2014/main" id="{F01CFF66-C80D-4902-80A8-F79725971B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024"/>
                          <a:ext cx="440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Object 31">
              <a:extLst>
                <a:ext uri="{FF2B5EF4-FFF2-40B4-BE49-F238E27FC236}">
                  <a16:creationId xmlns:a16="http://schemas.microsoft.com/office/drawing/2014/main" id="{E606B7F6-47CC-4EFE-935A-4556BED09A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776"/>
            <a:ext cx="440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42875" imgH="209438" progId="Equation.3">
                    <p:embed/>
                  </p:oleObj>
                </mc:Choice>
                <mc:Fallback>
                  <p:oleObj name="公式" r:id="rId14" imgW="142875" imgH="209438" progId="Equation.3">
                    <p:embed/>
                    <p:pic>
                      <p:nvPicPr>
                        <p:cNvPr id="12306" name="Object 31">
                          <a:extLst>
                            <a:ext uri="{FF2B5EF4-FFF2-40B4-BE49-F238E27FC236}">
                              <a16:creationId xmlns:a16="http://schemas.microsoft.com/office/drawing/2014/main" id="{E606B7F6-47CC-4EFE-935A-4556BED09A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776"/>
                          <a:ext cx="440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7" name="Object 32">
              <a:extLst>
                <a:ext uri="{FF2B5EF4-FFF2-40B4-BE49-F238E27FC236}">
                  <a16:creationId xmlns:a16="http://schemas.microsoft.com/office/drawing/2014/main" id="{E41F821E-C344-4E7D-AD32-7B73EA571C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2112"/>
            <a:ext cx="440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42875" imgH="209438" progId="Equation.3">
                    <p:embed/>
                  </p:oleObj>
                </mc:Choice>
                <mc:Fallback>
                  <p:oleObj name="公式" r:id="rId16" imgW="142875" imgH="209438" progId="Equation.3">
                    <p:embed/>
                    <p:pic>
                      <p:nvPicPr>
                        <p:cNvPr id="12307" name="Object 32">
                          <a:extLst>
                            <a:ext uri="{FF2B5EF4-FFF2-40B4-BE49-F238E27FC236}">
                              <a16:creationId xmlns:a16="http://schemas.microsoft.com/office/drawing/2014/main" id="{E41F821E-C344-4E7D-AD32-7B73EA571C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112"/>
                          <a:ext cx="440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8" name="Object 33">
              <a:extLst>
                <a:ext uri="{FF2B5EF4-FFF2-40B4-BE49-F238E27FC236}">
                  <a16:creationId xmlns:a16="http://schemas.microsoft.com/office/drawing/2014/main" id="{E374F7E1-8FC6-4861-9C24-022CE17D8F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3723382"/>
                </p:ext>
              </p:extLst>
            </p:nvPr>
          </p:nvGraphicFramePr>
          <p:xfrm>
            <a:off x="1215" y="2402"/>
            <a:ext cx="440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42875" imgH="209438" progId="Equation.3">
                    <p:embed/>
                  </p:oleObj>
                </mc:Choice>
                <mc:Fallback>
                  <p:oleObj name="公式" r:id="rId18" imgW="142875" imgH="209438" progId="Equation.3">
                    <p:embed/>
                    <p:pic>
                      <p:nvPicPr>
                        <p:cNvPr id="12308" name="Object 33">
                          <a:extLst>
                            <a:ext uri="{FF2B5EF4-FFF2-40B4-BE49-F238E27FC236}">
                              <a16:creationId xmlns:a16="http://schemas.microsoft.com/office/drawing/2014/main" id="{E374F7E1-8FC6-4861-9C24-022CE17D8F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5" y="2402"/>
                          <a:ext cx="440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9" name="Object 34">
              <a:extLst>
                <a:ext uri="{FF2B5EF4-FFF2-40B4-BE49-F238E27FC236}">
                  <a16:creationId xmlns:a16="http://schemas.microsoft.com/office/drawing/2014/main" id="{F6174BD3-4F8E-4269-83C2-385780CD22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9298507"/>
                </p:ext>
              </p:extLst>
            </p:nvPr>
          </p:nvGraphicFramePr>
          <p:xfrm>
            <a:off x="1200" y="1744"/>
            <a:ext cx="542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80863" imgH="209438" progId="Equation.3">
                    <p:embed/>
                  </p:oleObj>
                </mc:Choice>
                <mc:Fallback>
                  <p:oleObj name="公式" r:id="rId20" imgW="180863" imgH="209438" progId="Equation.3">
                    <p:embed/>
                    <p:pic>
                      <p:nvPicPr>
                        <p:cNvPr id="12309" name="Object 34">
                          <a:extLst>
                            <a:ext uri="{FF2B5EF4-FFF2-40B4-BE49-F238E27FC236}">
                              <a16:creationId xmlns:a16="http://schemas.microsoft.com/office/drawing/2014/main" id="{F6174BD3-4F8E-4269-83C2-385780CD22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744"/>
                          <a:ext cx="542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7875" name="Group 35">
            <a:extLst>
              <a:ext uri="{FF2B5EF4-FFF2-40B4-BE49-F238E27FC236}">
                <a16:creationId xmlns:a16="http://schemas.microsoft.com/office/drawing/2014/main" id="{B23474A4-419A-4005-9EA4-927B9911F1B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341438"/>
            <a:ext cx="2543175" cy="3281363"/>
            <a:chOff x="624" y="845"/>
            <a:chExt cx="1602" cy="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95" name="Object 36">
                  <a:extLst>
                    <a:ext uri="{FF2B5EF4-FFF2-40B4-BE49-F238E27FC236}">
                      <a16:creationId xmlns:a16="http://schemas.microsoft.com/office/drawing/2014/main" id="{59D0F927-402E-4234-B4E9-680A60278EFB}"/>
                    </a:ext>
                  </a:extLst>
                </p:cNvPr>
                <p:cNvSpPr txBox="1"/>
                <p:nvPr/>
              </p:nvSpPr>
              <p:spPr bwMode="auto">
                <a:xfrm>
                  <a:off x="1248" y="1392"/>
                  <a:ext cx="344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295" name="Object 36">
                  <a:extLst>
                    <a:ext uri="{FF2B5EF4-FFF2-40B4-BE49-F238E27FC236}">
                      <a16:creationId xmlns:a16="http://schemas.microsoft.com/office/drawing/2014/main" id="{59D0F927-402E-4234-B4E9-680A6027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1392"/>
                  <a:ext cx="344" cy="408"/>
                </a:xfrm>
                <a:prstGeom prst="rect">
                  <a:avLst/>
                </a:prstGeom>
                <a:blipFill>
                  <a:blip r:embed="rId23"/>
                  <a:stretch>
                    <a:fillRect l="-2222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96" name="Object 37">
                  <a:extLst>
                    <a:ext uri="{FF2B5EF4-FFF2-40B4-BE49-F238E27FC236}">
                      <a16:creationId xmlns:a16="http://schemas.microsoft.com/office/drawing/2014/main" id="{84AD04B1-3612-4D9C-B5A0-D7DFBDD35D44}"/>
                    </a:ext>
                  </a:extLst>
                </p:cNvPr>
                <p:cNvSpPr txBox="1"/>
                <p:nvPr/>
              </p:nvSpPr>
              <p:spPr bwMode="auto">
                <a:xfrm>
                  <a:off x="1549" y="2296"/>
                  <a:ext cx="288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296" name="Object 37">
                  <a:extLst>
                    <a:ext uri="{FF2B5EF4-FFF2-40B4-BE49-F238E27FC236}">
                      <a16:creationId xmlns:a16="http://schemas.microsoft.com/office/drawing/2014/main" id="{84AD04B1-3612-4D9C-B5A0-D7DFBDD35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9" y="2296"/>
                  <a:ext cx="288" cy="408"/>
                </a:xfrm>
                <a:prstGeom prst="rect">
                  <a:avLst/>
                </a:prstGeom>
                <a:blipFill>
                  <a:blip r:embed="rId24"/>
                  <a:stretch>
                    <a:fillRect l="-2667" r="-5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97" name="Object 38">
                  <a:extLst>
                    <a:ext uri="{FF2B5EF4-FFF2-40B4-BE49-F238E27FC236}">
                      <a16:creationId xmlns:a16="http://schemas.microsoft.com/office/drawing/2014/main" id="{0382DF4E-6E5B-4485-8FD6-3F22BB85A5BD}"/>
                    </a:ext>
                  </a:extLst>
                </p:cNvPr>
                <p:cNvSpPr txBox="1"/>
                <p:nvPr/>
              </p:nvSpPr>
              <p:spPr bwMode="auto">
                <a:xfrm>
                  <a:off x="624" y="2496"/>
                  <a:ext cx="255" cy="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297" name="Object 38">
                  <a:extLst>
                    <a:ext uri="{FF2B5EF4-FFF2-40B4-BE49-F238E27FC236}">
                      <a16:creationId xmlns:a16="http://schemas.microsoft.com/office/drawing/2014/main" id="{0382DF4E-6E5B-4485-8FD6-3F22BB85A5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2496"/>
                  <a:ext cx="255" cy="416"/>
                </a:xfrm>
                <a:prstGeom prst="rect">
                  <a:avLst/>
                </a:prstGeom>
                <a:blipFill>
                  <a:blip r:embed="rId25"/>
                  <a:stretch>
                    <a:fillRect l="-1515" r="-12121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98" name="Object 39">
                  <a:extLst>
                    <a:ext uri="{FF2B5EF4-FFF2-40B4-BE49-F238E27FC236}">
                      <a16:creationId xmlns:a16="http://schemas.microsoft.com/office/drawing/2014/main" id="{527CA396-BECC-4B57-B0A7-6BABE58409EF}"/>
                    </a:ext>
                  </a:extLst>
                </p:cNvPr>
                <p:cNvSpPr txBox="1"/>
                <p:nvPr/>
              </p:nvSpPr>
              <p:spPr bwMode="auto">
                <a:xfrm>
                  <a:off x="1287" y="845"/>
                  <a:ext cx="288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298" name="Object 39">
                  <a:extLst>
                    <a:ext uri="{FF2B5EF4-FFF2-40B4-BE49-F238E27FC236}">
                      <a16:creationId xmlns:a16="http://schemas.microsoft.com/office/drawing/2014/main" id="{527CA396-BECC-4B57-B0A7-6BABE5840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87" y="845"/>
                  <a:ext cx="288" cy="408"/>
                </a:xfrm>
                <a:prstGeom prst="rect">
                  <a:avLst/>
                </a:prstGeom>
                <a:blipFill>
                  <a:blip r:embed="rId26"/>
                  <a:stretch>
                    <a:fillRect l="-2667" r="-5333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99" name="Object 40">
                  <a:extLst>
                    <a:ext uri="{FF2B5EF4-FFF2-40B4-BE49-F238E27FC236}">
                      <a16:creationId xmlns:a16="http://schemas.microsoft.com/office/drawing/2014/main" id="{532D9D0C-BAE1-493B-ACD4-7C0F8D897902}"/>
                    </a:ext>
                  </a:extLst>
                </p:cNvPr>
                <p:cNvSpPr txBox="1"/>
                <p:nvPr/>
              </p:nvSpPr>
              <p:spPr bwMode="auto">
                <a:xfrm>
                  <a:off x="1976" y="1200"/>
                  <a:ext cx="250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299" name="Object 40">
                  <a:extLst>
                    <a:ext uri="{FF2B5EF4-FFF2-40B4-BE49-F238E27FC236}">
                      <a16:creationId xmlns:a16="http://schemas.microsoft.com/office/drawing/2014/main" id="{532D9D0C-BAE1-493B-ACD4-7C0F8D897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76" y="1200"/>
                  <a:ext cx="250" cy="408"/>
                </a:xfrm>
                <a:prstGeom prst="rect">
                  <a:avLst/>
                </a:prstGeom>
                <a:blipFill>
                  <a:blip r:embed="rId27"/>
                  <a:stretch>
                    <a:fillRect l="-1538" r="-13846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 Box 3">
            <a:extLst>
              <a:ext uri="{FF2B5EF4-FFF2-40B4-BE49-F238E27FC236}">
                <a16:creationId xmlns:a16="http://schemas.microsoft.com/office/drawing/2014/main" id="{92BCB71F-F55E-4837-A404-E80E34448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760" y="3780488"/>
            <a:ext cx="4343400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：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algn="ctr" eaLnBrk="1" hangingPunct="1"/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deg</a:t>
            </a: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(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)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=5</a:t>
            </a:r>
          </a:p>
          <a:p>
            <a:pPr eaLnBrk="1" hangingPunct="1"/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0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  <a:p>
            <a:pPr algn="ctr" eaLnBrk="1" hangingPunct="1"/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deg</a:t>
            </a: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(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0</a:t>
            </a: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)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</a:rPr>
              <a:t>=11</a:t>
            </a:r>
            <a:endParaRPr kumimoji="1"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7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7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7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7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78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3" grpId="0" build="p" animBg="1" autoUpdateAnimBg="0"/>
      <p:bldP spid="41" grpId="0" build="p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CBA596D7-9F4D-46AB-9319-BB91B827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ACF0-7A07-487D-A69A-9E4115DDA31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64555" name="Rectangle 11">
            <a:extLst>
              <a:ext uri="{FF2B5EF4-FFF2-40B4-BE49-F238E27FC236}">
                <a16:creationId xmlns:a16="http://schemas.microsoft.com/office/drawing/2014/main" id="{E35287E5-D40F-4BF3-94AA-862B2E324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3839473"/>
            <a:ext cx="81375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1905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17.3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平面图各面次数之和等于边数的两倍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握手定理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64556" name="Rectangle 12">
            <a:extLst>
              <a:ext uri="{FF2B5EF4-FFF2-40B4-BE49-F238E27FC236}">
                <a16:creationId xmlns:a16="http://schemas.microsoft.com/office/drawing/2014/main" id="{A5092F67-BC1F-4C7C-8BAF-FD239ADF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364559" name="Picture 15" descr="17-2">
            <a:extLst>
              <a:ext uri="{FF2B5EF4-FFF2-40B4-BE49-F238E27FC236}">
                <a16:creationId xmlns:a16="http://schemas.microsoft.com/office/drawing/2014/main" id="{66385D79-8268-4E90-8E30-A19A2F6F2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02" y="1484784"/>
            <a:ext cx="36734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4560" name="Rectangle 16">
            <a:extLst>
              <a:ext uri="{FF2B5EF4-FFF2-40B4-BE49-F238E27FC236}">
                <a16:creationId xmlns:a16="http://schemas.microsoft.com/office/drawing/2014/main" id="{088CA268-707A-43AD-8943-1B98E1E57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619250"/>
            <a:ext cx="31162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平面图有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个面，</a:t>
            </a:r>
            <a:r>
              <a:rPr lang="en-US" altLang="zh-CN" b="1" dirty="0">
                <a:latin typeface="Times New Roman" panose="02020603050405020304" pitchFamily="18" charset="0"/>
              </a:rPr>
              <a:t>deg(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)=1, deg(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)=3, deg(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</a:rPr>
              <a:t>)=2, deg(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)=8. </a:t>
            </a:r>
            <a:r>
              <a:rPr lang="zh-CN" altLang="en-US" b="1" dirty="0">
                <a:latin typeface="Times New Roman" panose="02020603050405020304" pitchFamily="18" charset="0"/>
              </a:rPr>
              <a:t>请写各面的边界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2273C399-EB1E-4EFF-B176-4A9B6EEEE283}"/>
                  </a:ext>
                </a:extLst>
              </p:cNvPr>
              <p:cNvSpPr txBox="1"/>
              <p:nvPr/>
            </p:nvSpPr>
            <p:spPr bwMode="auto">
              <a:xfrm>
                <a:off x="2555776" y="4423618"/>
                <a:ext cx="3413125" cy="15605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𝐝𝐞𝐠</m:t>
                              </m:r>
                            </m:fName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2273C399-EB1E-4EFF-B176-4A9B6EEE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776" y="4423618"/>
                <a:ext cx="3413125" cy="1560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5">
            <a:extLst>
              <a:ext uri="{FF2B5EF4-FFF2-40B4-BE49-F238E27FC236}">
                <a16:creationId xmlns:a16="http://schemas.microsoft.com/office/drawing/2014/main" id="{29508D13-9777-4713-BBEF-DE3E27821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661248"/>
            <a:ext cx="609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其中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zh-CN" altLang="en-US" sz="2400" b="1" dirty="0">
                <a:latin typeface="Times New Roman" panose="02020603050405020304" pitchFamily="18" charset="0"/>
              </a:rPr>
              <a:t>是面，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zh-CN" altLang="en-US" sz="2400" b="1" dirty="0">
                <a:latin typeface="Times New Roman" panose="02020603050405020304" pitchFamily="18" charset="0"/>
              </a:rPr>
              <a:t>是边数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5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3980</Words>
  <Application>Microsoft Office PowerPoint</Application>
  <PresentationFormat>全屏显示(4:3)</PresentationFormat>
  <Paragraphs>439</Paragraphs>
  <Slides>44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华文中宋</vt:lpstr>
      <vt:lpstr>隶书</vt:lpstr>
      <vt:lpstr>宋体</vt:lpstr>
      <vt:lpstr>Microsoft YaHei</vt:lpstr>
      <vt:lpstr>Arial</vt:lpstr>
      <vt:lpstr>Arial Narrow</vt:lpstr>
      <vt:lpstr>Bahnschrift</vt:lpstr>
      <vt:lpstr>Cambria Math</vt:lpstr>
      <vt:lpstr>Tahoma</vt:lpstr>
      <vt:lpstr>Times New Roman</vt:lpstr>
      <vt:lpstr>Wingdings</vt:lpstr>
      <vt:lpstr>默认设计模板</vt:lpstr>
      <vt:lpstr>公式</vt:lpstr>
      <vt:lpstr>Visio</vt:lpstr>
      <vt:lpstr>第十七章 平面图</vt:lpstr>
      <vt:lpstr>房屋布线问题</vt:lpstr>
      <vt:lpstr>第十七章 平面图</vt:lpstr>
      <vt:lpstr>PowerPoint 演示文稿</vt:lpstr>
      <vt:lpstr>例（续）</vt:lpstr>
      <vt:lpstr>一些简单结论</vt:lpstr>
      <vt:lpstr>平面图(平面嵌入)的面与次数</vt:lpstr>
      <vt:lpstr>例</vt:lpstr>
      <vt:lpstr>PowerPoint 演示文稿</vt:lpstr>
      <vt:lpstr>极大平面图</vt:lpstr>
      <vt:lpstr>PowerPoint 演示文稿</vt:lpstr>
      <vt:lpstr>PowerPoint 演示文稿</vt:lpstr>
      <vt:lpstr>PowerPoint 演示文稿</vt:lpstr>
      <vt:lpstr>PowerPoint 演示文稿</vt:lpstr>
      <vt:lpstr>第十七章 平面图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定理17.5充分性</vt:lpstr>
      <vt:lpstr>17.2 欧拉公式（回顾）</vt:lpstr>
      <vt:lpstr>第十七章 平面图</vt:lpstr>
      <vt:lpstr>PowerPoint 演示文稿</vt:lpstr>
      <vt:lpstr>PowerPoint 演示文稿</vt:lpstr>
      <vt:lpstr>平面图判定定理（一）</vt:lpstr>
      <vt:lpstr>平面图判定定理（二）</vt:lpstr>
      <vt:lpstr>例 判断下图是否为平面图</vt:lpstr>
      <vt:lpstr>课堂练习 判断下图是否为平面图</vt:lpstr>
      <vt:lpstr>PowerPoint 演示文稿</vt:lpstr>
      <vt:lpstr>第十七章 平面图</vt:lpstr>
      <vt:lpstr>17.4 平面图的对偶图</vt:lpstr>
      <vt:lpstr>例</vt:lpstr>
      <vt:lpstr>PowerPoint 演示文稿</vt:lpstr>
      <vt:lpstr>对偶图的性质</vt:lpstr>
      <vt:lpstr>平面图与对偶图的 阶数、边数与面数之间的关系</vt:lpstr>
      <vt:lpstr>平面图与对偶图的 阶数、边数与面数之间的关系</vt:lpstr>
      <vt:lpstr>自对偶图</vt:lpstr>
      <vt:lpstr>例</vt:lpstr>
      <vt:lpstr>轮图</vt:lpstr>
      <vt:lpstr>17.4平面图的对偶图（回顾）</vt:lpstr>
      <vt:lpstr>第17章 平面图（回顾）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470</cp:revision>
  <dcterms:created xsi:type="dcterms:W3CDTF">2007-11-19T20:33:53Z</dcterms:created>
  <dcterms:modified xsi:type="dcterms:W3CDTF">2022-12-09T03:10:54Z</dcterms:modified>
</cp:coreProperties>
</file>