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8" r:id="rId2"/>
    <p:sldId id="325" r:id="rId3"/>
    <p:sldId id="282" r:id="rId4"/>
    <p:sldId id="283" r:id="rId5"/>
    <p:sldId id="284" r:id="rId6"/>
    <p:sldId id="285" r:id="rId7"/>
    <p:sldId id="286" r:id="rId8"/>
    <p:sldId id="287" r:id="rId9"/>
    <p:sldId id="567" r:id="rId10"/>
    <p:sldId id="326" r:id="rId11"/>
    <p:sldId id="288" r:id="rId12"/>
    <p:sldId id="289" r:id="rId13"/>
    <p:sldId id="290" r:id="rId14"/>
    <p:sldId id="569" r:id="rId15"/>
    <p:sldId id="292" r:id="rId16"/>
    <p:sldId id="293" r:id="rId17"/>
    <p:sldId id="294" r:id="rId18"/>
    <p:sldId id="568" r:id="rId19"/>
    <p:sldId id="327" r:id="rId20"/>
    <p:sldId id="295" r:id="rId21"/>
    <p:sldId id="296" r:id="rId22"/>
    <p:sldId id="297" r:id="rId23"/>
    <p:sldId id="570" r:id="rId24"/>
    <p:sldId id="328" r:id="rId25"/>
    <p:sldId id="316" r:id="rId26"/>
    <p:sldId id="318" r:id="rId27"/>
    <p:sldId id="317" r:id="rId28"/>
    <p:sldId id="332" r:id="rId29"/>
    <p:sldId id="559" r:id="rId30"/>
    <p:sldId id="574" r:id="rId31"/>
    <p:sldId id="575" r:id="rId32"/>
    <p:sldId id="573" r:id="rId33"/>
    <p:sldId id="315" r:id="rId34"/>
    <p:sldId id="329" r:id="rId35"/>
    <p:sldId id="557" r:id="rId36"/>
    <p:sldId id="319" r:id="rId37"/>
    <p:sldId id="320" r:id="rId38"/>
    <p:sldId id="572" r:id="rId39"/>
    <p:sldId id="330" r:id="rId40"/>
    <p:sldId id="321" r:id="rId41"/>
    <p:sldId id="571" r:id="rId42"/>
    <p:sldId id="577" r:id="rId43"/>
    <p:sldId id="576" r:id="rId44"/>
    <p:sldId id="33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FF"/>
    <a:srgbClr val="FF0066"/>
    <a:srgbClr val="D901D9"/>
    <a:srgbClr val="CD0D88"/>
    <a:srgbClr val="FF9900"/>
    <a:srgbClr val="A50021"/>
    <a:srgbClr val="FF00FF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73518" autoAdjust="0"/>
  </p:normalViewPr>
  <p:slideViewPr>
    <p:cSldViewPr>
      <p:cViewPr varScale="1">
        <p:scale>
          <a:sx n="50" d="100"/>
          <a:sy n="50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86F439C-F1F5-4C68-9B06-A810BDA1B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C5634F-5710-46C9-B5F4-3B444F59C3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D4C35BF-1A3A-4A56-9100-E6BCE71EBC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DCCEFC0-8E2E-4003-892A-14702A138B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F0BE0D-DA5B-4DC6-82A1-BAFD15DE0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9818D6-465D-4A7C-89CB-257B895964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246007-94F7-4885-84D0-2732CFA3E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0EEF42E-518E-4117-94B5-D26FA54DE8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B303397-727B-4C61-9924-4C060D476E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0C54AA6-3003-4EB3-B5B6-E0B9A012A2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8E770A-2B10-4355-9F71-E4EF53B91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12CA30-F7E9-4F67-964F-070BA698AC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96BE59-7F78-4580-A8C2-E13B5DE3B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0117A-D9A3-4E22-BAEF-1C22047CA44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018DE22E-3F9A-4ED1-8C2F-93A289F54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A3A49A6F-04CE-49A0-B649-C349D5856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能关联到所有点的边集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033EA3-D11D-47EE-AEFC-822F0C582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ABC10-BD48-44F4-93EB-65119C68071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70BFB52E-2A85-46E1-9ABE-00966AD66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35F670B3-A227-41D7-B11B-705A17997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C64310-934D-4D97-8961-AC32D2576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013E5-4A6F-4964-8F62-0CD9329A8E5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DF2F62E5-8453-4661-86F1-5274F841E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3F19C67C-88AF-49C3-8609-E2C3E1E73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200" b="1" dirty="0"/>
              <a:t>完美匹配必是最大匹配，而最大匹配不一定是完美匹配</a:t>
            </a:r>
            <a:endParaRPr lang="en-US" altLang="zh-CN" sz="12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200" b="1" dirty="0"/>
              <a:t>一个图的最大匹配必存在，但完美匹配不一定存在。</a:t>
            </a:r>
            <a:endParaRPr lang="en-US" altLang="zh-CN" sz="12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200" b="1" dirty="0"/>
              <a:t>图</a:t>
            </a:r>
            <a:r>
              <a:rPr lang="en-US" altLang="zh-CN" sz="1200" b="1" i="1" dirty="0"/>
              <a:t>G </a:t>
            </a:r>
            <a:r>
              <a:rPr lang="zh-CN" altLang="en-US" sz="1200" b="1" dirty="0"/>
              <a:t>存在完美匹配的一个必要条件是 </a:t>
            </a:r>
            <a:r>
              <a:rPr lang="en-US" altLang="zh-CN" sz="1200" b="1" i="1" dirty="0"/>
              <a:t>G </a:t>
            </a:r>
            <a:r>
              <a:rPr lang="zh-CN" altLang="en-US" sz="1200" b="1" dirty="0"/>
              <a:t>的点数为偶</a:t>
            </a:r>
            <a:endParaRPr lang="en-US" altLang="zh-CN" sz="12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12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路径：初级通路（边异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点异）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13BAC4-7F07-41AD-9D34-3B7760653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A04E-62D0-4882-A082-81F0E109147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F308E93A-F9E3-45CD-A932-A86DC77D0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EFFA48F9-6698-455E-B396-579810E2B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一个匹配（边独立集）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的可增广交错路径</a:t>
            </a:r>
            <a:r>
              <a:rPr lang="en-US" altLang="zh-CN" dirty="0"/>
              <a:t>——</a:t>
            </a:r>
            <a:r>
              <a:rPr lang="zh-CN" altLang="en-US" dirty="0"/>
              <a:t>起、终点都是</a:t>
            </a:r>
            <a:r>
              <a:rPr lang="en-US" altLang="zh-CN" dirty="0"/>
              <a:t>M</a:t>
            </a:r>
            <a:r>
              <a:rPr lang="zh-CN" altLang="en-US" dirty="0"/>
              <a:t>非饱和点的交错路径</a:t>
            </a:r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非饱和点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中边与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1720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02DF9E-4FEB-4324-8C2C-E94C5CF5B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62C-3CFA-4718-9A92-0425974DBA8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2BAAB691-38DA-4672-8BB9-13061811F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8987E87C-12D2-4B7A-A1B8-23E32101E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图中，红边为匹配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中的边</a:t>
            </a:r>
            <a:r>
              <a:rPr lang="en-US" altLang="zh-CN" b="1" dirty="0">
                <a:latin typeface="Times New Roman" panose="02020603050405020304" pitchFamily="18" charset="0"/>
              </a:rPr>
              <a:t>. (1)</a:t>
            </a:r>
            <a:r>
              <a:rPr lang="zh-CN" altLang="en-US" b="1" dirty="0">
                <a:latin typeface="Times New Roman" panose="02020603050405020304" pitchFamily="18" charset="0"/>
              </a:rPr>
              <a:t>中匹配是最大匹配</a:t>
            </a:r>
            <a:r>
              <a:rPr lang="en-US" altLang="zh-CN" b="1" dirty="0">
                <a:latin typeface="Times New Roman" panose="02020603050405020304" pitchFamily="18" charset="0"/>
              </a:rPr>
              <a:t>. (2)</a:t>
            </a:r>
            <a:r>
              <a:rPr lang="zh-CN" altLang="en-US" b="1" dirty="0">
                <a:latin typeface="Times New Roman" panose="02020603050405020304" pitchFamily="18" charset="0"/>
              </a:rPr>
              <a:t>中红边与绿边组成最小边覆盖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反之，由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的最小边覆盖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产生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中的最大匹配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601AD9-B8AE-448A-AE93-E842EFF0A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CCC37-597F-445C-AF9F-F9C6AE23CA3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94E256F9-A669-4AB8-B282-D5CFBD679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942662B2-177B-4935-9073-B4D13623A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E62FE2-8E28-4669-88CC-4A0A94993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73761-ED3B-4520-8E64-86AEE3EED10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AA83A122-88F4-4EE4-A1C3-57F46C606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51492175-DF4D-4347-BA8D-D176FDF0E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</a:t>
            </a:r>
            <a:r>
              <a:rPr lang="zh-CN" altLang="en-US" dirty="0"/>
              <a:t>的可增广交错路径</a:t>
            </a:r>
            <a:r>
              <a:rPr lang="en-US" altLang="zh-CN" dirty="0"/>
              <a:t>——</a:t>
            </a:r>
            <a:r>
              <a:rPr lang="zh-CN" altLang="en-US" dirty="0"/>
              <a:t>起、终点都是</a:t>
            </a:r>
            <a:r>
              <a:rPr lang="en-US" altLang="zh-CN" dirty="0"/>
              <a:t>M</a:t>
            </a:r>
            <a:r>
              <a:rPr lang="zh-CN" altLang="en-US" dirty="0"/>
              <a:t>非饱和点的交错路径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159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FEBEF2-448B-4D66-B24C-75EF8125E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45E3-19A0-4BEF-90E4-DE76B5EDF91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975C74B4-C330-438F-ADA9-CC2AEA52E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A0AC6885-E27E-41B8-90FB-456C5080C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highlight>
                  <a:srgbClr val="00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二部图的</a:t>
            </a:r>
            <a:r>
              <a:rPr lang="zh-CN" altLang="zh-CN" sz="1800" dirty="0">
                <a:effectLst/>
                <a:highlight>
                  <a:srgbClr val="00FF00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完美匹配一定是完备匹配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4392C0-A431-40CD-9E4E-E7F299F2C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822C2-FD1A-470A-AA36-E139FB4BEFE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AC79772D-53F6-4BD5-AB09-67A0ACC18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963CB712-BF3B-4713-87EE-CFA01C441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的完备匹配中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都是饱和点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最左边的两个点只与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最右边的一个点相邻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en-US" altLang="zh-CN" i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条件是充分条件，不是必要条件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不满足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条件，也会有完备匹配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528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0C57E7-9AFD-4F2E-B1F6-54BD444A6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91017-EFE4-45AC-8E6B-0EB452723A5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92BB3ACF-BB6B-4D96-B5B7-926870816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99F9EE7B-61BB-42DD-ACC8-AD0142D7A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dirty="0">
                <a:latin typeface="Times New Roman" panose="02020603050405020304" pitchFamily="18" charset="0"/>
              </a:rPr>
              <a:t>）设二部图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|.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中存在从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的完备匹配当且仅当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中任意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=1,2,…,|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个顶点至少与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个顶点相邻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本定理中的条件常称为“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相异性条件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一个完备匹配就是一个方案（即</a:t>
            </a:r>
            <a:r>
              <a:rPr lang="en-US" altLang="zh-CN" dirty="0" err="1">
                <a:latin typeface="Times New Roman" panose="02020603050405020304" pitchFamily="18" charset="0"/>
              </a:rPr>
              <a:t>sgx</a:t>
            </a:r>
            <a:r>
              <a:rPr lang="zh-CN" altLang="en-US" dirty="0">
                <a:latin typeface="Times New Roman" panose="02020603050405020304" pitchFamily="18" charset="0"/>
              </a:rPr>
              <a:t>是饱和点）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固定了</a:t>
            </a:r>
            <a:r>
              <a:rPr lang="en-US" altLang="zh-CN" dirty="0"/>
              <a:t>a</a:t>
            </a:r>
            <a:r>
              <a:rPr lang="zh-CN" altLang="en-US" dirty="0"/>
              <a:t>，去</a:t>
            </a:r>
            <a:r>
              <a:rPr lang="en-US" altLang="zh-CN" dirty="0"/>
              <a:t>g</a:t>
            </a:r>
            <a:r>
              <a:rPr lang="zh-CN" altLang="en-US" dirty="0"/>
              <a:t>有四种可能，去</a:t>
            </a:r>
            <a:r>
              <a:rPr lang="en-US" altLang="zh-CN" dirty="0"/>
              <a:t>x</a:t>
            </a:r>
            <a:r>
              <a:rPr lang="zh-CN" altLang="en-US" dirty="0"/>
              <a:t>有三种可能，按照乘法原理，共</a:t>
            </a:r>
            <a:r>
              <a:rPr lang="en-US" altLang="zh-CN" dirty="0"/>
              <a:t>12</a:t>
            </a:r>
            <a:r>
              <a:rPr lang="zh-CN" altLang="en-US" dirty="0"/>
              <a:t>种，但是重复的有</a:t>
            </a:r>
            <a:r>
              <a:rPr lang="en-US" altLang="zh-CN" dirty="0"/>
              <a:t>3</a:t>
            </a:r>
            <a:r>
              <a:rPr lang="zh-CN" altLang="en-US" dirty="0"/>
              <a:t>种，减去</a:t>
            </a:r>
            <a:r>
              <a:rPr lang="en-US" altLang="zh-CN" dirty="0"/>
              <a:t>3</a:t>
            </a:r>
            <a:r>
              <a:rPr lang="zh-CN" altLang="en-US" dirty="0"/>
              <a:t>，故有</a:t>
            </a:r>
            <a:r>
              <a:rPr lang="en-US" altLang="zh-CN" dirty="0"/>
              <a:t>9</a:t>
            </a:r>
            <a:r>
              <a:rPr lang="zh-CN" altLang="en-US" dirty="0"/>
              <a:t>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51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01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14F99B-2731-4940-94C0-17F0F6141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9AA30-37B3-4B44-AA37-946BCE8F23F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32709C38-CB0C-4D15-A1C8-6808907DE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1E574E5E-3C7B-4FDE-B25E-B3B21C893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最少色数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中顶点彼此不相邻</a:t>
            </a:r>
            <a:endParaRPr lang="zh-CN" altLang="en-US" sz="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5E445A-9C3D-470B-B367-FBCC175E5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1C783-D7AD-46A4-A231-BF1CFCA36F8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51117D25-A1E3-452F-BA15-EA4626EA5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87A2DD54-D060-4C43-89A7-FCD7149D0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FB93A1-1F2E-4E0B-A73B-74297E0A8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39314-7FE1-4552-889D-CBADBB8D8D8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76B2E2C5-5947-4EDB-A1F3-58448E47F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5C32BCDC-AD90-4504-9646-58467CDE0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零图就是没有边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轮图是圈中加中心点</a:t>
            </a:r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二部图   奇</a:t>
            </a:r>
            <a:r>
              <a:rPr lang="en-US" altLang="zh-CN" dirty="0">
                <a:latin typeface="Times New Roman" panose="02020603050405020304" pitchFamily="18" charset="0"/>
              </a:rPr>
              <a:t>(7)</a:t>
            </a:r>
            <a:r>
              <a:rPr lang="zh-CN" altLang="en-US" dirty="0">
                <a:latin typeface="Times New Roman" panose="02020603050405020304" pitchFamily="18" charset="0"/>
              </a:rPr>
              <a:t>阶轮图   偶</a:t>
            </a:r>
            <a:r>
              <a:rPr lang="en-US" altLang="zh-CN" dirty="0">
                <a:latin typeface="Times New Roman" panose="02020603050405020304" pitchFamily="18" charset="0"/>
              </a:rPr>
              <a:t>(6)</a:t>
            </a:r>
            <a:r>
              <a:rPr lang="zh-CN" altLang="en-US" dirty="0">
                <a:latin typeface="Times New Roman" panose="02020603050405020304" pitchFamily="18" charset="0"/>
              </a:rPr>
              <a:t>阶轮图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根据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若连通无向图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不是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），也不是奇圈，则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5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注意，因为相同度数的结点很可能存在，故着色方案不一定唯一</a:t>
            </a:r>
          </a:p>
          <a:p>
            <a:r>
              <a:rPr lang="zh-CN" altLang="en-US" dirty="0"/>
              <a:t>此方法并不总能得到最少颜色数目的着色方案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90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注意，因为相同度数的结点很可能存在，故着色方案不一定唯一</a:t>
            </a:r>
            <a:endParaRPr lang="en-US" altLang="zh-CN" dirty="0"/>
          </a:p>
          <a:p>
            <a:r>
              <a:rPr lang="zh-CN" altLang="en-US" dirty="0"/>
              <a:t>此方法并不总能得到最少颜色数目的着色方案（刘铎</a:t>
            </a:r>
            <a:r>
              <a:rPr lang="en-US" altLang="zh-CN" dirty="0"/>
              <a:t>P165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19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</a:rPr>
              <a:t>韦尔奇 </a:t>
            </a: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</a:rPr>
              <a:t> 鲍威尔法</a:t>
            </a:r>
            <a:r>
              <a:rPr lang="zh-CN" altLang="en-US" dirty="0"/>
              <a:t>并不总能得到最少颜色数目的着色方案（刘铎</a:t>
            </a:r>
            <a:r>
              <a:rPr lang="en-US" altLang="zh-CN" dirty="0"/>
              <a:t>P165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60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78DCD4-535B-4BBA-92A7-07D9E137C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47E86-A06D-4976-8208-F55D1C06EDF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C8B79D1E-D04B-4723-838E-97CD2E838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6A514D36-4DB0-4687-A4C2-913926A96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对比哈密顿图中的类似实例</a:t>
            </a:r>
            <a:endParaRPr lang="en-US" altLang="zh-CN" dirty="0"/>
          </a:p>
          <a:p>
            <a:r>
              <a:rPr lang="zh-CN" altLang="en-US" dirty="0"/>
              <a:t>因为有</a:t>
            </a:r>
            <a:r>
              <a:rPr lang="en-US" altLang="zh-CN" dirty="0"/>
              <a:t>ABC</a:t>
            </a:r>
            <a:r>
              <a:rPr lang="zh-CN" altLang="en-US" dirty="0"/>
              <a:t>这样的</a:t>
            </a:r>
            <a:r>
              <a:rPr lang="en-US" altLang="zh-CN" dirty="0"/>
              <a:t>K3</a:t>
            </a:r>
            <a:r>
              <a:rPr lang="zh-CN" altLang="en-US" dirty="0"/>
              <a:t>图，最少色一定不会少于</a:t>
            </a:r>
            <a:r>
              <a:rPr lang="en-US" altLang="zh-CN" dirty="0"/>
              <a:t>3</a:t>
            </a:r>
            <a:r>
              <a:rPr lang="zh-CN" altLang="en-US" dirty="0"/>
              <a:t>色</a:t>
            </a:r>
            <a:endParaRPr lang="en-US" altLang="zh-CN" dirty="0"/>
          </a:p>
          <a:p>
            <a:r>
              <a:rPr lang="zh-CN" altLang="en-US" dirty="0"/>
              <a:t>此题若不用</a:t>
            </a: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</a:rPr>
              <a:t>韦尔奇 </a:t>
            </a: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sz="1200" dirty="0">
                <a:solidFill>
                  <a:schemeClr val="tx1"/>
                </a:solidFill>
                <a:latin typeface="楷体_GB2312" pitchFamily="49" charset="-122"/>
              </a:rPr>
              <a:t> 鲍威尔法，</a:t>
            </a:r>
            <a:endParaRPr lang="en-US" altLang="zh-CN" sz="1200" dirty="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直接观察，也可以安排 </a:t>
            </a:r>
            <a:r>
              <a:rPr lang="en-US" altLang="zh-CN" sz="1200" dirty="0">
                <a:solidFill>
                  <a:schemeClr val="tx1"/>
                </a:solidFill>
              </a:rPr>
              <a:t>AFE  BD C</a:t>
            </a:r>
            <a:r>
              <a:rPr lang="zh-CN" altLang="en-US" sz="1200" dirty="0">
                <a:solidFill>
                  <a:schemeClr val="tx1"/>
                </a:solidFill>
              </a:rPr>
              <a:t>这样的日程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9457D2-C4CD-40DF-88EA-E2AE6DE7C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512F3-D858-490B-9C34-C425FDA8264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24DEFDD2-0882-425B-86F1-499A12D83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7E50D56-0042-4DF3-A234-2F9D41EDB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原图的点子集中的点能连上剩余点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来自于习题课件的练习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001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A15452-6D87-4496-BE93-DB2861FE7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16568-D939-4658-B287-D19810DE46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49D9D927-DD30-42E2-9C5C-D0D59A99E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C4458870-941C-450D-B499-D9ADAD61E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偶阶轮图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)=4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357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44C4C8-D69C-4FBF-BDDB-FB0A49DBB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A8524-0AE4-478C-B3FC-C22D1C90B99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D76DC069-CB8F-4DCB-970A-56FDABBAF4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B159A426-D889-4848-AD71-7E3D54889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平面嵌入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画出的无边相交的平面图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57BD83-6E90-4635-AFD2-945A2D0A0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F4BEE-B454-4081-B356-9DFC256F11D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B8D8D853-2BAC-4EA9-970B-0BBEB174C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525AEE05-4E7E-4650-AF7D-F224639E8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面着色转化点着色，因为图的面数与其对偶图的点数相同，故复杂度不变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这是一个极大平面图，转为点着色后，是一个</a:t>
            </a:r>
            <a:r>
              <a:rPr lang="en-US" altLang="zh-CN" dirty="0"/>
              <a:t>3-</a:t>
            </a:r>
            <a:r>
              <a:rPr lang="zh-CN" altLang="en-US" dirty="0"/>
              <a:t>正则图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690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7360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074831-E93F-4699-8054-F76A9412A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64A37-1FB3-4B84-B810-7432893E736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8E585337-9055-4302-B081-87BB8EECD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FCF728F4-4C08-4DEE-9BDD-70D6168D9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是轮图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可以直接使用韦尔奇方法的思想直接着色，只不过关注的是边的相邻度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若是把边转为点，点转为边，按点着色进行也可以，但是可能复杂度提高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默认的假设是每名同学的可以随时参与交流</a:t>
            </a:r>
            <a:endParaRPr lang="en-US" altLang="zh-CN" dirty="0"/>
          </a:p>
          <a:p>
            <a:r>
              <a:rPr lang="zh-CN" altLang="en-US" dirty="0"/>
              <a:t>所需总时间最多是顺序安排每次交谈，需要</a:t>
            </a:r>
            <a:r>
              <a:rPr lang="en-US" altLang="zh-CN" dirty="0"/>
              <a:t>10</a:t>
            </a:r>
            <a:r>
              <a:rPr lang="zh-CN" altLang="en-US" dirty="0"/>
              <a:t>个小时</a:t>
            </a:r>
            <a:endParaRPr lang="en-US" altLang="zh-CN" dirty="0"/>
          </a:p>
          <a:p>
            <a:r>
              <a:rPr lang="zh-CN" altLang="en-US" dirty="0"/>
              <a:t>要想使总时间最少，就要最大化地安排并行交谈的时间，这可以转为一个边着色问题</a:t>
            </a:r>
            <a:endParaRPr lang="en-US" altLang="zh-CN" dirty="0"/>
          </a:p>
          <a:p>
            <a:r>
              <a:rPr lang="zh-CN" altLang="en-US" dirty="0"/>
              <a:t>这实质上是一个对</a:t>
            </a:r>
            <a:r>
              <a:rPr lang="en-US" altLang="zh-CN" dirty="0"/>
              <a:t>K5</a:t>
            </a:r>
            <a:r>
              <a:rPr lang="zh-CN" altLang="en-US" dirty="0"/>
              <a:t>图进行边着色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80BAF-BB92-4146-A8E9-54752037B44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003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P368-33</a:t>
            </a:r>
            <a:r>
              <a:rPr lang="zh-CN" altLang="en-US" sz="1200" dirty="0"/>
              <a:t>课后习题</a:t>
            </a:r>
            <a:endParaRPr lang="en-US" altLang="zh-CN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一般二部图不一定是简单图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因为可能存在平行边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完全二部图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是简单图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2CA30-F7E9-4F67-964F-070BA698AC97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21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56435-A3EF-4FE3-B963-FB1C70A7E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C062E-089C-4179-8716-3F15C8C75DE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5DBA3222-C2B6-4F55-A608-C34CA5AFF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1488E095-1010-4B84-84D5-AF3EF34FB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支配集中的点可能相邻也可能不相邻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按边相邻度排序</a:t>
            </a:r>
            <a:r>
              <a:rPr lang="en-US" altLang="zh-CN" dirty="0"/>
              <a:t>C3 C4 C5 B3 B4 D4 D5 </a:t>
            </a:r>
            <a:r>
              <a:rPr lang="en-US" altLang="zh-CN" dirty="0" err="1"/>
              <a:t>D5</a:t>
            </a:r>
            <a:r>
              <a:rPr lang="en-US" altLang="zh-CN" dirty="0"/>
              <a:t>’ A3 B1 C2 A1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此图是一个二部图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二部图的边色数等于最大度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条边，四色，每组同色边都为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时，所用教室数最少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BD6B3-AF1D-4AEC-BFDD-FA85D74164FF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337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056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E380C4-C403-4A19-9C01-98633B459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EE4DC-494B-47B3-B0FA-EAAC9310DC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6E3D748D-ED8A-44CD-AD69-132EF0C1F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A7FDCD06-7338-4537-B744-5BEA0B747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原图的点子集，要求其中的点不相邻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1966EF-C065-4BC7-B746-418B54527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C351A-AF55-471F-BCB0-27F2DFA002C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5A71AE24-A287-46C6-92F8-97ADCC137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47FFDDC4-1BE3-4251-8EC3-6CE4BC256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>
                <a:latin typeface="Times New Roman" panose="02020603050405020304" pitchFamily="18" charset="0"/>
              </a:rPr>
              <a:t>极大独立集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i="1" dirty="0">
                <a:latin typeface="Times New Roman" panose="02020603050405020304" pitchFamily="18" charset="0"/>
              </a:rPr>
              <a:t>中的点一定和剩余点有边，若都无边就应该加入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i="1" dirty="0">
                <a:latin typeface="Times New Roman" panose="02020603050405020304" pitchFamily="18" charset="0"/>
              </a:rPr>
              <a:t>中了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对于任何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</a:t>
            </a:r>
            <a:r>
              <a:rPr lang="en-US" altLang="zh-CN" dirty="0">
                <a:latin typeface="Times New Roman" panose="02020603050405020304" pitchFamily="18" charset="0"/>
              </a:rPr>
              <a:t>v1,</a:t>
            </a:r>
            <a:r>
              <a:rPr lang="en-US" altLang="zh-CN" i="1" dirty="0">
                <a:latin typeface="Times New Roman" panose="02020603050405020304" pitchFamily="18" charset="0"/>
              </a:rPr>
              <a:t> V</a:t>
            </a:r>
            <a:r>
              <a:rPr lang="en-US" altLang="zh-CN" dirty="0">
                <a:latin typeface="Times New Roman" panose="02020603050405020304" pitchFamily="18" charset="0"/>
              </a:rPr>
              <a:t>*-v1</a:t>
            </a:r>
            <a:r>
              <a:rPr lang="zh-CN" altLang="en-US" dirty="0">
                <a:latin typeface="Times New Roman" panose="02020603050405020304" pitchFamily="18" charset="0"/>
              </a:rPr>
              <a:t>点都和</a:t>
            </a:r>
            <a:r>
              <a:rPr lang="en-US" altLang="zh-CN" dirty="0">
                <a:latin typeface="Times New Roman" panose="02020603050405020304" pitchFamily="18" charset="0"/>
              </a:rPr>
              <a:t>v1</a:t>
            </a:r>
            <a:r>
              <a:rPr lang="zh-CN" altLang="en-US" dirty="0">
                <a:latin typeface="Times New Roman" panose="02020603050405020304" pitchFamily="18" charset="0"/>
              </a:rPr>
              <a:t>中的点不相连，即不受</a:t>
            </a:r>
            <a:r>
              <a:rPr lang="en-US" altLang="zh-CN" dirty="0">
                <a:latin typeface="Times New Roman" panose="02020603050405020304" pitchFamily="18" charset="0"/>
              </a:rPr>
              <a:t>v1</a:t>
            </a:r>
            <a:r>
              <a:rPr lang="zh-CN" altLang="en-US" dirty="0">
                <a:latin typeface="Times New Roman" panose="02020603050405020304" pitchFamily="18" charset="0"/>
              </a:rPr>
              <a:t>中点支配，所以</a:t>
            </a:r>
            <a:r>
              <a:rPr lang="en-US" altLang="zh-CN" dirty="0">
                <a:latin typeface="Times New Roman" panose="02020603050405020304" pitchFamily="18" charset="0"/>
              </a:rPr>
              <a:t>v1</a:t>
            </a:r>
            <a:r>
              <a:rPr lang="zh-CN" altLang="en-US" dirty="0">
                <a:latin typeface="Times New Roman" panose="02020603050405020304" pitchFamily="18" charset="0"/>
              </a:rPr>
              <a:t>不是支配集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EBE65-02A1-4195-AED8-07D962FE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04D14-B3F4-437D-ABB3-10B51F93CBC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70597DEF-8749-4CA7-B8E6-A5B8BC9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80DD0378-4A71-413C-B575-773C3608E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能关联到所有边的点集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5A174E-F8DB-4F57-AA43-285C6FC67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76ED9-8BC3-44B0-88BA-E352461D782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9C1405B8-A74B-4847-BE61-C576A2408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FE3E059D-95FE-4C9D-A141-941FB76C7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必要性：假如不是点覆盖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/>
              <a:t>之外的点集不是点独立集，则其中必有点相邻，即有对应边，而此边不能被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中的点覆盖，矛盾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充分性：不能都在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中，若都在，就有边相连了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7C2B0-A722-423B-86F4-A2CAE841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E66C-FDCF-4E5B-BDCD-DF0CDDFC57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A697871-F086-4DC4-AC22-99D2303E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676ADC-383A-492A-9B46-F1A48E9B2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370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9373-2046-4701-9229-FBCE5B6B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8F23-EB50-4F6E-98FE-FB7AE0DF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817CA-B655-436A-B547-11F761E0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9720C-8A82-4FAC-807E-698CD4C3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F6C80-D659-4CCB-856C-8EFC5624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08ED7-593E-42E7-B578-0F5E5631F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100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91B-E724-4BC9-A453-2474986B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3AD4B-E71F-4C94-BEBD-BE992531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C5F6-D79B-47E3-99B9-D01345B3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E3DD4-A604-45E5-AABE-3A8450F1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840B0-4E1B-44E3-AE2D-C31C8AA3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7E198-9C76-4E12-8FFD-83035556F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35314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C1757-35CD-4402-89AA-7C71E9554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1C285-A265-4B76-8D2B-04E641BA1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DF24A-36E7-4066-903A-5ABE1539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5A2C-9435-4AC4-8215-A9A8644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E029C-28C0-445F-AE37-41E3E571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275D-178B-47E6-A894-BB238681E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74778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EA45-9135-4867-934F-7211C13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ED91A-3CD6-4AA5-A5BD-5A9FA1E860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E361-41D6-4B5A-A9C5-F8FA6E7E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787CF-CC0D-4278-B796-7451EDC4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2A0E5-29A1-4FA2-AC8B-C460A23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E86BF-CB86-4946-B2A3-5B24429E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BCD47F-146C-4C2F-90EA-75DB3722A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42613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89138-5BD7-4F19-847B-01269D60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1A775-0FCE-4D6A-8D9B-55A61E80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480F-0FF7-446F-9F46-CB2EC7CD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C8C95-0B46-4C7A-8378-8E118EA5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6D85-563C-4FBB-9DB9-F588BB70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21E98-BA08-4C52-9E25-5267EE52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50159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7BDB-E340-443E-B6EA-8F145C3A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00909-1C49-4EBE-9DC1-CD9D0BD3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29812-699D-41E5-82C8-93FF79A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A20E-84BF-4749-814D-D1CA2B2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13C73-99B2-4EF3-9270-6401D12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077F1-ED98-485C-BFE6-AF8A337EF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9406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4E010-1C55-4058-9AB1-C094931F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7E19-F489-43CD-BEB1-CE239A4D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D3A63-91B6-4B93-A929-83C579CC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23F80-D9BE-45C7-8FE1-62D7A23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8FB80-FA5F-4884-869B-2AC663A0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299BA-FC59-449B-8CC4-188F0919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E43E-337F-4EAF-AE82-1D4BF1BC4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2125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BE94-7F0E-47B8-8F7D-2461389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E3721-AA76-484D-BE37-DA6C2E5F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69F31-9C99-4F8E-A570-62EC9736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200B5-4CF9-42DC-9C3E-BE623FFA5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9C055-FD14-4E8E-B3C1-97FC6B49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79C7B-9B0B-4A56-BD72-72B7DB98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55450-0978-44F5-87FF-0199A292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F5AC0A-4AC1-4B0A-862A-41DABD85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AD291-164F-4372-8EFF-7747B3429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54549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89AC-2B16-4A98-8ACE-AB22E23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1318F-5D60-4906-9BA8-6E86D939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C81-234E-47A6-8C77-CCD58FA3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6D7A9-A51B-4F5D-A477-B7F9C53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6229-B499-43C8-8396-B346F96A2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9800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C4BD9-5B46-46AA-8AC3-2D61AE9C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08B4E-89E0-4860-B654-944242F7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987D8-5F11-490A-ABED-8BDAAD59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39B9C-0F25-4F1D-AC4A-16E8D0D3C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095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2A29A-A334-4C8F-9483-CD1BD3D6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3CBC-EFA7-4A46-9952-DFEAC441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FFEB1-C1F8-4278-8FC9-A1CCDC86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71848-75BD-49FC-A614-780E07C2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0A532-2928-447D-902D-73450C34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0004-5967-4CB7-A1A2-8006FE0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6A2F2-5DEE-4C7A-A4A0-0868D0AAF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07674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18E7-D22F-4E8D-8513-A6E9D340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9B455-3DF4-433A-A033-B1E4161F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EA632-F3EE-41ED-921D-4CD078FD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39077-0127-4368-8657-3B7D62E1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2BCD1-3A21-4787-B6AB-38D4585D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92FEE-A156-4B40-95F7-19E5364E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20AF5-ED72-429F-B7FC-B6B74A9FD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099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ADA09E-1668-45E8-BF04-0E31D475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57B3F1-E902-43D3-A1EE-7037C85B1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E3C937-476E-49E6-8C61-553CBE6A03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7EA328-AD1B-4028-9CB4-050440FFEE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FC9B08-C1EA-4D5F-9C68-BF9BED3623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31FC5A-CB7B-433F-BD39-B04AB48604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D78C9418-6A07-45F7-8341-9536B5B9D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18.1</a:t>
            </a:r>
            <a:r>
              <a:rPr lang="zh-CN" altLang="en-US" strike="sngStrike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18.2</a:t>
            </a:r>
            <a:r>
              <a:rPr lang="zh-CN" altLang="en-US" strike="sngStrike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18.3</a:t>
            </a:r>
            <a:r>
              <a:rPr lang="zh-CN" altLang="en-US" strike="sngStrike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18.1</a:t>
            </a:r>
            <a:r>
              <a:rPr lang="zh-CN" altLang="en-US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18.2</a:t>
            </a:r>
            <a:r>
              <a:rPr lang="zh-CN" altLang="en-US" dirty="0">
                <a:solidFill>
                  <a:srgbClr val="FF0000"/>
                </a:solidFill>
              </a:rPr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18.3</a:t>
            </a:r>
            <a:r>
              <a:rPr lang="zh-CN" altLang="en-US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A2E191-4F86-435A-9D9B-6B13EE343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246330405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A0E807A-3677-4B6A-9954-844CDC4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E63A-3E0B-4D68-9152-4D491E97AD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2" name="Rectangle 4">
            <a:extLst>
              <a:ext uri="{FF2B5EF4-FFF2-40B4-BE49-F238E27FC236}">
                <a16:creationId xmlns:a16="http://schemas.microsoft.com/office/drawing/2014/main" id="{96873EF2-DAB8-4091-87BD-7C5A43EA2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边覆盖集与匹配</a:t>
            </a:r>
          </a:p>
        </p:txBody>
      </p:sp>
      <p:sp>
        <p:nvSpPr>
          <p:cNvPr id="329737" name="Rectangle 9">
            <a:extLst>
              <a:ext uri="{FF2B5EF4-FFF2-40B4-BE49-F238E27FC236}">
                <a16:creationId xmlns:a16="http://schemas.microsoft.com/office/drawing/2014/main" id="{B83D9923-59FD-4A38-8216-0973FB735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064500" cy="22320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dirty="0"/>
              <a:t>边覆盖集与边覆盖数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极小边覆盖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的真子集不是边覆盖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最小边覆盖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边数最少的边覆盖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边覆盖数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最小边覆盖中元素个数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en-US" altLang="zh-CN" dirty="0"/>
          </a:p>
        </p:txBody>
      </p:sp>
      <p:pic>
        <p:nvPicPr>
          <p:cNvPr id="329738" name="Picture 10" descr="18-2">
            <a:extLst>
              <a:ext uri="{FF2B5EF4-FFF2-40B4-BE49-F238E27FC236}">
                <a16:creationId xmlns:a16="http://schemas.microsoft.com/office/drawing/2014/main" id="{A6529F93-7627-4CEB-AC46-92CF952D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813593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40" name="Rectangle 12">
            <a:extLst>
              <a:ext uri="{FF2B5EF4-FFF2-40B4-BE49-F238E27FC236}">
                <a16:creationId xmlns:a16="http://schemas.microsoft.com/office/drawing/2014/main" id="{5AB8297D-5849-4802-8817-405338EC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5516563"/>
            <a:ext cx="474360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图中各图的边覆盖数依次为</a:t>
            </a:r>
            <a:r>
              <a:rPr lang="en-US" altLang="zh-CN" b="1" dirty="0">
                <a:latin typeface="Times New Roman" panose="02020603050405020304" pitchFamily="18" charset="0"/>
              </a:rPr>
              <a:t>3, 4, 5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请各找出一个最小边覆盖</a:t>
            </a:r>
            <a:r>
              <a:rPr lang="en-US" altLang="zh-CN" b="1" dirty="0"/>
              <a:t>.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08FDD1-2D6E-4DB4-8992-29BBC9DEBFAE}"/>
              </a:ext>
            </a:extLst>
          </p:cNvPr>
          <p:cNvCxnSpPr>
            <a:cxnSpLocks/>
          </p:cNvCxnSpPr>
          <p:nvPr/>
        </p:nvCxnSpPr>
        <p:spPr>
          <a:xfrm>
            <a:off x="1691680" y="4581128"/>
            <a:ext cx="439774" cy="4952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FFB19C6-CACE-44B6-8711-6B7E2CCBC9E2}"/>
              </a:ext>
            </a:extLst>
          </p:cNvPr>
          <p:cNvCxnSpPr>
            <a:cxnSpLocks/>
          </p:cNvCxnSpPr>
          <p:nvPr/>
        </p:nvCxnSpPr>
        <p:spPr>
          <a:xfrm>
            <a:off x="824554" y="4238259"/>
            <a:ext cx="291062" cy="8381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CB8E82-D6F1-4C42-A553-8107A4847554}"/>
              </a:ext>
            </a:extLst>
          </p:cNvPr>
          <p:cNvCxnSpPr>
            <a:cxnSpLocks/>
          </p:cNvCxnSpPr>
          <p:nvPr/>
        </p:nvCxnSpPr>
        <p:spPr>
          <a:xfrm>
            <a:off x="1678135" y="3674006"/>
            <a:ext cx="722862" cy="511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722ACB-EF04-4BBF-8A64-4379409D83C2}"/>
              </a:ext>
            </a:extLst>
          </p:cNvPr>
          <p:cNvCxnSpPr>
            <a:cxnSpLocks/>
          </p:cNvCxnSpPr>
          <p:nvPr/>
        </p:nvCxnSpPr>
        <p:spPr>
          <a:xfrm>
            <a:off x="3459200" y="4238259"/>
            <a:ext cx="104688" cy="559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BDD57C-287E-473E-B860-D7EC05195479}"/>
              </a:ext>
            </a:extLst>
          </p:cNvPr>
          <p:cNvCxnSpPr>
            <a:cxnSpLocks/>
          </p:cNvCxnSpPr>
          <p:nvPr/>
        </p:nvCxnSpPr>
        <p:spPr>
          <a:xfrm flipH="1">
            <a:off x="4193208" y="4774826"/>
            <a:ext cx="522808" cy="313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0D6466-2BA2-471C-A4FF-4DFBA697881C}"/>
              </a:ext>
            </a:extLst>
          </p:cNvPr>
          <p:cNvCxnSpPr>
            <a:cxnSpLocks/>
          </p:cNvCxnSpPr>
          <p:nvPr/>
        </p:nvCxnSpPr>
        <p:spPr>
          <a:xfrm flipH="1" flipV="1">
            <a:off x="4448398" y="3665346"/>
            <a:ext cx="468660" cy="5198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9FCD50-74EF-4854-90AA-38104F344877}"/>
              </a:ext>
            </a:extLst>
          </p:cNvPr>
          <p:cNvCxnSpPr>
            <a:cxnSpLocks/>
          </p:cNvCxnSpPr>
          <p:nvPr/>
        </p:nvCxnSpPr>
        <p:spPr>
          <a:xfrm flipV="1">
            <a:off x="3459200" y="3674006"/>
            <a:ext cx="392720" cy="511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B3D5B50-16B6-4F7F-A4A2-1EC644775991}"/>
              </a:ext>
            </a:extLst>
          </p:cNvPr>
          <p:cNvCxnSpPr>
            <a:cxnSpLocks/>
          </p:cNvCxnSpPr>
          <p:nvPr/>
        </p:nvCxnSpPr>
        <p:spPr>
          <a:xfrm flipV="1">
            <a:off x="7842518" y="4357673"/>
            <a:ext cx="432764" cy="417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90A8A98-739B-4F04-B9CE-CD597BB64A9A}"/>
              </a:ext>
            </a:extLst>
          </p:cNvPr>
          <p:cNvCxnSpPr>
            <a:cxnSpLocks/>
          </p:cNvCxnSpPr>
          <p:nvPr/>
        </p:nvCxnSpPr>
        <p:spPr>
          <a:xfrm flipV="1">
            <a:off x="5899134" y="4357673"/>
            <a:ext cx="1481178" cy="63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1F608EE-9765-495C-8BE5-22B03E0AAFEC}"/>
              </a:ext>
            </a:extLst>
          </p:cNvPr>
          <p:cNvCxnSpPr>
            <a:cxnSpLocks/>
          </p:cNvCxnSpPr>
          <p:nvPr/>
        </p:nvCxnSpPr>
        <p:spPr>
          <a:xfrm flipV="1">
            <a:off x="7842518" y="3940519"/>
            <a:ext cx="0" cy="834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D1244CA-CA51-4A3B-A4BA-2F3CCD540D32}"/>
              </a:ext>
            </a:extLst>
          </p:cNvPr>
          <p:cNvCxnSpPr>
            <a:cxnSpLocks/>
          </p:cNvCxnSpPr>
          <p:nvPr/>
        </p:nvCxnSpPr>
        <p:spPr>
          <a:xfrm>
            <a:off x="6266471" y="3777332"/>
            <a:ext cx="746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5A9C723-D0CA-4BE1-B615-2D53A066F539}"/>
              </a:ext>
            </a:extLst>
          </p:cNvPr>
          <p:cNvCxnSpPr>
            <a:cxnSpLocks/>
          </p:cNvCxnSpPr>
          <p:nvPr/>
        </p:nvCxnSpPr>
        <p:spPr>
          <a:xfrm>
            <a:off x="6266471" y="5013736"/>
            <a:ext cx="746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990B2DD-722A-4BB0-B993-F3F3F32D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201A-FBB7-462D-B32C-FE923F3D847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1784" name="Rectangle 8">
            <a:extLst>
              <a:ext uri="{FF2B5EF4-FFF2-40B4-BE49-F238E27FC236}">
                <a16:creationId xmlns:a16="http://schemas.microsoft.com/office/drawing/2014/main" id="{F65AA506-1780-4F2C-AABF-2375A822F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333375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</a:rPr>
              <a:t>匹配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边独立集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与匹配数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边独立数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1785" name="Rectangle 9">
            <a:extLst>
              <a:ext uri="{FF2B5EF4-FFF2-40B4-BE49-F238E27FC236}">
                <a16:creationId xmlns:a16="http://schemas.microsoft.com/office/drawing/2014/main" id="{5292BB6C-9D14-495A-883A-CA1095CB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80400" cy="23764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边独立集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中各边均不相邻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极大匹配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中不能再加其他边了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最大匹配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边数最多的匹配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最大匹配中的边数，记为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</a:p>
        </p:txBody>
      </p:sp>
      <p:sp>
        <p:nvSpPr>
          <p:cNvPr id="331786" name="Rectangle 10">
            <a:extLst>
              <a:ext uri="{FF2B5EF4-FFF2-40B4-BE49-F238E27FC236}">
                <a16:creationId xmlns:a16="http://schemas.microsoft.com/office/drawing/2014/main" id="{D829D834-C69F-4903-AA93-32BC351A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807075"/>
            <a:ext cx="478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上图中各图的匹配数依次为</a:t>
            </a:r>
            <a:r>
              <a:rPr lang="en-US" altLang="zh-CN" b="1" dirty="0">
                <a:latin typeface="Times New Roman" panose="02020603050405020304" pitchFamily="18" charset="0"/>
              </a:rPr>
              <a:t>3, 3, 4</a:t>
            </a:r>
            <a:r>
              <a:rPr lang="en-US" altLang="zh-CN" dirty="0"/>
              <a:t> </a:t>
            </a:r>
          </a:p>
        </p:txBody>
      </p:sp>
      <p:pic>
        <p:nvPicPr>
          <p:cNvPr id="331787" name="Picture 11" descr="18-2">
            <a:extLst>
              <a:ext uri="{FF2B5EF4-FFF2-40B4-BE49-F238E27FC236}">
                <a16:creationId xmlns:a16="http://schemas.microsoft.com/office/drawing/2014/main" id="{D7061CAD-F7FE-4634-AACB-A6452A94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20896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919A13-5EE2-4D13-9071-1647EDD2F02E}"/>
              </a:ext>
            </a:extLst>
          </p:cNvPr>
          <p:cNvCxnSpPr>
            <a:cxnSpLocks/>
          </p:cNvCxnSpPr>
          <p:nvPr/>
        </p:nvCxnSpPr>
        <p:spPr>
          <a:xfrm>
            <a:off x="1804822" y="4721519"/>
            <a:ext cx="462922" cy="5076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287770C-02B2-46CA-A9B0-6A31F0B745E7}"/>
              </a:ext>
            </a:extLst>
          </p:cNvPr>
          <p:cNvCxnSpPr>
            <a:cxnSpLocks/>
          </p:cNvCxnSpPr>
          <p:nvPr/>
        </p:nvCxnSpPr>
        <p:spPr>
          <a:xfrm>
            <a:off x="937696" y="4378650"/>
            <a:ext cx="291062" cy="8381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265E83-C945-45B2-98F7-FB4FAB8BD6AF}"/>
              </a:ext>
            </a:extLst>
          </p:cNvPr>
          <p:cNvCxnSpPr>
            <a:cxnSpLocks/>
          </p:cNvCxnSpPr>
          <p:nvPr/>
        </p:nvCxnSpPr>
        <p:spPr>
          <a:xfrm>
            <a:off x="1791277" y="3814397"/>
            <a:ext cx="722862" cy="511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D03DD3-4621-47FB-AF5B-DABE74093558}"/>
              </a:ext>
            </a:extLst>
          </p:cNvPr>
          <p:cNvCxnSpPr>
            <a:cxnSpLocks/>
          </p:cNvCxnSpPr>
          <p:nvPr/>
        </p:nvCxnSpPr>
        <p:spPr>
          <a:xfrm>
            <a:off x="3572342" y="4378650"/>
            <a:ext cx="104688" cy="559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855260-7D21-4A53-BDE5-69206D602F43}"/>
              </a:ext>
            </a:extLst>
          </p:cNvPr>
          <p:cNvCxnSpPr>
            <a:cxnSpLocks/>
          </p:cNvCxnSpPr>
          <p:nvPr/>
        </p:nvCxnSpPr>
        <p:spPr>
          <a:xfrm flipH="1">
            <a:off x="4306350" y="4950210"/>
            <a:ext cx="468660" cy="278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BB3C46-158C-4F8C-B06D-926A4B86CA69}"/>
              </a:ext>
            </a:extLst>
          </p:cNvPr>
          <p:cNvCxnSpPr>
            <a:cxnSpLocks/>
          </p:cNvCxnSpPr>
          <p:nvPr/>
        </p:nvCxnSpPr>
        <p:spPr>
          <a:xfrm flipH="1" flipV="1">
            <a:off x="4561540" y="3805737"/>
            <a:ext cx="468660" cy="5198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8517FD-0FA8-4C90-8C11-7CB7B4BDF30F}"/>
              </a:ext>
            </a:extLst>
          </p:cNvPr>
          <p:cNvCxnSpPr>
            <a:cxnSpLocks/>
          </p:cNvCxnSpPr>
          <p:nvPr/>
        </p:nvCxnSpPr>
        <p:spPr>
          <a:xfrm>
            <a:off x="6012276" y="4561500"/>
            <a:ext cx="1440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BCDF3B7-8267-430D-BFA4-F8465970C2A3}"/>
              </a:ext>
            </a:extLst>
          </p:cNvPr>
          <p:cNvCxnSpPr>
            <a:cxnSpLocks/>
          </p:cNvCxnSpPr>
          <p:nvPr/>
        </p:nvCxnSpPr>
        <p:spPr>
          <a:xfrm flipV="1">
            <a:off x="7955660" y="4080910"/>
            <a:ext cx="0" cy="834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8AD031-B7E4-488F-AD22-E655A5B3C07A}"/>
              </a:ext>
            </a:extLst>
          </p:cNvPr>
          <p:cNvCxnSpPr>
            <a:cxnSpLocks/>
          </p:cNvCxnSpPr>
          <p:nvPr/>
        </p:nvCxnSpPr>
        <p:spPr>
          <a:xfrm>
            <a:off x="6379613" y="3917723"/>
            <a:ext cx="746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74A7C6-27ED-4C2A-9AB0-4E6745DD53BE}"/>
              </a:ext>
            </a:extLst>
          </p:cNvPr>
          <p:cNvCxnSpPr>
            <a:cxnSpLocks/>
          </p:cNvCxnSpPr>
          <p:nvPr/>
        </p:nvCxnSpPr>
        <p:spPr>
          <a:xfrm>
            <a:off x="6379613" y="5154127"/>
            <a:ext cx="746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49259B7-A8D1-417A-9B0D-2FFB9B89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4616-AF80-4EC2-B1E5-CF34A7B6A22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3831" name="Rectangle 7">
            <a:extLst>
              <a:ext uri="{FF2B5EF4-FFF2-40B4-BE49-F238E27FC236}">
                <a16:creationId xmlns:a16="http://schemas.microsoft.com/office/drawing/2014/main" id="{7093E15A-1991-4F80-BE75-EB7BDB10A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关于匹配中的其他概念</a:t>
            </a:r>
          </a:p>
        </p:txBody>
      </p:sp>
      <p:sp>
        <p:nvSpPr>
          <p:cNvPr id="333832" name="Rectangle 8">
            <a:extLst>
              <a:ext uri="{FF2B5EF4-FFF2-40B4-BE49-F238E27FC236}">
                <a16:creationId xmlns:a16="http://schemas.microsoft.com/office/drawing/2014/main" id="{6939FE94-F006-4847-82CB-55F853EE8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中一个匹配（边独立集）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被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dirty="0">
                <a:latin typeface="Times New Roman" panose="02020603050405020304" pitchFamily="18" charset="0"/>
              </a:rPr>
              <a:t>——(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饱和点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中边与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非饱和点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中边与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交错路径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中交替取边构成的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中路径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可增广交错路径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起、终点都是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非饱和点的交错路径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交错圈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中的边交替出现构成的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中圈</a:t>
            </a:r>
          </a:p>
        </p:txBody>
      </p:sp>
      <p:sp>
        <p:nvSpPr>
          <p:cNvPr id="333833" name="Rectangle 9">
            <a:extLst>
              <a:ext uri="{FF2B5EF4-FFF2-40B4-BE49-F238E27FC236}">
                <a16:creationId xmlns:a16="http://schemas.microsoft.com/office/drawing/2014/main" id="{1095D0AB-BAAD-4C9A-9BA6-13C54940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092825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上图中，只有第一个图存在完美匹配</a:t>
            </a:r>
          </a:p>
        </p:txBody>
      </p:sp>
      <p:pic>
        <p:nvPicPr>
          <p:cNvPr id="333834" name="Picture 10" descr="18-2">
            <a:extLst>
              <a:ext uri="{FF2B5EF4-FFF2-40B4-BE49-F238E27FC236}">
                <a16:creationId xmlns:a16="http://schemas.microsoft.com/office/drawing/2014/main" id="{D544A476-491D-4574-9783-71449FAE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24400"/>
            <a:ext cx="66246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5742503-612C-4FF8-8A18-787B27B2C7A2}"/>
              </a:ext>
            </a:extLst>
          </p:cNvPr>
          <p:cNvCxnSpPr>
            <a:cxnSpLocks/>
          </p:cNvCxnSpPr>
          <p:nvPr/>
        </p:nvCxnSpPr>
        <p:spPr>
          <a:xfrm>
            <a:off x="2124356" y="5517342"/>
            <a:ext cx="360040" cy="4326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D0C9554-10D2-4A2C-90B0-07200A7304A3}"/>
              </a:ext>
            </a:extLst>
          </p:cNvPr>
          <p:cNvCxnSpPr>
            <a:cxnSpLocks/>
          </p:cNvCxnSpPr>
          <p:nvPr/>
        </p:nvCxnSpPr>
        <p:spPr>
          <a:xfrm>
            <a:off x="1405880" y="5167864"/>
            <a:ext cx="291062" cy="8381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99ABD6F-318C-491A-B280-D4A4DA304FB4}"/>
              </a:ext>
            </a:extLst>
          </p:cNvPr>
          <p:cNvCxnSpPr>
            <a:cxnSpLocks/>
          </p:cNvCxnSpPr>
          <p:nvPr/>
        </p:nvCxnSpPr>
        <p:spPr>
          <a:xfrm>
            <a:off x="2082139" y="4757912"/>
            <a:ext cx="722862" cy="511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346A5E-D15F-4FA0-BC00-F690C224E612}"/>
              </a:ext>
            </a:extLst>
          </p:cNvPr>
          <p:cNvCxnSpPr>
            <a:cxnSpLocks/>
          </p:cNvCxnSpPr>
          <p:nvPr/>
        </p:nvCxnSpPr>
        <p:spPr>
          <a:xfrm>
            <a:off x="3543990" y="5206539"/>
            <a:ext cx="104688" cy="559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F537DF4-688A-4AAF-9306-5D143F3B2589}"/>
              </a:ext>
            </a:extLst>
          </p:cNvPr>
          <p:cNvCxnSpPr>
            <a:cxnSpLocks/>
          </p:cNvCxnSpPr>
          <p:nvPr/>
        </p:nvCxnSpPr>
        <p:spPr>
          <a:xfrm flipH="1">
            <a:off x="4153337" y="5723471"/>
            <a:ext cx="468660" cy="278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55AECDE-678B-4061-88A0-CCAF35259057}"/>
              </a:ext>
            </a:extLst>
          </p:cNvPr>
          <p:cNvCxnSpPr>
            <a:cxnSpLocks/>
          </p:cNvCxnSpPr>
          <p:nvPr/>
        </p:nvCxnSpPr>
        <p:spPr>
          <a:xfrm flipH="1" flipV="1">
            <a:off x="4398685" y="4834729"/>
            <a:ext cx="320604" cy="3575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9C4A48E-2B24-4EE5-B25E-78D733397F8D}"/>
              </a:ext>
            </a:extLst>
          </p:cNvPr>
          <p:cNvCxnSpPr>
            <a:cxnSpLocks/>
          </p:cNvCxnSpPr>
          <p:nvPr/>
        </p:nvCxnSpPr>
        <p:spPr>
          <a:xfrm>
            <a:off x="5580112" y="5401136"/>
            <a:ext cx="11202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E7E636-A56B-4F2C-AE7D-6C4A26ADDC94}"/>
              </a:ext>
            </a:extLst>
          </p:cNvPr>
          <p:cNvCxnSpPr>
            <a:cxnSpLocks/>
          </p:cNvCxnSpPr>
          <p:nvPr/>
        </p:nvCxnSpPr>
        <p:spPr>
          <a:xfrm flipV="1">
            <a:off x="7092280" y="5013490"/>
            <a:ext cx="0" cy="656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41DF32-5AD2-4824-B9A7-658C7FBA831C}"/>
              </a:ext>
            </a:extLst>
          </p:cNvPr>
          <p:cNvCxnSpPr>
            <a:cxnSpLocks/>
          </p:cNvCxnSpPr>
          <p:nvPr/>
        </p:nvCxnSpPr>
        <p:spPr>
          <a:xfrm>
            <a:off x="5807125" y="4869160"/>
            <a:ext cx="637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EAEA20F-FC06-493D-A075-916791B5EDBE}"/>
              </a:ext>
            </a:extLst>
          </p:cNvPr>
          <p:cNvCxnSpPr>
            <a:cxnSpLocks/>
          </p:cNvCxnSpPr>
          <p:nvPr/>
        </p:nvCxnSpPr>
        <p:spPr>
          <a:xfrm flipV="1">
            <a:off x="5807125" y="5862966"/>
            <a:ext cx="637083" cy="21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EFF2D098-40DD-4C2E-9380-07AC450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34AE-9603-4308-A687-5AA108D74B5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5880" name="Rectangle 8">
            <a:extLst>
              <a:ext uri="{FF2B5EF4-FFF2-40B4-BE49-F238E27FC236}">
                <a16:creationId xmlns:a16="http://schemas.microsoft.com/office/drawing/2014/main" id="{AB6F8FDB-E280-40CA-A534-7137F5414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可增广路径及交错圈</a:t>
            </a:r>
          </a:p>
        </p:txBody>
      </p:sp>
      <p:sp>
        <p:nvSpPr>
          <p:cNvPr id="335881" name="Rectangle 9">
            <a:extLst>
              <a:ext uri="{FF2B5EF4-FFF2-40B4-BE49-F238E27FC236}">
                <a16:creationId xmlns:a16="http://schemas.microsoft.com/office/drawing/2014/main" id="{F62EAA61-FD23-4710-962B-DCAD44085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005263"/>
            <a:ext cx="8353425" cy="223361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红色边</a:t>
            </a:r>
            <a:r>
              <a:rPr lang="zh-CN" altLang="en-US" dirty="0">
                <a:latin typeface="Times New Roman" panose="02020603050405020304" pitchFamily="18" charset="0"/>
              </a:rPr>
              <a:t>在匹配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绿色边</a:t>
            </a:r>
            <a:r>
              <a:rPr lang="zh-CN" altLang="en-US" dirty="0">
                <a:latin typeface="Times New Roman" panose="02020603050405020304" pitchFamily="18" charset="0"/>
              </a:rPr>
              <a:t>不在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中，则图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中的两条路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径均为可增广的交错路径；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中的全不是可增广的交错路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径；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中是一个交错圈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不难看出，可增广交错路径中，不在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（绿色 ）</a:t>
            </a:r>
            <a:r>
              <a:rPr lang="zh-CN" altLang="en-US" dirty="0">
                <a:latin typeface="Times New Roman" panose="02020603050405020304" pitchFamily="18" charset="0"/>
              </a:rPr>
              <a:t>比   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（红色）</a:t>
            </a:r>
            <a:r>
              <a:rPr lang="zh-CN" altLang="en-US" dirty="0">
                <a:latin typeface="Times New Roman" panose="02020603050405020304" pitchFamily="18" charset="0"/>
              </a:rPr>
              <a:t>多一条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交错圈一定为偶圈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5883" name="Text Box 11">
            <a:extLst>
              <a:ext uri="{FF2B5EF4-FFF2-40B4-BE49-F238E27FC236}">
                <a16:creationId xmlns:a16="http://schemas.microsoft.com/office/drawing/2014/main" id="{FB24B992-CB86-4039-964D-06E75F14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187700"/>
            <a:ext cx="760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(1)                                (2)                                   (3)</a:t>
            </a:r>
          </a:p>
        </p:txBody>
      </p:sp>
      <p:pic>
        <p:nvPicPr>
          <p:cNvPr id="335882" name="Picture 10" descr="18-3">
            <a:extLst>
              <a:ext uri="{FF2B5EF4-FFF2-40B4-BE49-F238E27FC236}">
                <a16:creationId xmlns:a16="http://schemas.microsoft.com/office/drawing/2014/main" id="{2A0199B0-4D1E-4C43-997A-979ADE8C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0" t="17674" b="30119"/>
          <a:stretch>
            <a:fillRect/>
          </a:stretch>
        </p:blipFill>
        <p:spPr bwMode="auto">
          <a:xfrm>
            <a:off x="6372225" y="1125538"/>
            <a:ext cx="226695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85" name="Picture 13" descr="18-3">
            <a:extLst>
              <a:ext uri="{FF2B5EF4-FFF2-40B4-BE49-F238E27FC236}">
                <a16:creationId xmlns:a16="http://schemas.microsoft.com/office/drawing/2014/main" id="{11492D87-17EC-4687-88B3-F12751E4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4" r="72626" b="30119"/>
          <a:stretch>
            <a:fillRect/>
          </a:stretch>
        </p:blipFill>
        <p:spPr bwMode="auto">
          <a:xfrm>
            <a:off x="323528" y="1196976"/>
            <a:ext cx="2663825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86" name="Picture 14" descr="18-3">
            <a:extLst>
              <a:ext uri="{FF2B5EF4-FFF2-40B4-BE49-F238E27FC236}">
                <a16:creationId xmlns:a16="http://schemas.microsoft.com/office/drawing/2014/main" id="{8EA02C7B-30E6-4C09-8D4B-91BA1D6E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17674" r="33614" b="30119"/>
          <a:stretch>
            <a:fillRect/>
          </a:stretch>
        </p:blipFill>
        <p:spPr bwMode="auto">
          <a:xfrm>
            <a:off x="2915816" y="1196976"/>
            <a:ext cx="2878138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866438-C2B0-4726-9BE6-53224074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1" y="2378077"/>
            <a:ext cx="835024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3693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9CBDF-E238-4ADE-8AAF-58DDC3CF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A9BD-B07E-400A-A475-2FFBAD65982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7927" name="Rectangle 7">
            <a:extLst>
              <a:ext uri="{FF2B5EF4-FFF2-40B4-BE49-F238E27FC236}">
                <a16:creationId xmlns:a16="http://schemas.microsoft.com/office/drawing/2014/main" id="{CBF4D3DF-A8D5-47B5-AD2C-F431267B2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最大匹配与最小边覆盖之间关系</a:t>
            </a:r>
          </a:p>
        </p:txBody>
      </p:sp>
      <p:sp>
        <p:nvSpPr>
          <p:cNvPr id="337928" name="Rectangle 8">
            <a:extLst>
              <a:ext uri="{FF2B5EF4-FFF2-40B4-BE49-F238E27FC236}">
                <a16:creationId xmlns:a16="http://schemas.microsoft.com/office/drawing/2014/main" id="{D83A37D1-A908-4CD1-817F-7368E3537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中无孤立顶点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中一个最大匹配，对于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中每个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非饱和点均取一条与其关联的边，组成边集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中最小边覆盖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中一个最小边覆盖；若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中存在相邻的边就移去其中的一条，设移去的边集为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中一个最大匹配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证明见教材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82DD9E53-0EF6-4B61-8912-98011EBE2E17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4516553"/>
            <a:ext cx="5935141" cy="2208610"/>
            <a:chOff x="793" y="1570"/>
            <a:chExt cx="4038" cy="1513"/>
          </a:xfrm>
        </p:grpSpPr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DAFA8F24-37FE-4DD9-8C81-E7609214E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570"/>
              <a:ext cx="4038" cy="1212"/>
              <a:chOff x="793" y="1616"/>
              <a:chExt cx="4038" cy="1212"/>
            </a:xfrm>
          </p:grpSpPr>
          <p:pic>
            <p:nvPicPr>
              <p:cNvPr id="10" name="Picture 10" descr="18-4">
                <a:extLst>
                  <a:ext uri="{FF2B5EF4-FFF2-40B4-BE49-F238E27FC236}">
                    <a16:creationId xmlns:a16="http://schemas.microsoft.com/office/drawing/2014/main" id="{D1312BDC-B5BF-4C65-8627-81CEF1E5FF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58" t="13675" b="34531"/>
              <a:stretch>
                <a:fillRect/>
              </a:stretch>
            </p:blipFill>
            <p:spPr bwMode="auto">
              <a:xfrm>
                <a:off x="2880" y="1661"/>
                <a:ext cx="1951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2" descr="18-4">
                <a:extLst>
                  <a:ext uri="{FF2B5EF4-FFF2-40B4-BE49-F238E27FC236}">
                    <a16:creationId xmlns:a16="http://schemas.microsoft.com/office/drawing/2014/main" id="{1FD68E0B-2DA3-4C9B-B667-0121E7D51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75" r="55556" b="34531"/>
              <a:stretch>
                <a:fillRect/>
              </a:stretch>
            </p:blipFill>
            <p:spPr bwMode="auto">
              <a:xfrm>
                <a:off x="793" y="1616"/>
                <a:ext cx="199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38E1D45F-552F-41FC-8199-63B52D25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2795"/>
              <a:ext cx="2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(2)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5A0BB6A7-AC20-41D8-BA5C-428A4418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2D76-63AD-4911-B3D4-C73D7DCD174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9976" name="Rectangle 8">
            <a:extLst>
              <a:ext uri="{FF2B5EF4-FFF2-40B4-BE49-F238E27FC236}">
                <a16:creationId xmlns:a16="http://schemas.microsoft.com/office/drawing/2014/main" id="{8D39D963-8A92-468C-A2AD-5729E572C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推论</a:t>
            </a:r>
          </a:p>
        </p:txBody>
      </p:sp>
      <p:sp>
        <p:nvSpPr>
          <p:cNvPr id="339977" name="Rectangle 9">
            <a:extLst>
              <a:ext uri="{FF2B5EF4-FFF2-40B4-BE49-F238E27FC236}">
                <a16:creationId xmlns:a16="http://schemas.microsoft.com/office/drawing/2014/main" id="{913E2A8E-48A3-4188-A08B-719E3ED3F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3684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阶无孤立顶点的图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中的匹配，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的边覆盖，则 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zh-CN" altLang="en-US">
                <a:latin typeface="Times New Roman" panose="02020603050405020304" pitchFamily="18" charset="0"/>
              </a:rPr>
              <a:t>，等号成立时，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中完美匹配，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中最小边覆盖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/>
          </a:p>
        </p:txBody>
      </p:sp>
      <p:grpSp>
        <p:nvGrpSpPr>
          <p:cNvPr id="339983" name="Group 15">
            <a:extLst>
              <a:ext uri="{FF2B5EF4-FFF2-40B4-BE49-F238E27FC236}">
                <a16:creationId xmlns:a16="http://schemas.microsoft.com/office/drawing/2014/main" id="{4D06B6A9-6C9B-4BB5-9759-49ADA93D3AB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6410325" cy="2401888"/>
            <a:chOff x="793" y="1570"/>
            <a:chExt cx="4038" cy="1513"/>
          </a:xfrm>
        </p:grpSpPr>
        <p:grpSp>
          <p:nvGrpSpPr>
            <p:cNvPr id="339981" name="Group 13">
              <a:extLst>
                <a:ext uri="{FF2B5EF4-FFF2-40B4-BE49-F238E27FC236}">
                  <a16:creationId xmlns:a16="http://schemas.microsoft.com/office/drawing/2014/main" id="{1721CC82-5DE7-418A-9E91-792C74A0B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570"/>
              <a:ext cx="4038" cy="1212"/>
              <a:chOff x="793" y="1616"/>
              <a:chExt cx="4038" cy="1212"/>
            </a:xfrm>
          </p:grpSpPr>
          <p:pic>
            <p:nvPicPr>
              <p:cNvPr id="339978" name="Picture 10" descr="18-4">
                <a:extLst>
                  <a:ext uri="{FF2B5EF4-FFF2-40B4-BE49-F238E27FC236}">
                    <a16:creationId xmlns:a16="http://schemas.microsoft.com/office/drawing/2014/main" id="{7DF473BF-394A-4A6A-9C0E-0023AA21F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58" t="13675" b="34531"/>
              <a:stretch>
                <a:fillRect/>
              </a:stretch>
            </p:blipFill>
            <p:spPr bwMode="auto">
              <a:xfrm>
                <a:off x="2880" y="1661"/>
                <a:ext cx="1951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980" name="Picture 12" descr="18-4">
                <a:extLst>
                  <a:ext uri="{FF2B5EF4-FFF2-40B4-BE49-F238E27FC236}">
                    <a16:creationId xmlns:a16="http://schemas.microsoft.com/office/drawing/2014/main" id="{98E6680F-4CFF-4F3A-B03C-6DAF9AA255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75" r="55556" b="34531"/>
              <a:stretch>
                <a:fillRect/>
              </a:stretch>
            </p:blipFill>
            <p:spPr bwMode="auto">
              <a:xfrm>
                <a:off x="793" y="1616"/>
                <a:ext cx="199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9982" name="Text Box 14">
              <a:extLst>
                <a:ext uri="{FF2B5EF4-FFF2-40B4-BE49-F238E27FC236}">
                  <a16:creationId xmlns:a16="http://schemas.microsoft.com/office/drawing/2014/main" id="{6EEFA1EB-C5F7-489C-AF69-7DADBBE3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2795"/>
              <a:ext cx="2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(2)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CF84BCE-D486-4399-8265-28ABDF8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456B-7477-47ED-9527-D7E56B1DB6E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42023" name="Rectangle 7">
            <a:extLst>
              <a:ext uri="{FF2B5EF4-FFF2-40B4-BE49-F238E27FC236}">
                <a16:creationId xmlns:a16="http://schemas.microsoft.com/office/drawing/2014/main" id="{D384CB33-35D6-41B3-985D-491FB3DE5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最大匹配判别定理</a:t>
            </a:r>
          </a:p>
        </p:txBody>
      </p:sp>
      <p:sp>
        <p:nvSpPr>
          <p:cNvPr id="342024" name="Rectangle 8">
            <a:extLst>
              <a:ext uri="{FF2B5EF4-FFF2-40B4-BE49-F238E27FC236}">
                <a16:creationId xmlns:a16="http://schemas.microsoft.com/office/drawing/2014/main" id="{D51BC52A-6AD0-4AAD-9E57-578CFD2EF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2420938"/>
            <a:ext cx="8208963" cy="3743325"/>
          </a:xfrm>
        </p:spPr>
        <p:txBody>
          <a:bodyPr/>
          <a:lstStyle/>
          <a:p>
            <a:r>
              <a:rPr lang="zh-CN" altLang="en-US" dirty="0">
                <a:solidFill>
                  <a:srgbClr val="3366FF"/>
                </a:solidFill>
              </a:rPr>
              <a:t>证明（略）</a:t>
            </a:r>
          </a:p>
        </p:txBody>
      </p:sp>
      <p:sp>
        <p:nvSpPr>
          <p:cNvPr id="342026" name="Rectangle 10">
            <a:extLst>
              <a:ext uri="{FF2B5EF4-FFF2-40B4-BE49-F238E27FC236}">
                <a16:creationId xmlns:a16="http://schemas.microsoft.com/office/drawing/2014/main" id="{F839BF8C-1742-440E-A1C9-4E31AFED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813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中最大匹配当且仅当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中不含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的可增广交错路径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C932-B529-4CFC-8337-D13FDE2D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18.2</a:t>
            </a:r>
            <a:r>
              <a:rPr lang="zh-CN" altLang="en-US" sz="2400" dirty="0"/>
              <a:t>边覆盖与匹配（回顾）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E7BA6-55C9-44DE-9A5F-53EF21A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7AA66F-F62C-4655-9851-4698438063C5}"/>
              </a:ext>
            </a:extLst>
          </p:cNvPr>
          <p:cNvCxnSpPr/>
          <p:nvPr/>
        </p:nvCxnSpPr>
        <p:spPr>
          <a:xfrm>
            <a:off x="373063" y="443711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5CF7C2-B79B-4407-9B61-A06CEE747C60}"/>
              </a:ext>
            </a:extLst>
          </p:cNvPr>
          <p:cNvCxnSpPr/>
          <p:nvPr/>
        </p:nvCxnSpPr>
        <p:spPr>
          <a:xfrm>
            <a:off x="373063" y="256490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92E560-81D9-4F98-9AD8-9217C6144B54}"/>
              </a:ext>
            </a:extLst>
          </p:cNvPr>
          <p:cNvSpPr txBox="1"/>
          <p:nvPr/>
        </p:nvSpPr>
        <p:spPr>
          <a:xfrm>
            <a:off x="2915816" y="4759687"/>
            <a:ext cx="2473163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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07A0880-9E06-4947-B603-FC10FC0E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79" y="1268983"/>
            <a:ext cx="80645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最小边覆盖中元素个数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CD95086-86A3-4C77-A2E8-8938CAED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79" y="2903885"/>
            <a:ext cx="8280400" cy="13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边独立集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中各边均不相邻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最大匹配中的边数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88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18.1</a:t>
            </a:r>
            <a:r>
              <a:rPr lang="zh-CN" altLang="en-US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18.2</a:t>
            </a:r>
            <a:r>
              <a:rPr lang="zh-CN" altLang="en-US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0127BC-12D3-44F8-8126-B1D9DFF42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130443588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18.1</a:t>
            </a:r>
            <a:r>
              <a:rPr lang="zh-CN" altLang="en-US" dirty="0">
                <a:solidFill>
                  <a:srgbClr val="FF0000"/>
                </a:solidFill>
              </a:rPr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18.2</a:t>
            </a:r>
            <a:r>
              <a:rPr lang="zh-CN" altLang="en-US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18.3</a:t>
            </a:r>
            <a:r>
              <a:rPr lang="zh-CN" altLang="en-US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1D5E15-99B7-4F1B-9316-B10E29EE5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382623654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A559A25-3A5E-4768-A5E2-4D8B216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2306-047B-4561-BEAF-9640BB7C226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DBA689C4-85FB-4C70-BD61-E2609ACC8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二部图中的匹配</a:t>
            </a:r>
          </a:p>
        </p:txBody>
      </p:sp>
      <p:sp>
        <p:nvSpPr>
          <p:cNvPr id="344073" name="Rectangle 9">
            <a:extLst>
              <a:ext uri="{FF2B5EF4-FFF2-40B4-BE49-F238E27FC236}">
                <a16:creationId xmlns:a16="http://schemas.microsoft.com/office/drawing/2014/main" id="{446F9BC7-FE3C-4DB7-BE95-13848A220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65037"/>
            <a:ext cx="8784976" cy="179863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为二部图，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中最大匹配，若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中顶点全是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饱和点，则称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完备匹配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. 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时完备匹配变成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44079" name="Rectangle 15">
            <a:extLst>
              <a:ext uri="{FF2B5EF4-FFF2-40B4-BE49-F238E27FC236}">
                <a16:creationId xmlns:a16="http://schemas.microsoft.com/office/drawing/2014/main" id="{35DF6EB9-2CCE-460A-9E4D-2A5F5E7E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95" y="4903084"/>
            <a:ext cx="75605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图中，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红边</a:t>
            </a:r>
            <a:r>
              <a:rPr lang="zh-CN" altLang="en-US" b="1" dirty="0">
                <a:latin typeface="Times New Roman" panose="02020603050405020304" pitchFamily="18" charset="0"/>
              </a:rPr>
              <a:t>组成各图的一个匹配，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中为完备匹配，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中匹配不是完备的，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中无完备匹配，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(3)</a:t>
            </a:r>
            <a:r>
              <a:rPr lang="zh-CN" altLang="en-US" b="1" dirty="0">
                <a:latin typeface="Times New Roman" panose="02020603050405020304" pitchFamily="18" charset="0"/>
              </a:rPr>
              <a:t>中匹配是完备的，也是完美的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344081" name="Group 17">
            <a:extLst>
              <a:ext uri="{FF2B5EF4-FFF2-40B4-BE49-F238E27FC236}">
                <a16:creationId xmlns:a16="http://schemas.microsoft.com/office/drawing/2014/main" id="{E2895F34-270F-4A5D-BC5E-4659B179E932}"/>
              </a:ext>
            </a:extLst>
          </p:cNvPr>
          <p:cNvGrpSpPr>
            <a:grpSpLocks/>
          </p:cNvGrpSpPr>
          <p:nvPr/>
        </p:nvGrpSpPr>
        <p:grpSpPr bwMode="auto">
          <a:xfrm>
            <a:off x="727075" y="2420888"/>
            <a:ext cx="7920037" cy="2244725"/>
            <a:chOff x="204" y="1773"/>
            <a:chExt cx="5216" cy="1414"/>
          </a:xfrm>
        </p:grpSpPr>
        <p:grpSp>
          <p:nvGrpSpPr>
            <p:cNvPr id="344078" name="Group 14">
              <a:extLst>
                <a:ext uri="{FF2B5EF4-FFF2-40B4-BE49-F238E27FC236}">
                  <a16:creationId xmlns:a16="http://schemas.microsoft.com/office/drawing/2014/main" id="{B9D04F76-B370-4FC2-8173-945C94449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773"/>
              <a:ext cx="5216" cy="1294"/>
              <a:chOff x="204" y="1979"/>
              <a:chExt cx="5216" cy="1294"/>
            </a:xfrm>
          </p:grpSpPr>
          <p:pic>
            <p:nvPicPr>
              <p:cNvPr id="344074" name="Picture 10" descr="18-5">
                <a:extLst>
                  <a:ext uri="{FF2B5EF4-FFF2-40B4-BE49-F238E27FC236}">
                    <a16:creationId xmlns:a16="http://schemas.microsoft.com/office/drawing/2014/main" id="{04235848-5128-45BD-88CA-A9EA480F9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80" t="7155" b="23618"/>
              <a:stretch>
                <a:fillRect/>
              </a:stretch>
            </p:blipFill>
            <p:spPr bwMode="auto">
              <a:xfrm>
                <a:off x="3946" y="1979"/>
                <a:ext cx="1474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4076" name="Picture 12" descr="18-5">
                <a:extLst>
                  <a:ext uri="{FF2B5EF4-FFF2-40B4-BE49-F238E27FC236}">
                    <a16:creationId xmlns:a16="http://schemas.microsoft.com/office/drawing/2014/main" id="{46AAC544-246B-4C3C-9F05-A6CA447A9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55" r="71532" b="23618"/>
              <a:stretch>
                <a:fillRect/>
              </a:stretch>
            </p:blipFill>
            <p:spPr bwMode="auto">
              <a:xfrm>
                <a:off x="204" y="2024"/>
                <a:ext cx="1769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4077" name="Picture 13" descr="18-5">
                <a:extLst>
                  <a:ext uri="{FF2B5EF4-FFF2-40B4-BE49-F238E27FC236}">
                    <a16:creationId xmlns:a16="http://schemas.microsoft.com/office/drawing/2014/main" id="{032AB19F-7CED-48D2-B97F-8800345D87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3" t="7155" r="31750" b="23618"/>
              <a:stretch>
                <a:fillRect/>
              </a:stretch>
            </p:blipFill>
            <p:spPr bwMode="auto">
              <a:xfrm>
                <a:off x="1928" y="1979"/>
                <a:ext cx="1905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4080" name="Text Box 16">
              <a:extLst>
                <a:ext uri="{FF2B5EF4-FFF2-40B4-BE49-F238E27FC236}">
                  <a16:creationId xmlns:a16="http://schemas.microsoft.com/office/drawing/2014/main" id="{10C02CEE-20F3-41F6-9720-1374032A7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899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(2)                                 (3)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9DEBF-0F80-4881-9A6E-E0CBC3A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337D-00E2-4C8D-A4CA-B6BFEF5868C4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B08B9396-98BE-473B-AAE5-FDE307D9F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Hall</a:t>
            </a:r>
            <a:r>
              <a:rPr lang="zh-CN" altLang="en-US"/>
              <a:t>定理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201EC4AE-458C-45EA-9FB8-20AFD7D81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92918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dirty="0">
                <a:latin typeface="Times New Roman" panose="02020603050405020304" pitchFamily="18" charset="0"/>
              </a:rPr>
              <a:t>）设二部图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|.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中存在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的完备匹配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中任意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=1,2,…,|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|)</a:t>
            </a:r>
            <a:r>
              <a:rPr lang="zh-CN" altLang="en-US" dirty="0">
                <a:latin typeface="Times New Roman" panose="02020603050405020304" pitchFamily="18" charset="0"/>
              </a:rPr>
              <a:t>个顶点至少与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个顶点相邻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本定理中的条件常称为“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相异性条件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定理立刻可知，</a:t>
            </a:r>
            <a:endParaRPr lang="en-US" altLang="zh-CN" dirty="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 图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为什么没有完备匹配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5000"/>
              </a:spcBef>
            </a:pP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中每个顶点至少关联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条边，而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中每个顶点至多关联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条边，则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中存在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的完备匹配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18.6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中的条件称为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18E772-A017-4BAA-AB18-DF8A9234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52" y="2780928"/>
            <a:ext cx="2181225" cy="15049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A312EE-72B3-40E0-AF66-C20C30D52672}"/>
              </a:ext>
            </a:extLst>
          </p:cNvPr>
          <p:cNvCxnSpPr/>
          <p:nvPr/>
        </p:nvCxnSpPr>
        <p:spPr>
          <a:xfrm>
            <a:off x="415131" y="450912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85974A2-03EB-46B0-B359-4C4B29B0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441B-D9CD-4435-BF63-49DD26877DE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B3A6885E-147C-49E9-B4F3-388640805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一个应用实例</a:t>
            </a:r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4C0B317C-83F1-4ECC-86D2-BBB45C07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2694"/>
            <a:ext cx="8229600" cy="16557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某课题组要从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5</a:t>
            </a:r>
            <a:r>
              <a:rPr lang="zh-CN" altLang="en-US" dirty="0">
                <a:latin typeface="Times New Roman" panose="02020603050405020304" pitchFamily="18" charset="0"/>
              </a:rPr>
              <a:t>人中派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人分别到上海、广州、香港去开会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只想去上海，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只想去广州，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都表示想去广州或香港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问该课题组在满足个人要求的条件下，可以派遣吗？若可以，共有几种派遣方案？ </a:t>
            </a:r>
          </a:p>
        </p:txBody>
      </p:sp>
      <p:sp>
        <p:nvSpPr>
          <p:cNvPr id="348169" name="Rectangle 9">
            <a:extLst>
              <a:ext uri="{FF2B5EF4-FFF2-40B4-BE49-F238E27FC236}">
                <a16:creationId xmlns:a16="http://schemas.microsoft.com/office/drawing/2014/main" id="{380CD203-721C-4157-9B75-1FF1D809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24175"/>
            <a:ext cx="80645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b="1" dirty="0">
                <a:latin typeface="Times New Roman" panose="02020603050405020304" pitchFamily="18" charset="0"/>
              </a:rPr>
              <a:t>  用二部图中的匹配理论解本题方便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，其中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分别表示上海、广州和香港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={(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 | 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想去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</a:rPr>
              <a:t>}.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如图所示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48170" name="Picture 10" descr="18-6">
            <a:extLst>
              <a:ext uri="{FF2B5EF4-FFF2-40B4-BE49-F238E27FC236}">
                <a16:creationId xmlns:a16="http://schemas.microsoft.com/office/drawing/2014/main" id="{642CB2C8-498B-40CB-9517-16DECE48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4" b="6448"/>
          <a:stretch>
            <a:fillRect/>
          </a:stretch>
        </p:blipFill>
        <p:spPr bwMode="auto">
          <a:xfrm>
            <a:off x="4284663" y="4221163"/>
            <a:ext cx="3960812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71" name="Rectangle 11">
            <a:extLst>
              <a:ext uri="{FF2B5EF4-FFF2-40B4-BE49-F238E27FC236}">
                <a16:creationId xmlns:a16="http://schemas.microsoft.com/office/drawing/2014/main" id="{C44E09A0-63A6-45FB-81BA-B68246E3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3816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满足相异性条件，因而可派遣，共有</a:t>
            </a:r>
            <a:r>
              <a:rPr lang="en-US" altLang="zh-CN" b="1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种派遣方案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请给出这</a:t>
            </a:r>
            <a:r>
              <a:rPr lang="en-US" altLang="zh-CN" b="1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种方案</a:t>
            </a:r>
            <a:r>
              <a:rPr lang="en-US" altLang="zh-CN" b="1">
                <a:latin typeface="Times New Roman" panose="02020603050405020304" pitchFamily="18" charset="0"/>
              </a:rPr>
              <a:t>).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CEBF40-592C-499F-838C-440E2B7B588D}"/>
              </a:ext>
            </a:extLst>
          </p:cNvPr>
          <p:cNvCxnSpPr/>
          <p:nvPr/>
        </p:nvCxnSpPr>
        <p:spPr>
          <a:xfrm>
            <a:off x="373063" y="2780928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9" grpId="0"/>
      <p:bldP spid="3481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2E0E1-3CDE-41F1-9084-5A5E7245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种方案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FA22A-1810-4FD9-803D-5523A67A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E8BB9-2470-40E8-BF62-B843B676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" y="1042835"/>
            <a:ext cx="9144000" cy="54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1121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18.1</a:t>
            </a:r>
            <a:r>
              <a:rPr lang="zh-CN" altLang="en-US" strike="sngStrike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18.2</a:t>
            </a:r>
            <a:r>
              <a:rPr lang="zh-CN" altLang="en-US" strike="sngStrike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18.3</a:t>
            </a:r>
            <a:r>
              <a:rPr lang="zh-CN" altLang="en-US" strike="sngStrike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18.4</a:t>
            </a:r>
            <a:r>
              <a:rPr lang="zh-CN" altLang="en-US" dirty="0">
                <a:solidFill>
                  <a:srgbClr val="FF0000"/>
                </a:solidFill>
              </a:rPr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031B2E6-ADAC-4E4E-B62C-D878E42C2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279583320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0677C-BE84-44FD-AF34-7827C46A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ACB-9946-4037-876D-BEB7EA934F70}" type="slidenum">
              <a:rPr lang="en-US" altLang="zh-CN"/>
              <a:pPr/>
              <a:t>25</a:t>
            </a:fld>
            <a:endParaRPr lang="en-US" altLang="zh-CN" dirty="0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974D0EC7-185C-4298-803D-E7411BAE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点着色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04CC865F-2F9F-424A-AD5A-711DA2A53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863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18.8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的一种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给图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的每个顶点涂上一种颜色，   使相邻顶点具有不同颜色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进行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着色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可着色的）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的顶点着色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可着色的，但不是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1)-</a:t>
            </a:r>
            <a:r>
              <a:rPr lang="zh-CN" altLang="en-US" dirty="0">
                <a:latin typeface="Times New Roman" panose="02020603050405020304" pitchFamily="18" charset="0"/>
              </a:rPr>
              <a:t>可着色的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AE9882E-0EA5-43FD-ABDD-1601D66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BE35-7309-4C21-81C1-06CD51EBEE7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4D1ABD2C-D8FE-494E-83C7-DAE916B25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色数的上界</a:t>
            </a:r>
          </a:p>
        </p:txBody>
      </p:sp>
      <p:sp>
        <p:nvSpPr>
          <p:cNvPr id="431108" name="Rectangle 4">
            <a:extLst>
              <a:ext uri="{FF2B5EF4-FFF2-40B4-BE49-F238E27FC236}">
                <a16:creationId xmlns:a16="http://schemas.microsoft.com/office/drawing/2014/main" id="{08650317-C93C-48D3-85F8-96F90FD11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0606" y="126876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对于任意无向图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，均有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</a:t>
            </a:r>
          </a:p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证明线索：对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的阶数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做归纳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若连通无向图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），也不是奇圈，则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18.8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称为布鲁克斯定理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D7ED0C-AE4E-4155-A6C8-0555560C8211}"/>
              </a:ext>
            </a:extLst>
          </p:cNvPr>
          <p:cNvCxnSpPr/>
          <p:nvPr/>
        </p:nvCxnSpPr>
        <p:spPr>
          <a:xfrm>
            <a:off x="373063" y="285293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4538D4A-F8FF-43E6-B4AC-E6BCA15D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5E75-0AB2-42B2-89DD-4984331FF99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6AAF1FE6-3DEA-4C1D-9132-58FB9A340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关于顶点着色的几个简单结果</a:t>
            </a:r>
          </a:p>
        </p:txBody>
      </p:sp>
      <p:sp>
        <p:nvSpPr>
          <p:cNvPr id="429060" name="Rectangle 4">
            <a:extLst>
              <a:ext uri="{FF2B5EF4-FFF2-40B4-BE49-F238E27FC236}">
                <a16:creationId xmlns:a16="http://schemas.microsoft.com/office/drawing/2014/main" id="{FE63DC89-3042-4AE1-AB3B-F1277AE13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820150" cy="22320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)=1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为零图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为偶圈，则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为奇圈或奇阶轮图，则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)=3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为偶阶轮图，则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)=4.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的边集非空，则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为二部图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29061" name="Rectangle 5">
            <a:extLst>
              <a:ext uri="{FF2B5EF4-FFF2-40B4-BE49-F238E27FC236}">
                <a16:creationId xmlns:a16="http://schemas.microsoft.com/office/drawing/2014/main" id="{606C8962-EB6F-4DB0-B96A-48974D7C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5895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上述各图中，色数分别为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为什么？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29062" name="Picture 6" descr="17-12">
            <a:extLst>
              <a:ext uri="{FF2B5EF4-FFF2-40B4-BE49-F238E27FC236}">
                <a16:creationId xmlns:a16="http://schemas.microsoft.com/office/drawing/2014/main" id="{90E121D2-33E2-4A34-8EA1-BE48362C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30613"/>
            <a:ext cx="8353425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ED40C6-278F-4ED5-BA44-4E509C59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971" y="5214937"/>
            <a:ext cx="1740083" cy="159861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build="p"/>
      <p:bldP spid="4290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DA25-D32B-45DC-8BA0-8D4C7672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韦尔奇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 </a:t>
            </a:r>
            <a:r>
              <a:rPr lang="zh-CN" altLang="en-US" dirty="0">
                <a:solidFill>
                  <a:schemeClr val="tx1"/>
                </a:solidFill>
              </a:rPr>
              <a:t>鲍威尔法</a:t>
            </a:r>
            <a:r>
              <a:rPr lang="en-US" altLang="zh-CN" dirty="0">
                <a:solidFill>
                  <a:schemeClr val="tx1"/>
                </a:solidFill>
              </a:rPr>
              <a:t>(Welch Powell)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18BC8-DE37-4E7C-80C6-EB459301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60930A2-4AE8-4C8C-8EE5-A6937648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5" y="1210895"/>
            <a:ext cx="69847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latin typeface="+mn-ea"/>
                <a:ea typeface="+mn-ea"/>
              </a:rPr>
              <a:t>1)  </a:t>
            </a:r>
            <a:r>
              <a:rPr lang="zh-CN" altLang="en-US" b="1" dirty="0">
                <a:latin typeface="+mn-ea"/>
                <a:ea typeface="+mn-ea"/>
              </a:rPr>
              <a:t>将图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中的结点按度数递减的次序进行排列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相同度数的结点的排列随意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AFDAD09-D640-4B65-8E0C-4B093413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13" y="2283263"/>
            <a:ext cx="69545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2)  </a:t>
            </a:r>
            <a:r>
              <a:rPr lang="zh-CN" altLang="en-US" b="1" dirty="0">
                <a:latin typeface="+mn-ea"/>
                <a:ea typeface="+mn-ea"/>
              </a:rPr>
              <a:t>用第一种颜色，对第一点着色，并按排列次序对与前面结点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不相邻的每一点</a:t>
            </a:r>
            <a:r>
              <a:rPr lang="zh-CN" altLang="en-US" b="1" dirty="0">
                <a:latin typeface="+mn-ea"/>
                <a:ea typeface="+mn-ea"/>
              </a:rPr>
              <a:t>着同样的颜色。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5C3626F-0556-417A-8FF0-7FC0F991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13" y="3356992"/>
            <a:ext cx="70797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3)  </a:t>
            </a:r>
            <a:r>
              <a:rPr lang="zh-CN" altLang="en-US" b="1" dirty="0">
                <a:latin typeface="+mn-ea"/>
                <a:ea typeface="+mn-ea"/>
              </a:rPr>
              <a:t>用第二种颜色对尚未着色的点重复第 </a:t>
            </a:r>
            <a:r>
              <a:rPr lang="en-US" altLang="zh-CN" b="1" dirty="0">
                <a:latin typeface="+mn-ea"/>
                <a:ea typeface="+mn-ea"/>
              </a:rPr>
              <a:t>2 </a:t>
            </a:r>
            <a:r>
              <a:rPr lang="zh-CN" altLang="en-US" b="1" dirty="0">
                <a:latin typeface="+mn-ea"/>
                <a:ea typeface="+mn-ea"/>
              </a:rPr>
              <a:t>步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zh-CN" altLang="en-US" b="1" dirty="0">
                <a:latin typeface="+mn-ea"/>
                <a:ea typeface="+mn-ea"/>
              </a:rPr>
              <a:t>直到所有的点都着上颜色为止。</a:t>
            </a:r>
          </a:p>
        </p:txBody>
      </p:sp>
    </p:spTree>
    <p:extLst>
      <p:ext uri="{BB962C8B-B14F-4D97-AF65-F5344CB8AC3E}">
        <p14:creationId xmlns:p14="http://schemas.microsoft.com/office/powerpoint/2010/main" val="3281052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08CEF05-FF03-4E21-963A-0A7F78CA1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例 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用韦尔奇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 鲍威尔法对图进行着色</a:t>
            </a:r>
          </a:p>
        </p:txBody>
      </p:sp>
      <p:grpSp>
        <p:nvGrpSpPr>
          <p:cNvPr id="635907" name="Group 3">
            <a:extLst>
              <a:ext uri="{FF2B5EF4-FFF2-40B4-BE49-F238E27FC236}">
                <a16:creationId xmlns:a16="http://schemas.microsoft.com/office/drawing/2014/main" id="{260D409C-CD49-4D2C-87BA-62C0A2B7921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295400"/>
            <a:ext cx="3440113" cy="3973513"/>
            <a:chOff x="624" y="1097"/>
            <a:chExt cx="2167" cy="2503"/>
          </a:xfrm>
        </p:grpSpPr>
        <p:sp>
          <p:nvSpPr>
            <p:cNvPr id="11298" name="Line 4">
              <a:extLst>
                <a:ext uri="{FF2B5EF4-FFF2-40B4-BE49-F238E27FC236}">
                  <a16:creationId xmlns:a16="http://schemas.microsoft.com/office/drawing/2014/main" id="{C3E01CB8-5BAC-41D0-836B-BA5C5904D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85"/>
              <a:ext cx="72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5">
              <a:extLst>
                <a:ext uri="{FF2B5EF4-FFF2-40B4-BE49-F238E27FC236}">
                  <a16:creationId xmlns:a16="http://schemas.microsoft.com/office/drawing/2014/main" id="{03475260-B614-455A-B4DE-0AEE504E1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85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">
              <a:extLst>
                <a:ext uri="{FF2B5EF4-FFF2-40B4-BE49-F238E27FC236}">
                  <a16:creationId xmlns:a16="http://schemas.microsoft.com/office/drawing/2014/main" id="{64C50760-431C-4CBC-8D2F-1167C18BA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05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7">
              <a:extLst>
                <a:ext uri="{FF2B5EF4-FFF2-40B4-BE49-F238E27FC236}">
                  <a16:creationId xmlns:a16="http://schemas.microsoft.com/office/drawing/2014/main" id="{8EFFF736-EA97-42B2-B024-34EA64C27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5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8">
              <a:extLst>
                <a:ext uri="{FF2B5EF4-FFF2-40B4-BE49-F238E27FC236}">
                  <a16:creationId xmlns:a16="http://schemas.microsoft.com/office/drawing/2014/main" id="{5D9016FD-2FEE-4075-99B7-7225D188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25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9">
              <a:extLst>
                <a:ext uri="{FF2B5EF4-FFF2-40B4-BE49-F238E27FC236}">
                  <a16:creationId xmlns:a16="http://schemas.microsoft.com/office/drawing/2014/main" id="{00867693-A3E0-4404-9F84-7272795F6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729"/>
              <a:ext cx="96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10">
              <a:extLst>
                <a:ext uri="{FF2B5EF4-FFF2-40B4-BE49-F238E27FC236}">
                  <a16:creationId xmlns:a16="http://schemas.microsoft.com/office/drawing/2014/main" id="{F8D92B33-734F-4542-8D26-C3AF8E990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85"/>
              <a:ext cx="624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11">
              <a:extLst>
                <a:ext uri="{FF2B5EF4-FFF2-40B4-BE49-F238E27FC236}">
                  <a16:creationId xmlns:a16="http://schemas.microsoft.com/office/drawing/2014/main" id="{DB98851A-9919-4E30-8FA7-FD10E0687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85"/>
              <a:ext cx="672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12">
              <a:extLst>
                <a:ext uri="{FF2B5EF4-FFF2-40B4-BE49-F238E27FC236}">
                  <a16:creationId xmlns:a16="http://schemas.microsoft.com/office/drawing/2014/main" id="{8CEEAE3F-55D9-4D72-A26A-434A6F66F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153"/>
              <a:ext cx="148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13">
              <a:extLst>
                <a:ext uri="{FF2B5EF4-FFF2-40B4-BE49-F238E27FC236}">
                  <a16:creationId xmlns:a16="http://schemas.microsoft.com/office/drawing/2014/main" id="{9644182A-6307-4CD5-9C8E-0887B799E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05"/>
              <a:ext cx="14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14">
              <a:extLst>
                <a:ext uri="{FF2B5EF4-FFF2-40B4-BE49-F238E27FC236}">
                  <a16:creationId xmlns:a16="http://schemas.microsoft.com/office/drawing/2014/main" id="{7880A90F-3DAD-4002-AC1E-E4E35CB0B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05"/>
              <a:ext cx="134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15">
              <a:extLst>
                <a:ext uri="{FF2B5EF4-FFF2-40B4-BE49-F238E27FC236}">
                  <a16:creationId xmlns:a16="http://schemas.microsoft.com/office/drawing/2014/main" id="{E9A0AB62-CEC6-42C9-9623-6203E342B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25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16">
              <a:extLst>
                <a:ext uri="{FF2B5EF4-FFF2-40B4-BE49-F238E27FC236}">
                  <a16:creationId xmlns:a16="http://schemas.microsoft.com/office/drawing/2014/main" id="{CB7F2794-1B48-4E37-B751-8ECA6DA07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25"/>
              <a:ext cx="13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17">
              <a:extLst>
                <a:ext uri="{FF2B5EF4-FFF2-40B4-BE49-F238E27FC236}">
                  <a16:creationId xmlns:a16="http://schemas.microsoft.com/office/drawing/2014/main" id="{50AA39A9-5A16-4772-811B-23D5E608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729"/>
              <a:ext cx="1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Oval 18">
              <a:extLst>
                <a:ext uri="{FF2B5EF4-FFF2-40B4-BE49-F238E27FC236}">
                  <a16:creationId xmlns:a16="http://schemas.microsoft.com/office/drawing/2014/main" id="{04BECA85-F1B2-4D2F-9EE6-B4BFE1C7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8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3" name="Oval 19">
              <a:extLst>
                <a:ext uri="{FF2B5EF4-FFF2-40B4-BE49-F238E27FC236}">
                  <a16:creationId xmlns:a16="http://schemas.microsoft.com/office/drawing/2014/main" id="{E17DB163-8EC7-486B-92C7-408F47697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1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4" name="Oval 20">
              <a:extLst>
                <a:ext uri="{FF2B5EF4-FFF2-40B4-BE49-F238E27FC236}">
                  <a16:creationId xmlns:a16="http://schemas.microsoft.com/office/drawing/2014/main" id="{A706C902-CD70-49F7-AA45-DF69945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337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315" name="Object 21">
              <a:extLst>
                <a:ext uri="{FF2B5EF4-FFF2-40B4-BE49-F238E27FC236}">
                  <a16:creationId xmlns:a16="http://schemas.microsoft.com/office/drawing/2014/main" id="{521FD81D-A5F8-4B0A-B48D-8125491F05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097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42927" imgH="152512" progId="Equation.3">
                    <p:embed/>
                  </p:oleObj>
                </mc:Choice>
                <mc:Fallback>
                  <p:oleObj name="公式" r:id="rId3" imgW="142927" imgH="152512" progId="Equation.3">
                    <p:embed/>
                    <p:pic>
                      <p:nvPicPr>
                        <p:cNvPr id="11315" name="Object 21">
                          <a:extLst>
                            <a:ext uri="{FF2B5EF4-FFF2-40B4-BE49-F238E27FC236}">
                              <a16:creationId xmlns:a16="http://schemas.microsoft.com/office/drawing/2014/main" id="{521FD81D-A5F8-4B0A-B48D-8125491F0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97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6" name="Object 22">
              <a:extLst>
                <a:ext uri="{FF2B5EF4-FFF2-40B4-BE49-F238E27FC236}">
                  <a16:creationId xmlns:a16="http://schemas.microsoft.com/office/drawing/2014/main" id="{ABBFE1B6-E461-4C13-B67A-60AE6B38A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961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42927" imgH="152512" progId="Equation.3">
                    <p:embed/>
                  </p:oleObj>
                </mc:Choice>
                <mc:Fallback>
                  <p:oleObj name="公式" r:id="rId5" imgW="142927" imgH="152512" progId="Equation.3">
                    <p:embed/>
                    <p:pic>
                      <p:nvPicPr>
                        <p:cNvPr id="11316" name="Object 22">
                          <a:extLst>
                            <a:ext uri="{FF2B5EF4-FFF2-40B4-BE49-F238E27FC236}">
                              <a16:creationId xmlns:a16="http://schemas.microsoft.com/office/drawing/2014/main" id="{ABBFE1B6-E461-4C13-B67A-60AE6B38A1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61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7" name="Object 23">
              <a:extLst>
                <a:ext uri="{FF2B5EF4-FFF2-40B4-BE49-F238E27FC236}">
                  <a16:creationId xmlns:a16="http://schemas.microsoft.com/office/drawing/2014/main" id="{1CA26200-B2D6-4AC0-91D9-704406050F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681"/>
            <a:ext cx="22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2927" imgH="171408" progId="Equation.3">
                    <p:embed/>
                  </p:oleObj>
                </mc:Choice>
                <mc:Fallback>
                  <p:oleObj name="公式" r:id="rId7" imgW="142927" imgH="171408" progId="Equation.3">
                    <p:embed/>
                    <p:pic>
                      <p:nvPicPr>
                        <p:cNvPr id="11317" name="Object 23">
                          <a:extLst>
                            <a:ext uri="{FF2B5EF4-FFF2-40B4-BE49-F238E27FC236}">
                              <a16:creationId xmlns:a16="http://schemas.microsoft.com/office/drawing/2014/main" id="{1CA26200-B2D6-4AC0-91D9-704406050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81"/>
                          <a:ext cx="22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8" name="Object 24">
              <a:extLst>
                <a:ext uri="{FF2B5EF4-FFF2-40B4-BE49-F238E27FC236}">
                  <a16:creationId xmlns:a16="http://schemas.microsoft.com/office/drawing/2014/main" id="{0D9D2315-132F-4189-BAFE-A0DA1710E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" y="3353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52383" imgH="152512" progId="Equation.3">
                    <p:embed/>
                  </p:oleObj>
                </mc:Choice>
                <mc:Fallback>
                  <p:oleObj name="公式" r:id="rId9" imgW="152383" imgH="152512" progId="Equation.3">
                    <p:embed/>
                    <p:pic>
                      <p:nvPicPr>
                        <p:cNvPr id="11318" name="Object 24">
                          <a:extLst>
                            <a:ext uri="{FF2B5EF4-FFF2-40B4-BE49-F238E27FC236}">
                              <a16:creationId xmlns:a16="http://schemas.microsoft.com/office/drawing/2014/main" id="{0D9D2315-132F-4189-BAFE-A0DA1710E5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3353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9" name="Object 25">
              <a:extLst>
                <a:ext uri="{FF2B5EF4-FFF2-40B4-BE49-F238E27FC236}">
                  <a16:creationId xmlns:a16="http://schemas.microsoft.com/office/drawing/2014/main" id="{1E50B849-033B-4A6E-8628-67A9FD5F1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353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42927" imgH="152512" progId="Equation.3">
                    <p:embed/>
                  </p:oleObj>
                </mc:Choice>
                <mc:Fallback>
                  <p:oleObj name="公式" r:id="rId11" imgW="142927" imgH="152512" progId="Equation.3">
                    <p:embed/>
                    <p:pic>
                      <p:nvPicPr>
                        <p:cNvPr id="11319" name="Object 25">
                          <a:extLst>
                            <a:ext uri="{FF2B5EF4-FFF2-40B4-BE49-F238E27FC236}">
                              <a16:creationId xmlns:a16="http://schemas.microsoft.com/office/drawing/2014/main" id="{1E50B849-033B-4A6E-8628-67A9FD5F1F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53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0" name="Object 26">
              <a:extLst>
                <a:ext uri="{FF2B5EF4-FFF2-40B4-BE49-F238E27FC236}">
                  <a16:creationId xmlns:a16="http://schemas.microsoft.com/office/drawing/2014/main" id="{19D812A0-A779-493D-A266-C3CA01683A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05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52383" imgH="152512" progId="Equation.3">
                    <p:embed/>
                  </p:oleObj>
                </mc:Choice>
                <mc:Fallback>
                  <p:oleObj name="公式" r:id="rId13" imgW="152383" imgH="152512" progId="Equation.3">
                    <p:embed/>
                    <p:pic>
                      <p:nvPicPr>
                        <p:cNvPr id="11320" name="Object 26">
                          <a:extLst>
                            <a:ext uri="{FF2B5EF4-FFF2-40B4-BE49-F238E27FC236}">
                              <a16:creationId xmlns:a16="http://schemas.microsoft.com/office/drawing/2014/main" id="{19D812A0-A779-493D-A266-C3CA01683A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05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27">
              <a:extLst>
                <a:ext uri="{FF2B5EF4-FFF2-40B4-BE49-F238E27FC236}">
                  <a16:creationId xmlns:a16="http://schemas.microsoft.com/office/drawing/2014/main" id="{F3C5DFEC-A81D-4894-9184-8E18DB03A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633"/>
            <a:ext cx="24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52383" imgH="171408" progId="Equation.3">
                    <p:embed/>
                  </p:oleObj>
                </mc:Choice>
                <mc:Fallback>
                  <p:oleObj name="公式" r:id="rId15" imgW="152383" imgH="171408" progId="Equation.3">
                    <p:embed/>
                    <p:pic>
                      <p:nvPicPr>
                        <p:cNvPr id="11321" name="Object 27">
                          <a:extLst>
                            <a:ext uri="{FF2B5EF4-FFF2-40B4-BE49-F238E27FC236}">
                              <a16:creationId xmlns:a16="http://schemas.microsoft.com/office/drawing/2014/main" id="{F3C5DFEC-A81D-4894-9184-8E18DB03A1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33"/>
                          <a:ext cx="24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2" name="Object 28">
              <a:extLst>
                <a:ext uri="{FF2B5EF4-FFF2-40B4-BE49-F238E27FC236}">
                  <a16:creationId xmlns:a16="http://schemas.microsoft.com/office/drawing/2014/main" id="{60A87705-46B9-4D2F-A294-113A5040A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009"/>
            <a:ext cx="26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71566" imgH="152512" progId="Equation.3">
                    <p:embed/>
                  </p:oleObj>
                </mc:Choice>
                <mc:Fallback>
                  <p:oleObj name="公式" r:id="rId17" imgW="171566" imgH="152512" progId="Equation.3">
                    <p:embed/>
                    <p:pic>
                      <p:nvPicPr>
                        <p:cNvPr id="11322" name="Object 28">
                          <a:extLst>
                            <a:ext uri="{FF2B5EF4-FFF2-40B4-BE49-F238E27FC236}">
                              <a16:creationId xmlns:a16="http://schemas.microsoft.com/office/drawing/2014/main" id="{60A87705-46B9-4D2F-A294-113A5040A3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09"/>
                          <a:ext cx="26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3" name="Oval 29">
              <a:extLst>
                <a:ext uri="{FF2B5EF4-FFF2-40B4-BE49-F238E27FC236}">
                  <a16:creationId xmlns:a16="http://schemas.microsoft.com/office/drawing/2014/main" id="{4D4C115F-6AC8-4A22-9DC8-508E7B68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4" name="Oval 30">
              <a:extLst>
                <a:ext uri="{FF2B5EF4-FFF2-40B4-BE49-F238E27FC236}">
                  <a16:creationId xmlns:a16="http://schemas.microsoft.com/office/drawing/2014/main" id="{ECA75875-984A-435D-A56A-F1090AE29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5" name="Oval 31">
              <a:extLst>
                <a:ext uri="{FF2B5EF4-FFF2-40B4-BE49-F238E27FC236}">
                  <a16:creationId xmlns:a16="http://schemas.microsoft.com/office/drawing/2014/main" id="{C1035629-4AE6-41E7-897A-F6F1BE850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16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6" name="Oval 32">
              <a:extLst>
                <a:ext uri="{FF2B5EF4-FFF2-40B4-BE49-F238E27FC236}">
                  <a16:creationId xmlns:a16="http://schemas.microsoft.com/office/drawing/2014/main" id="{EE4AE071-7E19-4F12-91B1-9A948E71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7" name="Oval 33">
              <a:extLst>
                <a:ext uri="{FF2B5EF4-FFF2-40B4-BE49-F238E27FC236}">
                  <a16:creationId xmlns:a16="http://schemas.microsoft.com/office/drawing/2014/main" id="{C7440E4C-BED4-4989-8992-8EC331CC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1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5938" name="Rectangle 34">
            <a:extLst>
              <a:ext uri="{FF2B5EF4-FFF2-40B4-BE49-F238E27FC236}">
                <a16:creationId xmlns:a16="http://schemas.microsoft.com/office/drawing/2014/main" id="{FFB37154-06DC-412C-BEBE-EB278D65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77963"/>
            <a:ext cx="4154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按度数递减次序排列各点</a:t>
            </a:r>
          </a:p>
        </p:txBody>
      </p:sp>
      <p:sp>
        <p:nvSpPr>
          <p:cNvPr id="635939" name="Rectangle 35">
            <a:extLst>
              <a:ext uri="{FF2B5EF4-FFF2-40B4-BE49-F238E27FC236}">
                <a16:creationId xmlns:a16="http://schemas.microsoft.com/office/drawing/2014/main" id="{DEF7EACE-EA44-413B-8483-DD04D3FA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53920"/>
            <a:ext cx="536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 A B F G H D E</a:t>
            </a:r>
          </a:p>
        </p:txBody>
      </p:sp>
      <p:sp>
        <p:nvSpPr>
          <p:cNvPr id="635940" name="Rectangle 36">
            <a:extLst>
              <a:ext uri="{FF2B5EF4-FFF2-40B4-BE49-F238E27FC236}">
                <a16:creationId xmlns:a16="http://schemas.microsoft.com/office/drawing/2014/main" id="{FE5F32E7-26CF-4E1E-B7C7-3B0B2538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15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+mn-ea"/>
                <a:ea typeface="+mn-ea"/>
              </a:rPr>
              <a:t>第一种颜色：</a:t>
            </a:r>
          </a:p>
        </p:txBody>
      </p:sp>
      <p:sp>
        <p:nvSpPr>
          <p:cNvPr id="635941" name="Rectangle 37">
            <a:extLst>
              <a:ext uri="{FF2B5EF4-FFF2-40B4-BE49-F238E27FC236}">
                <a16:creationId xmlns:a16="http://schemas.microsoft.com/office/drawing/2014/main" id="{57E34DE5-42E3-4AD1-8812-8798FECD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90888"/>
            <a:ext cx="3074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第二种颜色：</a:t>
            </a:r>
          </a:p>
        </p:txBody>
      </p:sp>
      <p:sp>
        <p:nvSpPr>
          <p:cNvPr id="635942" name="Rectangle 38">
            <a:extLst>
              <a:ext uri="{FF2B5EF4-FFF2-40B4-BE49-F238E27FC236}">
                <a16:creationId xmlns:a16="http://schemas.microsoft.com/office/drawing/2014/main" id="{361E4D94-8DEC-4722-9B55-71C404DB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00488"/>
            <a:ext cx="315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latin typeface="+mn-ea"/>
                <a:ea typeface="+mn-ea"/>
              </a:rPr>
              <a:t>第三种颜色</a:t>
            </a:r>
            <a:r>
              <a:rPr lang="en-US" altLang="zh-CN" b="1" dirty="0">
                <a:solidFill>
                  <a:srgbClr val="FF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635943" name="Text Box 39">
            <a:extLst>
              <a:ext uri="{FF2B5EF4-FFF2-40B4-BE49-F238E27FC236}">
                <a16:creationId xmlns:a16="http://schemas.microsoft.com/office/drawing/2014/main" id="{C0D9EAB6-1EE4-4D90-B6A6-4512E9F92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1457623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635944" name="Text Box 40">
            <a:extLst>
              <a:ext uri="{FF2B5EF4-FFF2-40B4-BE49-F238E27FC236}">
                <a16:creationId xmlns:a16="http://schemas.microsoft.com/office/drawing/2014/main" id="{3B25E3E9-771C-4C02-854E-2C262062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2712720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C,  A, G</a:t>
            </a:r>
            <a:endParaRPr lang="en-US" altLang="zh-CN" i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5945" name="Rectangle 41">
            <a:extLst>
              <a:ext uri="{FF2B5EF4-FFF2-40B4-BE49-F238E27FC236}">
                <a16:creationId xmlns:a16="http://schemas.microsoft.com/office/drawing/2014/main" id="{BEE6E6B9-674C-486B-AB25-4B0693D2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973" y="3341688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B, H, D, E</a:t>
            </a:r>
          </a:p>
        </p:txBody>
      </p:sp>
      <p:sp>
        <p:nvSpPr>
          <p:cNvPr id="635946" name="Rectangle 42">
            <a:extLst>
              <a:ext uri="{FF2B5EF4-FFF2-40B4-BE49-F238E27FC236}">
                <a16:creationId xmlns:a16="http://schemas.microsoft.com/office/drawing/2014/main" id="{26956149-D582-4171-B441-6AA04208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973" y="3900488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635947" name="Text Box 43">
            <a:extLst>
              <a:ext uri="{FF2B5EF4-FFF2-40B4-BE49-F238E27FC236}">
                <a16:creationId xmlns:a16="http://schemas.microsoft.com/office/drawing/2014/main" id="{F8F0FD25-3995-43EA-A16C-44465829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2" y="4495800"/>
            <a:ext cx="5284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所以图是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色的。</a:t>
            </a:r>
          </a:p>
          <a:p>
            <a:pPr algn="l" eaLnBrk="1" hangingPunct="1"/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另外图不能是两色的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因为图中有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A,B,F 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两两邻接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所以 </a:t>
            </a:r>
            <a:r>
              <a:rPr lang="zh-CN" altLang="en-US" b="1" dirty="0">
                <a:solidFill>
                  <a:srgbClr val="A50021"/>
                </a:solidFill>
                <a:latin typeface="+mn-ea"/>
                <a:ea typeface="+mn-ea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solidFill>
                  <a:srgbClr val="A50021"/>
                </a:solidFill>
                <a:latin typeface="+mn-ea"/>
                <a:ea typeface="+mn-ea"/>
              </a:rPr>
              <a:t>(</a:t>
            </a:r>
            <a:r>
              <a:rPr lang="en-US" altLang="zh-CN" b="1" i="1" dirty="0">
                <a:solidFill>
                  <a:srgbClr val="A50021"/>
                </a:solidFill>
                <a:latin typeface="+mn-ea"/>
                <a:ea typeface="+mn-ea"/>
              </a:rPr>
              <a:t>G</a:t>
            </a:r>
            <a:r>
              <a:rPr lang="en-US" altLang="zh-CN" b="1" dirty="0">
                <a:solidFill>
                  <a:srgbClr val="A50021"/>
                </a:solidFill>
                <a:latin typeface="+mn-ea"/>
                <a:ea typeface="+mn-ea"/>
              </a:rPr>
              <a:t>)=3</a:t>
            </a:r>
          </a:p>
        </p:txBody>
      </p:sp>
      <p:sp>
        <p:nvSpPr>
          <p:cNvPr id="635948" name="Oval 44">
            <a:extLst>
              <a:ext uri="{FF2B5EF4-FFF2-40B4-BE49-F238E27FC236}">
                <a16:creationId xmlns:a16="http://schemas.microsoft.com/office/drawing/2014/main" id="{D413CAA9-7DF2-4FC2-A857-342E197F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445" y="3783013"/>
            <a:ext cx="179387" cy="179387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49" name="Oval 45">
            <a:extLst>
              <a:ext uri="{FF2B5EF4-FFF2-40B4-BE49-F238E27FC236}">
                <a16:creationId xmlns:a16="http://schemas.microsoft.com/office/drawing/2014/main" id="{AB30B359-646B-4443-ACAC-2A3A8DF2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20988"/>
            <a:ext cx="179388" cy="17938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0" name="Oval 46">
            <a:extLst>
              <a:ext uri="{FF2B5EF4-FFF2-40B4-BE49-F238E27FC236}">
                <a16:creationId xmlns:a16="http://schemas.microsoft.com/office/drawing/2014/main" id="{C3D39861-3E94-427C-ACB6-53E7DAE2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68613"/>
            <a:ext cx="179388" cy="17938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1" name="Oval 47">
            <a:extLst>
              <a:ext uri="{FF2B5EF4-FFF2-40B4-BE49-F238E27FC236}">
                <a16:creationId xmlns:a16="http://schemas.microsoft.com/office/drawing/2014/main" id="{58A95235-CCC1-4E70-B638-0F8E084603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33513" y="4587875"/>
            <a:ext cx="179387" cy="1793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2" name="Oval 48">
            <a:extLst>
              <a:ext uri="{FF2B5EF4-FFF2-40B4-BE49-F238E27FC236}">
                <a16:creationId xmlns:a16="http://schemas.microsoft.com/office/drawing/2014/main" id="{D9CB31B7-38C3-4DAA-BA68-AF6A115C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4664075"/>
            <a:ext cx="179388" cy="1793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3" name="Oval 49">
            <a:extLst>
              <a:ext uri="{FF2B5EF4-FFF2-40B4-BE49-F238E27FC236}">
                <a16:creationId xmlns:a16="http://schemas.microsoft.com/office/drawing/2014/main" id="{FB165B48-3105-45FD-BA00-BF7D70AD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1665437"/>
            <a:ext cx="179387" cy="179387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4" name="Oval 50">
            <a:extLst>
              <a:ext uri="{FF2B5EF4-FFF2-40B4-BE49-F238E27FC236}">
                <a16:creationId xmlns:a16="http://schemas.microsoft.com/office/drawing/2014/main" id="{4B6A34E7-4358-42A7-ACB6-EE4335BD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3988"/>
            <a:ext cx="179388" cy="179387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955" name="Oval 51">
            <a:extLst>
              <a:ext uri="{FF2B5EF4-FFF2-40B4-BE49-F238E27FC236}">
                <a16:creationId xmlns:a16="http://schemas.microsoft.com/office/drawing/2014/main" id="{B32D86ED-4C1F-47D4-8AE9-4C7AFA9B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57713"/>
            <a:ext cx="179388" cy="179387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35956" name="Group 52">
            <a:extLst>
              <a:ext uri="{FF2B5EF4-FFF2-40B4-BE49-F238E27FC236}">
                <a16:creationId xmlns:a16="http://schemas.microsoft.com/office/drawing/2014/main" id="{C1F96C60-D91F-4B94-A486-45D51D4F5C21}"/>
              </a:ext>
            </a:extLst>
          </p:cNvPr>
          <p:cNvGrpSpPr>
            <a:grpSpLocks/>
          </p:cNvGrpSpPr>
          <p:nvPr/>
        </p:nvGrpSpPr>
        <p:grpSpPr bwMode="auto">
          <a:xfrm>
            <a:off x="3780616" y="2194103"/>
            <a:ext cx="1219201" cy="413554"/>
            <a:chOff x="2976" y="1584"/>
            <a:chExt cx="1200" cy="288"/>
          </a:xfrm>
        </p:grpSpPr>
        <p:sp>
          <p:nvSpPr>
            <p:cNvPr id="11295" name="Line 53">
              <a:extLst>
                <a:ext uri="{FF2B5EF4-FFF2-40B4-BE49-F238E27FC236}">
                  <a16:creationId xmlns:a16="http://schemas.microsoft.com/office/drawing/2014/main" id="{970B218A-54A9-46F5-ADC5-10854303A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584"/>
              <a:ext cx="144" cy="2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54">
              <a:extLst>
                <a:ext uri="{FF2B5EF4-FFF2-40B4-BE49-F238E27FC236}">
                  <a16:creationId xmlns:a16="http://schemas.microsoft.com/office/drawing/2014/main" id="{715C23FD-FAC0-47AA-BCE7-5792437E8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584"/>
              <a:ext cx="144" cy="2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55">
              <a:extLst>
                <a:ext uri="{FF2B5EF4-FFF2-40B4-BE49-F238E27FC236}">
                  <a16:creationId xmlns:a16="http://schemas.microsoft.com/office/drawing/2014/main" id="{E859A6AD-88F1-4726-A27C-94AE4B1E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584"/>
              <a:ext cx="144" cy="2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960" name="Group 56">
            <a:extLst>
              <a:ext uri="{FF2B5EF4-FFF2-40B4-BE49-F238E27FC236}">
                <a16:creationId xmlns:a16="http://schemas.microsoft.com/office/drawing/2014/main" id="{03B6713A-A8E0-4A4B-91FB-7602573B7CB0}"/>
              </a:ext>
            </a:extLst>
          </p:cNvPr>
          <p:cNvGrpSpPr>
            <a:grpSpLocks/>
          </p:cNvGrpSpPr>
          <p:nvPr/>
        </p:nvGrpSpPr>
        <p:grpSpPr bwMode="auto">
          <a:xfrm>
            <a:off x="4304948" y="2181711"/>
            <a:ext cx="1650490" cy="413554"/>
            <a:chOff x="3504" y="1584"/>
            <a:chExt cx="1493" cy="288"/>
          </a:xfrm>
        </p:grpSpPr>
        <p:sp>
          <p:nvSpPr>
            <p:cNvPr id="11291" name="Line 57">
              <a:extLst>
                <a:ext uri="{FF2B5EF4-FFF2-40B4-BE49-F238E27FC236}">
                  <a16:creationId xmlns:a16="http://schemas.microsoft.com/office/drawing/2014/main" id="{1C69847A-4B0F-4097-9E26-6988142AC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584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58">
              <a:extLst>
                <a:ext uri="{FF2B5EF4-FFF2-40B4-BE49-F238E27FC236}">
                  <a16:creationId xmlns:a16="http://schemas.microsoft.com/office/drawing/2014/main" id="{9BC712BC-085B-4D36-A717-F52A21709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" y="1584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59">
              <a:extLst>
                <a:ext uri="{FF2B5EF4-FFF2-40B4-BE49-F238E27FC236}">
                  <a16:creationId xmlns:a16="http://schemas.microsoft.com/office/drawing/2014/main" id="{FDA0C318-E54B-47D6-927E-7BD1CEC7E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584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60">
              <a:extLst>
                <a:ext uri="{FF2B5EF4-FFF2-40B4-BE49-F238E27FC236}">
                  <a16:creationId xmlns:a16="http://schemas.microsoft.com/office/drawing/2014/main" id="{75CC5270-3A13-4E21-84D1-36F9E577A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1584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965" name="Line 61">
            <a:extLst>
              <a:ext uri="{FF2B5EF4-FFF2-40B4-BE49-F238E27FC236}">
                <a16:creationId xmlns:a16="http://schemas.microsoft.com/office/drawing/2014/main" id="{EEBCCE2A-1E93-4C38-A1DF-09334CA91C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7168" y="2194103"/>
            <a:ext cx="218386" cy="413554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6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6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5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5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5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5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"/>
                                        <p:tgtEl>
                                          <p:spTgt spid="6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63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75"/>
                                        <p:tgtEl>
                                          <p:spTgt spid="6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5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35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38" grpId="0" autoUpdateAnimBg="0"/>
      <p:bldP spid="635939" grpId="0" autoUpdateAnimBg="0"/>
      <p:bldP spid="635940" grpId="0" autoUpdateAnimBg="0"/>
      <p:bldP spid="635941" grpId="0" autoUpdateAnimBg="0"/>
      <p:bldP spid="635942" grpId="0" autoUpdateAnimBg="0"/>
      <p:bldP spid="635943" grpId="0" autoUpdateAnimBg="0"/>
      <p:bldP spid="635944" grpId="0" autoUpdateAnimBg="0"/>
      <p:bldP spid="635945" grpId="0" autoUpdateAnimBg="0"/>
      <p:bldP spid="635946" grpId="0" autoUpdateAnimBg="0"/>
      <p:bldP spid="635947" grpId="0" build="p" autoUpdateAnimBg="0"/>
      <p:bldP spid="635948" grpId="0" animBg="1"/>
      <p:bldP spid="635949" grpId="0" animBg="1"/>
      <p:bldP spid="635950" grpId="0" animBg="1"/>
      <p:bldP spid="635951" grpId="0" animBg="1"/>
      <p:bldP spid="635952" grpId="0" animBg="1"/>
      <p:bldP spid="635953" grpId="0" animBg="1"/>
      <p:bldP spid="635954" grpId="0" animBg="1"/>
      <p:bldP spid="6359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391B-2C93-4257-9F1D-172011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C91-0A12-402C-9F8F-317ED9005D82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CDBF488E-953D-4AD5-95B2-E6014DAA6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18.1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支配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集、点覆盖集与点独立集</a:t>
            </a:r>
          </a:p>
        </p:txBody>
      </p:sp>
      <p:sp>
        <p:nvSpPr>
          <p:cNvPr id="317448" name="Rectangle 8">
            <a:extLst>
              <a:ext uri="{FF2B5EF4-FFF2-40B4-BE49-F238E27FC236}">
                <a16:creationId xmlns:a16="http://schemas.microsoft.com/office/drawing/2014/main" id="{0C6C4503-3997-4E91-A195-D4281872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 dirty="0"/>
              <a:t>支配集与支配数</a:t>
            </a: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的真子集不是支配集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元素最少的支配集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支配数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最小支配集中的元素个数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1B6E-C646-C24C-3509-1C1FF5C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A0312-384E-CC9D-0D4B-10DA4859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81BC4E-2BE1-1FF4-5919-5A54B827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887513"/>
            <a:ext cx="9144000" cy="30829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F4693D-C181-9BAC-1B46-DCB20186024A}"/>
              </a:ext>
            </a:extLst>
          </p:cNvPr>
          <p:cNvSpPr txBox="1"/>
          <p:nvPr/>
        </p:nvSpPr>
        <p:spPr>
          <a:xfrm>
            <a:off x="3455876" y="49763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A3112C-5DEB-29DC-2B7C-EE50A779EED2}"/>
              </a:ext>
            </a:extLst>
          </p:cNvPr>
          <p:cNvSpPr txBox="1"/>
          <p:nvPr/>
        </p:nvSpPr>
        <p:spPr>
          <a:xfrm>
            <a:off x="6732240" y="49763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ACEGBDFH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C8F83E-7B18-F660-1D20-696575330FDE}"/>
              </a:ext>
            </a:extLst>
          </p:cNvPr>
          <p:cNvSpPr txBox="1"/>
          <p:nvPr/>
        </p:nvSpPr>
        <p:spPr>
          <a:xfrm>
            <a:off x="58316" y="1192691"/>
            <a:ext cx="8784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</a:rPr>
              <a:t>注意：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韦尔奇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 鲍威尔法</a:t>
            </a:r>
            <a:r>
              <a:rPr lang="zh-CN" altLang="en-US" b="1" dirty="0"/>
              <a:t>并不总能得到最少颜色数目的着色方案</a:t>
            </a:r>
          </a:p>
        </p:txBody>
      </p:sp>
    </p:spTree>
    <p:extLst>
      <p:ext uri="{BB962C8B-B14F-4D97-AF65-F5344CB8AC3E}">
        <p14:creationId xmlns:p14="http://schemas.microsoft.com/office/powerpoint/2010/main" val="404140405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CBA5-201B-434B-BEBA-7E839C69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0352" y="6597649"/>
            <a:ext cx="946448" cy="123825"/>
          </a:xfrm>
        </p:spPr>
        <p:txBody>
          <a:bodyPr/>
          <a:lstStyle/>
          <a:p>
            <a:fld id="{3200FDD0-F33E-4E56-B07B-C953F2A3F03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C85090-57BF-48C4-8F26-7C1ED8C0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3951"/>
            <a:ext cx="8496944" cy="1425186"/>
          </a:xfrm>
        </p:spPr>
        <p:txBody>
          <a:bodyPr/>
          <a:lstStyle/>
          <a:p>
            <a:r>
              <a:rPr lang="zh-CN" altLang="en-US" sz="1800" dirty="0">
                <a:solidFill>
                  <a:srgbClr val="A50021"/>
                </a:solidFill>
              </a:rPr>
              <a:t>例：</a:t>
            </a:r>
            <a:r>
              <a:rPr lang="zh-CN" altLang="en-US" sz="1800" dirty="0"/>
              <a:t>一个班级的学生共计选修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/>
              <a:t>E</a:t>
            </a:r>
            <a:r>
              <a:rPr lang="zh-CN" altLang="en-US" sz="1800" dirty="0"/>
              <a:t>、</a:t>
            </a:r>
            <a:r>
              <a:rPr lang="en-US" altLang="zh-CN" sz="1800" dirty="0"/>
              <a:t>F</a:t>
            </a:r>
            <a:r>
              <a:rPr lang="zh-CN" altLang="en-US" sz="1800" dirty="0"/>
              <a:t>六门课程，其中一部分人同时选修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A</a:t>
            </a:r>
            <a:r>
              <a:rPr lang="zh-CN" altLang="en-US" sz="1800" dirty="0"/>
              <a:t>，一部分人同时选修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F</a:t>
            </a:r>
            <a:r>
              <a:rPr lang="zh-CN" altLang="en-US" sz="1800" dirty="0"/>
              <a:t>，一部分人同时选修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E</a:t>
            </a:r>
            <a:r>
              <a:rPr lang="zh-CN" altLang="en-US" sz="1800" dirty="0"/>
              <a:t>，还有一部分人同时选修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，期终考试要求每天至少安排一场考试，且为了减轻学生负担，每人在一天内最多只参加一场考试，请问，最少几天能考完？并设计一个考试日程表。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E71A9-DB80-4254-AEBE-588CDBB3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点着色的应用实例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F24E6-9C24-4AE3-97D7-B28548B3A743}"/>
              </a:ext>
            </a:extLst>
          </p:cNvPr>
          <p:cNvSpPr txBox="1"/>
          <p:nvPr/>
        </p:nvSpPr>
        <p:spPr>
          <a:xfrm>
            <a:off x="251520" y="2549137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A50021"/>
                </a:solidFill>
                <a:latin typeface="+mn-ea"/>
                <a:ea typeface="+mn-ea"/>
              </a:rPr>
              <a:t>解：</a:t>
            </a:r>
            <a:r>
              <a:rPr lang="zh-CN" altLang="en-US" sz="1800" b="1" dirty="0">
                <a:latin typeface="+mn-ea"/>
                <a:ea typeface="+mn-ea"/>
              </a:rPr>
              <a:t>以每门课程为一个顶点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  <a:r>
              <a:rPr lang="zh-CN" altLang="en-US" sz="1800" b="1" dirty="0">
                <a:latin typeface="+mn-ea"/>
                <a:ea typeface="+mn-ea"/>
              </a:rPr>
              <a:t>共同被选修的课程之间用边相连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  <a:r>
              <a:rPr lang="zh-CN" altLang="en-US" sz="1800" b="1" dirty="0">
                <a:latin typeface="+mn-ea"/>
                <a:ea typeface="+mn-ea"/>
              </a:rPr>
              <a:t>来构造一个图（左图）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</a:p>
          <a:p>
            <a:r>
              <a:rPr lang="zh-CN" altLang="en-US" sz="1800" b="1" dirty="0">
                <a:latin typeface="+mn-ea"/>
                <a:ea typeface="+mn-ea"/>
              </a:rPr>
              <a:t>    按题意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  <a:r>
              <a:rPr lang="zh-CN" altLang="en-US" sz="1800" b="1" dirty="0">
                <a:latin typeface="+mn-ea"/>
                <a:ea typeface="+mn-ea"/>
              </a:rPr>
              <a:t>相邻顶点对应课程不能安排在同一天中，</a:t>
            </a:r>
            <a:endParaRPr lang="en-US" altLang="zh-CN" sz="1800" b="1" dirty="0">
              <a:latin typeface="+mn-ea"/>
              <a:ea typeface="+mn-ea"/>
            </a:endParaRPr>
          </a:p>
          <a:p>
            <a:r>
              <a:rPr lang="en-US" altLang="zh-CN" sz="1800" b="1" dirty="0">
                <a:latin typeface="+mn-ea"/>
                <a:ea typeface="+mn-ea"/>
              </a:rPr>
              <a:t>           </a:t>
            </a:r>
            <a:r>
              <a:rPr lang="zh-CN" altLang="en-US" sz="1800" b="1" dirty="0">
                <a:latin typeface="+mn-ea"/>
                <a:ea typeface="+mn-ea"/>
              </a:rPr>
              <a:t>不相邻顶点对应课程</a:t>
            </a:r>
            <a:r>
              <a:rPr lang="zh-CN" altLang="en-US" sz="1800" b="1" dirty="0">
                <a:latin typeface="+mn-ea"/>
              </a:rPr>
              <a:t>能安排在同一天中。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054199-129A-49A7-8D2C-3A1C917B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0" y="3516207"/>
            <a:ext cx="3528392" cy="26386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BBE867-14C2-DBBD-7820-FE46C15898F1}"/>
              </a:ext>
            </a:extLst>
          </p:cNvPr>
          <p:cNvSpPr txBox="1"/>
          <p:nvPr/>
        </p:nvSpPr>
        <p:spPr>
          <a:xfrm>
            <a:off x="1236504" y="6135984"/>
            <a:ext cx="176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BCADFE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15DBD1-8317-ED0A-8DE2-9C511487C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583" y="3472467"/>
            <a:ext cx="3650356" cy="2672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66554D-39F9-4D77-EC74-F4AFE67B9397}"/>
              </a:ext>
            </a:extLst>
          </p:cNvPr>
          <p:cNvSpPr txBox="1"/>
          <p:nvPr/>
        </p:nvSpPr>
        <p:spPr>
          <a:xfrm>
            <a:off x="5724128" y="280832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66FF"/>
                </a:solidFill>
              </a:rPr>
              <a:t>相邻顶点不同色，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r>
              <a:rPr lang="zh-CN" altLang="en-US" sz="2000" b="1" dirty="0">
                <a:solidFill>
                  <a:srgbClr val="3366FF"/>
                </a:solidFill>
              </a:rPr>
              <a:t>不相邻顶点可以同色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BA43B3-E3F4-4FAA-A8B6-2BF5A9254A23}"/>
              </a:ext>
            </a:extLst>
          </p:cNvPr>
          <p:cNvSpPr txBox="1"/>
          <p:nvPr/>
        </p:nvSpPr>
        <p:spPr>
          <a:xfrm>
            <a:off x="7326774" y="5226784"/>
            <a:ext cx="1853738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最少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天能考完，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>
                <a:solidFill>
                  <a:srgbClr val="FFFF00"/>
                </a:solidFill>
                <a:latin typeface="+mn-ea"/>
                <a:ea typeface="+mn-ea"/>
              </a:rPr>
              <a:t>BD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ea typeface="+mn-ea"/>
              </a:rPr>
              <a:t>CE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AF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就是一个符合要求的考试日程表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F6B7-ED87-4F0F-A794-227AA7F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点着色的应用实例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C9741-E4C4-4DB2-A3E9-09719DAF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25336B-FD10-412A-B896-7E527F19C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975"/>
            <a:ext cx="864096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dirty="0">
                <a:latin typeface="Times New Roman" panose="02020603050405020304" pitchFamily="18" charset="0"/>
              </a:rPr>
              <a:t>某校计算机系学生在本学期共选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门选修课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=1,2, …, 6.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为选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课的学生集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已知：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…, 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3, 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问这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门课至少几天能考完？ </a:t>
            </a:r>
          </a:p>
        </p:txBody>
      </p:sp>
    </p:spTree>
    <p:extLst>
      <p:ext uri="{BB962C8B-B14F-4D97-AF65-F5344CB8AC3E}">
        <p14:creationId xmlns:p14="http://schemas.microsoft.com/office/powerpoint/2010/main" val="2820889398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5520A01B-D2A0-4D65-82A7-323053C2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CAF5-AD0F-4421-B937-FB04483EDC9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D27140CE-A075-48F3-8CB4-8F7BB003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125538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sz="1800"/>
              <a:t> </a:t>
            </a:r>
          </a:p>
        </p:txBody>
      </p:sp>
      <p:sp>
        <p:nvSpPr>
          <p:cNvPr id="424965" name="Rectangle 5">
            <a:extLst>
              <a:ext uri="{FF2B5EF4-FFF2-40B4-BE49-F238E27FC236}">
                <a16:creationId xmlns:a16="http://schemas.microsoft.com/office/drawing/2014/main" id="{1D12E475-58C3-4A7C-9CDC-3A5C6978E8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4823767" cy="5327650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dirty="0">
                <a:latin typeface="Times New Roman" panose="02020603050405020304" pitchFamily="18" charset="0"/>
              </a:rPr>
              <a:t>由已知条件做无向图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={(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)|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如图所示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一种着色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点着色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着同色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不相邻                                      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没有学生既学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又学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</a:rPr>
              <a:t>                 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可同时考</a:t>
            </a:r>
            <a:r>
              <a:rPr lang="en-US" altLang="zh-CN" dirty="0">
                <a:latin typeface="Times New Roman" panose="02020603050405020304" pitchFamily="18" charset="0"/>
              </a:rPr>
              <a:t>.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于是最少的考试时间为</a:t>
            </a:r>
            <a:endParaRPr lang="zh-CN" altLang="en-US" dirty="0">
              <a:solidFill>
                <a:srgbClr val="33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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)=4</a:t>
            </a:r>
            <a:endParaRPr lang="zh-CN" altLang="en-US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4971" name="Object 11">
            <a:extLst>
              <a:ext uri="{FF2B5EF4-FFF2-40B4-BE49-F238E27FC236}">
                <a16:creationId xmlns:a16="http://schemas.microsoft.com/office/drawing/2014/main" id="{C139B498-18A8-4B41-8349-0A32D7954B3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88024" y="2559893"/>
          <a:ext cx="4195752" cy="392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990452" imgH="4866350" progId="Word.Document.8">
                  <p:embed/>
                </p:oleObj>
              </mc:Choice>
              <mc:Fallback>
                <p:oleObj name="文档" r:id="rId3" imgW="5990452" imgH="4866350" progId="Word.Document.8">
                  <p:embed/>
                  <p:pic>
                    <p:nvPicPr>
                      <p:cNvPr id="424971" name="Object 11">
                        <a:extLst>
                          <a:ext uri="{FF2B5EF4-FFF2-40B4-BE49-F238E27FC236}">
                            <a16:creationId xmlns:a16="http://schemas.microsoft.com/office/drawing/2014/main" id="{C139B498-18A8-4B41-8349-0A32D7954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t="6583" r="14388" b="14375"/>
                      <a:stretch>
                        <a:fillRect/>
                      </a:stretch>
                    </p:blipFill>
                    <p:spPr bwMode="auto">
                      <a:xfrm>
                        <a:off x="4788024" y="2559893"/>
                        <a:ext cx="4195752" cy="3923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486D6A0B-416C-47FF-B95E-D067EB65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/>
              <a:t>点着色的应用实例</a:t>
            </a:r>
            <a:r>
              <a:rPr lang="en-US" altLang="zh-CN" dirty="0"/>
              <a:t>2</a:t>
            </a:r>
            <a:r>
              <a:rPr lang="zh-CN" altLang="en-US" dirty="0"/>
              <a:t>（续）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9594A-C4AF-49E5-8F26-A43E3CE3CA92}"/>
              </a:ext>
            </a:extLst>
          </p:cNvPr>
          <p:cNvSpPr/>
          <p:nvPr/>
        </p:nvSpPr>
        <p:spPr>
          <a:xfrm>
            <a:off x="6732240" y="4290233"/>
            <a:ext cx="216024" cy="218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BAF08A-6E96-4986-AE44-09218317591C}"/>
              </a:ext>
            </a:extLst>
          </p:cNvPr>
          <p:cNvSpPr/>
          <p:nvPr/>
        </p:nvSpPr>
        <p:spPr>
          <a:xfrm>
            <a:off x="6732240" y="2935070"/>
            <a:ext cx="216024" cy="2188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36B243-B10A-41B5-8432-881C270791D0}"/>
              </a:ext>
            </a:extLst>
          </p:cNvPr>
          <p:cNvSpPr/>
          <p:nvPr/>
        </p:nvSpPr>
        <p:spPr>
          <a:xfrm>
            <a:off x="7620000" y="5725178"/>
            <a:ext cx="216024" cy="2188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CCEFE9A-90A3-4967-8C77-89774B958DD4}"/>
              </a:ext>
            </a:extLst>
          </p:cNvPr>
          <p:cNvSpPr/>
          <p:nvPr/>
        </p:nvSpPr>
        <p:spPr>
          <a:xfrm>
            <a:off x="8172400" y="4005064"/>
            <a:ext cx="216024" cy="2188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2491C20-77C3-498B-97FE-29AF6D061B8B}"/>
              </a:ext>
            </a:extLst>
          </p:cNvPr>
          <p:cNvSpPr/>
          <p:nvPr/>
        </p:nvSpPr>
        <p:spPr>
          <a:xfrm>
            <a:off x="5796136" y="5730392"/>
            <a:ext cx="216024" cy="2188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2C0E96-132A-4C65-A1D4-3A73588D4456}"/>
              </a:ext>
            </a:extLst>
          </p:cNvPr>
          <p:cNvSpPr/>
          <p:nvPr/>
        </p:nvSpPr>
        <p:spPr>
          <a:xfrm>
            <a:off x="5292080" y="4005064"/>
            <a:ext cx="216024" cy="218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F3863-386A-3690-CA2B-9818FD993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293" y="1196752"/>
            <a:ext cx="3526195" cy="950063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  <p:bldP spid="5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18.1</a:t>
            </a:r>
            <a:r>
              <a:rPr lang="zh-CN" altLang="en-US" strike="sngStrike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18.2</a:t>
            </a:r>
            <a:r>
              <a:rPr lang="zh-CN" altLang="en-US" strike="sngStrike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18.3</a:t>
            </a:r>
            <a:r>
              <a:rPr lang="zh-CN" altLang="en-US" strike="sngStrike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18.5</a:t>
            </a:r>
            <a:r>
              <a:rPr lang="zh-CN" altLang="en-US" dirty="0">
                <a:solidFill>
                  <a:srgbClr val="FF0000"/>
                </a:solidFill>
              </a:rPr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18.6</a:t>
            </a:r>
            <a:r>
              <a:rPr lang="zh-CN" altLang="en-US" dirty="0"/>
              <a:t>边着色</a:t>
            </a:r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D21090-F372-42D2-BD08-FD98A67F4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1106116842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7E1D3D15-6F2A-4CF8-B999-C4C86A0DC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北京地图</a:t>
            </a:r>
          </a:p>
        </p:txBody>
      </p:sp>
      <p:pic>
        <p:nvPicPr>
          <p:cNvPr id="633859" name="Picture 3" descr="beijinglm">
            <a:extLst>
              <a:ext uri="{FF2B5EF4-FFF2-40B4-BE49-F238E27FC236}">
                <a16:creationId xmlns:a16="http://schemas.microsoft.com/office/drawing/2014/main" id="{E64C12B0-776E-4F83-B29E-D4BF6078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"/>
          <a:stretch>
            <a:fillRect/>
          </a:stretch>
        </p:blipFill>
        <p:spPr bwMode="auto">
          <a:xfrm>
            <a:off x="914400" y="923925"/>
            <a:ext cx="6705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710A745-7CCB-449B-B5CB-808BE42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F14-2EB6-412F-9A9F-082970E840F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C56E98E1-0CDD-4E0D-8830-FB883967C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地图着色与平面图的点着色</a:t>
            </a:r>
          </a:p>
        </p:txBody>
      </p:sp>
      <p:sp>
        <p:nvSpPr>
          <p:cNvPr id="433156" name="Rectangle 4">
            <a:extLst>
              <a:ext uri="{FF2B5EF4-FFF2-40B4-BE49-F238E27FC236}">
                <a16:creationId xmlns:a16="http://schemas.microsoft.com/office/drawing/2014/main" id="{61D52301-2A91-47F7-9C69-568E984D1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848600" cy="18002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地图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连通无桥平面图的平面嵌入与所有的面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国家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地图的面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两个国家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它们的边界至少有一条公共边</a:t>
            </a:r>
          </a:p>
        </p:txBody>
      </p:sp>
      <p:sp>
        <p:nvSpPr>
          <p:cNvPr id="433157" name="Rectangle 5">
            <a:extLst>
              <a:ext uri="{FF2B5EF4-FFF2-40B4-BE49-F238E27FC236}">
                <a16:creationId xmlns:a16="http://schemas.microsoft.com/office/drawing/2014/main" id="{C4D8D5D8-9D35-4FEB-8BA8-E1A4F8FF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16563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在上图的地图中，有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个国家，其中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相邻，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相邻，</a:t>
            </a:r>
            <a:r>
              <a:rPr lang="en-US" altLang="zh-CN" b="1">
                <a:latin typeface="Times New Roman" panose="02020603050405020304" pitchFamily="18" charset="0"/>
              </a:rPr>
              <a:t>2,3,4</a:t>
            </a:r>
            <a:r>
              <a:rPr lang="zh-CN" altLang="en-US" b="1">
                <a:latin typeface="Times New Roman" panose="02020603050405020304" pitchFamily="18" charset="0"/>
              </a:rPr>
              <a:t>均与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相邻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433158" name="Picture 6" descr="17-13">
            <a:extLst>
              <a:ext uri="{FF2B5EF4-FFF2-40B4-BE49-F238E27FC236}">
                <a16:creationId xmlns:a16="http://schemas.microsoft.com/office/drawing/2014/main" id="{7A2F54A8-82EE-4171-B408-DDDBCF86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>
            <a:fillRect/>
          </a:stretch>
        </p:blipFill>
        <p:spPr bwMode="auto">
          <a:xfrm>
            <a:off x="827088" y="3141663"/>
            <a:ext cx="67691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9EC93EA-8976-4F00-AF05-CD0229C4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D91-5DF5-4658-BC15-BF5F077F3D5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D5861F92-8340-4B53-A193-7785F512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地图的面着色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A7E2C5AC-AA59-4637-B140-47772F24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21605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18.9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地图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的每个国家涂上一种颜色，相邻国家涂不同颜色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面可着色的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最少用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35204" name="Rectangle 4">
            <a:extLst>
              <a:ext uri="{FF2B5EF4-FFF2-40B4-BE49-F238E27FC236}">
                <a16:creationId xmlns:a16="http://schemas.microsoft.com/office/drawing/2014/main" id="{36F0F06D-F641-4B4C-8FC5-F0306143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8353425" cy="132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地图的面着色转化成对偶图的点着色</a:t>
            </a:r>
          </a:p>
          <a:p>
            <a:pPr>
              <a:spcBef>
                <a:spcPct val="35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18.9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地图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面可着色的当且仅当它的对偶图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点可着色的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435205" name="Rectangle 5">
            <a:extLst>
              <a:ext uri="{FF2B5EF4-FFF2-40B4-BE49-F238E27FC236}">
                <a16:creationId xmlns:a16="http://schemas.microsoft.com/office/drawing/2014/main" id="{79AEBAE3-D44F-46A9-AADF-525B3BB0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21275"/>
            <a:ext cx="81359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四色定理</a:t>
            </a:r>
          </a:p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18.10</a:t>
            </a:r>
            <a:r>
              <a:rPr lang="en-US" altLang="zh-CN" b="1" dirty="0"/>
              <a:t>  </a:t>
            </a:r>
            <a:r>
              <a:rPr lang="zh-CN" altLang="en-US" b="1" dirty="0"/>
              <a:t>任何平面图都是</a:t>
            </a:r>
            <a:r>
              <a:rPr lang="en-US" altLang="zh-CN" b="1" dirty="0"/>
              <a:t>4-</a:t>
            </a:r>
            <a:r>
              <a:rPr lang="zh-CN" altLang="en-US" b="1" dirty="0"/>
              <a:t>可着色的</a:t>
            </a:r>
          </a:p>
          <a:p>
            <a:r>
              <a:rPr lang="zh-CN" altLang="en-US" b="1" dirty="0"/>
              <a:t>剩下的大问题：四色猜想是否为真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97A3C1-44C0-4EDF-AD6D-6122BF1BA4A5}"/>
              </a:ext>
            </a:extLst>
          </p:cNvPr>
          <p:cNvCxnSpPr/>
          <p:nvPr/>
        </p:nvCxnSpPr>
        <p:spPr>
          <a:xfrm>
            <a:off x="373063" y="328498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83BCFE-0E6F-444D-B8A5-E14F998D9945}"/>
              </a:ext>
            </a:extLst>
          </p:cNvPr>
          <p:cNvCxnSpPr/>
          <p:nvPr/>
        </p:nvCxnSpPr>
        <p:spPr>
          <a:xfrm>
            <a:off x="373063" y="4941168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/>
      <p:bldP spid="4352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18E16A-5BD8-4BBD-835F-F32BA9957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"/>
          <a:stretch/>
        </p:blipFill>
        <p:spPr>
          <a:xfrm>
            <a:off x="2033855" y="1052736"/>
            <a:ext cx="3690273" cy="2736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E901FD-0FB1-47B1-812E-7DE4442F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面着色实例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DB93D-1C85-4427-9120-8CE55B9D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E4FCE3-1765-4F33-8C14-57B1414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08601"/>
            <a:ext cx="4226446" cy="30021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E7E7CF-9372-42BE-8D88-B55F92F5D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832" y="3527078"/>
            <a:ext cx="4515656" cy="34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313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D87B4D8-B7AE-4267-AC7B-C651C4D3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18.1</a:t>
            </a:r>
            <a:r>
              <a:rPr lang="zh-CN" altLang="en-US" strike="sngStrike" dirty="0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18.2</a:t>
            </a:r>
            <a:r>
              <a:rPr lang="zh-CN" altLang="en-US" strike="sngStrike" dirty="0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18.3</a:t>
            </a:r>
            <a:r>
              <a:rPr lang="zh-CN" altLang="en-US" strike="sngStrike" dirty="0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18.4</a:t>
            </a:r>
            <a:r>
              <a:rPr lang="zh-CN" altLang="en-US" dirty="0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18.5</a:t>
            </a:r>
            <a:r>
              <a:rPr lang="zh-CN" altLang="en-US" dirty="0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18.6</a:t>
            </a:r>
            <a:r>
              <a:rPr lang="zh-CN" altLang="en-US" dirty="0">
                <a:solidFill>
                  <a:srgbClr val="FF0000"/>
                </a:solidFill>
              </a:rPr>
              <a:t>边着色</a:t>
            </a:r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30EDA9-5E61-4791-9A48-BD41C9A26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360597954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82A24D46-099F-4428-B4A2-9B476B1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9E4D-04B0-4DFF-90DD-EC9A527189B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19496" name="Rectangle 8">
            <a:extLst>
              <a:ext uri="{FF2B5EF4-FFF2-40B4-BE49-F238E27FC236}">
                <a16:creationId xmlns:a16="http://schemas.microsoft.com/office/drawing/2014/main" id="{B8FD69D0-E8FD-49CE-9D07-66C46758F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极小与最小支配集之间的关系</a:t>
            </a:r>
          </a:p>
        </p:txBody>
      </p:sp>
      <p:sp>
        <p:nvSpPr>
          <p:cNvPr id="319497" name="Rectangle 9">
            <a:extLst>
              <a:ext uri="{FF2B5EF4-FFF2-40B4-BE49-F238E27FC236}">
                <a16:creationId xmlns:a16="http://schemas.microsoft.com/office/drawing/2014/main" id="{D7B5A8E7-E259-4F13-8ECD-0C47AC75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511300"/>
          </a:xfrm>
        </p:spPr>
        <p:txBody>
          <a:bodyPr/>
          <a:lstStyle/>
          <a:p>
            <a:r>
              <a:rPr lang="zh-CN" altLang="en-US" dirty="0"/>
              <a:t>最小支配集为极小支配集，但反之不真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另外，极小支配集与最小支配集都可能不惟一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又易知完全图、轮图、星形图的支配数均是</a:t>
            </a:r>
            <a:r>
              <a:rPr lang="en-US" altLang="zh-CN" dirty="0"/>
              <a:t>1.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19507" name="Rectangle 19">
            <a:extLst>
              <a:ext uri="{FF2B5EF4-FFF2-40B4-BE49-F238E27FC236}">
                <a16:creationId xmlns:a16="http://schemas.microsoft.com/office/drawing/2014/main" id="{58D2960C-9CCE-47B5-A193-1F80BFC1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5413375"/>
            <a:ext cx="7508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图中，</a:t>
            </a:r>
            <a:r>
              <a:rPr lang="en-US" altLang="zh-CN" b="1" dirty="0">
                <a:latin typeface="Times New Roman" panose="02020603050405020304" pitchFamily="18" charset="0"/>
              </a:rPr>
              <a:t>(1),(2),(3)(</a:t>
            </a:r>
            <a:r>
              <a:rPr lang="zh-CN" altLang="en-US" b="1" dirty="0">
                <a:latin typeface="Times New Roman" panose="02020603050405020304" pitchFamily="18" charset="0"/>
              </a:rPr>
              <a:t>彼得松图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的支配数分别为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请各找出一个最小支配集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319510" name="Group 22">
            <a:extLst>
              <a:ext uri="{FF2B5EF4-FFF2-40B4-BE49-F238E27FC236}">
                <a16:creationId xmlns:a16="http://schemas.microsoft.com/office/drawing/2014/main" id="{68747F9C-9C9C-4721-B667-22FABB4AE17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708275"/>
            <a:ext cx="7343775" cy="2493963"/>
            <a:chOff x="476" y="1706"/>
            <a:chExt cx="4626" cy="1571"/>
          </a:xfrm>
        </p:grpSpPr>
        <p:grpSp>
          <p:nvGrpSpPr>
            <p:cNvPr id="319508" name="Group 20">
              <a:extLst>
                <a:ext uri="{FF2B5EF4-FFF2-40B4-BE49-F238E27FC236}">
                  <a16:creationId xmlns:a16="http://schemas.microsoft.com/office/drawing/2014/main" id="{38FE6245-79E8-4619-ABF4-6C7949D97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706"/>
              <a:ext cx="4626" cy="1339"/>
              <a:chOff x="521" y="1888"/>
              <a:chExt cx="4626" cy="1339"/>
            </a:xfrm>
          </p:grpSpPr>
          <p:pic>
            <p:nvPicPr>
              <p:cNvPr id="319504" name="Picture 16" descr="18-1">
                <a:extLst>
                  <a:ext uri="{FF2B5EF4-FFF2-40B4-BE49-F238E27FC236}">
                    <a16:creationId xmlns:a16="http://schemas.microsoft.com/office/drawing/2014/main" id="{2714C374-BEB3-4A85-ADB1-397F674ADD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070"/>
              <a:stretch>
                <a:fillRect/>
              </a:stretch>
            </p:blipFill>
            <p:spPr bwMode="auto">
              <a:xfrm>
                <a:off x="3787" y="1888"/>
                <a:ext cx="1360" cy="1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505" name="Picture 17" descr="18-1">
                <a:extLst>
                  <a:ext uri="{FF2B5EF4-FFF2-40B4-BE49-F238E27FC236}">
                    <a16:creationId xmlns:a16="http://schemas.microsoft.com/office/drawing/2014/main" id="{797AA5B6-0464-419F-9FD5-A7EE01F60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810"/>
              <a:stretch>
                <a:fillRect/>
              </a:stretch>
            </p:blipFill>
            <p:spPr bwMode="auto">
              <a:xfrm>
                <a:off x="521" y="2024"/>
                <a:ext cx="1588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506" name="Picture 18" descr="18-1">
                <a:extLst>
                  <a:ext uri="{FF2B5EF4-FFF2-40B4-BE49-F238E27FC236}">
                    <a16:creationId xmlns:a16="http://schemas.microsoft.com/office/drawing/2014/main" id="{B71E78B0-89C8-4378-BBB5-C5F235A9E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29" r="35100"/>
              <a:stretch>
                <a:fillRect/>
              </a:stretch>
            </p:blipFill>
            <p:spPr bwMode="auto">
              <a:xfrm>
                <a:off x="2200" y="1979"/>
                <a:ext cx="1361" cy="1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9509" name="Text Box 21">
              <a:extLst>
                <a:ext uri="{FF2B5EF4-FFF2-40B4-BE49-F238E27FC236}">
                  <a16:creationId xmlns:a16="http://schemas.microsoft.com/office/drawing/2014/main" id="{26FD9435-9F74-4BF9-AE0D-FC4BC2A56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989"/>
              <a:ext cx="3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(2)                              (3)</a:t>
              </a:r>
              <a:r>
                <a:rPr lang="en-US" altLang="zh-CN"/>
                <a:t>   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F647A-13C9-4FAF-8B1F-0B49A5E52B7D}"/>
              </a:ext>
            </a:extLst>
          </p:cNvPr>
          <p:cNvSpPr txBox="1"/>
          <p:nvPr/>
        </p:nvSpPr>
        <p:spPr>
          <a:xfrm>
            <a:off x="1593503" y="436247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755BD5-1907-4FCB-8D5C-2AE6F751C6C8}"/>
              </a:ext>
            </a:extLst>
          </p:cNvPr>
          <p:cNvSpPr txBox="1"/>
          <p:nvPr/>
        </p:nvSpPr>
        <p:spPr>
          <a:xfrm>
            <a:off x="3563888" y="360205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8E15B2-01F0-44C6-B752-B62EBCE49D7A}"/>
              </a:ext>
            </a:extLst>
          </p:cNvPr>
          <p:cNvSpPr txBox="1"/>
          <p:nvPr/>
        </p:nvSpPr>
        <p:spPr>
          <a:xfrm>
            <a:off x="5273621" y="3602057"/>
            <a:ext cx="43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3F07EF-F7E8-4795-8543-9432C676A930}"/>
              </a:ext>
            </a:extLst>
          </p:cNvPr>
          <p:cNvSpPr txBox="1"/>
          <p:nvPr/>
        </p:nvSpPr>
        <p:spPr>
          <a:xfrm>
            <a:off x="6937393" y="275591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E57659-3A14-4096-88A7-145B62020C09}"/>
              </a:ext>
            </a:extLst>
          </p:cNvPr>
          <p:cNvSpPr txBox="1"/>
          <p:nvPr/>
        </p:nvSpPr>
        <p:spPr>
          <a:xfrm>
            <a:off x="7445439" y="349443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8CA24B-229B-4DBD-9474-29F79A3EDE1F}"/>
              </a:ext>
            </a:extLst>
          </p:cNvPr>
          <p:cNvSpPr txBox="1"/>
          <p:nvPr/>
        </p:nvSpPr>
        <p:spPr>
          <a:xfrm>
            <a:off x="7550497" y="435300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7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0F25DBC-0742-474D-8E59-7BCC7D1E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8ED8-951E-4EA0-9A21-9F74CC8A50A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B6612CAA-76BF-49B1-8F9C-A26DFB80D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18.6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边着色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无环无向图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446548A4-F290-40FA-B42C-429CC82B4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179863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18.10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每条边着一种颜色，相邻的边不同色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边可着色的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最少用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</a:p>
        </p:txBody>
      </p:sp>
      <p:sp>
        <p:nvSpPr>
          <p:cNvPr id="437253" name="Rectangle 5">
            <a:extLst>
              <a:ext uri="{FF2B5EF4-FFF2-40B4-BE49-F238E27FC236}">
                <a16:creationId xmlns:a16="http://schemas.microsoft.com/office/drawing/2014/main" id="{29A68D46-F9D8-4FB5-BAD0-9B265B8B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1359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18.11</a:t>
            </a:r>
            <a:r>
              <a:rPr lang="en-US" altLang="zh-CN" dirty="0">
                <a:latin typeface="Times New Roman" panose="02020603050405020304" pitchFamily="18" charset="0"/>
              </a:rPr>
              <a:t>  (</a:t>
            </a:r>
            <a:r>
              <a:rPr lang="en-US" altLang="zh-CN" dirty="0" err="1">
                <a:latin typeface="Times New Roman" panose="02020603050405020304" pitchFamily="18" charset="0"/>
              </a:rPr>
              <a:t>Vizing</a:t>
            </a:r>
            <a:r>
              <a:rPr lang="zh-CN" altLang="en-US" dirty="0">
                <a:latin typeface="Times New Roman" panose="02020603050405020304" pitchFamily="18" charset="0"/>
              </a:rPr>
              <a:t>定理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为无向简单图，则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</a:t>
            </a:r>
          </a:p>
        </p:txBody>
      </p:sp>
      <p:sp>
        <p:nvSpPr>
          <p:cNvPr id="437254" name="Rectangle 6">
            <a:extLst>
              <a:ext uri="{FF2B5EF4-FFF2-40B4-BE49-F238E27FC236}">
                <a16:creationId xmlns:a16="http://schemas.microsoft.com/office/drawing/2014/main" id="{60102DF7-949F-43FB-823A-AC63AEB37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80645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二部图的边色数等于最大度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偶圈边色数为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，奇圈边色数为</a:t>
            </a:r>
            <a:r>
              <a:rPr lang="en-US" altLang="zh-CN" dirty="0">
                <a:latin typeface="Times New Roman" panose="02020603050405020304" pitchFamily="18" charset="0"/>
              </a:rPr>
              <a:t>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为奇数（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）时，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为偶数时，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676793-504F-47CD-86D7-835A84738572}"/>
              </a:ext>
            </a:extLst>
          </p:cNvPr>
          <p:cNvCxnSpPr/>
          <p:nvPr/>
        </p:nvCxnSpPr>
        <p:spPr>
          <a:xfrm>
            <a:off x="373063" y="292494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5D453A-9CE0-43F9-8DD1-ADAC19918DB6}"/>
              </a:ext>
            </a:extLst>
          </p:cNvPr>
          <p:cNvCxnSpPr/>
          <p:nvPr/>
        </p:nvCxnSpPr>
        <p:spPr>
          <a:xfrm>
            <a:off x="373063" y="400506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586F70E-ECEA-D8E5-ED02-4BD3BEB1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00" y="4101797"/>
            <a:ext cx="1314450" cy="1238250"/>
          </a:xfrm>
          <a:prstGeom prst="rect">
            <a:avLst/>
          </a:prstGeom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56933456-DBBD-3E07-2DA7-FBFE1A840E8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661248"/>
            <a:ext cx="1076052" cy="924230"/>
            <a:chOff x="3168" y="192"/>
            <a:chExt cx="2064" cy="1440"/>
          </a:xfrm>
        </p:grpSpPr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F44241D6-FA65-D9CA-C47B-0D3BA6F99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5710C65B-A7FD-B296-8254-8CDA88FC5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8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4315C5A7-9B8A-1AB1-9FD4-7C213DD3B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38CA574A-96D7-8750-1830-5BEA08F89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4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F309A3F-882C-832D-6EAC-21EFDEB2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0"/>
              <a:ext cx="1968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FB3758FF-F18A-100C-681A-3DBAB897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0"/>
              <a:ext cx="1968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FA39E75-6F7E-14B5-0F10-39CE3A14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63FDD349-0A4F-7A74-DA2C-09463383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5D600728-5D1E-170E-773C-8C85743C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3E7A347-6DE6-C882-3314-25889606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A592E-BF37-48B5-A31B-D29272C7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边着色的应用实例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52F0993-8459-461F-BE3C-7BFBF955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018"/>
            <a:ext cx="8519246" cy="4525963"/>
          </a:xfrm>
        </p:spPr>
        <p:txBody>
          <a:bodyPr/>
          <a:lstStyle/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C00000"/>
                </a:solidFill>
              </a:rPr>
              <a:t>例：</a:t>
            </a:r>
            <a:r>
              <a:rPr lang="zh-CN" altLang="en-US" sz="2000" dirty="0"/>
              <a:t>一个科研小组中共有</a:t>
            </a:r>
            <a:r>
              <a:rPr lang="en-US" altLang="zh-CN" sz="2000" dirty="0"/>
              <a:t>5</a:t>
            </a:r>
            <a:r>
              <a:rPr lang="zh-CN" altLang="en-US" sz="2000" dirty="0"/>
              <a:t>名同学，老师要安排这</a:t>
            </a:r>
            <a:r>
              <a:rPr lang="en-US" altLang="zh-CN" sz="2000" dirty="0"/>
              <a:t>5</a:t>
            </a:r>
            <a:r>
              <a:rPr lang="zh-CN" altLang="en-US" sz="2000" dirty="0"/>
              <a:t>名同学两两互相交流，要求交流时间必须是一个小时，那么如何安排才能使完成全部交谈所需总时间最少？</a:t>
            </a:r>
            <a:endParaRPr lang="en-US" altLang="zh-CN" sz="2000" dirty="0"/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C00000"/>
                </a:solidFill>
              </a:rPr>
              <a:t>解：</a:t>
            </a:r>
            <a:r>
              <a:rPr lang="zh-CN" altLang="en-US" sz="2000" b="1" dirty="0">
                <a:latin typeface="+mn-ea"/>
              </a:rPr>
              <a:t>以每名同学为一个顶点</a:t>
            </a:r>
            <a:r>
              <a:rPr lang="zh-CN" altLang="en-US" sz="2000" dirty="0">
                <a:latin typeface="+mn-ea"/>
              </a:rPr>
              <a:t>，若同学之间有交流就将对对应的两点之间用</a:t>
            </a:r>
            <a:r>
              <a:rPr lang="zh-CN" altLang="en-US" sz="2000" b="1" dirty="0">
                <a:latin typeface="+mn-ea"/>
              </a:rPr>
              <a:t>边相连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zh-CN" altLang="en-US" sz="2000" b="1" dirty="0">
                <a:latin typeface="+mn-ea"/>
              </a:rPr>
              <a:t>来构造一个图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左图</a:t>
            </a:r>
            <a:r>
              <a:rPr lang="en-US" altLang="zh-CN" sz="2000" dirty="0">
                <a:latin typeface="+mn-ea"/>
              </a:rPr>
              <a:t>)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zh-CN" altLang="en-US" sz="2000" b="1" dirty="0">
                <a:latin typeface="+mn-ea"/>
              </a:rPr>
              <a:t>按题意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欲</a:t>
            </a:r>
            <a:r>
              <a:rPr lang="zh-CN" altLang="en-US" sz="2000" b="1" dirty="0">
                <a:latin typeface="+mn-ea"/>
              </a:rPr>
              <a:t>使完成全部交谈</a:t>
            </a:r>
            <a:r>
              <a:rPr lang="zh-CN" altLang="en-US" sz="2000" dirty="0"/>
              <a:t>总时间最少，就要最大化地安排交谈并行进行，这可以转化为一个</a:t>
            </a:r>
            <a:r>
              <a:rPr lang="zh-CN" altLang="en-US" sz="2000" dirty="0">
                <a:solidFill>
                  <a:srgbClr val="C00000"/>
                </a:solidFill>
              </a:rPr>
              <a:t>边着色</a:t>
            </a:r>
            <a:r>
              <a:rPr lang="zh-CN" altLang="en-US" sz="2000" dirty="0"/>
              <a:t>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5707E0-6FBA-4369-A4AC-364318B871F1}"/>
              </a:ext>
            </a:extLst>
          </p:cNvPr>
          <p:cNvSpPr txBox="1"/>
          <p:nvPr/>
        </p:nvSpPr>
        <p:spPr>
          <a:xfrm>
            <a:off x="6156176" y="3262041"/>
            <a:ext cx="2790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ym typeface="Symbol" panose="05050102010706020507" pitchFamily="18" charset="2"/>
              </a:rPr>
              <a:t></a:t>
            </a:r>
            <a:r>
              <a:rPr lang="zh-CN" altLang="en-US" sz="2000" b="1" dirty="0"/>
              <a:t>按边的相邻度排序：</a:t>
            </a:r>
            <a:endParaRPr lang="en-US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b="1" dirty="0"/>
              <a:t>a b c d e f g h </a:t>
            </a:r>
            <a:r>
              <a:rPr lang="en-US" altLang="zh-CN" b="1" dirty="0" err="1"/>
              <a:t>i</a:t>
            </a:r>
            <a:r>
              <a:rPr lang="en-US" altLang="zh-CN" b="1" dirty="0"/>
              <a:t> j</a:t>
            </a:r>
          </a:p>
          <a:p>
            <a:r>
              <a:rPr lang="zh-CN" altLang="en-US" sz="2000" b="1" dirty="0">
                <a:sym typeface="Symbol" panose="05050102010706020507" pitchFamily="18" charset="2"/>
              </a:rPr>
              <a:t></a:t>
            </a:r>
            <a:r>
              <a:rPr lang="zh-CN" altLang="en-US" sz="2000" b="1" dirty="0"/>
              <a:t>边着色结果：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ac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bd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B0F0"/>
                </a:solidFill>
              </a:rPr>
              <a:t>eh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FF9900"/>
                </a:solidFill>
              </a:rPr>
              <a:t>fg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3366FF"/>
                </a:solidFill>
              </a:rPr>
              <a:t>ij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r>
              <a:rPr lang="zh-CN" altLang="en-US" sz="2000" b="1" dirty="0">
                <a:sym typeface="Symbol" panose="05050102010706020507" pitchFamily="18" charset="2"/>
              </a:rPr>
              <a:t></a:t>
            </a:r>
            <a:r>
              <a:rPr lang="zh-CN" altLang="en-US" sz="2000" b="1" dirty="0"/>
              <a:t>一个具体安排如下：</a:t>
            </a:r>
            <a:endParaRPr lang="en-US" altLang="zh-CN" sz="2000" b="1" dirty="0"/>
          </a:p>
          <a:p>
            <a:r>
              <a:rPr lang="en-US" altLang="zh-CN" sz="2000" b="1" dirty="0"/>
              <a:t>    12 34</a:t>
            </a:r>
          </a:p>
          <a:p>
            <a:r>
              <a:rPr lang="en-US" altLang="zh-CN" sz="2000" b="1" dirty="0"/>
              <a:t>    23 45</a:t>
            </a:r>
          </a:p>
          <a:p>
            <a:r>
              <a:rPr lang="en-US" altLang="zh-CN" sz="2000" b="1" dirty="0"/>
              <a:t>    15 24</a:t>
            </a:r>
          </a:p>
          <a:p>
            <a:r>
              <a:rPr lang="en-US" altLang="zh-CN" sz="2000" b="1" dirty="0"/>
              <a:t>    25 13</a:t>
            </a:r>
          </a:p>
          <a:p>
            <a:r>
              <a:rPr lang="en-US" altLang="zh-CN" sz="2000" b="1" dirty="0"/>
              <a:t>    35 14</a:t>
            </a:r>
          </a:p>
          <a:p>
            <a:r>
              <a:rPr lang="zh-CN" altLang="en-US" sz="2000" b="1" dirty="0">
                <a:sym typeface="Symbol" panose="05050102010706020507" pitchFamily="18" charset="2"/>
              </a:rPr>
              <a:t></a:t>
            </a:r>
            <a:r>
              <a:rPr lang="zh-CN" altLang="en-US" sz="2000" b="1" dirty="0"/>
              <a:t>用时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个小时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A17AB-1F90-4622-8064-682C25C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5" y="3382318"/>
            <a:ext cx="2981325" cy="2867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8C4342-2E1F-4C01-B67C-C3A3EBFD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48" y="3251176"/>
            <a:ext cx="2990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511A7-C34F-4A2A-2442-5546F4B5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8562"/>
            <a:ext cx="8229600" cy="45259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zh-CN" altLang="en-US" dirty="0"/>
              <a:t>某中学高三年级有</a:t>
            </a:r>
            <a:r>
              <a:rPr lang="en-US" altLang="zh-CN" dirty="0"/>
              <a:t>5</a:t>
            </a:r>
            <a:r>
              <a:rPr lang="zh-CN" altLang="en-US" dirty="0"/>
              <a:t>个班，由</a:t>
            </a:r>
            <a:r>
              <a:rPr lang="en-US" altLang="zh-CN" dirty="0"/>
              <a:t>4</a:t>
            </a:r>
            <a:r>
              <a:rPr lang="zh-CN" altLang="en-US" dirty="0"/>
              <a:t>位教师</a:t>
            </a:r>
            <a:r>
              <a:rPr lang="en-US" altLang="zh-CN" dirty="0"/>
              <a:t>(A,B,C,D)</a:t>
            </a:r>
            <a:r>
              <a:rPr lang="zh-CN" altLang="en-US" dirty="0"/>
              <a:t>为他们授课，周一每位教师为每个班上课的节数如下表所示</a:t>
            </a:r>
            <a:r>
              <a:rPr lang="en-US" altLang="zh-CN" dirty="0"/>
              <a:t>.</a:t>
            </a:r>
            <a:r>
              <a:rPr lang="zh-CN" altLang="en-US" dirty="0"/>
              <a:t>问：本年级周一至少要安排多少节课？需要多少个教室？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B2E33-CB1F-8B9C-4D04-F109EEA2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FA8B13-967B-375E-487B-DD30D4BE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/>
              <a:t>边着色的应用实例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590CFD-6CAC-4785-ABAA-6FA600A04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21962"/>
              </p:ext>
            </p:extLst>
          </p:nvPr>
        </p:nvGraphicFramePr>
        <p:xfrm>
          <a:off x="899592" y="2564904"/>
          <a:ext cx="4878660" cy="186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110">
                  <a:extLst>
                    <a:ext uri="{9D8B030D-6E8A-4147-A177-3AD203B41FA5}">
                      <a16:colId xmlns:a16="http://schemas.microsoft.com/office/drawing/2014/main" val="1052516892"/>
                    </a:ext>
                  </a:extLst>
                </a:gridCol>
                <a:gridCol w="813110">
                  <a:extLst>
                    <a:ext uri="{9D8B030D-6E8A-4147-A177-3AD203B41FA5}">
                      <a16:colId xmlns:a16="http://schemas.microsoft.com/office/drawing/2014/main" val="3506750968"/>
                    </a:ext>
                  </a:extLst>
                </a:gridCol>
                <a:gridCol w="813110">
                  <a:extLst>
                    <a:ext uri="{9D8B030D-6E8A-4147-A177-3AD203B41FA5}">
                      <a16:colId xmlns:a16="http://schemas.microsoft.com/office/drawing/2014/main" val="806503575"/>
                    </a:ext>
                  </a:extLst>
                </a:gridCol>
                <a:gridCol w="813110">
                  <a:extLst>
                    <a:ext uri="{9D8B030D-6E8A-4147-A177-3AD203B41FA5}">
                      <a16:colId xmlns:a16="http://schemas.microsoft.com/office/drawing/2014/main" val="3656181912"/>
                    </a:ext>
                  </a:extLst>
                </a:gridCol>
                <a:gridCol w="813110">
                  <a:extLst>
                    <a:ext uri="{9D8B030D-6E8A-4147-A177-3AD203B41FA5}">
                      <a16:colId xmlns:a16="http://schemas.microsoft.com/office/drawing/2014/main" val="597216312"/>
                    </a:ext>
                  </a:extLst>
                </a:gridCol>
                <a:gridCol w="813110">
                  <a:extLst>
                    <a:ext uri="{9D8B030D-6E8A-4147-A177-3AD203B41FA5}">
                      <a16:colId xmlns:a16="http://schemas.microsoft.com/office/drawing/2014/main" val="380767971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r>
                        <a:rPr lang="zh-CN" altLang="en-US" sz="2400" u="none" strike="noStrike">
                          <a:effectLst/>
                        </a:rPr>
                        <a:t>班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r>
                        <a:rPr lang="zh-CN" altLang="en-US" sz="2400" u="none" strike="noStrike">
                          <a:effectLst/>
                        </a:rPr>
                        <a:t>班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r>
                        <a:rPr lang="zh-CN" altLang="en-US" sz="2400" u="none" strike="noStrike">
                          <a:effectLst/>
                        </a:rPr>
                        <a:t>班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r>
                        <a:rPr lang="zh-CN" altLang="en-US" sz="2400" u="none" strike="noStrike">
                          <a:effectLst/>
                        </a:rPr>
                        <a:t>班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r>
                        <a:rPr lang="zh-CN" altLang="en-US" sz="2400" u="none" strike="noStrike">
                          <a:effectLst/>
                        </a:rPr>
                        <a:t>班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6935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15483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284262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487403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48142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995BC2E-AAB5-F2F3-531C-D963983A7BA0}"/>
              </a:ext>
            </a:extLst>
          </p:cNvPr>
          <p:cNvSpPr txBox="1"/>
          <p:nvPr/>
        </p:nvSpPr>
        <p:spPr>
          <a:xfrm>
            <a:off x="609004" y="4874608"/>
            <a:ext cx="5403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根据题意构造二部图</a:t>
            </a:r>
            <a:r>
              <a:rPr lang="en-US" altLang="zh-CN" sz="2400" dirty="0"/>
              <a:t>G(</a:t>
            </a:r>
            <a:r>
              <a:rPr lang="zh-CN" altLang="en-US" sz="2400" dirty="0"/>
              <a:t>右图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ABCD</a:t>
            </a:r>
            <a:r>
              <a:rPr lang="zh-CN" altLang="en-US" sz="2400" dirty="0"/>
              <a:t>四位教师给</a:t>
            </a:r>
            <a:r>
              <a:rPr lang="en-US" altLang="zh-CN" sz="2400" dirty="0"/>
              <a:t>12345</a:t>
            </a:r>
            <a:r>
              <a:rPr lang="zh-CN" altLang="en-US" sz="2400" dirty="0"/>
              <a:t>班上课，</a:t>
            </a:r>
            <a:endParaRPr lang="en-US" altLang="zh-CN" sz="2400" dirty="0"/>
          </a:p>
          <a:p>
            <a:r>
              <a:rPr lang="zh-CN" altLang="en-US" sz="2400" dirty="0"/>
              <a:t>每条边代表某位教师给某个班上一节课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C8C732-5B6C-B4E9-8A9A-5B5060D0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52" y="4059681"/>
            <a:ext cx="3221757" cy="15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7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边着色的应用实例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1" y="1860839"/>
            <a:ext cx="5067001" cy="4333026"/>
          </a:xfrm>
        </p:spPr>
        <p:txBody>
          <a:bodyPr/>
          <a:lstStyle/>
          <a:p>
            <a:r>
              <a:rPr lang="zh-CN" altLang="en-US" sz="2000" dirty="0"/>
              <a:t>          与同一个顶点关联的边对应同一位教师或同一个班上的课，不能安排在同一时间。不相邻的边对应不同教师和不同班上的课，可以安排在同一时间。这正好对应图</a:t>
            </a:r>
            <a:r>
              <a:rPr lang="en-US" altLang="zh-CN" sz="2000" dirty="0"/>
              <a:t>G</a:t>
            </a:r>
            <a:r>
              <a:rPr lang="zh-CN" altLang="en-US" sz="2000" dirty="0"/>
              <a:t>的边着色</a:t>
            </a:r>
            <a:r>
              <a:rPr lang="en-US" altLang="zh-CN" sz="2000" dirty="0"/>
              <a:t>4(</a:t>
            </a:r>
            <a:r>
              <a:rPr lang="zh-CN" altLang="en-US" sz="2000" dirty="0"/>
              <a:t>图</a:t>
            </a:r>
            <a:r>
              <a:rPr lang="en-US" altLang="zh-CN" sz="2000" dirty="0"/>
              <a:t>2)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zh-CN" altLang="en-US" sz="2000" dirty="0">
                <a:solidFill>
                  <a:srgbClr val="0000FF"/>
                </a:solidFill>
              </a:rPr>
              <a:t>着不同颜色的边对应的课必须安排在不同时间，着相同颜色的边对应的课可以安排在同一时间。因此</a:t>
            </a:r>
            <a:r>
              <a:rPr lang="en-US" altLang="zh-CN" sz="2000" dirty="0">
                <a:solidFill>
                  <a:srgbClr val="0000FF"/>
                </a:solidFill>
              </a:rPr>
              <a:t>,</a:t>
            </a:r>
            <a:r>
              <a:rPr lang="zh-CN" altLang="en-US" sz="2000" dirty="0">
                <a:solidFill>
                  <a:srgbClr val="0000FF"/>
                </a:solidFill>
              </a:rPr>
              <a:t>每天至少安排的节数正好为</a:t>
            </a:r>
            <a:r>
              <a:rPr lang="en-US" altLang="zh-CN" sz="2000" dirty="0">
                <a:solidFill>
                  <a:srgbClr val="0000FF"/>
                </a:solidFill>
              </a:rPr>
              <a:t>G</a:t>
            </a:r>
            <a:r>
              <a:rPr lang="zh-CN" altLang="en-US" sz="2000" dirty="0">
                <a:solidFill>
                  <a:srgbClr val="0000FF"/>
                </a:solidFill>
              </a:rPr>
              <a:t>的边色数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          </a:t>
            </a:r>
            <a:r>
              <a:rPr lang="zh-CN" altLang="en-US" sz="2000" dirty="0">
                <a:solidFill>
                  <a:srgbClr val="7030A0"/>
                </a:solidFill>
              </a:rPr>
              <a:t>由于着同色的边所对应的课程必须在不同的教室上课，所以同色边数的最大值是所用教室的个数，应该使这个最大值尽可能小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zh-CN" altLang="en-US" sz="2000" dirty="0">
                <a:solidFill>
                  <a:srgbClr val="7030A0"/>
                </a:solidFill>
              </a:rPr>
              <a:t>图</a:t>
            </a:r>
            <a:r>
              <a:rPr lang="en-US" altLang="zh-CN" sz="2000" dirty="0">
                <a:solidFill>
                  <a:srgbClr val="7030A0"/>
                </a:solidFill>
              </a:rPr>
              <a:t>3)</a:t>
            </a:r>
            <a:r>
              <a:rPr lang="zh-CN" altLang="en-US" sz="2000" dirty="0">
                <a:solidFill>
                  <a:srgbClr val="7030A0"/>
                </a:solidFill>
              </a:rPr>
              <a:t>。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zh-CN" altLang="en-US" sz="2000" dirty="0">
                <a:solidFill>
                  <a:srgbClr val="7030A0"/>
                </a:solidFill>
              </a:rPr>
              <a:t>改边</a:t>
            </a:r>
            <a:r>
              <a:rPr lang="en-US" altLang="zh-CN" sz="2000" dirty="0">
                <a:solidFill>
                  <a:srgbClr val="7030A0"/>
                </a:solidFill>
              </a:rPr>
              <a:t>A1</a:t>
            </a:r>
            <a:r>
              <a:rPr lang="zh-CN" altLang="en-US" sz="2000" dirty="0">
                <a:solidFill>
                  <a:srgbClr val="7030A0"/>
                </a:solidFill>
              </a:rPr>
              <a:t>和</a:t>
            </a:r>
            <a:r>
              <a:rPr lang="en-US" altLang="zh-CN" sz="2000" dirty="0">
                <a:solidFill>
                  <a:srgbClr val="7030A0"/>
                </a:solidFill>
              </a:rPr>
              <a:t>D4)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83CB5E-0695-4FB0-8368-3A49DA48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63584"/>
            <a:ext cx="3221757" cy="1575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2C9C61-9F49-42B3-8D96-3549AED9DEF5}"/>
              </a:ext>
            </a:extLst>
          </p:cNvPr>
          <p:cNvSpPr txBox="1"/>
          <p:nvPr/>
        </p:nvSpPr>
        <p:spPr>
          <a:xfrm>
            <a:off x="5862118" y="2697336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按边相邻度排序并着色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45BF4E-6BB8-4976-8819-6D54910B10E0}"/>
              </a:ext>
            </a:extLst>
          </p:cNvPr>
          <p:cNvSpPr txBox="1"/>
          <p:nvPr/>
        </p:nvSpPr>
        <p:spPr>
          <a:xfrm>
            <a:off x="5403105" y="1652687"/>
            <a:ext cx="64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B9F345-C490-4C09-8211-803A94B97E9D}"/>
              </a:ext>
            </a:extLst>
          </p:cNvPr>
          <p:cNvSpPr txBox="1"/>
          <p:nvPr/>
        </p:nvSpPr>
        <p:spPr>
          <a:xfrm>
            <a:off x="5403105" y="3623846"/>
            <a:ext cx="64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633C8B-492B-4E75-80B3-946D921750F9}"/>
              </a:ext>
            </a:extLst>
          </p:cNvPr>
          <p:cNvSpPr txBox="1"/>
          <p:nvPr/>
        </p:nvSpPr>
        <p:spPr>
          <a:xfrm>
            <a:off x="5403105" y="5190871"/>
            <a:ext cx="64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D1053C-0DF7-4D5B-85FD-9D8152FB450C}"/>
              </a:ext>
            </a:extLst>
          </p:cNvPr>
          <p:cNvSpPr txBox="1"/>
          <p:nvPr/>
        </p:nvSpPr>
        <p:spPr>
          <a:xfrm>
            <a:off x="5592844" y="6357786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至少安排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</a:rPr>
              <a:t>节课，</a:t>
            </a: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</a:rPr>
              <a:t>个教室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1D9A5-0D80-EB4F-7E29-36241DA4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791" y="3038243"/>
            <a:ext cx="3014472" cy="16520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551A10-75C0-2064-3EAB-AD5965444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791" y="4656209"/>
            <a:ext cx="3014472" cy="16520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24CDDD-5521-FA87-2FD9-1895A897E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972084"/>
            <a:ext cx="5919451" cy="6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6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35F6-E4A3-4D57-BAEC-11AAC61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3503-0EEA-4B16-8021-876D72F4D343}" type="slidenum">
              <a:rPr lang="en-US" altLang="zh-CN"/>
              <a:pPr/>
              <a:t>44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7F358E-7867-49E1-AD31-AAAF0781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" y="1156359"/>
            <a:ext cx="9144000" cy="544129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977175B-DB21-4905-A747-DBF7EFB7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 dirty="0"/>
              <a:t>第十八章 着色</a:t>
            </a:r>
          </a:p>
        </p:txBody>
      </p:sp>
    </p:spTree>
    <p:extLst>
      <p:ext uri="{BB962C8B-B14F-4D97-AF65-F5344CB8AC3E}">
        <p14:creationId xmlns:p14="http://schemas.microsoft.com/office/powerpoint/2010/main" val="35823889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9F82387D-6DE5-49EE-A47A-B4A80B9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C7F-493C-4800-ADC6-434AC558D79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3512478C-9F20-4C4D-9C85-82C95A0FC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点独立集与点独立数</a:t>
            </a:r>
          </a:p>
        </p:txBody>
      </p:sp>
      <p:sp>
        <p:nvSpPr>
          <p:cNvPr id="321545" name="Rectangle 9">
            <a:extLst>
              <a:ext uri="{FF2B5EF4-FFF2-40B4-BE49-F238E27FC236}">
                <a16:creationId xmlns:a16="http://schemas.microsoft.com/office/drawing/2014/main" id="{18F22F7B-EE1D-4E5F-A3AB-F0D765791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26638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中顶点彼此不相邻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极大点独立集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中再加入任何顶点就不是点独立集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最大点独立集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元素最多的点独立集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1546" name="Rectangle 10">
            <a:extLst>
              <a:ext uri="{FF2B5EF4-FFF2-40B4-BE49-F238E27FC236}">
                <a16:creationId xmlns:a16="http://schemas.microsoft.com/office/drawing/2014/main" id="{C4F4CB44-26F7-4665-8F2D-9AB8CA02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067425"/>
            <a:ext cx="734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在图中，点独立数依次为</a:t>
            </a:r>
            <a:r>
              <a:rPr lang="en-US" altLang="zh-CN" b="1" dirty="0">
                <a:latin typeface="Times New Roman" panose="02020603050405020304" pitchFamily="18" charset="0"/>
              </a:rPr>
              <a:t>2, 2, 4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21547" name="Group 11">
            <a:extLst>
              <a:ext uri="{FF2B5EF4-FFF2-40B4-BE49-F238E27FC236}">
                <a16:creationId xmlns:a16="http://schemas.microsoft.com/office/drawing/2014/main" id="{0DBAB542-6235-4C62-847D-C166EF49958C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3662362"/>
            <a:ext cx="7343775" cy="2493963"/>
            <a:chOff x="476" y="1706"/>
            <a:chExt cx="4626" cy="1571"/>
          </a:xfrm>
        </p:grpSpPr>
        <p:grpSp>
          <p:nvGrpSpPr>
            <p:cNvPr id="321548" name="Group 12">
              <a:extLst>
                <a:ext uri="{FF2B5EF4-FFF2-40B4-BE49-F238E27FC236}">
                  <a16:creationId xmlns:a16="http://schemas.microsoft.com/office/drawing/2014/main" id="{CD851E73-9DFA-4EAD-8275-68324EFC6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706"/>
              <a:ext cx="4626" cy="1339"/>
              <a:chOff x="521" y="1888"/>
              <a:chExt cx="4626" cy="1339"/>
            </a:xfrm>
          </p:grpSpPr>
          <p:pic>
            <p:nvPicPr>
              <p:cNvPr id="321549" name="Picture 13" descr="18-1">
                <a:extLst>
                  <a:ext uri="{FF2B5EF4-FFF2-40B4-BE49-F238E27FC236}">
                    <a16:creationId xmlns:a16="http://schemas.microsoft.com/office/drawing/2014/main" id="{82E8C5E4-0AE3-4B70-96DD-E255DF626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070"/>
              <a:stretch>
                <a:fillRect/>
              </a:stretch>
            </p:blipFill>
            <p:spPr bwMode="auto">
              <a:xfrm>
                <a:off x="3787" y="1888"/>
                <a:ext cx="1360" cy="1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1550" name="Picture 14" descr="18-1">
                <a:extLst>
                  <a:ext uri="{FF2B5EF4-FFF2-40B4-BE49-F238E27FC236}">
                    <a16:creationId xmlns:a16="http://schemas.microsoft.com/office/drawing/2014/main" id="{20ED4C5A-961D-4585-98F2-39AE74758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810"/>
              <a:stretch>
                <a:fillRect/>
              </a:stretch>
            </p:blipFill>
            <p:spPr bwMode="auto">
              <a:xfrm>
                <a:off x="521" y="2024"/>
                <a:ext cx="1588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1551" name="Picture 15" descr="18-1">
                <a:extLst>
                  <a:ext uri="{FF2B5EF4-FFF2-40B4-BE49-F238E27FC236}">
                    <a16:creationId xmlns:a16="http://schemas.microsoft.com/office/drawing/2014/main" id="{D5236EB8-B76C-4D7F-B09A-D5973EF75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29" r="35100"/>
              <a:stretch>
                <a:fillRect/>
              </a:stretch>
            </p:blipFill>
            <p:spPr bwMode="auto">
              <a:xfrm>
                <a:off x="2200" y="1979"/>
                <a:ext cx="1361" cy="1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1552" name="Text Box 16">
              <a:extLst>
                <a:ext uri="{FF2B5EF4-FFF2-40B4-BE49-F238E27FC236}">
                  <a16:creationId xmlns:a16="http://schemas.microsoft.com/office/drawing/2014/main" id="{5818D72C-3DFE-405F-9A75-B2F7CFBA6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989"/>
              <a:ext cx="3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(1)                              (2)                              (3)</a:t>
              </a:r>
              <a:r>
                <a:rPr lang="en-US" altLang="zh-CN" dirty="0"/>
                <a:t>   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7C587C4-FCD4-407B-A763-48A77E155C54}"/>
              </a:ext>
            </a:extLst>
          </p:cNvPr>
          <p:cNvSpPr txBox="1"/>
          <p:nvPr/>
        </p:nvSpPr>
        <p:spPr>
          <a:xfrm>
            <a:off x="6960132" y="366236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CE52E7-B281-483B-B2F1-C658D2634C91}"/>
              </a:ext>
            </a:extLst>
          </p:cNvPr>
          <p:cNvSpPr txBox="1"/>
          <p:nvPr/>
        </p:nvSpPr>
        <p:spPr>
          <a:xfrm>
            <a:off x="7452320" y="445148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69CC29-6A3F-4BD7-9597-F9C3C6B0B6CF}"/>
              </a:ext>
            </a:extLst>
          </p:cNvPr>
          <p:cNvSpPr txBox="1"/>
          <p:nvPr/>
        </p:nvSpPr>
        <p:spPr>
          <a:xfrm>
            <a:off x="7267462" y="498236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481C7C-9E07-4AF8-9583-D36AD7D10B2B}"/>
              </a:ext>
            </a:extLst>
          </p:cNvPr>
          <p:cNvSpPr txBox="1"/>
          <p:nvPr/>
        </p:nvSpPr>
        <p:spPr>
          <a:xfrm>
            <a:off x="6456076" y="531031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C7CCE2-A83D-4645-9D26-73BE052236B8}"/>
              </a:ext>
            </a:extLst>
          </p:cNvPr>
          <p:cNvSpPr txBox="1"/>
          <p:nvPr/>
        </p:nvSpPr>
        <p:spPr>
          <a:xfrm>
            <a:off x="1755665" y="38008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AA158B-EF1F-4B32-8F88-0E4451BCFA21}"/>
              </a:ext>
            </a:extLst>
          </p:cNvPr>
          <p:cNvSpPr txBox="1"/>
          <p:nvPr/>
        </p:nvSpPr>
        <p:spPr>
          <a:xfrm>
            <a:off x="2733480" y="436927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B88418-A12E-4AD7-9E97-C43704C0987C}"/>
              </a:ext>
            </a:extLst>
          </p:cNvPr>
          <p:cNvSpPr txBox="1"/>
          <p:nvPr/>
        </p:nvSpPr>
        <p:spPr>
          <a:xfrm>
            <a:off x="3982597" y="3825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F23E6B-5E1C-4807-90CA-8A3D7EDED430}"/>
              </a:ext>
            </a:extLst>
          </p:cNvPr>
          <p:cNvSpPr txBox="1"/>
          <p:nvPr/>
        </p:nvSpPr>
        <p:spPr>
          <a:xfrm>
            <a:off x="4009666" y="52332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B175E1E-8AB0-4981-8C15-BC25D92C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D26F-3855-40C0-AD5B-2006E87480A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3591" name="Rectangle 7">
            <a:extLst>
              <a:ext uri="{FF2B5EF4-FFF2-40B4-BE49-F238E27FC236}">
                <a16:creationId xmlns:a16="http://schemas.microsoft.com/office/drawing/2014/main" id="{A5709BFD-D1CF-482E-A405-9AFE9D350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极大独立集与极小支配集</a:t>
            </a:r>
          </a:p>
        </p:txBody>
      </p:sp>
      <p:sp>
        <p:nvSpPr>
          <p:cNvPr id="323592" name="Rectangle 8">
            <a:extLst>
              <a:ext uri="{FF2B5EF4-FFF2-40B4-BE49-F238E27FC236}">
                <a16:creationId xmlns:a16="http://schemas.microsoft.com/office/drawing/2014/main" id="{BF200E33-1C2E-4AD3-8A9E-8E8B57DA4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08962" cy="1008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中无孤立点，则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的极大点独立集都是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极小支配集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3593" name="Rectangle 9">
            <a:extLst>
              <a:ext uri="{FF2B5EF4-FFF2-40B4-BE49-F238E27FC236}">
                <a16:creationId xmlns:a16="http://schemas.microsoft.com/office/drawing/2014/main" id="{D4C6878C-6C38-42C1-B3EA-C096EF4F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7848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证明线索：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的极大点独立集，证明它也是支配集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，否则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中任何顶点相邻，则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仍为点独立集，这与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是极大点独立集矛盾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是极小支配集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只需证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的真子集不是支配集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3594" name="Rectangle 10">
            <a:extLst>
              <a:ext uri="{FF2B5EF4-FFF2-40B4-BE49-F238E27FC236}">
                <a16:creationId xmlns:a16="http://schemas.microsoft.com/office/drawing/2014/main" id="{271A2FDC-2193-4D9B-A343-7B9797FC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066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特别注意，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18.1</a:t>
            </a:r>
            <a:r>
              <a:rPr lang="zh-CN" altLang="en-US" b="1" dirty="0">
                <a:solidFill>
                  <a:srgbClr val="C00000"/>
                </a:solidFill>
              </a:rPr>
              <a:t>其逆不真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A23657-E7FC-4F4F-B55B-71E9376A03F0}"/>
              </a:ext>
            </a:extLst>
          </p:cNvPr>
          <p:cNvCxnSpPr/>
          <p:nvPr/>
        </p:nvCxnSpPr>
        <p:spPr>
          <a:xfrm>
            <a:off x="373063" y="227687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F0CAF09-0275-4487-98C6-B4312D04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101676"/>
            <a:ext cx="1971675" cy="160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BE2936-3CA9-40E4-A6A4-65F5E72D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39" y="4928975"/>
            <a:ext cx="222885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3" grpId="0"/>
      <p:bldP spid="3235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861A5EB-85EA-458A-B236-3B11C2FD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6076-3A90-48A5-B332-8087379881A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5640" name="Rectangle 8">
            <a:extLst>
              <a:ext uri="{FF2B5EF4-FFF2-40B4-BE49-F238E27FC236}">
                <a16:creationId xmlns:a16="http://schemas.microsoft.com/office/drawing/2014/main" id="{FBD45B34-5F5B-4C90-B6A9-38EE506E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点覆盖集与点覆盖数</a:t>
            </a:r>
          </a:p>
        </p:txBody>
      </p:sp>
      <p:sp>
        <p:nvSpPr>
          <p:cNvPr id="325641" name="Rectangle 9">
            <a:extLst>
              <a:ext uri="{FF2B5EF4-FFF2-40B4-BE49-F238E27FC236}">
                <a16:creationId xmlns:a16="http://schemas.microsoft.com/office/drawing/2014/main" id="{77D2E218-13D7-4209-B451-9D3B7E5CF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0728"/>
            <a:ext cx="8207375" cy="2305050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点覆盖集（简称点覆盖）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的任何真子集都不是点覆盖集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最小点覆盖集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或最小点覆盖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顶点数最少的点覆盖集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</a:p>
        </p:txBody>
      </p:sp>
      <p:sp>
        <p:nvSpPr>
          <p:cNvPr id="325643" name="Rectangle 11">
            <a:extLst>
              <a:ext uri="{FF2B5EF4-FFF2-40B4-BE49-F238E27FC236}">
                <a16:creationId xmlns:a16="http://schemas.microsoft.com/office/drawing/2014/main" id="{EC24D81A-6CA6-4070-B07A-FA5FC0CA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662613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图中，点覆盖数依次为</a:t>
            </a:r>
            <a:r>
              <a:rPr lang="en-US" altLang="zh-CN" b="1" dirty="0">
                <a:latin typeface="Times New Roman" panose="02020603050405020304" pitchFamily="18" charset="0"/>
              </a:rPr>
              <a:t>3,4,6</a:t>
            </a:r>
          </a:p>
        </p:txBody>
      </p:sp>
      <p:grpSp>
        <p:nvGrpSpPr>
          <p:cNvPr id="325646" name="Group 14">
            <a:extLst>
              <a:ext uri="{FF2B5EF4-FFF2-40B4-BE49-F238E27FC236}">
                <a16:creationId xmlns:a16="http://schemas.microsoft.com/office/drawing/2014/main" id="{E0B966FD-9A17-4ADF-99D6-4FC99B0E540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73463"/>
            <a:ext cx="7129462" cy="1993900"/>
            <a:chOff x="521" y="2251"/>
            <a:chExt cx="4491" cy="1256"/>
          </a:xfrm>
        </p:grpSpPr>
        <p:pic>
          <p:nvPicPr>
            <p:cNvPr id="325642" name="Picture 10" descr="18-1">
              <a:extLst>
                <a:ext uri="{FF2B5EF4-FFF2-40B4-BE49-F238E27FC236}">
                  <a16:creationId xmlns:a16="http://schemas.microsoft.com/office/drawing/2014/main" id="{29D6522F-C5B7-4F5C-82EF-B92A27043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0"/>
            <a:stretch>
              <a:fillRect/>
            </a:stretch>
          </p:blipFill>
          <p:spPr bwMode="auto">
            <a:xfrm>
              <a:off x="3696" y="2251"/>
              <a:ext cx="1316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644" name="Picture 12" descr="18-1">
              <a:extLst>
                <a:ext uri="{FF2B5EF4-FFF2-40B4-BE49-F238E27FC236}">
                  <a16:creationId xmlns:a16="http://schemas.microsoft.com/office/drawing/2014/main" id="{9D0D3DE4-32A8-4847-B260-AD753806F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50"/>
            <a:stretch>
              <a:fillRect/>
            </a:stretch>
          </p:blipFill>
          <p:spPr bwMode="auto">
            <a:xfrm>
              <a:off x="521" y="2296"/>
              <a:ext cx="1497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645" name="Picture 13" descr="18-1">
              <a:extLst>
                <a:ext uri="{FF2B5EF4-FFF2-40B4-BE49-F238E27FC236}">
                  <a16:creationId xmlns:a16="http://schemas.microsoft.com/office/drawing/2014/main" id="{F87C4549-61A1-42C2-B65B-B1B4075F9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1" r="33359"/>
            <a:stretch>
              <a:fillRect/>
            </a:stretch>
          </p:blipFill>
          <p:spPr bwMode="auto">
            <a:xfrm>
              <a:off x="2200" y="2296"/>
              <a:ext cx="1451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A22B468-57FC-47FF-9E60-4D5336ACFA08}"/>
              </a:ext>
            </a:extLst>
          </p:cNvPr>
          <p:cNvSpPr txBox="1"/>
          <p:nvPr/>
        </p:nvSpPr>
        <p:spPr>
          <a:xfrm>
            <a:off x="1679155" y="509621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D3484D-7455-429E-A3B7-60A2D41EF6B2}"/>
              </a:ext>
            </a:extLst>
          </p:cNvPr>
          <p:cNvSpPr txBox="1"/>
          <p:nvPr/>
        </p:nvSpPr>
        <p:spPr>
          <a:xfrm>
            <a:off x="1054495" y="44187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4CF7B2-C040-4FD3-A55C-EB390F1AE596}"/>
              </a:ext>
            </a:extLst>
          </p:cNvPr>
          <p:cNvSpPr txBox="1"/>
          <p:nvPr/>
        </p:nvSpPr>
        <p:spPr>
          <a:xfrm>
            <a:off x="2609248" y="496362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972677-4BB4-470B-8F3F-4C40EA8C17C4}"/>
              </a:ext>
            </a:extLst>
          </p:cNvPr>
          <p:cNvSpPr txBox="1"/>
          <p:nvPr/>
        </p:nvSpPr>
        <p:spPr>
          <a:xfrm>
            <a:off x="4919700" y="365442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785CD6-6573-464E-BE57-CE3878A8CB25}"/>
              </a:ext>
            </a:extLst>
          </p:cNvPr>
          <p:cNvSpPr txBox="1"/>
          <p:nvPr/>
        </p:nvSpPr>
        <p:spPr>
          <a:xfrm>
            <a:off x="3655920" y="43753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DA6A1F-D922-4725-81D9-5CD1562CA33D}"/>
              </a:ext>
            </a:extLst>
          </p:cNvPr>
          <p:cNvSpPr txBox="1"/>
          <p:nvPr/>
        </p:nvSpPr>
        <p:spPr>
          <a:xfrm>
            <a:off x="4978241" y="5096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7FE5BB-7439-4C2A-B9DC-F463873666E1}"/>
              </a:ext>
            </a:extLst>
          </p:cNvPr>
          <p:cNvSpPr txBox="1"/>
          <p:nvPr/>
        </p:nvSpPr>
        <p:spPr>
          <a:xfrm>
            <a:off x="5367476" y="44187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C8B676-7DD0-4A41-87A1-FEFD411628D4}"/>
              </a:ext>
            </a:extLst>
          </p:cNvPr>
          <p:cNvSpPr txBox="1"/>
          <p:nvPr/>
        </p:nvSpPr>
        <p:spPr>
          <a:xfrm>
            <a:off x="6064184" y="419719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7EB661-1249-4EA8-8E88-CE105B72BEBF}"/>
              </a:ext>
            </a:extLst>
          </p:cNvPr>
          <p:cNvSpPr txBox="1"/>
          <p:nvPr/>
        </p:nvSpPr>
        <p:spPr>
          <a:xfrm>
            <a:off x="6927531" y="39434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5317F0-EC77-464E-8B3A-4E427EBDB18C}"/>
              </a:ext>
            </a:extLst>
          </p:cNvPr>
          <p:cNvSpPr txBox="1"/>
          <p:nvPr/>
        </p:nvSpPr>
        <p:spPr>
          <a:xfrm>
            <a:off x="6443285" y="429218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856465-6354-4EEC-95FC-ADFF970FBEB0}"/>
              </a:ext>
            </a:extLst>
          </p:cNvPr>
          <p:cNvSpPr txBox="1"/>
          <p:nvPr/>
        </p:nvSpPr>
        <p:spPr>
          <a:xfrm>
            <a:off x="6655864" y="47636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CFB323-4EFF-4D94-87CB-28E5718806CA}"/>
              </a:ext>
            </a:extLst>
          </p:cNvPr>
          <p:cNvSpPr txBox="1"/>
          <p:nvPr/>
        </p:nvSpPr>
        <p:spPr>
          <a:xfrm>
            <a:off x="7738066" y="419719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91A885-F11C-4C33-9985-239528F70EE8}"/>
              </a:ext>
            </a:extLst>
          </p:cNvPr>
          <p:cNvSpPr txBox="1"/>
          <p:nvPr/>
        </p:nvSpPr>
        <p:spPr>
          <a:xfrm>
            <a:off x="7455387" y="511295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66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</a:t>
            </a:r>
            <a:endParaRPr lang="zh-CN" altLang="en-US" sz="12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3" grpId="0"/>
      <p:bldP spid="13" grpId="0"/>
      <p:bldP spid="14" grpId="0"/>
      <p:bldP spid="15" grpId="0"/>
      <p:bldP spid="16" grpId="0"/>
      <p:bldP spid="17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BB7FBBB-8633-45F7-AF58-65249C6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64A7-7B86-4202-A90A-F228942D09B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096B3862-EADE-4860-B10B-917CB1073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点覆盖集与点独立集的关系</a:t>
            </a:r>
          </a:p>
        </p:txBody>
      </p:sp>
      <p:sp>
        <p:nvSpPr>
          <p:cNvPr id="327688" name="Rectangle 8">
            <a:extLst>
              <a:ext uri="{FF2B5EF4-FFF2-40B4-BE49-F238E27FC236}">
                <a16:creationId xmlns:a16="http://schemas.microsoft.com/office/drawing/2014/main" id="{D5EE92CB-FCEF-4961-AE9E-7BA338B74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1" y="1125538"/>
            <a:ext cx="7920558" cy="1079500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无孤立点，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是点覆盖当且仅当     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V-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为点独立集</a:t>
            </a:r>
          </a:p>
        </p:txBody>
      </p:sp>
      <p:sp>
        <p:nvSpPr>
          <p:cNvPr id="327689" name="Rectangle 9">
            <a:extLst>
              <a:ext uri="{FF2B5EF4-FFF2-40B4-BE49-F238E27FC236}">
                <a16:creationId xmlns:a16="http://schemas.microsoft.com/office/drawing/2014/main" id="{58951344-A4AE-4B73-AA7B-99EAD5CC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322"/>
            <a:ext cx="84248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证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     </a:t>
            </a:r>
            <a:r>
              <a:rPr lang="zh-CN" altLang="en-US" dirty="0">
                <a:latin typeface="Times New Roman" panose="02020603050405020304" pitchFamily="18" charset="0"/>
              </a:rPr>
              <a:t>相邻，即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中顶点不能覆盖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，这是矛盾的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由于   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V-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 是点独立集，因而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的两个端点至少一个在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7690" name="Rectangle 10">
            <a:extLst>
              <a:ext uri="{FF2B5EF4-FFF2-40B4-BE49-F238E27FC236}">
                <a16:creationId xmlns:a16="http://schemas.microsoft.com/office/drawing/2014/main" id="{090A775C-BDA5-407E-A2E1-6E18480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75" y="5297670"/>
            <a:ext cx="80645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阶无孤立顶点图，则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是极小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最小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点覆盖当且仅当是极大（最大）点独立集，从而有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BB31FE66-7DAF-48C8-B63D-46590F462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53612"/>
              </p:ext>
            </p:extLst>
          </p:nvPr>
        </p:nvGraphicFramePr>
        <p:xfrm>
          <a:off x="2195736" y="1527119"/>
          <a:ext cx="364129" cy="4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31750" name="Object 11">
                        <a:extLst>
                          <a:ext uri="{FF2B5EF4-FFF2-40B4-BE49-F238E27FC236}">
                            <a16:creationId xmlns:a16="http://schemas.microsoft.com/office/drawing/2014/main" id="{C631049D-2104-4DE8-93EC-94B8E2977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527119"/>
                        <a:ext cx="364129" cy="4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C596701-0064-4721-AFA4-6330C7D5E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7170"/>
              </p:ext>
            </p:extLst>
          </p:nvPr>
        </p:nvGraphicFramePr>
        <p:xfrm>
          <a:off x="3244664" y="3501081"/>
          <a:ext cx="364129" cy="4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BB31FE66-7DAF-48C8-B63D-46590F462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664" y="3501081"/>
                        <a:ext cx="364129" cy="4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A34BA550-281E-4439-A943-BB6AFA79F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53612"/>
              </p:ext>
            </p:extLst>
          </p:nvPr>
        </p:nvGraphicFramePr>
        <p:xfrm>
          <a:off x="2591656" y="4246476"/>
          <a:ext cx="364129" cy="4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BB31FE66-7DAF-48C8-B63D-46590F462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56" y="4246476"/>
                        <a:ext cx="364129" cy="4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E221299-0026-463B-B0CD-3167BB7058C1}"/>
              </a:ext>
            </a:extLst>
          </p:cNvPr>
          <p:cNvCxnSpPr/>
          <p:nvPr/>
        </p:nvCxnSpPr>
        <p:spPr>
          <a:xfrm>
            <a:off x="373063" y="342900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90ECA4-A9CC-4C82-A387-CBBDB7BCBD14}"/>
              </a:ext>
            </a:extLst>
          </p:cNvPr>
          <p:cNvCxnSpPr/>
          <p:nvPr/>
        </p:nvCxnSpPr>
        <p:spPr>
          <a:xfrm>
            <a:off x="373063" y="522920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9ADB88C-09E2-4CC6-8E76-2B2D2BC5E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652" y="1999262"/>
            <a:ext cx="1547614" cy="1357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10CCD4-DAEA-4B74-9D39-3B5D3BD69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885" y="2090740"/>
            <a:ext cx="1626919" cy="117499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/>
      <p:bldP spid="3276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C932-B529-4CFC-8337-D13FDE2D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18.1</a:t>
            </a:r>
            <a:r>
              <a:rPr lang="zh-CN" altLang="en-US" sz="2400" dirty="0"/>
              <a:t>支配集、点覆盖集与点独立集（回顾）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E7BA6-55C9-44DE-9A5F-53EF21A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1E98-BA08-4C52-9E25-5267EE529EC6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A0B8782-D9A7-4FF2-ADE9-9EDA6DD59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4" y="1125538"/>
            <a:ext cx="8229600" cy="143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*,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最小支配集中的元素个数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F5F3BCF-6238-4EBF-9C8F-D34D1DFC1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0" y="2769865"/>
            <a:ext cx="902245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A8C1E8A-A2DF-452F-9F1C-83449488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79" y="4559771"/>
            <a:ext cx="8229600" cy="14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中顶点彼此不相邻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7AA66F-F62C-4655-9851-4698438063C5}"/>
              </a:ext>
            </a:extLst>
          </p:cNvPr>
          <p:cNvCxnSpPr/>
          <p:nvPr/>
        </p:nvCxnSpPr>
        <p:spPr>
          <a:xfrm>
            <a:off x="373063" y="443711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5CF7C2-B79B-4407-9B61-A06CEE747C60}"/>
              </a:ext>
            </a:extLst>
          </p:cNvPr>
          <p:cNvCxnSpPr/>
          <p:nvPr/>
        </p:nvCxnSpPr>
        <p:spPr>
          <a:xfrm>
            <a:off x="373063" y="256490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A60B81-F26E-45AE-AFEB-3F841DE2F351}"/>
              </a:ext>
            </a:extLst>
          </p:cNvPr>
          <p:cNvCxnSpPr/>
          <p:nvPr/>
        </p:nvCxnSpPr>
        <p:spPr>
          <a:xfrm>
            <a:off x="509519" y="6040263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92E560-81D9-4F98-9AD8-9217C6144B54}"/>
              </a:ext>
            </a:extLst>
          </p:cNvPr>
          <p:cNvSpPr txBox="1"/>
          <p:nvPr/>
        </p:nvSpPr>
        <p:spPr>
          <a:xfrm>
            <a:off x="3059832" y="6136700"/>
            <a:ext cx="2473163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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73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5308</Words>
  <Application>Microsoft Office PowerPoint</Application>
  <PresentationFormat>全屏显示(4:3)</PresentationFormat>
  <Paragraphs>541</Paragraphs>
  <Slides>44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等线</vt:lpstr>
      <vt:lpstr>华文中宋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Equation</vt:lpstr>
      <vt:lpstr>公式</vt:lpstr>
      <vt:lpstr>文档</vt:lpstr>
      <vt:lpstr>第十八章 着色</vt:lpstr>
      <vt:lpstr>第十八章 着色</vt:lpstr>
      <vt:lpstr>18.1 支配集、点覆盖集与点独立集</vt:lpstr>
      <vt:lpstr>极小与最小支配集之间的关系</vt:lpstr>
      <vt:lpstr>点独立集与点独立数</vt:lpstr>
      <vt:lpstr>极大独立集与极小支配集</vt:lpstr>
      <vt:lpstr>点覆盖集与点覆盖数</vt:lpstr>
      <vt:lpstr>点覆盖集与点独立集的关系</vt:lpstr>
      <vt:lpstr>18.1支配集、点覆盖集与点独立集（回顾）</vt:lpstr>
      <vt:lpstr>第十八章 着色</vt:lpstr>
      <vt:lpstr>18.2 边覆盖集与匹配</vt:lpstr>
      <vt:lpstr>匹配(边独立集)与匹配数(边独立数)</vt:lpstr>
      <vt:lpstr>关于匹配中的其他概念</vt:lpstr>
      <vt:lpstr>可增广路径及交错圈</vt:lpstr>
      <vt:lpstr>最大匹配与最小边覆盖之间关系</vt:lpstr>
      <vt:lpstr>推论</vt:lpstr>
      <vt:lpstr>最大匹配判别定理</vt:lpstr>
      <vt:lpstr>18.2边覆盖与匹配（回顾）</vt:lpstr>
      <vt:lpstr>第十八章 着色</vt:lpstr>
      <vt:lpstr>18.3 二部图中的匹配</vt:lpstr>
      <vt:lpstr>Hall定理</vt:lpstr>
      <vt:lpstr>一个应用实例</vt:lpstr>
      <vt:lpstr>9种方案</vt:lpstr>
      <vt:lpstr>第十八章 着色</vt:lpstr>
      <vt:lpstr>18.4 点着色</vt:lpstr>
      <vt:lpstr>色数的上界</vt:lpstr>
      <vt:lpstr>关于顶点着色的几个简单结果</vt:lpstr>
      <vt:lpstr>韦尔奇  鲍威尔法(Welch Powell)</vt:lpstr>
      <vt:lpstr>例  用韦尔奇  鲍威尔法对图进行着色</vt:lpstr>
      <vt:lpstr>实例</vt:lpstr>
      <vt:lpstr>点着色的应用实例1</vt:lpstr>
      <vt:lpstr>点着色的应用实例2</vt:lpstr>
      <vt:lpstr>点着色的应用实例2（续）</vt:lpstr>
      <vt:lpstr>第十八章 着色</vt:lpstr>
      <vt:lpstr>北京地图</vt:lpstr>
      <vt:lpstr>18.5 地图着色与平面图的点着色</vt:lpstr>
      <vt:lpstr>地图的面着色</vt:lpstr>
      <vt:lpstr>面着色实例</vt:lpstr>
      <vt:lpstr>第十八章 着色</vt:lpstr>
      <vt:lpstr>18.6 边着色(无环无向图)</vt:lpstr>
      <vt:lpstr>边着色的应用实例</vt:lpstr>
      <vt:lpstr>边着色的应用实例</vt:lpstr>
      <vt:lpstr>边着色的应用实例</vt:lpstr>
      <vt:lpstr>第十八章 着色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470</cp:revision>
  <dcterms:created xsi:type="dcterms:W3CDTF">2007-11-19T20:33:53Z</dcterms:created>
  <dcterms:modified xsi:type="dcterms:W3CDTF">2022-12-12T09:33:13Z</dcterms:modified>
</cp:coreProperties>
</file>